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265176" indent="-137160">
              <a:buFont typeface="Wingdings" panose="05000000000000000000" pitchFamily="2" charset="2"/>
              <a:buChar char="§"/>
              <a:defRPr/>
            </a:lvl2pPr>
            <a:lvl3pPr marL="448056" indent="-137160">
              <a:buFont typeface="Wingdings" panose="05000000000000000000" pitchFamily="2" charset="2"/>
              <a:buChar char="§"/>
              <a:defRPr/>
            </a:lvl3pPr>
            <a:lvl4pPr marL="594360" indent="-137160">
              <a:buFont typeface="Wingdings" panose="05000000000000000000" pitchFamily="2" charset="2"/>
              <a:buChar char="§"/>
              <a:defRPr/>
            </a:lvl4pPr>
            <a:lvl5pPr marL="777240" indent="-13716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814" y="2311879"/>
            <a:ext cx="529041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11879"/>
            <a:ext cx="5548223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50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Website Assessment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Average Monthly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average monthly traffic volume is approximately 1 million, but this figure is heavily influenced by a few extremely high-volume instances.</a:t>
            </a:r>
          </a:p>
          <a:p>
            <a:pPr lvl="1">
              <a:defRPr sz="1400"/>
            </a:pPr>
            <a:r>
              <a:t>There is an exceptionally wide range in traffic, spanning from zero up to nearly 18.7 million, indicating significant variability across the dataset.</a:t>
            </a:r>
          </a:p>
          <a:p>
            <a:pPr lvl="1">
              <a:defRPr sz="1400"/>
            </a:pPr>
            <a:r>
              <a:t>The large standard deviation and the significant disparity between the mean and median (11,500) suggest that most entries have relatively low traffic volumes.</a:t>
            </a:r>
          </a:p>
          <a:p>
            <a:pPr lvl="1">
              <a:defRPr sz="1400"/>
            </a:pPr>
            <a:r>
              <a:t>A substantial 75% of the traffic volumes fall below 40,925, confirming that the majority of instances are low-traffic, with a small number of outliers skewing the average.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Data Points: 118</a:t>
            </a:r>
          </a:p>
          <a:p>
            <a:pPr lvl="1">
              <a:defRPr sz="1400"/>
            </a:pPr>
            <a:r>
              <a:t>Average Volume: 1,017,830</a:t>
            </a:r>
          </a:p>
          <a:p>
            <a:pPr lvl="1">
              <a:defRPr sz="1400"/>
            </a:pPr>
            <a:r>
              <a:t>Maximum Volume: 18,696,560</a:t>
            </a:r>
          </a:p>
          <a:p>
            <a:pPr lvl="1">
              <a:defRPr sz="1400"/>
            </a:pPr>
            <a:r>
              <a:t>Minimum Volume: 0</a:t>
            </a:r>
          </a:p>
          <a:p>
            <a:pPr lvl="1">
              <a:defRPr sz="1400"/>
            </a:pPr>
            <a:r>
              <a:t>Median Volume (50th percentile): 11,500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481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'Low Volume' is the most prevalent traffic level, accounting for over a third of the observations, indicating that a significant portion of the data falls into this category.</a:t>
            </a:r>
          </a:p>
          <a:p>
            <a:pPr lvl="1">
              <a:defRPr sz="1400"/>
            </a:pPr>
            <a:r>
              <a:t>'Moderate Volume' follows as the second largest category, representing about a quarter of the traffic levels.</a:t>
            </a:r>
          </a:p>
          <a:p>
            <a:pPr lvl="1">
              <a:defRPr sz="1400"/>
            </a:pPr>
            <a:r>
              <a:t>A notable percentage of entries are categorized as 'N/A - Dead Links / Redirects', which represents a collection of smaller, unclassified groups or data issues that need attention.</a:t>
            </a:r>
          </a:p>
          <a:p>
            <a:pPr lvl="1">
              <a:defRPr sz="1400"/>
            </a:pPr>
            <a:r>
              <a:t>'High Volume' is the least common traffic level, suggesting fewer instances of highly trafficked links.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Observations: 150</a:t>
            </a:r>
          </a:p>
          <a:p>
            <a:pPr lvl="1">
              <a:defRPr sz="1400"/>
            </a:pPr>
            <a:r>
              <a:t>Low Volume: 52 (34.7%)</a:t>
            </a:r>
          </a:p>
          <a:p>
            <a:pPr lvl="1">
              <a:defRPr sz="1400"/>
            </a:pPr>
            <a:r>
              <a:t>Moderate Volume: 37 (24.7%)</a:t>
            </a:r>
          </a:p>
          <a:p>
            <a:pPr lvl="1">
              <a:defRPr sz="1400"/>
            </a:pPr>
            <a:r>
              <a:t>N/A - Dead Links / Redirects: 33 (22.0%)</a:t>
            </a:r>
          </a:p>
          <a:p>
            <a:pPr lvl="1">
              <a:defRPr sz="1400"/>
            </a:pPr>
            <a:r>
              <a:t>High Volume: 28 (18.7%)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608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Gap Quantity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'High Gap Quantity' is the predominant category, making up nearly half of all observations, which could indicate a widespread issue with data completeness or quality.</a:t>
            </a:r>
          </a:p>
          <a:p>
            <a:pPr lvl="1">
              <a:defRPr sz="1400"/>
            </a:pPr>
            <a:r>
              <a:t>Similar to traffic volume, 'N/A - Dead Links / Redirects' accounts for a substantial portion of the data, representing a collection of smaller groups or unresolved data points.</a:t>
            </a:r>
          </a:p>
          <a:p>
            <a:pPr lvl="1">
              <a:defRPr sz="1400"/>
            </a:pPr>
            <a:r>
              <a:t>'Moderate Gap Quantity' and 'Low Gap Quantity' are significantly less common, suggesting that data gaps tend to be either extensive or unclassifiable.</a:t>
            </a:r>
          </a:p>
          <a:p>
            <a:pPr lvl="1">
              <a:defRPr sz="1400"/>
            </a:pPr>
            <a:r>
              <a:t>The distribution indicates a skew towards higher gap quantities rather than lower ones.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Observations: 150</a:t>
            </a:r>
          </a:p>
          <a:p>
            <a:pPr lvl="1">
              <a:defRPr sz="1400"/>
            </a:pPr>
            <a:r>
              <a:t>High Gap Quantity: 73 (48.7%)</a:t>
            </a:r>
          </a:p>
          <a:p>
            <a:pPr lvl="1">
              <a:defRPr sz="1400"/>
            </a:pPr>
            <a:r>
              <a:t>N/A - Dead Links / Redirects: 33 (22.0%)</a:t>
            </a:r>
          </a:p>
          <a:p>
            <a:pPr lvl="1">
              <a:defRPr sz="1400"/>
            </a:pPr>
            <a:r>
              <a:t>Moderate Gap Quantity: 28 (18.7%)</a:t>
            </a:r>
          </a:p>
          <a:p>
            <a:pPr lvl="1">
              <a:defRPr sz="1400"/>
            </a:pPr>
            <a:r>
              <a:t>Low Gap Quantity: 16 (10.7%)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2328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Compliance Score (Score)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average Compliance Score is relatively low, indicating a general area for improvement across the dataset.</a:t>
            </a:r>
          </a:p>
          <a:p>
            <a:pPr lvl="1">
              <a:defRPr sz="1400"/>
            </a:pPr>
            <a:r>
              <a:t>Scores vary widely, ranging from 0 to 94.5, which points to a significant diversity in compliance performance among the observed entities.</a:t>
            </a:r>
          </a:p>
          <a:p>
            <a:pPr lvl="1">
              <a:defRPr sz="1400"/>
            </a:pPr>
            <a:r>
              <a:t>The high standard deviation (29.19) further emphasizes the substantial spread and variability of scores, suggesting a non-uniform distribution.</a:t>
            </a:r>
          </a:p>
          <a:p>
            <a:pPr lvl="1">
              <a:defRPr sz="1400"/>
            </a:pPr>
            <a:r>
              <a:t>The median score (17.25) being lower than the mean (28.49) suggests that a considerable portion of scores are clustered at the lower end, with some higher outliers pulling the mean up.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Count: 150</a:t>
            </a:r>
          </a:p>
          <a:p>
            <a:pPr lvl="1">
              <a:defRPr sz="1400"/>
            </a:pPr>
            <a:r>
              <a:t>Average Score: 28.49</a:t>
            </a:r>
          </a:p>
          <a:p>
            <a:pPr lvl="1">
              <a:defRPr sz="1400"/>
            </a:pPr>
            <a:r>
              <a:t>Maximum Score: 94.50</a:t>
            </a:r>
          </a:p>
          <a:p>
            <a:pPr lvl="1">
              <a:defRPr sz="1400"/>
            </a:pPr>
            <a:r>
              <a:t>Minimum Score: 0.00</a:t>
            </a:r>
          </a:p>
          <a:p>
            <a:pPr lvl="1">
              <a:defRPr sz="1400"/>
            </a:pPr>
            <a:r>
              <a:t>Median Score (50th percentile): 17.25</a:t>
            </a:r>
          </a:p>
          <a:p>
            <a:pPr lvl="1">
              <a:defRPr sz="1400"/>
            </a:pPr>
            <a:r>
              <a:t>75th Percentile Score: 44.38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49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The overall compliance posture of the audited websites is concerning, with a significant majority exhibiting very low compliance scores, indicating widespread deficiencies against established standards.</a:t>
            </a:r>
          </a:p>
          <a:p>
            <a:pPr>
              <a:defRPr sz="1600"/>
            </a:pPr>
            <a:r>
              <a:t>A critical finding is the pervasive lack of properly deployed cookie banners and an alarming failure to honor user consent choices where assessed, representing fundamental gaps in user privacy management.</a:t>
            </a:r>
          </a:p>
          <a:p>
            <a:pPr>
              <a:defRPr sz="1600"/>
            </a:pPr>
            <a:r>
              <a:t>Most digital properties are currently not configured with modern privacy controls such as Global Privacy Control (GPC) or robust geolocation-based rules, limiting their ability to adapt to evolving privacy regulations.</a:t>
            </a:r>
          </a:p>
          <a:p>
            <a:pPr>
              <a:defRPr sz="1600"/>
            </a:pPr>
            <a:r>
              <a:t>A substantial portion of the active websites in the portfolio consistently show a high quantity of compliance gaps, pointing to systemic rather than isolated issues across our digital assets.</a:t>
            </a:r>
          </a:p>
          <a:p>
            <a:pPr>
              <a:defRPr sz="1600"/>
            </a:pPr>
            <a:r>
              <a:t>While traffic volumes vary, the widespread compliance issues affect both low and high-volume sites, posing potential risks to a significant user base across the portfolio.</a:t>
            </a:r>
          </a:p>
          <a:p>
            <a:pPr>
              <a:defRPr sz="1600"/>
            </a:pPr>
            <a:r>
              <a:t>A notable segment of the evaluated properties were identified as inactive (dead links or redirects), highlighting an opportunity for portfolio hygiene and focused resource allocation on active sites.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Privacy 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majority of entities (64.1%) have a privacy policy in place.</a:t>
            </a:r>
          </a:p>
          <a:p>
            <a:pPr lvl="1">
              <a:defRPr sz="1400"/>
            </a:pPr>
            <a:r>
              <a:t>A notable portion (21.4%) utilizes a third-party privacy policy, indicating reliance on external services or shared policies.</a:t>
            </a:r>
          </a:p>
          <a:p>
            <a:pPr lvl="1">
              <a:defRPr sz="1400"/>
            </a:pPr>
            <a:r>
              <a:t>Conversely, a significant segment (14.5%) currently lacks any form of privacy policy, which could pose a compliance risk.</a:t>
            </a:r>
          </a:p>
          <a:p>
            <a:pPr lvl="1">
              <a:defRPr sz="1400"/>
            </a:pPr>
            <a:r>
              <a:t>This distribution highlights varied approaches to privacy policy management within the dataset.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records: 117</a:t>
            </a:r>
          </a:p>
          <a:p>
            <a:pPr lvl="1">
              <a:defRPr sz="1400"/>
            </a:pPr>
            <a:r>
              <a:t>Yes: 75 (64.1%)</a:t>
            </a:r>
          </a:p>
          <a:p>
            <a:pPr lvl="1">
              <a:defRPr sz="1400"/>
            </a:pPr>
            <a:r>
              <a:t>Third party privacy policy: 25 (21.4%)</a:t>
            </a:r>
          </a:p>
          <a:p>
            <a:pPr lvl="1">
              <a:defRPr sz="1400"/>
            </a:pPr>
            <a:r>
              <a:t>No: 17 (14.5%)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67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Cookie Banner Deployed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slight majority of the entities (59.0%) have not yet deployed a cookie banner.</a:t>
            </a:r>
          </a:p>
          <a:p>
            <a:pPr lvl="1">
              <a:defRPr sz="1400"/>
            </a:pPr>
            <a:r>
              <a:t>A substantial proportion (41.0%) have successfully implemented a cookie banner.</a:t>
            </a:r>
          </a:p>
          <a:p>
            <a:pPr lvl="1">
              <a:defRPr sz="1400"/>
            </a:pPr>
            <a:r>
              <a:t>This indicates that cookie banner deployment is not universal, with significant room for broader adoption across the dataset.</a:t>
            </a:r>
          </a:p>
          <a:p>
            <a:pPr lvl="1">
              <a:defRPr sz="1400"/>
            </a:pPr>
            <a:r>
              <a:t>Efforts may be needed to encourage further deployment for enhanced compliance.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records: 117</a:t>
            </a:r>
          </a:p>
          <a:p>
            <a:pPr lvl="1">
              <a:defRPr sz="1400"/>
            </a:pPr>
            <a:r>
              <a:t>No: 69 (59.0%)</a:t>
            </a:r>
          </a:p>
          <a:p>
            <a:pPr lvl="1">
              <a:defRPr sz="1400"/>
            </a:pPr>
            <a:r>
              <a:t>Yes: 48 (41.0%)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4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User Consent Choices Honored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data reveals a critical concern: an overwhelming majority (97.7%) of instances do not honor user consent choices.</a:t>
            </a:r>
          </a:p>
          <a:p>
            <a:pPr lvl="1">
              <a:defRPr sz="1400"/>
            </a:pPr>
            <a:r>
              <a:t>Only a minuscule fraction (2.3%) of cases correctly respect user consent preferences.</a:t>
            </a:r>
          </a:p>
          <a:p>
            <a:pPr lvl="1">
              <a:defRPr sz="1400"/>
            </a:pPr>
            <a:r>
              <a:t>This indicates a severe systemic issue in adhering to user privacy preferences within the dataset.</a:t>
            </a:r>
          </a:p>
          <a:p>
            <a:pPr lvl="1">
              <a:defRPr sz="1400"/>
            </a:pPr>
            <a:r>
              <a:t>Urgent attention and remediation are necessary to address this significant compliance gap.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records: 43</a:t>
            </a:r>
          </a:p>
          <a:p>
            <a:pPr lvl="1">
              <a:defRPr sz="1400"/>
            </a:pPr>
            <a:r>
              <a:t>No: 42 (97.7%)</a:t>
            </a:r>
          </a:p>
          <a:p>
            <a:pPr lvl="1">
              <a:defRPr sz="1400"/>
            </a:pPr>
            <a:r>
              <a:t>Yes: 1 (2.3%)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4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OneTrust Integration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significant majority of the entities, over half, currently have no OneTrust integration in place.</a:t>
            </a:r>
          </a:p>
          <a:p>
            <a:pPr lvl="1">
              <a:defRPr sz="1400"/>
            </a:pPr>
            <a:r>
              <a:t>Around a quarter of the entities utilize a third-party integration, indicating a diverse approach to managing integrations.</a:t>
            </a:r>
          </a:p>
          <a:p>
            <a:pPr lvl="1">
              <a:defRPr sz="1400"/>
            </a:pPr>
            <a:r>
              <a:t>Only a small portion directly uses OneTrust integration, suggesting potential for increasing direct adoption.</a:t>
            </a:r>
          </a:p>
          <a:p>
            <a:pPr lvl="1">
              <a:defRPr sz="1400"/>
            </a:pPr>
            <a:r>
              <a:t>This data highlights a predominant lack of direct OneTrust integration across the dataset.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117</a:t>
            </a:r>
          </a:p>
          <a:p>
            <a:pPr lvl="1">
              <a:defRPr sz="1400"/>
            </a:pPr>
            <a:r>
              <a:t>No Integration: 67 (57.3%)</a:t>
            </a:r>
          </a:p>
          <a:p>
            <a:pPr lvl="1">
              <a:defRPr sz="1400"/>
            </a:pPr>
            <a:r>
              <a:t>Third-Party Integration: 28 (23.9%)</a:t>
            </a:r>
          </a:p>
          <a:p>
            <a:pPr lvl="1">
              <a:defRPr sz="1400"/>
            </a:pPr>
            <a:r>
              <a:t>OneTrust Integration: 22 (18.8%)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78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Name of Third Party Integration / Tool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Among entities utilizing third-party integrations, OneTrust is the most frequently named tool, highlighting its widespread presence even in this context.</a:t>
            </a:r>
          </a:p>
          <a:p>
            <a:pPr lvl="1">
              <a:defRPr sz="1400"/>
            </a:pPr>
            <a:r>
              <a:t>A considerable portion of integrations are attributed to various smaller, distinct third-party providers, collectively grouped as 'Others'.</a:t>
            </a:r>
          </a:p>
          <a:p>
            <a:pPr lvl="1">
              <a:defRPr sz="1400"/>
            </a:pPr>
            <a:r>
              <a:t>Cookiebot and Cloudflare represent the next most common specific third-party tools after OneTrust.</a:t>
            </a:r>
          </a:p>
          <a:p>
            <a:pPr lvl="1">
              <a:defRPr sz="1400"/>
            </a:pPr>
            <a:r>
              <a:t>This indicates a diverse ecosystem of integration tools, with OneTrust being a prominent player.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50</a:t>
            </a:r>
          </a:p>
          <a:p>
            <a:pPr lvl="1">
              <a:defRPr sz="1400"/>
            </a:pPr>
            <a:r>
              <a:t>OneTrust: 23 (46.0%)</a:t>
            </a:r>
          </a:p>
          <a:p>
            <a:pPr lvl="1">
              <a:defRPr sz="1400"/>
            </a:pPr>
            <a:r>
              <a:t>Others (6 categories): 6 (12.0%) - This represents a collection of smaller, distinct groups.</a:t>
            </a:r>
          </a:p>
          <a:p>
            <a:pPr lvl="1">
              <a:defRPr sz="1400"/>
            </a:pPr>
            <a:r>
              <a:t>Cookiebot: 5 (10.0%)</a:t>
            </a:r>
          </a:p>
          <a:p>
            <a:pPr lvl="1">
              <a:defRPr sz="1400"/>
            </a:pPr>
            <a:r>
              <a:t>Cloudflare: 4 (8.0%)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23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GPC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An overwhelming majority, over 93%, of the entities are currently not configured for GPC (Global Privacy Control).</a:t>
            </a:r>
          </a:p>
          <a:p>
            <a:pPr lvl="1">
              <a:defRPr sz="1400"/>
            </a:pPr>
            <a:r>
              <a:t>Only a very small fraction of entities have GPC configured, indicating a significant gap in adoption.</a:t>
            </a:r>
          </a:p>
          <a:p>
            <a:pPr lvl="1">
              <a:defRPr sz="1400"/>
            </a:pPr>
            <a:r>
              <a:t>This suggests a widespread lack of GPC implementation or awareness across the dataset.</a:t>
            </a:r>
          </a:p>
          <a:p>
            <a:pPr lvl="1">
              <a:defRPr sz="1400"/>
            </a:pPr>
            <a:r>
              <a:t>The data points to GPC configuration being a low priority or largely unaddressed for most entities.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117</a:t>
            </a:r>
          </a:p>
          <a:p>
            <a:pPr lvl="1">
              <a:defRPr sz="1400"/>
            </a:pPr>
            <a:r>
              <a:t>Not Configured: 109 (93.2%)</a:t>
            </a:r>
          </a:p>
          <a:p>
            <a:pPr lvl="1">
              <a:defRPr sz="1400"/>
            </a:pPr>
            <a:r>
              <a:t>Configured: 8 (6.8%)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4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Geolocation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substantial majority of geolocation rules are currently not configured, indicating a potential area for operational focus.</a:t>
            </a:r>
          </a:p>
          <a:p>
            <a:pPr lvl="1">
              <a:defRPr sz="1400"/>
            </a:pPr>
            <a:r>
              <a:t>Only a small percentage of rules have been actively set up, suggesting that default settings are prevalent.</a:t>
            </a:r>
          </a:p>
          <a:p>
            <a:pPr lvl="1">
              <a:defRPr sz="1400"/>
            </a:pPr>
            <a:r>
              <a:t>This data highlights that approximately five times more rules remain unconfigured compared to those that have been explicitly set.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Rules: 117</a:t>
            </a:r>
          </a:p>
          <a:p>
            <a:pPr lvl="1">
              <a:defRPr sz="1400"/>
            </a:pPr>
            <a:r>
              <a:t>Not Configured: 98 (83.8%)</a:t>
            </a:r>
          </a:p>
          <a:p>
            <a:pPr lvl="1">
              <a:defRPr sz="1400"/>
            </a:pPr>
            <a:r>
              <a:t>Configured: 19 (16.2%)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4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Region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United States represents the largest portion of entries, highlighting its primary importance in the dataset.</a:t>
            </a:r>
          </a:p>
          <a:p>
            <a:pPr lvl="1">
              <a:defRPr sz="1400"/>
            </a:pPr>
            <a:r>
              <a:t>Global and European regions also show significant presence, indicating a diverse international reach beyond the US.</a:t>
            </a:r>
          </a:p>
          <a:p>
            <a:pPr lvl="1">
              <a:defRPr sz="1400"/>
            </a:pPr>
            <a:r>
              <a:t>Asian markets, specifically China and Japan, are notably represented and contribute almost equally to the regional distribution.</a:t>
            </a:r>
          </a:p>
          <a:p>
            <a:pPr lvl="1">
              <a:defRPr sz="1400"/>
            </a:pPr>
            <a:r>
              <a:t>The 'Others' category, encompassing 10 smaller categories, demonstrates the long tail of less frequent regional entries.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Entries: 118</a:t>
            </a:r>
          </a:p>
          <a:p>
            <a:pPr lvl="1">
              <a:defRPr sz="1400"/>
            </a:pPr>
            <a:r>
              <a:t>USA: 41 (34.7%)</a:t>
            </a:r>
          </a:p>
          <a:p>
            <a:pPr lvl="1">
              <a:defRPr sz="1400"/>
            </a:pPr>
            <a:r>
              <a:t>Global: 19 (16.1%)</a:t>
            </a:r>
          </a:p>
          <a:p>
            <a:pPr lvl="1">
              <a:defRPr sz="1400"/>
            </a:pPr>
            <a:r>
              <a:t>EU: 15 (12.7%)</a:t>
            </a:r>
          </a:p>
          <a:p>
            <a:pPr lvl="1">
              <a:defRPr sz="1400"/>
            </a:pPr>
            <a:r>
              <a:t>Others (10 categories): 10 (8.5%)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23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Tw Cen MT</vt:lpstr>
      <vt:lpstr>Wingdings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7</cp:revision>
  <dcterms:created xsi:type="dcterms:W3CDTF">2025-06-27T01:22:45Z</dcterms:created>
  <dcterms:modified xsi:type="dcterms:W3CDTF">2025-06-28T04:22:01Z</dcterms:modified>
</cp:coreProperties>
</file>