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FB670-514D-4A7A-8E97-4EDB121223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D520F0-CE05-46F5-B069-B89A2E81E1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225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6BD5E5D-365B-4A14-9B69-96ED67236A97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63343-231C-4DC8-BE1A-E4C0F8545A82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5AB53-3983-46BA-A898-7D701220AED7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265176" indent="-137160">
              <a:buFont typeface="Wingdings" panose="05000000000000000000" pitchFamily="2" charset="2"/>
              <a:buChar char="§"/>
              <a:defRPr/>
            </a:lvl2pPr>
            <a:lvl3pPr marL="448056" indent="-137160">
              <a:buFont typeface="Wingdings" panose="05000000000000000000" pitchFamily="2" charset="2"/>
              <a:buChar char="§"/>
              <a:defRPr/>
            </a:lvl3pPr>
            <a:lvl4pPr marL="594360" indent="-137160">
              <a:buFont typeface="Wingdings" panose="05000000000000000000" pitchFamily="2" charset="2"/>
              <a:buChar char="§"/>
              <a:defRPr/>
            </a:lvl4pPr>
            <a:lvl5pPr marL="777240" indent="-13716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9D40D-5325-4C1D-AE78-6202E06ABAF7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647A9-B584-4067-89AE-B12B8E0A55CA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91FC9-4D43-4EA9-A55E-F87A49FB886C}" type="datetime1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DC1E7-5E1D-4595-A96C-85422F625891}" type="datetime1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D9993-88ED-48E9-B0B6-65F8D42A579B}" type="datetime1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E98AF-D79B-4235-B09A-4DD7D4DF1B62}" type="datetime1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CA17A-B3DA-49E3-AE4B-FCD2EAB07128}" type="datetime1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0216C-AE74-4D43-AB80-783AC7E9266A}" type="datetime1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Grant Thornton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1FD1E4E-0C97-4E60-956E-F932C6D7B21F}" type="datetime1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IN"/>
              <a:t>Grant Thornton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Website Assessment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Average Monthly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average monthly traffic volume is approximately 1 million.</a:t>
            </a:r>
          </a:p>
          <a:p>
            <a:pPr lvl="1">
              <a:defRPr sz="1400"/>
            </a:pPr>
            <a:r>
              <a:t>However, there's significant variability in traffic volume, as indicated by the large standard deviation.</a:t>
            </a:r>
          </a:p>
          <a:p>
            <a:pPr lvl="1">
              <a:defRPr sz="1400"/>
            </a:pPr>
            <a:r>
              <a:t>The range of traffic is very wide, from 0 to over 18 million.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Count: 118</a:t>
            </a:r>
          </a:p>
          <a:p>
            <a:pPr lvl="1">
              <a:defRPr sz="1400"/>
            </a:pPr>
            <a:r>
              <a:t>Average: 1017830</a:t>
            </a:r>
          </a:p>
          <a:p>
            <a:pPr lvl="1">
              <a:defRPr sz="1400"/>
            </a:pPr>
            <a:r>
              <a:t>Maximum: 18696560</a:t>
            </a:r>
          </a:p>
          <a:p>
            <a:pPr lvl="1">
              <a:defRPr sz="1400"/>
            </a:pPr>
            <a:r>
              <a:t>Minimum: 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191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data indicates that 'Low Volume' is the most frequent traffic level.</a:t>
            </a:r>
          </a:p>
          <a:p>
            <a:pPr lvl="1">
              <a:defRPr sz="1400"/>
            </a:pPr>
            <a:r>
              <a:t>'Moderate Volume' is also quite prevalent.</a:t>
            </a:r>
          </a:p>
          <a:p>
            <a:pPr lvl="1">
              <a:defRPr sz="1400"/>
            </a:pPr>
            <a:r>
              <a:t>A notable number of links are either dead or redirecting, suggesting potential website maintenance issues.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150</a:t>
            </a:r>
          </a:p>
          <a:p>
            <a:pPr lvl="1">
              <a:defRPr sz="1400"/>
            </a:pPr>
            <a:r>
              <a:t>Low Volume: 52 (34.7%)</a:t>
            </a:r>
          </a:p>
          <a:p>
            <a:pPr lvl="1">
              <a:defRPr sz="1400"/>
            </a:pPr>
            <a:r>
              <a:t>Moderate Volume: 37 (24.7%)</a:t>
            </a:r>
          </a:p>
          <a:p>
            <a:pPr lvl="1">
              <a:defRPr sz="1400"/>
            </a:pPr>
            <a:r>
              <a:t>N/A - Dead Links / Redirects: 33 (22.0%)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825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'High Gap Quantity' is the most frequent category.</a:t>
            </a:r>
          </a:p>
          <a:p>
            <a:pPr lvl="1">
              <a:defRPr sz="1400"/>
            </a:pPr>
            <a:r>
              <a:t>The 'N/A - Dead Links / Redirects' category also appears with significant frequency.</a:t>
            </a:r>
          </a:p>
          <a:p>
            <a:pPr lvl="1">
              <a:defRPr sz="1400"/>
            </a:pPr>
            <a:r>
              <a:t>'Low Gap Quantity' is the least common, suggesting gaps are generally a concern.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150</a:t>
            </a:r>
          </a:p>
          <a:p>
            <a:pPr lvl="1">
              <a:defRPr sz="1400"/>
            </a:pPr>
            <a:r>
              <a:t>High Gap Quantity: 73 (48.7%)</a:t>
            </a:r>
          </a:p>
          <a:p>
            <a:pPr lvl="1">
              <a:defRPr sz="1400"/>
            </a:pPr>
            <a:r>
              <a:t>N/A - Dead Links / Redirects: 33 (22.0%)</a:t>
            </a:r>
          </a:p>
          <a:p>
            <a:pPr lvl="1">
              <a:defRPr sz="1400"/>
            </a:pPr>
            <a:r>
              <a:t>Moderate Gap Quantity: 28 (18.7%)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808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Compliance Score (Score)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average compliance score is below half of the maximum possible score, indicating substantial room for improvement.</a:t>
            </a:r>
          </a:p>
          <a:p>
            <a:pPr lvl="1">
              <a:defRPr sz="1400"/>
            </a:pPr>
            <a:r>
              <a:t>There is considerable variability in compliance scores, as indicated by the standard deviation.</a:t>
            </a:r>
          </a:p>
          <a:p>
            <a:pPr lvl="1">
              <a:defRPr sz="1400"/>
            </a:pPr>
            <a:r>
              <a:t>Some scores are at zero, highlighting potential areas of significant non-compliance.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Average Score: 28.488 out of 115 (24.8%)</a:t>
            </a:r>
          </a:p>
          <a:p>
            <a:pPr lvl="1">
              <a:defRPr sz="1400"/>
            </a:pPr>
            <a:r>
              <a:t>Maximum Score: 94.5 out of 115</a:t>
            </a:r>
          </a:p>
          <a:p>
            <a:pPr lvl="1">
              <a:defRPr sz="1400"/>
            </a:pPr>
            <a:r>
              <a:t>Minimum Score: 0.0 out of 115</a:t>
            </a:r>
          </a:p>
          <a:p>
            <a:pPr lvl="1">
              <a:defRPr sz="1400"/>
            </a:pPr>
            <a:r>
              <a:t>Total Count: 150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074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600"/>
            </a:pPr>
            <a:r>
              <a:t>The compliance assessment reveals considerable room for improvement across the audited websites, with an average compliance score indicating substantial gaps in meeting required standards.</a:t>
            </a:r>
          </a:p>
          <a:p>
            <a:pPr>
              <a:defRPr sz="1600"/>
            </a:pPr>
            <a:r>
              <a:t>A concerning number of digital properties lack essential privacy safeguards, including privacy policies and properly deployed cookie banners, raising potential legal and reputational risks.</a:t>
            </a:r>
          </a:p>
          <a:p>
            <a:pPr>
              <a:defRPr sz="1600"/>
            </a:pPr>
            <a:r>
              <a:t>User consent mechanisms are largely ineffective, with a significant majority of websites failing to honor user consent choices, signaling a critical failure in respecting user privacy preferences.</a:t>
            </a:r>
          </a:p>
          <a:p>
            <a:pPr>
              <a:defRPr sz="1600"/>
            </a:pPr>
            <a:r>
              <a:t>Global Privacy Control (GPC) adoption remains extremely low, indicating a missed opportunity to leverage a readily available mechanism for enhanced user privacy.</a:t>
            </a:r>
          </a:p>
          <a:p>
            <a:pPr>
              <a:defRPr sz="1600"/>
            </a:pPr>
            <a:r>
              <a:t>The prevalence of high compliance gap quantities highlights systemic issues requiring immediate and thorough remediation to avoid potential penalties and maintain user trust.</a:t>
            </a:r>
          </a:p>
          <a:p>
            <a:pPr>
              <a:defRPr sz="1600"/>
            </a:pPr>
            <a:r>
              <a:t>Geolocation rules are not widely configured, suggesting a lack of tailored data protection measures based on user location and applicable regional regulations.</a:t>
            </a:r>
          </a:p>
          <a:p>
            <a:pPr>
              <a:defRPr sz="1600"/>
            </a:pPr>
            <a:r>
              <a:t>These findings underscore the urgent need for comprehensive compliance training, standardized implementation guidelines, and ongoing monitoring to ensure all digital properties adhere to best practices and regulatory requirements.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majority of websites indicate they have a privacy policy in place.</a:t>
            </a:r>
          </a:p>
          <a:p>
            <a:pPr lvl="1">
              <a:defRPr sz="1400"/>
            </a:pPr>
            <a:r>
              <a:t>A substantial portion rely on third-party privacy policies, suggesting potential reliance on external frameworks.</a:t>
            </a:r>
          </a:p>
          <a:p>
            <a:pPr lvl="1">
              <a:defRPr sz="1400"/>
            </a:pPr>
            <a:r>
              <a:t>A non-negligible number of websites appear to lack a privacy policy, raising potential compliance concerns.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Yes: 75 (64.1%)</a:t>
            </a:r>
          </a:p>
          <a:p>
            <a:pPr lvl="1">
              <a:defRPr sz="1400"/>
            </a:pPr>
            <a:r>
              <a:t>Third party privacy policy: 25 (21.4%)</a:t>
            </a:r>
          </a:p>
          <a:p>
            <a:pPr lvl="1">
              <a:defRPr sz="1400"/>
            </a:pPr>
            <a:r>
              <a:t>No: 17 (14.5%)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563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data reveals that more than half of the websites lack a cookie banner.</a:t>
            </a:r>
          </a:p>
          <a:p>
            <a:pPr lvl="1">
              <a:defRPr sz="1400"/>
            </a:pPr>
            <a:r>
              <a:t>The absence of cookie banners on a considerable number of sites indicates a potential disregard for cookie consent regulations.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No: 69 (59.0%)</a:t>
            </a:r>
          </a:p>
          <a:p>
            <a:pPr lvl="1">
              <a:defRPr sz="1400"/>
            </a:pPr>
            <a:r>
              <a:t>Yes: 48 (41.0%)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3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An overwhelming majority of sites do not honor user consent choices.</a:t>
            </a:r>
          </a:p>
          <a:p>
            <a:pPr lvl="1">
              <a:defRPr sz="1400"/>
            </a:pPr>
            <a:r>
              <a:t>This suggests a significant failure to respect user privacy preferences related to data tracking and usage.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43</a:t>
            </a:r>
          </a:p>
          <a:p>
            <a:pPr lvl="1">
              <a:defRPr sz="1400"/>
            </a:pPr>
            <a:r>
              <a:t>No: 42 (97.7%)</a:t>
            </a:r>
          </a:p>
          <a:p>
            <a:pPr lvl="1">
              <a:defRPr sz="1400"/>
            </a:pPr>
            <a:r>
              <a:t>Yes: 1 (2.3%)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39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significant portion of the observed entities do not have any OneTrust integration.</a:t>
            </a:r>
          </a:p>
          <a:p>
            <a:pPr lvl="1">
              <a:defRPr sz="1400"/>
            </a:pPr>
            <a:r>
              <a:t>Third-party integrations are more prevalent than direct OneTrust integrations.</a:t>
            </a:r>
          </a:p>
          <a:p>
            <a:pPr lvl="1">
              <a:defRPr sz="1400"/>
            </a:pPr>
            <a:r>
              <a:t>This suggests a diverse landscape of CMP adoption and potential opportunities to encourage more direct OneTrust usage.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No Integration: 67 (57.3%)</a:t>
            </a:r>
          </a:p>
          <a:p>
            <a:pPr lvl="1">
              <a:defRPr sz="1400"/>
            </a:pPr>
            <a:r>
              <a:t>Third-Party Integration: 28 (23.9%)</a:t>
            </a:r>
          </a:p>
          <a:p>
            <a:pPr lvl="1">
              <a:defRPr sz="1400"/>
            </a:pPr>
            <a:r>
              <a:t>OneTrust Integration: 22 (18.8%)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2008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OneTrust is the most frequently identified third-party integration tool, suggesting it is a popular choice.</a:t>
            </a:r>
          </a:p>
          <a:p>
            <a:pPr lvl="1">
              <a:defRPr sz="1400"/>
            </a:pPr>
            <a:r>
              <a:t>Cookiebot and Cloudflare also have a notable presence, indicating their relevance in the market.</a:t>
            </a:r>
          </a:p>
          <a:p>
            <a:pPr lvl="1">
              <a:defRPr sz="1400"/>
            </a:pPr>
            <a:r>
              <a:t>The 'Others' category, while small, signifies a long tail of niche or less frequently used tools in the ecosystem.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50</a:t>
            </a:r>
          </a:p>
          <a:p>
            <a:pPr lvl="1">
              <a:defRPr sz="1400"/>
            </a:pPr>
            <a:r>
              <a:t>OneTrust: 23 (46.0%)</a:t>
            </a:r>
          </a:p>
          <a:p>
            <a:pPr lvl="1">
              <a:defRPr sz="1400"/>
            </a:pPr>
            <a:r>
              <a:t>Cookiebot: 5 (10.0%)</a:t>
            </a:r>
          </a:p>
          <a:p>
            <a:pPr lvl="1">
              <a:defRPr sz="1400"/>
            </a:pPr>
            <a:r>
              <a:t>Cloudflare: 4 (8.0%)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61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vast majority of observed instances are not configured for Global Privacy Control (GPC).</a:t>
            </a:r>
          </a:p>
          <a:p>
            <a:pPr lvl="1">
              <a:defRPr sz="1400"/>
            </a:pPr>
            <a:r>
              <a:t>This indicates a potential lack of awareness or adoption of GPC as a privacy signal.</a:t>
            </a:r>
          </a:p>
          <a:p>
            <a:pPr lvl="1">
              <a:defRPr sz="1400"/>
            </a:pPr>
            <a:r>
              <a:t>There is significant room for improvement in promoting and implementing GPC configurations.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Not Configured: 109 (93.2%)</a:t>
            </a:r>
          </a:p>
          <a:p>
            <a:pPr lvl="1">
              <a:defRPr sz="1400"/>
            </a:pPr>
            <a:r>
              <a:t>Configured: 8 (6.8%)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39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vast majority of systems are not configured with geolocation rules.</a:t>
            </a:r>
          </a:p>
          <a:p>
            <a:pPr lvl="1">
              <a:defRPr sz="1400"/>
            </a:pPr>
            <a:r>
              <a:t>This suggests a potential gap in security or regional compliance measures.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117</a:t>
            </a:r>
          </a:p>
          <a:p>
            <a:pPr lvl="1">
              <a:defRPr sz="1400"/>
            </a:pPr>
            <a:r>
              <a:t>Not Configured: 98 (83.76%)</a:t>
            </a:r>
          </a:p>
          <a:p>
            <a:pPr lvl="1">
              <a:defRPr sz="1400"/>
            </a:pPr>
            <a:r>
              <a:t>Configured: 19 (16.24%)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39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primary focus is on the USA, with a substantial global presence also noted.</a:t>
            </a:r>
          </a:p>
          <a:p>
            <a:pPr lvl="1">
              <a:defRPr sz="1400"/>
            </a:pPr>
            <a:r>
              <a:t>Several other regions are represented, but with smaller frequencies.</a:t>
            </a:r>
          </a:p>
          <a:p>
            <a:pPr lvl="1">
              <a:defRPr sz="1400"/>
            </a:pPr>
            <a:r>
              <a:t>'Others' represents an aggregation of 10 different smaller regions.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Total: 118</a:t>
            </a:r>
          </a:p>
          <a:p>
            <a:pPr lvl="1">
              <a:defRPr sz="1400"/>
            </a:pPr>
            <a:r>
              <a:t>USA: 41 (34.75%)</a:t>
            </a:r>
          </a:p>
          <a:p>
            <a:pPr lvl="1">
              <a:defRPr sz="1400"/>
            </a:pPr>
            <a:r>
              <a:t>Global: 19 (16.10%)</a:t>
            </a:r>
          </a:p>
          <a:p>
            <a:pPr lvl="1">
              <a:defRPr sz="1400"/>
            </a:pPr>
            <a:r>
              <a:t>EU: 15 (12.71%)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4" y="2311879"/>
            <a:ext cx="5290410" cy="3126151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Tw Cen MT</vt:lpstr>
      <vt:lpstr>Wingdings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8</cp:revision>
  <dcterms:created xsi:type="dcterms:W3CDTF">2025-06-27T01:22:45Z</dcterms:created>
  <dcterms:modified xsi:type="dcterms:W3CDTF">2025-06-29T07:05:45Z</dcterms:modified>
</cp:coreProperties>
</file>