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9135866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133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2735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793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3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216508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1" y="1828800"/>
            <a:ext cx="4828031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828032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23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803648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1" y="2507550"/>
            <a:ext cx="4803649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828032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828032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5711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21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11858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3104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DA34-B170-42EA-8DF1-36F3FEABCA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95951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969264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DEB214F-0245-4DB9-A768-D685510891C9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IN"/>
              <a:t>Generated By PPTEx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F5EDDA34-B170-42EA-8DF1-36F3FEABCA2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9885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Source: Sample Audit Report v1.xlsx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Average Monthly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average monthly traffic volume varies greatly, indicated by the high standard deviation. While the mean is roughly 1 million, the median is significantly lower, suggesting a right-skewed distribution with a few very high-traffic instances.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Average: 1,017,830</a:t>
            </a:r>
          </a:p>
          <a:p>
            <a:pPr lvl="1">
              <a:defRPr sz="1400"/>
            </a:pPr>
            <a:r>
              <a:t>Max: 18,696,560</a:t>
            </a:r>
          </a:p>
          <a:p>
            <a:pPr lvl="1">
              <a:defRPr sz="1400"/>
            </a:pPr>
            <a:r>
              <a:t>Min: 0</a:t>
            </a:r>
          </a:p>
          <a:p>
            <a:pPr lvl="1">
              <a:defRPr sz="1400"/>
            </a:pPr>
            <a:r>
              <a:t>Count: 118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87295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Traffic Volume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majority of assessed items have low to moderate traffic volume. A significant portion are N/A, likely due to dead links or redirects.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Frequent: Low Volume (52)</a:t>
            </a:r>
          </a:p>
          <a:p>
            <a:pPr lvl="1">
              <a:defRPr sz="1400"/>
            </a:pPr>
            <a:r>
              <a:t>Least Frequent: High Volume (28)</a:t>
            </a:r>
          </a:p>
          <a:p>
            <a:pPr lvl="1">
              <a:defRPr sz="1400"/>
            </a:pPr>
            <a:r>
              <a:t>N/A - Dead Links / Redirects: 33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88459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Level of Gap Quantity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 large number of assessed items exhibit a high quantity of gaps, suggesting potential compliance issues. A considerable amount of data is also unavailable due to dead links or redirects.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Most Frequent: High Gap Quantity (73)</a:t>
            </a:r>
          </a:p>
          <a:p>
            <a:pPr lvl="1">
              <a:defRPr sz="1400"/>
            </a:pPr>
            <a:r>
              <a:t>Least Frequent: Low Gap Quantity (16)</a:t>
            </a:r>
          </a:p>
          <a:p>
            <a:pPr lvl="1">
              <a:defRPr sz="1400"/>
            </a:pPr>
            <a:r>
              <a:t>N/A - Dead Links / Redirects: 33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95032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Compliance Score (Score)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Compliance scores vary greatly, indicating inconsistent compliance levels. The average score is relatively low, suggesting widespread areas for improvement.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Count: 150</a:t>
            </a:r>
          </a:p>
          <a:p>
            <a:pPr lvl="1">
              <a:defRPr sz="1400"/>
            </a:pPr>
            <a:r>
              <a:t>Average: 28.49</a:t>
            </a:r>
          </a:p>
          <a:p>
            <a:pPr lvl="1">
              <a:defRPr sz="1400"/>
            </a:pPr>
            <a:r>
              <a:t>Max: 94.5</a:t>
            </a:r>
          </a:p>
          <a:p>
            <a:pPr lvl="1">
              <a:defRPr sz="1400"/>
            </a:pPr>
            <a:r>
              <a:t>Min: 0.0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87440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Privacy Policy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majority of the scanned websites claim to have a privacy policy. However, a notable portion either explicitly lack one or utilize a third-party policy, which could indicate varying levels of control and responsibility.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websites scanned: 117</a:t>
            </a:r>
          </a:p>
          <a:p>
            <a:pPr lvl="1">
              <a:defRPr sz="1400"/>
            </a:pPr>
            <a:r>
              <a:t>'Yes' (Privacy Policy): 75</a:t>
            </a:r>
          </a:p>
          <a:p>
            <a:pPr lvl="1">
              <a:defRPr sz="1400"/>
            </a:pPr>
            <a:r>
              <a:t>'No' (Privacy Policy): 17</a:t>
            </a:r>
          </a:p>
          <a:p>
            <a:pPr lvl="1">
              <a:defRPr sz="1400"/>
            </a:pPr>
            <a:r>
              <a:t>'Third party privacy policy' (Privacy Policy): 25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89096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Cookie Banner Deployed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More websites are not deploying cookie banners than are. This suggests a possible lack of awareness, compliance, or deliberate choice regarding user tracking and consent.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websites scanned: 117</a:t>
            </a:r>
          </a:p>
          <a:p>
            <a:pPr lvl="1">
              <a:defRPr sz="1400"/>
            </a:pPr>
            <a:r>
              <a:t>'No' (Cookie Banner Deployed): 69</a:t>
            </a:r>
          </a:p>
          <a:p>
            <a:pPr lvl="1">
              <a:defRPr sz="1400"/>
            </a:pPr>
            <a:r>
              <a:t>'Yes' (Cookie Banner Deployed): 48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8787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User Consent Choices Honored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An overwhelming majority of websites do not appear to honor user consent choices, based on this data. This suggests a significant problem with website compliance regarding privacy regulations and respecting user preferences.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Total websites scanned: 43 (Only includes sites where a determination of consent honoring could be made.)</a:t>
            </a:r>
          </a:p>
          <a:p>
            <a:pPr lvl="1">
              <a:defRPr sz="1400"/>
            </a:pPr>
            <a:r>
              <a:t>'No' (User Consent Choices Honored): 42</a:t>
            </a:r>
          </a:p>
          <a:p>
            <a:pPr lvl="1">
              <a:defRPr sz="1400"/>
            </a:pPr>
            <a:r>
              <a:t>'Yes' (User Consent Choices Honored): 1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8787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OneTrust Integration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majority of websites represented in this dataset do not have a OneTrust integration or a third-party consent management platform integration. While some use third-party solutions or OneTrust directly, there's a significant opportunity for increased consent management implementation.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Not Integrated: 67</a:t>
            </a:r>
          </a:p>
          <a:p>
            <a:pPr lvl="1">
              <a:defRPr sz="1400"/>
            </a:pPr>
            <a:r>
              <a:t>Third-Party Integration: 28</a:t>
            </a:r>
          </a:p>
          <a:p>
            <a:pPr lvl="1">
              <a:defRPr sz="1400"/>
            </a:pPr>
            <a:r>
              <a:t>OneTrust Integration: 22</a:t>
            </a:r>
          </a:p>
          <a:p>
            <a:pPr lvl="1">
              <a:defRPr sz="1400"/>
            </a:pPr>
            <a:r>
              <a:t>Total: 117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9007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Name of Third Party Integration / Tool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Among those using third-party tools, OneTrust is the most prevalent solution, followed by Cookiebot and Cloudflare. A long tail of other solutions exists, indicating a fragmented market with many smaller players.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OneTrust: 23</a:t>
            </a:r>
          </a:p>
          <a:p>
            <a:pPr lvl="1">
              <a:defRPr sz="1400"/>
            </a:pPr>
            <a:r>
              <a:t>Cookiebot: 5</a:t>
            </a:r>
          </a:p>
          <a:p>
            <a:pPr lvl="1">
              <a:defRPr sz="1400"/>
            </a:pPr>
            <a:r>
              <a:t>Cloudflare: 4</a:t>
            </a:r>
          </a:p>
          <a:p>
            <a:pPr lvl="1">
              <a:defRPr sz="1400"/>
            </a:pPr>
            <a:r>
              <a:t>Other (6 categories): 6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874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GPC Configuration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vast majority of websites in the dataset do not have GPC (Global Privacy Control) configured. This suggests low adoption of GPC or a lack of awareness/implementation.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Not Configured: 109</a:t>
            </a:r>
          </a:p>
          <a:p>
            <a:pPr lvl="1">
              <a:defRPr sz="1400"/>
            </a:pPr>
            <a:r>
              <a:t>Configured: 8</a:t>
            </a:r>
          </a:p>
          <a:p>
            <a:pPr lvl="1">
              <a:defRPr sz="1400"/>
            </a:pPr>
            <a:r>
              <a:t>Total: 117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8787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Geolocation Rules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Geolocation rules are largely unconfigured in the dataset. This could indicate a lack of proactive geo-targeting or a reliance on default settings.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Not Configured: 98</a:t>
            </a:r>
          </a:p>
          <a:p>
            <a:pPr lvl="1">
              <a:defRPr sz="1400"/>
            </a:pPr>
            <a:r>
              <a:t>Configured: 19</a:t>
            </a:r>
          </a:p>
          <a:p>
            <a:pPr lvl="1">
              <a:defRPr sz="1400"/>
            </a:pPr>
            <a:r>
              <a:t>Total Count: 117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8787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of Region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 wrap="square">
            <a:normAutofit/>
          </a:bodyPr>
          <a:lstStyle/>
          <a:p/>
          <a:p>
            <a:pPr>
              <a:defRPr b="1" sz="1800"/>
            </a:pPr>
            <a:r>
              <a:t>Summary Insight:</a:t>
            </a:r>
          </a:p>
          <a:p>
            <a:pPr lvl="1">
              <a:defRPr sz="1400"/>
            </a:pPr>
            <a:r>
              <a:t>The USA is the dominant region represented in the dataset, followed by a significant presence from global entities. A variety of regions are included, with an 'Other' category representing a long-tail distribution of smaller regions.</a:t>
            </a:r>
          </a:p>
          <a:p>
            <a:pPr>
              <a:defRPr b="1" sz="1800"/>
            </a:pPr>
            <a:r>
              <a:t>Key Metrics:</a:t>
            </a:r>
          </a:p>
          <a:p>
            <a:pPr lvl="1">
              <a:defRPr sz="1400"/>
            </a:pPr>
            <a:r>
              <a:t>USA: 41</a:t>
            </a:r>
          </a:p>
          <a:p>
            <a:pPr lvl="1">
              <a:defRPr sz="1400"/>
            </a:pPr>
            <a:r>
              <a:t>Global: 19</a:t>
            </a:r>
          </a:p>
          <a:p>
            <a:pPr lvl="1">
              <a:defRPr sz="1400"/>
            </a:pPr>
            <a:r>
              <a:t>Other (10 categories): 10</a:t>
            </a:r>
          </a:p>
          <a:p>
            <a:pPr lvl="1">
              <a:defRPr sz="1400"/>
            </a:pPr>
            <a:r>
              <a:t>Australia &amp; Brazil &amp; UK: 2</a:t>
            </a:r>
          </a:p>
        </p:txBody>
      </p:sp>
      <p:pic>
        <p:nvPicPr>
          <p:cNvPr id="5" name="Picture 4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1871" y="1828800"/>
            <a:ext cx="4828031" cy="287684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9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Schoolbook</vt:lpstr>
      <vt:lpstr>Wingdings 2</vt:lpstr>
      <vt:lpstr>View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Debak Roy</dc:creator>
  <cp:lastModifiedBy>Debak Roy</cp:lastModifiedBy>
  <cp:revision>6</cp:revision>
  <dcterms:created xsi:type="dcterms:W3CDTF">2025-06-22T20:27:00Z</dcterms:created>
  <dcterms:modified xsi:type="dcterms:W3CDTF">2025-06-26T13:49:05Z</dcterms:modified>
</cp:coreProperties>
</file>