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299"/>
    <a:srgbClr val="FF8E00"/>
    <a:srgbClr val="F76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2" d="100"/>
          <a:sy n="32" d="100"/>
        </p:scale>
        <p:origin x="51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8000"/>
            </a:lvl1pPr>
          </a:lstStyle>
          <a:p>
            <a:r>
              <a:rPr lang="en-US" dirty="0"/>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7684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58050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75537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00514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8000"/>
            </a:lvl1pPr>
          </a:lstStyle>
          <a:p>
            <a:r>
              <a:rPr lang="en-US" dirty="0"/>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88301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80420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dirty="0"/>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3319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56610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4295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20261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9801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1600">
                <a:solidFill>
                  <a:schemeClr val="tx1">
                    <a:tint val="75000"/>
                  </a:schemeClr>
                </a:solidFill>
              </a:defRPr>
            </a:lvl1pPr>
          </a:lstStyle>
          <a:p>
            <a:fld id="{C764DE79-268F-4C1A-8933-263129D2AF90}" type="datetimeFigureOut">
              <a:rPr lang="en-US"/>
              <a:t>3/29/2023</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1600">
                <a:solidFill>
                  <a:schemeClr val="tx1">
                    <a:tint val="75000"/>
                  </a:schemeClr>
                </a:solidFill>
              </a:defRPr>
            </a:lvl1pPr>
          </a:lstStyle>
          <a:p>
            <a:fld id="{48F63A3B-78C7-47BE-AE5E-E10140E04643}" type="slidenum">
              <a:rPr lang="en-US"/>
              <a:t>‹#›</a:t>
            </a:fld>
            <a:endParaRPr lang="en-US" dirty="0"/>
          </a:p>
        </p:txBody>
      </p:sp>
    </p:spTree>
    <p:extLst>
      <p:ext uri="{BB962C8B-B14F-4D97-AF65-F5344CB8AC3E}">
        <p14:creationId xmlns:p14="http://schemas.microsoft.com/office/powerpoint/2010/main" val="20946952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dynamicslab.org/" TargetMode="External"/><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EBD16DA-E471-7769-FB88-4AC0F6182A40}"/>
              </a:ext>
            </a:extLst>
          </p:cNvPr>
          <p:cNvSpPr/>
          <p:nvPr/>
        </p:nvSpPr>
        <p:spPr>
          <a:xfrm>
            <a:off x="21941287" y="18184"/>
            <a:ext cx="21968095" cy="32918398"/>
          </a:xfrm>
          <a:prstGeom prst="rect">
            <a:avLst/>
          </a:prstGeom>
          <a:solidFill>
            <a:srgbClr val="F0F2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486" y="0"/>
            <a:ext cx="43880227" cy="3291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9384635E-20B1-4F82-8E07-7DA235C90515}"/>
              </a:ext>
            </a:extLst>
          </p:cNvPr>
          <p:cNvSpPr/>
          <p:nvPr/>
        </p:nvSpPr>
        <p:spPr>
          <a:xfrm>
            <a:off x="14025" y="30172395"/>
            <a:ext cx="43891199" cy="2760030"/>
          </a:xfrm>
          <a:prstGeom prst="rect">
            <a:avLst/>
          </a:prstGeom>
          <a:solidFill>
            <a:srgbClr val="2032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4F24BBE-7728-B82F-9FBE-C0829FE7FB4F}"/>
              </a:ext>
            </a:extLst>
          </p:cNvPr>
          <p:cNvSpPr/>
          <p:nvPr/>
        </p:nvSpPr>
        <p:spPr>
          <a:xfrm>
            <a:off x="14024" y="-17920"/>
            <a:ext cx="21952266" cy="5432080"/>
          </a:xfrm>
          <a:prstGeom prst="rect">
            <a:avLst/>
          </a:prstGeom>
          <a:solidFill>
            <a:srgbClr val="2032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Qr code&#10;&#10;Description automatically generated">
            <a:extLst>
              <a:ext uri="{FF2B5EF4-FFF2-40B4-BE49-F238E27FC236}">
                <a16:creationId xmlns:a16="http://schemas.microsoft.com/office/drawing/2014/main" id="{BEC6C25F-23C6-804E-0F61-445B731CA0F0}"/>
              </a:ext>
            </a:extLst>
          </p:cNvPr>
          <p:cNvPicPr>
            <a:picLocks noChangeAspect="1"/>
          </p:cNvPicPr>
          <p:nvPr/>
        </p:nvPicPr>
        <p:blipFill>
          <a:blip r:embed="rId2"/>
          <a:stretch>
            <a:fillRect/>
          </a:stretch>
        </p:blipFill>
        <p:spPr>
          <a:xfrm>
            <a:off x="41300399" y="30660110"/>
            <a:ext cx="1801091" cy="1801091"/>
          </a:xfrm>
          <a:prstGeom prst="rect">
            <a:avLst/>
          </a:prstGeom>
        </p:spPr>
      </p:pic>
      <p:sp>
        <p:nvSpPr>
          <p:cNvPr id="4" name="TextBox 3">
            <a:extLst>
              <a:ext uri="{FF2B5EF4-FFF2-40B4-BE49-F238E27FC236}">
                <a16:creationId xmlns:a16="http://schemas.microsoft.com/office/drawing/2014/main" id="{16B5EB62-26A0-C27D-DD3D-C881FCBA7053}"/>
              </a:ext>
            </a:extLst>
          </p:cNvPr>
          <p:cNvSpPr txBox="1"/>
          <p:nvPr/>
        </p:nvSpPr>
        <p:spPr>
          <a:xfrm>
            <a:off x="1048556" y="31228420"/>
            <a:ext cx="1123869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rgbClr val="FF8E00"/>
                </a:solidFill>
                <a:latin typeface="Verdana Pro"/>
                <a:cs typeface="Calibri"/>
              </a:rPr>
              <a:t>www.DynamicsLab.org</a:t>
            </a:r>
            <a:endParaRPr lang="en-US" sz="4000" dirty="0">
              <a:solidFill>
                <a:srgbClr val="FF8E00"/>
              </a:solidFill>
              <a:latin typeface="Verdana Pro"/>
              <a:cs typeface="Calibri"/>
            </a:endParaRPr>
          </a:p>
        </p:txBody>
      </p:sp>
      <p:sp>
        <p:nvSpPr>
          <p:cNvPr id="9" name="TextBox 8">
            <a:extLst>
              <a:ext uri="{FF2B5EF4-FFF2-40B4-BE49-F238E27FC236}">
                <a16:creationId xmlns:a16="http://schemas.microsoft.com/office/drawing/2014/main" id="{B7A5F280-B60D-7ED0-8DDB-C999D01347BA}"/>
              </a:ext>
            </a:extLst>
          </p:cNvPr>
          <p:cNvSpPr txBox="1"/>
          <p:nvPr/>
        </p:nvSpPr>
        <p:spPr>
          <a:xfrm>
            <a:off x="729930" y="5700696"/>
            <a:ext cx="11863852" cy="101258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dirty="0">
                <a:solidFill>
                  <a:srgbClr val="203299"/>
                </a:solidFill>
                <a:latin typeface="Verdana Pro" panose="020B0604030504040204" pitchFamily="34" charset="0"/>
                <a:ea typeface="Verdana" panose="020B0604030504040204" pitchFamily="34" charset="0"/>
                <a:cs typeface="Verdana" panose="020B0604030504040204" pitchFamily="34" charset="0"/>
              </a:rPr>
              <a:t>Analysis of public opinions on the blockchain approach for carbon credit markets on Twitter.</a:t>
            </a:r>
          </a:p>
          <a:p>
            <a:endParaRPr lang="en-US" sz="6000" b="1" dirty="0">
              <a:solidFill>
                <a:srgbClr val="203299"/>
              </a:solidFill>
              <a:latin typeface="Verdana Pro"/>
            </a:endParaRPr>
          </a:p>
          <a:p>
            <a:r>
              <a:rPr lang="en-US" sz="4000" b="1" dirty="0">
                <a:solidFill>
                  <a:srgbClr val="203299"/>
                </a:solidFill>
                <a:latin typeface="Verdana Pro"/>
              </a:rPr>
              <a:t>Background</a:t>
            </a:r>
            <a:endParaRPr lang="en-US" sz="4800" b="1" dirty="0">
              <a:solidFill>
                <a:srgbClr val="203299"/>
              </a:solidFill>
              <a:latin typeface="Verdana Pro"/>
            </a:endParaRPr>
          </a:p>
          <a:p>
            <a:r>
              <a:rPr lang="en-US" sz="3200" dirty="0">
                <a:latin typeface="Verdana" panose="020B0604030504040204" pitchFamily="34" charset="0"/>
                <a:ea typeface="Verdana" panose="020B0604030504040204" pitchFamily="34" charset="0"/>
                <a:cs typeface="Verdana" panose="020B0604030504040204" pitchFamily="34" charset="0"/>
              </a:rPr>
              <a:t>Here, in Dynamic Sustainability Lab, we are trying to understand the public respond to recent innovations in carbon credits technologies, such as the use of blockchain. If we manage to figure out what affects people’s trust and perception over the last two years, we could create high quality recommendations for businesses in various fields. </a:t>
            </a:r>
            <a:endParaRPr lang="en-US" sz="4800" b="1" dirty="0">
              <a:latin typeface="Verdana" panose="020B0604030504040204" pitchFamily="34" charset="0"/>
              <a:ea typeface="Verdana" panose="020B0604030504040204" pitchFamily="34" charset="0"/>
              <a:cs typeface="Verdana" panose="020B0604030504040204" pitchFamily="34" charset="0"/>
            </a:endParaRPr>
          </a:p>
          <a:p>
            <a:endParaRPr lang="en-US" sz="4800" b="1" dirty="0">
              <a:solidFill>
                <a:srgbClr val="203299"/>
              </a:solidFill>
              <a:latin typeface="Verdana Pro"/>
            </a:endParaRPr>
          </a:p>
          <a:p>
            <a:pPr marL="7667625"/>
            <a:endParaRPr lang="en-US" sz="4800" dirty="0">
              <a:latin typeface="Verdana Pro"/>
              <a:cs typeface="Calibri"/>
            </a:endParaRPr>
          </a:p>
          <a:p>
            <a:endParaRPr lang="en-US" sz="4800" dirty="0">
              <a:latin typeface="Verdana Pro"/>
              <a:cs typeface="Calibri"/>
            </a:endParaRPr>
          </a:p>
          <a:p>
            <a:endParaRPr lang="en-US" sz="4000" dirty="0">
              <a:latin typeface="Verdana Pro"/>
              <a:cs typeface="Calibri"/>
            </a:endParaRPr>
          </a:p>
        </p:txBody>
      </p:sp>
      <p:sp>
        <p:nvSpPr>
          <p:cNvPr id="11" name="TextBox 10">
            <a:extLst>
              <a:ext uri="{FF2B5EF4-FFF2-40B4-BE49-F238E27FC236}">
                <a16:creationId xmlns:a16="http://schemas.microsoft.com/office/drawing/2014/main" id="{2019A3BD-2F95-9CAE-6C14-8BB7FF33DF1C}"/>
              </a:ext>
            </a:extLst>
          </p:cNvPr>
          <p:cNvSpPr txBox="1"/>
          <p:nvPr/>
        </p:nvSpPr>
        <p:spPr>
          <a:xfrm>
            <a:off x="22778131" y="674317"/>
            <a:ext cx="1948505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203299"/>
                </a:solidFill>
                <a:latin typeface="Verdana Pro"/>
              </a:rPr>
              <a:t>Top 3 Topics of 2021 (LDA model + </a:t>
            </a:r>
            <a:r>
              <a:rPr lang="ru-RU" sz="4000" b="1" dirty="0">
                <a:solidFill>
                  <a:srgbClr val="203299"/>
                </a:solidFill>
                <a:latin typeface="Verdana Pro"/>
              </a:rPr>
              <a:t>С</a:t>
            </a:r>
            <a:r>
              <a:rPr lang="en-US" sz="4000" b="1">
                <a:solidFill>
                  <a:srgbClr val="203299"/>
                </a:solidFill>
                <a:latin typeface="Verdana Pro"/>
              </a:rPr>
              <a:t>hatGPT</a:t>
            </a:r>
            <a:r>
              <a:rPr lang="en-US" sz="4000" b="1" dirty="0">
                <a:solidFill>
                  <a:srgbClr val="203299"/>
                </a:solidFill>
                <a:latin typeface="Verdana Pro"/>
              </a:rPr>
              <a:t>):</a:t>
            </a:r>
          </a:p>
          <a:p>
            <a:pPr marL="571500" indent="-571500">
              <a:buFont typeface="Arial" panose="020B0604020202020204" pitchFamily="34" charset="0"/>
              <a:buChar char="•"/>
            </a:pPr>
            <a:r>
              <a:rPr lang="en-US" sz="3200" dirty="0">
                <a:latin typeface="Verdana Pro"/>
              </a:rPr>
              <a:t>Carbon-free energy sources can help reduce emissions and enable businesses and industries to achieve zero carbon goals</a:t>
            </a:r>
          </a:p>
          <a:p>
            <a:pPr marL="571500" indent="-571500">
              <a:buFont typeface="Arial" panose="020B0604020202020204" pitchFamily="34" charset="0"/>
              <a:buChar char="•"/>
            </a:pPr>
            <a:r>
              <a:rPr lang="en-US" sz="3200" dirty="0">
                <a:latin typeface="Verdana Pro"/>
              </a:rPr>
              <a:t>In order to achieve the net-zero emissions target by 2050, it is essential to commit to a plan that aims to reach the 2030 milestone</a:t>
            </a:r>
          </a:p>
          <a:p>
            <a:pPr marL="571500" indent="-571500">
              <a:buFont typeface="Arial" panose="020B0604020202020204" pitchFamily="34" charset="0"/>
              <a:buChar char="•"/>
            </a:pPr>
            <a:r>
              <a:rPr lang="en-US" sz="3200" dirty="0">
                <a:latin typeface="Verdana Pro"/>
              </a:rPr>
              <a:t>The transition towards new energy sources and the efforts to mitigate climate change require the UK's support and active participation.</a:t>
            </a:r>
          </a:p>
          <a:p>
            <a:pPr marL="571500" indent="-571500">
              <a:buFont typeface="Arial" panose="020B0604020202020204" pitchFamily="34" charset="0"/>
              <a:buChar char="•"/>
            </a:pPr>
            <a:endParaRPr lang="en-US" sz="4000" b="1" dirty="0">
              <a:solidFill>
                <a:srgbClr val="203299"/>
              </a:solidFill>
              <a:latin typeface="Verdana Pro"/>
            </a:endParaRPr>
          </a:p>
        </p:txBody>
      </p:sp>
      <p:sp>
        <p:nvSpPr>
          <p:cNvPr id="6" name="TextBox 5">
            <a:extLst>
              <a:ext uri="{FF2B5EF4-FFF2-40B4-BE49-F238E27FC236}">
                <a16:creationId xmlns:a16="http://schemas.microsoft.com/office/drawing/2014/main" id="{D3347690-573E-1889-93EB-313558A7F488}"/>
              </a:ext>
            </a:extLst>
          </p:cNvPr>
          <p:cNvSpPr txBox="1"/>
          <p:nvPr/>
        </p:nvSpPr>
        <p:spPr>
          <a:xfrm>
            <a:off x="2852634" y="2675924"/>
            <a:ext cx="1886923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Verdana Pro"/>
                <a:cs typeface="Calibri"/>
              </a:rPr>
              <a:t>Danila Rozhevskii </a:t>
            </a:r>
          </a:p>
          <a:p>
            <a:r>
              <a:rPr lang="en-US" sz="4000" dirty="0">
                <a:solidFill>
                  <a:schemeClr val="bg1"/>
                </a:solidFill>
                <a:latin typeface="Verdana Pro"/>
                <a:cs typeface="Calibri"/>
              </a:rPr>
              <a:t>Student Research Fellow</a:t>
            </a:r>
          </a:p>
          <a:p>
            <a:r>
              <a:rPr lang="en-US" sz="4000" dirty="0">
                <a:solidFill>
                  <a:schemeClr val="bg1"/>
                </a:solidFill>
                <a:latin typeface="Verdana Pro"/>
                <a:cs typeface="Calibri"/>
              </a:rPr>
              <a:t>M.S. Applied Data Science</a:t>
            </a:r>
          </a:p>
          <a:p>
            <a:r>
              <a:rPr lang="en-US" sz="4000" dirty="0">
                <a:solidFill>
                  <a:schemeClr val="bg1"/>
                </a:solidFill>
                <a:latin typeface="Verdana Pro"/>
                <a:cs typeface="Calibri"/>
              </a:rPr>
              <a:t>drozhevs@syr.edu</a:t>
            </a:r>
          </a:p>
        </p:txBody>
      </p:sp>
      <p:pic>
        <p:nvPicPr>
          <p:cNvPr id="19" name="Picture 18">
            <a:extLst>
              <a:ext uri="{FF2B5EF4-FFF2-40B4-BE49-F238E27FC236}">
                <a16:creationId xmlns:a16="http://schemas.microsoft.com/office/drawing/2014/main" id="{DE8150E6-9377-755D-F874-3DC73277E3B9}"/>
              </a:ext>
            </a:extLst>
          </p:cNvPr>
          <p:cNvPicPr>
            <a:picLocks noChangeAspect="1"/>
          </p:cNvPicPr>
          <p:nvPr/>
        </p:nvPicPr>
        <p:blipFill rotWithShape="1">
          <a:blip r:embed="rId3">
            <a:extLst>
              <a:ext uri="{28A0092B-C50C-407E-A947-70E740481C1C}">
                <a14:useLocalDpi xmlns:a14="http://schemas.microsoft.com/office/drawing/2010/main" val="0"/>
              </a:ext>
            </a:extLst>
          </a:blip>
          <a:srcRect l="16027" t="36314" r="21032" b="21846"/>
          <a:stretch/>
        </p:blipFill>
        <p:spPr>
          <a:xfrm>
            <a:off x="28975236" y="30432690"/>
            <a:ext cx="12198563" cy="2532610"/>
          </a:xfrm>
          <a:prstGeom prst="rect">
            <a:avLst/>
          </a:prstGeom>
        </p:spPr>
      </p:pic>
      <p:pic>
        <p:nvPicPr>
          <p:cNvPr id="23" name="Picture 22">
            <a:extLst>
              <a:ext uri="{FF2B5EF4-FFF2-40B4-BE49-F238E27FC236}">
                <a16:creationId xmlns:a16="http://schemas.microsoft.com/office/drawing/2014/main" id="{A87B9B51-7F5B-F74E-0C8C-DD49DF1453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55355" y="31090755"/>
            <a:ext cx="6171863" cy="1153328"/>
          </a:xfrm>
          <a:prstGeom prst="rect">
            <a:avLst/>
          </a:prstGeom>
        </p:spPr>
      </p:pic>
      <p:pic>
        <p:nvPicPr>
          <p:cNvPr id="5" name="Picture 4">
            <a:extLst>
              <a:ext uri="{FF2B5EF4-FFF2-40B4-BE49-F238E27FC236}">
                <a16:creationId xmlns:a16="http://schemas.microsoft.com/office/drawing/2014/main" id="{B4E1A471-E46F-2FCE-5986-9EC34E20ED0C}"/>
              </a:ext>
            </a:extLst>
          </p:cNvPr>
          <p:cNvPicPr>
            <a:picLocks noChangeAspect="1"/>
          </p:cNvPicPr>
          <p:nvPr/>
        </p:nvPicPr>
        <p:blipFill rotWithShape="1">
          <a:blip r:embed="rId3">
            <a:extLst>
              <a:ext uri="{28A0092B-C50C-407E-A947-70E740481C1C}">
                <a14:useLocalDpi xmlns:a14="http://schemas.microsoft.com/office/drawing/2010/main" val="0"/>
              </a:ext>
            </a:extLst>
          </a:blip>
          <a:srcRect l="16027" t="36314" r="21032" b="29477"/>
          <a:stretch/>
        </p:blipFill>
        <p:spPr>
          <a:xfrm>
            <a:off x="-183313" y="0"/>
            <a:ext cx="15336773" cy="2603417"/>
          </a:xfrm>
          <a:prstGeom prst="rect">
            <a:avLst/>
          </a:prstGeom>
        </p:spPr>
      </p:pic>
      <p:sp>
        <p:nvSpPr>
          <p:cNvPr id="3" name="TextBox 2">
            <a:extLst>
              <a:ext uri="{FF2B5EF4-FFF2-40B4-BE49-F238E27FC236}">
                <a16:creationId xmlns:a16="http://schemas.microsoft.com/office/drawing/2014/main" id="{48F0569A-4A98-BDB1-1DA6-BBDAB07F4E1B}"/>
              </a:ext>
            </a:extLst>
          </p:cNvPr>
          <p:cNvSpPr txBox="1"/>
          <p:nvPr/>
        </p:nvSpPr>
        <p:spPr>
          <a:xfrm>
            <a:off x="817327" y="28769708"/>
            <a:ext cx="8161756" cy="1200329"/>
          </a:xfrm>
          <a:prstGeom prst="rect">
            <a:avLst/>
          </a:prstGeom>
          <a:noFill/>
        </p:spPr>
        <p:txBody>
          <a:bodyPr wrap="square" rtlCol="0">
            <a:spAutoFit/>
          </a:bodyPr>
          <a:lstStyle/>
          <a:p>
            <a:pPr marL="114300"/>
            <a:r>
              <a:rPr lang="en-US" sz="2400" b="1" dirty="0">
                <a:latin typeface="Verdana Pro"/>
              </a:rPr>
              <a:t>Figure 2</a:t>
            </a:r>
            <a:r>
              <a:rPr lang="en-US" sz="2400" dirty="0">
                <a:latin typeface="Verdana Pro"/>
              </a:rPr>
              <a:t>. The average sentiment distribution for tweets in 2021. It captures the spike in positive tweets at the end of the year.</a:t>
            </a:r>
            <a:endParaRPr lang="en-US" sz="2400" i="1" dirty="0">
              <a:latin typeface="Verdana Pro"/>
              <a:cs typeface="Calibri"/>
            </a:endParaRPr>
          </a:p>
        </p:txBody>
      </p:sp>
      <p:pic>
        <p:nvPicPr>
          <p:cNvPr id="10" name="Picture 9" descr="A person wearing glasses&#10;&#10;Description automatically generated with medium confidence">
            <a:extLst>
              <a:ext uri="{FF2B5EF4-FFF2-40B4-BE49-F238E27FC236}">
                <a16:creationId xmlns:a16="http://schemas.microsoft.com/office/drawing/2014/main" id="{24E9731E-5750-C8C5-1DA7-88E83743E04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886" t="9979" r="4550" b="29631"/>
          <a:stretch/>
        </p:blipFill>
        <p:spPr>
          <a:xfrm>
            <a:off x="380482" y="2675924"/>
            <a:ext cx="2362441" cy="2389388"/>
          </a:xfrm>
          <a:prstGeom prst="rect">
            <a:avLst/>
          </a:prstGeom>
        </p:spPr>
      </p:pic>
      <p:sp>
        <p:nvSpPr>
          <p:cNvPr id="8" name="TextBox 7">
            <a:extLst>
              <a:ext uri="{FF2B5EF4-FFF2-40B4-BE49-F238E27FC236}">
                <a16:creationId xmlns:a16="http://schemas.microsoft.com/office/drawing/2014/main" id="{EC252709-19E2-B503-D122-3EBB23A04F9D}"/>
              </a:ext>
            </a:extLst>
          </p:cNvPr>
          <p:cNvSpPr txBox="1"/>
          <p:nvPr/>
        </p:nvSpPr>
        <p:spPr>
          <a:xfrm>
            <a:off x="817327" y="12907339"/>
            <a:ext cx="20312119" cy="128958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800" dirty="0">
              <a:solidFill>
                <a:srgbClr val="203299"/>
              </a:solidFill>
              <a:latin typeface="Verdana" panose="020B0604030504040204" pitchFamily="34" charset="0"/>
              <a:ea typeface="Verdana" panose="020B0604030504040204" pitchFamily="34" charset="0"/>
              <a:cs typeface="Verdana" panose="020B0604030504040204" pitchFamily="34" charset="0"/>
            </a:endParaRPr>
          </a:p>
          <a:p>
            <a:r>
              <a:rPr lang="en-US" sz="4000" b="1" dirty="0">
                <a:solidFill>
                  <a:srgbClr val="203299"/>
                </a:solidFill>
                <a:latin typeface="Verdana Pro"/>
              </a:rPr>
              <a:t>Research Approach</a:t>
            </a:r>
          </a:p>
          <a:p>
            <a:r>
              <a:rPr lang="en-US" sz="3200" dirty="0">
                <a:latin typeface="Verdana" panose="020B0604030504040204" pitchFamily="34" charset="0"/>
                <a:ea typeface="Verdana" panose="020B0604030504040204" pitchFamily="34" charset="0"/>
                <a:cs typeface="Verdana" panose="020B0604030504040204" pitchFamily="34" charset="0"/>
              </a:rPr>
              <a:t>In my research, I collect and analyze the contents of around 400k English tweets which discussed either the current general perception of carbon credits or the blockchain role in transition to net-zero carbon economy in the past 2 years (01/01/2021 – 10/31/2022). </a:t>
            </a: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After pre-processing and vectorizing the contents of the tweets using Word2vec model, I pass the data through 3 algorithms (custom-trained K-means clustering and pre-trained VADER and BERT algorithms) that calculate the sentiment polarity of the tweet: positive, negative, or neutral. I use 3 different techniques to get the average the result from them as the final sentiment. Tested on arbitrarily marked data, the approach had 60% accuracy.</a:t>
            </a: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I also investigated the common topics among the collected tweets over the years using the </a:t>
            </a:r>
            <a:r>
              <a:rPr lang="en-US" sz="3200" dirty="0" err="1">
                <a:latin typeface="Verdana" panose="020B0604030504040204" pitchFamily="34" charset="0"/>
                <a:ea typeface="Verdana" panose="020B0604030504040204" pitchFamily="34" charset="0"/>
                <a:cs typeface="Verdana" panose="020B0604030504040204" pitchFamily="34" charset="0"/>
              </a:rPr>
              <a:t>Gensim</a:t>
            </a:r>
            <a:r>
              <a:rPr lang="en-US" sz="3200" dirty="0">
                <a:latin typeface="Verdana" panose="020B0604030504040204" pitchFamily="34" charset="0"/>
                <a:ea typeface="Verdana" panose="020B0604030504040204" pitchFamily="34" charset="0"/>
                <a:cs typeface="Verdana" panose="020B0604030504040204" pitchFamily="34" charset="0"/>
              </a:rPr>
              <a:t> Linear Discriminant Analysis – LDA. The best model for each year exceeded 0.40 coherence score, which shows a relatively poor interpretability of the results. So as last step, I used </a:t>
            </a:r>
            <a:r>
              <a:rPr lang="en-US" sz="3200" dirty="0" err="1">
                <a:latin typeface="Verdana" panose="020B0604030504040204" pitchFamily="34" charset="0"/>
                <a:ea typeface="Verdana" panose="020B0604030504040204" pitchFamily="34" charset="0"/>
                <a:cs typeface="Verdana" panose="020B0604030504040204" pitchFamily="34" charset="0"/>
              </a:rPr>
              <a:t>ChatGPT</a:t>
            </a:r>
            <a:r>
              <a:rPr lang="en-US" sz="3200" dirty="0">
                <a:latin typeface="Verdana" panose="020B0604030504040204" pitchFamily="34" charset="0"/>
                <a:ea typeface="Verdana" panose="020B0604030504040204" pitchFamily="34" charset="0"/>
                <a:cs typeface="Verdana" panose="020B0604030504040204" pitchFamily="34" charset="0"/>
              </a:rPr>
              <a:t> to help generate complete topic sentences from LDA output.</a:t>
            </a:r>
          </a:p>
          <a:p>
            <a:br>
              <a:rPr lang="en-US" sz="3200" dirty="0">
                <a:solidFill>
                  <a:srgbClr val="203299"/>
                </a:solidFill>
                <a:latin typeface="Verdana" panose="020B0604030504040204" pitchFamily="34" charset="0"/>
                <a:ea typeface="Verdana" panose="020B0604030504040204" pitchFamily="34" charset="0"/>
                <a:cs typeface="Verdana" panose="020B0604030504040204" pitchFamily="34" charset="0"/>
              </a:rPr>
            </a:br>
            <a:endParaRPr lang="en-US" sz="3200" dirty="0">
              <a:solidFill>
                <a:srgbClr val="203299"/>
              </a:solidFill>
              <a:latin typeface="Verdana" panose="020B0604030504040204" pitchFamily="34" charset="0"/>
              <a:ea typeface="Verdana" panose="020B0604030504040204" pitchFamily="34" charset="0"/>
              <a:cs typeface="Verdana" panose="020B0604030504040204" pitchFamily="34" charset="0"/>
            </a:endParaRPr>
          </a:p>
          <a:p>
            <a:endParaRPr lang="en-US" sz="4800" b="1" dirty="0">
              <a:solidFill>
                <a:srgbClr val="203299"/>
              </a:solidFill>
              <a:latin typeface="Verdana" panose="020B0604030504040204" pitchFamily="34" charset="0"/>
              <a:ea typeface="Verdana" panose="020B0604030504040204" pitchFamily="34" charset="0"/>
              <a:cs typeface="Verdana" panose="020B0604030504040204" pitchFamily="34" charset="0"/>
            </a:endParaRPr>
          </a:p>
          <a:p>
            <a:endParaRPr lang="en-US" sz="4800" b="1" dirty="0">
              <a:solidFill>
                <a:srgbClr val="203299"/>
              </a:solidFill>
              <a:latin typeface="Verdana Pro"/>
            </a:endParaRPr>
          </a:p>
          <a:p>
            <a:pPr marL="7667625"/>
            <a:endParaRPr lang="en-US" sz="4800" dirty="0">
              <a:latin typeface="Verdana Pro"/>
              <a:cs typeface="Calibri"/>
            </a:endParaRPr>
          </a:p>
          <a:p>
            <a:endParaRPr lang="en-US" sz="4800" dirty="0">
              <a:latin typeface="Verdana Pro"/>
              <a:cs typeface="Calibri"/>
            </a:endParaRPr>
          </a:p>
          <a:p>
            <a:endParaRPr lang="en-US" sz="4000" dirty="0">
              <a:latin typeface="Verdana Pro"/>
              <a:cs typeface="Calibri"/>
            </a:endParaRPr>
          </a:p>
        </p:txBody>
      </p:sp>
      <p:sp>
        <p:nvSpPr>
          <p:cNvPr id="20" name="TextBox 19">
            <a:extLst>
              <a:ext uri="{FF2B5EF4-FFF2-40B4-BE49-F238E27FC236}">
                <a16:creationId xmlns:a16="http://schemas.microsoft.com/office/drawing/2014/main" id="{CE43E92A-2AB8-FE6E-D03B-30BAD13E59BD}"/>
              </a:ext>
            </a:extLst>
          </p:cNvPr>
          <p:cNvSpPr txBox="1"/>
          <p:nvPr/>
        </p:nvSpPr>
        <p:spPr>
          <a:xfrm>
            <a:off x="11494921" y="28567350"/>
            <a:ext cx="9080043" cy="1200329"/>
          </a:xfrm>
          <a:prstGeom prst="rect">
            <a:avLst/>
          </a:prstGeom>
          <a:noFill/>
        </p:spPr>
        <p:txBody>
          <a:bodyPr wrap="square" rtlCol="0">
            <a:spAutoFit/>
          </a:bodyPr>
          <a:lstStyle/>
          <a:p>
            <a:pPr marL="114300"/>
            <a:r>
              <a:rPr lang="en-US" sz="2400" b="1" dirty="0">
                <a:latin typeface="Verdana Pro"/>
              </a:rPr>
              <a:t>Figure 3</a:t>
            </a:r>
            <a:r>
              <a:rPr lang="en-US" sz="2400" dirty="0">
                <a:latin typeface="Verdana Pro"/>
              </a:rPr>
              <a:t>. The average sentiment distribution for tweets in 2022. Most discussions have a positive sentiment to them with increased interest in the topic. </a:t>
            </a:r>
            <a:endParaRPr lang="en-US" sz="2400" i="1" dirty="0">
              <a:latin typeface="Verdana Pro"/>
              <a:cs typeface="Calibri"/>
            </a:endParaRPr>
          </a:p>
        </p:txBody>
      </p:sp>
      <p:sp>
        <p:nvSpPr>
          <p:cNvPr id="30" name="TextBox 29">
            <a:extLst>
              <a:ext uri="{FF2B5EF4-FFF2-40B4-BE49-F238E27FC236}">
                <a16:creationId xmlns:a16="http://schemas.microsoft.com/office/drawing/2014/main" id="{EC9BBA4C-9DE2-D801-CB08-C19E468E4C02}"/>
              </a:ext>
            </a:extLst>
          </p:cNvPr>
          <p:cNvSpPr txBox="1"/>
          <p:nvPr/>
        </p:nvSpPr>
        <p:spPr>
          <a:xfrm>
            <a:off x="13187111" y="12289915"/>
            <a:ext cx="8161756" cy="1200329"/>
          </a:xfrm>
          <a:prstGeom prst="rect">
            <a:avLst/>
          </a:prstGeom>
          <a:noFill/>
        </p:spPr>
        <p:txBody>
          <a:bodyPr wrap="square" rtlCol="0">
            <a:spAutoFit/>
          </a:bodyPr>
          <a:lstStyle/>
          <a:p>
            <a:pPr marL="114300"/>
            <a:r>
              <a:rPr lang="en-US" sz="2400" b="1" dirty="0">
                <a:latin typeface="Verdana Pro"/>
              </a:rPr>
              <a:t>Figure 1</a:t>
            </a:r>
            <a:r>
              <a:rPr lang="en-US" sz="2400" dirty="0">
                <a:latin typeface="Verdana Pro"/>
              </a:rPr>
              <a:t>. The average sentiment distribution of opinions on NetZero and Carbon Credits topics in 2021-2022. </a:t>
            </a:r>
            <a:endParaRPr lang="en-US" sz="2400" i="1" dirty="0">
              <a:latin typeface="Verdana Pro"/>
              <a:cs typeface="Calibri"/>
            </a:endParaRPr>
          </a:p>
        </p:txBody>
      </p:sp>
      <p:sp>
        <p:nvSpPr>
          <p:cNvPr id="33" name="TextBox 32">
            <a:extLst>
              <a:ext uri="{FF2B5EF4-FFF2-40B4-BE49-F238E27FC236}">
                <a16:creationId xmlns:a16="http://schemas.microsoft.com/office/drawing/2014/main" id="{43D8654E-F162-D5E3-29DB-16090081EEA3}"/>
              </a:ext>
            </a:extLst>
          </p:cNvPr>
          <p:cNvSpPr txBox="1"/>
          <p:nvPr/>
        </p:nvSpPr>
        <p:spPr>
          <a:xfrm>
            <a:off x="22797431" y="8725214"/>
            <a:ext cx="19485053" cy="1426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sz="6000" b="1" dirty="0">
              <a:solidFill>
                <a:srgbClr val="203299"/>
              </a:solidFill>
              <a:latin typeface="Verdana Pro"/>
            </a:endParaRPr>
          </a:p>
          <a:p>
            <a:r>
              <a:rPr lang="en-US" sz="4000" b="1" dirty="0">
                <a:solidFill>
                  <a:srgbClr val="203299"/>
                </a:solidFill>
                <a:latin typeface="Verdana Pro"/>
              </a:rPr>
              <a:t>Key findings:</a:t>
            </a:r>
          </a:p>
          <a:p>
            <a:pPr marL="457200" indent="-457200">
              <a:buFont typeface="Arial" panose="020B0604020202020204" pitchFamily="34" charset="0"/>
              <a:buChar char="•"/>
            </a:pPr>
            <a:r>
              <a:rPr lang="en-US" sz="4400" dirty="0">
                <a:solidFill>
                  <a:srgbClr val="203299"/>
                </a:solidFill>
                <a:latin typeface="Verdana Pro"/>
              </a:rPr>
              <a:t>71% </a:t>
            </a:r>
            <a:r>
              <a:rPr lang="en-US" sz="3200" dirty="0">
                <a:latin typeface="Verdana Pro"/>
              </a:rPr>
              <a:t>of tweets come either from USA or UK. Also, 3 out of every 5 most active tweeters on carbon credits discussion are from Great Britain.</a:t>
            </a:r>
          </a:p>
          <a:p>
            <a:pPr marL="457200" indent="-457200">
              <a:buFont typeface="Arial" panose="020B0604020202020204" pitchFamily="34" charset="0"/>
              <a:buChar char="•"/>
            </a:pPr>
            <a:r>
              <a:rPr lang="en-US" sz="4400" dirty="0">
                <a:solidFill>
                  <a:srgbClr val="203299"/>
                </a:solidFill>
                <a:latin typeface="Verdana Pro" panose="020B0604030504040204" pitchFamily="34" charset="0"/>
              </a:rPr>
              <a:t>55% </a:t>
            </a:r>
            <a:r>
              <a:rPr lang="en-US" sz="3200" dirty="0">
                <a:solidFill>
                  <a:srgbClr val="000000"/>
                </a:solidFill>
                <a:latin typeface="Verdana Pro" panose="020B0604030504040204" pitchFamily="34" charset="0"/>
              </a:rPr>
              <a:t>increase is in positive tweets in 2022 in comparison to 2021 year (Figure 2 and Figure 3). 21.8% of positive tweets in 2021. 74.9% of positive tweets in 2022.</a:t>
            </a:r>
          </a:p>
          <a:p>
            <a:pPr marL="457200" indent="-457200">
              <a:buFont typeface="Arial" panose="020B0604020202020204" pitchFamily="34" charset="0"/>
              <a:buChar char="•"/>
            </a:pPr>
            <a:r>
              <a:rPr lang="en-US" sz="4400" dirty="0">
                <a:solidFill>
                  <a:srgbClr val="203299"/>
                </a:solidFill>
                <a:latin typeface="Verdana Pro" panose="020B0604030504040204" pitchFamily="34" charset="0"/>
              </a:rPr>
              <a:t>#COP</a:t>
            </a:r>
            <a:r>
              <a:rPr lang="ru-RU" sz="4400" dirty="0">
                <a:solidFill>
                  <a:srgbClr val="203299"/>
                </a:solidFill>
                <a:latin typeface="Verdana Pro" panose="020B0604030504040204" pitchFamily="34" charset="0"/>
              </a:rPr>
              <a:t> </a:t>
            </a:r>
            <a:r>
              <a:rPr lang="en-US" sz="3200" dirty="0">
                <a:solidFill>
                  <a:srgbClr val="000000"/>
                </a:solidFill>
                <a:latin typeface="Verdana Pro" panose="020B0604030504040204" pitchFamily="34" charset="0"/>
              </a:rPr>
              <a:t>is one of the most popular hashtags, referring to United Nations Climate Conference. COP27 was held in early November 2021, which could explain the sudden discussion boost in the end of 2021, as indicated in Figure 3.</a:t>
            </a:r>
            <a:r>
              <a:rPr lang="en-US" sz="3200" dirty="0">
                <a:solidFill>
                  <a:srgbClr val="203299"/>
                </a:solidFill>
                <a:latin typeface="Verdana Pro" panose="020B0604030504040204" pitchFamily="34" charset="0"/>
              </a:rPr>
              <a:t> </a:t>
            </a:r>
            <a:r>
              <a:rPr lang="en-US" sz="3200" dirty="0">
                <a:latin typeface="Verdana Pro" panose="020B0604030504040204" pitchFamily="34" charset="0"/>
              </a:rPr>
              <a:t>The next conference, COP28, is scheduled to happen in November 2023, so I’d expect another increase in Twitter activity around the same time as last year.</a:t>
            </a:r>
            <a:endParaRPr lang="en-US" sz="3200" dirty="0">
              <a:solidFill>
                <a:srgbClr val="203299"/>
              </a:solidFill>
              <a:latin typeface="Verdana Pro" panose="020B0604030504040204" pitchFamily="34" charset="0"/>
            </a:endParaRPr>
          </a:p>
          <a:p>
            <a:pPr marL="457200" indent="-457200">
              <a:buFont typeface="Arial" panose="020B0604020202020204" pitchFamily="34" charset="0"/>
              <a:buChar char="•"/>
            </a:pPr>
            <a:r>
              <a:rPr lang="en-US" sz="4400" dirty="0">
                <a:solidFill>
                  <a:srgbClr val="203299"/>
                </a:solidFill>
                <a:latin typeface="Verdana Pro" panose="020B0604030504040204" pitchFamily="34" charset="0"/>
              </a:rPr>
              <a:t>AMP </a:t>
            </a:r>
            <a:r>
              <a:rPr lang="en-US" sz="3200" dirty="0">
                <a:latin typeface="Verdana Pro" panose="020B0604030504040204" pitchFamily="34" charset="0"/>
              </a:rPr>
              <a:t>is the most popular word among the topics, which can refer to a lot of things: from word ampere to AMP as UK water management cycle. Considering NetZero as a renewable energy project, we can expect heavy use of that word. However, after researching I believe AMP and #AMP refer to the user @AMP_CleanEnergy, the British Energy &amp; Renewables company aimed to help businesses achieve their decarbonization goals. They seem to be very active in the industry and on the platform. </a:t>
            </a:r>
          </a:p>
          <a:p>
            <a:endParaRPr lang="en-US" sz="3200" dirty="0">
              <a:latin typeface="Verdana Pro" panose="020B0604030504040204" pitchFamily="34" charset="0"/>
            </a:endParaRPr>
          </a:p>
          <a:p>
            <a:pPr marL="457200" indent="-457200">
              <a:buFont typeface="Arial" panose="020B0604020202020204" pitchFamily="34" charset="0"/>
              <a:buChar char="•"/>
            </a:pPr>
            <a:r>
              <a:rPr lang="en-US" sz="3200" dirty="0">
                <a:latin typeface="Verdana Pro" panose="020B0604030504040204" pitchFamily="34" charset="0"/>
              </a:rPr>
              <a:t>From the topic modeling step, we can see that some topic correlate with each other in promoting new, zero-carbon technologies that can make companies more sustainable. AMP Clean Energy among others does exactly that very actively in the UK, that is why we can see it among the topics.</a:t>
            </a:r>
          </a:p>
          <a:p>
            <a:pPr marL="457200" indent="-457200">
              <a:buFont typeface="Arial" panose="020B0604020202020204" pitchFamily="34" charset="0"/>
              <a:buChar char="•"/>
            </a:pPr>
            <a:endParaRPr lang="en-US" sz="3200" dirty="0">
              <a:latin typeface="Verdana Pro" panose="020B0604030504040204" pitchFamily="34" charset="0"/>
            </a:endParaRPr>
          </a:p>
          <a:p>
            <a:pPr marL="457200" indent="-457200">
              <a:buFont typeface="Arial" panose="020B0604020202020204" pitchFamily="34" charset="0"/>
              <a:buChar char="•"/>
            </a:pPr>
            <a:endParaRPr lang="en-US" sz="3200" dirty="0">
              <a:solidFill>
                <a:srgbClr val="000000"/>
              </a:solidFill>
              <a:latin typeface="Verdana Pro" panose="020B0604030504040204" pitchFamily="34" charset="0"/>
            </a:endParaRPr>
          </a:p>
          <a:p>
            <a:pPr marL="457200" indent="-457200">
              <a:buFont typeface="Arial" panose="020B0604020202020204" pitchFamily="34" charset="0"/>
              <a:buChar char="•"/>
            </a:pPr>
            <a:endParaRPr lang="en-US" sz="3200" dirty="0">
              <a:latin typeface="Verdana Pro"/>
            </a:endParaRPr>
          </a:p>
          <a:p>
            <a:endParaRPr lang="en-US" sz="3200" dirty="0">
              <a:latin typeface="Verdana Pro"/>
            </a:endParaRPr>
          </a:p>
        </p:txBody>
      </p:sp>
      <p:sp>
        <p:nvSpPr>
          <p:cNvPr id="34" name="TextBox 33">
            <a:extLst>
              <a:ext uri="{FF2B5EF4-FFF2-40B4-BE49-F238E27FC236}">
                <a16:creationId xmlns:a16="http://schemas.microsoft.com/office/drawing/2014/main" id="{FE0ED843-4B7F-9957-81CB-08B1042BEDF2}"/>
              </a:ext>
            </a:extLst>
          </p:cNvPr>
          <p:cNvSpPr txBox="1"/>
          <p:nvPr/>
        </p:nvSpPr>
        <p:spPr>
          <a:xfrm>
            <a:off x="22797431" y="4854691"/>
            <a:ext cx="19465753"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203299"/>
                </a:solidFill>
                <a:latin typeface="Verdana Pro"/>
              </a:rPr>
              <a:t>Top 3 Topics of 2022 (LDA model + </a:t>
            </a:r>
            <a:r>
              <a:rPr lang="en-US" sz="4000" b="1" dirty="0" err="1">
                <a:solidFill>
                  <a:srgbClr val="203299"/>
                </a:solidFill>
                <a:latin typeface="Verdana Pro"/>
              </a:rPr>
              <a:t>ChatGPT</a:t>
            </a:r>
            <a:r>
              <a:rPr lang="en-US" sz="4000" b="1" dirty="0">
                <a:solidFill>
                  <a:srgbClr val="203299"/>
                </a:solidFill>
                <a:latin typeface="Verdana Pro"/>
              </a:rPr>
              <a:t>):</a:t>
            </a:r>
          </a:p>
          <a:p>
            <a:pPr marL="571500" indent="-571500">
              <a:buFont typeface="Arial" panose="020B0604020202020204" pitchFamily="34" charset="0"/>
              <a:buChar char="•"/>
            </a:pPr>
            <a:r>
              <a:rPr lang="en-US" sz="3200" dirty="0">
                <a:latin typeface="Verdana Pro"/>
              </a:rPr>
              <a:t>To achieve net-zero carbon emissions, it is essential to transition towards new, zero-carbon fuels and technologies, while also offsetting any remaining carbon emissions from fossil fuels.</a:t>
            </a:r>
          </a:p>
          <a:p>
            <a:pPr marL="571500" indent="-571500">
              <a:buFont typeface="Arial" panose="020B0604020202020204" pitchFamily="34" charset="0"/>
              <a:buChar char="•"/>
            </a:pPr>
            <a:r>
              <a:rPr lang="en-US" sz="3200" dirty="0">
                <a:latin typeface="Verdana Pro"/>
              </a:rPr>
              <a:t>The journey towards sustainability and achieving net-zero carbon emissions requires businesses to find ways to build and support initiatives that help reach these goals.</a:t>
            </a:r>
          </a:p>
          <a:p>
            <a:pPr marL="571500" indent="-571500">
              <a:buFont typeface="Arial" panose="020B0604020202020204" pitchFamily="34" charset="0"/>
              <a:buChar char="•"/>
            </a:pPr>
            <a:r>
              <a:rPr lang="en-US" sz="3200" dirty="0">
                <a:latin typeface="Verdana Pro"/>
              </a:rPr>
              <a:t>Businesses have the power to make a significant impact on the future by acting on climate change and working towards a smooth transition to a sustainable economy.</a:t>
            </a:r>
          </a:p>
          <a:p>
            <a:pPr marL="571500" indent="-571500">
              <a:buFont typeface="Arial" panose="020B0604020202020204" pitchFamily="34" charset="0"/>
              <a:buChar char="•"/>
            </a:pPr>
            <a:endParaRPr lang="en-US" sz="4000" b="1" dirty="0">
              <a:solidFill>
                <a:srgbClr val="203299"/>
              </a:solidFill>
              <a:latin typeface="Verdana Pro"/>
            </a:endParaRPr>
          </a:p>
        </p:txBody>
      </p:sp>
      <p:sp>
        <p:nvSpPr>
          <p:cNvPr id="35" name="TextBox 34">
            <a:extLst>
              <a:ext uri="{FF2B5EF4-FFF2-40B4-BE49-F238E27FC236}">
                <a16:creationId xmlns:a16="http://schemas.microsoft.com/office/drawing/2014/main" id="{BC50304E-963C-E70D-4803-3AAD4A4AFD95}"/>
              </a:ext>
            </a:extLst>
          </p:cNvPr>
          <p:cNvSpPr txBox="1"/>
          <p:nvPr/>
        </p:nvSpPr>
        <p:spPr>
          <a:xfrm>
            <a:off x="22797431" y="20587518"/>
            <a:ext cx="20366440" cy="91563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sz="6000" b="1" dirty="0">
              <a:solidFill>
                <a:srgbClr val="203299"/>
              </a:solidFill>
              <a:latin typeface="Verdana Pro"/>
            </a:endParaRPr>
          </a:p>
          <a:p>
            <a:r>
              <a:rPr lang="en-US" sz="4000" b="1" dirty="0">
                <a:solidFill>
                  <a:srgbClr val="203299"/>
                </a:solidFill>
                <a:latin typeface="Verdana Pro"/>
              </a:rPr>
              <a:t>Recommendations and Next Steps</a:t>
            </a:r>
          </a:p>
          <a:p>
            <a:endParaRPr lang="en-US" sz="3200" dirty="0">
              <a:latin typeface="Verdana Pro"/>
            </a:endParaRPr>
          </a:p>
          <a:p>
            <a:pPr marL="457200" indent="-457200">
              <a:buFont typeface="Arial" panose="020B0604020202020204" pitchFamily="34" charset="0"/>
              <a:buChar char="•"/>
            </a:pPr>
            <a:r>
              <a:rPr lang="en-US" sz="3200" dirty="0">
                <a:latin typeface="Verdana Pro"/>
              </a:rPr>
              <a:t>Due to the new Twitter policy changes, I will have to modify the method for future tweets extraction. Alternatively, I planned to switch to another popular discussion board such as Reddit or Quora.</a:t>
            </a:r>
          </a:p>
          <a:p>
            <a:endParaRPr lang="en-US" sz="3200" dirty="0">
              <a:latin typeface="Verdana Pro"/>
            </a:endParaRPr>
          </a:p>
          <a:p>
            <a:pPr marL="457200" indent="-457200">
              <a:buFont typeface="Arial" panose="020B0604020202020204" pitchFamily="34" charset="0"/>
              <a:buChar char="•"/>
            </a:pPr>
            <a:r>
              <a:rPr lang="en-US" sz="3200" dirty="0">
                <a:latin typeface="Verdana Pro"/>
              </a:rPr>
              <a:t>From the analysis, global events such as COP could trigger a lot of attention to discussion of sustainable topics and NetZero strategy on the internet. DSL needs to work on promoting those kind of events more.</a:t>
            </a:r>
          </a:p>
          <a:p>
            <a:endParaRPr lang="en-US" sz="3200" dirty="0">
              <a:latin typeface="Verdana Pro"/>
            </a:endParaRPr>
          </a:p>
          <a:p>
            <a:pPr marL="457200" indent="-457200">
              <a:buFont typeface="Arial" panose="020B0604020202020204" pitchFamily="34" charset="0"/>
              <a:buChar char="•"/>
            </a:pPr>
            <a:r>
              <a:rPr lang="en-US" sz="3200" dirty="0">
                <a:latin typeface="Verdana Pro"/>
              </a:rPr>
              <a:t>Considering the high activity of AMP Clean Energy in UK, it would make sense to look for opportunities for DSL collaboration with them. I’m sure, we can find common ground.</a:t>
            </a:r>
            <a:endParaRPr lang="en-US" sz="6000" b="1" dirty="0">
              <a:latin typeface="Verdana Pro"/>
            </a:endParaRPr>
          </a:p>
          <a:p>
            <a:endParaRPr lang="en-US" sz="6000" b="1" dirty="0">
              <a:solidFill>
                <a:srgbClr val="203299"/>
              </a:solidFill>
              <a:latin typeface="Verdana Pro"/>
            </a:endParaRPr>
          </a:p>
          <a:p>
            <a:r>
              <a:rPr lang="en-US" sz="4000" b="1" dirty="0">
                <a:solidFill>
                  <a:srgbClr val="203299"/>
                </a:solidFill>
                <a:latin typeface="Verdana Pro"/>
              </a:rPr>
              <a:t>For More Information</a:t>
            </a:r>
            <a:endParaRPr lang="en-US" sz="4000" dirty="0">
              <a:solidFill>
                <a:srgbClr val="000000"/>
              </a:solidFill>
              <a:cs typeface="Calibri" panose="020F0502020204030204"/>
            </a:endParaRPr>
          </a:p>
          <a:p>
            <a:r>
              <a:rPr lang="en-US" sz="3200" dirty="0">
                <a:latin typeface="Verdana Pro"/>
              </a:rPr>
              <a:t>Go to </a:t>
            </a:r>
            <a:r>
              <a:rPr lang="en-US" sz="3200" dirty="0">
                <a:latin typeface="Verdana Pro"/>
                <a:hlinkClick r:id="rId6"/>
              </a:rPr>
              <a:t>www.DynamicsLab.org</a:t>
            </a:r>
            <a:r>
              <a:rPr lang="en-US" sz="3200" dirty="0">
                <a:latin typeface="Verdana Pro"/>
              </a:rPr>
              <a:t> research tab to view many of our reports and technical bulletins. </a:t>
            </a:r>
            <a:endParaRPr lang="en-US" sz="3200" b="1" dirty="0">
              <a:solidFill>
                <a:srgbClr val="F76900"/>
              </a:solidFill>
              <a:latin typeface="Verdana Pro"/>
            </a:endParaRPr>
          </a:p>
        </p:txBody>
      </p:sp>
      <p:pic>
        <p:nvPicPr>
          <p:cNvPr id="40" name="Picture 39">
            <a:extLst>
              <a:ext uri="{FF2B5EF4-FFF2-40B4-BE49-F238E27FC236}">
                <a16:creationId xmlns:a16="http://schemas.microsoft.com/office/drawing/2014/main" id="{0D071CE0-1784-94D7-6A2C-6FFC89157165}"/>
              </a:ext>
            </a:extLst>
          </p:cNvPr>
          <p:cNvPicPr>
            <a:picLocks noChangeAspect="1"/>
          </p:cNvPicPr>
          <p:nvPr/>
        </p:nvPicPr>
        <p:blipFill>
          <a:blip r:embed="rId7"/>
          <a:stretch>
            <a:fillRect/>
          </a:stretch>
        </p:blipFill>
        <p:spPr>
          <a:xfrm>
            <a:off x="842464" y="21892449"/>
            <a:ext cx="8530631" cy="6572782"/>
          </a:xfrm>
          <a:prstGeom prst="rect">
            <a:avLst/>
          </a:prstGeom>
        </p:spPr>
      </p:pic>
      <p:pic>
        <p:nvPicPr>
          <p:cNvPr id="42" name="Picture 41">
            <a:extLst>
              <a:ext uri="{FF2B5EF4-FFF2-40B4-BE49-F238E27FC236}">
                <a16:creationId xmlns:a16="http://schemas.microsoft.com/office/drawing/2014/main" id="{EE2B218D-7224-7755-B2DA-5FAE3A4EF324}"/>
              </a:ext>
            </a:extLst>
          </p:cNvPr>
          <p:cNvPicPr>
            <a:picLocks noChangeAspect="1"/>
          </p:cNvPicPr>
          <p:nvPr/>
        </p:nvPicPr>
        <p:blipFill>
          <a:blip r:embed="rId8"/>
          <a:stretch>
            <a:fillRect/>
          </a:stretch>
        </p:blipFill>
        <p:spPr>
          <a:xfrm>
            <a:off x="11494921" y="21915755"/>
            <a:ext cx="8470347" cy="6549476"/>
          </a:xfrm>
          <a:prstGeom prst="rect">
            <a:avLst/>
          </a:prstGeom>
        </p:spPr>
      </p:pic>
      <p:pic>
        <p:nvPicPr>
          <p:cNvPr id="44" name="Picture 43">
            <a:extLst>
              <a:ext uri="{FF2B5EF4-FFF2-40B4-BE49-F238E27FC236}">
                <a16:creationId xmlns:a16="http://schemas.microsoft.com/office/drawing/2014/main" id="{636E4384-8074-CF00-A3B8-89F2543D3E66}"/>
              </a:ext>
            </a:extLst>
          </p:cNvPr>
          <p:cNvPicPr>
            <a:picLocks noChangeAspect="1"/>
          </p:cNvPicPr>
          <p:nvPr/>
        </p:nvPicPr>
        <p:blipFill>
          <a:blip r:embed="rId9"/>
          <a:stretch>
            <a:fillRect/>
          </a:stretch>
        </p:blipFill>
        <p:spPr>
          <a:xfrm>
            <a:off x="12860234" y="6453121"/>
            <a:ext cx="8508070" cy="5415256"/>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4167</TotalTime>
  <Words>955</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Verdana</vt:lpstr>
      <vt:lpstr>Verdana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Danila Rozhevskii</dc:creator>
  <cp:lastModifiedBy>Danila Rozhevskii</cp:lastModifiedBy>
  <cp:revision>283</cp:revision>
  <dcterms:created xsi:type="dcterms:W3CDTF">2022-08-26T20:12:08Z</dcterms:created>
  <dcterms:modified xsi:type="dcterms:W3CDTF">2023-03-29T06:51:04Z</dcterms:modified>
</cp:coreProperties>
</file>