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9"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0BA018E-0801-4893-B207-9AA8A721CEDE}">
          <p14:sldIdLst>
            <p14:sldId id="256"/>
            <p14:sldId id="257"/>
            <p14:sldId id="258"/>
            <p14:sldId id="259"/>
          </p14:sldIdLst>
        </p14:section>
        <p14:section name="Untitled Section" id="{292C0AC8-778D-4A79-9E89-3FF5E388A7F2}">
          <p14:sldIdLst>
            <p14:sldId id="260"/>
            <p14:sldId id="261"/>
            <p14:sldId id="262"/>
            <p14:sldId id="263"/>
            <p14:sldId id="264"/>
            <p14:sldId id="265"/>
            <p14:sldId id="266"/>
            <p14:sldId id="267"/>
            <p14:sldId id="268"/>
            <p14:sldId id="269"/>
            <p14:sldId id="27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7" d="100"/>
          <a:sy n="47" d="100"/>
        </p:scale>
        <p:origin x="1027"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harip\Desktop\Data%20Analytics\TASK%2010.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harip\Desktop\Data%20Analytics\Task%208%20-%20Developing%20Insights.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harip\Desktop\Data%20Analytics\TASK%2010.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harip\Desktop\Data%20Analytics\TASK%2010.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harip\Desktop\Data%20Analytics\TASK%2010.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harip\Desktop\Data%20Analytics\TASK%2010.xlsx" TargetMode="External"/><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[TASK 10.xlsx]Sheet2!PivotTable1</c:name>
    <c:fmtId val="2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SALES</a:t>
            </a:r>
            <a:r>
              <a:rPr lang="en-US" baseline="0"/>
              <a:t> BASED ON REGION.</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Sheet2!$B$3</c:f>
              <c:strCache>
                <c:ptCount val="1"/>
                <c:pt idx="0">
                  <c:v>Sum of JP_Sales</c:v>
                </c:pt>
              </c:strCache>
            </c:strRef>
          </c:tx>
          <c:spPr>
            <a:ln w="28575" cap="rnd">
              <a:solidFill>
                <a:schemeClr val="accent1"/>
              </a:solidFill>
              <a:round/>
            </a:ln>
            <a:effectLst/>
          </c:spPr>
          <c:marker>
            <c:symbol val="none"/>
          </c:marker>
          <c:cat>
            <c:strRef>
              <c:f>Sheet2!$A$4:$A$41</c:f>
              <c:strCache>
                <c:ptCount val="37"/>
                <c:pt idx="0">
                  <c:v>1980</c:v>
                </c:pt>
                <c:pt idx="1">
                  <c:v>1981</c:v>
                </c:pt>
                <c:pt idx="2">
                  <c:v>1982</c:v>
                </c:pt>
                <c:pt idx="3">
                  <c:v>1983</c:v>
                </c:pt>
                <c:pt idx="4">
                  <c:v>1984</c:v>
                </c:pt>
                <c:pt idx="5">
                  <c:v>1985</c:v>
                </c:pt>
                <c:pt idx="6">
                  <c:v>1986</c:v>
                </c:pt>
                <c:pt idx="7">
                  <c:v>1987</c:v>
                </c:pt>
                <c:pt idx="8">
                  <c:v>1988</c:v>
                </c:pt>
                <c:pt idx="9">
                  <c:v>1989</c:v>
                </c:pt>
                <c:pt idx="10">
                  <c:v>1990</c:v>
                </c:pt>
                <c:pt idx="11">
                  <c:v>1991</c:v>
                </c:pt>
                <c:pt idx="12">
                  <c:v>1992</c:v>
                </c:pt>
                <c:pt idx="13">
                  <c:v>1993</c:v>
                </c:pt>
                <c:pt idx="14">
                  <c:v>1994</c:v>
                </c:pt>
                <c:pt idx="15">
                  <c:v>1995</c:v>
                </c:pt>
                <c:pt idx="16">
                  <c:v>1996</c:v>
                </c:pt>
                <c:pt idx="17">
                  <c:v>1997</c:v>
                </c:pt>
                <c:pt idx="18">
                  <c:v>1998</c:v>
                </c:pt>
                <c:pt idx="19">
                  <c:v>1999</c:v>
                </c:pt>
                <c:pt idx="20">
                  <c:v>2000</c:v>
                </c:pt>
                <c:pt idx="21">
                  <c:v>2001</c:v>
                </c:pt>
                <c:pt idx="22">
                  <c:v>2002</c:v>
                </c:pt>
                <c:pt idx="23">
                  <c:v>2003</c:v>
                </c:pt>
                <c:pt idx="24">
                  <c:v>2004</c:v>
                </c:pt>
                <c:pt idx="25">
                  <c:v>2005</c:v>
                </c:pt>
                <c:pt idx="26">
                  <c:v>2006</c:v>
                </c:pt>
                <c:pt idx="27">
                  <c:v>2007</c:v>
                </c:pt>
                <c:pt idx="28">
                  <c:v>2008</c:v>
                </c:pt>
                <c:pt idx="29">
                  <c:v>2009</c:v>
                </c:pt>
                <c:pt idx="30">
                  <c:v>2010</c:v>
                </c:pt>
                <c:pt idx="31">
                  <c:v>2011</c:v>
                </c:pt>
                <c:pt idx="32">
                  <c:v>2012</c:v>
                </c:pt>
                <c:pt idx="33">
                  <c:v>2013</c:v>
                </c:pt>
                <c:pt idx="34">
                  <c:v>2014</c:v>
                </c:pt>
                <c:pt idx="35">
                  <c:v>2015</c:v>
                </c:pt>
                <c:pt idx="36">
                  <c:v>2016</c:v>
                </c:pt>
              </c:strCache>
            </c:strRef>
          </c:cat>
          <c:val>
            <c:numRef>
              <c:f>Sheet2!$B$4:$B$41</c:f>
              <c:numCache>
                <c:formatCode>General</c:formatCode>
                <c:ptCount val="37"/>
                <c:pt idx="0">
                  <c:v>0</c:v>
                </c:pt>
                <c:pt idx="1">
                  <c:v>0</c:v>
                </c:pt>
                <c:pt idx="2">
                  <c:v>0</c:v>
                </c:pt>
                <c:pt idx="3">
                  <c:v>8.1</c:v>
                </c:pt>
                <c:pt idx="4">
                  <c:v>14.269999999999998</c:v>
                </c:pt>
                <c:pt idx="5">
                  <c:v>14.56</c:v>
                </c:pt>
                <c:pt idx="6">
                  <c:v>19.809999999999999</c:v>
                </c:pt>
                <c:pt idx="7">
                  <c:v>11.63</c:v>
                </c:pt>
                <c:pt idx="8">
                  <c:v>15.759999999999998</c:v>
                </c:pt>
                <c:pt idx="9">
                  <c:v>18.360000000000003</c:v>
                </c:pt>
                <c:pt idx="10">
                  <c:v>14.880000000000003</c:v>
                </c:pt>
                <c:pt idx="11">
                  <c:v>14.780000000000001</c:v>
                </c:pt>
                <c:pt idx="12">
                  <c:v>28.91</c:v>
                </c:pt>
                <c:pt idx="13">
                  <c:v>25.330000000000009</c:v>
                </c:pt>
                <c:pt idx="14">
                  <c:v>33.990000000000016</c:v>
                </c:pt>
                <c:pt idx="15">
                  <c:v>45.750000000000014</c:v>
                </c:pt>
                <c:pt idx="16">
                  <c:v>57.439999999999969</c:v>
                </c:pt>
                <c:pt idx="17">
                  <c:v>48.869999999999969</c:v>
                </c:pt>
                <c:pt idx="18">
                  <c:v>50.04</c:v>
                </c:pt>
                <c:pt idx="19">
                  <c:v>52.34</c:v>
                </c:pt>
                <c:pt idx="20">
                  <c:v>42.770000000000046</c:v>
                </c:pt>
                <c:pt idx="21">
                  <c:v>39.809999999999995</c:v>
                </c:pt>
                <c:pt idx="22">
                  <c:v>41.760000000000026</c:v>
                </c:pt>
                <c:pt idx="23">
                  <c:v>34.200000000000031</c:v>
                </c:pt>
                <c:pt idx="24">
                  <c:v>41.599999999999994</c:v>
                </c:pt>
                <c:pt idx="25">
                  <c:v>54.280000000000008</c:v>
                </c:pt>
                <c:pt idx="26">
                  <c:v>73.629999999999939</c:v>
                </c:pt>
                <c:pt idx="27">
                  <c:v>60.230000000000118</c:v>
                </c:pt>
                <c:pt idx="28">
                  <c:v>60.330000000000048</c:v>
                </c:pt>
                <c:pt idx="29">
                  <c:v>61.879999999999988</c:v>
                </c:pt>
                <c:pt idx="30">
                  <c:v>59.280000000000229</c:v>
                </c:pt>
                <c:pt idx="31">
                  <c:v>53.040000000000092</c:v>
                </c:pt>
                <c:pt idx="32">
                  <c:v>51.740000000000137</c:v>
                </c:pt>
                <c:pt idx="33">
                  <c:v>47.630000000000067</c:v>
                </c:pt>
                <c:pt idx="34">
                  <c:v>39.460000000000129</c:v>
                </c:pt>
                <c:pt idx="35">
                  <c:v>33.570000000000171</c:v>
                </c:pt>
                <c:pt idx="36">
                  <c:v>13.699999999999969</c:v>
                </c:pt>
              </c:numCache>
            </c:numRef>
          </c:val>
          <c:smooth val="0"/>
          <c:extLst>
            <c:ext xmlns:c16="http://schemas.microsoft.com/office/drawing/2014/chart" uri="{C3380CC4-5D6E-409C-BE32-E72D297353CC}">
              <c16:uniqueId val="{00000000-F42F-4C99-9A4D-58585786A8EC}"/>
            </c:ext>
          </c:extLst>
        </c:ser>
        <c:ser>
          <c:idx val="1"/>
          <c:order val="1"/>
          <c:tx>
            <c:strRef>
              <c:f>Sheet2!$C$3</c:f>
              <c:strCache>
                <c:ptCount val="1"/>
                <c:pt idx="0">
                  <c:v>Sum of NA_Sales</c:v>
                </c:pt>
              </c:strCache>
            </c:strRef>
          </c:tx>
          <c:spPr>
            <a:ln w="28575" cap="rnd">
              <a:solidFill>
                <a:schemeClr val="accent2"/>
              </a:solidFill>
              <a:round/>
            </a:ln>
            <a:effectLst/>
          </c:spPr>
          <c:marker>
            <c:symbol val="none"/>
          </c:marker>
          <c:cat>
            <c:strRef>
              <c:f>Sheet2!$A$4:$A$41</c:f>
              <c:strCache>
                <c:ptCount val="37"/>
                <c:pt idx="0">
                  <c:v>1980</c:v>
                </c:pt>
                <c:pt idx="1">
                  <c:v>1981</c:v>
                </c:pt>
                <c:pt idx="2">
                  <c:v>1982</c:v>
                </c:pt>
                <c:pt idx="3">
                  <c:v>1983</c:v>
                </c:pt>
                <c:pt idx="4">
                  <c:v>1984</c:v>
                </c:pt>
                <c:pt idx="5">
                  <c:v>1985</c:v>
                </c:pt>
                <c:pt idx="6">
                  <c:v>1986</c:v>
                </c:pt>
                <c:pt idx="7">
                  <c:v>1987</c:v>
                </c:pt>
                <c:pt idx="8">
                  <c:v>1988</c:v>
                </c:pt>
                <c:pt idx="9">
                  <c:v>1989</c:v>
                </c:pt>
                <c:pt idx="10">
                  <c:v>1990</c:v>
                </c:pt>
                <c:pt idx="11">
                  <c:v>1991</c:v>
                </c:pt>
                <c:pt idx="12">
                  <c:v>1992</c:v>
                </c:pt>
                <c:pt idx="13">
                  <c:v>1993</c:v>
                </c:pt>
                <c:pt idx="14">
                  <c:v>1994</c:v>
                </c:pt>
                <c:pt idx="15">
                  <c:v>1995</c:v>
                </c:pt>
                <c:pt idx="16">
                  <c:v>1996</c:v>
                </c:pt>
                <c:pt idx="17">
                  <c:v>1997</c:v>
                </c:pt>
                <c:pt idx="18">
                  <c:v>1998</c:v>
                </c:pt>
                <c:pt idx="19">
                  <c:v>1999</c:v>
                </c:pt>
                <c:pt idx="20">
                  <c:v>2000</c:v>
                </c:pt>
                <c:pt idx="21">
                  <c:v>2001</c:v>
                </c:pt>
                <c:pt idx="22">
                  <c:v>2002</c:v>
                </c:pt>
                <c:pt idx="23">
                  <c:v>2003</c:v>
                </c:pt>
                <c:pt idx="24">
                  <c:v>2004</c:v>
                </c:pt>
                <c:pt idx="25">
                  <c:v>2005</c:v>
                </c:pt>
                <c:pt idx="26">
                  <c:v>2006</c:v>
                </c:pt>
                <c:pt idx="27">
                  <c:v>2007</c:v>
                </c:pt>
                <c:pt idx="28">
                  <c:v>2008</c:v>
                </c:pt>
                <c:pt idx="29">
                  <c:v>2009</c:v>
                </c:pt>
                <c:pt idx="30">
                  <c:v>2010</c:v>
                </c:pt>
                <c:pt idx="31">
                  <c:v>2011</c:v>
                </c:pt>
                <c:pt idx="32">
                  <c:v>2012</c:v>
                </c:pt>
                <c:pt idx="33">
                  <c:v>2013</c:v>
                </c:pt>
                <c:pt idx="34">
                  <c:v>2014</c:v>
                </c:pt>
                <c:pt idx="35">
                  <c:v>2015</c:v>
                </c:pt>
                <c:pt idx="36">
                  <c:v>2016</c:v>
                </c:pt>
              </c:strCache>
            </c:strRef>
          </c:cat>
          <c:val>
            <c:numRef>
              <c:f>Sheet2!$C$4:$C$41</c:f>
              <c:numCache>
                <c:formatCode>General</c:formatCode>
                <c:ptCount val="37"/>
                <c:pt idx="0">
                  <c:v>10.590000000000003</c:v>
                </c:pt>
                <c:pt idx="1">
                  <c:v>33.4</c:v>
                </c:pt>
                <c:pt idx="2">
                  <c:v>26.920000000000005</c:v>
                </c:pt>
                <c:pt idx="3">
                  <c:v>7.76</c:v>
                </c:pt>
                <c:pt idx="4">
                  <c:v>33.28</c:v>
                </c:pt>
                <c:pt idx="5">
                  <c:v>33.729999999999997</c:v>
                </c:pt>
                <c:pt idx="6">
                  <c:v>12.5</c:v>
                </c:pt>
                <c:pt idx="7">
                  <c:v>8.4600000000000026</c:v>
                </c:pt>
                <c:pt idx="8">
                  <c:v>23.869999999999997</c:v>
                </c:pt>
                <c:pt idx="9">
                  <c:v>45.15</c:v>
                </c:pt>
                <c:pt idx="10">
                  <c:v>25.46</c:v>
                </c:pt>
                <c:pt idx="11">
                  <c:v>12.76</c:v>
                </c:pt>
                <c:pt idx="12">
                  <c:v>33.869999999999997</c:v>
                </c:pt>
                <c:pt idx="13">
                  <c:v>15.120000000000001</c:v>
                </c:pt>
                <c:pt idx="14">
                  <c:v>28.150000000000002</c:v>
                </c:pt>
                <c:pt idx="15">
                  <c:v>24.820000000000011</c:v>
                </c:pt>
                <c:pt idx="16">
                  <c:v>86.72999999999999</c:v>
                </c:pt>
                <c:pt idx="17">
                  <c:v>94.750000000000071</c:v>
                </c:pt>
                <c:pt idx="18">
                  <c:v>128.36000000000001</c:v>
                </c:pt>
                <c:pt idx="19">
                  <c:v>126.06000000000004</c:v>
                </c:pt>
                <c:pt idx="20">
                  <c:v>94.490000000000052</c:v>
                </c:pt>
                <c:pt idx="21">
                  <c:v>173.98000000000039</c:v>
                </c:pt>
                <c:pt idx="22">
                  <c:v>216.19000000000011</c:v>
                </c:pt>
                <c:pt idx="23">
                  <c:v>193.59000000000066</c:v>
                </c:pt>
                <c:pt idx="24">
                  <c:v>222.55000000000041</c:v>
                </c:pt>
                <c:pt idx="25">
                  <c:v>242.62000000000049</c:v>
                </c:pt>
                <c:pt idx="26">
                  <c:v>263.11999999999887</c:v>
                </c:pt>
                <c:pt idx="27">
                  <c:v>312.00999999999834</c:v>
                </c:pt>
                <c:pt idx="28">
                  <c:v>351.43999999999915</c:v>
                </c:pt>
                <c:pt idx="29">
                  <c:v>338.84999999999894</c:v>
                </c:pt>
                <c:pt idx="30">
                  <c:v>304.19</c:v>
                </c:pt>
                <c:pt idx="31">
                  <c:v>241.06000000000094</c:v>
                </c:pt>
                <c:pt idx="32">
                  <c:v>154.96000000000004</c:v>
                </c:pt>
                <c:pt idx="33">
                  <c:v>154.7700000000001</c:v>
                </c:pt>
                <c:pt idx="34">
                  <c:v>131.9700000000002</c:v>
                </c:pt>
                <c:pt idx="35">
                  <c:v>102.81999999999992</c:v>
                </c:pt>
                <c:pt idx="36">
                  <c:v>22.660000000000061</c:v>
                </c:pt>
              </c:numCache>
            </c:numRef>
          </c:val>
          <c:smooth val="0"/>
          <c:extLst>
            <c:ext xmlns:c16="http://schemas.microsoft.com/office/drawing/2014/chart" uri="{C3380CC4-5D6E-409C-BE32-E72D297353CC}">
              <c16:uniqueId val="{00000001-F42F-4C99-9A4D-58585786A8EC}"/>
            </c:ext>
          </c:extLst>
        </c:ser>
        <c:ser>
          <c:idx val="2"/>
          <c:order val="2"/>
          <c:tx>
            <c:strRef>
              <c:f>Sheet2!$D$3</c:f>
              <c:strCache>
                <c:ptCount val="1"/>
                <c:pt idx="0">
                  <c:v>Sum of EU_Sales</c:v>
                </c:pt>
              </c:strCache>
            </c:strRef>
          </c:tx>
          <c:spPr>
            <a:ln w="28575" cap="rnd">
              <a:solidFill>
                <a:schemeClr val="accent3"/>
              </a:solidFill>
              <a:round/>
            </a:ln>
            <a:effectLst/>
          </c:spPr>
          <c:marker>
            <c:symbol val="none"/>
          </c:marker>
          <c:cat>
            <c:strRef>
              <c:f>Sheet2!$A$4:$A$41</c:f>
              <c:strCache>
                <c:ptCount val="37"/>
                <c:pt idx="0">
                  <c:v>1980</c:v>
                </c:pt>
                <c:pt idx="1">
                  <c:v>1981</c:v>
                </c:pt>
                <c:pt idx="2">
                  <c:v>1982</c:v>
                </c:pt>
                <c:pt idx="3">
                  <c:v>1983</c:v>
                </c:pt>
                <c:pt idx="4">
                  <c:v>1984</c:v>
                </c:pt>
                <c:pt idx="5">
                  <c:v>1985</c:v>
                </c:pt>
                <c:pt idx="6">
                  <c:v>1986</c:v>
                </c:pt>
                <c:pt idx="7">
                  <c:v>1987</c:v>
                </c:pt>
                <c:pt idx="8">
                  <c:v>1988</c:v>
                </c:pt>
                <c:pt idx="9">
                  <c:v>1989</c:v>
                </c:pt>
                <c:pt idx="10">
                  <c:v>1990</c:v>
                </c:pt>
                <c:pt idx="11">
                  <c:v>1991</c:v>
                </c:pt>
                <c:pt idx="12">
                  <c:v>1992</c:v>
                </c:pt>
                <c:pt idx="13">
                  <c:v>1993</c:v>
                </c:pt>
                <c:pt idx="14">
                  <c:v>1994</c:v>
                </c:pt>
                <c:pt idx="15">
                  <c:v>1995</c:v>
                </c:pt>
                <c:pt idx="16">
                  <c:v>1996</c:v>
                </c:pt>
                <c:pt idx="17">
                  <c:v>1997</c:v>
                </c:pt>
                <c:pt idx="18">
                  <c:v>1998</c:v>
                </c:pt>
                <c:pt idx="19">
                  <c:v>1999</c:v>
                </c:pt>
                <c:pt idx="20">
                  <c:v>2000</c:v>
                </c:pt>
                <c:pt idx="21">
                  <c:v>2001</c:v>
                </c:pt>
                <c:pt idx="22">
                  <c:v>2002</c:v>
                </c:pt>
                <c:pt idx="23">
                  <c:v>2003</c:v>
                </c:pt>
                <c:pt idx="24">
                  <c:v>2004</c:v>
                </c:pt>
                <c:pt idx="25">
                  <c:v>2005</c:v>
                </c:pt>
                <c:pt idx="26">
                  <c:v>2006</c:v>
                </c:pt>
                <c:pt idx="27">
                  <c:v>2007</c:v>
                </c:pt>
                <c:pt idx="28">
                  <c:v>2008</c:v>
                </c:pt>
                <c:pt idx="29">
                  <c:v>2009</c:v>
                </c:pt>
                <c:pt idx="30">
                  <c:v>2010</c:v>
                </c:pt>
                <c:pt idx="31">
                  <c:v>2011</c:v>
                </c:pt>
                <c:pt idx="32">
                  <c:v>2012</c:v>
                </c:pt>
                <c:pt idx="33">
                  <c:v>2013</c:v>
                </c:pt>
                <c:pt idx="34">
                  <c:v>2014</c:v>
                </c:pt>
                <c:pt idx="35">
                  <c:v>2015</c:v>
                </c:pt>
                <c:pt idx="36">
                  <c:v>2016</c:v>
                </c:pt>
              </c:strCache>
            </c:strRef>
          </c:cat>
          <c:val>
            <c:numRef>
              <c:f>Sheet2!$D$4:$D$41</c:f>
              <c:numCache>
                <c:formatCode>General</c:formatCode>
                <c:ptCount val="37"/>
                <c:pt idx="0">
                  <c:v>0.67000000000000015</c:v>
                </c:pt>
                <c:pt idx="1">
                  <c:v>1.9600000000000006</c:v>
                </c:pt>
                <c:pt idx="2">
                  <c:v>1.6500000000000008</c:v>
                </c:pt>
                <c:pt idx="3">
                  <c:v>0.80000000000000027</c:v>
                </c:pt>
                <c:pt idx="4">
                  <c:v>2.0999999999999996</c:v>
                </c:pt>
                <c:pt idx="5">
                  <c:v>4.74</c:v>
                </c:pt>
                <c:pt idx="6">
                  <c:v>2.8400000000000007</c:v>
                </c:pt>
                <c:pt idx="7">
                  <c:v>1.4100000000000001</c:v>
                </c:pt>
                <c:pt idx="8">
                  <c:v>6.5900000000000007</c:v>
                </c:pt>
                <c:pt idx="9">
                  <c:v>8.44</c:v>
                </c:pt>
                <c:pt idx="10">
                  <c:v>7.6299999999999981</c:v>
                </c:pt>
                <c:pt idx="11">
                  <c:v>3.9499999999999993</c:v>
                </c:pt>
                <c:pt idx="12">
                  <c:v>11.710000000000003</c:v>
                </c:pt>
                <c:pt idx="13">
                  <c:v>4.6499999999999995</c:v>
                </c:pt>
                <c:pt idx="14">
                  <c:v>14.879999999999997</c:v>
                </c:pt>
                <c:pt idx="15">
                  <c:v>14.899999999999981</c:v>
                </c:pt>
                <c:pt idx="16">
                  <c:v>47.239999999999981</c:v>
                </c:pt>
                <c:pt idx="17">
                  <c:v>48.319999999999986</c:v>
                </c:pt>
                <c:pt idx="18">
                  <c:v>66.900000000000119</c:v>
                </c:pt>
                <c:pt idx="19">
                  <c:v>62.67000000000003</c:v>
                </c:pt>
                <c:pt idx="20">
                  <c:v>52.750000000000028</c:v>
                </c:pt>
                <c:pt idx="21">
                  <c:v>94.889999999999858</c:v>
                </c:pt>
                <c:pt idx="22">
                  <c:v>109.74000000000032</c:v>
                </c:pt>
                <c:pt idx="23">
                  <c:v>103.8100000000003</c:v>
                </c:pt>
                <c:pt idx="24">
                  <c:v>107.31000000000034</c:v>
                </c:pt>
                <c:pt idx="25">
                  <c:v>121.98000000000042</c:v>
                </c:pt>
                <c:pt idx="26">
                  <c:v>129.23999999999992</c:v>
                </c:pt>
                <c:pt idx="27">
                  <c:v>160.64999999999975</c:v>
                </c:pt>
                <c:pt idx="28">
                  <c:v>184.69999999999979</c:v>
                </c:pt>
                <c:pt idx="29">
                  <c:v>191.73999999999984</c:v>
                </c:pt>
                <c:pt idx="30">
                  <c:v>176.88000000000017</c:v>
                </c:pt>
                <c:pt idx="31">
                  <c:v>167.44000000000031</c:v>
                </c:pt>
                <c:pt idx="32">
                  <c:v>118.78000000000002</c:v>
                </c:pt>
                <c:pt idx="33">
                  <c:v>125.95000000000005</c:v>
                </c:pt>
                <c:pt idx="34">
                  <c:v>125.65000000000011</c:v>
                </c:pt>
                <c:pt idx="35">
                  <c:v>97.710000000000022</c:v>
                </c:pt>
                <c:pt idx="36">
                  <c:v>26.760000000000058</c:v>
                </c:pt>
              </c:numCache>
            </c:numRef>
          </c:val>
          <c:smooth val="0"/>
          <c:extLst>
            <c:ext xmlns:c16="http://schemas.microsoft.com/office/drawing/2014/chart" uri="{C3380CC4-5D6E-409C-BE32-E72D297353CC}">
              <c16:uniqueId val="{00000002-F42F-4C99-9A4D-58585786A8EC}"/>
            </c:ext>
          </c:extLst>
        </c:ser>
        <c:dLbls>
          <c:showLegendKey val="0"/>
          <c:showVal val="0"/>
          <c:showCatName val="0"/>
          <c:showSerName val="0"/>
          <c:showPercent val="0"/>
          <c:showBubbleSize val="0"/>
        </c:dLbls>
        <c:smooth val="0"/>
        <c:axId val="1371162111"/>
        <c:axId val="1371162943"/>
      </c:lineChart>
      <c:catAx>
        <c:axId val="1371162111"/>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IN</a:t>
                </a:r>
                <a:r>
                  <a:rPr lang="en-US" baseline="0"/>
                  <a:t> YEARS</a:t>
                </a:r>
                <a:endParaRPr 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71162943"/>
        <c:crosses val="autoZero"/>
        <c:auto val="1"/>
        <c:lblAlgn val="ctr"/>
        <c:lblOffset val="100"/>
        <c:noMultiLvlLbl val="0"/>
      </c:catAx>
      <c:valAx>
        <c:axId val="1371162943"/>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SALES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71162111"/>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'[Task 8 - Developing Insights.xlsx]Sheet1'!$B$1</c:f>
              <c:strCache>
                <c:ptCount val="1"/>
                <c:pt idx="0">
                  <c:v>NA_Sales</c:v>
                </c:pt>
              </c:strCache>
            </c:strRef>
          </c:tx>
          <c:spPr>
            <a:ln w="28575" cap="rnd">
              <a:solidFill>
                <a:schemeClr val="accent1"/>
              </a:solidFill>
              <a:round/>
            </a:ln>
            <a:effectLst/>
          </c:spPr>
          <c:marker>
            <c:symbol val="none"/>
          </c:marker>
          <c:cat>
            <c:numRef>
              <c:f>'[Task 8 - Developing Insights.xlsx]Sheet1'!$A$2:$A$38</c:f>
              <c:numCache>
                <c:formatCode>General</c:formatCode>
                <c:ptCount val="37"/>
                <c:pt idx="0">
                  <c:v>1980</c:v>
                </c:pt>
                <c:pt idx="1">
                  <c:v>1981</c:v>
                </c:pt>
                <c:pt idx="2">
                  <c:v>1982</c:v>
                </c:pt>
                <c:pt idx="3">
                  <c:v>1983</c:v>
                </c:pt>
                <c:pt idx="4">
                  <c:v>1984</c:v>
                </c:pt>
                <c:pt idx="5">
                  <c:v>1985</c:v>
                </c:pt>
                <c:pt idx="6">
                  <c:v>1986</c:v>
                </c:pt>
                <c:pt idx="7">
                  <c:v>1987</c:v>
                </c:pt>
                <c:pt idx="8">
                  <c:v>1988</c:v>
                </c:pt>
                <c:pt idx="9">
                  <c:v>1989</c:v>
                </c:pt>
                <c:pt idx="10">
                  <c:v>1990</c:v>
                </c:pt>
                <c:pt idx="11">
                  <c:v>1991</c:v>
                </c:pt>
                <c:pt idx="12">
                  <c:v>1992</c:v>
                </c:pt>
                <c:pt idx="13">
                  <c:v>1993</c:v>
                </c:pt>
                <c:pt idx="14">
                  <c:v>1994</c:v>
                </c:pt>
                <c:pt idx="15">
                  <c:v>1995</c:v>
                </c:pt>
                <c:pt idx="16">
                  <c:v>1996</c:v>
                </c:pt>
                <c:pt idx="17">
                  <c:v>1997</c:v>
                </c:pt>
                <c:pt idx="18">
                  <c:v>1998</c:v>
                </c:pt>
                <c:pt idx="19">
                  <c:v>1999</c:v>
                </c:pt>
                <c:pt idx="20">
                  <c:v>2000</c:v>
                </c:pt>
                <c:pt idx="21">
                  <c:v>2001</c:v>
                </c:pt>
                <c:pt idx="22">
                  <c:v>2002</c:v>
                </c:pt>
                <c:pt idx="23">
                  <c:v>2003</c:v>
                </c:pt>
                <c:pt idx="24">
                  <c:v>2004</c:v>
                </c:pt>
                <c:pt idx="25">
                  <c:v>2005</c:v>
                </c:pt>
                <c:pt idx="26">
                  <c:v>2006</c:v>
                </c:pt>
                <c:pt idx="27">
                  <c:v>2007</c:v>
                </c:pt>
                <c:pt idx="28">
                  <c:v>2008</c:v>
                </c:pt>
                <c:pt idx="29">
                  <c:v>2009</c:v>
                </c:pt>
                <c:pt idx="30">
                  <c:v>2010</c:v>
                </c:pt>
                <c:pt idx="31">
                  <c:v>2011</c:v>
                </c:pt>
                <c:pt idx="32">
                  <c:v>2012</c:v>
                </c:pt>
                <c:pt idx="33">
                  <c:v>2013</c:v>
                </c:pt>
                <c:pt idx="34">
                  <c:v>2014</c:v>
                </c:pt>
                <c:pt idx="35">
                  <c:v>2015</c:v>
                </c:pt>
                <c:pt idx="36">
                  <c:v>2016</c:v>
                </c:pt>
              </c:numCache>
              <c:extLst/>
            </c:numRef>
          </c:cat>
          <c:val>
            <c:numRef>
              <c:f>'[Task 8 - Developing Insights.xlsx]Sheet1'!$B$2:$B$38</c:f>
              <c:numCache>
                <c:formatCode>0%</c:formatCode>
                <c:ptCount val="37"/>
                <c:pt idx="0">
                  <c:v>0.93</c:v>
                </c:pt>
                <c:pt idx="1">
                  <c:v>0.93374336035784145</c:v>
                </c:pt>
                <c:pt idx="2">
                  <c:v>0.93277893277893309</c:v>
                </c:pt>
                <c:pt idx="3">
                  <c:v>0.46217986896962471</c:v>
                </c:pt>
                <c:pt idx="4">
                  <c:v>0.66084193804606817</c:v>
                </c:pt>
                <c:pt idx="5">
                  <c:v>0.625324434556915</c:v>
                </c:pt>
                <c:pt idx="6">
                  <c:v>0.33719989209603451</c:v>
                </c:pt>
                <c:pt idx="7">
                  <c:v>0.38914443422263129</c:v>
                </c:pt>
                <c:pt idx="8">
                  <c:v>0.50550614146548067</c:v>
                </c:pt>
                <c:pt idx="9">
                  <c:v>0.61470388019060584</c:v>
                </c:pt>
                <c:pt idx="10">
                  <c:v>0.51548896537760691</c:v>
                </c:pt>
                <c:pt idx="11">
                  <c:v>0.39590443686006821</c:v>
                </c:pt>
                <c:pt idx="12">
                  <c:v>0.44472163865546227</c:v>
                </c:pt>
                <c:pt idx="13">
                  <c:v>0.32883862548934323</c:v>
                </c:pt>
                <c:pt idx="14">
                  <c:v>0.35556397625363134</c:v>
                </c:pt>
                <c:pt idx="15">
                  <c:v>0.28169333787311357</c:v>
                </c:pt>
                <c:pt idx="16">
                  <c:v>0.4356515189555612</c:v>
                </c:pt>
                <c:pt idx="17">
                  <c:v>0.47143994427306202</c:v>
                </c:pt>
                <c:pt idx="18">
                  <c:v>0.5004873864389604</c:v>
                </c:pt>
                <c:pt idx="19">
                  <c:v>0.50169140764914222</c:v>
                </c:pt>
                <c:pt idx="20">
                  <c:v>0.46879341139114866</c:v>
                </c:pt>
                <c:pt idx="21">
                  <c:v>0.52487404591667675</c:v>
                </c:pt>
                <c:pt idx="22">
                  <c:v>0.54659688511327131</c:v>
                </c:pt>
                <c:pt idx="23">
                  <c:v>0.54098085790135886</c:v>
                </c:pt>
                <c:pt idx="24">
                  <c:v>0.53084829839498493</c:v>
                </c:pt>
                <c:pt idx="25">
                  <c:v>0.52748184545810706</c:v>
                </c:pt>
                <c:pt idx="26">
                  <c:v>0.50499001996008586</c:v>
                </c:pt>
                <c:pt idx="27">
                  <c:v>0.51019407157922558</c:v>
                </c:pt>
                <c:pt idx="28">
                  <c:v>0.51689954405059801</c:v>
                </c:pt>
                <c:pt idx="29">
                  <c:v>0.50741239892183521</c:v>
                </c:pt>
                <c:pt idx="30">
                  <c:v>0.50626508028954598</c:v>
                </c:pt>
                <c:pt idx="31">
                  <c:v>0.46717959650381302</c:v>
                </c:pt>
                <c:pt idx="32">
                  <c:v>0.42625295703361593</c:v>
                </c:pt>
                <c:pt idx="33">
                  <c:v>0.41987466427932141</c:v>
                </c:pt>
                <c:pt idx="34">
                  <c:v>0.39154428126390978</c:v>
                </c:pt>
                <c:pt idx="35">
                  <c:v>0.38882166086825259</c:v>
                </c:pt>
                <c:pt idx="36">
                  <c:v>0.3194698999013118</c:v>
                </c:pt>
              </c:numCache>
              <c:extLst/>
            </c:numRef>
          </c:val>
          <c:smooth val="0"/>
          <c:extLst>
            <c:ext xmlns:c16="http://schemas.microsoft.com/office/drawing/2014/chart" uri="{C3380CC4-5D6E-409C-BE32-E72D297353CC}">
              <c16:uniqueId val="{00000000-6921-4B71-9412-A6D4D7F27839}"/>
            </c:ext>
          </c:extLst>
        </c:ser>
        <c:ser>
          <c:idx val="1"/>
          <c:order val="1"/>
          <c:tx>
            <c:strRef>
              <c:f>'[Task 8 - Developing Insights.xlsx]Sheet1'!$C$1</c:f>
              <c:strCache>
                <c:ptCount val="1"/>
                <c:pt idx="0">
                  <c:v>EU_Sales</c:v>
                </c:pt>
              </c:strCache>
            </c:strRef>
          </c:tx>
          <c:spPr>
            <a:ln w="28575" cap="rnd">
              <a:solidFill>
                <a:schemeClr val="accent2"/>
              </a:solidFill>
              <a:round/>
            </a:ln>
            <a:effectLst/>
          </c:spPr>
          <c:marker>
            <c:symbol val="none"/>
          </c:marker>
          <c:cat>
            <c:numRef>
              <c:f>'[Task 8 - Developing Insights.xlsx]Sheet1'!$A$2:$A$38</c:f>
              <c:numCache>
                <c:formatCode>General</c:formatCode>
                <c:ptCount val="37"/>
                <c:pt idx="0">
                  <c:v>1980</c:v>
                </c:pt>
                <c:pt idx="1">
                  <c:v>1981</c:v>
                </c:pt>
                <c:pt idx="2">
                  <c:v>1982</c:v>
                </c:pt>
                <c:pt idx="3">
                  <c:v>1983</c:v>
                </c:pt>
                <c:pt idx="4">
                  <c:v>1984</c:v>
                </c:pt>
                <c:pt idx="5">
                  <c:v>1985</c:v>
                </c:pt>
                <c:pt idx="6">
                  <c:v>1986</c:v>
                </c:pt>
                <c:pt idx="7">
                  <c:v>1987</c:v>
                </c:pt>
                <c:pt idx="8">
                  <c:v>1988</c:v>
                </c:pt>
                <c:pt idx="9">
                  <c:v>1989</c:v>
                </c:pt>
                <c:pt idx="10">
                  <c:v>1990</c:v>
                </c:pt>
                <c:pt idx="11">
                  <c:v>1991</c:v>
                </c:pt>
                <c:pt idx="12">
                  <c:v>1992</c:v>
                </c:pt>
                <c:pt idx="13">
                  <c:v>1993</c:v>
                </c:pt>
                <c:pt idx="14">
                  <c:v>1994</c:v>
                </c:pt>
                <c:pt idx="15">
                  <c:v>1995</c:v>
                </c:pt>
                <c:pt idx="16">
                  <c:v>1996</c:v>
                </c:pt>
                <c:pt idx="17">
                  <c:v>1997</c:v>
                </c:pt>
                <c:pt idx="18">
                  <c:v>1998</c:v>
                </c:pt>
                <c:pt idx="19">
                  <c:v>1999</c:v>
                </c:pt>
                <c:pt idx="20">
                  <c:v>2000</c:v>
                </c:pt>
                <c:pt idx="21">
                  <c:v>2001</c:v>
                </c:pt>
                <c:pt idx="22">
                  <c:v>2002</c:v>
                </c:pt>
                <c:pt idx="23">
                  <c:v>2003</c:v>
                </c:pt>
                <c:pt idx="24">
                  <c:v>2004</c:v>
                </c:pt>
                <c:pt idx="25">
                  <c:v>2005</c:v>
                </c:pt>
                <c:pt idx="26">
                  <c:v>2006</c:v>
                </c:pt>
                <c:pt idx="27">
                  <c:v>2007</c:v>
                </c:pt>
                <c:pt idx="28">
                  <c:v>2008</c:v>
                </c:pt>
                <c:pt idx="29">
                  <c:v>2009</c:v>
                </c:pt>
                <c:pt idx="30">
                  <c:v>2010</c:v>
                </c:pt>
                <c:pt idx="31">
                  <c:v>2011</c:v>
                </c:pt>
                <c:pt idx="32">
                  <c:v>2012</c:v>
                </c:pt>
                <c:pt idx="33">
                  <c:v>2013</c:v>
                </c:pt>
                <c:pt idx="34">
                  <c:v>2014</c:v>
                </c:pt>
                <c:pt idx="35">
                  <c:v>2015</c:v>
                </c:pt>
                <c:pt idx="36">
                  <c:v>2016</c:v>
                </c:pt>
              </c:numCache>
              <c:extLst/>
            </c:numRef>
          </c:cat>
          <c:val>
            <c:numRef>
              <c:f>'[Task 8 - Developing Insights.xlsx]Sheet1'!$C$2:$C$38</c:f>
              <c:numCache>
                <c:formatCode>0%</c:formatCode>
                <c:ptCount val="37"/>
                <c:pt idx="0">
                  <c:v>5.8875219683655555E-2</c:v>
                </c:pt>
                <c:pt idx="1">
                  <c:v>5.4794520547945209E-2</c:v>
                </c:pt>
                <c:pt idx="2">
                  <c:v>5.717255717255721E-2</c:v>
                </c:pt>
                <c:pt idx="3">
                  <c:v>4.7647409172126273E-2</c:v>
                </c:pt>
                <c:pt idx="4">
                  <c:v>4.1699761715647321E-2</c:v>
                </c:pt>
                <c:pt idx="5">
                  <c:v>8.7875417130144601E-2</c:v>
                </c:pt>
                <c:pt idx="6">
                  <c:v>7.6611815484219067E-2</c:v>
                </c:pt>
                <c:pt idx="7">
                  <c:v>6.4857405703771867E-2</c:v>
                </c:pt>
                <c:pt idx="8">
                  <c:v>0.13955950868276157</c:v>
                </c:pt>
                <c:pt idx="9">
                  <c:v>0.11490810074880871</c:v>
                </c:pt>
                <c:pt idx="10">
                  <c:v>0.15448471350475804</c:v>
                </c:pt>
                <c:pt idx="11">
                  <c:v>0.12255662426310887</c:v>
                </c:pt>
                <c:pt idx="12">
                  <c:v>0.1537552521008404</c:v>
                </c:pt>
                <c:pt idx="13">
                  <c:v>0.10113092648977816</c:v>
                </c:pt>
                <c:pt idx="14">
                  <c:v>0.18794998105342922</c:v>
                </c:pt>
                <c:pt idx="15">
                  <c:v>0.16910679832028142</c:v>
                </c:pt>
                <c:pt idx="16">
                  <c:v>0.23730856138589002</c:v>
                </c:pt>
                <c:pt idx="17">
                  <c:v>0.24042193253059982</c:v>
                </c:pt>
                <c:pt idx="18">
                  <c:v>0.26084922213124428</c:v>
                </c:pt>
                <c:pt idx="19">
                  <c:v>0.24941298205117995</c:v>
                </c:pt>
                <c:pt idx="20">
                  <c:v>0.26170867235562595</c:v>
                </c:pt>
                <c:pt idx="21">
                  <c:v>0.28627025070142126</c:v>
                </c:pt>
                <c:pt idx="22">
                  <c:v>0.27745752427184667</c:v>
                </c:pt>
                <c:pt idx="23">
                  <c:v>0.29009361464300853</c:v>
                </c:pt>
                <c:pt idx="24">
                  <c:v>0.25594428942787123</c:v>
                </c:pt>
                <c:pt idx="25">
                  <c:v>0.26512153759186208</c:v>
                </c:pt>
                <c:pt idx="26">
                  <c:v>0.24804237678489563</c:v>
                </c:pt>
                <c:pt idx="27">
                  <c:v>0.26265879698510775</c:v>
                </c:pt>
                <c:pt idx="28">
                  <c:v>0.27165759670539952</c:v>
                </c:pt>
                <c:pt idx="29">
                  <c:v>0.28712189278227218</c:v>
                </c:pt>
                <c:pt idx="30">
                  <c:v>0.29433397121225008</c:v>
                </c:pt>
                <c:pt idx="31">
                  <c:v>0.32450241283746067</c:v>
                </c:pt>
                <c:pt idx="32">
                  <c:v>0.326731583869727</c:v>
                </c:pt>
                <c:pt idx="33">
                  <c:v>0.34168904804536099</c:v>
                </c:pt>
                <c:pt idx="34">
                  <c:v>0.37279335410176734</c:v>
                </c:pt>
                <c:pt idx="35">
                  <c:v>0.3694978066858296</c:v>
                </c:pt>
                <c:pt idx="36">
                  <c:v>0.37727336810940432</c:v>
                </c:pt>
              </c:numCache>
              <c:extLst/>
            </c:numRef>
          </c:val>
          <c:smooth val="0"/>
          <c:extLst>
            <c:ext xmlns:c16="http://schemas.microsoft.com/office/drawing/2014/chart" uri="{C3380CC4-5D6E-409C-BE32-E72D297353CC}">
              <c16:uniqueId val="{00000001-6921-4B71-9412-A6D4D7F27839}"/>
            </c:ext>
          </c:extLst>
        </c:ser>
        <c:ser>
          <c:idx val="2"/>
          <c:order val="2"/>
          <c:tx>
            <c:strRef>
              <c:f>'[Task 8 - Developing Insights.xlsx]Sheet1'!$D$1</c:f>
              <c:strCache>
                <c:ptCount val="1"/>
                <c:pt idx="0">
                  <c:v>JP_Sales</c:v>
                </c:pt>
              </c:strCache>
            </c:strRef>
          </c:tx>
          <c:spPr>
            <a:ln w="28575" cap="rnd">
              <a:solidFill>
                <a:schemeClr val="accent3"/>
              </a:solidFill>
              <a:round/>
            </a:ln>
            <a:effectLst/>
          </c:spPr>
          <c:marker>
            <c:symbol val="none"/>
          </c:marker>
          <c:cat>
            <c:numRef>
              <c:f>'[Task 8 - Developing Insights.xlsx]Sheet1'!$A$2:$A$38</c:f>
              <c:numCache>
                <c:formatCode>General</c:formatCode>
                <c:ptCount val="37"/>
                <c:pt idx="0">
                  <c:v>1980</c:v>
                </c:pt>
                <c:pt idx="1">
                  <c:v>1981</c:v>
                </c:pt>
                <c:pt idx="2">
                  <c:v>1982</c:v>
                </c:pt>
                <c:pt idx="3">
                  <c:v>1983</c:v>
                </c:pt>
                <c:pt idx="4">
                  <c:v>1984</c:v>
                </c:pt>
                <c:pt idx="5">
                  <c:v>1985</c:v>
                </c:pt>
                <c:pt idx="6">
                  <c:v>1986</c:v>
                </c:pt>
                <c:pt idx="7">
                  <c:v>1987</c:v>
                </c:pt>
                <c:pt idx="8">
                  <c:v>1988</c:v>
                </c:pt>
                <c:pt idx="9">
                  <c:v>1989</c:v>
                </c:pt>
                <c:pt idx="10">
                  <c:v>1990</c:v>
                </c:pt>
                <c:pt idx="11">
                  <c:v>1991</c:v>
                </c:pt>
                <c:pt idx="12">
                  <c:v>1992</c:v>
                </c:pt>
                <c:pt idx="13">
                  <c:v>1993</c:v>
                </c:pt>
                <c:pt idx="14">
                  <c:v>1994</c:v>
                </c:pt>
                <c:pt idx="15">
                  <c:v>1995</c:v>
                </c:pt>
                <c:pt idx="16">
                  <c:v>1996</c:v>
                </c:pt>
                <c:pt idx="17">
                  <c:v>1997</c:v>
                </c:pt>
                <c:pt idx="18">
                  <c:v>1998</c:v>
                </c:pt>
                <c:pt idx="19">
                  <c:v>1999</c:v>
                </c:pt>
                <c:pt idx="20">
                  <c:v>2000</c:v>
                </c:pt>
                <c:pt idx="21">
                  <c:v>2001</c:v>
                </c:pt>
                <c:pt idx="22">
                  <c:v>2002</c:v>
                </c:pt>
                <c:pt idx="23">
                  <c:v>2003</c:v>
                </c:pt>
                <c:pt idx="24">
                  <c:v>2004</c:v>
                </c:pt>
                <c:pt idx="25">
                  <c:v>2005</c:v>
                </c:pt>
                <c:pt idx="26">
                  <c:v>2006</c:v>
                </c:pt>
                <c:pt idx="27">
                  <c:v>2007</c:v>
                </c:pt>
                <c:pt idx="28">
                  <c:v>2008</c:v>
                </c:pt>
                <c:pt idx="29">
                  <c:v>2009</c:v>
                </c:pt>
                <c:pt idx="30">
                  <c:v>2010</c:v>
                </c:pt>
                <c:pt idx="31">
                  <c:v>2011</c:v>
                </c:pt>
                <c:pt idx="32">
                  <c:v>2012</c:v>
                </c:pt>
                <c:pt idx="33">
                  <c:v>2013</c:v>
                </c:pt>
                <c:pt idx="34">
                  <c:v>2014</c:v>
                </c:pt>
                <c:pt idx="35">
                  <c:v>2015</c:v>
                </c:pt>
                <c:pt idx="36">
                  <c:v>2016</c:v>
                </c:pt>
              </c:numCache>
              <c:extLst/>
            </c:numRef>
          </c:cat>
          <c:val>
            <c:numRef>
              <c:f>'[Task 8 - Developing Insights.xlsx]Sheet1'!$D$2:$D$38</c:f>
              <c:numCache>
                <c:formatCode>0%</c:formatCode>
                <c:ptCount val="37"/>
                <c:pt idx="0">
                  <c:v>0</c:v>
                </c:pt>
                <c:pt idx="1">
                  <c:v>0</c:v>
                </c:pt>
                <c:pt idx="2">
                  <c:v>0</c:v>
                </c:pt>
                <c:pt idx="3">
                  <c:v>0.48243001786777834</c:v>
                </c:pt>
                <c:pt idx="4">
                  <c:v>0.28335980937251776</c:v>
                </c:pt>
                <c:pt idx="5">
                  <c:v>0.26992955135335556</c:v>
                </c:pt>
                <c:pt idx="6">
                  <c:v>0.53439438899379543</c:v>
                </c:pt>
                <c:pt idx="7">
                  <c:v>0.5349586016559339</c:v>
                </c:pt>
                <c:pt idx="8">
                  <c:v>0.33375688267683179</c:v>
                </c:pt>
                <c:pt idx="9">
                  <c:v>0.24996596324029954</c:v>
                </c:pt>
                <c:pt idx="10">
                  <c:v>0.30127556185462656</c:v>
                </c:pt>
                <c:pt idx="11">
                  <c:v>0.45857896369841761</c:v>
                </c:pt>
                <c:pt idx="12">
                  <c:v>0.37959558823529421</c:v>
                </c:pt>
                <c:pt idx="13">
                  <c:v>0.55089169204001764</c:v>
                </c:pt>
                <c:pt idx="14">
                  <c:v>0.42932929139825693</c:v>
                </c:pt>
                <c:pt idx="15">
                  <c:v>0.51923731699012665</c:v>
                </c:pt>
                <c:pt idx="16">
                  <c:v>0.28842580969118747</c:v>
                </c:pt>
                <c:pt idx="17">
                  <c:v>0.24315852323614259</c:v>
                </c:pt>
                <c:pt idx="18">
                  <c:v>0.19511053924435634</c:v>
                </c:pt>
                <c:pt idx="19">
                  <c:v>0.20830182672026093</c:v>
                </c:pt>
                <c:pt idx="20">
                  <c:v>0.21219487993649533</c:v>
                </c:pt>
                <c:pt idx="21">
                  <c:v>0.12025220985307901</c:v>
                </c:pt>
                <c:pt idx="22">
                  <c:v>0.10558252427184517</c:v>
                </c:pt>
                <c:pt idx="23">
                  <c:v>9.5570769875646597E-2</c:v>
                </c:pt>
                <c:pt idx="24">
                  <c:v>9.9329851422575485E-2</c:v>
                </c:pt>
                <c:pt idx="25">
                  <c:v>0.11801539331217178</c:v>
                </c:pt>
                <c:pt idx="26">
                  <c:v>0.14150545063718936</c:v>
                </c:pt>
                <c:pt idx="27">
                  <c:v>9.8638065497115499E-2</c:v>
                </c:pt>
                <c:pt idx="28">
                  <c:v>8.880717752610745E-2</c:v>
                </c:pt>
                <c:pt idx="29">
                  <c:v>9.2737346510932114E-2</c:v>
                </c:pt>
                <c:pt idx="30">
                  <c:v>9.9059821948582621E-2</c:v>
                </c:pt>
                <c:pt idx="31">
                  <c:v>0.10279268978081053</c:v>
                </c:pt>
                <c:pt idx="32">
                  <c:v>0.1423227155196137</c:v>
                </c:pt>
                <c:pt idx="33">
                  <c:v>0.12921515965383532</c:v>
                </c:pt>
                <c:pt idx="34">
                  <c:v>0.1170746180091983</c:v>
                </c:pt>
                <c:pt idx="35">
                  <c:v>0.12751474814702926</c:v>
                </c:pt>
                <c:pt idx="36">
                  <c:v>0.19314817425630851</c:v>
                </c:pt>
              </c:numCache>
              <c:extLst/>
            </c:numRef>
          </c:val>
          <c:smooth val="0"/>
          <c:extLst>
            <c:ext xmlns:c16="http://schemas.microsoft.com/office/drawing/2014/chart" uri="{C3380CC4-5D6E-409C-BE32-E72D297353CC}">
              <c16:uniqueId val="{00000002-6921-4B71-9412-A6D4D7F27839}"/>
            </c:ext>
          </c:extLst>
        </c:ser>
        <c:dLbls>
          <c:showLegendKey val="0"/>
          <c:showVal val="0"/>
          <c:showCatName val="0"/>
          <c:showSerName val="0"/>
          <c:showPercent val="0"/>
          <c:showBubbleSize val="0"/>
        </c:dLbls>
        <c:smooth val="0"/>
        <c:axId val="836806911"/>
        <c:axId val="836817727"/>
      </c:lineChart>
      <c:catAx>
        <c:axId val="83680691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36817727"/>
        <c:crosses val="autoZero"/>
        <c:auto val="1"/>
        <c:lblAlgn val="ctr"/>
        <c:lblOffset val="100"/>
        <c:noMultiLvlLbl val="0"/>
      </c:catAx>
      <c:valAx>
        <c:axId val="836817727"/>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3680691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[TASK 10.xlsx]Sheet1!PivotTable1</c:name>
    <c:fmtId val="15"/>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Genres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percentStacked"/>
        <c:varyColors val="0"/>
        <c:dLbls>
          <c:showLegendKey val="0"/>
          <c:showVal val="0"/>
          <c:showCatName val="0"/>
          <c:showSerName val="0"/>
          <c:showPercent val="0"/>
          <c:showBubbleSize val="0"/>
        </c:dLbls>
        <c:gapWidth val="150"/>
        <c:overlap val="100"/>
        <c:axId val="2129990719"/>
        <c:axId val="2129993215"/>
      </c:barChart>
      <c:catAx>
        <c:axId val="2129990719"/>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Genres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29993215"/>
        <c:crosses val="autoZero"/>
        <c:auto val="1"/>
        <c:lblAlgn val="ctr"/>
        <c:lblOffset val="100"/>
        <c:noMultiLvlLbl val="0"/>
      </c:catAx>
      <c:valAx>
        <c:axId val="2129993215"/>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sales</a:t>
                </a:r>
                <a:r>
                  <a:rPr lang="en-US" baseline="0"/>
                  <a:t> in %</a:t>
                </a:r>
                <a:endParaRPr 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29990719"/>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[TASK 10.xlsx]Sheet3!PivotTable2</c:name>
    <c:fmtId val="6"/>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stacked"/>
        <c:varyColors val="0"/>
        <c:ser>
          <c:idx val="0"/>
          <c:order val="0"/>
          <c:tx>
            <c:strRef>
              <c:f>Sheet3!$B$3</c:f>
              <c:strCache>
                <c:ptCount val="1"/>
                <c:pt idx="0">
                  <c:v>Sum of NA_Sales</c:v>
                </c:pt>
              </c:strCache>
            </c:strRef>
          </c:tx>
          <c:spPr>
            <a:solidFill>
              <a:schemeClr val="accent1"/>
            </a:solidFill>
            <a:ln>
              <a:noFill/>
            </a:ln>
            <a:effectLst/>
          </c:spPr>
          <c:invertIfNegative val="0"/>
          <c:cat>
            <c:strRef>
              <c:f>Sheet3!$A$4:$A$16</c:f>
              <c:strCache>
                <c:ptCount val="12"/>
                <c:pt idx="0">
                  <c:v>Action</c:v>
                </c:pt>
                <c:pt idx="1">
                  <c:v>Adventure</c:v>
                </c:pt>
                <c:pt idx="2">
                  <c:v>Fighting</c:v>
                </c:pt>
                <c:pt idx="3">
                  <c:v>Misc</c:v>
                </c:pt>
                <c:pt idx="4">
                  <c:v>Platform</c:v>
                </c:pt>
                <c:pt idx="5">
                  <c:v>Puzzle</c:v>
                </c:pt>
                <c:pt idx="6">
                  <c:v>Racing</c:v>
                </c:pt>
                <c:pt idx="7">
                  <c:v>Role-Playing</c:v>
                </c:pt>
                <c:pt idx="8">
                  <c:v>Shooter</c:v>
                </c:pt>
                <c:pt idx="9">
                  <c:v>Simulation</c:v>
                </c:pt>
                <c:pt idx="10">
                  <c:v>Sports</c:v>
                </c:pt>
                <c:pt idx="11">
                  <c:v>Strategy</c:v>
                </c:pt>
              </c:strCache>
            </c:strRef>
          </c:cat>
          <c:val>
            <c:numRef>
              <c:f>Sheet3!$B$4:$B$16</c:f>
              <c:numCache>
                <c:formatCode>General</c:formatCode>
                <c:ptCount val="12"/>
                <c:pt idx="0">
                  <c:v>877.82999999999163</c:v>
                </c:pt>
                <c:pt idx="1">
                  <c:v>105.55999999999997</c:v>
                </c:pt>
                <c:pt idx="2">
                  <c:v>223.59000000000017</c:v>
                </c:pt>
                <c:pt idx="3">
                  <c:v>410.29999999999905</c:v>
                </c:pt>
                <c:pt idx="4">
                  <c:v>447.0499999999991</c:v>
                </c:pt>
                <c:pt idx="5">
                  <c:v>123.78000000000009</c:v>
                </c:pt>
                <c:pt idx="6">
                  <c:v>359.41999999999774</c:v>
                </c:pt>
                <c:pt idx="7">
                  <c:v>327.27999999999901</c:v>
                </c:pt>
                <c:pt idx="8">
                  <c:v>582.59999999999502</c:v>
                </c:pt>
                <c:pt idx="9">
                  <c:v>183.31000000000068</c:v>
                </c:pt>
                <c:pt idx="10">
                  <c:v>683.34999999999673</c:v>
                </c:pt>
                <c:pt idx="11">
                  <c:v>68.700000000000188</c:v>
                </c:pt>
              </c:numCache>
            </c:numRef>
          </c:val>
          <c:extLst>
            <c:ext xmlns:c16="http://schemas.microsoft.com/office/drawing/2014/chart" uri="{C3380CC4-5D6E-409C-BE32-E72D297353CC}">
              <c16:uniqueId val="{00000000-4142-43F8-B4BB-C510DF3583F7}"/>
            </c:ext>
          </c:extLst>
        </c:ser>
        <c:ser>
          <c:idx val="1"/>
          <c:order val="1"/>
          <c:tx>
            <c:strRef>
              <c:f>Sheet3!$C$3</c:f>
              <c:strCache>
                <c:ptCount val="1"/>
                <c:pt idx="0">
                  <c:v>Sum of JP_Sales</c:v>
                </c:pt>
              </c:strCache>
            </c:strRef>
          </c:tx>
          <c:spPr>
            <a:solidFill>
              <a:schemeClr val="accent3"/>
            </a:solidFill>
            <a:ln>
              <a:noFill/>
            </a:ln>
            <a:effectLst/>
          </c:spPr>
          <c:invertIfNegative val="0"/>
          <c:cat>
            <c:strRef>
              <c:f>Sheet3!$A$4:$A$16</c:f>
              <c:strCache>
                <c:ptCount val="12"/>
                <c:pt idx="0">
                  <c:v>Action</c:v>
                </c:pt>
                <c:pt idx="1">
                  <c:v>Adventure</c:v>
                </c:pt>
                <c:pt idx="2">
                  <c:v>Fighting</c:v>
                </c:pt>
                <c:pt idx="3">
                  <c:v>Misc</c:v>
                </c:pt>
                <c:pt idx="4">
                  <c:v>Platform</c:v>
                </c:pt>
                <c:pt idx="5">
                  <c:v>Puzzle</c:v>
                </c:pt>
                <c:pt idx="6">
                  <c:v>Racing</c:v>
                </c:pt>
                <c:pt idx="7">
                  <c:v>Role-Playing</c:v>
                </c:pt>
                <c:pt idx="8">
                  <c:v>Shooter</c:v>
                </c:pt>
                <c:pt idx="9">
                  <c:v>Simulation</c:v>
                </c:pt>
                <c:pt idx="10">
                  <c:v>Sports</c:v>
                </c:pt>
                <c:pt idx="11">
                  <c:v>Strategy</c:v>
                </c:pt>
              </c:strCache>
            </c:strRef>
          </c:cat>
          <c:val>
            <c:numRef>
              <c:f>Sheet3!$C$4:$C$16</c:f>
              <c:numCache>
                <c:formatCode>General</c:formatCode>
                <c:ptCount val="12"/>
                <c:pt idx="0">
                  <c:v>159.9500000000009</c:v>
                </c:pt>
                <c:pt idx="1">
                  <c:v>50.750000000000362</c:v>
                </c:pt>
                <c:pt idx="2">
                  <c:v>87.350000000000151</c:v>
                </c:pt>
                <c:pt idx="3">
                  <c:v>107.75999999999993</c:v>
                </c:pt>
                <c:pt idx="4">
                  <c:v>130.77000000000012</c:v>
                </c:pt>
                <c:pt idx="5">
                  <c:v>57.309999999999967</c:v>
                </c:pt>
                <c:pt idx="6">
                  <c:v>56.690000000000019</c:v>
                </c:pt>
                <c:pt idx="7">
                  <c:v>352.3099999999979</c:v>
                </c:pt>
                <c:pt idx="8">
                  <c:v>38.280000000000079</c:v>
                </c:pt>
                <c:pt idx="9">
                  <c:v>63.700000000000067</c:v>
                </c:pt>
                <c:pt idx="10">
                  <c:v>135.37000000000043</c:v>
                </c:pt>
                <c:pt idx="11">
                  <c:v>49.460000000000029</c:v>
                </c:pt>
              </c:numCache>
            </c:numRef>
          </c:val>
          <c:extLst>
            <c:ext xmlns:c16="http://schemas.microsoft.com/office/drawing/2014/chart" uri="{C3380CC4-5D6E-409C-BE32-E72D297353CC}">
              <c16:uniqueId val="{00000001-4142-43F8-B4BB-C510DF3583F7}"/>
            </c:ext>
          </c:extLst>
        </c:ser>
        <c:ser>
          <c:idx val="2"/>
          <c:order val="2"/>
          <c:tx>
            <c:strRef>
              <c:f>Sheet3!$D$3</c:f>
              <c:strCache>
                <c:ptCount val="1"/>
                <c:pt idx="0">
                  <c:v>Sum of EU_Sales</c:v>
                </c:pt>
              </c:strCache>
            </c:strRef>
          </c:tx>
          <c:spPr>
            <a:solidFill>
              <a:schemeClr val="accent5"/>
            </a:solidFill>
            <a:ln>
              <a:noFill/>
            </a:ln>
            <a:effectLst/>
          </c:spPr>
          <c:invertIfNegative val="0"/>
          <c:cat>
            <c:strRef>
              <c:f>Sheet3!$A$4:$A$16</c:f>
              <c:strCache>
                <c:ptCount val="12"/>
                <c:pt idx="0">
                  <c:v>Action</c:v>
                </c:pt>
                <c:pt idx="1">
                  <c:v>Adventure</c:v>
                </c:pt>
                <c:pt idx="2">
                  <c:v>Fighting</c:v>
                </c:pt>
                <c:pt idx="3">
                  <c:v>Misc</c:v>
                </c:pt>
                <c:pt idx="4">
                  <c:v>Platform</c:v>
                </c:pt>
                <c:pt idx="5">
                  <c:v>Puzzle</c:v>
                </c:pt>
                <c:pt idx="6">
                  <c:v>Racing</c:v>
                </c:pt>
                <c:pt idx="7">
                  <c:v>Role-Playing</c:v>
                </c:pt>
                <c:pt idx="8">
                  <c:v>Shooter</c:v>
                </c:pt>
                <c:pt idx="9">
                  <c:v>Simulation</c:v>
                </c:pt>
                <c:pt idx="10">
                  <c:v>Sports</c:v>
                </c:pt>
                <c:pt idx="11">
                  <c:v>Strategy</c:v>
                </c:pt>
              </c:strCache>
            </c:strRef>
          </c:cat>
          <c:val>
            <c:numRef>
              <c:f>Sheet3!$D$4:$D$16</c:f>
              <c:numCache>
                <c:formatCode>General</c:formatCode>
                <c:ptCount val="12"/>
                <c:pt idx="0">
                  <c:v>524.99999999998533</c:v>
                </c:pt>
                <c:pt idx="1">
                  <c:v>64.070000000000036</c:v>
                </c:pt>
                <c:pt idx="2">
                  <c:v>101.32000000000025</c:v>
                </c:pt>
                <c:pt idx="3">
                  <c:v>216.02000000000035</c:v>
                </c:pt>
                <c:pt idx="4">
                  <c:v>201.63000000000017</c:v>
                </c:pt>
                <c:pt idx="5">
                  <c:v>50.77999999999998</c:v>
                </c:pt>
                <c:pt idx="6">
                  <c:v>238.39000000000024</c:v>
                </c:pt>
                <c:pt idx="7">
                  <c:v>188.06000000000031</c:v>
                </c:pt>
                <c:pt idx="8">
                  <c:v>313.26999999999668</c:v>
                </c:pt>
                <c:pt idx="9">
                  <c:v>113.38000000000019</c:v>
                </c:pt>
                <c:pt idx="10">
                  <c:v>376.84999999999457</c:v>
                </c:pt>
                <c:pt idx="11">
                  <c:v>45.340000000000053</c:v>
                </c:pt>
              </c:numCache>
            </c:numRef>
          </c:val>
          <c:extLst>
            <c:ext xmlns:c16="http://schemas.microsoft.com/office/drawing/2014/chart" uri="{C3380CC4-5D6E-409C-BE32-E72D297353CC}">
              <c16:uniqueId val="{00000002-4142-43F8-B4BB-C510DF3583F7}"/>
            </c:ext>
          </c:extLst>
        </c:ser>
        <c:dLbls>
          <c:showLegendKey val="0"/>
          <c:showVal val="0"/>
          <c:showCatName val="0"/>
          <c:showSerName val="0"/>
          <c:showPercent val="0"/>
          <c:showBubbleSize val="0"/>
        </c:dLbls>
        <c:gapWidth val="219"/>
        <c:overlap val="100"/>
        <c:axId val="1100194576"/>
        <c:axId val="988099680"/>
      </c:barChart>
      <c:catAx>
        <c:axId val="1100194576"/>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Genres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88099680"/>
        <c:crosses val="autoZero"/>
        <c:auto val="1"/>
        <c:lblAlgn val="ctr"/>
        <c:lblOffset val="100"/>
        <c:noMultiLvlLbl val="0"/>
      </c:catAx>
      <c:valAx>
        <c:axId val="98809968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Sales</a:t>
                </a:r>
                <a:r>
                  <a:rPr lang="en-US" baseline="0"/>
                  <a:t> in Millions</a:t>
                </a:r>
                <a:endParaRPr 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0019457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[TASK 10.xlsx]Sheet2!PivotTable1</c:name>
    <c:fmtId val="6"/>
  </c:pivotSource>
  <c:chart>
    <c:autoTitleDeleted val="0"/>
    <c:pivotFmts>
      <c:pivotFmt>
        <c:idx val="0"/>
        <c:spPr>
          <a:gradFill rotWithShape="1">
            <a:gsLst>
              <a:gs pos="0">
                <a:schemeClr val="accent1">
                  <a:tint val="98000"/>
                  <a:satMod val="110000"/>
                  <a:lumMod val="104000"/>
                </a:schemeClr>
              </a:gs>
              <a:gs pos="69000">
                <a:schemeClr val="accent1">
                  <a:shade val="88000"/>
                  <a:satMod val="130000"/>
                  <a:lumMod val="92000"/>
                </a:schemeClr>
              </a:gs>
              <a:gs pos="100000">
                <a:schemeClr val="accent1">
                  <a:shade val="78000"/>
                  <a:satMod val="130000"/>
                  <a:lumMod val="92000"/>
                </a:schemeClr>
              </a:gs>
            </a:gsLst>
            <a:lin ang="5400000" scaled="0"/>
          </a:gradFill>
          <a:ln>
            <a:noFill/>
          </a:ln>
          <a:effectLst/>
          <a:scene3d>
            <a:camera prst="orthographicFront">
              <a:rot lat="0" lon="0" rev="0"/>
            </a:camera>
            <a:lightRig rig="balanced" dir="t">
              <a:rot lat="0" lon="0" rev="1080000"/>
            </a:lightRig>
          </a:scene3d>
          <a:sp3d>
            <a:bevelT w="38100" h="12700" prst="softRoun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tint val="98000"/>
                  <a:satMod val="110000"/>
                  <a:lumMod val="104000"/>
                </a:schemeClr>
              </a:gs>
              <a:gs pos="69000">
                <a:schemeClr val="accent1">
                  <a:shade val="88000"/>
                  <a:satMod val="130000"/>
                  <a:lumMod val="92000"/>
                </a:schemeClr>
              </a:gs>
              <a:gs pos="100000">
                <a:schemeClr val="accent1">
                  <a:shade val="78000"/>
                  <a:satMod val="130000"/>
                  <a:lumMod val="92000"/>
                </a:schemeClr>
              </a:gs>
            </a:gsLst>
            <a:lin ang="5400000" scaled="0"/>
          </a:gradFill>
          <a:ln>
            <a:noFill/>
          </a:ln>
          <a:effectLst/>
          <a:scene3d>
            <a:camera prst="orthographicFront">
              <a:rot lat="0" lon="0" rev="0"/>
            </a:camera>
            <a:lightRig rig="balanced" dir="t">
              <a:rot lat="0" lon="0" rev="1080000"/>
            </a:lightRig>
          </a:scene3d>
          <a:sp3d>
            <a:bevelT w="38100" h="12700" prst="softRoun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tint val="98000"/>
                  <a:satMod val="110000"/>
                  <a:lumMod val="104000"/>
                </a:schemeClr>
              </a:gs>
              <a:gs pos="69000">
                <a:schemeClr val="accent1">
                  <a:shade val="88000"/>
                  <a:satMod val="130000"/>
                  <a:lumMod val="92000"/>
                </a:schemeClr>
              </a:gs>
              <a:gs pos="100000">
                <a:schemeClr val="accent1">
                  <a:shade val="78000"/>
                  <a:satMod val="130000"/>
                  <a:lumMod val="92000"/>
                </a:schemeClr>
              </a:gs>
            </a:gsLst>
            <a:lin ang="5400000" scaled="0"/>
          </a:gradFill>
          <a:ln>
            <a:noFill/>
          </a:ln>
          <a:effectLst/>
          <a:scene3d>
            <a:camera prst="orthographicFront">
              <a:rot lat="0" lon="0" rev="0"/>
            </a:camera>
            <a:lightRig rig="balanced" dir="t">
              <a:rot lat="0" lon="0" rev="1080000"/>
            </a:lightRig>
          </a:scene3d>
          <a:sp3d>
            <a:bevelT w="38100" h="12700" prst="softRoun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tint val="98000"/>
                  <a:satMod val="110000"/>
                  <a:lumMod val="104000"/>
                </a:schemeClr>
              </a:gs>
              <a:gs pos="69000">
                <a:schemeClr val="accent1">
                  <a:shade val="88000"/>
                  <a:satMod val="130000"/>
                  <a:lumMod val="92000"/>
                </a:schemeClr>
              </a:gs>
              <a:gs pos="100000">
                <a:schemeClr val="accent1">
                  <a:shade val="78000"/>
                  <a:satMod val="130000"/>
                  <a:lumMod val="92000"/>
                </a:schemeClr>
              </a:gs>
            </a:gsLst>
            <a:lin ang="5400000" scaled="0"/>
          </a:gradFill>
          <a:ln>
            <a:noFill/>
          </a:ln>
          <a:effectLst/>
          <a:scene3d>
            <a:camera prst="orthographicFront">
              <a:rot lat="0" lon="0" rev="0"/>
            </a:camera>
            <a:lightRig rig="balanced" dir="t">
              <a:rot lat="0" lon="0" rev="1080000"/>
            </a:lightRig>
          </a:scene3d>
          <a:sp3d>
            <a:bevelT w="38100" h="12700" prst="softRoun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tint val="98000"/>
                  <a:satMod val="110000"/>
                  <a:lumMod val="104000"/>
                </a:schemeClr>
              </a:gs>
              <a:gs pos="69000">
                <a:schemeClr val="accent1">
                  <a:shade val="88000"/>
                  <a:satMod val="130000"/>
                  <a:lumMod val="92000"/>
                </a:schemeClr>
              </a:gs>
              <a:gs pos="100000">
                <a:schemeClr val="accent1">
                  <a:shade val="78000"/>
                  <a:satMod val="130000"/>
                  <a:lumMod val="92000"/>
                </a:schemeClr>
              </a:gs>
            </a:gsLst>
            <a:lin ang="5400000" scaled="0"/>
          </a:gradFill>
          <a:ln>
            <a:noFill/>
          </a:ln>
          <a:effectLst/>
          <a:scene3d>
            <a:camera prst="orthographicFront">
              <a:rot lat="0" lon="0" rev="0"/>
            </a:camera>
            <a:lightRig rig="balanced" dir="t">
              <a:rot lat="0" lon="0" rev="1080000"/>
            </a:lightRig>
          </a:scene3d>
          <a:sp3d>
            <a:bevelT w="38100" h="12700" prst="softRoun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tint val="98000"/>
                  <a:satMod val="110000"/>
                  <a:lumMod val="104000"/>
                </a:schemeClr>
              </a:gs>
              <a:gs pos="69000">
                <a:schemeClr val="accent1">
                  <a:shade val="88000"/>
                  <a:satMod val="130000"/>
                  <a:lumMod val="92000"/>
                </a:schemeClr>
              </a:gs>
              <a:gs pos="100000">
                <a:schemeClr val="accent1">
                  <a:shade val="78000"/>
                  <a:satMod val="130000"/>
                  <a:lumMod val="92000"/>
                </a:schemeClr>
              </a:gs>
            </a:gsLst>
            <a:lin ang="5400000" scaled="0"/>
          </a:gradFill>
          <a:ln>
            <a:noFill/>
          </a:ln>
          <a:effectLst/>
          <a:scene3d>
            <a:camera prst="orthographicFront">
              <a:rot lat="0" lon="0" rev="0"/>
            </a:camera>
            <a:lightRig rig="balanced" dir="t">
              <a:rot lat="0" lon="0" rev="1080000"/>
            </a:lightRig>
          </a:scene3d>
          <a:sp3d>
            <a:bevelT w="38100" h="12700" prst="softRoun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tint val="98000"/>
                  <a:satMod val="110000"/>
                  <a:lumMod val="104000"/>
                </a:schemeClr>
              </a:gs>
              <a:gs pos="69000">
                <a:schemeClr val="accent1">
                  <a:shade val="88000"/>
                  <a:satMod val="130000"/>
                  <a:lumMod val="92000"/>
                </a:schemeClr>
              </a:gs>
              <a:gs pos="100000">
                <a:schemeClr val="accent1">
                  <a:shade val="78000"/>
                  <a:satMod val="130000"/>
                  <a:lumMod val="92000"/>
                </a:schemeClr>
              </a:gs>
            </a:gsLst>
            <a:lin ang="5400000" scaled="0"/>
          </a:gradFill>
          <a:ln>
            <a:noFill/>
          </a:ln>
          <a:effectLst/>
          <a:scene3d>
            <a:camera prst="orthographicFront">
              <a:rot lat="0" lon="0" rev="0"/>
            </a:camera>
            <a:lightRig rig="balanced" dir="t">
              <a:rot lat="0" lon="0" rev="1080000"/>
            </a:lightRig>
          </a:scene3d>
          <a:sp3d>
            <a:bevelT w="38100" h="12700" prst="softRoun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tint val="98000"/>
                  <a:satMod val="110000"/>
                  <a:lumMod val="104000"/>
                </a:schemeClr>
              </a:gs>
              <a:gs pos="69000">
                <a:schemeClr val="accent1">
                  <a:shade val="88000"/>
                  <a:satMod val="130000"/>
                  <a:lumMod val="92000"/>
                </a:schemeClr>
              </a:gs>
              <a:gs pos="100000">
                <a:schemeClr val="accent1">
                  <a:shade val="78000"/>
                  <a:satMod val="130000"/>
                  <a:lumMod val="92000"/>
                </a:schemeClr>
              </a:gs>
            </a:gsLst>
            <a:lin ang="5400000" scaled="0"/>
          </a:gradFill>
          <a:ln>
            <a:noFill/>
          </a:ln>
          <a:effectLst/>
          <a:scene3d>
            <a:camera prst="orthographicFront">
              <a:rot lat="0" lon="0" rev="0"/>
            </a:camera>
            <a:lightRig rig="balanced" dir="t">
              <a:rot lat="0" lon="0" rev="1080000"/>
            </a:lightRig>
          </a:scene3d>
          <a:sp3d>
            <a:bevelT w="38100" h="12700" prst="softRoun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tint val="98000"/>
                  <a:satMod val="110000"/>
                  <a:lumMod val="104000"/>
                </a:schemeClr>
              </a:gs>
              <a:gs pos="69000">
                <a:schemeClr val="accent1">
                  <a:shade val="88000"/>
                  <a:satMod val="130000"/>
                  <a:lumMod val="92000"/>
                </a:schemeClr>
              </a:gs>
              <a:gs pos="100000">
                <a:schemeClr val="accent1">
                  <a:shade val="78000"/>
                  <a:satMod val="130000"/>
                  <a:lumMod val="92000"/>
                </a:schemeClr>
              </a:gs>
            </a:gsLst>
            <a:lin ang="5400000" scaled="0"/>
          </a:gradFill>
          <a:ln>
            <a:noFill/>
          </a:ln>
          <a:effectLst/>
          <a:scene3d>
            <a:camera prst="orthographicFront">
              <a:rot lat="0" lon="0" rev="0"/>
            </a:camera>
            <a:lightRig rig="balanced" dir="t">
              <a:rot lat="0" lon="0" rev="1080000"/>
            </a:lightRig>
          </a:scene3d>
          <a:sp3d>
            <a:bevelT w="38100" h="12700" prst="softRoun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tint val="98000"/>
                  <a:satMod val="110000"/>
                  <a:lumMod val="104000"/>
                </a:schemeClr>
              </a:gs>
              <a:gs pos="69000">
                <a:schemeClr val="accent1">
                  <a:shade val="88000"/>
                  <a:satMod val="130000"/>
                  <a:lumMod val="92000"/>
                </a:schemeClr>
              </a:gs>
              <a:gs pos="100000">
                <a:schemeClr val="accent1">
                  <a:shade val="78000"/>
                  <a:satMod val="130000"/>
                  <a:lumMod val="92000"/>
                </a:schemeClr>
              </a:gs>
            </a:gsLst>
            <a:lin ang="5400000" scaled="0"/>
          </a:gradFill>
          <a:ln>
            <a:noFill/>
          </a:ln>
          <a:effectLst/>
          <a:scene3d>
            <a:camera prst="orthographicFront">
              <a:rot lat="0" lon="0" rev="0"/>
            </a:camera>
            <a:lightRig rig="balanced" dir="t">
              <a:rot lat="0" lon="0" rev="1080000"/>
            </a:lightRig>
          </a:scene3d>
          <a:sp3d>
            <a:bevelT w="38100" h="12700" prst="softRoun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tint val="98000"/>
                  <a:satMod val="110000"/>
                  <a:lumMod val="104000"/>
                </a:schemeClr>
              </a:gs>
              <a:gs pos="69000">
                <a:schemeClr val="accent1">
                  <a:shade val="88000"/>
                  <a:satMod val="130000"/>
                  <a:lumMod val="92000"/>
                </a:schemeClr>
              </a:gs>
              <a:gs pos="100000">
                <a:schemeClr val="accent1">
                  <a:shade val="78000"/>
                  <a:satMod val="130000"/>
                  <a:lumMod val="92000"/>
                </a:schemeClr>
              </a:gs>
            </a:gsLst>
            <a:lin ang="5400000" scaled="0"/>
          </a:gradFill>
          <a:ln>
            <a:noFill/>
          </a:ln>
          <a:effectLst/>
          <a:scene3d>
            <a:camera prst="orthographicFront">
              <a:rot lat="0" lon="0" rev="0"/>
            </a:camera>
            <a:lightRig rig="balanced" dir="t">
              <a:rot lat="0" lon="0" rev="1080000"/>
            </a:lightRig>
          </a:scene3d>
          <a:sp3d>
            <a:bevelT w="38100" h="12700" prst="softRoun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tint val="98000"/>
                  <a:satMod val="110000"/>
                  <a:lumMod val="104000"/>
                </a:schemeClr>
              </a:gs>
              <a:gs pos="69000">
                <a:schemeClr val="accent1">
                  <a:shade val="88000"/>
                  <a:satMod val="130000"/>
                  <a:lumMod val="92000"/>
                </a:schemeClr>
              </a:gs>
              <a:gs pos="100000">
                <a:schemeClr val="accent1">
                  <a:shade val="78000"/>
                  <a:satMod val="130000"/>
                  <a:lumMod val="92000"/>
                </a:schemeClr>
              </a:gs>
            </a:gsLst>
            <a:lin ang="5400000" scaled="0"/>
          </a:gradFill>
          <a:ln>
            <a:noFill/>
          </a:ln>
          <a:effectLst/>
          <a:scene3d>
            <a:camera prst="orthographicFront">
              <a:rot lat="0" lon="0" rev="0"/>
            </a:camera>
            <a:lightRig rig="balanced" dir="t">
              <a:rot lat="0" lon="0" rev="1080000"/>
            </a:lightRig>
          </a:scene3d>
          <a:sp3d>
            <a:bevelT w="38100" h="12700" prst="softRoun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gradFill rotWithShape="1">
            <a:gsLst>
              <a:gs pos="0">
                <a:schemeClr val="accent1">
                  <a:tint val="98000"/>
                  <a:satMod val="110000"/>
                  <a:lumMod val="104000"/>
                </a:schemeClr>
              </a:gs>
              <a:gs pos="69000">
                <a:schemeClr val="accent1">
                  <a:shade val="88000"/>
                  <a:satMod val="130000"/>
                  <a:lumMod val="92000"/>
                </a:schemeClr>
              </a:gs>
              <a:gs pos="100000">
                <a:schemeClr val="accent1">
                  <a:shade val="78000"/>
                  <a:satMod val="130000"/>
                  <a:lumMod val="92000"/>
                </a:schemeClr>
              </a:gs>
            </a:gsLst>
            <a:lin ang="5400000" scaled="0"/>
          </a:gradFill>
          <a:ln>
            <a:noFill/>
          </a:ln>
          <a:effectLst/>
          <a:scene3d>
            <a:camera prst="orthographicFront">
              <a:rot lat="0" lon="0" rev="0"/>
            </a:camera>
            <a:lightRig rig="balanced" dir="t">
              <a:rot lat="0" lon="0" rev="1080000"/>
            </a:lightRig>
          </a:scene3d>
          <a:sp3d>
            <a:bevelT w="38100" h="12700" prst="softRoun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gradFill rotWithShape="1">
            <a:gsLst>
              <a:gs pos="0">
                <a:schemeClr val="accent1">
                  <a:tint val="98000"/>
                  <a:satMod val="110000"/>
                  <a:lumMod val="104000"/>
                </a:schemeClr>
              </a:gs>
              <a:gs pos="69000">
                <a:schemeClr val="accent1">
                  <a:shade val="88000"/>
                  <a:satMod val="130000"/>
                  <a:lumMod val="92000"/>
                </a:schemeClr>
              </a:gs>
              <a:gs pos="100000">
                <a:schemeClr val="accent1">
                  <a:shade val="78000"/>
                  <a:satMod val="130000"/>
                  <a:lumMod val="92000"/>
                </a:schemeClr>
              </a:gs>
            </a:gsLst>
            <a:lin ang="5400000" scaled="0"/>
          </a:gradFill>
          <a:ln>
            <a:noFill/>
          </a:ln>
          <a:effectLst/>
          <a:scene3d>
            <a:camera prst="orthographicFront">
              <a:rot lat="0" lon="0" rev="0"/>
            </a:camera>
            <a:lightRig rig="balanced" dir="t">
              <a:rot lat="0" lon="0" rev="1080000"/>
            </a:lightRig>
          </a:scene3d>
          <a:sp3d>
            <a:bevelT w="38100" h="12700" prst="softRoun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gradFill rotWithShape="1">
            <a:gsLst>
              <a:gs pos="0">
                <a:schemeClr val="accent1">
                  <a:tint val="98000"/>
                  <a:satMod val="110000"/>
                  <a:lumMod val="104000"/>
                </a:schemeClr>
              </a:gs>
              <a:gs pos="69000">
                <a:schemeClr val="accent1">
                  <a:shade val="88000"/>
                  <a:satMod val="130000"/>
                  <a:lumMod val="92000"/>
                </a:schemeClr>
              </a:gs>
              <a:gs pos="100000">
                <a:schemeClr val="accent1">
                  <a:shade val="78000"/>
                  <a:satMod val="130000"/>
                  <a:lumMod val="92000"/>
                </a:schemeClr>
              </a:gs>
            </a:gsLst>
            <a:lin ang="5400000" scaled="0"/>
          </a:gradFill>
          <a:ln>
            <a:noFill/>
          </a:ln>
          <a:effectLst/>
          <a:scene3d>
            <a:camera prst="orthographicFront">
              <a:rot lat="0" lon="0" rev="0"/>
            </a:camera>
            <a:lightRig rig="balanced" dir="t">
              <a:rot lat="0" lon="0" rev="1080000"/>
            </a:lightRig>
          </a:scene3d>
          <a:sp3d>
            <a:bevelT w="38100" h="12700" prst="softRoun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gradFill rotWithShape="1">
            <a:gsLst>
              <a:gs pos="0">
                <a:schemeClr val="accent1">
                  <a:tint val="98000"/>
                  <a:satMod val="110000"/>
                  <a:lumMod val="104000"/>
                </a:schemeClr>
              </a:gs>
              <a:gs pos="69000">
                <a:schemeClr val="accent1">
                  <a:shade val="88000"/>
                  <a:satMod val="130000"/>
                  <a:lumMod val="92000"/>
                </a:schemeClr>
              </a:gs>
              <a:gs pos="100000">
                <a:schemeClr val="accent1">
                  <a:shade val="78000"/>
                  <a:satMod val="130000"/>
                  <a:lumMod val="92000"/>
                </a:schemeClr>
              </a:gs>
            </a:gsLst>
            <a:lin ang="5400000" scaled="0"/>
          </a:gradFill>
          <a:ln>
            <a:noFill/>
          </a:ln>
          <a:effectLst/>
          <a:scene3d>
            <a:camera prst="orthographicFront">
              <a:rot lat="0" lon="0" rev="0"/>
            </a:camera>
            <a:lightRig rig="balanced" dir="t">
              <a:rot lat="0" lon="0" rev="1080000"/>
            </a:lightRig>
          </a:scene3d>
          <a:sp3d>
            <a:bevelT w="38100" h="12700" prst="softRoun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gradFill rotWithShape="1">
            <a:gsLst>
              <a:gs pos="0">
                <a:schemeClr val="accent1">
                  <a:tint val="98000"/>
                  <a:satMod val="110000"/>
                  <a:lumMod val="104000"/>
                </a:schemeClr>
              </a:gs>
              <a:gs pos="69000">
                <a:schemeClr val="accent1">
                  <a:shade val="88000"/>
                  <a:satMod val="130000"/>
                  <a:lumMod val="92000"/>
                </a:schemeClr>
              </a:gs>
              <a:gs pos="100000">
                <a:schemeClr val="accent1">
                  <a:shade val="78000"/>
                  <a:satMod val="130000"/>
                  <a:lumMod val="92000"/>
                </a:schemeClr>
              </a:gs>
            </a:gsLst>
            <a:lin ang="5400000" scaled="0"/>
          </a:gradFill>
          <a:ln>
            <a:noFill/>
          </a:ln>
          <a:effectLst/>
          <a:scene3d>
            <a:camera prst="orthographicFront">
              <a:rot lat="0" lon="0" rev="0"/>
            </a:camera>
            <a:lightRig rig="balanced" dir="t">
              <a:rot lat="0" lon="0" rev="1080000"/>
            </a:lightRig>
          </a:scene3d>
          <a:sp3d>
            <a:bevelT w="38100" h="12700" prst="softRoun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gradFill rotWithShape="1">
            <a:gsLst>
              <a:gs pos="0">
                <a:schemeClr val="accent1">
                  <a:tint val="98000"/>
                  <a:satMod val="110000"/>
                  <a:lumMod val="104000"/>
                </a:schemeClr>
              </a:gs>
              <a:gs pos="69000">
                <a:schemeClr val="accent1">
                  <a:shade val="88000"/>
                  <a:satMod val="130000"/>
                  <a:lumMod val="92000"/>
                </a:schemeClr>
              </a:gs>
              <a:gs pos="100000">
                <a:schemeClr val="accent1">
                  <a:shade val="78000"/>
                  <a:satMod val="130000"/>
                  <a:lumMod val="92000"/>
                </a:schemeClr>
              </a:gs>
            </a:gsLst>
            <a:lin ang="5400000" scaled="0"/>
          </a:gradFill>
          <a:ln>
            <a:noFill/>
          </a:ln>
          <a:effectLst/>
          <a:scene3d>
            <a:camera prst="orthographicFront">
              <a:rot lat="0" lon="0" rev="0"/>
            </a:camera>
            <a:lightRig rig="balanced" dir="t">
              <a:rot lat="0" lon="0" rev="1080000"/>
            </a:lightRig>
          </a:scene3d>
          <a:sp3d>
            <a:bevelT w="38100" h="12700" prst="softRoun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gradFill rotWithShape="1">
            <a:gsLst>
              <a:gs pos="0">
                <a:schemeClr val="accent1">
                  <a:tint val="98000"/>
                  <a:satMod val="110000"/>
                  <a:lumMod val="104000"/>
                </a:schemeClr>
              </a:gs>
              <a:gs pos="69000">
                <a:schemeClr val="accent1">
                  <a:shade val="88000"/>
                  <a:satMod val="130000"/>
                  <a:lumMod val="92000"/>
                </a:schemeClr>
              </a:gs>
              <a:gs pos="100000">
                <a:schemeClr val="accent1">
                  <a:shade val="78000"/>
                  <a:satMod val="130000"/>
                  <a:lumMod val="92000"/>
                </a:schemeClr>
              </a:gs>
            </a:gsLst>
            <a:lin ang="5400000" scaled="0"/>
          </a:gradFill>
          <a:ln>
            <a:noFill/>
          </a:ln>
          <a:effectLst/>
          <a:scene3d>
            <a:camera prst="orthographicFront">
              <a:rot lat="0" lon="0" rev="0"/>
            </a:camera>
            <a:lightRig rig="balanced" dir="t">
              <a:rot lat="0" lon="0" rev="1080000"/>
            </a:lightRig>
          </a:scene3d>
          <a:sp3d>
            <a:bevelT w="38100" h="12700" prst="softRoun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
        <c:spPr>
          <a:gradFill rotWithShape="1">
            <a:gsLst>
              <a:gs pos="0">
                <a:schemeClr val="accent1">
                  <a:tint val="98000"/>
                  <a:satMod val="110000"/>
                  <a:lumMod val="104000"/>
                </a:schemeClr>
              </a:gs>
              <a:gs pos="69000">
                <a:schemeClr val="accent1">
                  <a:shade val="88000"/>
                  <a:satMod val="130000"/>
                  <a:lumMod val="92000"/>
                </a:schemeClr>
              </a:gs>
              <a:gs pos="100000">
                <a:schemeClr val="accent1">
                  <a:shade val="78000"/>
                  <a:satMod val="130000"/>
                  <a:lumMod val="92000"/>
                </a:schemeClr>
              </a:gs>
            </a:gsLst>
            <a:lin ang="5400000" scaled="0"/>
          </a:gradFill>
          <a:ln>
            <a:noFill/>
          </a:ln>
          <a:effectLst/>
          <a:scene3d>
            <a:camera prst="orthographicFront">
              <a:rot lat="0" lon="0" rev="0"/>
            </a:camera>
            <a:lightRig rig="balanced" dir="t">
              <a:rot lat="0" lon="0" rev="1080000"/>
            </a:lightRig>
          </a:scene3d>
          <a:sp3d>
            <a:bevelT w="38100" h="12700" prst="softRoun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
        <c:spPr>
          <a:gradFill rotWithShape="1">
            <a:gsLst>
              <a:gs pos="0">
                <a:schemeClr val="accent1">
                  <a:tint val="98000"/>
                  <a:satMod val="110000"/>
                  <a:lumMod val="104000"/>
                </a:schemeClr>
              </a:gs>
              <a:gs pos="69000">
                <a:schemeClr val="accent1">
                  <a:shade val="88000"/>
                  <a:satMod val="130000"/>
                  <a:lumMod val="92000"/>
                </a:schemeClr>
              </a:gs>
              <a:gs pos="100000">
                <a:schemeClr val="accent1">
                  <a:shade val="78000"/>
                  <a:satMod val="130000"/>
                  <a:lumMod val="92000"/>
                </a:schemeClr>
              </a:gs>
            </a:gsLst>
            <a:lin ang="5400000" scaled="0"/>
          </a:gradFill>
          <a:ln>
            <a:noFill/>
          </a:ln>
          <a:effectLst/>
          <a:scene3d>
            <a:camera prst="orthographicFront">
              <a:rot lat="0" lon="0" rev="0"/>
            </a:camera>
            <a:lightRig rig="balanced" dir="t">
              <a:rot lat="0" lon="0" rev="1080000"/>
            </a:lightRig>
          </a:scene3d>
          <a:sp3d>
            <a:bevelT w="38100" h="12700" prst="softRoun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1"/>
        <c:spPr>
          <a:gradFill rotWithShape="1">
            <a:gsLst>
              <a:gs pos="0">
                <a:schemeClr val="accent1">
                  <a:tint val="98000"/>
                  <a:satMod val="110000"/>
                  <a:lumMod val="104000"/>
                </a:schemeClr>
              </a:gs>
              <a:gs pos="69000">
                <a:schemeClr val="accent1">
                  <a:shade val="88000"/>
                  <a:satMod val="130000"/>
                  <a:lumMod val="92000"/>
                </a:schemeClr>
              </a:gs>
              <a:gs pos="100000">
                <a:schemeClr val="accent1">
                  <a:shade val="78000"/>
                  <a:satMod val="130000"/>
                  <a:lumMod val="92000"/>
                </a:schemeClr>
              </a:gs>
            </a:gsLst>
            <a:lin ang="5400000" scaled="0"/>
          </a:gradFill>
          <a:ln>
            <a:noFill/>
          </a:ln>
          <a:effectLst/>
          <a:scene3d>
            <a:camera prst="orthographicFront">
              <a:rot lat="0" lon="0" rev="0"/>
            </a:camera>
            <a:lightRig rig="balanced" dir="t">
              <a:rot lat="0" lon="0" rev="1080000"/>
            </a:lightRig>
          </a:scene3d>
          <a:sp3d>
            <a:bevelT w="38100" h="12700" prst="softRoun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2"/>
        <c:spPr>
          <a:gradFill rotWithShape="1">
            <a:gsLst>
              <a:gs pos="0">
                <a:schemeClr val="accent1">
                  <a:tint val="98000"/>
                  <a:satMod val="110000"/>
                  <a:lumMod val="104000"/>
                </a:schemeClr>
              </a:gs>
              <a:gs pos="69000">
                <a:schemeClr val="accent1">
                  <a:shade val="88000"/>
                  <a:satMod val="130000"/>
                  <a:lumMod val="92000"/>
                </a:schemeClr>
              </a:gs>
              <a:gs pos="100000">
                <a:schemeClr val="accent1">
                  <a:shade val="78000"/>
                  <a:satMod val="130000"/>
                  <a:lumMod val="92000"/>
                </a:schemeClr>
              </a:gs>
            </a:gsLst>
            <a:lin ang="5400000" scaled="0"/>
          </a:gradFill>
          <a:ln>
            <a:noFill/>
          </a:ln>
          <a:effectLst/>
          <a:scene3d>
            <a:camera prst="orthographicFront">
              <a:rot lat="0" lon="0" rev="0"/>
            </a:camera>
            <a:lightRig rig="balanced" dir="t">
              <a:rot lat="0" lon="0" rev="1080000"/>
            </a:lightRig>
          </a:scene3d>
          <a:sp3d>
            <a:bevelT w="38100" h="12700" prst="softRoun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3"/>
        <c:spPr>
          <a:gradFill rotWithShape="1">
            <a:gsLst>
              <a:gs pos="0">
                <a:schemeClr val="accent1">
                  <a:tint val="98000"/>
                  <a:satMod val="110000"/>
                  <a:lumMod val="104000"/>
                </a:schemeClr>
              </a:gs>
              <a:gs pos="69000">
                <a:schemeClr val="accent1">
                  <a:shade val="88000"/>
                  <a:satMod val="130000"/>
                  <a:lumMod val="92000"/>
                </a:schemeClr>
              </a:gs>
              <a:gs pos="100000">
                <a:schemeClr val="accent1">
                  <a:shade val="78000"/>
                  <a:satMod val="130000"/>
                  <a:lumMod val="92000"/>
                </a:schemeClr>
              </a:gs>
            </a:gsLst>
            <a:lin ang="5400000" scaled="0"/>
          </a:gradFill>
          <a:ln>
            <a:noFill/>
          </a:ln>
          <a:effectLst/>
          <a:scene3d>
            <a:camera prst="orthographicFront">
              <a:rot lat="0" lon="0" rev="0"/>
            </a:camera>
            <a:lightRig rig="balanced" dir="t">
              <a:rot lat="0" lon="0" rev="1080000"/>
            </a:lightRig>
          </a:scene3d>
          <a:sp3d>
            <a:bevelT w="38100" h="12700" prst="softRoun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4"/>
        <c:spPr>
          <a:gradFill rotWithShape="1">
            <a:gsLst>
              <a:gs pos="0">
                <a:schemeClr val="accent1">
                  <a:tint val="98000"/>
                  <a:satMod val="110000"/>
                  <a:lumMod val="104000"/>
                </a:schemeClr>
              </a:gs>
              <a:gs pos="69000">
                <a:schemeClr val="accent1">
                  <a:shade val="88000"/>
                  <a:satMod val="130000"/>
                  <a:lumMod val="92000"/>
                </a:schemeClr>
              </a:gs>
              <a:gs pos="100000">
                <a:schemeClr val="accent1">
                  <a:shade val="78000"/>
                  <a:satMod val="130000"/>
                  <a:lumMod val="92000"/>
                </a:schemeClr>
              </a:gs>
            </a:gsLst>
            <a:lin ang="5400000" scaled="0"/>
          </a:gradFill>
          <a:ln>
            <a:noFill/>
          </a:ln>
          <a:effectLst/>
          <a:scene3d>
            <a:camera prst="orthographicFront">
              <a:rot lat="0" lon="0" rev="0"/>
            </a:camera>
            <a:lightRig rig="balanced" dir="t">
              <a:rot lat="0" lon="0" rev="1080000"/>
            </a:lightRig>
          </a:scene3d>
          <a:sp3d>
            <a:bevelT w="38100" h="12700" prst="softRoun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5"/>
        <c:spPr>
          <a:gradFill rotWithShape="1">
            <a:gsLst>
              <a:gs pos="0">
                <a:schemeClr val="accent1">
                  <a:tint val="98000"/>
                  <a:satMod val="110000"/>
                  <a:lumMod val="104000"/>
                </a:schemeClr>
              </a:gs>
              <a:gs pos="69000">
                <a:schemeClr val="accent1">
                  <a:shade val="88000"/>
                  <a:satMod val="130000"/>
                  <a:lumMod val="92000"/>
                </a:schemeClr>
              </a:gs>
              <a:gs pos="100000">
                <a:schemeClr val="accent1">
                  <a:shade val="78000"/>
                  <a:satMod val="130000"/>
                  <a:lumMod val="92000"/>
                </a:schemeClr>
              </a:gs>
            </a:gsLst>
            <a:lin ang="5400000" scaled="0"/>
          </a:gradFill>
          <a:ln>
            <a:noFill/>
          </a:ln>
          <a:effectLst/>
          <a:scene3d>
            <a:camera prst="orthographicFront">
              <a:rot lat="0" lon="0" rev="0"/>
            </a:camera>
            <a:lightRig rig="balanced" dir="t">
              <a:rot lat="0" lon="0" rev="1080000"/>
            </a:lightRig>
          </a:scene3d>
          <a:sp3d>
            <a:bevelT w="38100" h="12700" prst="softRoun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6"/>
        <c:spPr>
          <a:gradFill rotWithShape="1">
            <a:gsLst>
              <a:gs pos="0">
                <a:schemeClr val="accent1">
                  <a:tint val="98000"/>
                  <a:satMod val="110000"/>
                  <a:lumMod val="104000"/>
                </a:schemeClr>
              </a:gs>
              <a:gs pos="69000">
                <a:schemeClr val="accent1">
                  <a:shade val="88000"/>
                  <a:satMod val="130000"/>
                  <a:lumMod val="92000"/>
                </a:schemeClr>
              </a:gs>
              <a:gs pos="100000">
                <a:schemeClr val="accent1">
                  <a:shade val="78000"/>
                  <a:satMod val="130000"/>
                  <a:lumMod val="92000"/>
                </a:schemeClr>
              </a:gs>
            </a:gsLst>
            <a:lin ang="5400000" scaled="0"/>
          </a:gradFill>
          <a:ln>
            <a:noFill/>
          </a:ln>
          <a:effectLst/>
          <a:scene3d>
            <a:camera prst="orthographicFront">
              <a:rot lat="0" lon="0" rev="0"/>
            </a:camera>
            <a:lightRig rig="balanced" dir="t">
              <a:rot lat="0" lon="0" rev="1080000"/>
            </a:lightRig>
          </a:scene3d>
          <a:sp3d>
            <a:bevelT w="38100" h="12700" prst="softRoun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gradFill rotWithShape="1">
            <a:gsLst>
              <a:gs pos="0">
                <a:schemeClr val="accent1">
                  <a:tint val="98000"/>
                  <a:satMod val="110000"/>
                  <a:lumMod val="104000"/>
                </a:schemeClr>
              </a:gs>
              <a:gs pos="69000">
                <a:schemeClr val="accent1">
                  <a:shade val="88000"/>
                  <a:satMod val="130000"/>
                  <a:lumMod val="92000"/>
                </a:schemeClr>
              </a:gs>
              <a:gs pos="100000">
                <a:schemeClr val="accent1">
                  <a:shade val="78000"/>
                  <a:satMod val="130000"/>
                  <a:lumMod val="92000"/>
                </a:schemeClr>
              </a:gs>
            </a:gsLst>
            <a:lin ang="5400000" scaled="0"/>
          </a:gradFill>
          <a:ln>
            <a:noFill/>
          </a:ln>
          <a:effectLst/>
          <a:scene3d>
            <a:camera prst="orthographicFront">
              <a:rot lat="0" lon="0" rev="0"/>
            </a:camera>
            <a:lightRig rig="balanced" dir="t">
              <a:rot lat="0" lon="0" rev="1080000"/>
            </a:lightRig>
          </a:scene3d>
          <a:sp3d>
            <a:bevelT w="38100" h="12700" prst="softRoun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8"/>
        <c:spPr>
          <a:gradFill rotWithShape="1">
            <a:gsLst>
              <a:gs pos="0">
                <a:schemeClr val="accent1">
                  <a:tint val="98000"/>
                  <a:satMod val="110000"/>
                  <a:lumMod val="104000"/>
                </a:schemeClr>
              </a:gs>
              <a:gs pos="69000">
                <a:schemeClr val="accent1">
                  <a:shade val="88000"/>
                  <a:satMod val="130000"/>
                  <a:lumMod val="92000"/>
                </a:schemeClr>
              </a:gs>
              <a:gs pos="100000">
                <a:schemeClr val="accent1">
                  <a:shade val="78000"/>
                  <a:satMod val="130000"/>
                  <a:lumMod val="92000"/>
                </a:schemeClr>
              </a:gs>
            </a:gsLst>
            <a:lin ang="5400000" scaled="0"/>
          </a:gradFill>
          <a:ln>
            <a:noFill/>
          </a:ln>
          <a:effectLst/>
          <a:scene3d>
            <a:camera prst="orthographicFront">
              <a:rot lat="0" lon="0" rev="0"/>
            </a:camera>
            <a:lightRig rig="balanced" dir="t">
              <a:rot lat="0" lon="0" rev="1080000"/>
            </a:lightRig>
          </a:scene3d>
          <a:sp3d>
            <a:bevelT w="38100" h="12700" prst="softRoun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9"/>
        <c:spPr>
          <a:gradFill rotWithShape="1">
            <a:gsLst>
              <a:gs pos="0">
                <a:schemeClr val="accent1">
                  <a:tint val="98000"/>
                  <a:satMod val="110000"/>
                  <a:lumMod val="104000"/>
                </a:schemeClr>
              </a:gs>
              <a:gs pos="69000">
                <a:schemeClr val="accent1">
                  <a:shade val="88000"/>
                  <a:satMod val="130000"/>
                  <a:lumMod val="92000"/>
                </a:schemeClr>
              </a:gs>
              <a:gs pos="100000">
                <a:schemeClr val="accent1">
                  <a:shade val="78000"/>
                  <a:satMod val="130000"/>
                  <a:lumMod val="92000"/>
                </a:schemeClr>
              </a:gs>
            </a:gsLst>
            <a:lin ang="5400000" scaled="0"/>
          </a:gradFill>
          <a:ln>
            <a:noFill/>
          </a:ln>
          <a:effectLst/>
          <a:scene3d>
            <a:camera prst="orthographicFront">
              <a:rot lat="0" lon="0" rev="0"/>
            </a:camera>
            <a:lightRig rig="balanced" dir="t">
              <a:rot lat="0" lon="0" rev="1080000"/>
            </a:lightRig>
          </a:scene3d>
          <a:sp3d>
            <a:bevelT w="38100" h="12700" prst="softRoun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0"/>
        <c:spPr>
          <a:gradFill rotWithShape="1">
            <a:gsLst>
              <a:gs pos="0">
                <a:schemeClr val="accent1">
                  <a:tint val="98000"/>
                  <a:satMod val="110000"/>
                  <a:lumMod val="104000"/>
                </a:schemeClr>
              </a:gs>
              <a:gs pos="69000">
                <a:schemeClr val="accent1">
                  <a:shade val="88000"/>
                  <a:satMod val="130000"/>
                  <a:lumMod val="92000"/>
                </a:schemeClr>
              </a:gs>
              <a:gs pos="100000">
                <a:schemeClr val="accent1">
                  <a:shade val="78000"/>
                  <a:satMod val="130000"/>
                  <a:lumMod val="92000"/>
                </a:schemeClr>
              </a:gs>
            </a:gsLst>
            <a:lin ang="5400000" scaled="0"/>
          </a:gradFill>
          <a:ln>
            <a:noFill/>
          </a:ln>
          <a:effectLst/>
          <a:scene3d>
            <a:camera prst="orthographicFront">
              <a:rot lat="0" lon="0" rev="0"/>
            </a:camera>
            <a:lightRig rig="balanced" dir="t">
              <a:rot lat="0" lon="0" rev="1080000"/>
            </a:lightRig>
          </a:scene3d>
          <a:sp3d>
            <a:bevelT w="38100" h="12700" prst="softRoun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1"/>
        <c:spPr>
          <a:gradFill rotWithShape="1">
            <a:gsLst>
              <a:gs pos="0">
                <a:schemeClr val="accent1">
                  <a:tint val="98000"/>
                  <a:satMod val="110000"/>
                  <a:lumMod val="104000"/>
                </a:schemeClr>
              </a:gs>
              <a:gs pos="69000">
                <a:schemeClr val="accent1">
                  <a:shade val="88000"/>
                  <a:satMod val="130000"/>
                  <a:lumMod val="92000"/>
                </a:schemeClr>
              </a:gs>
              <a:gs pos="100000">
                <a:schemeClr val="accent1">
                  <a:shade val="78000"/>
                  <a:satMod val="130000"/>
                  <a:lumMod val="92000"/>
                </a:schemeClr>
              </a:gs>
            </a:gsLst>
            <a:lin ang="5400000" scaled="0"/>
          </a:gradFill>
          <a:ln>
            <a:noFill/>
          </a:ln>
          <a:effectLst/>
          <a:scene3d>
            <a:camera prst="orthographicFront">
              <a:rot lat="0" lon="0" rev="0"/>
            </a:camera>
            <a:lightRig rig="balanced" dir="t">
              <a:rot lat="0" lon="0" rev="1080000"/>
            </a:lightRig>
          </a:scene3d>
          <a:sp3d>
            <a:bevelT w="38100" h="12700" prst="softRoun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2"/>
        <c:spPr>
          <a:gradFill rotWithShape="1">
            <a:gsLst>
              <a:gs pos="0">
                <a:schemeClr val="accent1">
                  <a:tint val="98000"/>
                  <a:satMod val="110000"/>
                  <a:lumMod val="104000"/>
                </a:schemeClr>
              </a:gs>
              <a:gs pos="69000">
                <a:schemeClr val="accent1">
                  <a:shade val="88000"/>
                  <a:satMod val="130000"/>
                  <a:lumMod val="92000"/>
                </a:schemeClr>
              </a:gs>
              <a:gs pos="100000">
                <a:schemeClr val="accent1">
                  <a:shade val="78000"/>
                  <a:satMod val="130000"/>
                  <a:lumMod val="92000"/>
                </a:schemeClr>
              </a:gs>
            </a:gsLst>
            <a:lin ang="5400000" scaled="0"/>
          </a:gradFill>
          <a:ln>
            <a:noFill/>
          </a:ln>
          <a:effectLst/>
          <a:scene3d>
            <a:camera prst="orthographicFront">
              <a:rot lat="0" lon="0" rev="0"/>
            </a:camera>
            <a:lightRig rig="balanced" dir="t">
              <a:rot lat="0" lon="0" rev="1080000"/>
            </a:lightRig>
          </a:scene3d>
          <a:sp3d>
            <a:bevelT w="38100" h="12700" prst="softRoun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3"/>
        <c:spPr>
          <a:gradFill rotWithShape="1">
            <a:gsLst>
              <a:gs pos="0">
                <a:schemeClr val="accent1">
                  <a:tint val="98000"/>
                  <a:satMod val="110000"/>
                  <a:lumMod val="104000"/>
                </a:schemeClr>
              </a:gs>
              <a:gs pos="69000">
                <a:schemeClr val="accent1">
                  <a:shade val="88000"/>
                  <a:satMod val="130000"/>
                  <a:lumMod val="92000"/>
                </a:schemeClr>
              </a:gs>
              <a:gs pos="100000">
                <a:schemeClr val="accent1">
                  <a:shade val="78000"/>
                  <a:satMod val="130000"/>
                  <a:lumMod val="92000"/>
                </a:schemeClr>
              </a:gs>
            </a:gsLst>
            <a:lin ang="5400000" scaled="0"/>
          </a:gradFill>
          <a:ln>
            <a:noFill/>
          </a:ln>
          <a:effectLst/>
          <a:scene3d>
            <a:camera prst="orthographicFront">
              <a:rot lat="0" lon="0" rev="0"/>
            </a:camera>
            <a:lightRig rig="balanced" dir="t">
              <a:rot lat="0" lon="0" rev="1080000"/>
            </a:lightRig>
          </a:scene3d>
          <a:sp3d>
            <a:bevelT w="38100" h="12700" prst="softRoun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4"/>
        <c:spPr>
          <a:gradFill rotWithShape="1">
            <a:gsLst>
              <a:gs pos="0">
                <a:schemeClr val="accent1">
                  <a:tint val="98000"/>
                  <a:satMod val="110000"/>
                  <a:lumMod val="104000"/>
                </a:schemeClr>
              </a:gs>
              <a:gs pos="69000">
                <a:schemeClr val="accent1">
                  <a:shade val="88000"/>
                  <a:satMod val="130000"/>
                  <a:lumMod val="92000"/>
                </a:schemeClr>
              </a:gs>
              <a:gs pos="100000">
                <a:schemeClr val="accent1">
                  <a:shade val="78000"/>
                  <a:satMod val="130000"/>
                  <a:lumMod val="92000"/>
                </a:schemeClr>
              </a:gs>
            </a:gsLst>
            <a:lin ang="5400000" scaled="0"/>
          </a:gradFill>
          <a:ln>
            <a:noFill/>
          </a:ln>
          <a:effectLst/>
          <a:scene3d>
            <a:camera prst="orthographicFront">
              <a:rot lat="0" lon="0" rev="0"/>
            </a:camera>
            <a:lightRig rig="balanced" dir="t">
              <a:rot lat="0" lon="0" rev="1080000"/>
            </a:lightRig>
          </a:scene3d>
          <a:sp3d>
            <a:bevelT w="38100" h="12700" prst="softRoun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5"/>
        <c:spPr>
          <a:gradFill rotWithShape="1">
            <a:gsLst>
              <a:gs pos="0">
                <a:schemeClr val="accent1">
                  <a:tint val="98000"/>
                  <a:satMod val="110000"/>
                  <a:lumMod val="104000"/>
                </a:schemeClr>
              </a:gs>
              <a:gs pos="69000">
                <a:schemeClr val="accent1">
                  <a:shade val="88000"/>
                  <a:satMod val="130000"/>
                  <a:lumMod val="92000"/>
                </a:schemeClr>
              </a:gs>
              <a:gs pos="100000">
                <a:schemeClr val="accent1">
                  <a:shade val="78000"/>
                  <a:satMod val="130000"/>
                  <a:lumMod val="92000"/>
                </a:schemeClr>
              </a:gs>
            </a:gsLst>
            <a:lin ang="5400000" scaled="0"/>
          </a:gradFill>
          <a:ln>
            <a:noFill/>
          </a:ln>
          <a:effectLst/>
          <a:scene3d>
            <a:camera prst="orthographicFront">
              <a:rot lat="0" lon="0" rev="0"/>
            </a:camera>
            <a:lightRig rig="balanced" dir="t">
              <a:rot lat="0" lon="0" rev="1080000"/>
            </a:lightRig>
          </a:scene3d>
          <a:sp3d>
            <a:bevelT w="38100" h="12700" prst="softRoun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7.3166197777074907E-2"/>
          <c:y val="9.9224782588830163E-2"/>
          <c:w val="0.9068740250307239"/>
          <c:h val="0.63327748925001381"/>
        </c:manualLayout>
      </c:layout>
      <c:barChart>
        <c:barDir val="col"/>
        <c:grouping val="clustered"/>
        <c:varyColors val="0"/>
        <c:ser>
          <c:idx val="0"/>
          <c:order val="0"/>
          <c:tx>
            <c:strRef>
              <c:f>Sheet2!$B$3:$B$4</c:f>
              <c:strCache>
                <c:ptCount val="1"/>
                <c:pt idx="0">
                  <c:v>Action</c:v>
                </c:pt>
              </c:strCache>
            </c:strRef>
          </c:tx>
          <c:spPr>
            <a:gradFill rotWithShape="1">
              <a:gsLst>
                <a:gs pos="0">
                  <a:schemeClr val="accent1">
                    <a:tint val="98000"/>
                    <a:satMod val="110000"/>
                    <a:lumMod val="104000"/>
                  </a:schemeClr>
                </a:gs>
                <a:gs pos="69000">
                  <a:schemeClr val="accent1">
                    <a:shade val="88000"/>
                    <a:satMod val="130000"/>
                    <a:lumMod val="92000"/>
                  </a:schemeClr>
                </a:gs>
                <a:gs pos="100000">
                  <a:schemeClr val="accent1">
                    <a:shade val="78000"/>
                    <a:satMod val="130000"/>
                    <a:lumMod val="92000"/>
                  </a:schemeClr>
                </a:gs>
              </a:gsLst>
              <a:lin ang="5400000" scaled="0"/>
            </a:gradFill>
            <a:ln>
              <a:noFill/>
            </a:ln>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c:spPr>
          <c:invertIfNegative val="0"/>
          <c:cat>
            <c:strRef>
              <c:f>Sheet2!$A$5:$A$16</c:f>
              <c:strCache>
                <c:ptCount val="11"/>
                <c:pt idx="0">
                  <c:v>2006</c:v>
                </c:pt>
                <c:pt idx="1">
                  <c:v>2007</c:v>
                </c:pt>
                <c:pt idx="2">
                  <c:v>2008</c:v>
                </c:pt>
                <c:pt idx="3">
                  <c:v>2009</c:v>
                </c:pt>
                <c:pt idx="4">
                  <c:v>2010</c:v>
                </c:pt>
                <c:pt idx="5">
                  <c:v>2011</c:v>
                </c:pt>
                <c:pt idx="6">
                  <c:v>2012</c:v>
                </c:pt>
                <c:pt idx="7">
                  <c:v>2013</c:v>
                </c:pt>
                <c:pt idx="8">
                  <c:v>2014</c:v>
                </c:pt>
                <c:pt idx="9">
                  <c:v>2015</c:v>
                </c:pt>
                <c:pt idx="10">
                  <c:v>2016</c:v>
                </c:pt>
              </c:strCache>
            </c:strRef>
          </c:cat>
          <c:val>
            <c:numRef>
              <c:f>Sheet2!$B$5:$B$16</c:f>
              <c:numCache>
                <c:formatCode>General</c:formatCode>
                <c:ptCount val="11"/>
                <c:pt idx="0">
                  <c:v>66.579999999999984</c:v>
                </c:pt>
                <c:pt idx="1">
                  <c:v>106.5</c:v>
                </c:pt>
                <c:pt idx="2">
                  <c:v>136.39000000000004</c:v>
                </c:pt>
                <c:pt idx="3">
                  <c:v>139.3600000000001</c:v>
                </c:pt>
                <c:pt idx="4">
                  <c:v>117.64000000000001</c:v>
                </c:pt>
                <c:pt idx="5">
                  <c:v>118.96000000000001</c:v>
                </c:pt>
                <c:pt idx="6">
                  <c:v>122.03999999999985</c:v>
                </c:pt>
                <c:pt idx="7">
                  <c:v>125.22</c:v>
                </c:pt>
                <c:pt idx="8">
                  <c:v>99.020000000000053</c:v>
                </c:pt>
                <c:pt idx="9">
                  <c:v>70.7</c:v>
                </c:pt>
                <c:pt idx="10">
                  <c:v>19.91</c:v>
                </c:pt>
              </c:numCache>
            </c:numRef>
          </c:val>
          <c:extLst>
            <c:ext xmlns:c16="http://schemas.microsoft.com/office/drawing/2014/chart" uri="{C3380CC4-5D6E-409C-BE32-E72D297353CC}">
              <c16:uniqueId val="{00000000-9E6B-434B-9233-49B895DC0062}"/>
            </c:ext>
          </c:extLst>
        </c:ser>
        <c:ser>
          <c:idx val="1"/>
          <c:order val="1"/>
          <c:tx>
            <c:strRef>
              <c:f>Sheet2!$C$3:$C$4</c:f>
              <c:strCache>
                <c:ptCount val="1"/>
                <c:pt idx="0">
                  <c:v>Racing</c:v>
                </c:pt>
              </c:strCache>
            </c:strRef>
          </c:tx>
          <c:spPr>
            <a:gradFill rotWithShape="1">
              <a:gsLst>
                <a:gs pos="0">
                  <a:schemeClr val="accent3">
                    <a:tint val="98000"/>
                    <a:satMod val="110000"/>
                    <a:lumMod val="104000"/>
                  </a:schemeClr>
                </a:gs>
                <a:gs pos="69000">
                  <a:schemeClr val="accent3">
                    <a:shade val="88000"/>
                    <a:satMod val="130000"/>
                    <a:lumMod val="92000"/>
                  </a:schemeClr>
                </a:gs>
                <a:gs pos="100000">
                  <a:schemeClr val="accent3">
                    <a:shade val="78000"/>
                    <a:satMod val="130000"/>
                    <a:lumMod val="92000"/>
                  </a:schemeClr>
                </a:gs>
              </a:gsLst>
              <a:lin ang="5400000" scaled="0"/>
            </a:gradFill>
            <a:ln>
              <a:noFill/>
            </a:ln>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c:spPr>
          <c:invertIfNegative val="0"/>
          <c:cat>
            <c:strRef>
              <c:f>Sheet2!$A$5:$A$16</c:f>
              <c:strCache>
                <c:ptCount val="11"/>
                <c:pt idx="0">
                  <c:v>2006</c:v>
                </c:pt>
                <c:pt idx="1">
                  <c:v>2007</c:v>
                </c:pt>
                <c:pt idx="2">
                  <c:v>2008</c:v>
                </c:pt>
                <c:pt idx="3">
                  <c:v>2009</c:v>
                </c:pt>
                <c:pt idx="4">
                  <c:v>2010</c:v>
                </c:pt>
                <c:pt idx="5">
                  <c:v>2011</c:v>
                </c:pt>
                <c:pt idx="6">
                  <c:v>2012</c:v>
                </c:pt>
                <c:pt idx="7">
                  <c:v>2013</c:v>
                </c:pt>
                <c:pt idx="8">
                  <c:v>2014</c:v>
                </c:pt>
                <c:pt idx="9">
                  <c:v>2015</c:v>
                </c:pt>
                <c:pt idx="10">
                  <c:v>2016</c:v>
                </c:pt>
              </c:strCache>
            </c:strRef>
          </c:cat>
          <c:val>
            <c:numRef>
              <c:f>Sheet2!$C$5:$C$16</c:f>
              <c:numCache>
                <c:formatCode>General</c:formatCode>
                <c:ptCount val="11"/>
                <c:pt idx="0">
                  <c:v>34.090000000000003</c:v>
                </c:pt>
                <c:pt idx="1">
                  <c:v>39.169999999999987</c:v>
                </c:pt>
                <c:pt idx="2">
                  <c:v>70.66</c:v>
                </c:pt>
                <c:pt idx="3">
                  <c:v>34.189999999999991</c:v>
                </c:pt>
                <c:pt idx="4">
                  <c:v>34.930000000000007</c:v>
                </c:pt>
                <c:pt idx="5">
                  <c:v>35.009999999999984</c:v>
                </c:pt>
                <c:pt idx="6">
                  <c:v>14.459999999999999</c:v>
                </c:pt>
                <c:pt idx="7">
                  <c:v>13.040000000000001</c:v>
                </c:pt>
                <c:pt idx="8">
                  <c:v>16.689999999999998</c:v>
                </c:pt>
                <c:pt idx="9">
                  <c:v>7.9200000000000008</c:v>
                </c:pt>
                <c:pt idx="10">
                  <c:v>1.6400000000000001</c:v>
                </c:pt>
              </c:numCache>
            </c:numRef>
          </c:val>
          <c:extLst>
            <c:ext xmlns:c16="http://schemas.microsoft.com/office/drawing/2014/chart" uri="{C3380CC4-5D6E-409C-BE32-E72D297353CC}">
              <c16:uniqueId val="{00000001-9E6B-434B-9233-49B895DC0062}"/>
            </c:ext>
          </c:extLst>
        </c:ser>
        <c:ser>
          <c:idx val="2"/>
          <c:order val="2"/>
          <c:tx>
            <c:strRef>
              <c:f>Sheet2!$D$3:$D$4</c:f>
              <c:strCache>
                <c:ptCount val="1"/>
                <c:pt idx="0">
                  <c:v>Role-Playing</c:v>
                </c:pt>
              </c:strCache>
            </c:strRef>
          </c:tx>
          <c:spPr>
            <a:gradFill rotWithShape="1">
              <a:gsLst>
                <a:gs pos="0">
                  <a:schemeClr val="accent5">
                    <a:tint val="98000"/>
                    <a:satMod val="110000"/>
                    <a:lumMod val="104000"/>
                  </a:schemeClr>
                </a:gs>
                <a:gs pos="69000">
                  <a:schemeClr val="accent5">
                    <a:shade val="88000"/>
                    <a:satMod val="130000"/>
                    <a:lumMod val="92000"/>
                  </a:schemeClr>
                </a:gs>
                <a:gs pos="100000">
                  <a:schemeClr val="accent5">
                    <a:shade val="78000"/>
                    <a:satMod val="130000"/>
                    <a:lumMod val="92000"/>
                  </a:schemeClr>
                </a:gs>
              </a:gsLst>
              <a:lin ang="5400000" scaled="0"/>
            </a:gradFill>
            <a:ln>
              <a:noFill/>
            </a:ln>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c:spPr>
          <c:invertIfNegative val="0"/>
          <c:cat>
            <c:strRef>
              <c:f>Sheet2!$A$5:$A$16</c:f>
              <c:strCache>
                <c:ptCount val="11"/>
                <c:pt idx="0">
                  <c:v>2006</c:v>
                </c:pt>
                <c:pt idx="1">
                  <c:v>2007</c:v>
                </c:pt>
                <c:pt idx="2">
                  <c:v>2008</c:v>
                </c:pt>
                <c:pt idx="3">
                  <c:v>2009</c:v>
                </c:pt>
                <c:pt idx="4">
                  <c:v>2010</c:v>
                </c:pt>
                <c:pt idx="5">
                  <c:v>2011</c:v>
                </c:pt>
                <c:pt idx="6">
                  <c:v>2012</c:v>
                </c:pt>
                <c:pt idx="7">
                  <c:v>2013</c:v>
                </c:pt>
                <c:pt idx="8">
                  <c:v>2014</c:v>
                </c:pt>
                <c:pt idx="9">
                  <c:v>2015</c:v>
                </c:pt>
                <c:pt idx="10">
                  <c:v>2016</c:v>
                </c:pt>
              </c:strCache>
            </c:strRef>
          </c:cat>
          <c:val>
            <c:numRef>
              <c:f>Sheet2!$D$5:$D$16</c:f>
              <c:numCache>
                <c:formatCode>General</c:formatCode>
                <c:ptCount val="11"/>
                <c:pt idx="0">
                  <c:v>57.72999999999999</c:v>
                </c:pt>
                <c:pt idx="1">
                  <c:v>43.889999999999986</c:v>
                </c:pt>
                <c:pt idx="2">
                  <c:v>59.830000000000034</c:v>
                </c:pt>
                <c:pt idx="3">
                  <c:v>47.900000000000013</c:v>
                </c:pt>
                <c:pt idx="4">
                  <c:v>70.520000000000053</c:v>
                </c:pt>
                <c:pt idx="5">
                  <c:v>53.370000000000012</c:v>
                </c:pt>
                <c:pt idx="6">
                  <c:v>47.81</c:v>
                </c:pt>
                <c:pt idx="7">
                  <c:v>44.920000000000016</c:v>
                </c:pt>
                <c:pt idx="8">
                  <c:v>45.859999999999971</c:v>
                </c:pt>
                <c:pt idx="9">
                  <c:v>36.440000000000012</c:v>
                </c:pt>
                <c:pt idx="10">
                  <c:v>6.759999999999998</c:v>
                </c:pt>
              </c:numCache>
            </c:numRef>
          </c:val>
          <c:extLst>
            <c:ext xmlns:c16="http://schemas.microsoft.com/office/drawing/2014/chart" uri="{C3380CC4-5D6E-409C-BE32-E72D297353CC}">
              <c16:uniqueId val="{00000002-9E6B-434B-9233-49B895DC0062}"/>
            </c:ext>
          </c:extLst>
        </c:ser>
        <c:ser>
          <c:idx val="3"/>
          <c:order val="3"/>
          <c:tx>
            <c:strRef>
              <c:f>Sheet2!$E$3:$E$4</c:f>
              <c:strCache>
                <c:ptCount val="1"/>
                <c:pt idx="0">
                  <c:v>Shooter</c:v>
                </c:pt>
              </c:strCache>
            </c:strRef>
          </c:tx>
          <c:spPr>
            <a:gradFill rotWithShape="1">
              <a:gsLst>
                <a:gs pos="0">
                  <a:schemeClr val="accent1">
                    <a:lumMod val="60000"/>
                    <a:tint val="98000"/>
                    <a:satMod val="110000"/>
                    <a:lumMod val="104000"/>
                  </a:schemeClr>
                </a:gs>
                <a:gs pos="69000">
                  <a:schemeClr val="accent1">
                    <a:lumMod val="60000"/>
                    <a:shade val="88000"/>
                    <a:satMod val="130000"/>
                    <a:lumMod val="92000"/>
                  </a:schemeClr>
                </a:gs>
                <a:gs pos="100000">
                  <a:schemeClr val="accent1">
                    <a:lumMod val="60000"/>
                    <a:shade val="78000"/>
                    <a:satMod val="130000"/>
                    <a:lumMod val="92000"/>
                  </a:schemeClr>
                </a:gs>
              </a:gsLst>
              <a:lin ang="5400000" scaled="0"/>
            </a:gradFill>
            <a:ln>
              <a:noFill/>
            </a:ln>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c:spPr>
          <c:invertIfNegative val="0"/>
          <c:cat>
            <c:strRef>
              <c:f>Sheet2!$A$5:$A$16</c:f>
              <c:strCache>
                <c:ptCount val="11"/>
                <c:pt idx="0">
                  <c:v>2006</c:v>
                </c:pt>
                <c:pt idx="1">
                  <c:v>2007</c:v>
                </c:pt>
                <c:pt idx="2">
                  <c:v>2008</c:v>
                </c:pt>
                <c:pt idx="3">
                  <c:v>2009</c:v>
                </c:pt>
                <c:pt idx="4">
                  <c:v>2010</c:v>
                </c:pt>
                <c:pt idx="5">
                  <c:v>2011</c:v>
                </c:pt>
                <c:pt idx="6">
                  <c:v>2012</c:v>
                </c:pt>
                <c:pt idx="7">
                  <c:v>2013</c:v>
                </c:pt>
                <c:pt idx="8">
                  <c:v>2014</c:v>
                </c:pt>
                <c:pt idx="9">
                  <c:v>2015</c:v>
                </c:pt>
                <c:pt idx="10">
                  <c:v>2016</c:v>
                </c:pt>
              </c:strCache>
            </c:strRef>
          </c:cat>
          <c:val>
            <c:numRef>
              <c:f>Sheet2!$E$5:$E$16</c:f>
              <c:numCache>
                <c:formatCode>General</c:formatCode>
                <c:ptCount val="11"/>
                <c:pt idx="0">
                  <c:v>38.369999999999997</c:v>
                </c:pt>
                <c:pt idx="1">
                  <c:v>71.039999999999992</c:v>
                </c:pt>
                <c:pt idx="2">
                  <c:v>59.509999999999984</c:v>
                </c:pt>
                <c:pt idx="3">
                  <c:v>69.890000000000072</c:v>
                </c:pt>
                <c:pt idx="4">
                  <c:v>77.409999999999954</c:v>
                </c:pt>
                <c:pt idx="5">
                  <c:v>99.360000000000014</c:v>
                </c:pt>
                <c:pt idx="6">
                  <c:v>72.859999999999985</c:v>
                </c:pt>
                <c:pt idx="7">
                  <c:v>62.799999999999983</c:v>
                </c:pt>
                <c:pt idx="8">
                  <c:v>65.999999999999986</c:v>
                </c:pt>
                <c:pt idx="9">
                  <c:v>66.149999999999991</c:v>
                </c:pt>
                <c:pt idx="10">
                  <c:v>18.219999999999995</c:v>
                </c:pt>
              </c:numCache>
            </c:numRef>
          </c:val>
          <c:extLst>
            <c:ext xmlns:c16="http://schemas.microsoft.com/office/drawing/2014/chart" uri="{C3380CC4-5D6E-409C-BE32-E72D297353CC}">
              <c16:uniqueId val="{00000003-9E6B-434B-9233-49B895DC0062}"/>
            </c:ext>
          </c:extLst>
        </c:ser>
        <c:ser>
          <c:idx val="4"/>
          <c:order val="4"/>
          <c:tx>
            <c:strRef>
              <c:f>Sheet2!$F$3:$F$4</c:f>
              <c:strCache>
                <c:ptCount val="1"/>
                <c:pt idx="0">
                  <c:v>Sports</c:v>
                </c:pt>
              </c:strCache>
            </c:strRef>
          </c:tx>
          <c:spPr>
            <a:gradFill rotWithShape="1">
              <a:gsLst>
                <a:gs pos="0">
                  <a:schemeClr val="accent3">
                    <a:lumMod val="60000"/>
                    <a:tint val="98000"/>
                    <a:satMod val="110000"/>
                    <a:lumMod val="104000"/>
                  </a:schemeClr>
                </a:gs>
                <a:gs pos="69000">
                  <a:schemeClr val="accent3">
                    <a:lumMod val="60000"/>
                    <a:shade val="88000"/>
                    <a:satMod val="130000"/>
                    <a:lumMod val="92000"/>
                  </a:schemeClr>
                </a:gs>
                <a:gs pos="100000">
                  <a:schemeClr val="accent3">
                    <a:lumMod val="60000"/>
                    <a:shade val="78000"/>
                    <a:satMod val="130000"/>
                    <a:lumMod val="92000"/>
                  </a:schemeClr>
                </a:gs>
              </a:gsLst>
              <a:lin ang="5400000" scaled="0"/>
            </a:gradFill>
            <a:ln>
              <a:noFill/>
            </a:ln>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c:spPr>
          <c:invertIfNegative val="0"/>
          <c:cat>
            <c:strRef>
              <c:f>Sheet2!$A$5:$A$16</c:f>
              <c:strCache>
                <c:ptCount val="11"/>
                <c:pt idx="0">
                  <c:v>2006</c:v>
                </c:pt>
                <c:pt idx="1">
                  <c:v>2007</c:v>
                </c:pt>
                <c:pt idx="2">
                  <c:v>2008</c:v>
                </c:pt>
                <c:pt idx="3">
                  <c:v>2009</c:v>
                </c:pt>
                <c:pt idx="4">
                  <c:v>2010</c:v>
                </c:pt>
                <c:pt idx="5">
                  <c:v>2011</c:v>
                </c:pt>
                <c:pt idx="6">
                  <c:v>2012</c:v>
                </c:pt>
                <c:pt idx="7">
                  <c:v>2013</c:v>
                </c:pt>
                <c:pt idx="8">
                  <c:v>2014</c:v>
                </c:pt>
                <c:pt idx="9">
                  <c:v>2015</c:v>
                </c:pt>
                <c:pt idx="10">
                  <c:v>2016</c:v>
                </c:pt>
              </c:strCache>
            </c:strRef>
          </c:cat>
          <c:val>
            <c:numRef>
              <c:f>Sheet2!$F$5:$F$16</c:f>
              <c:numCache>
                <c:formatCode>General</c:formatCode>
                <c:ptCount val="11"/>
                <c:pt idx="0">
                  <c:v>136.16</c:v>
                </c:pt>
                <c:pt idx="1">
                  <c:v>98.199999999999989</c:v>
                </c:pt>
                <c:pt idx="2">
                  <c:v>95.339999999999989</c:v>
                </c:pt>
                <c:pt idx="3">
                  <c:v>138.5200000000001</c:v>
                </c:pt>
                <c:pt idx="4">
                  <c:v>92.530000000000044</c:v>
                </c:pt>
                <c:pt idx="5">
                  <c:v>56.990000000000009</c:v>
                </c:pt>
                <c:pt idx="6">
                  <c:v>30.930000000000003</c:v>
                </c:pt>
                <c:pt idx="7">
                  <c:v>41.550000000000004</c:v>
                </c:pt>
                <c:pt idx="8">
                  <c:v>46.66</c:v>
                </c:pt>
                <c:pt idx="9">
                  <c:v>41.540000000000006</c:v>
                </c:pt>
                <c:pt idx="10">
                  <c:v>14.600000000000003</c:v>
                </c:pt>
              </c:numCache>
            </c:numRef>
          </c:val>
          <c:extLst>
            <c:ext xmlns:c16="http://schemas.microsoft.com/office/drawing/2014/chart" uri="{C3380CC4-5D6E-409C-BE32-E72D297353CC}">
              <c16:uniqueId val="{00000004-9E6B-434B-9233-49B895DC0062}"/>
            </c:ext>
          </c:extLst>
        </c:ser>
        <c:dLbls>
          <c:showLegendKey val="0"/>
          <c:showVal val="0"/>
          <c:showCatName val="0"/>
          <c:showSerName val="0"/>
          <c:showPercent val="0"/>
          <c:showBubbleSize val="0"/>
        </c:dLbls>
        <c:gapWidth val="100"/>
        <c:overlap val="-24"/>
        <c:axId val="1063783008"/>
        <c:axId val="1063780096"/>
      </c:barChart>
      <c:catAx>
        <c:axId val="1063783008"/>
        <c:scaling>
          <c:orientation val="minMax"/>
        </c:scaling>
        <c:delete val="0"/>
        <c:axPos val="b"/>
        <c:title>
          <c:tx>
            <c:rich>
              <a:bodyPr rot="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r>
                  <a:rPr lang="en-US"/>
                  <a:t>Years</a:t>
                </a:r>
              </a:p>
            </c:rich>
          </c:tx>
          <c:overlay val="0"/>
          <c:spPr>
            <a:noFill/>
            <a:ln>
              <a:noFill/>
            </a:ln>
            <a:effectLst/>
          </c:spPr>
          <c:txPr>
            <a:bodyPr rot="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063780096"/>
        <c:crosses val="autoZero"/>
        <c:auto val="1"/>
        <c:lblAlgn val="ctr"/>
        <c:lblOffset val="100"/>
        <c:noMultiLvlLbl val="0"/>
      </c:catAx>
      <c:valAx>
        <c:axId val="1063780096"/>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r>
                  <a:rPr lang="en-US"/>
                  <a:t>Global Sales</a:t>
                </a:r>
              </a:p>
            </c:rich>
          </c:tx>
          <c:overlay val="0"/>
          <c:spPr>
            <a:noFill/>
            <a:ln>
              <a:noFill/>
            </a:ln>
            <a:effectLst/>
          </c:spPr>
          <c:txPr>
            <a:bodyPr rot="-540000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063783008"/>
        <c:crosses val="autoZero"/>
        <c:crossBetween val="between"/>
      </c:valAx>
      <c:spPr>
        <a:noFill/>
        <a:ln>
          <a:noFill/>
        </a:ln>
        <a:effectLst/>
      </c:spPr>
    </c:plotArea>
    <c:legend>
      <c:legendPos val="r"/>
      <c:layout>
        <c:manualLayout>
          <c:xMode val="edge"/>
          <c:yMode val="edge"/>
          <c:x val="3.1852822296363041E-2"/>
          <c:y val="0.84327688004183232"/>
          <c:w val="0.93249905248565457"/>
          <c:h val="0.15483863598288125"/>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[TASK 10.xlsx]Sheet1!PivotTable1</c:name>
    <c:fmtId val="87"/>
  </c:pivotSource>
  <c:chart>
    <c:title>
      <c:tx>
        <c:rich>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r>
              <a:rPr lang="en-US"/>
              <a:t>Sales in 2016</a:t>
            </a:r>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endParaRPr lang="en-US"/>
        </a:p>
      </c:txPr>
    </c:title>
    <c:autoTitleDeleted val="0"/>
    <c:pivotFmts>
      <c:pivotFmt>
        <c:idx val="0"/>
        <c:spPr>
          <a:gradFill rotWithShape="1">
            <a:gsLst>
              <a:gs pos="0">
                <a:schemeClr val="accent2">
                  <a:tint val="98000"/>
                  <a:satMod val="110000"/>
                  <a:lumMod val="104000"/>
                </a:schemeClr>
              </a:gs>
              <a:gs pos="69000">
                <a:schemeClr val="accent2">
                  <a:shade val="88000"/>
                  <a:satMod val="130000"/>
                  <a:lumMod val="92000"/>
                </a:schemeClr>
              </a:gs>
              <a:gs pos="100000">
                <a:schemeClr val="accent2">
                  <a:shade val="78000"/>
                  <a:satMod val="130000"/>
                  <a:lumMod val="92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2">
                  <a:tint val="98000"/>
                  <a:satMod val="110000"/>
                  <a:lumMod val="104000"/>
                </a:schemeClr>
              </a:gs>
              <a:gs pos="69000">
                <a:schemeClr val="accent2">
                  <a:shade val="88000"/>
                  <a:satMod val="130000"/>
                  <a:lumMod val="92000"/>
                </a:schemeClr>
              </a:gs>
              <a:gs pos="100000">
                <a:schemeClr val="accent2">
                  <a:shade val="78000"/>
                  <a:satMod val="130000"/>
                  <a:lumMod val="92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2">
                  <a:tint val="98000"/>
                  <a:satMod val="110000"/>
                  <a:lumMod val="104000"/>
                </a:schemeClr>
              </a:gs>
              <a:gs pos="69000">
                <a:schemeClr val="accent2">
                  <a:shade val="88000"/>
                  <a:satMod val="130000"/>
                  <a:lumMod val="92000"/>
                </a:schemeClr>
              </a:gs>
              <a:gs pos="100000">
                <a:schemeClr val="accent2">
                  <a:shade val="78000"/>
                  <a:satMod val="130000"/>
                  <a:lumMod val="92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2">
                  <a:tint val="98000"/>
                  <a:satMod val="110000"/>
                  <a:lumMod val="104000"/>
                </a:schemeClr>
              </a:gs>
              <a:gs pos="69000">
                <a:schemeClr val="accent2">
                  <a:shade val="88000"/>
                  <a:satMod val="130000"/>
                  <a:lumMod val="92000"/>
                </a:schemeClr>
              </a:gs>
              <a:gs pos="100000">
                <a:schemeClr val="accent2">
                  <a:shade val="78000"/>
                  <a:satMod val="130000"/>
                  <a:lumMod val="92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2">
                  <a:tint val="98000"/>
                  <a:satMod val="110000"/>
                  <a:lumMod val="104000"/>
                </a:schemeClr>
              </a:gs>
              <a:gs pos="69000">
                <a:schemeClr val="accent2">
                  <a:shade val="88000"/>
                  <a:satMod val="130000"/>
                  <a:lumMod val="92000"/>
                </a:schemeClr>
              </a:gs>
              <a:gs pos="100000">
                <a:schemeClr val="accent2">
                  <a:shade val="78000"/>
                  <a:satMod val="130000"/>
                  <a:lumMod val="92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2">
                  <a:tint val="98000"/>
                  <a:satMod val="110000"/>
                  <a:lumMod val="104000"/>
                </a:schemeClr>
              </a:gs>
              <a:gs pos="69000">
                <a:schemeClr val="accent2">
                  <a:shade val="88000"/>
                  <a:satMod val="130000"/>
                  <a:lumMod val="92000"/>
                </a:schemeClr>
              </a:gs>
              <a:gs pos="100000">
                <a:schemeClr val="accent2">
                  <a:shade val="78000"/>
                  <a:satMod val="130000"/>
                  <a:lumMod val="92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2">
                  <a:tint val="98000"/>
                  <a:satMod val="110000"/>
                  <a:lumMod val="104000"/>
                </a:schemeClr>
              </a:gs>
              <a:gs pos="69000">
                <a:schemeClr val="accent2">
                  <a:shade val="88000"/>
                  <a:satMod val="130000"/>
                  <a:lumMod val="92000"/>
                </a:schemeClr>
              </a:gs>
              <a:gs pos="100000">
                <a:schemeClr val="accent2">
                  <a:shade val="78000"/>
                  <a:satMod val="130000"/>
                  <a:lumMod val="92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2">
                  <a:tint val="98000"/>
                  <a:satMod val="110000"/>
                  <a:lumMod val="104000"/>
                </a:schemeClr>
              </a:gs>
              <a:gs pos="69000">
                <a:schemeClr val="accent2">
                  <a:shade val="88000"/>
                  <a:satMod val="130000"/>
                  <a:lumMod val="92000"/>
                </a:schemeClr>
              </a:gs>
              <a:gs pos="100000">
                <a:schemeClr val="accent2">
                  <a:shade val="78000"/>
                  <a:satMod val="130000"/>
                  <a:lumMod val="92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2">
                  <a:tint val="98000"/>
                  <a:satMod val="110000"/>
                  <a:lumMod val="104000"/>
                </a:schemeClr>
              </a:gs>
              <a:gs pos="69000">
                <a:schemeClr val="accent2">
                  <a:shade val="88000"/>
                  <a:satMod val="130000"/>
                  <a:lumMod val="92000"/>
                </a:schemeClr>
              </a:gs>
              <a:gs pos="100000">
                <a:schemeClr val="accent2">
                  <a:shade val="78000"/>
                  <a:satMod val="130000"/>
                  <a:lumMod val="92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percentStacked"/>
        <c:varyColors val="0"/>
        <c:ser>
          <c:idx val="0"/>
          <c:order val="0"/>
          <c:tx>
            <c:strRef>
              <c:f>Sheet1!$B$3:$B$5</c:f>
              <c:strCache>
                <c:ptCount val="1"/>
                <c:pt idx="0">
                  <c:v>2016 - Sum of NA_Sales</c:v>
                </c:pt>
              </c:strCache>
            </c:strRef>
          </c:tx>
          <c:spPr>
            <a:gradFill rotWithShape="1">
              <a:gsLst>
                <a:gs pos="0">
                  <a:schemeClr val="accent2">
                    <a:tint val="98000"/>
                    <a:satMod val="110000"/>
                    <a:lumMod val="104000"/>
                  </a:schemeClr>
                </a:gs>
                <a:gs pos="69000">
                  <a:schemeClr val="accent2">
                    <a:shade val="88000"/>
                    <a:satMod val="130000"/>
                    <a:lumMod val="92000"/>
                  </a:schemeClr>
                </a:gs>
                <a:gs pos="100000">
                  <a:schemeClr val="accent2">
                    <a:shade val="78000"/>
                    <a:satMod val="130000"/>
                    <a:lumMod val="92000"/>
                  </a:schemeClr>
                </a:gs>
              </a:gsLst>
              <a:lin ang="5400000" scaled="0"/>
            </a:gradFill>
            <a:ln>
              <a:noFill/>
            </a:ln>
            <a:effectLst/>
          </c:spPr>
          <c:invertIfNegative val="0"/>
          <c:cat>
            <c:strRef>
              <c:f>Sheet1!$A$6:$A$17</c:f>
              <c:strCache>
                <c:ptCount val="11"/>
                <c:pt idx="0">
                  <c:v>Action</c:v>
                </c:pt>
                <c:pt idx="1">
                  <c:v>Adventure</c:v>
                </c:pt>
                <c:pt idx="2">
                  <c:v>Fighting</c:v>
                </c:pt>
                <c:pt idx="3">
                  <c:v>Misc</c:v>
                </c:pt>
                <c:pt idx="4">
                  <c:v>Platform</c:v>
                </c:pt>
                <c:pt idx="5">
                  <c:v>Racing</c:v>
                </c:pt>
                <c:pt idx="6">
                  <c:v>Role-Playing</c:v>
                </c:pt>
                <c:pt idx="7">
                  <c:v>Shooter</c:v>
                </c:pt>
                <c:pt idx="8">
                  <c:v>Simulation</c:v>
                </c:pt>
                <c:pt idx="9">
                  <c:v>Sports</c:v>
                </c:pt>
                <c:pt idx="10">
                  <c:v>Strategy</c:v>
                </c:pt>
              </c:strCache>
            </c:strRef>
          </c:cat>
          <c:val>
            <c:numRef>
              <c:f>Sheet1!$B$6:$B$17</c:f>
              <c:numCache>
                <c:formatCode>General</c:formatCode>
                <c:ptCount val="11"/>
                <c:pt idx="0">
                  <c:v>5.870000000000001</c:v>
                </c:pt>
                <c:pt idx="1">
                  <c:v>0.34</c:v>
                </c:pt>
                <c:pt idx="2">
                  <c:v>1.6</c:v>
                </c:pt>
                <c:pt idx="3">
                  <c:v>0.22</c:v>
                </c:pt>
                <c:pt idx="4">
                  <c:v>0.79</c:v>
                </c:pt>
                <c:pt idx="5">
                  <c:v>0.33</c:v>
                </c:pt>
                <c:pt idx="6">
                  <c:v>1.3900000000000001</c:v>
                </c:pt>
                <c:pt idx="7">
                  <c:v>7.4400000000000013</c:v>
                </c:pt>
                <c:pt idx="8">
                  <c:v>0</c:v>
                </c:pt>
                <c:pt idx="9">
                  <c:v>4.57</c:v>
                </c:pt>
                <c:pt idx="10">
                  <c:v>0.11</c:v>
                </c:pt>
              </c:numCache>
            </c:numRef>
          </c:val>
          <c:extLst>
            <c:ext xmlns:c16="http://schemas.microsoft.com/office/drawing/2014/chart" uri="{C3380CC4-5D6E-409C-BE32-E72D297353CC}">
              <c16:uniqueId val="{00000000-B49E-49CD-8B1A-95A058237634}"/>
            </c:ext>
          </c:extLst>
        </c:ser>
        <c:ser>
          <c:idx val="1"/>
          <c:order val="1"/>
          <c:tx>
            <c:strRef>
              <c:f>Sheet1!$C$3:$C$5</c:f>
              <c:strCache>
                <c:ptCount val="1"/>
                <c:pt idx="0">
                  <c:v>2016 - Sum of EU_Sales</c:v>
                </c:pt>
              </c:strCache>
            </c:strRef>
          </c:tx>
          <c:spPr>
            <a:gradFill rotWithShape="1">
              <a:gsLst>
                <a:gs pos="0">
                  <a:schemeClr val="accent4">
                    <a:tint val="98000"/>
                    <a:satMod val="110000"/>
                    <a:lumMod val="104000"/>
                  </a:schemeClr>
                </a:gs>
                <a:gs pos="69000">
                  <a:schemeClr val="accent4">
                    <a:shade val="88000"/>
                    <a:satMod val="130000"/>
                    <a:lumMod val="92000"/>
                  </a:schemeClr>
                </a:gs>
                <a:gs pos="100000">
                  <a:schemeClr val="accent4">
                    <a:shade val="78000"/>
                    <a:satMod val="130000"/>
                    <a:lumMod val="92000"/>
                  </a:schemeClr>
                </a:gs>
              </a:gsLst>
              <a:lin ang="5400000" scaled="0"/>
            </a:gradFill>
            <a:ln>
              <a:noFill/>
            </a:ln>
            <a:effectLst/>
          </c:spPr>
          <c:invertIfNegative val="0"/>
          <c:cat>
            <c:strRef>
              <c:f>Sheet1!$A$6:$A$17</c:f>
              <c:strCache>
                <c:ptCount val="11"/>
                <c:pt idx="0">
                  <c:v>Action</c:v>
                </c:pt>
                <c:pt idx="1">
                  <c:v>Adventure</c:v>
                </c:pt>
                <c:pt idx="2">
                  <c:v>Fighting</c:v>
                </c:pt>
                <c:pt idx="3">
                  <c:v>Misc</c:v>
                </c:pt>
                <c:pt idx="4">
                  <c:v>Platform</c:v>
                </c:pt>
                <c:pt idx="5">
                  <c:v>Racing</c:v>
                </c:pt>
                <c:pt idx="6">
                  <c:v>Role-Playing</c:v>
                </c:pt>
                <c:pt idx="7">
                  <c:v>Shooter</c:v>
                </c:pt>
                <c:pt idx="8">
                  <c:v>Simulation</c:v>
                </c:pt>
                <c:pt idx="9">
                  <c:v>Sports</c:v>
                </c:pt>
                <c:pt idx="10">
                  <c:v>Strategy</c:v>
                </c:pt>
              </c:strCache>
            </c:strRef>
          </c:cat>
          <c:val>
            <c:numRef>
              <c:f>Sheet1!$C$6:$C$17</c:f>
              <c:numCache>
                <c:formatCode>General</c:formatCode>
                <c:ptCount val="11"/>
                <c:pt idx="0">
                  <c:v>6.3600000000000012</c:v>
                </c:pt>
                <c:pt idx="1">
                  <c:v>0.39</c:v>
                </c:pt>
                <c:pt idx="2">
                  <c:v>1.1499999999999999</c:v>
                </c:pt>
                <c:pt idx="3">
                  <c:v>0.09</c:v>
                </c:pt>
                <c:pt idx="4">
                  <c:v>0.87</c:v>
                </c:pt>
                <c:pt idx="5">
                  <c:v>1.1400000000000001</c:v>
                </c:pt>
                <c:pt idx="6">
                  <c:v>1.29</c:v>
                </c:pt>
                <c:pt idx="7">
                  <c:v>7.7</c:v>
                </c:pt>
                <c:pt idx="8">
                  <c:v>9.0000000000000011E-2</c:v>
                </c:pt>
                <c:pt idx="9">
                  <c:v>7.3599999999999985</c:v>
                </c:pt>
                <c:pt idx="10">
                  <c:v>0.32000000000000006</c:v>
                </c:pt>
              </c:numCache>
            </c:numRef>
          </c:val>
          <c:extLst>
            <c:ext xmlns:c16="http://schemas.microsoft.com/office/drawing/2014/chart" uri="{C3380CC4-5D6E-409C-BE32-E72D297353CC}">
              <c16:uniqueId val="{00000001-B49E-49CD-8B1A-95A058237634}"/>
            </c:ext>
          </c:extLst>
        </c:ser>
        <c:ser>
          <c:idx val="2"/>
          <c:order val="2"/>
          <c:tx>
            <c:strRef>
              <c:f>Sheet1!$D$3:$D$5</c:f>
              <c:strCache>
                <c:ptCount val="1"/>
                <c:pt idx="0">
                  <c:v>2016 - Sum of JP_Sales</c:v>
                </c:pt>
              </c:strCache>
            </c:strRef>
          </c:tx>
          <c:spPr>
            <a:gradFill rotWithShape="1">
              <a:gsLst>
                <a:gs pos="0">
                  <a:schemeClr val="accent6">
                    <a:tint val="98000"/>
                    <a:satMod val="110000"/>
                    <a:lumMod val="104000"/>
                  </a:schemeClr>
                </a:gs>
                <a:gs pos="69000">
                  <a:schemeClr val="accent6">
                    <a:shade val="88000"/>
                    <a:satMod val="130000"/>
                    <a:lumMod val="92000"/>
                  </a:schemeClr>
                </a:gs>
                <a:gs pos="100000">
                  <a:schemeClr val="accent6">
                    <a:shade val="78000"/>
                    <a:satMod val="130000"/>
                    <a:lumMod val="92000"/>
                  </a:schemeClr>
                </a:gs>
              </a:gsLst>
              <a:lin ang="5400000" scaled="0"/>
            </a:gradFill>
            <a:ln>
              <a:noFill/>
            </a:ln>
            <a:effectLst/>
          </c:spPr>
          <c:invertIfNegative val="0"/>
          <c:cat>
            <c:strRef>
              <c:f>Sheet1!$A$6:$A$17</c:f>
              <c:strCache>
                <c:ptCount val="11"/>
                <c:pt idx="0">
                  <c:v>Action</c:v>
                </c:pt>
                <c:pt idx="1">
                  <c:v>Adventure</c:v>
                </c:pt>
                <c:pt idx="2">
                  <c:v>Fighting</c:v>
                </c:pt>
                <c:pt idx="3">
                  <c:v>Misc</c:v>
                </c:pt>
                <c:pt idx="4">
                  <c:v>Platform</c:v>
                </c:pt>
                <c:pt idx="5">
                  <c:v>Racing</c:v>
                </c:pt>
                <c:pt idx="6">
                  <c:v>Role-Playing</c:v>
                </c:pt>
                <c:pt idx="7">
                  <c:v>Shooter</c:v>
                </c:pt>
                <c:pt idx="8">
                  <c:v>Simulation</c:v>
                </c:pt>
                <c:pt idx="9">
                  <c:v>Sports</c:v>
                </c:pt>
                <c:pt idx="10">
                  <c:v>Strategy</c:v>
                </c:pt>
              </c:strCache>
            </c:strRef>
          </c:cat>
          <c:val>
            <c:numRef>
              <c:f>Sheet1!$D$6:$D$17</c:f>
              <c:numCache>
                <c:formatCode>General</c:formatCode>
                <c:ptCount val="11"/>
                <c:pt idx="0">
                  <c:v>5.79</c:v>
                </c:pt>
                <c:pt idx="1">
                  <c:v>0.93</c:v>
                </c:pt>
                <c:pt idx="2">
                  <c:v>0.64</c:v>
                </c:pt>
                <c:pt idx="3">
                  <c:v>0.80999999999999994</c:v>
                </c:pt>
                <c:pt idx="4">
                  <c:v>0.11000000000000001</c:v>
                </c:pt>
                <c:pt idx="5">
                  <c:v>0.01</c:v>
                </c:pt>
                <c:pt idx="6">
                  <c:v>3.63</c:v>
                </c:pt>
                <c:pt idx="7">
                  <c:v>0.6100000000000001</c:v>
                </c:pt>
                <c:pt idx="8">
                  <c:v>0.3</c:v>
                </c:pt>
                <c:pt idx="9">
                  <c:v>0.78</c:v>
                </c:pt>
                <c:pt idx="10">
                  <c:v>0.05</c:v>
                </c:pt>
              </c:numCache>
            </c:numRef>
          </c:val>
          <c:extLst>
            <c:ext xmlns:c16="http://schemas.microsoft.com/office/drawing/2014/chart" uri="{C3380CC4-5D6E-409C-BE32-E72D297353CC}">
              <c16:uniqueId val="{00000002-B49E-49CD-8B1A-95A058237634}"/>
            </c:ext>
          </c:extLst>
        </c:ser>
        <c:dLbls>
          <c:showLegendKey val="0"/>
          <c:showVal val="0"/>
          <c:showCatName val="0"/>
          <c:showSerName val="0"/>
          <c:showPercent val="0"/>
          <c:showBubbleSize val="0"/>
        </c:dLbls>
        <c:gapWidth val="150"/>
        <c:overlap val="100"/>
        <c:axId val="1097341168"/>
        <c:axId val="1097341584"/>
      </c:barChart>
      <c:catAx>
        <c:axId val="1097341168"/>
        <c:scaling>
          <c:orientation val="minMax"/>
        </c:scaling>
        <c:delete val="0"/>
        <c:axPos val="b"/>
        <c:title>
          <c:tx>
            <c:rich>
              <a:bodyPr rot="0" spcFirstLastPara="1" vertOverflow="ellipsis" vert="horz" wrap="square" anchor="ctr" anchorCtr="1"/>
              <a:lstStyle/>
              <a:p>
                <a:pPr>
                  <a:defRPr sz="1197" b="1" i="0" u="none" strike="noStrike" kern="1200" baseline="0">
                    <a:solidFill>
                      <a:schemeClr val="tx2"/>
                    </a:solidFill>
                    <a:latin typeface="+mn-lt"/>
                    <a:ea typeface="+mn-ea"/>
                    <a:cs typeface="+mn-cs"/>
                  </a:defRPr>
                </a:pPr>
                <a:r>
                  <a:rPr lang="en-US"/>
                  <a:t>Genres</a:t>
                </a:r>
              </a:p>
            </c:rich>
          </c:tx>
          <c:overlay val="0"/>
          <c:spPr>
            <a:noFill/>
            <a:ln>
              <a:noFill/>
            </a:ln>
            <a:effectLst/>
          </c:spPr>
          <c:txPr>
            <a:bodyPr rot="0" spcFirstLastPara="1" vertOverflow="ellipsis" vert="horz" wrap="square" anchor="ctr" anchorCtr="1"/>
            <a:lstStyle/>
            <a:p>
              <a:pPr>
                <a:defRPr sz="1197" b="1" i="0" u="none" strike="noStrike" kern="1200" baseline="0">
                  <a:solidFill>
                    <a:schemeClr val="tx2"/>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1097341584"/>
        <c:crosses val="autoZero"/>
        <c:auto val="1"/>
        <c:lblAlgn val="ctr"/>
        <c:lblOffset val="100"/>
        <c:noMultiLvlLbl val="0"/>
      </c:catAx>
      <c:valAx>
        <c:axId val="1097341584"/>
        <c:scaling>
          <c:orientation val="minMax"/>
        </c:scaling>
        <c:delete val="0"/>
        <c:axPos val="l"/>
        <c:majorGridlines>
          <c:spPr>
            <a:ln w="9525" cap="flat" cmpd="sng" algn="ctr">
              <a:solidFill>
                <a:schemeClr val="tx2">
                  <a:lumMod val="15000"/>
                  <a:lumOff val="85000"/>
                </a:schemeClr>
              </a:solidFill>
              <a:round/>
            </a:ln>
            <a:effectLst/>
          </c:spPr>
        </c:majorGridlines>
        <c:title>
          <c:tx>
            <c:rich>
              <a:bodyPr rot="-5400000" spcFirstLastPara="1" vertOverflow="ellipsis" vert="horz" wrap="square" anchor="ctr" anchorCtr="1"/>
              <a:lstStyle/>
              <a:p>
                <a:pPr>
                  <a:defRPr sz="1197" b="1" i="0" u="none" strike="noStrike" kern="1200" baseline="0">
                    <a:solidFill>
                      <a:schemeClr val="tx2"/>
                    </a:solidFill>
                    <a:latin typeface="+mn-lt"/>
                    <a:ea typeface="+mn-ea"/>
                    <a:cs typeface="+mn-cs"/>
                  </a:defRPr>
                </a:pPr>
                <a:r>
                  <a:rPr lang="en-US"/>
                  <a:t>Sales in %</a:t>
                </a:r>
              </a:p>
            </c:rich>
          </c:tx>
          <c:overlay val="0"/>
          <c:spPr>
            <a:noFill/>
            <a:ln>
              <a:noFill/>
            </a:ln>
            <a:effectLst/>
          </c:spPr>
          <c:txPr>
            <a:bodyPr rot="-5400000" spcFirstLastPara="1" vertOverflow="ellipsis" vert="horz" wrap="square" anchor="ctr" anchorCtr="1"/>
            <a:lstStyle/>
            <a:p>
              <a:pPr>
                <a:defRPr sz="1197" b="1" i="0" u="none" strike="noStrike" kern="1200" baseline="0">
                  <a:solidFill>
                    <a:schemeClr val="tx2"/>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109734116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lt1"/>
    </cs:fontRef>
  </cs:wall>
</cs:chartStyle>
</file>

<file path=ppt/charts/style6.xml><?xml version="1.0" encoding="utf-8"?>
<cs:chartStyle xmlns:cs="http://schemas.microsoft.com/office/drawing/2012/chartStyle" xmlns:a="http://schemas.openxmlformats.org/drawingml/2006/main" id="302">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74423" y="802298"/>
            <a:ext cx="8637073" cy="2920713"/>
          </a:xfrm>
        </p:spPr>
        <p:txBody>
          <a:bodyPr bIns="0" anchor="b">
            <a:normAutofit/>
          </a:bodyPr>
          <a:lstStyle>
            <a:lvl1pPr algn="ctr">
              <a:defRPr sz="6600"/>
            </a:lvl1pPr>
          </a:lstStyle>
          <a:p>
            <a:r>
              <a:rPr lang="en-GB"/>
              <a:t>Click to edit Master title style</a:t>
            </a:r>
            <a:endParaRPr lang="en-US" dirty="0"/>
          </a:p>
        </p:txBody>
      </p:sp>
      <p:sp>
        <p:nvSpPr>
          <p:cNvPr id="3" name="Subtitle 2"/>
          <p:cNvSpPr>
            <a:spLocks noGrp="1"/>
          </p:cNvSpPr>
          <p:nvPr>
            <p:ph type="subTitle" idx="1"/>
          </p:nvPr>
        </p:nvSpPr>
        <p:spPr>
          <a:xfrm>
            <a:off x="1774424" y="3724074"/>
            <a:ext cx="8637072" cy="977621"/>
          </a:xfrm>
        </p:spPr>
        <p:txBody>
          <a:bodyPr tIns="91440" bIns="91440">
            <a:normAutofit/>
          </a:bodyPr>
          <a:lstStyle>
            <a:lvl1pPr marL="0" indent="0" algn="ctr">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DDE89A13-388A-4CD9-8879-4F213148C318}" type="datetimeFigureOut">
              <a:rPr lang="en-US" smtClean="0"/>
              <a:t>5/22/2023</a:t>
            </a:fld>
            <a:endParaRPr lang="en-US"/>
          </a:p>
        </p:txBody>
      </p:sp>
      <p:sp>
        <p:nvSpPr>
          <p:cNvPr id="5" name="Footer Placeholder 4"/>
          <p:cNvSpPr>
            <a:spLocks noGrp="1"/>
          </p:cNvSpPr>
          <p:nvPr>
            <p:ph type="ftr" sz="quarter" idx="11"/>
          </p:nvPr>
        </p:nvSpPr>
        <p:spPr>
          <a:xfrm>
            <a:off x="1451579" y="329307"/>
            <a:ext cx="5626774" cy="309201"/>
          </a:xfrm>
        </p:spPr>
        <p:txBody>
          <a:bodyPr/>
          <a:lstStyle/>
          <a:p>
            <a:endParaRPr lang="en-US"/>
          </a:p>
        </p:txBody>
      </p:sp>
      <p:sp>
        <p:nvSpPr>
          <p:cNvPr id="6" name="Slide Number Placeholder 5"/>
          <p:cNvSpPr>
            <a:spLocks noGrp="1"/>
          </p:cNvSpPr>
          <p:nvPr>
            <p:ph type="sldNum" sz="quarter" idx="12"/>
          </p:nvPr>
        </p:nvSpPr>
        <p:spPr>
          <a:xfrm>
            <a:off x="476834" y="798973"/>
            <a:ext cx="811019" cy="503578"/>
          </a:xfrm>
        </p:spPr>
        <p:txBody>
          <a:bodyPr/>
          <a:lstStyle/>
          <a:p>
            <a:fld id="{4600D985-6C5B-4FAF-BB51-29AEE7C252E8}" type="slidenum">
              <a:rPr lang="en-US" smtClean="0"/>
              <a:t>‹#›</a:t>
            </a:fld>
            <a:endParaRPr lang="en-US"/>
          </a:p>
        </p:txBody>
      </p:sp>
    </p:spTree>
    <p:extLst>
      <p:ext uri="{BB962C8B-B14F-4D97-AF65-F5344CB8AC3E}">
        <p14:creationId xmlns:p14="http://schemas.microsoft.com/office/powerpoint/2010/main" val="17352713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DDE89A13-388A-4CD9-8879-4F213148C318}" type="datetimeFigureOut">
              <a:rPr lang="en-US" smtClean="0"/>
              <a:t>5/22/2023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00D985-6C5B-4FAF-BB51-29AEE7C252E8}" type="slidenum">
              <a:rPr lang="en-US" smtClean="0"/>
              <a:t>‹#›</a:t>
            </a:fld>
            <a:endParaRPr lang="en-US"/>
          </a:p>
        </p:txBody>
      </p:sp>
    </p:spTree>
    <p:extLst>
      <p:ext uri="{BB962C8B-B14F-4D97-AF65-F5344CB8AC3E}">
        <p14:creationId xmlns:p14="http://schemas.microsoft.com/office/powerpoint/2010/main" val="23711812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7052" y="798973"/>
            <a:ext cx="1615742" cy="4659889"/>
          </a:xfrm>
        </p:spPr>
        <p:txBody>
          <a:bodyPr vert="eaVert"/>
          <a:lstStyle>
            <a:lvl1pPr algn="l">
              <a:defRPr/>
            </a:lvl1pPr>
          </a:lstStyle>
          <a:p>
            <a:r>
              <a:rPr lang="en-GB"/>
              <a:t>Click to edit Master title style</a:t>
            </a:r>
            <a:endParaRPr lang="en-US" dirty="0"/>
          </a:p>
        </p:txBody>
      </p:sp>
      <p:sp>
        <p:nvSpPr>
          <p:cNvPr id="3" name="Vertical Text Placeholder 2"/>
          <p:cNvSpPr>
            <a:spLocks noGrp="1"/>
          </p:cNvSpPr>
          <p:nvPr>
            <p:ph type="body" orient="vert" idx="1"/>
          </p:nvPr>
        </p:nvSpPr>
        <p:spPr>
          <a:xfrm>
            <a:off x="1444672" y="798973"/>
            <a:ext cx="7518654" cy="4659889"/>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DDE89A13-388A-4CD9-8879-4F213148C318}" type="datetimeFigureOut">
              <a:rPr lang="en-US" smtClean="0"/>
              <a:t>5/22/2023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00D985-6C5B-4FAF-BB51-29AEE7C252E8}" type="slidenum">
              <a:rPr lang="en-US" smtClean="0"/>
              <a:t>‹#›</a:t>
            </a:fld>
            <a:endParaRPr lang="en-US"/>
          </a:p>
        </p:txBody>
      </p:sp>
    </p:spTree>
    <p:extLst>
      <p:ext uri="{BB962C8B-B14F-4D97-AF65-F5344CB8AC3E}">
        <p14:creationId xmlns:p14="http://schemas.microsoft.com/office/powerpoint/2010/main" val="72541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DDE89A13-388A-4CD9-8879-4F213148C318}" type="datetimeFigureOut">
              <a:rPr lang="en-US" smtClean="0"/>
              <a:t>5/22/2023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00D985-6C5B-4FAF-BB51-29AEE7C252E8}" type="slidenum">
              <a:rPr lang="en-US" smtClean="0"/>
              <a:t>‹#›</a:t>
            </a:fld>
            <a:endParaRPr lang="en-US"/>
          </a:p>
        </p:txBody>
      </p:sp>
    </p:spTree>
    <p:extLst>
      <p:ext uri="{BB962C8B-B14F-4D97-AF65-F5344CB8AC3E}">
        <p14:creationId xmlns:p14="http://schemas.microsoft.com/office/powerpoint/2010/main" val="36353113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74423" y="1756130"/>
            <a:ext cx="8643154" cy="1969007"/>
          </a:xfrm>
        </p:spPr>
        <p:txBody>
          <a:bodyPr anchor="b">
            <a:normAutofit/>
          </a:bodyPr>
          <a:lstStyle>
            <a:lvl1pPr algn="ctr">
              <a:defRPr sz="3600"/>
            </a:lvl1pPr>
          </a:lstStyle>
          <a:p>
            <a:r>
              <a:rPr lang="en-GB"/>
              <a:t>Click to edit Master title style</a:t>
            </a:r>
            <a:endParaRPr lang="en-US" dirty="0"/>
          </a:p>
        </p:txBody>
      </p:sp>
      <p:sp>
        <p:nvSpPr>
          <p:cNvPr id="3" name="Text Placeholder 2"/>
          <p:cNvSpPr>
            <a:spLocks noGrp="1"/>
          </p:cNvSpPr>
          <p:nvPr>
            <p:ph type="body" idx="1"/>
          </p:nvPr>
        </p:nvSpPr>
        <p:spPr>
          <a:xfrm>
            <a:off x="1774423" y="3725137"/>
            <a:ext cx="8643154" cy="1093987"/>
          </a:xfrm>
        </p:spPr>
        <p:txBody>
          <a:bodyPr tIns="91440">
            <a:normAutofit/>
          </a:bodyPr>
          <a:lstStyle>
            <a:lvl1pPr marL="0" indent="0" algn="ct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DDE89A13-388A-4CD9-8879-4F213148C318}" type="datetimeFigureOut">
              <a:rPr lang="en-US" smtClean="0"/>
              <a:t>5/22/2023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00D985-6C5B-4FAF-BB51-29AEE7C252E8}" type="slidenum">
              <a:rPr lang="en-US" smtClean="0"/>
              <a:t>‹#›</a:t>
            </a:fld>
            <a:endParaRPr lang="en-US"/>
          </a:p>
        </p:txBody>
      </p:sp>
    </p:spTree>
    <p:extLst>
      <p:ext uri="{BB962C8B-B14F-4D97-AF65-F5344CB8AC3E}">
        <p14:creationId xmlns:p14="http://schemas.microsoft.com/office/powerpoint/2010/main" val="20639131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293577" cy="1059305"/>
          </a:xfrm>
        </p:spPr>
        <p:txBody>
          <a:bodyPr/>
          <a:lstStyle/>
          <a:p>
            <a:r>
              <a:rPr lang="en-GB"/>
              <a:t>Click to edit Master title style</a:t>
            </a:r>
            <a:endParaRPr lang="en-US" dirty="0"/>
          </a:p>
        </p:txBody>
      </p:sp>
      <p:sp>
        <p:nvSpPr>
          <p:cNvPr id="3" name="Content Placeholder 2"/>
          <p:cNvSpPr>
            <a:spLocks noGrp="1"/>
          </p:cNvSpPr>
          <p:nvPr>
            <p:ph sz="half" idx="1"/>
          </p:nvPr>
        </p:nvSpPr>
        <p:spPr>
          <a:xfrm>
            <a:off x="1447331" y="2010878"/>
            <a:ext cx="4488654" cy="344859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254140" y="2017343"/>
            <a:ext cx="4488654" cy="344152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DDE89A13-388A-4CD9-8879-4F213148C318}" type="datetimeFigureOut">
              <a:rPr lang="en-US" smtClean="0"/>
              <a:t>5/22/2023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00D985-6C5B-4FAF-BB51-29AEE7C252E8}" type="slidenum">
              <a:rPr lang="en-US" smtClean="0"/>
              <a:t>‹#›</a:t>
            </a:fld>
            <a:endParaRPr lang="en-US"/>
          </a:p>
        </p:txBody>
      </p:sp>
    </p:spTree>
    <p:extLst>
      <p:ext uri="{BB962C8B-B14F-4D97-AF65-F5344CB8AC3E}">
        <p14:creationId xmlns:p14="http://schemas.microsoft.com/office/powerpoint/2010/main" val="21644365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295603" cy="1056319"/>
          </a:xfrm>
        </p:spPr>
        <p:txBody>
          <a:bodyPr/>
          <a:lstStyle/>
          <a:p>
            <a:r>
              <a:rPr lang="en-GB"/>
              <a:t>Click to edit Master title style</a:t>
            </a:r>
            <a:endParaRPr lang="en-US" dirty="0"/>
          </a:p>
        </p:txBody>
      </p:sp>
      <p:sp>
        <p:nvSpPr>
          <p:cNvPr id="3" name="Text Placeholder 2"/>
          <p:cNvSpPr>
            <a:spLocks noGrp="1"/>
          </p:cNvSpPr>
          <p:nvPr>
            <p:ph type="body" idx="1"/>
          </p:nvPr>
        </p:nvSpPr>
        <p:spPr>
          <a:xfrm>
            <a:off x="1447191" y="2019549"/>
            <a:ext cx="4488794"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447191" y="2824269"/>
            <a:ext cx="4488794" cy="264445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256025" y="2023003"/>
            <a:ext cx="4488794"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256025" y="2821491"/>
            <a:ext cx="4488794" cy="263737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DDE89A13-388A-4CD9-8879-4F213148C318}" type="datetimeFigureOut">
              <a:rPr lang="en-US" smtClean="0"/>
              <a:t>5/22/2023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600D985-6C5B-4FAF-BB51-29AEE7C252E8}" type="slidenum">
              <a:rPr lang="en-US" smtClean="0"/>
              <a:t>‹#›</a:t>
            </a:fld>
            <a:endParaRPr lang="en-US"/>
          </a:p>
        </p:txBody>
      </p:sp>
    </p:spTree>
    <p:extLst>
      <p:ext uri="{BB962C8B-B14F-4D97-AF65-F5344CB8AC3E}">
        <p14:creationId xmlns:p14="http://schemas.microsoft.com/office/powerpoint/2010/main" val="32851335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DDE89A13-388A-4CD9-8879-4F213148C318}" type="datetimeFigureOut">
              <a:rPr lang="en-US" smtClean="0"/>
              <a:t>5/22/2023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600D985-6C5B-4FAF-BB51-29AEE7C252E8}" type="slidenum">
              <a:rPr lang="en-US" smtClean="0"/>
              <a:t>‹#›</a:t>
            </a:fld>
            <a:endParaRPr lang="en-US"/>
          </a:p>
        </p:txBody>
      </p:sp>
    </p:spTree>
    <p:extLst>
      <p:ext uri="{BB962C8B-B14F-4D97-AF65-F5344CB8AC3E}">
        <p14:creationId xmlns:p14="http://schemas.microsoft.com/office/powerpoint/2010/main" val="36786109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E89A13-388A-4CD9-8879-4F213148C318}" type="datetimeFigureOut">
              <a:rPr lang="en-US" smtClean="0"/>
              <a:t>5/22/2023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600D985-6C5B-4FAF-BB51-29AEE7C252E8}" type="slidenum">
              <a:rPr lang="en-US" smtClean="0"/>
              <a:t>‹#›</a:t>
            </a:fld>
            <a:endParaRPr lang="en-US"/>
          </a:p>
        </p:txBody>
      </p:sp>
    </p:spTree>
    <p:extLst>
      <p:ext uri="{BB962C8B-B14F-4D97-AF65-F5344CB8AC3E}">
        <p14:creationId xmlns:p14="http://schemas.microsoft.com/office/powerpoint/2010/main" val="11710248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2961967" cy="2406518"/>
          </a:xfrm>
        </p:spPr>
        <p:txBody>
          <a:bodyPr anchor="b">
            <a:normAutofit/>
          </a:bodyPr>
          <a:lstStyle>
            <a:lvl1pPr algn="l">
              <a:defRPr sz="2400"/>
            </a:lvl1pPr>
          </a:lstStyle>
          <a:p>
            <a:r>
              <a:rPr lang="en-GB"/>
              <a:t>Click to edit Master title style</a:t>
            </a:r>
            <a:endParaRPr lang="en-US" dirty="0"/>
          </a:p>
        </p:txBody>
      </p:sp>
      <p:sp>
        <p:nvSpPr>
          <p:cNvPr id="3" name="Content Placeholder 2"/>
          <p:cNvSpPr>
            <a:spLocks noGrp="1"/>
          </p:cNvSpPr>
          <p:nvPr>
            <p:ph idx="1"/>
          </p:nvPr>
        </p:nvSpPr>
        <p:spPr>
          <a:xfrm>
            <a:off x="4730324" y="798974"/>
            <a:ext cx="6012470" cy="4658826"/>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444671" y="3205491"/>
            <a:ext cx="2961967"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DDE89A13-388A-4CD9-8879-4F213148C318}" type="datetimeFigureOut">
              <a:rPr lang="en-US" smtClean="0"/>
              <a:t>5/22/2023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00D985-6C5B-4FAF-BB51-29AEE7C252E8}" type="slidenum">
              <a:rPr lang="en-US" smtClean="0"/>
              <a:t>‹#›</a:t>
            </a:fld>
            <a:endParaRPr lang="en-US"/>
          </a:p>
        </p:txBody>
      </p:sp>
    </p:spTree>
    <p:extLst>
      <p:ext uri="{BB962C8B-B14F-4D97-AF65-F5344CB8AC3E}">
        <p14:creationId xmlns:p14="http://schemas.microsoft.com/office/powerpoint/2010/main" val="27629356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blipFill dpi="0" rotWithShape="1">
              <a:blip r:embed="rId2">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2"/>
            <a:ext cx="5532328" cy="1922299"/>
          </a:xfrm>
        </p:spPr>
        <p:txBody>
          <a:bodyPr anchor="b">
            <a:normAutofit/>
          </a:bodyPr>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50000"/>
              <a:lumOff val="50000"/>
              <a:alpha val="80000"/>
            </a:schemeClr>
          </a:solidFill>
          <a:ln w="9525" cap="sq">
            <a:noFill/>
            <a:miter lim="800000"/>
          </a:ln>
          <a:effectLst/>
        </p:spPr>
        <p:txBody>
          <a:bodyPr vert="horz" lIns="91440" tIns="45720" rIns="91440" bIns="45720" rtlCol="0" anchor="t">
            <a:normAutofit/>
          </a:bodyPr>
          <a:lstStyle>
            <a:lvl1pPr>
              <a:defRPr lang="en-US" sz="3200" dirty="0"/>
            </a:lvl1pPr>
          </a:lstStyle>
          <a:p>
            <a:pPr lvl="0" algn="ctr"/>
            <a:r>
              <a:rPr lang="en-GB"/>
              <a:t>Click icon to add picture</a:t>
            </a:r>
            <a:endParaRPr lang="en-US" dirty="0"/>
          </a:p>
        </p:txBody>
      </p:sp>
      <p:sp>
        <p:nvSpPr>
          <p:cNvPr id="4" name="Text Placeholder 3"/>
          <p:cNvSpPr>
            <a:spLocks noGrp="1"/>
          </p:cNvSpPr>
          <p:nvPr>
            <p:ph type="body" sz="half" idx="2"/>
          </p:nvPr>
        </p:nvSpPr>
        <p:spPr>
          <a:xfrm>
            <a:off x="1450329" y="3059600"/>
            <a:ext cx="5524404" cy="2090134"/>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DDE89A13-388A-4CD9-8879-4F213148C318}" type="datetimeFigureOut">
              <a:rPr lang="en-US" smtClean="0"/>
              <a:t>5/22/2023</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4600D985-6C5B-4FAF-BB51-29AEE7C252E8}" type="slidenum">
              <a:rPr lang="en-US" smtClean="0"/>
              <a:t>‹#›</a:t>
            </a:fld>
            <a:endParaRPr lang="en-US"/>
          </a:p>
        </p:txBody>
      </p:sp>
    </p:spTree>
    <p:extLst>
      <p:ext uri="{BB962C8B-B14F-4D97-AF65-F5344CB8AC3E}">
        <p14:creationId xmlns:p14="http://schemas.microsoft.com/office/powerpoint/2010/main" val="13062034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51579" y="804519"/>
            <a:ext cx="9291215" cy="1049235"/>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1451579" y="2015732"/>
            <a:ext cx="9291215" cy="345061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242079"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DDE89A13-388A-4CD9-8879-4F213148C318}" type="datetimeFigureOut">
              <a:rPr lang="en-US" smtClean="0"/>
              <a:t>5/22/2023</a:t>
            </a:fld>
            <a:endParaRPr lang="en-US"/>
          </a:p>
        </p:txBody>
      </p:sp>
      <p:sp>
        <p:nvSpPr>
          <p:cNvPr id="5" name="Footer Placeholder 4"/>
          <p:cNvSpPr>
            <a:spLocks noGrp="1"/>
          </p:cNvSpPr>
          <p:nvPr>
            <p:ph type="ftr" sz="quarter" idx="3"/>
          </p:nvPr>
        </p:nvSpPr>
        <p:spPr>
          <a:xfrm>
            <a:off x="1451579" y="329307"/>
            <a:ext cx="562677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4600D985-6C5B-4FAF-BB51-29AEE7C252E8}" type="slidenum">
              <a:rPr lang="en-US" smtClean="0"/>
              <a:t>‹#›</a:t>
            </a:fld>
            <a:endParaRPr lang="en-US"/>
          </a:p>
        </p:txBody>
      </p:sp>
      <p:sp>
        <p:nvSpPr>
          <p:cNvPr id="9" name="Rectangle 8"/>
          <p:cNvSpPr/>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12" name="Straight Connector 11"/>
          <p:cNvCxnSpPr/>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7477557"/>
      </p:ext>
    </p:extLst>
  </p:cSld>
  <p:clrMap bg1="dk1" tx1="lt1" bg2="dk2" tx2="lt2" accent1="accent1" accent2="accent2" accent3="accent3" accent4="accent4" accent5="accent5" accent6="accent6" hlink="hlink" folHlink="folHlink"/>
  <p:sldLayoutIdLst>
    <p:sldLayoutId id="2147483810" r:id="rId1"/>
    <p:sldLayoutId id="2147483811" r:id="rId2"/>
    <p:sldLayoutId id="2147483812" r:id="rId3"/>
    <p:sldLayoutId id="2147483813" r:id="rId4"/>
    <p:sldLayoutId id="2147483814" r:id="rId5"/>
    <p:sldLayoutId id="2147483815" r:id="rId6"/>
    <p:sldLayoutId id="2147483816" r:id="rId7"/>
    <p:sldLayoutId id="2147483817" r:id="rId8"/>
    <p:sldLayoutId id="2147483818" r:id="rId9"/>
    <p:sldLayoutId id="2147483819" r:id="rId10"/>
    <p:sldLayoutId id="2147483820" r:id="rId11"/>
  </p:sldLayoutIdLst>
  <p:txStyles>
    <p:titleStyle>
      <a:lvl1pPr algn="ctr" defTabSz="914400" rtl="0" eaLnBrk="1" latinLnBrk="0" hangingPunct="1">
        <a:lnSpc>
          <a:spcPct val="90000"/>
        </a:lnSpc>
        <a:spcBef>
          <a:spcPct val="0"/>
        </a:spcBef>
        <a:buNone/>
        <a:defRPr sz="3200" b="0" i="0" kern="1200" cap="all">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1578FA8-9220-D974-DC22-1150526911B3}"/>
              </a:ext>
            </a:extLst>
          </p:cNvPr>
          <p:cNvSpPr/>
          <p:nvPr/>
        </p:nvSpPr>
        <p:spPr>
          <a:xfrm>
            <a:off x="1106492" y="1984110"/>
            <a:ext cx="9979014" cy="1754326"/>
          </a:xfrm>
          <a:prstGeom prst="rect">
            <a:avLst/>
          </a:prstGeom>
          <a:noFill/>
        </p:spPr>
        <p:txBody>
          <a:bodyPr wrap="none" lIns="91440" tIns="45720" rIns="91440" bIns="45720">
            <a:spAutoFit/>
          </a:bodyPr>
          <a:lstStyle/>
          <a:p>
            <a:pPr algn="ctr"/>
            <a:r>
              <a:rPr lang="en-GB" sz="5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THE GAMECO MARKETING</a:t>
            </a:r>
          </a:p>
          <a:p>
            <a:pPr algn="ctr"/>
            <a:r>
              <a:rPr lang="en-GB"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DATA</a:t>
            </a:r>
          </a:p>
        </p:txBody>
      </p:sp>
    </p:spTree>
    <p:extLst>
      <p:ext uri="{BB962C8B-B14F-4D97-AF65-F5344CB8AC3E}">
        <p14:creationId xmlns:p14="http://schemas.microsoft.com/office/powerpoint/2010/main" val="7002218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77B6B-75B6-9152-F514-67391442A3EA}"/>
              </a:ext>
            </a:extLst>
          </p:cNvPr>
          <p:cNvSpPr>
            <a:spLocks noGrp="1"/>
          </p:cNvSpPr>
          <p:nvPr>
            <p:ph type="title"/>
          </p:nvPr>
        </p:nvSpPr>
        <p:spPr>
          <a:xfrm>
            <a:off x="-1409608" y="102920"/>
            <a:ext cx="9291215" cy="1049235"/>
          </a:xfrm>
        </p:spPr>
        <p:txBody>
          <a:bodyPr/>
          <a:lstStyle/>
          <a:p>
            <a:r>
              <a:rPr lang="en-GB" dirty="0"/>
              <a:t>The Sales in the last 10 years</a:t>
            </a:r>
            <a:endParaRPr lang="en-US" dirty="0"/>
          </a:p>
        </p:txBody>
      </p:sp>
      <p:sp>
        <p:nvSpPr>
          <p:cNvPr id="4" name="TextBox 3">
            <a:extLst>
              <a:ext uri="{FF2B5EF4-FFF2-40B4-BE49-F238E27FC236}">
                <a16:creationId xmlns:a16="http://schemas.microsoft.com/office/drawing/2014/main" id="{A7A86128-A91C-9996-E409-17D400E9F492}"/>
              </a:ext>
            </a:extLst>
          </p:cNvPr>
          <p:cNvSpPr txBox="1"/>
          <p:nvPr/>
        </p:nvSpPr>
        <p:spPr>
          <a:xfrm flipH="1">
            <a:off x="90435" y="1436914"/>
            <a:ext cx="4180114" cy="3970318"/>
          </a:xfrm>
          <a:prstGeom prst="rect">
            <a:avLst/>
          </a:prstGeom>
          <a:noFill/>
        </p:spPr>
        <p:txBody>
          <a:bodyPr wrap="square" rtlCol="0">
            <a:spAutoFit/>
          </a:bodyPr>
          <a:lstStyle/>
          <a:p>
            <a:pPr marL="285750" indent="-285750">
              <a:buFont typeface="Arial" panose="020B0604020202020204" pitchFamily="34" charset="0"/>
              <a:buChar char="•"/>
            </a:pPr>
            <a:r>
              <a:rPr lang="en-GB" dirty="0"/>
              <a:t>Since 2006, the major money makers genres globally are – Action, Racing, Role-playing, Shooter, and Sports.</a:t>
            </a:r>
          </a:p>
          <a:p>
            <a:endParaRPr lang="en-GB" dirty="0"/>
          </a:p>
          <a:p>
            <a:pPr marL="285750" indent="-285750">
              <a:buFont typeface="Arial" panose="020B0604020202020204" pitchFamily="34" charset="0"/>
              <a:buChar char="•"/>
            </a:pPr>
            <a:r>
              <a:rPr lang="en-US" dirty="0"/>
              <a:t> Since 2010 action games sales have decreased drastically. Now the question arises what made its sales dip? Are there any external factors or due to newer trends?</a:t>
            </a:r>
          </a:p>
          <a:p>
            <a:endParaRPr lang="en-US" dirty="0"/>
          </a:p>
          <a:p>
            <a:pPr marL="285750" indent="-285750">
              <a:buFont typeface="Arial" panose="020B0604020202020204" pitchFamily="34" charset="0"/>
              <a:buChar char="•"/>
            </a:pPr>
            <a:r>
              <a:rPr lang="en-US" dirty="0"/>
              <a:t>But still the percentage of global sales has been secured by the increased sales of other games.</a:t>
            </a:r>
          </a:p>
        </p:txBody>
      </p:sp>
      <p:graphicFrame>
        <p:nvGraphicFramePr>
          <p:cNvPr id="5" name="Chart 4">
            <a:extLst>
              <a:ext uri="{FF2B5EF4-FFF2-40B4-BE49-F238E27FC236}">
                <a16:creationId xmlns:a16="http://schemas.microsoft.com/office/drawing/2014/main" id="{4EF596EA-2C59-020B-22EC-157E88DEEB1F}"/>
              </a:ext>
            </a:extLst>
          </p:cNvPr>
          <p:cNvGraphicFramePr>
            <a:graphicFrameLocks/>
          </p:cNvGraphicFramePr>
          <p:nvPr>
            <p:extLst>
              <p:ext uri="{D42A27DB-BD31-4B8C-83A1-F6EECF244321}">
                <p14:modId xmlns:p14="http://schemas.microsoft.com/office/powerpoint/2010/main" val="2975698687"/>
              </p:ext>
            </p:extLst>
          </p:nvPr>
        </p:nvGraphicFramePr>
        <p:xfrm>
          <a:off x="4270549" y="1017208"/>
          <a:ext cx="7831016" cy="510828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1973523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99EC260-6897-08D6-1DDF-3F431DED8B7A}"/>
              </a:ext>
            </a:extLst>
          </p:cNvPr>
          <p:cNvSpPr txBox="1"/>
          <p:nvPr/>
        </p:nvSpPr>
        <p:spPr>
          <a:xfrm>
            <a:off x="6400801" y="1437968"/>
            <a:ext cx="5319252" cy="3416320"/>
          </a:xfrm>
          <a:prstGeom prst="rect">
            <a:avLst/>
          </a:prstGeom>
          <a:noFill/>
        </p:spPr>
        <p:txBody>
          <a:bodyPr wrap="square" rtlCol="0">
            <a:spAutoFit/>
          </a:bodyPr>
          <a:lstStyle/>
          <a:p>
            <a:pPr marL="342900" indent="-342900">
              <a:buFont typeface="+mj-lt"/>
              <a:buAutoNum type="arabicPeriod"/>
            </a:pPr>
            <a:r>
              <a:rPr lang="en-GB" dirty="0"/>
              <a:t>The most commonly sold genre in 2016 in North America is Shooter followed by fighting and platform.</a:t>
            </a:r>
          </a:p>
          <a:p>
            <a:pPr marL="342900" indent="-342900">
              <a:buFont typeface="+mj-lt"/>
              <a:buAutoNum type="arabicPeriod"/>
            </a:pPr>
            <a:endParaRPr lang="en-GB" dirty="0"/>
          </a:p>
          <a:p>
            <a:pPr marL="342900" indent="-342900">
              <a:buFont typeface="+mj-lt"/>
              <a:buAutoNum type="arabicPeriod"/>
            </a:pPr>
            <a:r>
              <a:rPr lang="en-GB" dirty="0"/>
              <a:t>In the EU currently global sales are higher than in NA in 2016 mainly due to the Racing genre followed by strategy and sports.</a:t>
            </a:r>
          </a:p>
          <a:p>
            <a:pPr marL="342900" indent="-342900">
              <a:buFont typeface="+mj-lt"/>
              <a:buAutoNum type="arabicPeriod"/>
            </a:pPr>
            <a:endParaRPr lang="en-GB" dirty="0"/>
          </a:p>
          <a:p>
            <a:pPr marL="342900" indent="-342900">
              <a:buFont typeface="+mj-lt"/>
              <a:buAutoNum type="arabicPeriod"/>
            </a:pPr>
            <a:r>
              <a:rPr lang="en-US" dirty="0"/>
              <a:t>In Japan the most sold genre is Simulation and Misc. Here, the point to be noted is there is zero sales of simulation genre games in NA last year.</a:t>
            </a:r>
          </a:p>
        </p:txBody>
      </p:sp>
      <p:graphicFrame>
        <p:nvGraphicFramePr>
          <p:cNvPr id="5" name="Chart 4">
            <a:extLst>
              <a:ext uri="{FF2B5EF4-FFF2-40B4-BE49-F238E27FC236}">
                <a16:creationId xmlns:a16="http://schemas.microsoft.com/office/drawing/2014/main" id="{53DC259F-C7A6-5DC5-E0BB-23864F8645F3}"/>
              </a:ext>
            </a:extLst>
          </p:cNvPr>
          <p:cNvGraphicFramePr>
            <a:graphicFrameLocks/>
          </p:cNvGraphicFramePr>
          <p:nvPr>
            <p:extLst>
              <p:ext uri="{D42A27DB-BD31-4B8C-83A1-F6EECF244321}">
                <p14:modId xmlns:p14="http://schemas.microsoft.com/office/powerpoint/2010/main" val="1420623220"/>
              </p:ext>
            </p:extLst>
          </p:nvPr>
        </p:nvGraphicFramePr>
        <p:xfrm>
          <a:off x="181895" y="1182329"/>
          <a:ext cx="6022259" cy="43434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5241647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9AD08-53FB-35E2-4D87-1B979DF47CBD}"/>
              </a:ext>
            </a:extLst>
          </p:cNvPr>
          <p:cNvSpPr>
            <a:spLocks noGrp="1"/>
          </p:cNvSpPr>
          <p:nvPr>
            <p:ph type="title"/>
          </p:nvPr>
        </p:nvSpPr>
        <p:spPr>
          <a:xfrm>
            <a:off x="2198830" y="460390"/>
            <a:ext cx="9291215" cy="1049235"/>
          </a:xfrm>
        </p:spPr>
        <p:txBody>
          <a:bodyPr/>
          <a:lstStyle/>
          <a:p>
            <a:pPr algn="r"/>
            <a:r>
              <a:rPr lang="en-US" dirty="0"/>
              <a:t>How can sales be increased by genre?</a:t>
            </a:r>
          </a:p>
        </p:txBody>
      </p:sp>
      <p:sp>
        <p:nvSpPr>
          <p:cNvPr id="3" name="Content Placeholder 2">
            <a:extLst>
              <a:ext uri="{FF2B5EF4-FFF2-40B4-BE49-F238E27FC236}">
                <a16:creationId xmlns:a16="http://schemas.microsoft.com/office/drawing/2014/main" id="{6F242204-E781-111B-6D66-12B6EE176F26}"/>
              </a:ext>
            </a:extLst>
          </p:cNvPr>
          <p:cNvSpPr>
            <a:spLocks noGrp="1"/>
          </p:cNvSpPr>
          <p:nvPr>
            <p:ph idx="1"/>
          </p:nvPr>
        </p:nvSpPr>
        <p:spPr>
          <a:xfrm>
            <a:off x="1451579" y="2015732"/>
            <a:ext cx="9904679" cy="3450613"/>
          </a:xfrm>
        </p:spPr>
        <p:txBody>
          <a:bodyPr/>
          <a:lstStyle/>
          <a:p>
            <a:pPr marL="0" indent="0">
              <a:buNone/>
            </a:pPr>
            <a:r>
              <a:rPr lang="en-US" dirty="0"/>
              <a:t>The sales can be improvised by,</a:t>
            </a:r>
          </a:p>
          <a:p>
            <a:pPr marL="457200" indent="-457200">
              <a:buFont typeface="+mj-lt"/>
              <a:buAutoNum type="arabicPeriod"/>
            </a:pPr>
            <a:r>
              <a:rPr lang="en-US" dirty="0"/>
              <a:t>Should maintain the same marketing budget of NA and now should focus on all the high-selling games.</a:t>
            </a:r>
          </a:p>
          <a:p>
            <a:pPr marL="457200" indent="-457200">
              <a:buFont typeface="+mj-lt"/>
              <a:buAutoNum type="arabicPeriod"/>
            </a:pPr>
            <a:r>
              <a:rPr lang="en-US" dirty="0"/>
              <a:t>By distributing games according to the region and the interest.</a:t>
            </a:r>
          </a:p>
          <a:p>
            <a:pPr marL="457200" indent="-457200">
              <a:buFont typeface="+mj-lt"/>
              <a:buAutoNum type="arabicPeriod"/>
            </a:pPr>
            <a:r>
              <a:rPr lang="en-US" dirty="0"/>
              <a:t>By digging a little deeper to find the cause behind the global sales dip.</a:t>
            </a:r>
          </a:p>
          <a:p>
            <a:pPr marL="457200" indent="-457200">
              <a:buFont typeface="+mj-lt"/>
              <a:buAutoNum type="arabicPeriod"/>
            </a:pPr>
            <a:r>
              <a:rPr lang="en-US" dirty="0"/>
              <a:t>Should improvise marketing in Europe and other parts and small-level fun competitions can be organized to bring back the lost interest.</a:t>
            </a:r>
          </a:p>
          <a:p>
            <a:pPr marL="0" indent="0">
              <a:buNone/>
            </a:pPr>
            <a:endParaRPr lang="en-US" dirty="0"/>
          </a:p>
        </p:txBody>
      </p:sp>
    </p:spTree>
    <p:extLst>
      <p:ext uri="{BB962C8B-B14F-4D97-AF65-F5344CB8AC3E}">
        <p14:creationId xmlns:p14="http://schemas.microsoft.com/office/powerpoint/2010/main" val="19037367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814B5-1AFE-93A4-8368-B92950A5E317}"/>
              </a:ext>
            </a:extLst>
          </p:cNvPr>
          <p:cNvSpPr>
            <a:spLocks noGrp="1"/>
          </p:cNvSpPr>
          <p:nvPr>
            <p:ph type="title"/>
          </p:nvPr>
        </p:nvSpPr>
        <p:spPr/>
        <p:txBody>
          <a:bodyPr/>
          <a:lstStyle/>
          <a:p>
            <a:pPr algn="r"/>
            <a:r>
              <a:rPr lang="en-US" dirty="0"/>
              <a:t>Conclusion based on data</a:t>
            </a:r>
          </a:p>
        </p:txBody>
      </p:sp>
      <p:sp>
        <p:nvSpPr>
          <p:cNvPr id="3" name="Content Placeholder 2">
            <a:extLst>
              <a:ext uri="{FF2B5EF4-FFF2-40B4-BE49-F238E27FC236}">
                <a16:creationId xmlns:a16="http://schemas.microsoft.com/office/drawing/2014/main" id="{B78223A3-4041-4389-B4DF-450DEFF6FEA7}"/>
              </a:ext>
            </a:extLst>
          </p:cNvPr>
          <p:cNvSpPr>
            <a:spLocks noGrp="1"/>
          </p:cNvSpPr>
          <p:nvPr>
            <p:ph idx="1"/>
          </p:nvPr>
        </p:nvSpPr>
        <p:spPr>
          <a:xfrm>
            <a:off x="1451579" y="1661652"/>
            <a:ext cx="9291215" cy="3804693"/>
          </a:xfrm>
        </p:spPr>
        <p:txBody>
          <a:bodyPr>
            <a:normAutofit/>
          </a:bodyPr>
          <a:lstStyle/>
          <a:p>
            <a:r>
              <a:rPr lang="en-US" dirty="0"/>
              <a:t>From the 1980s till 2005 the sales fluctuated between all the regions and among that North America had the highest sales and Japan gave a tough fight.</a:t>
            </a:r>
          </a:p>
          <a:p>
            <a:r>
              <a:rPr lang="en-US" dirty="0"/>
              <a:t>From 2006 mainly after 2008 there is a big dip in the market globally due to the recession and many other factors.</a:t>
            </a:r>
          </a:p>
          <a:p>
            <a:r>
              <a:rPr lang="en-US" dirty="0"/>
              <a:t>The EU has gradually increased since 1996 and in the last year it crossed the NA market sales.</a:t>
            </a:r>
          </a:p>
          <a:p>
            <a:r>
              <a:rPr lang="en-US" dirty="0"/>
              <a:t>Now in 2016 the highest-selling games across the world are shooter, role-playing, and sports games.</a:t>
            </a:r>
          </a:p>
          <a:p>
            <a:pPr marL="0" indent="0">
              <a:buNone/>
            </a:pPr>
            <a:endParaRPr lang="en-US" dirty="0"/>
          </a:p>
          <a:p>
            <a:pPr marL="0" indent="0">
              <a:buNone/>
            </a:pPr>
            <a:endParaRPr lang="en-US" dirty="0"/>
          </a:p>
          <a:p>
            <a:endParaRPr lang="en-US" dirty="0"/>
          </a:p>
        </p:txBody>
      </p:sp>
    </p:spTree>
    <p:extLst>
      <p:ext uri="{BB962C8B-B14F-4D97-AF65-F5344CB8AC3E}">
        <p14:creationId xmlns:p14="http://schemas.microsoft.com/office/powerpoint/2010/main" val="11049835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F4299-28EC-2AE4-D0AA-4E417C645A62}"/>
              </a:ext>
            </a:extLst>
          </p:cNvPr>
          <p:cNvSpPr>
            <a:spLocks noGrp="1"/>
          </p:cNvSpPr>
          <p:nvPr>
            <p:ph type="title"/>
          </p:nvPr>
        </p:nvSpPr>
        <p:spPr>
          <a:xfrm>
            <a:off x="2513462" y="165423"/>
            <a:ext cx="9291215" cy="1049235"/>
          </a:xfrm>
        </p:spPr>
        <p:txBody>
          <a:bodyPr/>
          <a:lstStyle/>
          <a:p>
            <a:pPr algn="r"/>
            <a:r>
              <a:rPr lang="en-US" dirty="0"/>
              <a:t>RECOMMENDATIONS</a:t>
            </a:r>
          </a:p>
        </p:txBody>
      </p:sp>
      <p:sp>
        <p:nvSpPr>
          <p:cNvPr id="3" name="Content Placeholder 2">
            <a:extLst>
              <a:ext uri="{FF2B5EF4-FFF2-40B4-BE49-F238E27FC236}">
                <a16:creationId xmlns:a16="http://schemas.microsoft.com/office/drawing/2014/main" id="{99F76E28-25FF-8E21-F4D2-ACE53F5280F1}"/>
              </a:ext>
            </a:extLst>
          </p:cNvPr>
          <p:cNvSpPr>
            <a:spLocks noGrp="1"/>
          </p:cNvSpPr>
          <p:nvPr>
            <p:ph idx="1"/>
          </p:nvPr>
        </p:nvSpPr>
        <p:spPr>
          <a:xfrm>
            <a:off x="0" y="1214658"/>
            <a:ext cx="3441292" cy="4876799"/>
          </a:xfrm>
        </p:spPr>
        <p:txBody>
          <a:bodyPr>
            <a:normAutofit fontScale="92500" lnSpcReduction="20000"/>
          </a:bodyPr>
          <a:lstStyle/>
          <a:p>
            <a:pPr marL="0" indent="0">
              <a:buNone/>
            </a:pPr>
            <a:r>
              <a:rPr lang="en-US" u="sng" dirty="0"/>
              <a:t>IN NORTH AMERICA:</a:t>
            </a:r>
          </a:p>
          <a:p>
            <a:r>
              <a:rPr lang="en-US" dirty="0"/>
              <a:t>Research to be needed for the constant dip in sales.</a:t>
            </a:r>
          </a:p>
          <a:p>
            <a:r>
              <a:rPr lang="en-US" dirty="0"/>
              <a:t>More focus should be given to why the high-selling genre “Action” has reduced sales now and concentrate on the other high-selling genres.</a:t>
            </a:r>
          </a:p>
          <a:p>
            <a:r>
              <a:rPr lang="en-US" dirty="0"/>
              <a:t>Can maintain the same marketing budget and concentrate on the games such as shooters, and sports across America.</a:t>
            </a:r>
          </a:p>
          <a:p>
            <a:pPr marL="0" indent="0">
              <a:buNone/>
            </a:pPr>
            <a:endParaRPr lang="en-US" dirty="0"/>
          </a:p>
        </p:txBody>
      </p:sp>
      <p:sp>
        <p:nvSpPr>
          <p:cNvPr id="4" name="TextBox 3">
            <a:extLst>
              <a:ext uri="{FF2B5EF4-FFF2-40B4-BE49-F238E27FC236}">
                <a16:creationId xmlns:a16="http://schemas.microsoft.com/office/drawing/2014/main" id="{4C264F53-8B90-B27D-07FF-F5A56CE764E4}"/>
              </a:ext>
            </a:extLst>
          </p:cNvPr>
          <p:cNvSpPr txBox="1"/>
          <p:nvPr/>
        </p:nvSpPr>
        <p:spPr>
          <a:xfrm>
            <a:off x="3441292" y="1214658"/>
            <a:ext cx="2772696" cy="3877985"/>
          </a:xfrm>
          <a:prstGeom prst="rect">
            <a:avLst/>
          </a:prstGeom>
          <a:noFill/>
        </p:spPr>
        <p:txBody>
          <a:bodyPr wrap="square" rtlCol="0">
            <a:spAutoFit/>
          </a:bodyPr>
          <a:lstStyle/>
          <a:p>
            <a:r>
              <a:rPr lang="en-US" sz="1900" u="sng" dirty="0"/>
              <a:t>IN EUROPE:</a:t>
            </a:r>
          </a:p>
          <a:p>
            <a:pPr marL="285750" indent="-285750">
              <a:buFont typeface="Courier New" panose="02070309020205020404" pitchFamily="49" charset="0"/>
              <a:buChar char="o"/>
            </a:pPr>
            <a:r>
              <a:rPr lang="en-US" sz="1900" dirty="0"/>
              <a:t>Concentrate more to improvise marketing and promoting the games.</a:t>
            </a:r>
          </a:p>
          <a:p>
            <a:pPr marL="285750" indent="-285750">
              <a:buFont typeface="Courier New" panose="02070309020205020404" pitchFamily="49" charset="0"/>
              <a:buChar char="o"/>
            </a:pPr>
            <a:endParaRPr lang="en-US" sz="1900" dirty="0"/>
          </a:p>
          <a:p>
            <a:pPr marL="285750" indent="-285750">
              <a:buFont typeface="Courier New" panose="02070309020205020404" pitchFamily="49" charset="0"/>
              <a:buChar char="o"/>
            </a:pPr>
            <a:r>
              <a:rPr lang="en-US" sz="1900" dirty="0"/>
              <a:t>Focus on the high selling genre like Role-playing.</a:t>
            </a:r>
          </a:p>
          <a:p>
            <a:pPr marL="285750" indent="-285750">
              <a:buFont typeface="Courier New" panose="02070309020205020404" pitchFamily="49" charset="0"/>
              <a:buChar char="o"/>
            </a:pPr>
            <a:endParaRPr lang="en-US" sz="1900" dirty="0"/>
          </a:p>
          <a:p>
            <a:endParaRPr lang="en-US" sz="1900" dirty="0"/>
          </a:p>
          <a:p>
            <a:pPr marL="285750" indent="-285750">
              <a:buFont typeface="Courier New" panose="02070309020205020404" pitchFamily="49" charset="0"/>
              <a:buChar char="o"/>
            </a:pPr>
            <a:endParaRPr lang="en-US" sz="1900" dirty="0"/>
          </a:p>
          <a:p>
            <a:endParaRPr lang="en-US" dirty="0"/>
          </a:p>
        </p:txBody>
      </p:sp>
      <p:sp>
        <p:nvSpPr>
          <p:cNvPr id="5" name="TextBox 4">
            <a:extLst>
              <a:ext uri="{FF2B5EF4-FFF2-40B4-BE49-F238E27FC236}">
                <a16:creationId xmlns:a16="http://schemas.microsoft.com/office/drawing/2014/main" id="{34FC93FE-89C8-478D-DB26-5AD104F746BD}"/>
              </a:ext>
            </a:extLst>
          </p:cNvPr>
          <p:cNvSpPr txBox="1"/>
          <p:nvPr/>
        </p:nvSpPr>
        <p:spPr>
          <a:xfrm>
            <a:off x="6213988" y="1214658"/>
            <a:ext cx="3028335" cy="5355312"/>
          </a:xfrm>
          <a:prstGeom prst="rect">
            <a:avLst/>
          </a:prstGeom>
          <a:noFill/>
        </p:spPr>
        <p:txBody>
          <a:bodyPr wrap="square" rtlCol="0">
            <a:spAutoFit/>
          </a:bodyPr>
          <a:lstStyle/>
          <a:p>
            <a:r>
              <a:rPr lang="en-US" sz="1900" u="sng" dirty="0"/>
              <a:t>IN JAPAN:</a:t>
            </a:r>
          </a:p>
          <a:p>
            <a:pPr marL="342900" indent="-342900">
              <a:buFont typeface="Wingdings" panose="05000000000000000000" pitchFamily="2" charset="2"/>
              <a:buChar char="§"/>
            </a:pPr>
            <a:r>
              <a:rPr lang="en-US" sz="1900" dirty="0"/>
              <a:t>Since there is a dip in sales for the past decade research is needed.</a:t>
            </a:r>
          </a:p>
          <a:p>
            <a:endParaRPr lang="en-US" sz="1900" dirty="0"/>
          </a:p>
          <a:p>
            <a:pPr marL="342900" indent="-342900">
              <a:buFont typeface="Wingdings" panose="05000000000000000000" pitchFamily="2" charset="2"/>
              <a:buChar char="§"/>
            </a:pPr>
            <a:r>
              <a:rPr lang="en-US" sz="1900" dirty="0"/>
              <a:t>Focus on the recent 6% hike in sales last year may help us conclude what can be done.</a:t>
            </a:r>
          </a:p>
          <a:p>
            <a:pPr marL="342900" indent="-342900">
              <a:buFont typeface="Wingdings" panose="05000000000000000000" pitchFamily="2" charset="2"/>
              <a:buChar char="§"/>
            </a:pPr>
            <a:endParaRPr lang="en-US" sz="1900" dirty="0"/>
          </a:p>
          <a:p>
            <a:pPr marL="342900" indent="-342900">
              <a:buFont typeface="Wingdings" panose="05000000000000000000" pitchFamily="2" charset="2"/>
              <a:buChar char="§"/>
            </a:pPr>
            <a:r>
              <a:rPr lang="en-US" sz="1900" dirty="0"/>
              <a:t>Keep the marketing budget low and only distribute games that have sales and hopes in the market.</a:t>
            </a:r>
          </a:p>
          <a:p>
            <a:pPr marL="342900" indent="-342900">
              <a:buFont typeface="Wingdings" panose="05000000000000000000" pitchFamily="2" charset="2"/>
              <a:buChar char="§"/>
            </a:pPr>
            <a:endParaRPr lang="en-US" sz="1900" dirty="0"/>
          </a:p>
        </p:txBody>
      </p:sp>
      <p:sp>
        <p:nvSpPr>
          <p:cNvPr id="6" name="TextBox 5">
            <a:extLst>
              <a:ext uri="{FF2B5EF4-FFF2-40B4-BE49-F238E27FC236}">
                <a16:creationId xmlns:a16="http://schemas.microsoft.com/office/drawing/2014/main" id="{5D4A8486-C61E-2309-4E04-92F31E748319}"/>
              </a:ext>
            </a:extLst>
          </p:cNvPr>
          <p:cNvSpPr txBox="1"/>
          <p:nvPr/>
        </p:nvSpPr>
        <p:spPr>
          <a:xfrm flipH="1">
            <a:off x="9242322" y="1214658"/>
            <a:ext cx="2949677" cy="2862322"/>
          </a:xfrm>
          <a:prstGeom prst="rect">
            <a:avLst/>
          </a:prstGeom>
          <a:noFill/>
        </p:spPr>
        <p:txBody>
          <a:bodyPr wrap="square" rtlCol="0">
            <a:spAutoFit/>
          </a:bodyPr>
          <a:lstStyle/>
          <a:p>
            <a:r>
              <a:rPr lang="en-US" u="sng" dirty="0"/>
              <a:t>OTHERS AND GLOBAL:</a:t>
            </a:r>
          </a:p>
          <a:p>
            <a:pPr marL="285750" indent="-285750">
              <a:buFont typeface="Wingdings" panose="05000000000000000000" pitchFamily="2" charset="2"/>
              <a:buChar char="q"/>
            </a:pPr>
            <a:r>
              <a:rPr lang="en-US" dirty="0"/>
              <a:t>Research to find why global sales are still down since 2008.</a:t>
            </a:r>
          </a:p>
          <a:p>
            <a:endParaRPr lang="en-US" dirty="0"/>
          </a:p>
          <a:p>
            <a:pPr marL="285750" indent="-285750">
              <a:buFont typeface="Wingdings" panose="05000000000000000000" pitchFamily="2" charset="2"/>
              <a:buChar char="q"/>
            </a:pPr>
            <a:r>
              <a:rPr lang="en-US" dirty="0"/>
              <a:t>Create New games based on the regions and the newer trends.</a:t>
            </a:r>
          </a:p>
          <a:p>
            <a:endParaRPr lang="en-US" u="sng" dirty="0"/>
          </a:p>
          <a:p>
            <a:endParaRPr lang="en-US" u="sng" dirty="0"/>
          </a:p>
        </p:txBody>
      </p:sp>
    </p:spTree>
    <p:extLst>
      <p:ext uri="{BB962C8B-B14F-4D97-AF65-F5344CB8AC3E}">
        <p14:creationId xmlns:p14="http://schemas.microsoft.com/office/powerpoint/2010/main" val="1343784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1CF3F-38FA-A753-6342-D9F3FD5C4953}"/>
              </a:ext>
            </a:extLst>
          </p:cNvPr>
          <p:cNvSpPr>
            <a:spLocks noGrp="1"/>
          </p:cNvSpPr>
          <p:nvPr>
            <p:ph type="title"/>
          </p:nvPr>
        </p:nvSpPr>
        <p:spPr>
          <a:xfrm>
            <a:off x="5452121" y="4000003"/>
            <a:ext cx="9291215" cy="1049235"/>
          </a:xfrm>
        </p:spPr>
        <p:txBody>
          <a:bodyPr/>
          <a:lstStyle/>
          <a:p>
            <a:r>
              <a:rPr lang="en-US" dirty="0"/>
              <a:t>Thank you</a:t>
            </a:r>
          </a:p>
        </p:txBody>
      </p:sp>
    </p:spTree>
    <p:extLst>
      <p:ext uri="{BB962C8B-B14F-4D97-AF65-F5344CB8AC3E}">
        <p14:creationId xmlns:p14="http://schemas.microsoft.com/office/powerpoint/2010/main" val="37161776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C9B16-8034-AA5B-A485-9847BDC5D5D8}"/>
              </a:ext>
            </a:extLst>
          </p:cNvPr>
          <p:cNvSpPr>
            <a:spLocks noGrp="1"/>
          </p:cNvSpPr>
          <p:nvPr>
            <p:ph type="title"/>
          </p:nvPr>
        </p:nvSpPr>
        <p:spPr>
          <a:xfrm>
            <a:off x="1300854" y="2603174"/>
            <a:ext cx="3964483" cy="1049235"/>
          </a:xfrm>
        </p:spPr>
        <p:txBody>
          <a:bodyPr/>
          <a:lstStyle/>
          <a:p>
            <a:r>
              <a:rPr lang="en-GB" dirty="0"/>
              <a:t>CONTENTS</a:t>
            </a:r>
            <a:endParaRPr lang="en-US" dirty="0"/>
          </a:p>
        </p:txBody>
      </p:sp>
      <p:sp>
        <p:nvSpPr>
          <p:cNvPr id="6" name="Content Placeholder 5">
            <a:extLst>
              <a:ext uri="{FF2B5EF4-FFF2-40B4-BE49-F238E27FC236}">
                <a16:creationId xmlns:a16="http://schemas.microsoft.com/office/drawing/2014/main" id="{5BA95137-9CE4-6637-0712-3AE2BA33AC93}"/>
              </a:ext>
            </a:extLst>
          </p:cNvPr>
          <p:cNvSpPr>
            <a:spLocks noGrp="1"/>
          </p:cNvSpPr>
          <p:nvPr>
            <p:ph idx="1"/>
          </p:nvPr>
        </p:nvSpPr>
        <p:spPr>
          <a:xfrm>
            <a:off x="5265337" y="1703693"/>
            <a:ext cx="9291215" cy="3450613"/>
          </a:xfrm>
        </p:spPr>
        <p:txBody>
          <a:bodyPr>
            <a:normAutofit fontScale="92500" lnSpcReduction="20000"/>
          </a:bodyPr>
          <a:lstStyle/>
          <a:p>
            <a:r>
              <a:rPr lang="en-US" dirty="0"/>
              <a:t>Introduction</a:t>
            </a:r>
          </a:p>
          <a:p>
            <a:r>
              <a:rPr lang="en-US" dirty="0"/>
              <a:t>Based on the sales of different regions</a:t>
            </a:r>
          </a:p>
          <a:p>
            <a:r>
              <a:rPr lang="en-US" dirty="0"/>
              <a:t>Based on the percentage of sales</a:t>
            </a:r>
          </a:p>
          <a:p>
            <a:r>
              <a:rPr lang="en-US" dirty="0"/>
              <a:t>Based on Genres</a:t>
            </a:r>
          </a:p>
          <a:p>
            <a:r>
              <a:rPr lang="en-US" dirty="0"/>
              <a:t>Sales comparison for the past 10 years</a:t>
            </a:r>
          </a:p>
          <a:p>
            <a:r>
              <a:rPr lang="en-US" dirty="0"/>
              <a:t>Sales in 2016</a:t>
            </a:r>
          </a:p>
          <a:p>
            <a:r>
              <a:rPr lang="en-US" dirty="0"/>
              <a:t>Conclusion</a:t>
            </a:r>
          </a:p>
          <a:p>
            <a:r>
              <a:rPr lang="en-US" dirty="0"/>
              <a:t>Recommendations.</a:t>
            </a:r>
          </a:p>
          <a:p>
            <a:endParaRPr lang="en-US" dirty="0"/>
          </a:p>
        </p:txBody>
      </p:sp>
    </p:spTree>
    <p:extLst>
      <p:ext uri="{BB962C8B-B14F-4D97-AF65-F5344CB8AC3E}">
        <p14:creationId xmlns:p14="http://schemas.microsoft.com/office/powerpoint/2010/main" val="36275321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AD9C5-0EEF-81B6-92FA-5698AB6D5FA8}"/>
              </a:ext>
            </a:extLst>
          </p:cNvPr>
          <p:cNvSpPr>
            <a:spLocks noGrp="1"/>
          </p:cNvSpPr>
          <p:nvPr>
            <p:ph type="title"/>
          </p:nvPr>
        </p:nvSpPr>
        <p:spPr/>
        <p:txBody>
          <a:bodyPr/>
          <a:lstStyle/>
          <a:p>
            <a:r>
              <a:rPr lang="en-GB" dirty="0"/>
              <a:t>INTRODUCTION</a:t>
            </a:r>
            <a:endParaRPr lang="en-US" dirty="0"/>
          </a:p>
        </p:txBody>
      </p:sp>
      <p:sp>
        <p:nvSpPr>
          <p:cNvPr id="3" name="Content Placeholder 2">
            <a:extLst>
              <a:ext uri="{FF2B5EF4-FFF2-40B4-BE49-F238E27FC236}">
                <a16:creationId xmlns:a16="http://schemas.microsoft.com/office/drawing/2014/main" id="{FFC4E1E0-BE6B-55AC-C9ED-4FDAE84829BD}"/>
              </a:ext>
            </a:extLst>
          </p:cNvPr>
          <p:cNvSpPr>
            <a:spLocks noGrp="1"/>
          </p:cNvSpPr>
          <p:nvPr>
            <p:ph idx="1"/>
          </p:nvPr>
        </p:nvSpPr>
        <p:spPr/>
        <p:txBody>
          <a:bodyPr/>
          <a:lstStyle/>
          <a:p>
            <a:r>
              <a:rPr lang="en-GB" dirty="0"/>
              <a:t>GAME’SCO IS A INTERNATIONAL GAMES-SELLING COMPANY.</a:t>
            </a:r>
          </a:p>
          <a:p>
            <a:r>
              <a:rPr lang="en-US" dirty="0"/>
              <a:t>IT HAS HAD SALES ACROSS THE WORLD SINCE THE 1980S.</a:t>
            </a:r>
          </a:p>
          <a:p>
            <a:r>
              <a:rPr lang="en-US" dirty="0"/>
              <a:t>VIDEO GAME SALES PEAKED IN THE MID-1990S AND THE EFFICIENT RISE HAS SEEN TILL 2006 AND THERE IS FLUCTUATION IN THE MARKET LATER.</a:t>
            </a:r>
          </a:p>
          <a:p>
            <a:r>
              <a:rPr lang="en-US" dirty="0"/>
              <a:t>THE SALES IN EVERY GEOGRAPHIC REGION ARE ASSUMED TO BE SIMILAR BUT ACCORDING TO THE DATA IT ISN’T. </a:t>
            </a:r>
          </a:p>
        </p:txBody>
      </p:sp>
    </p:spTree>
    <p:extLst>
      <p:ext uri="{BB962C8B-B14F-4D97-AF65-F5344CB8AC3E}">
        <p14:creationId xmlns:p14="http://schemas.microsoft.com/office/powerpoint/2010/main" val="6741688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6E636-095A-5F37-EA06-92486D210A1D}"/>
              </a:ext>
            </a:extLst>
          </p:cNvPr>
          <p:cNvSpPr>
            <a:spLocks noGrp="1"/>
          </p:cNvSpPr>
          <p:nvPr>
            <p:ph type="title"/>
          </p:nvPr>
        </p:nvSpPr>
        <p:spPr>
          <a:xfrm>
            <a:off x="4283269" y="3646042"/>
            <a:ext cx="9291215" cy="1049235"/>
          </a:xfrm>
        </p:spPr>
        <p:txBody>
          <a:bodyPr>
            <a:normAutofit/>
          </a:bodyPr>
          <a:lstStyle/>
          <a:p>
            <a:r>
              <a:rPr lang="en-GB" dirty="0"/>
              <a:t>PERFORMANCE BASED ON </a:t>
            </a:r>
            <a:br>
              <a:rPr lang="en-GB" dirty="0"/>
            </a:br>
            <a:r>
              <a:rPr lang="en-GB" dirty="0"/>
              <a:t>REGIONS</a:t>
            </a:r>
            <a:endParaRPr lang="en-US" dirty="0"/>
          </a:p>
        </p:txBody>
      </p:sp>
    </p:spTree>
    <p:extLst>
      <p:ext uri="{BB962C8B-B14F-4D97-AF65-F5344CB8AC3E}">
        <p14:creationId xmlns:p14="http://schemas.microsoft.com/office/powerpoint/2010/main" val="26806584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SALES BASED ON REGION">
            <a:extLst>
              <a:ext uri="{FF2B5EF4-FFF2-40B4-BE49-F238E27FC236}">
                <a16:creationId xmlns:a16="http://schemas.microsoft.com/office/drawing/2014/main" id="{B9E3A28E-BA4C-4D0D-8220-0F073189999B}"/>
              </a:ext>
            </a:extLst>
          </p:cNvPr>
          <p:cNvGraphicFramePr>
            <a:graphicFrameLocks/>
          </p:cNvGraphicFramePr>
          <p:nvPr>
            <p:extLst>
              <p:ext uri="{D42A27DB-BD31-4B8C-83A1-F6EECF244321}">
                <p14:modId xmlns:p14="http://schemas.microsoft.com/office/powerpoint/2010/main" val="2609373540"/>
              </p:ext>
            </p:extLst>
          </p:nvPr>
        </p:nvGraphicFramePr>
        <p:xfrm>
          <a:off x="5230761" y="1487129"/>
          <a:ext cx="6548284" cy="4412226"/>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a:extLst>
              <a:ext uri="{FF2B5EF4-FFF2-40B4-BE49-F238E27FC236}">
                <a16:creationId xmlns:a16="http://schemas.microsoft.com/office/drawing/2014/main" id="{8EA10598-39E1-8DEF-47AB-1891C884A802}"/>
              </a:ext>
            </a:extLst>
          </p:cNvPr>
          <p:cNvSpPr txBox="1"/>
          <p:nvPr/>
        </p:nvSpPr>
        <p:spPr>
          <a:xfrm>
            <a:off x="658761" y="1750142"/>
            <a:ext cx="4385187" cy="3416320"/>
          </a:xfrm>
          <a:prstGeom prst="rect">
            <a:avLst/>
          </a:prstGeom>
          <a:noFill/>
        </p:spPr>
        <p:txBody>
          <a:bodyPr wrap="square" rtlCol="0">
            <a:spAutoFit/>
          </a:bodyPr>
          <a:lstStyle/>
          <a:p>
            <a:pPr marL="285750" indent="-285750">
              <a:buFont typeface="Arial" panose="020B0604020202020204" pitchFamily="34" charset="0"/>
              <a:buChar char="•"/>
            </a:pPr>
            <a:r>
              <a:rPr lang="en-GB" dirty="0"/>
              <a:t>Based on the geography the sales differ from region to region.</a:t>
            </a:r>
          </a:p>
          <a:p>
            <a:endParaRPr lang="en-GB" dirty="0"/>
          </a:p>
          <a:p>
            <a:pPr marL="285750" indent="-285750">
              <a:buFont typeface="Arial" panose="020B0604020202020204" pitchFamily="34" charset="0"/>
              <a:buChar char="•"/>
            </a:pPr>
            <a:r>
              <a:rPr lang="en-GB" dirty="0"/>
              <a:t>As per the data the sales have been low in all the regions till 1995 and there was significant growth in all the regions till 2008 since then there is a drop in EU and NA sales. This may be due to the recession or the loss of interest in the consoles among youngsters. Till now (2016) there is no significant rise in the data.</a:t>
            </a:r>
          </a:p>
        </p:txBody>
      </p:sp>
      <p:sp>
        <p:nvSpPr>
          <p:cNvPr id="5" name="Title 1">
            <a:extLst>
              <a:ext uri="{FF2B5EF4-FFF2-40B4-BE49-F238E27FC236}">
                <a16:creationId xmlns:a16="http://schemas.microsoft.com/office/drawing/2014/main" id="{A32F003D-609E-4B36-2416-F3166E7E3F53}"/>
              </a:ext>
            </a:extLst>
          </p:cNvPr>
          <p:cNvSpPr txBox="1">
            <a:spLocks/>
          </p:cNvSpPr>
          <p:nvPr/>
        </p:nvSpPr>
        <p:spPr>
          <a:xfrm>
            <a:off x="1962857" y="529215"/>
            <a:ext cx="9291215" cy="1049235"/>
          </a:xfrm>
          <a:prstGeom prst="rect">
            <a:avLst/>
          </a:prstGeom>
        </p:spPr>
        <p:txBody>
          <a:bodyPr/>
          <a:lstStyle>
            <a:lvl1pPr algn="ctr" defTabSz="914400" rtl="0" eaLnBrk="1" latinLnBrk="0" hangingPunct="1">
              <a:lnSpc>
                <a:spcPct val="90000"/>
              </a:lnSpc>
              <a:spcBef>
                <a:spcPct val="0"/>
              </a:spcBef>
              <a:buNone/>
              <a:defRPr sz="3200" b="0" i="0" kern="1200" cap="all">
                <a:solidFill>
                  <a:schemeClr val="accent1"/>
                </a:solidFill>
                <a:effectLst/>
                <a:latin typeface="+mj-lt"/>
                <a:ea typeface="+mj-ea"/>
                <a:cs typeface="+mj-cs"/>
              </a:defRPr>
            </a:lvl1pPr>
          </a:lstStyle>
          <a:p>
            <a:pPr algn="r"/>
            <a:r>
              <a:rPr lang="en-GB" dirty="0"/>
              <a:t>Based on the sales in different</a:t>
            </a:r>
          </a:p>
          <a:p>
            <a:pPr algn="r"/>
            <a:r>
              <a:rPr lang="en-GB" dirty="0"/>
              <a:t>regions</a:t>
            </a:r>
            <a:endParaRPr lang="en-US" dirty="0"/>
          </a:p>
        </p:txBody>
      </p:sp>
    </p:spTree>
    <p:extLst>
      <p:ext uri="{BB962C8B-B14F-4D97-AF65-F5344CB8AC3E}">
        <p14:creationId xmlns:p14="http://schemas.microsoft.com/office/powerpoint/2010/main" val="24606609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46235-F06D-BB7D-A44B-F4791F785FEE}"/>
              </a:ext>
            </a:extLst>
          </p:cNvPr>
          <p:cNvSpPr>
            <a:spLocks noGrp="1"/>
          </p:cNvSpPr>
          <p:nvPr>
            <p:ph type="title"/>
          </p:nvPr>
        </p:nvSpPr>
        <p:spPr/>
        <p:txBody>
          <a:bodyPr/>
          <a:lstStyle/>
          <a:p>
            <a:pPr algn="r"/>
            <a:r>
              <a:rPr lang="en-GB" dirty="0"/>
              <a:t>Based on the percentage of sales globally</a:t>
            </a:r>
            <a:endParaRPr lang="en-US" dirty="0"/>
          </a:p>
        </p:txBody>
      </p:sp>
      <p:graphicFrame>
        <p:nvGraphicFramePr>
          <p:cNvPr id="4" name="Content Placeholder 3">
            <a:extLst>
              <a:ext uri="{FF2B5EF4-FFF2-40B4-BE49-F238E27FC236}">
                <a16:creationId xmlns:a16="http://schemas.microsoft.com/office/drawing/2014/main" id="{BD10F81A-7FC0-EA80-F093-C8EB2D4D9423}"/>
              </a:ext>
            </a:extLst>
          </p:cNvPr>
          <p:cNvGraphicFramePr>
            <a:graphicFrameLocks noGrp="1"/>
          </p:cNvGraphicFramePr>
          <p:nvPr>
            <p:ph idx="1"/>
            <p:extLst>
              <p:ext uri="{D42A27DB-BD31-4B8C-83A1-F6EECF244321}">
                <p14:modId xmlns:p14="http://schemas.microsoft.com/office/powerpoint/2010/main" val="1420309024"/>
              </p:ext>
            </p:extLst>
          </p:nvPr>
        </p:nvGraphicFramePr>
        <p:xfrm>
          <a:off x="5702709" y="2016125"/>
          <a:ext cx="6115665" cy="3449638"/>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4A41F8B3-B7FE-3638-FB48-84C701E0504D}"/>
              </a:ext>
            </a:extLst>
          </p:cNvPr>
          <p:cNvSpPr txBox="1"/>
          <p:nvPr/>
        </p:nvSpPr>
        <p:spPr>
          <a:xfrm>
            <a:off x="776748" y="2241755"/>
            <a:ext cx="4621162" cy="3416320"/>
          </a:xfrm>
          <a:prstGeom prst="rect">
            <a:avLst/>
          </a:prstGeom>
          <a:noFill/>
        </p:spPr>
        <p:txBody>
          <a:bodyPr wrap="square" rtlCol="0">
            <a:spAutoFit/>
          </a:bodyPr>
          <a:lstStyle/>
          <a:p>
            <a:pPr marL="285750" indent="-285750">
              <a:buFont typeface="Arial" panose="020B0604020202020204" pitchFamily="34" charset="0"/>
              <a:buChar char="•"/>
            </a:pPr>
            <a:r>
              <a:rPr lang="en-GB" dirty="0"/>
              <a:t> The NA has the largest sales globally which got to peak in early 1980s and there with a dip in the late 1990s a significant increase can be seen from 1995 till the dip in 2012.</a:t>
            </a:r>
          </a:p>
          <a:p>
            <a:pPr marL="285750" indent="-285750">
              <a:buFont typeface="Arial" panose="020B0604020202020204" pitchFamily="34" charset="0"/>
              <a:buChar char="•"/>
            </a:pPr>
            <a:r>
              <a:rPr lang="en-GB" dirty="0"/>
              <a:t>EU sales have slowly peaked since 1994 and in the last 2 years, it has crossed the NA American sales globally.</a:t>
            </a:r>
          </a:p>
          <a:p>
            <a:pPr marL="285750" indent="-285750">
              <a:buFont typeface="Arial" panose="020B0604020202020204" pitchFamily="34" charset="0"/>
              <a:buChar char="•"/>
            </a:pPr>
            <a:r>
              <a:rPr lang="en-GB" dirty="0"/>
              <a:t>Japan sales have been constantly low since 1995 but still we could see a mild hike in the last 2 years.</a:t>
            </a:r>
            <a:endParaRPr lang="en-US" dirty="0"/>
          </a:p>
        </p:txBody>
      </p:sp>
    </p:spTree>
    <p:extLst>
      <p:ext uri="{BB962C8B-B14F-4D97-AF65-F5344CB8AC3E}">
        <p14:creationId xmlns:p14="http://schemas.microsoft.com/office/powerpoint/2010/main" val="18659669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85C743-22C0-A368-09F8-CC6F9B5E1B89}"/>
              </a:ext>
            </a:extLst>
          </p:cNvPr>
          <p:cNvSpPr>
            <a:spLocks noGrp="1"/>
          </p:cNvSpPr>
          <p:nvPr>
            <p:ph type="title"/>
          </p:nvPr>
        </p:nvSpPr>
        <p:spPr/>
        <p:txBody>
          <a:bodyPr/>
          <a:lstStyle/>
          <a:p>
            <a:pPr algn="r"/>
            <a:r>
              <a:rPr lang="en-GB" dirty="0"/>
              <a:t>What can be done?</a:t>
            </a:r>
            <a:endParaRPr lang="en-US" dirty="0"/>
          </a:p>
        </p:txBody>
      </p:sp>
      <p:sp>
        <p:nvSpPr>
          <p:cNvPr id="3" name="Content Placeholder 2">
            <a:extLst>
              <a:ext uri="{FF2B5EF4-FFF2-40B4-BE49-F238E27FC236}">
                <a16:creationId xmlns:a16="http://schemas.microsoft.com/office/drawing/2014/main" id="{9D3CF012-9973-E8F9-2689-503BC17CA161}"/>
              </a:ext>
            </a:extLst>
          </p:cNvPr>
          <p:cNvSpPr>
            <a:spLocks noGrp="1"/>
          </p:cNvSpPr>
          <p:nvPr>
            <p:ph idx="1"/>
          </p:nvPr>
        </p:nvSpPr>
        <p:spPr/>
        <p:txBody>
          <a:bodyPr/>
          <a:lstStyle/>
          <a:p>
            <a:r>
              <a:rPr lang="en-GB" dirty="0"/>
              <a:t>To reach a predictive analysis we need to dig more into why the NA sales have been lesser in the last few years.</a:t>
            </a:r>
          </a:p>
          <a:p>
            <a:r>
              <a:rPr lang="en-US" dirty="0"/>
              <a:t>Focus on why sales are still low even after surpassing the global recession.</a:t>
            </a:r>
          </a:p>
          <a:p>
            <a:r>
              <a:rPr lang="en-US" dirty="0"/>
              <a:t>Can do more marketing campaigns to create interest among youngsters. </a:t>
            </a:r>
          </a:p>
        </p:txBody>
      </p:sp>
    </p:spTree>
    <p:extLst>
      <p:ext uri="{BB962C8B-B14F-4D97-AF65-F5344CB8AC3E}">
        <p14:creationId xmlns:p14="http://schemas.microsoft.com/office/powerpoint/2010/main" val="16328091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2B1D4-130B-8319-E3CC-5517CD2C2FC5}"/>
              </a:ext>
            </a:extLst>
          </p:cNvPr>
          <p:cNvSpPr>
            <a:spLocks noGrp="1"/>
          </p:cNvSpPr>
          <p:nvPr>
            <p:ph type="title"/>
          </p:nvPr>
        </p:nvSpPr>
        <p:spPr>
          <a:xfrm>
            <a:off x="5433644" y="4000003"/>
            <a:ext cx="9291215" cy="1049235"/>
          </a:xfrm>
        </p:spPr>
        <p:txBody>
          <a:bodyPr>
            <a:normAutofit/>
          </a:bodyPr>
          <a:lstStyle/>
          <a:p>
            <a:r>
              <a:rPr lang="en-GB" sz="4400" dirty="0"/>
              <a:t>GENRES</a:t>
            </a:r>
            <a:endParaRPr lang="en-US" sz="4400" dirty="0"/>
          </a:p>
        </p:txBody>
      </p:sp>
    </p:spTree>
    <p:extLst>
      <p:ext uri="{BB962C8B-B14F-4D97-AF65-F5344CB8AC3E}">
        <p14:creationId xmlns:p14="http://schemas.microsoft.com/office/powerpoint/2010/main" val="20543998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F3EA1-98F2-D12A-7A58-C76872B54E41}"/>
              </a:ext>
            </a:extLst>
          </p:cNvPr>
          <p:cNvSpPr>
            <a:spLocks noGrp="1"/>
          </p:cNvSpPr>
          <p:nvPr>
            <p:ph type="title"/>
          </p:nvPr>
        </p:nvSpPr>
        <p:spPr>
          <a:xfrm>
            <a:off x="9005676" y="112457"/>
            <a:ext cx="2961967" cy="764356"/>
          </a:xfrm>
        </p:spPr>
        <p:txBody>
          <a:bodyPr>
            <a:normAutofit/>
          </a:bodyPr>
          <a:lstStyle/>
          <a:p>
            <a:r>
              <a:rPr lang="en-GB" sz="3200" dirty="0"/>
              <a:t>GENRES</a:t>
            </a:r>
            <a:endParaRPr lang="en-US" sz="3200" dirty="0"/>
          </a:p>
        </p:txBody>
      </p:sp>
      <p:graphicFrame>
        <p:nvGraphicFramePr>
          <p:cNvPr id="8" name="Content Placeholder 7">
            <a:extLst>
              <a:ext uri="{FF2B5EF4-FFF2-40B4-BE49-F238E27FC236}">
                <a16:creationId xmlns:a16="http://schemas.microsoft.com/office/drawing/2014/main" id="{652E6CED-8B6C-F02B-37C6-F2C71D3F1C35}"/>
              </a:ext>
            </a:extLst>
          </p:cNvPr>
          <p:cNvGraphicFramePr>
            <a:graphicFrameLocks noGrp="1"/>
          </p:cNvGraphicFramePr>
          <p:nvPr>
            <p:ph idx="1"/>
            <p:extLst>
              <p:ext uri="{D42A27DB-BD31-4B8C-83A1-F6EECF244321}">
                <p14:modId xmlns:p14="http://schemas.microsoft.com/office/powerpoint/2010/main" val="1790558106"/>
              </p:ext>
            </p:extLst>
          </p:nvPr>
        </p:nvGraphicFramePr>
        <p:xfrm>
          <a:off x="4730750" y="798513"/>
          <a:ext cx="6704166" cy="4659312"/>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 Placeholder 3">
            <a:extLst>
              <a:ext uri="{FF2B5EF4-FFF2-40B4-BE49-F238E27FC236}">
                <a16:creationId xmlns:a16="http://schemas.microsoft.com/office/drawing/2014/main" id="{5D8326DE-EE61-1B71-CA0B-B8893548BFDC}"/>
              </a:ext>
            </a:extLst>
          </p:cNvPr>
          <p:cNvSpPr>
            <a:spLocks noGrp="1"/>
          </p:cNvSpPr>
          <p:nvPr>
            <p:ph type="body" sz="half" idx="2"/>
          </p:nvPr>
        </p:nvSpPr>
        <p:spPr>
          <a:xfrm>
            <a:off x="658409" y="2050026"/>
            <a:ext cx="4072341" cy="4807974"/>
          </a:xfrm>
        </p:spPr>
        <p:txBody>
          <a:bodyPr/>
          <a:lstStyle/>
          <a:p>
            <a:r>
              <a:rPr lang="en-GB" dirty="0"/>
              <a:t>Based on the stats the overall best-performing game is Action Genre. Apparently, this is the most-sold game in NA from the 1990s to 2012 contributing to the majority of the Global sales. </a:t>
            </a:r>
          </a:p>
          <a:p>
            <a:pPr marL="285750" indent="-285750">
              <a:buFont typeface="Arial" panose="020B0604020202020204" pitchFamily="34" charset="0"/>
              <a:buChar char="•"/>
            </a:pPr>
            <a:endParaRPr lang="en-US" dirty="0"/>
          </a:p>
        </p:txBody>
      </p:sp>
      <p:graphicFrame>
        <p:nvGraphicFramePr>
          <p:cNvPr id="10" name="Chart 9">
            <a:extLst>
              <a:ext uri="{FF2B5EF4-FFF2-40B4-BE49-F238E27FC236}">
                <a16:creationId xmlns:a16="http://schemas.microsoft.com/office/drawing/2014/main" id="{97922FF6-9B7F-37DD-A190-621AE89C0ED5}"/>
              </a:ext>
            </a:extLst>
          </p:cNvPr>
          <p:cNvGraphicFramePr>
            <a:graphicFrameLocks/>
          </p:cNvGraphicFramePr>
          <p:nvPr>
            <p:extLst>
              <p:ext uri="{D42A27DB-BD31-4B8C-83A1-F6EECF244321}">
                <p14:modId xmlns:p14="http://schemas.microsoft.com/office/powerpoint/2010/main" val="636451923"/>
              </p:ext>
            </p:extLst>
          </p:nvPr>
        </p:nvGraphicFramePr>
        <p:xfrm>
          <a:off x="4930877" y="1099344"/>
          <a:ext cx="7261123" cy="465931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388517181"/>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9D5"/>
      </a:lt2>
      <a:accent1>
        <a:srgbClr val="FB8C29"/>
      </a:accent1>
      <a:accent2>
        <a:srgbClr val="F2C351"/>
      </a:accent2>
      <a:accent3>
        <a:srgbClr val="D0CBA5"/>
      </a:accent3>
      <a:accent4>
        <a:srgbClr val="A2C476"/>
      </a:accent4>
      <a:accent5>
        <a:srgbClr val="57C293"/>
      </a:accent5>
      <a:accent6>
        <a:srgbClr val="06BFDE"/>
      </a:accent6>
      <a:hlink>
        <a:srgbClr val="FBAE29"/>
      </a:hlink>
      <a:folHlink>
        <a:srgbClr val="EDC47E"/>
      </a:folHlink>
    </a:clrScheme>
    <a:fontScheme name="Gallery">
      <a:majorFont>
        <a:latin typeface="Rockwell" panose="020606030202050204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BB5F5D82-B5E9-469E-A815-C655ED4AF243}"/>
    </a:ext>
  </a:extLst>
</a:theme>
</file>

<file path=docProps/app.xml><?xml version="1.0" encoding="utf-8"?>
<Properties xmlns="http://schemas.openxmlformats.org/officeDocument/2006/extended-properties" xmlns:vt="http://schemas.openxmlformats.org/officeDocument/2006/docPropsVTypes">
  <Template>Gallery</Template>
  <TotalTime>609</TotalTime>
  <Words>894</Words>
  <Application>Microsoft Office PowerPoint</Application>
  <PresentationFormat>Widescreen</PresentationFormat>
  <Paragraphs>91</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Courier New</vt:lpstr>
      <vt:lpstr>Rockwell</vt:lpstr>
      <vt:lpstr>Wingdings</vt:lpstr>
      <vt:lpstr>Gallery</vt:lpstr>
      <vt:lpstr>PowerPoint Presentation</vt:lpstr>
      <vt:lpstr>CONTENTS</vt:lpstr>
      <vt:lpstr>INTRODUCTION</vt:lpstr>
      <vt:lpstr>PERFORMANCE BASED ON  REGIONS</vt:lpstr>
      <vt:lpstr>PowerPoint Presentation</vt:lpstr>
      <vt:lpstr>Based on the percentage of sales globally</vt:lpstr>
      <vt:lpstr>What can be done?</vt:lpstr>
      <vt:lpstr>GENRES</vt:lpstr>
      <vt:lpstr>GENRES</vt:lpstr>
      <vt:lpstr>The Sales in the last 10 years</vt:lpstr>
      <vt:lpstr>PowerPoint Presentation</vt:lpstr>
      <vt:lpstr>How can sales be increased by genre?</vt:lpstr>
      <vt:lpstr>Conclusion based on data</vt:lpstr>
      <vt:lpstr>RECOMMENDATIONS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Hari Prashanth</dc:creator>
  <cp:lastModifiedBy>Hari Prashanth</cp:lastModifiedBy>
  <cp:revision>39</cp:revision>
  <dcterms:created xsi:type="dcterms:W3CDTF">2023-01-11T19:24:55Z</dcterms:created>
  <dcterms:modified xsi:type="dcterms:W3CDTF">2023-05-22T21:52:38Z</dcterms:modified>
</cp:coreProperties>
</file>