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BDBB8-1821-4784-AD6F-8FC306BED3A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9FAF5-6BAA-432C-B4B8-B3038689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3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5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38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4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3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0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EA0F-4B4F-4FB4-9BE8-937AE4172B2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8B1F-BFF6-4B12-84C3-E93DB864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9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padmasini.venugopal/viz/Task3_10-Rockbusterpresentation/Salesbygeographicregion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1054D-8165-F2EF-D541-10AC6FA8BDF9}"/>
              </a:ext>
            </a:extLst>
          </p:cNvPr>
          <p:cNvSpPr txBox="1"/>
          <p:nvPr/>
        </p:nvSpPr>
        <p:spPr>
          <a:xfrm>
            <a:off x="1769806" y="2299729"/>
            <a:ext cx="9566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Algerian" panose="04020705040A02060702" pitchFamily="82" charset="0"/>
              </a:rPr>
              <a:t>ROCKBUSTER STEALTH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11523-8B46-E23B-8181-F74F7E715459}"/>
              </a:ext>
            </a:extLst>
          </p:cNvPr>
          <p:cNvSpPr txBox="1"/>
          <p:nvPr/>
        </p:nvSpPr>
        <p:spPr>
          <a:xfrm>
            <a:off x="2094270" y="3315392"/>
            <a:ext cx="7777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lgerian" panose="04020705040A02060702" pitchFamily="82" charset="0"/>
              </a:rPr>
              <a:t>BUSINESS STRATEGY MEETING FOR NEW ONLINE VIDEO SERVICE</a:t>
            </a:r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75B6F-DC52-C1F6-0170-A8DA6E92DDC4}"/>
              </a:ext>
            </a:extLst>
          </p:cNvPr>
          <p:cNvSpPr txBox="1"/>
          <p:nvPr/>
        </p:nvSpPr>
        <p:spPr>
          <a:xfrm>
            <a:off x="8976852" y="6457891"/>
            <a:ext cx="364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BY: PADMASINI VENUGOPAL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2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F55448-291C-E76A-A322-249AF44E8197}"/>
              </a:ext>
            </a:extLst>
          </p:cNvPr>
          <p:cNvSpPr txBox="1"/>
          <p:nvPr/>
        </p:nvSpPr>
        <p:spPr>
          <a:xfrm>
            <a:off x="776748" y="1759974"/>
            <a:ext cx="4876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rental duration is explained here with a packed bubble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analyzing the average rental duration among different genres it is approx. 5.03 days and it is very clear that the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Thriller genre </a:t>
            </a:r>
            <a:r>
              <a:rPr lang="en-US" sz="2000" dirty="0"/>
              <a:t>has been rented longer.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It’s surprising to know, that despite having only one film, the thriller genre has the highest rental duration.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A1CB2F-EF70-D3AF-AF12-CE4ED183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224" y="808823"/>
            <a:ext cx="5921253" cy="52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6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595E-B3CE-75DD-F1FC-01F85503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064"/>
            <a:ext cx="10353761" cy="132632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  <a:t>The customers</a:t>
            </a:r>
            <a:endParaRPr lang="en-US" sz="54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F8B0-4244-82CD-F277-2C67DE71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2" y="128853"/>
            <a:ext cx="10353761" cy="132632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C000"/>
                </a:solidFill>
                <a:latin typeface="Algerian" panose="04020705040A02060702" pitchFamily="82" charset="0"/>
              </a:rPr>
              <a:t>Geographic distribution among countries</a:t>
            </a:r>
            <a:endParaRPr lang="en-US" sz="4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E6E5E-7D7E-A641-7B78-F97F9A84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69" y="1484670"/>
            <a:ext cx="8514736" cy="527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023619-322F-7436-0250-CD99780D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840" y="2434633"/>
            <a:ext cx="2648484" cy="26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143CA2-D568-7FA3-1C2E-2369FBE0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45" y="1624011"/>
            <a:ext cx="2497393" cy="2070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A3A04B-F973-99A8-9848-A72B9033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150" y="5211752"/>
            <a:ext cx="2034716" cy="1496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77E77D-28AA-F456-81B3-8C193DB549A4}"/>
              </a:ext>
            </a:extLst>
          </p:cNvPr>
          <p:cNvSpPr txBox="1"/>
          <p:nvPr/>
        </p:nvSpPr>
        <p:spPr>
          <a:xfrm>
            <a:off x="9139082" y="452795"/>
            <a:ext cx="2900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top 10 cities with the highest number of customers within the top 10 countries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F67E6-F403-DA46-FB58-EBE9E319847B}"/>
              </a:ext>
            </a:extLst>
          </p:cNvPr>
          <p:cNvSpPr txBox="1"/>
          <p:nvPr/>
        </p:nvSpPr>
        <p:spPr>
          <a:xfrm>
            <a:off x="9340643" y="4011423"/>
            <a:ext cx="249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top 5 customers from that top cities, who have paid the highest amount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7E8F9-742E-CDA9-8FA3-671EAC9A5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62" y="305314"/>
            <a:ext cx="8649450" cy="63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6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6C72-AC57-76A7-9647-EED3EEE7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17" y="-78656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C000"/>
                </a:solidFill>
                <a:latin typeface="Algerian" panose="04020705040A02060702" pitchFamily="82" charset="0"/>
              </a:rPr>
              <a:t>Sales by geographic regions</a:t>
            </a:r>
            <a:endParaRPr lang="en-US" sz="4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4B23A-59F1-35B9-274D-17A16260923C}"/>
              </a:ext>
            </a:extLst>
          </p:cNvPr>
          <p:cNvSpPr txBox="1"/>
          <p:nvPr/>
        </p:nvSpPr>
        <p:spPr>
          <a:xfrm>
            <a:off x="7069393" y="2804169"/>
            <a:ext cx="4286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Most of </a:t>
            </a:r>
            <a:r>
              <a:rPr lang="en-GB" sz="2000" dirty="0" err="1"/>
              <a:t>Rockbuster’s</a:t>
            </a:r>
            <a:r>
              <a:rPr lang="en-GB" sz="2000" dirty="0"/>
              <a:t> total revenue comes from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Asia &amp; Pacific, Europe, and South/Latin America</a:t>
            </a:r>
            <a:r>
              <a:rPr lang="en-GB" sz="2000" dirty="0"/>
              <a:t>.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30CD93-8D9D-187A-7475-D20FFC80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7" y="814980"/>
            <a:ext cx="5837642" cy="59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0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32FE-5FA6-D8CC-5AA7-77A18007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C000"/>
                </a:solidFill>
                <a:latin typeface="Algerian" panose="04020705040A02060702" pitchFamily="82" charset="0"/>
              </a:rPr>
              <a:t>Conclusions</a:t>
            </a:r>
            <a:endParaRPr lang="en-US" sz="4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0728D-C698-FB3C-FD1B-A91CAEE129D8}"/>
              </a:ext>
            </a:extLst>
          </p:cNvPr>
          <p:cNvSpPr txBox="1"/>
          <p:nvPr/>
        </p:nvSpPr>
        <p:spPr>
          <a:xfrm>
            <a:off x="1002890" y="1935921"/>
            <a:ext cx="104615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The top genres that contribute to high sales are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science fiction, animation, drama, and comedy.</a:t>
            </a:r>
            <a:r>
              <a:rPr lang="en-US" sz="2000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Telegraph Voyage, Zorro Ark, and Wife Turn </a:t>
            </a:r>
            <a:r>
              <a:rPr lang="en-GB" sz="2000" dirty="0"/>
              <a:t>movies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/>
              <a:t>contribute to the most revenue gain.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The movies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Texas Watch and Oklahoma Jumanji </a:t>
            </a:r>
            <a:r>
              <a:rPr lang="en-GB" sz="2000" dirty="0"/>
              <a:t>contribute the least revenue.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The Average rental duration of the movies is 5.03 days and the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Thriller</a:t>
            </a:r>
            <a:r>
              <a:rPr lang="en-GB" sz="2000" dirty="0"/>
              <a:t> genre has been rented longer for almost 6 days when compared to others.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The top 10 countries having higher customer count is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India, China, the United States, Japan, Mexico, Brazil, Russian Federation, Philippines, Turkey, and Indonesia.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The top 5 customers from the top cities, who have paid the highest amount are from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Ambattur,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Shanwei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Iwaki,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Acua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and Aurora. 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 The highest total revenue of </a:t>
            </a:r>
            <a:r>
              <a:rPr lang="en-GB" sz="2000" dirty="0" err="1"/>
              <a:t>Rockbuster</a:t>
            </a:r>
            <a:r>
              <a:rPr lang="en-GB" sz="2000" dirty="0"/>
              <a:t> comes from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Asia &amp; Pacific, Europe, and South/Latin America</a:t>
            </a:r>
            <a:r>
              <a:rPr lang="en-GB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039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7912-2C33-AC10-A47B-3EE0C9B3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74669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C000"/>
                </a:solidFill>
                <a:latin typeface="Algerian" panose="04020705040A02060702" pitchFamily="82" charset="0"/>
              </a:rPr>
              <a:t>RECOMMENDATIONS</a:t>
            </a:r>
            <a:br>
              <a:rPr lang="en-GB" sz="4000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endParaRPr lang="en-US" sz="4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0C32-D1E6-C2B6-238A-4700B0CE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237830"/>
            <a:ext cx="10353762" cy="36951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900" dirty="0"/>
              <a:t> A special focus has to be given to certain movies that generate higher revenue rather than going on certain genres, it’s also better to remove a few movies which have the least revenue.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/>
              <a:t>Special offers can be introduced to people who hire the movies for more than 5 days which could lead to a significant increase in rental duration days.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/>
              <a:t> Should increase the marketing strategies to our major markets Asia &amp; pacific, Europe, and South/Latin America. Marketing promotions should be done in other regions also to increase sales.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/>
              <a:t> The top 5 countries should be taken to count and we can introduce more movies in their preferable language which can create more interest among people and will improvise our sales.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/>
              <a:t> The High paid customers should be rewarded for their loyalty and we should also include the referral codes system which helps in increasing the customer numbers.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48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2AA7-BEF0-DE37-90B1-202BC44B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65376"/>
            <a:ext cx="10353761" cy="1326321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C000"/>
                </a:solidFill>
                <a:latin typeface="Algerian" panose="04020705040A02060702" pitchFamily="82" charset="0"/>
              </a:rPr>
              <a:t>THANK YOU!</a:t>
            </a:r>
            <a:endParaRPr lang="en-US" sz="6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D1EF-C424-B71B-E533-47F2C5112E80}"/>
              </a:ext>
            </a:extLst>
          </p:cNvPr>
          <p:cNvSpPr txBox="1"/>
          <p:nvPr/>
        </p:nvSpPr>
        <p:spPr>
          <a:xfrm>
            <a:off x="2812026" y="3303639"/>
            <a:ext cx="702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https://public.tableau.com/app/profile/padmasini.venugopal/viz/Task3_10-Rockbusterpresentation/Salesbygeographicregions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B9ADC-6CD8-D635-76C8-7ECA4AE16249}"/>
              </a:ext>
            </a:extLst>
          </p:cNvPr>
          <p:cNvSpPr txBox="1"/>
          <p:nvPr/>
        </p:nvSpPr>
        <p:spPr>
          <a:xfrm>
            <a:off x="7541344" y="6086168"/>
            <a:ext cx="53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further queries kindly contact</a:t>
            </a:r>
          </a:p>
          <a:p>
            <a:pPr algn="ctr"/>
            <a:r>
              <a:rPr lang="en-GB" dirty="0"/>
              <a:t>drpadmasini.v@gmail.com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0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A3F8-DD07-BEDD-EDA3-00949E337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5110331" cy="1080063"/>
          </a:xfrm>
        </p:spPr>
        <p:txBody>
          <a:bodyPr>
            <a:noAutofit/>
          </a:bodyPr>
          <a:lstStyle/>
          <a:p>
            <a:pPr algn="l"/>
            <a:r>
              <a:rPr lang="en-GB" sz="4000" dirty="0">
                <a:solidFill>
                  <a:srgbClr val="FFC000"/>
                </a:solidFill>
                <a:latin typeface="Algerian" panose="04020705040A02060702" pitchFamily="82" charset="0"/>
              </a:rPr>
              <a:t>ABOUT ROCKBUSTER</a:t>
            </a:r>
            <a:endParaRPr lang="en-US" sz="4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31706-6C93-598B-D9B4-0E78A80EF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418735"/>
            <a:ext cx="9001462" cy="3175820"/>
          </a:xfrm>
        </p:spPr>
        <p:txBody>
          <a:bodyPr/>
          <a:lstStyle/>
          <a:p>
            <a:r>
              <a:rPr lang="en-GB" dirty="0" err="1"/>
              <a:t>Rockbuster</a:t>
            </a:r>
            <a:r>
              <a:rPr lang="en-GB" dirty="0"/>
              <a:t> Stealth is a movie rental company that has a worldwide market. Facing stiff competition from streaming services such as Netflix and Amazon Prime, the </a:t>
            </a:r>
            <a:r>
              <a:rPr lang="en-GB" dirty="0" err="1"/>
              <a:t>Rockbuster</a:t>
            </a:r>
            <a:r>
              <a:rPr lang="en-GB" dirty="0"/>
              <a:t> Stealth management team is planning to use its existing movie licenses to launch an online video rental service in order to stay competitive.”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1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5FEE-7A79-3EBC-F28A-B8C492F3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C000"/>
                </a:solidFill>
                <a:latin typeface="Algerian" panose="04020705040A02060702" pitchFamily="82" charset="0"/>
              </a:rPr>
              <a:t>contents</a:t>
            </a:r>
            <a:endParaRPr lang="en-US" sz="4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06B098-8807-9765-8F13-B0C543EB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10" y="204511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F6F20E-D5C8-D3D8-4766-B3CAB2930221}"/>
              </a:ext>
            </a:extLst>
          </p:cNvPr>
          <p:cNvSpPr txBox="1"/>
          <p:nvPr/>
        </p:nvSpPr>
        <p:spPr>
          <a:xfrm>
            <a:off x="5447071" y="2349910"/>
            <a:ext cx="6174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1 - </a:t>
            </a:r>
            <a:r>
              <a:rPr lang="en-GB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MOVIES</a:t>
            </a:r>
            <a:r>
              <a:rPr lang="en-GB" sz="2000" dirty="0"/>
              <a:t>: Which movies contributed the most/least to revenue gain?</a:t>
            </a:r>
          </a:p>
          <a:p>
            <a:r>
              <a:rPr lang="en-GB" sz="2000" dirty="0"/>
              <a:t>2 – </a:t>
            </a:r>
            <a:r>
              <a:rPr lang="en-GB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DURATION OF RENTALS</a:t>
            </a:r>
            <a:r>
              <a:rPr lang="en-GB" sz="2000" dirty="0"/>
              <a:t>: What was the average rental duration for all videos? </a:t>
            </a:r>
          </a:p>
          <a:p>
            <a:r>
              <a:rPr lang="en-GB" sz="2000" dirty="0"/>
              <a:t>3 – </a:t>
            </a:r>
            <a:r>
              <a:rPr lang="en-GB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CUSTOMERS</a:t>
            </a:r>
            <a:r>
              <a:rPr lang="en-GB" sz="2000" dirty="0"/>
              <a:t>: Which countries have the most customers and which countries have the most lifetime value customers? </a:t>
            </a:r>
          </a:p>
          <a:p>
            <a:r>
              <a:rPr lang="en-GB" sz="2000" dirty="0"/>
              <a:t>4 – </a:t>
            </a:r>
            <a:r>
              <a:rPr lang="en-GB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SALES REVENUE</a:t>
            </a:r>
            <a:r>
              <a:rPr lang="en-GB" sz="2000" dirty="0"/>
              <a:t>: Do sales figures vary between geographic regions?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3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E55A-D31C-7F2C-219B-C25FA7F9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781" y="2238251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C000"/>
                </a:solidFill>
                <a:latin typeface="Algerian" panose="04020705040A02060702" pitchFamily="82" charset="0"/>
              </a:rPr>
              <a:t>Data overview</a:t>
            </a:r>
            <a:endParaRPr lang="en-US" sz="4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6963-C989-1838-77F9-535BA15E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98" y="2238251"/>
            <a:ext cx="2615986" cy="16106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NO OF MOVIES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1000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CEB72-7FBF-A0FB-29FF-5CF685EC52A3}"/>
              </a:ext>
            </a:extLst>
          </p:cNvPr>
          <p:cNvSpPr txBox="1"/>
          <p:nvPr/>
        </p:nvSpPr>
        <p:spPr>
          <a:xfrm>
            <a:off x="2782529" y="580103"/>
            <a:ext cx="196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RENTAL RATE</a:t>
            </a:r>
          </a:p>
          <a:p>
            <a:r>
              <a:rPr lang="en-GB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$0.99- $4.99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F26EF-7162-1D1A-96A8-825D6F5AA203}"/>
              </a:ext>
            </a:extLst>
          </p:cNvPr>
          <p:cNvSpPr txBox="1"/>
          <p:nvPr/>
        </p:nvSpPr>
        <p:spPr>
          <a:xfrm flipH="1">
            <a:off x="6459795" y="609604"/>
            <a:ext cx="2497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RENTAL DURATION</a:t>
            </a:r>
          </a:p>
          <a:p>
            <a:pPr algn="ctr"/>
            <a:r>
              <a:rPr lang="en-GB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3-7 DAYS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1876C-6713-F4C6-0E3C-BBD97122157E}"/>
              </a:ext>
            </a:extLst>
          </p:cNvPr>
          <p:cNvSpPr txBox="1"/>
          <p:nvPr/>
        </p:nvSpPr>
        <p:spPr>
          <a:xfrm>
            <a:off x="9163665" y="2238251"/>
            <a:ext cx="2241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MOVIE RATINGS</a:t>
            </a:r>
          </a:p>
          <a:p>
            <a:pPr algn="ctr"/>
            <a:r>
              <a:rPr lang="en-GB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 (178), PG (194), PG - 13 (223), R (195), NC-17 (210)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194BB-430A-C8BB-2FA3-9C233039D4A7}"/>
              </a:ext>
            </a:extLst>
          </p:cNvPr>
          <p:cNvSpPr txBox="1"/>
          <p:nvPr/>
        </p:nvSpPr>
        <p:spPr>
          <a:xfrm>
            <a:off x="2782529" y="4562168"/>
            <a:ext cx="1966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OF ACTIVE USERS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584</a:t>
            </a:r>
            <a:endParaRPr lang="en-GB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E2EE7-6B01-20E5-B9C5-D38F26E3A201}"/>
              </a:ext>
            </a:extLst>
          </p:cNvPr>
          <p:cNvSpPr txBox="1"/>
          <p:nvPr/>
        </p:nvSpPr>
        <p:spPr>
          <a:xfrm>
            <a:off x="6459795" y="4630994"/>
            <a:ext cx="2949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 FILM LENGTH</a:t>
            </a:r>
          </a:p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115 MINUTES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1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2B33-1FCA-8A6E-39AE-84C554E8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440" y="2507226"/>
            <a:ext cx="10353761" cy="1326321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C000"/>
                </a:solidFill>
                <a:latin typeface="Algerian" panose="04020705040A02060702" pitchFamily="82" charset="0"/>
              </a:rPr>
              <a:t>Movies &amp; REVENUE</a:t>
            </a:r>
            <a:endParaRPr lang="en-US" sz="6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9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977-CEF6-7376-BB9F-637C1E35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C000"/>
                </a:solidFill>
                <a:latin typeface="Algerian" panose="04020705040A02060702" pitchFamily="82" charset="0"/>
              </a:rPr>
              <a:t>The top 10 movies having high revenue</a:t>
            </a:r>
            <a:endParaRPr lang="en-US" sz="4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A16F9-9AEE-A03A-DF07-AFA051A74265}"/>
              </a:ext>
            </a:extLst>
          </p:cNvPr>
          <p:cNvSpPr txBox="1"/>
          <p:nvPr/>
        </p:nvSpPr>
        <p:spPr>
          <a:xfrm>
            <a:off x="658761" y="5289791"/>
            <a:ext cx="11012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top movies which contribute the high revenue belong to music, comedy, and documentary genres. The name of the movies is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Telegraphic Voyage, Zorro Ark and wife turn</a:t>
            </a:r>
            <a:r>
              <a:rPr lang="en-GB" sz="2000" dirty="0"/>
              <a:t>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1A3F2-CC82-38CE-3662-04DFD8AF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25" y="1573161"/>
            <a:ext cx="8883481" cy="37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1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1555-90A5-D1D9-E5DD-F267822E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C000"/>
                </a:solidFill>
                <a:latin typeface="Algerian" panose="04020705040A02060702" pitchFamily="82" charset="0"/>
              </a:rPr>
              <a:t>The movies having the lowest revenue</a:t>
            </a:r>
            <a:endParaRPr lang="en-US" sz="4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0CD0-93B1-368A-6A98-A175CD64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25614"/>
            <a:ext cx="10353762" cy="1302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movies having the lowest revenue belong to the new and horror genres. The name of the movie is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Texas Watch and Oklahoma Jumanji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B4D48-200D-2340-401D-75A06478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1612490"/>
            <a:ext cx="9426757" cy="42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41A9-68DE-149C-8442-314215B5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4000" dirty="0">
                <a:solidFill>
                  <a:srgbClr val="FFC000"/>
                </a:solidFill>
                <a:latin typeface="Algerian" panose="04020705040A02060702" pitchFamily="82" charset="0"/>
              </a:rPr>
              <a:t>The total revenue with genres</a:t>
            </a:r>
            <a:endParaRPr lang="en-US" sz="4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66852-186B-E7DF-25A7-B2F7BB22700E}"/>
              </a:ext>
            </a:extLst>
          </p:cNvPr>
          <p:cNvSpPr txBox="1"/>
          <p:nvPr/>
        </p:nvSpPr>
        <p:spPr>
          <a:xfrm>
            <a:off x="830114" y="5279922"/>
            <a:ext cx="10521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From the analysis, it’s very clear that the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sports genre </a:t>
            </a:r>
            <a:r>
              <a:rPr lang="en-GB" sz="2000" dirty="0"/>
              <a:t>movie is the high contributor to the total revenue followed by it is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science fiction, animation, drama and comedy.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5C8559-8165-AF99-BC13-AAEED675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5" y="1721972"/>
            <a:ext cx="11168322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4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519C-91A9-E157-0035-80248D3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77729"/>
            <a:ext cx="10353761" cy="1326321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  <a:t>The average rental duration</a:t>
            </a:r>
            <a:endParaRPr lang="en-US" sz="54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38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647</TotalTime>
  <Words>779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Bookman Old Style</vt:lpstr>
      <vt:lpstr>Calibri</vt:lpstr>
      <vt:lpstr>Rockwell</vt:lpstr>
      <vt:lpstr>Wingdings</vt:lpstr>
      <vt:lpstr>Damask</vt:lpstr>
      <vt:lpstr>PowerPoint Presentation</vt:lpstr>
      <vt:lpstr>ABOUT ROCKBUSTER</vt:lpstr>
      <vt:lpstr>contents</vt:lpstr>
      <vt:lpstr>Data overview</vt:lpstr>
      <vt:lpstr>Movies &amp; REVENUE</vt:lpstr>
      <vt:lpstr>The top 10 movies having high revenue</vt:lpstr>
      <vt:lpstr>The movies having the lowest revenue</vt:lpstr>
      <vt:lpstr>The total revenue with genres</vt:lpstr>
      <vt:lpstr>The average rental duration</vt:lpstr>
      <vt:lpstr>PowerPoint Presentation</vt:lpstr>
      <vt:lpstr>The customers</vt:lpstr>
      <vt:lpstr>Geographic distribution among countries</vt:lpstr>
      <vt:lpstr>PowerPoint Presentation</vt:lpstr>
      <vt:lpstr>Sales by geographic regions</vt:lpstr>
      <vt:lpstr>Conclusions</vt:lpstr>
      <vt:lpstr>RECOMMENDATIONS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Prashanth</dc:creator>
  <cp:lastModifiedBy>Hari Prashanth</cp:lastModifiedBy>
  <cp:revision>26</cp:revision>
  <dcterms:created xsi:type="dcterms:W3CDTF">2023-05-14T20:57:13Z</dcterms:created>
  <dcterms:modified xsi:type="dcterms:W3CDTF">2023-05-16T15:12:44Z</dcterms:modified>
</cp:coreProperties>
</file>