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76" r:id="rId7"/>
    <p:sldId id="271" r:id="rId8"/>
    <p:sldId id="263" r:id="rId9"/>
    <p:sldId id="264" r:id="rId10"/>
    <p:sldId id="272" r:id="rId11"/>
    <p:sldId id="273" r:id="rId12"/>
    <p:sldId id="274" r:id="rId13"/>
    <p:sldId id="265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/>
    <p:restoredTop sz="94674"/>
  </p:normalViewPr>
  <p:slideViewPr>
    <p:cSldViewPr snapToGrid="0" snapToObjects="1">
      <p:cViewPr>
        <p:scale>
          <a:sx n="113" d="100"/>
          <a:sy n="113" d="100"/>
        </p:scale>
        <p:origin x="10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7A548-7725-0D43-9F5E-9359E76ADEEF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7218-1BC3-B74C-BE1A-C9AA004C2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1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carry the weight of your arguments</a:t>
            </a:r>
          </a:p>
          <a:p>
            <a:r>
              <a:rPr lang="en-GB" dirty="0"/>
              <a:t>Good visualisations will be the difference between an influential and an obscure paper; grant won and a grant lost.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D7218-1BC3-B74C-BE1A-C9AA004C2D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45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4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2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1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0A60-BD79-6647-B668-5D45A8D54088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8756F6-C3D8-4D48-AAF3-9B3C8ADC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E130-0927-EC42-BA5A-C514CC5D3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488" y="2138782"/>
            <a:ext cx="7557025" cy="1630763"/>
          </a:xfrm>
          <a:effectLst/>
        </p:spPr>
        <p:txBody>
          <a:bodyPr>
            <a:noAutofit/>
          </a:bodyPr>
          <a:lstStyle/>
          <a:p>
            <a:r>
              <a:rPr lang="en-US" sz="2800" cap="none" dirty="0">
                <a:latin typeface="Zapfino" panose="03030300040707070C03" pitchFamily="66" charset="77"/>
              </a:rPr>
              <a:t>Fundamentals of</a:t>
            </a:r>
            <a:endParaRPr lang="en-GB" sz="2800" cap="none" dirty="0">
              <a:latin typeface="Zapfino" panose="03030300040707070C03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ED495-330A-E242-A167-722A83A2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3867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DATA 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VISUALISATIONS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868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DA3B-121A-A248-A53A-8449C01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E0159-080B-514F-A1D9-2067B4A60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34" y="2096103"/>
            <a:ext cx="5621623" cy="34773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F0720-F703-664D-9432-E367971A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81" y="401680"/>
            <a:ext cx="5144385" cy="3182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FCF06-D523-1E4D-AEB1-D10F79A4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59" y="3583849"/>
            <a:ext cx="5144384" cy="3182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D6F332-BAC2-4445-B36B-C5382430A8A5}"/>
              </a:ext>
            </a:extLst>
          </p:cNvPr>
          <p:cNvSpPr txBox="1"/>
          <p:nvPr/>
        </p:nvSpPr>
        <p:spPr>
          <a:xfrm>
            <a:off x="8085762" y="4119937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45C51-CB43-AC42-8807-280D2589CD6D}"/>
              </a:ext>
            </a:extLst>
          </p:cNvPr>
          <p:cNvSpPr txBox="1"/>
          <p:nvPr/>
        </p:nvSpPr>
        <p:spPr>
          <a:xfrm>
            <a:off x="8979613" y="69864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D8CD9-D6C3-9643-B650-5C48A3BFC5C9}"/>
              </a:ext>
            </a:extLst>
          </p:cNvPr>
          <p:cNvSpPr txBox="1"/>
          <p:nvPr/>
        </p:nvSpPr>
        <p:spPr>
          <a:xfrm>
            <a:off x="3277456" y="2804845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Density</a:t>
            </a:r>
          </a:p>
        </p:txBody>
      </p:sp>
    </p:spTree>
    <p:extLst>
      <p:ext uri="{BB962C8B-B14F-4D97-AF65-F5344CB8AC3E}">
        <p14:creationId xmlns:p14="http://schemas.microsoft.com/office/powerpoint/2010/main" val="427422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0709-214C-3F42-8C2D-47EF70A7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748573-B90D-C048-BB8A-649D640E9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47" y="1895583"/>
            <a:ext cx="7788106" cy="4817501"/>
          </a:xfrm>
        </p:spPr>
      </p:pic>
    </p:spTree>
    <p:extLst>
      <p:ext uri="{BB962C8B-B14F-4D97-AF65-F5344CB8AC3E}">
        <p14:creationId xmlns:p14="http://schemas.microsoft.com/office/powerpoint/2010/main" val="154488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6A87-1893-0A43-95C0-C966036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24105-7F51-6F4B-A800-4FDADC73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013" y="1975028"/>
            <a:ext cx="7589974" cy="46949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823E2-7942-8F48-A564-B3D17FD52B22}"/>
              </a:ext>
            </a:extLst>
          </p:cNvPr>
          <p:cNvSpPr txBox="1"/>
          <p:nvPr/>
        </p:nvSpPr>
        <p:spPr>
          <a:xfrm>
            <a:off x="6339155" y="285621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Smoothening</a:t>
            </a:r>
          </a:p>
        </p:txBody>
      </p:sp>
    </p:spTree>
    <p:extLst>
      <p:ext uri="{BB962C8B-B14F-4D97-AF65-F5344CB8AC3E}">
        <p14:creationId xmlns:p14="http://schemas.microsoft.com/office/powerpoint/2010/main" val="239263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D7C0-2D7F-3940-81E3-FB354F4F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system and axis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0674B-1B57-064E-8385-93CF4AB1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03"/>
          <a:stretch/>
        </p:blipFill>
        <p:spPr>
          <a:xfrm>
            <a:off x="1755078" y="2190393"/>
            <a:ext cx="868184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D7C0-2D7F-3940-81E3-FB354F4F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system and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FD7C-EEEA-6040-9995-92E71C09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Scale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22E4F-8908-0D4C-B353-152995E7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94" y="1416611"/>
            <a:ext cx="5031622" cy="3775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576C-6649-194D-AF4B-490F49C9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96" y="3304387"/>
            <a:ext cx="5424210" cy="2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8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D7C0-2D7F-3940-81E3-FB354F4F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system and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FD7C-EEEA-6040-9995-92E71C09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 Scale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F6940-4FB6-284D-BF50-E08860BF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47" y="3582052"/>
            <a:ext cx="6150905" cy="2394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39F85-7AC6-F04B-9E7F-2EF53938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46" y="1348896"/>
            <a:ext cx="6150905" cy="23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82D8-660D-4940-A00F-A19126F0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934" y="5338997"/>
            <a:ext cx="2588410" cy="988978"/>
          </a:xfrm>
        </p:spPr>
        <p:txBody>
          <a:bodyPr/>
          <a:lstStyle/>
          <a:p>
            <a:pPr algn="ctr"/>
            <a:r>
              <a:rPr lang="en-GB" dirty="0"/>
              <a:t>Themes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5B21-7C61-DB41-AF8B-73704D4F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09" y="4505124"/>
            <a:ext cx="3601438" cy="222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F3CC5-423F-6C4A-93B3-13814F0C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53" y="2277241"/>
            <a:ext cx="3601439" cy="2227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86B04-9C70-7E4C-BD13-02E6793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03" y="2277241"/>
            <a:ext cx="3601438" cy="2227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267AA-0900-3743-9AE2-67DE747E9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1" y="4505260"/>
            <a:ext cx="3601438" cy="2227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EA455-53D4-8945-9971-F9255F6F6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047" y="49494"/>
            <a:ext cx="3601439" cy="2227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6777DD-49E9-2046-A532-E757426F3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609" y="49766"/>
            <a:ext cx="3601438" cy="2227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CD5039-4839-394C-A84A-EE9A4F272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718" y="2277514"/>
            <a:ext cx="3601438" cy="2227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B4842B-CB00-9742-BC4C-CC7DF2582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265" y="49766"/>
            <a:ext cx="3601438" cy="22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49CF-4B11-4A41-BF0D-18CF497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Visualisations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C5A3-A883-4D49-8BF6-314B9EC6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Clear,  Attractive, Convincing, Balanced, Compelling</a:t>
            </a:r>
          </a:p>
          <a:p>
            <a:r>
              <a:rPr lang="en-GB" dirty="0"/>
              <a:t>Convey your data</a:t>
            </a:r>
          </a:p>
          <a:p>
            <a:r>
              <a:rPr lang="en-GB" dirty="0"/>
              <a:t>Not mislead</a:t>
            </a:r>
          </a:p>
          <a:p>
            <a:r>
              <a:rPr lang="en-GB" dirty="0"/>
              <a:t>Aesthetically pleasing</a:t>
            </a:r>
          </a:p>
          <a:p>
            <a:r>
              <a:rPr lang="en-GB" dirty="0"/>
              <a:t>Not distract</a:t>
            </a:r>
          </a:p>
        </p:txBody>
      </p:sp>
    </p:spTree>
    <p:extLst>
      <p:ext uri="{BB962C8B-B14F-4D97-AF65-F5344CB8AC3E}">
        <p14:creationId xmlns:p14="http://schemas.microsoft.com/office/powerpoint/2010/main" val="258361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E552-9FEF-844D-9DC4-B2C48851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Visualisations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AE088C-9072-AC4F-8ABB-9DEF0E0D1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828" y="2223787"/>
            <a:ext cx="7366344" cy="4230386"/>
          </a:xfrm>
        </p:spPr>
      </p:pic>
    </p:spTree>
    <p:extLst>
      <p:ext uri="{BB962C8B-B14F-4D97-AF65-F5344CB8AC3E}">
        <p14:creationId xmlns:p14="http://schemas.microsoft.com/office/powerpoint/2010/main" val="368039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F909-4D99-F946-9787-CD5524A5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Visualisations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CEB339-0593-3F4D-BEF9-6D1490B56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247" y="2145262"/>
            <a:ext cx="9273505" cy="4265812"/>
          </a:xfrm>
        </p:spPr>
      </p:pic>
    </p:spTree>
    <p:extLst>
      <p:ext uri="{BB962C8B-B14F-4D97-AF65-F5344CB8AC3E}">
        <p14:creationId xmlns:p14="http://schemas.microsoft.com/office/powerpoint/2010/main" val="363708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E31F-BB22-4E4A-BA7A-068CCC07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 Visualisations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9E4D5-9CE5-A74B-9668-55020D3BE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550" y="2016125"/>
            <a:ext cx="4812900" cy="4675390"/>
          </a:xfrm>
        </p:spPr>
      </p:pic>
    </p:spTree>
    <p:extLst>
      <p:ext uri="{BB962C8B-B14F-4D97-AF65-F5344CB8AC3E}">
        <p14:creationId xmlns:p14="http://schemas.microsoft.com/office/powerpoint/2010/main" val="387823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6587-81BE-6746-9DDA-C4DA367C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88" y="804519"/>
            <a:ext cx="9603275" cy="1049235"/>
          </a:xfrm>
        </p:spPr>
        <p:txBody>
          <a:bodyPr/>
          <a:lstStyle/>
          <a:p>
            <a:r>
              <a:rPr lang="en-GB" dirty="0"/>
              <a:t>Bad Visualisations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F1026-F6A7-0B48-86E4-D98CAF29E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066" y="0"/>
            <a:ext cx="6874933" cy="6874933"/>
          </a:xfrm>
        </p:spPr>
      </p:pic>
    </p:spTree>
    <p:extLst>
      <p:ext uri="{BB962C8B-B14F-4D97-AF65-F5344CB8AC3E}">
        <p14:creationId xmlns:p14="http://schemas.microsoft.com/office/powerpoint/2010/main" val="30261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6238FE-635E-9145-8334-00F63052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Grammar of Graphics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FB31218-997E-D844-884A-92BE847AE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366810"/>
              </p:ext>
            </p:extLst>
          </p:nvPr>
        </p:nvGraphicFramePr>
        <p:xfrm>
          <a:off x="1450975" y="2016125"/>
          <a:ext cx="9749034" cy="45421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91830">
                  <a:extLst>
                    <a:ext uri="{9D8B030D-6E8A-4147-A177-3AD203B41FA5}">
                      <a16:colId xmlns:a16="http://schemas.microsoft.com/office/drawing/2014/main" val="3683586426"/>
                    </a:ext>
                  </a:extLst>
                </a:gridCol>
                <a:gridCol w="7057204">
                  <a:extLst>
                    <a:ext uri="{9D8B030D-6E8A-4147-A177-3AD203B41FA5}">
                      <a16:colId xmlns:a16="http://schemas.microsoft.com/office/drawing/2014/main" val="2004799108"/>
                    </a:ext>
                  </a:extLst>
                </a:gridCol>
              </a:tblGrid>
              <a:tr h="5627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958994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Variables of interest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904198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Aesthetics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X-axis, Y-axis, colour, fill, size, labels, alpha, shape, line width, line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134760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Geometries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Point, Line, Histogram, bar, Boxplot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771762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Facets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Columns,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50802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Binning, Smoothening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996653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Coordinates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Cartesian, fixed, polar,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132175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r>
                        <a:rPr lang="en-GB" dirty="0"/>
                        <a:t>Themes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Non-data 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9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37F-2FA4-684F-A2EF-4EF05DE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data to aesthetics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D94C-AB4F-7848-ACFD-F912FDC4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007" y="5455498"/>
            <a:ext cx="3253985" cy="1212430"/>
          </a:xfrm>
        </p:spPr>
        <p:txBody>
          <a:bodyPr>
            <a:normAutofit/>
          </a:bodyPr>
          <a:lstStyle/>
          <a:p>
            <a:r>
              <a:rPr lang="en-GB" dirty="0"/>
              <a:t>Text – font, size</a:t>
            </a:r>
          </a:p>
          <a:p>
            <a:r>
              <a:rPr lang="en-GB" dirty="0"/>
              <a:t>Transparency,  Alpha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AE054-C41E-8344-ACA8-F7D29E98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16" y="2015399"/>
            <a:ext cx="73152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1C2-EBF3-BA46-A176-B96B6492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Data to Aesthetics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64B53A-2805-0D4F-9907-391152082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3" y="2082113"/>
            <a:ext cx="4840100" cy="2986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5FED3-41A7-5348-B722-7E0A55BB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79" y="4444072"/>
            <a:ext cx="6960538" cy="207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69EAA-4A85-864D-BF6F-49BB9289B102}"/>
              </a:ext>
            </a:extLst>
          </p:cNvPr>
          <p:cNvSpPr txBox="1"/>
          <p:nvPr/>
        </p:nvSpPr>
        <p:spPr>
          <a:xfrm>
            <a:off x="7656505" y="2548748"/>
            <a:ext cx="1382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Data</a:t>
            </a:r>
          </a:p>
          <a:p>
            <a:pPr algn="ctr"/>
            <a:r>
              <a:rPr lang="en-GB" dirty="0"/>
              <a:t>Months</a:t>
            </a:r>
          </a:p>
          <a:p>
            <a:pPr algn="ctr"/>
            <a:r>
              <a:rPr lang="en-GB" dirty="0"/>
              <a:t>Temperature</a:t>
            </a:r>
          </a:p>
          <a:p>
            <a:pPr algn="ctr"/>
            <a:r>
              <a:rPr lang="en-GB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CC707-BD12-8B49-AAD1-E0FB91D14100}"/>
              </a:ext>
            </a:extLst>
          </p:cNvPr>
          <p:cNvSpPr txBox="1"/>
          <p:nvPr/>
        </p:nvSpPr>
        <p:spPr>
          <a:xfrm>
            <a:off x="6164173" y="2548747"/>
            <a:ext cx="1601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Chart 1</a:t>
            </a:r>
          </a:p>
          <a:p>
            <a:pPr algn="ctr"/>
            <a:r>
              <a:rPr lang="en-GB" dirty="0"/>
              <a:t>X-axis</a:t>
            </a:r>
          </a:p>
          <a:p>
            <a:pPr algn="ctr"/>
            <a:r>
              <a:rPr lang="en-GB" dirty="0"/>
              <a:t>Y-axis</a:t>
            </a:r>
          </a:p>
          <a:p>
            <a:pPr algn="ctr"/>
            <a:r>
              <a:rPr lang="en-GB" dirty="0"/>
              <a:t>Colour + 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815A6-3101-2043-825E-320CBF718563}"/>
              </a:ext>
            </a:extLst>
          </p:cNvPr>
          <p:cNvSpPr txBox="1"/>
          <p:nvPr/>
        </p:nvSpPr>
        <p:spPr>
          <a:xfrm>
            <a:off x="9334497" y="2548746"/>
            <a:ext cx="1011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Chart 2</a:t>
            </a:r>
          </a:p>
          <a:p>
            <a:pPr algn="ctr"/>
            <a:r>
              <a:rPr lang="en-GB" dirty="0"/>
              <a:t>X-axis</a:t>
            </a:r>
          </a:p>
          <a:p>
            <a:pPr algn="ctr"/>
            <a:r>
              <a:rPr lang="en-GB" dirty="0"/>
              <a:t>Colours</a:t>
            </a:r>
          </a:p>
          <a:p>
            <a:pPr algn="ctr"/>
            <a:r>
              <a:rPr lang="en-GB" dirty="0"/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005C2-3AD3-4E4F-AA79-213F4A17C21D}"/>
              </a:ext>
            </a:extLst>
          </p:cNvPr>
          <p:cNvSpPr txBox="1"/>
          <p:nvPr/>
        </p:nvSpPr>
        <p:spPr>
          <a:xfrm>
            <a:off x="523983" y="5112715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9DC4C-775E-CF4E-B9FE-1979C265D55D}"/>
              </a:ext>
            </a:extLst>
          </p:cNvPr>
          <p:cNvSpPr txBox="1"/>
          <p:nvPr/>
        </p:nvSpPr>
        <p:spPr>
          <a:xfrm>
            <a:off x="10597934" y="6079213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Chart 2</a:t>
            </a:r>
          </a:p>
        </p:txBody>
      </p:sp>
    </p:spTree>
    <p:extLst>
      <p:ext uri="{BB962C8B-B14F-4D97-AF65-F5344CB8AC3E}">
        <p14:creationId xmlns:p14="http://schemas.microsoft.com/office/powerpoint/2010/main" val="2272324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{AEF491C6-D971-304F-9A95-C37331B21737}tf10001119</Template>
  <TotalTime>750</TotalTime>
  <Words>183</Words>
  <Application>Microsoft Macintosh PowerPoint</Application>
  <PresentationFormat>Widescreen</PresentationFormat>
  <Paragraphs>63</Paragraphs>
  <Slides>16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Montserrat</vt:lpstr>
      <vt:lpstr>Zapfino</vt:lpstr>
      <vt:lpstr>Gallery</vt:lpstr>
      <vt:lpstr>Fundamentals of</vt:lpstr>
      <vt:lpstr>Visualisations should be…</vt:lpstr>
      <vt:lpstr>Bad Visualisations</vt:lpstr>
      <vt:lpstr>Bad Visualisations</vt:lpstr>
      <vt:lpstr>Bad Visualisations</vt:lpstr>
      <vt:lpstr>Bad Visualisations</vt:lpstr>
      <vt:lpstr>The Grammar of Graphics</vt:lpstr>
      <vt:lpstr>Mapping data to aesthetics</vt:lpstr>
      <vt:lpstr>Mapping Data to Aesthetics</vt:lpstr>
      <vt:lpstr>Geometries</vt:lpstr>
      <vt:lpstr>facets</vt:lpstr>
      <vt:lpstr>Statistics</vt:lpstr>
      <vt:lpstr>Coordinate system and axis</vt:lpstr>
      <vt:lpstr>Coordinate system and axis</vt:lpstr>
      <vt:lpstr>Coordinate system and axis</vt:lpstr>
      <vt:lpstr>Themes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 Visualisations</dc:title>
  <dc:creator>Ashwini Kalantri</dc:creator>
  <cp:lastModifiedBy>Ashwini Kalantri</cp:lastModifiedBy>
  <cp:revision>21</cp:revision>
  <dcterms:created xsi:type="dcterms:W3CDTF">2021-03-15T05:20:56Z</dcterms:created>
  <dcterms:modified xsi:type="dcterms:W3CDTF">2021-03-21T11:11:24Z</dcterms:modified>
</cp:coreProperties>
</file>