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308" r:id="rId35"/>
    <p:sldId id="309" r:id="rId36"/>
    <p:sldId id="310" r:id="rId37"/>
    <p:sldId id="311" r:id="rId38"/>
    <p:sldId id="295" r:id="rId39"/>
    <p:sldId id="301" r:id="rId40"/>
    <p:sldId id="304" r:id="rId41"/>
    <p:sldId id="303" r:id="rId42"/>
    <p:sldId id="302" r:id="rId43"/>
    <p:sldId id="305" r:id="rId44"/>
    <p:sldId id="296" r:id="rId45"/>
    <p:sldId id="298" r:id="rId46"/>
    <p:sldId id="299" r:id="rId47"/>
    <p:sldId id="300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ide/downloa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.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ide/downloa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967335"/>
            <a:ext cx="76200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Installing R,R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Studio,and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Packages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01044"/>
            <a:ext cx="47434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b="1" dirty="0"/>
              <a:t>.</a:t>
            </a:r>
            <a:r>
              <a:rPr lang="en-US" dirty="0"/>
              <a:t> Select the components you wish to install (it is recommended to install all the components). Click 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6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01044"/>
            <a:ext cx="47434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3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5.d. Enter/browse the folder/path you wish to install R into and then confirm by clicking Next.</a:t>
            </a:r>
          </a:p>
        </p:txBody>
      </p:sp>
    </p:spTree>
    <p:extLst>
      <p:ext uri="{BB962C8B-B14F-4D97-AF65-F5344CB8AC3E}">
        <p14:creationId xmlns:p14="http://schemas.microsoft.com/office/powerpoint/2010/main" val="36282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005806"/>
            <a:ext cx="47339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5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R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5.e. Select additional tasks like creating desktop shortcuts etc. then click Next.</a:t>
            </a:r>
          </a:p>
        </p:txBody>
      </p:sp>
    </p:spTree>
    <p:extLst>
      <p:ext uri="{BB962C8B-B14F-4D97-AF65-F5344CB8AC3E}">
        <p14:creationId xmlns:p14="http://schemas.microsoft.com/office/powerpoint/2010/main" val="1366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6863"/>
            <a:ext cx="83058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0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R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5.f. Wait for the installation process to complete.</a:t>
            </a:r>
          </a:p>
        </p:txBody>
      </p:sp>
    </p:spTree>
    <p:extLst>
      <p:ext uri="{BB962C8B-B14F-4D97-AF65-F5344CB8AC3E}">
        <p14:creationId xmlns:p14="http://schemas.microsoft.com/office/powerpoint/2010/main" val="18709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R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001044"/>
            <a:ext cx="47529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9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R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5.g. Click on Finish to complete the installation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4463"/>
            <a:ext cx="185601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417368"/>
            <a:ext cx="3519054" cy="175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942109" y="2486891"/>
            <a:ext cx="574530" cy="109450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111337" y="2403763"/>
            <a:ext cx="533400" cy="117071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3" y="4010891"/>
            <a:ext cx="2411557" cy="204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04" y="4010891"/>
            <a:ext cx="2193789" cy="200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lus 6"/>
          <p:cNvSpPr/>
          <p:nvPr/>
        </p:nvSpPr>
        <p:spPr>
          <a:xfrm>
            <a:off x="3139785" y="4710545"/>
            <a:ext cx="680604" cy="609600"/>
          </a:xfrm>
          <a:prstGeom prst="math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62063"/>
            <a:ext cx="69342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1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086600" cy="442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0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RStudio</a:t>
            </a:r>
            <a:r>
              <a:rPr lang="en-US" dirty="0"/>
              <a:t> on Windows</a:t>
            </a:r>
          </a:p>
          <a:p>
            <a:r>
              <a:rPr lang="en-US" b="1" dirty="0"/>
              <a:t>Step – 1:</a:t>
            </a:r>
            <a:r>
              <a:rPr lang="en-US" dirty="0"/>
              <a:t> With R-base installed, let’s move on to installing </a:t>
            </a:r>
            <a:r>
              <a:rPr lang="en-US" dirty="0" err="1"/>
              <a:t>RStudio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begin, go to </a:t>
            </a:r>
            <a:r>
              <a:rPr lang="en-US" u="sng" dirty="0">
                <a:hlinkClick r:id="rId2"/>
              </a:rPr>
              <a:t>download </a:t>
            </a:r>
            <a:r>
              <a:rPr lang="en-US" u="sng" dirty="0" err="1">
                <a:hlinkClick r:id="rId2"/>
              </a:rPr>
              <a:t>RStudio</a:t>
            </a:r>
            <a:r>
              <a:rPr lang="en-US" dirty="0"/>
              <a:t> and click on the download button for </a:t>
            </a:r>
            <a:r>
              <a:rPr lang="en-US" b="1" dirty="0" err="1"/>
              <a:t>RStudio</a:t>
            </a:r>
            <a:r>
              <a:rPr lang="en-US" b="1" dirty="0"/>
              <a:t> desktop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1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38100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4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29619"/>
            <a:ext cx="47434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2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3.b. Enter/browse the path to the installation folder and click Next to proceed.</a:t>
            </a:r>
          </a:p>
        </p:txBody>
      </p:sp>
    </p:spTree>
    <p:extLst>
      <p:ext uri="{BB962C8B-B14F-4D97-AF65-F5344CB8AC3E}">
        <p14:creationId xmlns:p14="http://schemas.microsoft.com/office/powerpoint/2010/main" val="3437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29619"/>
            <a:ext cx="47244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5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3.c.</a:t>
            </a:r>
            <a:r>
              <a:rPr lang="en-US" dirty="0"/>
              <a:t> Select the folder for the start menu shortcut or click on do not create shortcuts and then click 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6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81990"/>
            <a:ext cx="7999006" cy="47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9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3.d.</a:t>
            </a:r>
            <a:r>
              <a:rPr lang="en-US" dirty="0"/>
              <a:t> Wait for the installation process to complete.</a:t>
            </a:r>
          </a:p>
        </p:txBody>
      </p:sp>
    </p:spTree>
    <p:extLst>
      <p:ext uri="{BB962C8B-B14F-4D97-AF65-F5344CB8AC3E}">
        <p14:creationId xmlns:p14="http://schemas.microsoft.com/office/powerpoint/2010/main" val="2433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91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5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R and </a:t>
            </a:r>
            <a:r>
              <a:rPr lang="en-US" dirty="0" err="1"/>
              <a:t>RStudio</a:t>
            </a:r>
            <a:r>
              <a:rPr lang="en-US" dirty="0"/>
              <a:t> on windows, go through the following steps: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R on windows</a:t>
            </a:r>
          </a:p>
          <a:p>
            <a:r>
              <a:rPr lang="en-US" dirty="0"/>
              <a:t>Step – 1: Go to CRAN R project website</a:t>
            </a:r>
            <a:r>
              <a:rPr lang="en-US" dirty="0" smtClean="0"/>
              <a:t>.</a:t>
            </a:r>
          </a:p>
          <a:p>
            <a:r>
              <a:rPr lang="en-US" dirty="0"/>
              <a:t>https://cran.r-project.org/</a:t>
            </a:r>
          </a:p>
        </p:txBody>
      </p:sp>
    </p:spTree>
    <p:extLst>
      <p:ext uri="{BB962C8B-B14F-4D97-AF65-F5344CB8AC3E}">
        <p14:creationId xmlns:p14="http://schemas.microsoft.com/office/powerpoint/2010/main" val="880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3.e. Click Finish to end the installation.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smtClean="0">
                <a:solidFill>
                  <a:srgbClr val="FF0000"/>
                </a:solidFill>
              </a:rPr>
              <a:t>R Studio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8659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6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Installing R and </a:t>
            </a:r>
            <a:r>
              <a:rPr lang="en-US" dirty="0" err="1">
                <a:solidFill>
                  <a:srgbClr val="FF0000"/>
                </a:solidFill>
              </a:rPr>
              <a:t>RStudio</a:t>
            </a:r>
            <a:r>
              <a:rPr lang="en-US" dirty="0">
                <a:solidFill>
                  <a:srgbClr val="FF0000"/>
                </a:solidFill>
              </a:rPr>
              <a:t> on Mac OS X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To install R and </a:t>
            </a:r>
            <a:r>
              <a:rPr lang="en-US" dirty="0" err="1"/>
              <a:t>RStudio</a:t>
            </a:r>
            <a:r>
              <a:rPr lang="en-US" dirty="0"/>
              <a:t> on Mac OS X, go through the following steps:</a:t>
            </a:r>
          </a:p>
          <a:p>
            <a:pPr fontAlgn="base"/>
            <a:r>
              <a:rPr lang="en-US" dirty="0"/>
              <a:t>Install R on Mac</a:t>
            </a:r>
          </a:p>
          <a:p>
            <a:pPr fontAlgn="base"/>
            <a:r>
              <a:rPr lang="en-US" b="1" dirty="0"/>
              <a:t>Step – 1:</a:t>
            </a:r>
            <a:r>
              <a:rPr lang="en-US" dirty="0"/>
              <a:t> Go to </a:t>
            </a:r>
            <a:r>
              <a:rPr lang="en-US" u="sng" dirty="0">
                <a:hlinkClick r:id="rId2"/>
              </a:rPr>
              <a:t>CRAN R Project</a:t>
            </a:r>
            <a:r>
              <a:rPr lang="en-US" dirty="0"/>
              <a:t> Website.</a:t>
            </a:r>
          </a:p>
          <a:p>
            <a:pPr fontAlgn="base"/>
            <a:r>
              <a:rPr lang="en-US" b="1" dirty="0"/>
              <a:t>Step – 2:</a:t>
            </a:r>
            <a:r>
              <a:rPr lang="en-US" dirty="0"/>
              <a:t> Click on the </a:t>
            </a:r>
            <a:r>
              <a:rPr lang="en-US" u="sng" dirty="0">
                <a:solidFill>
                  <a:srgbClr val="FF0000"/>
                </a:solidFill>
              </a:rPr>
              <a:t>Download for (Mac) OS X </a:t>
            </a:r>
            <a:r>
              <a:rPr lang="en-US" dirty="0"/>
              <a:t>link.</a:t>
            </a:r>
          </a:p>
          <a:p>
            <a:pPr fontAlgn="base"/>
            <a:r>
              <a:rPr lang="en-US" b="1" dirty="0"/>
              <a:t>Step – 3:</a:t>
            </a:r>
            <a:r>
              <a:rPr lang="en-US" dirty="0"/>
              <a:t> Click on the link for the </a:t>
            </a:r>
            <a:r>
              <a:rPr lang="en-US" dirty="0" err="1"/>
              <a:t>pkg</a:t>
            </a:r>
            <a:r>
              <a:rPr lang="en-US" dirty="0"/>
              <a:t> file of the latest R version and save it.</a:t>
            </a:r>
          </a:p>
          <a:p>
            <a:pPr fontAlgn="base"/>
            <a:r>
              <a:rPr lang="en-US" b="1" dirty="0"/>
              <a:t>Step – 4:</a:t>
            </a:r>
            <a:r>
              <a:rPr lang="en-US" dirty="0"/>
              <a:t> Double click the downloaded file and follow installation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Installing R and </a:t>
            </a:r>
            <a:r>
              <a:rPr lang="en-US" dirty="0" err="1">
                <a:solidFill>
                  <a:srgbClr val="FF0000"/>
                </a:solidFill>
              </a:rPr>
              <a:t>RStudio</a:t>
            </a:r>
            <a:r>
              <a:rPr lang="en-US" dirty="0">
                <a:solidFill>
                  <a:srgbClr val="FF0000"/>
                </a:solidFill>
              </a:rPr>
              <a:t> on Mac OS X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Install </a:t>
            </a:r>
            <a:r>
              <a:rPr lang="en-US" dirty="0" err="1"/>
              <a:t>RStudio</a:t>
            </a:r>
            <a:r>
              <a:rPr lang="en-US" dirty="0"/>
              <a:t> on Mac OS X</a:t>
            </a:r>
          </a:p>
          <a:p>
            <a:pPr fontAlgn="base"/>
            <a:r>
              <a:rPr lang="en-US" b="1" dirty="0"/>
              <a:t>Step – 1:</a:t>
            </a:r>
            <a:r>
              <a:rPr lang="en-US" dirty="0"/>
              <a:t> With the r-base installed, you need to install </a:t>
            </a:r>
            <a:r>
              <a:rPr lang="en-US" dirty="0" err="1"/>
              <a:t>RStudio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do that, go to </a:t>
            </a:r>
            <a:r>
              <a:rPr lang="en-US" u="sng" dirty="0">
                <a:hlinkClick r:id="rId2"/>
              </a:rPr>
              <a:t>download </a:t>
            </a:r>
            <a:r>
              <a:rPr lang="en-US" u="sng" dirty="0" err="1">
                <a:hlinkClick r:id="rId2"/>
              </a:rPr>
              <a:t>RStudio</a:t>
            </a:r>
            <a:r>
              <a:rPr lang="en-US" dirty="0"/>
              <a:t> and click on the download button for the </a:t>
            </a:r>
            <a:r>
              <a:rPr lang="en-US" dirty="0" err="1"/>
              <a:t>RStudio</a:t>
            </a:r>
            <a:r>
              <a:rPr lang="en-US" dirty="0"/>
              <a:t> desktop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 Studio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79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RStudio</a:t>
            </a:r>
            <a:r>
              <a:rPr lang="en-US" dirty="0"/>
              <a:t> is a four pane work-space for 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Creating </a:t>
            </a:r>
            <a:r>
              <a:rPr lang="en-US" dirty="0"/>
              <a:t>file containing R script</a:t>
            </a:r>
            <a:r>
              <a:rPr lang="en-US" dirty="0" smtClean="0"/>
              <a:t>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yping </a:t>
            </a:r>
            <a:r>
              <a:rPr lang="en-US" dirty="0"/>
              <a:t>R commands, 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Viewing </a:t>
            </a:r>
            <a:r>
              <a:rPr lang="en-US" dirty="0"/>
              <a:t>command histories</a:t>
            </a:r>
            <a:r>
              <a:rPr lang="en-US" dirty="0" smtClean="0"/>
              <a:t>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Viewing </a:t>
            </a:r>
            <a:r>
              <a:rPr lang="en-US" dirty="0"/>
              <a:t>plots and more.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Top-left panel:  </a:t>
            </a:r>
            <a:r>
              <a:rPr lang="en-US" dirty="0"/>
              <a:t>The R script is where you keep a record of your work. R script can be created as follow: </a:t>
            </a:r>
            <a:r>
              <a:rPr lang="en-US" b="1" dirty="0"/>
              <a:t>File –&gt; New –&gt; R 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Bottom-left panel: </a:t>
            </a:r>
            <a:r>
              <a:rPr lang="en-US" dirty="0"/>
              <a:t>R console for typing R commands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Top-right panel: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Workspace tab: shows the list of R objects you created during your R session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History tab: shows the history of all previous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Bottom-right panel: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Files tab: show files in your working directory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Plots tab: show the history of plots you created. From this tab, you can export a plot to a PDF or an image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Packages tab: show external R packages available on your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1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0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ackages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in R Programming language are </a:t>
            </a:r>
            <a:r>
              <a:rPr lang="en-US" b="1" dirty="0"/>
              <a:t>a set of R functions, compiled code, and sample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These are stored under a directory called “library” within the R environment.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we start the R console, only the default packages are available by default</a:t>
            </a:r>
          </a:p>
        </p:txBody>
      </p:sp>
    </p:spTree>
    <p:extLst>
      <p:ext uri="{BB962C8B-B14F-4D97-AF65-F5344CB8AC3E}">
        <p14:creationId xmlns:p14="http://schemas.microsoft.com/office/powerpoint/2010/main" val="30565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Install </a:t>
            </a:r>
            <a:r>
              <a:rPr lang="en-US" dirty="0">
                <a:solidFill>
                  <a:srgbClr val="FF0000"/>
                </a:solidFill>
              </a:rPr>
              <a:t>R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73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4191000" y="3048000"/>
            <a:ext cx="12192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10200" y="2514600"/>
            <a:ext cx="2971800" cy="1371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Download R for Windows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6269987" y="3103418"/>
            <a:ext cx="556024" cy="395465"/>
          </a:xfrm>
          <a:custGeom>
            <a:avLst/>
            <a:gdLst>
              <a:gd name="connsiteX0" fmla="*/ 19977 w 556024"/>
              <a:gd name="connsiteY0" fmla="*/ 83127 h 395465"/>
              <a:gd name="connsiteX1" fmla="*/ 89249 w 556024"/>
              <a:gd name="connsiteY1" fmla="*/ 41564 h 395465"/>
              <a:gd name="connsiteX2" fmla="*/ 130813 w 556024"/>
              <a:gd name="connsiteY2" fmla="*/ 13855 h 395465"/>
              <a:gd name="connsiteX3" fmla="*/ 172377 w 556024"/>
              <a:gd name="connsiteY3" fmla="*/ 0 h 395465"/>
              <a:gd name="connsiteX4" fmla="*/ 435613 w 556024"/>
              <a:gd name="connsiteY4" fmla="*/ 13855 h 395465"/>
              <a:gd name="connsiteX5" fmla="*/ 477177 w 556024"/>
              <a:gd name="connsiteY5" fmla="*/ 27709 h 395465"/>
              <a:gd name="connsiteX6" fmla="*/ 532595 w 556024"/>
              <a:gd name="connsiteY6" fmla="*/ 110837 h 395465"/>
              <a:gd name="connsiteX7" fmla="*/ 532595 w 556024"/>
              <a:gd name="connsiteY7" fmla="*/ 318655 h 395465"/>
              <a:gd name="connsiteX8" fmla="*/ 491031 w 556024"/>
              <a:gd name="connsiteY8" fmla="*/ 332509 h 395465"/>
              <a:gd name="connsiteX9" fmla="*/ 33831 w 556024"/>
              <a:gd name="connsiteY9" fmla="*/ 346364 h 395465"/>
              <a:gd name="connsiteX10" fmla="*/ 6122 w 556024"/>
              <a:gd name="connsiteY10" fmla="*/ 304800 h 395465"/>
              <a:gd name="connsiteX11" fmla="*/ 61540 w 556024"/>
              <a:gd name="connsiteY11" fmla="*/ 69273 h 395465"/>
              <a:gd name="connsiteX12" fmla="*/ 89249 w 556024"/>
              <a:gd name="connsiteY12" fmla="*/ 69273 h 39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6024" h="395465">
                <a:moveTo>
                  <a:pt x="19977" y="83127"/>
                </a:moveTo>
                <a:cubicBezTo>
                  <a:pt x="43068" y="69273"/>
                  <a:pt x="66414" y="55836"/>
                  <a:pt x="89249" y="41564"/>
                </a:cubicBezTo>
                <a:cubicBezTo>
                  <a:pt x="103369" y="32739"/>
                  <a:pt x="115920" y="21302"/>
                  <a:pt x="130813" y="13855"/>
                </a:cubicBezTo>
                <a:cubicBezTo>
                  <a:pt x="143875" y="7324"/>
                  <a:pt x="158522" y="4618"/>
                  <a:pt x="172377" y="0"/>
                </a:cubicBezTo>
                <a:cubicBezTo>
                  <a:pt x="260122" y="4618"/>
                  <a:pt x="348107" y="5900"/>
                  <a:pt x="435613" y="13855"/>
                </a:cubicBezTo>
                <a:cubicBezTo>
                  <a:pt x="450157" y="15177"/>
                  <a:pt x="466850" y="17382"/>
                  <a:pt x="477177" y="27709"/>
                </a:cubicBezTo>
                <a:cubicBezTo>
                  <a:pt x="500725" y="51257"/>
                  <a:pt x="532595" y="110837"/>
                  <a:pt x="532595" y="110837"/>
                </a:cubicBezTo>
                <a:cubicBezTo>
                  <a:pt x="558495" y="188538"/>
                  <a:pt x="568756" y="201131"/>
                  <a:pt x="532595" y="318655"/>
                </a:cubicBezTo>
                <a:cubicBezTo>
                  <a:pt x="528300" y="332613"/>
                  <a:pt x="504886" y="327891"/>
                  <a:pt x="491031" y="332509"/>
                </a:cubicBezTo>
                <a:cubicBezTo>
                  <a:pt x="340140" y="433104"/>
                  <a:pt x="416056" y="394142"/>
                  <a:pt x="33831" y="346364"/>
                </a:cubicBezTo>
                <a:cubicBezTo>
                  <a:pt x="17308" y="344299"/>
                  <a:pt x="15358" y="318655"/>
                  <a:pt x="6122" y="304800"/>
                </a:cubicBezTo>
                <a:cubicBezTo>
                  <a:pt x="13520" y="193838"/>
                  <a:pt x="-35975" y="108279"/>
                  <a:pt x="61540" y="69273"/>
                </a:cubicBezTo>
                <a:cubicBezTo>
                  <a:pt x="70116" y="65843"/>
                  <a:pt x="80013" y="69273"/>
                  <a:pt x="89249" y="692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029200" y="3200400"/>
            <a:ext cx="1240787" cy="29848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200" y="2819400"/>
            <a:ext cx="1905000" cy="1066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</a:t>
            </a:r>
            <a:r>
              <a:rPr lang="en-US" sz="3200" dirty="0" smtClean="0">
                <a:solidFill>
                  <a:schemeClr val="tx1"/>
                </a:solidFill>
              </a:rPr>
              <a:t>ackages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3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library(): It is the command used to load a package, and it refers to the place where the package is contained, usually a folder on our computer.</a:t>
            </a:r>
          </a:p>
          <a:p>
            <a:r>
              <a:rPr lang="en-US" dirty="0"/>
              <a:t>Package: It is a collection of functions bundled conveniently. The package is an appropriate way to organize our own work and share it with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("ggplot2</a:t>
            </a:r>
            <a:r>
              <a:rPr lang="en-US" dirty="0" smtClean="0"/>
              <a:t>")</a:t>
            </a:r>
          </a:p>
          <a:p>
            <a:r>
              <a:rPr lang="en-US" dirty="0"/>
              <a:t>You can easily load the package ggplot2 by using the following syntax</a:t>
            </a:r>
            <a:r>
              <a:rPr lang="en-US" dirty="0" smtClean="0"/>
              <a:t>:</a:t>
            </a:r>
          </a:p>
          <a:p>
            <a:r>
              <a:rPr lang="en-US" dirty="0"/>
              <a:t>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11980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Packages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ggplot2 is based on the 'Grammar of Graphics", which is a popular data visualization library. </a:t>
            </a:r>
            <a:endParaRPr lang="en-US" dirty="0" smtClean="0"/>
          </a:p>
          <a:p>
            <a:r>
              <a:rPr lang="en-US" dirty="0" smtClean="0"/>
              <a:t>Graphs </a:t>
            </a:r>
            <a:r>
              <a:rPr lang="en-US" dirty="0"/>
              <a:t>with one variable, two variables, and three variables, along with both categorical and numerical data, can be built.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/>
              <a:t>, grouping can be done through symbol, size, color,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Packages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sz="2400" dirty="0" err="1"/>
              <a:t>tidyr</a:t>
            </a:r>
            <a:r>
              <a:rPr lang="en-US" sz="2400" dirty="0"/>
              <a:t> helps to create tidy </a:t>
            </a:r>
            <a:r>
              <a:rPr lang="en-US" sz="2400" dirty="0" smtClean="0"/>
              <a:t>data.</a:t>
            </a:r>
          </a:p>
          <a:p>
            <a:pPr lvl="1"/>
            <a:r>
              <a:rPr lang="en-US" sz="2400" dirty="0" smtClean="0"/>
              <a:t>Basically</a:t>
            </a:r>
            <a:r>
              <a:rPr lang="en-US" sz="2400" dirty="0"/>
              <a:t>, tidy data consists of those datasets where every cell acts as a single value, where every row is an observation, and every column is variable.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can install </a:t>
            </a:r>
            <a:r>
              <a:rPr lang="en-US" sz="2400" dirty="0" err="1"/>
              <a:t>tidyr</a:t>
            </a:r>
            <a:r>
              <a:rPr lang="en-US" sz="2400" dirty="0"/>
              <a:t> using the following command.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       </a:t>
            </a:r>
            <a:r>
              <a:rPr lang="en-US" sz="2400" dirty="0" err="1" smtClean="0">
                <a:solidFill>
                  <a:srgbClr val="FF0000"/>
                </a:solidFill>
              </a:rPr>
              <a:t>install.packages</a:t>
            </a:r>
            <a:r>
              <a:rPr lang="en-US" sz="2400" dirty="0">
                <a:solidFill>
                  <a:srgbClr val="FF0000"/>
                </a:solidFill>
              </a:rPr>
              <a:t>("</a:t>
            </a:r>
            <a:r>
              <a:rPr lang="en-US" sz="2400" dirty="0" err="1">
                <a:solidFill>
                  <a:srgbClr val="FF0000"/>
                </a:solidFill>
              </a:rPr>
              <a:t>tidyr</a:t>
            </a:r>
            <a:r>
              <a:rPr lang="en-US" sz="2400" dirty="0">
                <a:solidFill>
                  <a:srgbClr val="FF0000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471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Packages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Tidyverse</a:t>
            </a:r>
            <a:r>
              <a:rPr lang="en-US" dirty="0"/>
              <a:t> packages</a:t>
            </a:r>
          </a:p>
          <a:p>
            <a:pPr fontAlgn="base"/>
            <a:r>
              <a:rPr lang="en-US" dirty="0"/>
              <a:t>Installation and use </a:t>
            </a:r>
          </a:p>
          <a:p>
            <a:pPr fontAlgn="base"/>
            <a:r>
              <a:rPr lang="en-US" dirty="0"/>
              <a:t>Install all the packages in the </a:t>
            </a:r>
            <a:r>
              <a:rPr lang="en-US" dirty="0" err="1"/>
              <a:t>tidyverse</a:t>
            </a:r>
            <a:r>
              <a:rPr lang="en-US" dirty="0"/>
              <a:t> by running 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err="1" smtClean="0">
                <a:solidFill>
                  <a:srgbClr val="FF0000"/>
                </a:solidFill>
              </a:rPr>
              <a:t>install.packages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")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>Run library(</a:t>
            </a:r>
            <a:r>
              <a:rPr lang="en-US" dirty="0" err="1"/>
              <a:t>tidyverse</a:t>
            </a:r>
            <a:r>
              <a:rPr lang="en-US" dirty="0"/>
              <a:t>) to load the core </a:t>
            </a:r>
            <a:r>
              <a:rPr lang="en-US" dirty="0" err="1"/>
              <a:t>tidyverse</a:t>
            </a:r>
            <a:r>
              <a:rPr lang="en-US" dirty="0"/>
              <a:t> and make it available in your current R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Packages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62100"/>
            <a:ext cx="111771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88375"/>
            <a:ext cx="1096963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72" y="2667000"/>
            <a:ext cx="996072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38600" y="2209800"/>
            <a:ext cx="4572000" cy="31454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>
                <a:solidFill>
                  <a:prstClr val="black"/>
                </a:solidFill>
              </a:rPr>
              <a:t>Tidyverse’s</a:t>
            </a:r>
            <a:r>
              <a:rPr lang="en-US" sz="3200" dirty="0">
                <a:solidFill>
                  <a:prstClr val="black"/>
                </a:solidFill>
              </a:rPr>
              <a:t> core package contains packages </a:t>
            </a:r>
            <a:r>
              <a:rPr lang="en-US" sz="3200" dirty="0" smtClean="0">
                <a:solidFill>
                  <a:prstClr val="black"/>
                </a:solidFill>
              </a:rPr>
              <a:t>like: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ggplot2, </a:t>
            </a:r>
            <a:r>
              <a:rPr lang="en-US" sz="3200" dirty="0" err="1">
                <a:solidFill>
                  <a:prstClr val="black"/>
                </a:solidFill>
              </a:rPr>
              <a:t>dplyr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>
                <a:solidFill>
                  <a:prstClr val="black"/>
                </a:solidFill>
              </a:rPr>
              <a:t>tidyr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>
                <a:solidFill>
                  <a:prstClr val="black"/>
                </a:solidFill>
              </a:rPr>
              <a:t>readr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>
                <a:solidFill>
                  <a:prstClr val="black"/>
                </a:solidFill>
              </a:rPr>
              <a:t>purrr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>
                <a:solidFill>
                  <a:prstClr val="black"/>
                </a:solidFill>
              </a:rPr>
              <a:t>tibble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>
                <a:solidFill>
                  <a:prstClr val="black"/>
                </a:solidFill>
              </a:rPr>
              <a:t>stringr</a:t>
            </a:r>
            <a:r>
              <a:rPr lang="en-US" sz="3200" dirty="0">
                <a:solidFill>
                  <a:prstClr val="black"/>
                </a:solidFill>
              </a:rPr>
              <a:t>, and </a:t>
            </a:r>
            <a:r>
              <a:rPr lang="en-US" sz="3200" dirty="0" err="1">
                <a:solidFill>
                  <a:prstClr val="black"/>
                </a:solidFill>
              </a:rPr>
              <a:t>forcats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7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77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9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 </a:t>
            </a:r>
            <a:r>
              <a:rPr lang="en-US" dirty="0">
                <a:solidFill>
                  <a:srgbClr val="FF0000"/>
                </a:solidFill>
              </a:rPr>
              <a:t>R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– 2: Click on the Download R for Windows link</a:t>
            </a:r>
            <a:r>
              <a:rPr lang="en-US" dirty="0" smtClean="0"/>
              <a:t>.</a:t>
            </a:r>
          </a:p>
          <a:p>
            <a:r>
              <a:rPr lang="en-US" dirty="0"/>
              <a:t>Step – 3: Click on the base subdirectory link or install R for the first time link.</a:t>
            </a:r>
          </a:p>
          <a:p>
            <a:endParaRPr lang="en-US" dirty="0"/>
          </a:p>
          <a:p>
            <a:r>
              <a:rPr lang="en-US" dirty="0"/>
              <a:t>Step – 4: Click Download R X.X.X for Windows (X.X.X stand for the latest version of R. </a:t>
            </a:r>
            <a:r>
              <a:rPr lang="en-US" dirty="0" err="1"/>
              <a:t>eg</a:t>
            </a:r>
            <a:r>
              <a:rPr lang="en-US" dirty="0"/>
              <a:t>: 3.6.1) and save the executable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 </a:t>
            </a:r>
            <a:r>
              <a:rPr lang="en-US" dirty="0">
                <a:solidFill>
                  <a:srgbClr val="FF0000"/>
                </a:solidFill>
              </a:rPr>
              <a:t>R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37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R and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– 5: Run the .exe file and follow the installation instructions.</a:t>
            </a:r>
          </a:p>
          <a:p>
            <a:endParaRPr lang="en-US" dirty="0"/>
          </a:p>
          <a:p>
            <a:r>
              <a:rPr lang="en-US" dirty="0"/>
              <a:t>5.a. Select the desired language and then click Next.</a:t>
            </a:r>
          </a:p>
        </p:txBody>
      </p:sp>
    </p:spTree>
    <p:extLst>
      <p:ext uri="{BB962C8B-B14F-4D97-AF65-F5344CB8AC3E}">
        <p14:creationId xmlns:p14="http://schemas.microsoft.com/office/powerpoint/2010/main" val="15716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R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3245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6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Read the license agreement and click Next.</a:t>
            </a:r>
          </a:p>
        </p:txBody>
      </p:sp>
    </p:spTree>
    <p:extLst>
      <p:ext uri="{BB962C8B-B14F-4D97-AF65-F5344CB8AC3E}">
        <p14:creationId xmlns:p14="http://schemas.microsoft.com/office/powerpoint/2010/main" val="19374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732</Words>
  <Application>Microsoft Office PowerPoint</Application>
  <PresentationFormat>On-screen Show (4:3)</PresentationFormat>
  <Paragraphs>118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Install R and RStudio </vt:lpstr>
      <vt:lpstr>Install R </vt:lpstr>
      <vt:lpstr>Install R  </vt:lpstr>
      <vt:lpstr>Install R  </vt:lpstr>
      <vt:lpstr>Install R and RStudio </vt:lpstr>
      <vt:lpstr>Install R  </vt:lpstr>
      <vt:lpstr>Install R and RStudio </vt:lpstr>
      <vt:lpstr>Install R and RStudio </vt:lpstr>
      <vt:lpstr>Install R and RStudio </vt:lpstr>
      <vt:lpstr>Install R  </vt:lpstr>
      <vt:lpstr>Install R </vt:lpstr>
      <vt:lpstr>Install R  </vt:lpstr>
      <vt:lpstr>Install R  </vt:lpstr>
      <vt:lpstr>Install R </vt:lpstr>
      <vt:lpstr>Install R  </vt:lpstr>
      <vt:lpstr>Install R  </vt:lpstr>
      <vt:lpstr>Install R  </vt:lpstr>
      <vt:lpstr>Install R  </vt:lpstr>
      <vt:lpstr>Install R Studio </vt:lpstr>
      <vt:lpstr>PowerPoint Presentation</vt:lpstr>
      <vt:lpstr>Install R Studio </vt:lpstr>
      <vt:lpstr>Install R Studio </vt:lpstr>
      <vt:lpstr>Install R Studio </vt:lpstr>
      <vt:lpstr>Install R Studio </vt:lpstr>
      <vt:lpstr>Install R Studio </vt:lpstr>
      <vt:lpstr>Install R Studio </vt:lpstr>
      <vt:lpstr>Install R Studio </vt:lpstr>
      <vt:lpstr>Install R Studio </vt:lpstr>
      <vt:lpstr>Install R Studio </vt:lpstr>
      <vt:lpstr>Installing R and RStudio on Mac OS X </vt:lpstr>
      <vt:lpstr>Installing R and RStudio on Mac OS X </vt:lpstr>
      <vt:lpstr>R Studio</vt:lpstr>
      <vt:lpstr>R Studio</vt:lpstr>
      <vt:lpstr>R Studio</vt:lpstr>
      <vt:lpstr>R Studio</vt:lpstr>
      <vt:lpstr>PowerPoint Presentation</vt:lpstr>
      <vt:lpstr>Packages</vt:lpstr>
      <vt:lpstr>PowerPoint Presentation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28</cp:revision>
  <dcterms:created xsi:type="dcterms:W3CDTF">2006-08-16T00:00:00Z</dcterms:created>
  <dcterms:modified xsi:type="dcterms:W3CDTF">2022-10-11T05:10:40Z</dcterms:modified>
</cp:coreProperties>
</file>