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/" TargetMode="External" /><Relationship Id="rId3" Type="http://schemas.openxmlformats.org/officeDocument/2006/relationships/hyperlink" Target="https://www.rstudio.com/products/rstudio/download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who.int/tools/growth-reference-data-for-5to19-years/application-tools" TargetMode="External" /><Relationship Id="rId3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peg-gcep.shinyapps.io/who2007_cpeg/" TargetMode="External" /><Relationship Id="rId3" Type="http://schemas.openxmlformats.org/officeDocument/2006/relationships/hyperlink" Target="http://www.who.int/growthref/en/" TargetMode="External" /><Relationship Id="rId4" Type="http://schemas.openxmlformats.org/officeDocument/2006/relationships/hyperlink" Target="http://www.who.int/growthref/en/" TargetMode="External" /><Relationship Id="rId5" Type="http://schemas.openxmlformats.org/officeDocument/2006/relationships/hyperlink" Target="https://www.who.int/tools/growth-reference-data-for-5to19-years/application-tools" TargetMode="External" /><Relationship Id="rId6" Type="http://schemas.openxmlformats.org/officeDocument/2006/relationships/hyperlink" Target="https://cran.microsoft.com/snapshot/2022-01-01/web/packages/anthroplus/index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peg-gcep.shinyapps.io/who2007_cpeg/" TargetMode="Externa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z-scores for 5-19 years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Abhijit P Pakhare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Weight-for-Age: Interpretation </a:t>
            </a:r>
            <a:r>
              <a:rPr b="1"/>
              <a:t>of cut-offs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Underweight: &lt;-2SD</a:t>
            </a:r>
          </a:p>
          <a:p>
            <a:pPr lvl="0"/>
            <a:r>
              <a:rPr/>
              <a:t>Severe Underweight: &lt;-3SD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Height-for-Age: Interpretation </a:t>
            </a:r>
            <a:r>
              <a:rPr b="1"/>
              <a:t>of cut-offs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Stunting: &lt;-2SD</a:t>
            </a:r>
          </a:p>
          <a:p>
            <a:pPr lvl="0"/>
            <a:r>
              <a:rPr/>
              <a:t>Severe Stunting: &lt;-3SD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z-scores through download button (adds columns as shown earlier)</a:t>
            </a:r>
          </a:p>
          <a:p>
            <a:pPr lvl="0"/>
            <a:r>
              <a:rPr/>
              <a:t>Import in other program</a:t>
            </a:r>
          </a:p>
          <a:p>
            <a:pPr lvl="0"/>
            <a:r>
              <a:rPr/>
              <a:t>Categorize indicators as per cut-offs</a:t>
            </a:r>
          </a:p>
          <a:p>
            <a:pPr lvl="0"/>
            <a:r>
              <a:rPr/>
              <a:t>Do further analysis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 with R package anthroplus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 </a:t>
            </a:r>
            <a:r>
              <a:rPr>
                <a:hlinkClick r:id="rId2"/>
              </a:rPr>
              <a:t>R software</a:t>
            </a:r>
            <a:r>
              <a:rPr/>
              <a:t> and </a:t>
            </a:r>
            <a:r>
              <a:rPr>
                <a:hlinkClick r:id="rId3"/>
              </a:rPr>
              <a:t>RStudio IDE</a:t>
            </a:r>
          </a:p>
          <a:p>
            <a:pPr lvl="0"/>
            <a:r>
              <a:rPr/>
              <a:t>Open RStudio</a:t>
            </a:r>
          </a:p>
          <a:p>
            <a:pPr lvl="0"/>
            <a:r>
              <a:rPr/>
              <a:t>Open the R script for demonstration</a:t>
            </a:r>
          </a:p>
          <a:p>
            <a:pPr lvl="0"/>
            <a:r>
              <a:rPr/>
              <a:t>Install required packages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anthroplus demo on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Load required packages (You should install them first and then you can load)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(anthroplus)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Import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df_anthro_plus_practice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"https://raw.githubusercontent.com/drpakhare/Workshop-NDA/master/datasets_practice/3_dataset_practice_anthro_plus.csv"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View data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(df_anthro_plus_practice)</a:t>
            </a:r>
          </a:p>
          <a:p>
            <a:pPr lvl="0" indent="0">
              <a:buNone/>
            </a:pPr>
            <a:r>
              <a:rPr>
                <a:latin typeface="Courier"/>
              </a:rPr>
              <a:t>  id sex Age agemons weight height District Cluster
1  1   1  19     228   66.0  173.4        2      42
2  2   1  17     204   65.0  164.8        2      68
3  3   1  19     228   63.0  164.0        2      54
4  4   1  17     204   63.0  168.8        3      90
5  5   1  18     216   61.5  164.0        3      84
6  6   1  18     216   61.0  163.1        2      64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z-score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df_z_scores &lt;- </a:t>
            </a:r>
            <a:r>
              <a:rPr>
                <a:solidFill>
                  <a:srgbClr val="4758AB"/>
                </a:solidFill>
                <a:latin typeface="Courier"/>
              </a:rPr>
              <a:t>anthroplus_zscores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sex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age_in_months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agemons,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oedema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height_in_cm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height,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weight_in_kg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weight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/>
              <a:t>df_z_scores is a dataframe containing z-scores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(df_z_scores)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  age_in_months csex coedema     cbmi  zhfa zwfa  zbfa fhfa fwfa fbfa
1           228    1       n 21.95057 -0.43   NA -0.08    0   NA    0
2           204    1       n 23.93310 -1.36   NA  0.91    0   NA    0
3           228    1       n 23.42356 -1.72   NA  0.41    0   NA    0
4           204    1       n 22.11035 -0.83   NA  0.34    0   NA    0
5           216    1       n 22.86585 -1.63   NA  0.39    0   NA    0
6           216    1       n 22.93094 -1.75   NA  0.42    0   NA    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 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(df_z_scores,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"anthro_plus_z_scores.csv"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df_results &lt;- </a:t>
            </a:r>
            <a:r>
              <a:rPr>
                <a:solidFill>
                  <a:srgbClr val="4758AB"/>
                </a:solidFill>
                <a:latin typeface="Courier"/>
              </a:rPr>
              <a:t>anthroplus_prevalence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sex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age_in_months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agemons,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oedema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height_in_cm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height,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weight_in_kg =</a:t>
            </a:r>
            <a:r>
              <a:rPr>
                <a:solidFill>
                  <a:srgbClr val="003B4F"/>
                </a:solidFill>
                <a:latin typeface="Courier"/>
              </a:rPr>
              <a:t> df_anthro_plus_practice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weight,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cluster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/>
              <a:t>Output or results are similar to Anthro Survey Analyser stored in a dataframe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result columns are coded with a </a:t>
            </a:r>
            <a:r>
              <a:rPr i="1"/>
              <a:t>prefix</a:t>
            </a:r>
            <a:r>
              <a:rPr/>
              <a:t>, </a:t>
            </a:r>
            <a:r>
              <a:rPr i="1"/>
              <a:t>a prevalence indicator</a:t>
            </a:r>
            <a:r>
              <a:rPr/>
              <a:t> and </a:t>
            </a:r>
            <a:r>
              <a:rPr i="1"/>
              <a:t>a suffix</a:t>
            </a:r>
            <a:r>
              <a:rPr/>
              <a:t>:</a:t>
            </a:r>
          </a:p>
          <a:p>
            <a:pPr lvl="0" indent="0" marL="0">
              <a:buNone/>
            </a:pPr>
            <a:r>
              <a:rPr b="1"/>
              <a:t>Prefix:</a:t>
            </a:r>
          </a:p>
          <a:p>
            <a:pPr lvl="0" indent="0" marL="0">
              <a:buNone/>
            </a:pPr>
            <a:r>
              <a:rPr b="1"/>
              <a:t>HA - Height-for-Age, WA- Weight-for-Age and BMI- BMI-for-Age</a:t>
            </a:r>
          </a:p>
          <a:p>
            <a:pPr lvl="0" indent="0" marL="0">
              <a:buNone/>
            </a:pPr>
            <a:r>
              <a:rPr b="1"/>
              <a:t>Prevalence indicator:</a:t>
            </a:r>
          </a:p>
          <a:p>
            <a:pPr lvl="0" indent="0" marL="0">
              <a:buNone/>
            </a:pPr>
            <a:r>
              <a:rPr/>
              <a:t>_3 : Prevalence corresponding to &lt; -3 SD</a:t>
            </a:r>
          </a:p>
          <a:p>
            <a:pPr lvl="0" indent="0" marL="0">
              <a:buNone/>
            </a:pPr>
            <a:r>
              <a:rPr/>
              <a:t>_2 : Prevalence corresponding to &lt; -2 SD</a:t>
            </a:r>
          </a:p>
          <a:p>
            <a:pPr lvl="0" indent="0" marL="0">
              <a:buNone/>
            </a:pPr>
            <a:r>
              <a:rPr/>
              <a:t>2 : Prevalence corresponding to &gt; +2 SD</a:t>
            </a:r>
          </a:p>
          <a:p>
            <a:pPr lvl="0" indent="0" marL="0">
              <a:buNone/>
            </a:pPr>
            <a:r>
              <a:rPr/>
              <a:t>3 :Prevalence corresponding to &gt; +3 SD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Suffix:</a:t>
            </a:r>
          </a:p>
          <a:p>
            <a:pPr lvl="0" indent="0" marL="0">
              <a:buNone/>
            </a:pPr>
            <a:r>
              <a:rPr/>
              <a:t>_pop : Weighted sample size</a:t>
            </a:r>
          </a:p>
          <a:p>
            <a:pPr lvl="0" indent="0" marL="0">
              <a:buNone/>
            </a:pPr>
            <a:r>
              <a:rPr/>
              <a:t>_unwpop : Unweighted sample size</a:t>
            </a:r>
          </a:p>
          <a:p>
            <a:pPr lvl="0" indent="0" marL="0">
              <a:buNone/>
            </a:pPr>
            <a:r>
              <a:rPr/>
              <a:t>_r : Mean/prevalence</a:t>
            </a:r>
          </a:p>
          <a:p>
            <a:pPr lvl="0" indent="0" marL="0">
              <a:buNone/>
            </a:pPr>
            <a:r>
              <a:rPr/>
              <a:t>_ll : lower 95% confidence interval limit</a:t>
            </a:r>
          </a:p>
          <a:p>
            <a:pPr lvl="0" indent="0" marL="0">
              <a:buNone/>
            </a:pPr>
            <a:r>
              <a:rPr/>
              <a:t>_ul : upper 95% confidence interval limit</a:t>
            </a:r>
          </a:p>
          <a:p>
            <a:pPr lvl="0" indent="0" marL="0">
              <a:buNone/>
            </a:pPr>
            <a:r>
              <a:rPr/>
              <a:t>_stdev : Standard Deviation</a:t>
            </a:r>
          </a:p>
          <a:p>
            <a:pPr lvl="0" indent="0" marL="0">
              <a:buNone/>
            </a:pPr>
            <a:r>
              <a:rPr/>
              <a:t>_se : Standard error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Anthropometric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key indicators</a:t>
            </a:r>
          </a:p>
          <a:p>
            <a:pPr lvl="0"/>
            <a:r>
              <a:rPr/>
              <a:t>Weight-for-Age (up to 10 years)</a:t>
            </a:r>
          </a:p>
          <a:p>
            <a:pPr lvl="0"/>
            <a:r>
              <a:rPr/>
              <a:t>Height-for-Age (5- 19 years)</a:t>
            </a:r>
          </a:p>
          <a:p>
            <a:pPr lvl="0"/>
            <a:r>
              <a:rPr/>
              <a:t>BMI-for-Age (5-19 years)</a:t>
            </a:r>
          </a:p>
          <a:p>
            <a:pPr lvl="0" indent="0" marL="0">
              <a:buNone/>
            </a:pPr>
            <a:r>
              <a:rPr/>
              <a:t>Other indicators such as MUAC, Waist and Hip Circumference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Calculations- View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HAZ_pop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HAZ_unwpop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HA_stdev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WAZ_pop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WAZ_unwpop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WA_stdev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BMIZ_pop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BMIZ_unwpop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BMI1_r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BMI1_se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BMI1_ll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BMI1_ul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BMI2_r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BMI2_se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BMI2_ll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BMI2_ul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BMI3_r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BMI3_se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BMI3_ll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BMI3_ul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BMI_stdev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6.913580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0.5638834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5.8863107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8.104689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29.18519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1.010504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27.24369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31.20570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68.69136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1.030808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66.63519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70.67657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1.3333333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0.2549466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9.156241e-01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1.937875e+00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0.3456790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0.1304606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1.647809e-01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7.237291e-01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0.04938272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0.04938270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6.944298e-03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3.502649e-01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-1.4760247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0.02367850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-1.522461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-1.4295879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1.0655324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13.873695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0.7710190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12.429568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15.455993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35.90254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1.070001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33.832168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38.02679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69.31875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1.028639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67.26536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71.29829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0.5967181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0.1717853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3.390223e-01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1.048232e+00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0.1491795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0.0860858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4.807562e-02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4.619241e-01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2.889450e-10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2.911997e-10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-1.664674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0.02646049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-1.716567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-1.612782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1.1865990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Sex: 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5.831158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0.6914776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4.6140196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7.344644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28.11140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1.326534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25.58458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30.78455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67.27589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1.384557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64.50506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69.93125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1.3925152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0.3457817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8.544460e-01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2.261693e+00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0.4351610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0.1942339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1.811067e-01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1.041880e+00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2.792300e-10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3.013311e-10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-1.4315057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0.03073589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-1.491783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-1.3712284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1.0420474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12.292938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0.9697741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10.514013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14.324669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32.86835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1.387325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30.207206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35.64421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66.34699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1.395558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63.55771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69.02682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0.6974717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0.2457926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3.489737e-01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1.389141e+00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0.1743679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0.1232196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4.356228e-02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6.952153e-01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2.792086e-10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3.013542e-10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-1.568282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0.03447379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-1.635890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-1.500675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1.1677565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Sex: 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8.333333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0.9340502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6.6751520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10.357709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30.59361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1.557292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27.62745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33.72980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70.54795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1.540477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67.43947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73.47638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1.2557078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0.3763183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6.963857e-01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2.254068e+00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0.2283105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0.1612953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5.704048e-02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9.091587e-01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0.11415525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0.11411823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1.605148e-02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8.070122e-01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-1.5344178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0.03693144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-1.606845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-1.4619902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1.0934254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15.972222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1.2466496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13.676051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18.570976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39.93056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1.666594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36.711290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43.23925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73.26389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1.506067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70.20891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76.11218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0.4629630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0.2310020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1.737227e-01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1.227851e+00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0.1157407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0.1157023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1.627438e-02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8.181546e-01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2.757716e-10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3.051101e-10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-1.792639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0.04080875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-1.872670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-1.712607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1.1999164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61-71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72-83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(72-83)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84-95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(84-95)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96-107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(96-107)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108-119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(108-119)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120-131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(120-131)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1.311475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0.6515843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0.4926827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3.443930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14.09836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1.993160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10.62241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18.47661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51.80328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2.861835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46.19169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57.36974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4.5901639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1.1985824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2.735835e+00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7.603095e+00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1.3114754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0.6515843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4.926827e-01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3.443930e+00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0.32786885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0.32741169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4.608989e-02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2.292838e+00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-0.9690164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0.05976023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-1.086214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-0.8518185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1.0451248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10.819672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1.779094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7.792425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14.83377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50.81967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2.863313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45.21756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56.40128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83.27869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2.137270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78.65932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87.06261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1.3114754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0.6515843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0.4926827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3.443930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2.615422e-10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3.217098e-10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2.615422e-10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3.217098e-10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-1.825377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0.06147733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-1.945942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-1.704812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1.075154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19.801980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2.2899288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15.689662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24.676677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45.54455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2.861704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40.011735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51.18959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72.60726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2.562675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67.30689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77.33764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0.6600660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0.4653090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1.649490e-01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2.602601e+00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2.614372e-10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3.218390e-10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2.614372e-10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3.218390e-10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-1.894422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0.07346567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-2.038499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-1.750346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1.2805948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132-143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(132-143)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4.945055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1.6074756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2.5913582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9.233926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27.47253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3.309574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21.47505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34.41096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69.23077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3.421995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62.14921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75.50952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3.2967033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1.3238294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1.487497e+00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7.146763e+00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1.0989011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0.7729499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2.746798e-01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4.289941e+00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2.524969e-10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3.332345e-10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-1.3808791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0.08318873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-1.544023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-1.2177347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1.1250956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16.483516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2.7509487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11.768094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22.604325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39.56044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3.625456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32.713366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46.84294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71.97802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3.329820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65.01291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78.02522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1.6483516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0.9440331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5.320961e-01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4.988888e+00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0.5494505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0.5480742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7.721742e-02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3.799862e+00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2.524969e-10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3.332345e-10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-1.719560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0.09674142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-1.909283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-1.529837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1.3083906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144-155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(144-155)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6.993007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1.5083910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4.5538614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10.593607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31.81818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2.754838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26.67500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37.44658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68.53147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2.746676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62.91403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73.65434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1.3986014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0.6945646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5.254751e-01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3.668999e+00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0.3496503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0.3491247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4.915049e-02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2.442473e+00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2.605055e-10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3.229901e-10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-1.4565734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0.06312416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-1.580368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-1.3327784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1.0691338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18.505338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2.3172190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14.383300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23.484656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43.77224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2.960253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38.076833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49.63668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77.22420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2.502462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71.95007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81.75808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0.3558719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0.3553258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5.002467e-02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2.485153e+00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2.602170e-10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3.233481e-10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2.602170e-10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3.233481e-10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-1.901815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0.07024751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-2.039580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-1.764050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1.1793359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156-167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(156-167)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12.442396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2.2411774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8.6698164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17.541282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38.70968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3.307372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32.45542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45.35978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71.88940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3.052423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65.53771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77.47281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0.4608295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0.4598799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6.477010e-02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3.201155e+00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2.557727e-10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3.289667e-10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2.557727e-10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3.289667e-10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-1.6488018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0.07584110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-1.797537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-1.5000672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1.1195160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16.037736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2.5208838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11.685409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21.614379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40.09434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3.366780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33.705773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46.83828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75.47170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2.955732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69.22805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80.79986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1.8867925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0.9346845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7.093628e-01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4.921694e+00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0.4716981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0.4707004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6.629681e-02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3.274868e+00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2.553507e-10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3.295103e-10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-1.781981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0.08509616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-1.948866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-1.615096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1.2415772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168-179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(168-179)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15.384615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2.4276105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11.2000314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20.767020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43.43891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3.335104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37.04765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50.05605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78.73303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2.753229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72.83840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83.63581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-1.8318552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0.07164730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-1.972365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-1.6913451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1.0672573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17.194570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2.5388444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12.768344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22.754923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43.43891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3.335104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37.047653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50.05605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72.85068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2.992315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66.60462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78.30897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-1.785023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0.08207322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-1.945979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-1.624066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1.2225618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180-191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(180-191)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8.071749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1.8245806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5.1423460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12.450883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30.04484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3.070786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24.38490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36.38633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69.95516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3.070786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63.61367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75.61510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0.4484305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0.4475343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6.302837e-02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3.116965e+00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2.562617e-10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3.283389e-10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2.562617e-10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3.283389e-10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-1.5757399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0.07326478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-1.719422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-1.4320577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1.0962673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13.574661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2.3046026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9.653620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18.757664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31.67421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3.130086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25.875904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38.10390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64.70588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3.215393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58.17636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70.72892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2.561007e-10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-1.588462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0.07955142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-1.744473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-1.432450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1.1849850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192-203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(192-203)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5.882353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1.7210656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3.2855080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10.312863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26.20321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3.216491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20.39733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32.97706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66.84492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3.443464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59.78394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73.22146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2.530158e-10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3.325511e-10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2.530158e-10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3.325511e-10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2.530158e-10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3.325511e-10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-1.5120856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0.07151545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-1.652337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-1.3718341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0.9803425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8.602151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2.0564691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5.334403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13.584404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30.10753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3.364367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23.944369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37.08356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63.97849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3.520859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56.82754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70.55864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0.5376344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0.5363195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7.555794e-02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3.720341e+00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2.529136e-10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3.326856e-10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2.529136e-10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3.326856e-10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-1.476183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0.07850928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-1.630150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-1.322215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1.0733334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204-215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(204-215)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4.166667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1.6656302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1.8825350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8.968866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27.77778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3.733448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21.07393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35.65091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76.38889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3.539967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68.76614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82.62142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2.477866e-10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3.395692e-10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2.477866e-10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3.395692e-10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2.477866e-10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3.395692e-10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-1.5947917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0.07363615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-1.739202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-1.4503812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0.8864780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3.448276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1.5156683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1.441458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8.021617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24.13793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3.554557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17.860615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31.76820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4.069385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51.82268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67.65563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0.6896552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0.6874425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9.690429e-02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4.736292e+00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0.6896552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0.6874425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9.690429e-02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4.736292e+00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2.479318e-10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3.393703e-10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-1.315034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0.08497109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-1.481674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-1.148395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1.0264807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216-227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(216-227)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4.069767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1.5069730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1.9511984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8.294049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27.32558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3.398744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21.18505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34.46760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73.25581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3.375815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66.14404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79.34030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-1.5012209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0.06434470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-1.627410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-1.3750323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0.8461279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4.651163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1.6061326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2.341520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9.028389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19.18605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3.003163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13.969583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25.76700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61.04651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3.719174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53.55759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68.04827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2.513980e-10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3.346912e-10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-1.289360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0.06960969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-1.425875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-1.152846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0.9153622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1: 228-228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(228-228)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4.545455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2.2210216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1.7150761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11.500243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27.27273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4.748744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18.99468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37.48883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72.72727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4.748744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62.51117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81.00532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1.1363636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1.1301674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1.595822e-01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7.634704e+00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2.364184e-10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3.558975e-10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2.364184e-10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3.558975e-10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-1.6006818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0.10709018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-1.810700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-1.3906634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1.0101028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6.818182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2.6876066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3.093124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14.364370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15.90909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3.899986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9.650129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25.09979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57.95455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5.263433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47.43460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67.79838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2.364184e-10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3.558975e-10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2.364184e-10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3.558975e-10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2.364184e-10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3.558975e-10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-1.317500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0.09194379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-1.497814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-1.137186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0.8672380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2: 61-119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(61-119)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2: 120-179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(10-14)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(120-179)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7.762180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0.7690976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6.3818041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9.411115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30.05780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1.317903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27.53816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32.70393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66.88687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1.352713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64.18255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69.48409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2.0644096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0.4086987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1.398201e+00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3.038269e+00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0.5780347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0.2178980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2.756401e-01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1.208156e+00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0.08257638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0.08256265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1.161159e-02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5.847097e-01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-1.4253344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0.03219957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-1.488482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-1.3621867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1.1207125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10.819672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1.779094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7.792425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14.83377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50.81967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2.863313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45.21756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56.40128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83.27869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2.137270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78.65932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87.06261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1.3114754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0.6515843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0.4926827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3.443930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2.615422e-10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3.217098e-10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2.615422e-10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3.217098e-10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-1.825377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0.06147733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-1.945942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-1.704812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1.073834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17.848207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1.1061229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15.781047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20.121450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42.86906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1.429569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40.091186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45.69260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74.14512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1.264766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71.58844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76.54711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0.8340284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0.2627056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4.490885e-01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1.543806e+00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0.1668057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0.1178801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4.167283e-02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6.651800e-01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2.797554e-10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3.007652e-10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-1.829566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0.03592601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-1.900022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-1.759111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1.2442014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Group 2: 180-228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(180-228)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5.651106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0.8095246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4.2577897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7.464820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27.88698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1.572181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24.91046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31.07198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71.37592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1.584662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68.17013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74.38018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0.2457002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0.1735656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6.138569e-02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9.780156e-01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2.750453e-10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3.059158e-10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2.750453e-10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3.059158e-10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-1.5514373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0.03410836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-1.618328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-1.4845462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0.9734921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8.004926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0.9525551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6.324819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10.083292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25.61576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1.532227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22.727893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28.73413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62.19212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1.702111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58.80105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65.46799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0.2463054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0.1739925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6.153691e-02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9.804109e-01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0.1231527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0.1231072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1.731643e-02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8.702197e-01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2.750152e-10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3.059492e-10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-1.421195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0.03684849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-1.493459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-1.348930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1.0504060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Female.61-119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(61-119)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Male.61-119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(5-9)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(61-119)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Female.120-179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(10-14)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(120-179)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7.751938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1.0532005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5.9224218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10.086026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31.16279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1.824136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27.70214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34.84738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66.97674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1.852249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63.24866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70.50301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2.3255814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0.5935858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1.406152e+00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3.822880e+00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0.7751938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0.3454161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3.227826e-01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1.849935e+00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2.721480e-10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3.091725e-10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-1.4182791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0.04479998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-1.506138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-1.3304202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1.1383790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12.716763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2.533599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8.518576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18.56408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54.33526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3.788048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46.86514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61.61534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83.23699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2.840653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76.91035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88.09837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1.7341040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0.9927116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0.5598307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5.241642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2.515118e-10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3.345397e-10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2.515118e-10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3.345397e-10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-1.830867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0.08671229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-2.000922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-1.660812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1.141124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17.757009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1.5085996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14.988727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20.910806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42.36760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1.950697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38.594848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46.23149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73.52025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1.741807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69.96679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76.79272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1.0903427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0.4099591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5.203469e-01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2.270470e+00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0.1557632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0.1556803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2.190090e-02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1.098824e+00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2.720886e-10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3.092400e-10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-1.801604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0.04945350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-1.898589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-1.704619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1.2537004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Male.120-179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(10-14)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(120-179)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7.773852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1.1257556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5.8336797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10.288785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28.79859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1.903833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25.21322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32.67106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66.78445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1.980192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62.79396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70.54769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1.7667845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0.5538854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9.526976e-01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3.253663e+00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0.3533569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0.2494808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8.828794e-02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1.403073e+00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0.17667845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0.17656586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2.484103e-02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1.245044e+00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-1.4333746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0.04625671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-1.524090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-1.3426589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1.1011836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8.333333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2.406220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4.672406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14.42852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46.21212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4.340506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37.88895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54.75192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83.33333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3.244546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75.97487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88.77113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0.7575758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0.7548869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0.1064389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5.185260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2.459279e-10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3.421355e-10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2.459279e-10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3.421355e-10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-1.818182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0.08521821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-1.985306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-1.651057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0.979707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17.953321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1.6266063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14.981201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21.366892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43.44704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2.100813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39.381256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47.60295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74.86535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1.838469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71.09161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78.29686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0.5385996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0.3101986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1.736482e-01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1.657822e+00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0.1795332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0.1794162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2.524232e-02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1.264977e+00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2.702484e-10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3.113458e-10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-1.861795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0.05223124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-1.964228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-1.759363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1.2334876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Female.180-228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(180-228)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3.373016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0.8043597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2.1061006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5.360308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24.20635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1.908416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20.66244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28.14248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67.65873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2.084166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63.44464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71.60445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0.1984127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0.1982647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2.789613e-02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1.396660e+00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2.689117e-10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3.128933e-10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2.689117e-10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3.128933e-10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-1.4484325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0.04027105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-1.527410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-1.3694556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0.9047560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5.346535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1.0013039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3.690506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7.686361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20.79208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1.806320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17.471079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24.55652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57.22772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2.202145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52.86469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61.48116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0.1980198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0.1978725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2.784090e-02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1.393922e+00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0.1980198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0.1978725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2.784090e-02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1.393922e+00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2.689386e-10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3.128621e-10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-1.271663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0.04320720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-1.356399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-1.186928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0.9716840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+ Sex: Male.180-228 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 (15-19)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(180-228)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9.354839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1.6543095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6.5763938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13.142014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33.87097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2.688662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28.81350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39.32574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77.41935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2.375304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72.42572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81.73669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0.3225806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0.3221394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4.534680e-02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2.256459e+00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2.618006e-10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3.213923e-10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2.618006e-10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3.213923e-10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-1.7189032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0.05990370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-1.836383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-1.6014239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1.0561581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12.377850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1.8800419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9.136542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16.559492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33.55049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2.695462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28.485578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39.02454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70.35831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2.607037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65.00517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75.20492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0.3257329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0.3252822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4.578975e-02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2.278147e+00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2.616462e-10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3.215819e-10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2.616462e-10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3.215819e-10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-1.667166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0.06426834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-1.793205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-1.541127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1.1276147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Anthro-Plus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Works on Windows</a:t>
            </a:r>
          </a:p>
          <a:p>
            <a:pPr lvl="0"/>
            <a:r>
              <a:rPr/>
              <a:t>Requires dot net framework to be installed</a:t>
            </a:r>
          </a:p>
          <a:p>
            <a:pPr lvl="0"/>
            <a:r>
              <a:rPr/>
              <a:t>Available free and can be downloaded from </a:t>
            </a:r>
            <a:r>
              <a:rPr>
                <a:hlinkClick r:id="rId2"/>
              </a:rPr>
              <a:t>here</a:t>
            </a:r>
          </a:p>
        </p:txBody>
      </p:sp>
      <p:pic>
        <p:nvPicPr>
          <p:cNvPr descr="images/Screenshot%202022-09-05%20at%2012.29.44%20PM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1000" y="1193800"/>
            <a:ext cx="2413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 Data Format</a:t>
            </a:r>
          </a:p>
        </p:txBody>
      </p:sp>
      <p:pic>
        <p:nvPicPr>
          <p:cNvPr descr="images/AnthroPlus%20Picture%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 - Open Nutrition Survey</a:t>
            </a:r>
          </a:p>
        </p:txBody>
      </p:sp>
      <p:pic>
        <p:nvPicPr>
          <p:cNvPr descr="images/AnthroPlus%20Picture%2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 Import File</a:t>
            </a:r>
          </a:p>
        </p:txBody>
      </p:sp>
      <p:pic>
        <p:nvPicPr>
          <p:cNvPr descr="images/AnthroPlus%20Picture%2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8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 Import File</a:t>
            </a:r>
          </a:p>
        </p:txBody>
      </p:sp>
      <p:pic>
        <p:nvPicPr>
          <p:cNvPr descr="images/AnthroPlus%20Picture%2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 - Field mapping</a:t>
            </a:r>
          </a:p>
        </p:txBody>
      </p:sp>
      <p:pic>
        <p:nvPicPr>
          <p:cNvPr descr="images/AnthroPlus%20Picture%2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193800"/>
            <a:ext cx="4686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Anthro-Plus- z-scores and cluster report</a:t>
            </a:r>
          </a:p>
        </p:txBody>
      </p:sp>
      <p:pic>
        <p:nvPicPr>
          <p:cNvPr descr="images/AnthroPlus%20Picture%2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>
                <a:hlinkClick r:id="rId2"/>
              </a:rPr>
              <a:t>who2007</a:t>
            </a:r>
            <a:r>
              <a:rPr/>
              <a:t>: a </a:t>
            </a:r>
            <a:r>
              <a:rPr i="1"/>
              <a:t>Shiny</a:t>
            </a:r>
            <a:r>
              <a:rPr/>
              <a:t> app for children ages 5–19 years, based on the </a:t>
            </a:r>
            <a:r>
              <a:rPr>
                <a:hlinkClick r:id="rId3"/>
              </a:rPr>
              <a:t>WHO growth </a:t>
            </a:r>
            <a:r>
              <a:rPr i="1">
                <a:hlinkClick r:id="rId4"/>
              </a:rPr>
              <a:t>reference</a:t>
            </a:r>
          </a:p>
          <a:p>
            <a:pPr lvl="0"/>
            <a:r>
              <a:rPr>
                <a:hlinkClick r:id="rId5"/>
              </a:rPr>
              <a:t>WHO AnthroPlus software</a:t>
            </a:r>
            <a:r>
              <a:rPr/>
              <a:t> - For 5-19 years children</a:t>
            </a:r>
          </a:p>
          <a:p>
            <a:pPr lvl="0"/>
            <a:r>
              <a:rPr>
                <a:hlinkClick r:id="rId6"/>
              </a:rPr>
              <a:t>R package- anthroplus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Data set-3</a:t>
            </a:r>
          </a:p>
        </p:txBody>
      </p:sp>
      <p:pic>
        <p:nvPicPr>
          <p:cNvPr descr="images/dataset_3_nam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133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Mandatory columns</a:t>
            </a:r>
          </a:p>
          <a:p>
            <a:pPr lvl="0"/>
            <a:r>
              <a:rPr/>
              <a:t>id- Unique ID for each row</a:t>
            </a:r>
          </a:p>
          <a:p>
            <a:pPr lvl="0"/>
            <a:r>
              <a:rPr/>
              <a:t>sex- Gender 1- Boys, 2-Girls</a:t>
            </a:r>
          </a:p>
          <a:p>
            <a:pPr lvl="0"/>
            <a:r>
              <a:rPr/>
              <a:t>agemons- Age in months</a:t>
            </a:r>
          </a:p>
          <a:p>
            <a:pPr lvl="0"/>
            <a:r>
              <a:rPr/>
              <a:t>weight- Weight in kgs and height- Height in cm</a:t>
            </a:r>
          </a:p>
          <a:p>
            <a:pPr lvl="0" indent="0" marL="0">
              <a:buNone/>
            </a:pPr>
            <a:r>
              <a:rPr/>
              <a:t>Other columns do not create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WHO 2007 z-score calculator (CPEG App)</a:t>
            </a:r>
          </a:p>
        </p:txBody>
      </p:sp>
      <p:pic>
        <p:nvPicPr>
          <p:cNvPr descr="images/who2007shin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193800"/>
            <a:ext cx="810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 csv dataset with preset names</a:t>
            </a:r>
          </a:p>
        </p:txBody>
      </p:sp>
      <p:pic>
        <p:nvPicPr>
          <p:cNvPr descr="images/who_2007_proc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z-score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zhfa- Height-for-Age (5- 19 years) (Stunting)</a:t>
            </a:r>
          </a:p>
          <a:p>
            <a:pPr lvl="0"/>
            <a:r>
              <a:rPr/>
              <a:t>zwfa- Weight-for-Age (up to 10 years) (Underweight)</a:t>
            </a:r>
          </a:p>
          <a:p>
            <a:pPr lvl="0"/>
            <a:r>
              <a:rPr/>
              <a:t>zbfa- BMI-for-Age (5-19 years) (Thinness)</a:t>
            </a:r>
          </a:p>
          <a:p>
            <a:pPr lvl="0"/>
            <a:r>
              <a:rPr/>
              <a:t>flags- fhfa, fwfa, fbfa - extreme and non-plausible values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BMI-for-Age: Interpretation </a:t>
            </a:r>
            <a:r>
              <a:rPr b="1"/>
              <a:t>of cut-offs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Overweight: &gt;+1SD (equivalent to BMI 25 kg/m2 at 19 years)</a:t>
            </a:r>
          </a:p>
          <a:p>
            <a:pPr lvl="0"/>
            <a:r>
              <a:rPr/>
              <a:t>Obesity: &gt;+2SD (equivalent to BMI 30 kg/m2 at 19 years)</a:t>
            </a:r>
          </a:p>
          <a:p>
            <a:pPr lvl="0"/>
            <a:r>
              <a:rPr/>
              <a:t>Thinness: &lt;-2SD</a:t>
            </a:r>
          </a:p>
          <a:p>
            <a:pPr lvl="0"/>
            <a:r>
              <a:rPr/>
              <a:t>Severe thinness: &lt;-3SD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z-scores for 5-19 years</dc:title>
  <dc:creator>Abhijit P Pakhare</dc:creator>
  <cp:keywords/>
  <dcterms:created xsi:type="dcterms:W3CDTF">2022-09-06T18:31:20Z</dcterms:created>
  <dcterms:modified xsi:type="dcterms:W3CDTF">2022-09-06T18:31:20Z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