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3"/>
    <p:sldId id="372" r:id="rId4"/>
    <p:sldId id="373" r:id="rId5"/>
    <p:sldId id="400" r:id="rId6"/>
    <p:sldId id="7520" r:id="rId7"/>
    <p:sldId id="401" r:id="rId8"/>
    <p:sldId id="7525" r:id="rId9"/>
    <p:sldId id="7530" r:id="rId10"/>
    <p:sldId id="374" r:id="rId11"/>
    <p:sldId id="404" r:id="rId12"/>
    <p:sldId id="7526" r:id="rId13"/>
    <p:sldId id="7527" r:id="rId14"/>
    <p:sldId id="7528" r:id="rId15"/>
    <p:sldId id="7531" r:id="rId16"/>
    <p:sldId id="257" r:id="rId17"/>
    <p:sldId id="375" r:id="rId18"/>
    <p:sldId id="279" r:id="rId19"/>
    <p:sldId id="408" r:id="rId20"/>
    <p:sldId id="409" r:id="rId21"/>
    <p:sldId id="410" r:id="rId22"/>
    <p:sldId id="411" r:id="rId23"/>
    <p:sldId id="402" r:id="rId24"/>
    <p:sldId id="406" r:id="rId25"/>
    <p:sldId id="7529" r:id="rId26"/>
    <p:sldId id="261"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7853736808@163.com" initials="1" lastIdx="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72"/>
      </p:cViewPr>
      <p:guideLst>
        <p:guide orient="horz" pos="209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commentAuthors" Target="commentAuthors.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F578BB-CD94-4E5C-A0D7-825C23EF1D1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94AB1-11C5-4764-8463-BA13D253E59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0.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9" Type="http://schemas.openxmlformats.org/officeDocument/2006/relationships/image" Target="../media/image22.png"/><Relationship Id="rId8" Type="http://schemas.openxmlformats.org/officeDocument/2006/relationships/image" Target="../media/image21.png"/><Relationship Id="rId7" Type="http://schemas.openxmlformats.org/officeDocument/2006/relationships/image" Target="../media/image20.png"/><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3.png"/><Relationship Id="rId10" Type="http://schemas.openxmlformats.org/officeDocument/2006/relationships/slideLayout" Target="../slideLayouts/slideLayout7.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image" Target="../media/image23.png"/><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2.png"/><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4"/>
          <p:cNvSpPr txBox="1"/>
          <p:nvPr/>
        </p:nvSpPr>
        <p:spPr>
          <a:xfrm>
            <a:off x="2219415" y="3452915"/>
            <a:ext cx="8904303" cy="707886"/>
          </a:xfrm>
          <a:prstGeom prst="rect">
            <a:avLst/>
          </a:prstGeom>
          <a:noFill/>
          <a:ln w="9525">
            <a:noFill/>
          </a:ln>
        </p:spPr>
        <p:txBody>
          <a:bodyPr wrap="square" anchor="t">
            <a:spAutoFit/>
          </a:bodyPr>
          <a:lstStyle/>
          <a:p>
            <a:pPr algn="ctr"/>
            <a:r>
              <a:rPr lang="en-US" altLang="zh-CN" sz="1400" b="1" dirty="0">
                <a:solidFill>
                  <a:srgbClr val="000000"/>
                </a:solidFill>
                <a:latin typeface="Arial Bold" pitchFamily="34" charset="0"/>
                <a:ea typeface="宋体" panose="02010600030101010101" pitchFamily="2" charset="-122"/>
              </a:rPr>
              <a:t> </a:t>
            </a:r>
            <a:r>
              <a:rPr lang="en-US" altLang="zh-CN" sz="2000" b="1" dirty="0" err="1">
                <a:latin typeface="Times New Roman" panose="02020603050405020304" pitchFamily="18" charset="0"/>
                <a:cs typeface="Times New Roman" panose="02020603050405020304" pitchFamily="18" charset="0"/>
              </a:rPr>
              <a:t>Keke</a:t>
            </a:r>
            <a:r>
              <a:rPr lang="en-US" altLang="zh-CN" sz="2000" b="1">
                <a:latin typeface="Times New Roman" panose="02020603050405020304" pitchFamily="18" charset="0"/>
                <a:cs typeface="Times New Roman" panose="02020603050405020304" pitchFamily="18" charset="0"/>
              </a:rPr>
              <a:t> Zhao, Peng Song, Wenjing Zhang, Weijian Zhang, Shaokai Li, Dongliang Chen, and Wenming Zheng</a:t>
            </a:r>
            <a:endParaRPr lang="en-US" altLang="zh-CN" sz="2000" b="1">
              <a:latin typeface="Times New Roman" panose="02020603050405020304" pitchFamily="18" charset="0"/>
              <a:cs typeface="Times New Roman" panose="02020603050405020304" pitchFamily="18" charset="0"/>
            </a:endParaRPr>
          </a:p>
        </p:txBody>
      </p:sp>
      <p:sp>
        <p:nvSpPr>
          <p:cNvPr id="3074" name="Text Box 12"/>
          <p:cNvSpPr txBox="1"/>
          <p:nvPr/>
        </p:nvSpPr>
        <p:spPr>
          <a:xfrm>
            <a:off x="4132263" y="4627563"/>
            <a:ext cx="295275" cy="521970"/>
          </a:xfrm>
          <a:prstGeom prst="rect">
            <a:avLst/>
          </a:prstGeom>
          <a:noFill/>
          <a:ln w="9525">
            <a:noFill/>
          </a:ln>
        </p:spPr>
        <p:txBody>
          <a:bodyPr anchor="t">
            <a:spAutoFit/>
          </a:bodyPr>
          <a:lstStyle/>
          <a:p>
            <a:r>
              <a:rPr lang="en-US" altLang="zh-CN" sz="1400" b="1">
                <a:solidFill>
                  <a:srgbClr val="000000"/>
                </a:solidFill>
                <a:latin typeface="Arial Bold" pitchFamily="34" charset="0"/>
                <a:ea typeface="宋体" panose="02010600030101010101" pitchFamily="2" charset="-122"/>
              </a:rPr>
              <a:t> </a:t>
            </a:r>
            <a:endParaRPr lang="en-US" altLang="zh-CN" sz="1400" b="1">
              <a:solidFill>
                <a:srgbClr val="000000"/>
              </a:solidFill>
              <a:latin typeface="Arial Bold" pitchFamily="34" charset="0"/>
              <a:ea typeface="宋体" panose="02010600030101010101" pitchFamily="2" charset="-122"/>
            </a:endParaRPr>
          </a:p>
          <a:p>
            <a:endParaRPr lang="en-US" altLang="zh-CN" sz="1400" b="1">
              <a:solidFill>
                <a:srgbClr val="000000"/>
              </a:solidFill>
              <a:latin typeface="Arial Bold" pitchFamily="34" charset="0"/>
              <a:ea typeface="宋体" panose="02010600030101010101" pitchFamily="2" charset="-122"/>
            </a:endParaRPr>
          </a:p>
        </p:txBody>
      </p:sp>
      <p:pic>
        <p:nvPicPr>
          <p:cNvPr id="3078" name="Picture 26"/>
          <p:cNvPicPr>
            <a:picLocks noChangeAspect="1"/>
          </p:cNvPicPr>
          <p:nvPr/>
        </p:nvPicPr>
        <p:blipFill>
          <a:blip r:embed="rId1"/>
          <a:stretch>
            <a:fillRect/>
          </a:stretch>
        </p:blipFill>
        <p:spPr>
          <a:xfrm>
            <a:off x="0" y="1146175"/>
            <a:ext cx="1947863" cy="2886075"/>
          </a:xfrm>
          <a:prstGeom prst="rect">
            <a:avLst/>
          </a:prstGeom>
          <a:noFill/>
          <a:ln w="9525">
            <a:noFill/>
          </a:ln>
        </p:spPr>
      </p:pic>
      <p:sp>
        <p:nvSpPr>
          <p:cNvPr id="3079" name="Text Box 28"/>
          <p:cNvSpPr txBox="1"/>
          <p:nvPr/>
        </p:nvSpPr>
        <p:spPr>
          <a:xfrm>
            <a:off x="5910263" y="2501900"/>
            <a:ext cx="304800" cy="521970"/>
          </a:xfrm>
          <a:prstGeom prst="rect">
            <a:avLst/>
          </a:prstGeom>
          <a:noFill/>
          <a:ln w="9525">
            <a:noFill/>
          </a:ln>
        </p:spPr>
        <p:txBody>
          <a:bodyPr anchor="t">
            <a:spAutoFit/>
          </a:bodyPr>
          <a:lstStyle/>
          <a:p>
            <a:r>
              <a:rPr lang="en-US" altLang="zh-CN" sz="1400" b="1">
                <a:solidFill>
                  <a:srgbClr val="000000"/>
                </a:solidFill>
                <a:latin typeface="微软雅黑 Bold" pitchFamily="34" charset="-122"/>
                <a:ea typeface="宋体" panose="02010600030101010101" pitchFamily="2" charset="-122"/>
              </a:rPr>
              <a:t> </a:t>
            </a:r>
            <a:endParaRPr lang="en-US" altLang="zh-CN" sz="1400" b="1">
              <a:solidFill>
                <a:srgbClr val="000000"/>
              </a:solidFill>
              <a:latin typeface="微软雅黑 Bold" pitchFamily="34" charset="-122"/>
              <a:ea typeface="宋体" panose="02010600030101010101" pitchFamily="2" charset="-122"/>
            </a:endParaRPr>
          </a:p>
          <a:p>
            <a:endParaRPr lang="en-US" altLang="zh-CN" sz="1400" b="1">
              <a:solidFill>
                <a:srgbClr val="000000"/>
              </a:solidFill>
              <a:latin typeface="微软雅黑 Bold" pitchFamily="34" charset="-122"/>
              <a:ea typeface="宋体" panose="02010600030101010101" pitchFamily="2" charset="-122"/>
            </a:endParaRPr>
          </a:p>
        </p:txBody>
      </p:sp>
      <p:sp>
        <p:nvSpPr>
          <p:cNvPr id="3" name="Text Box 13"/>
          <p:cNvSpPr txBox="1"/>
          <p:nvPr/>
        </p:nvSpPr>
        <p:spPr>
          <a:xfrm>
            <a:off x="2072151" y="1511163"/>
            <a:ext cx="8990119" cy="1077218"/>
          </a:xfrm>
          <a:prstGeom prst="rect">
            <a:avLst/>
          </a:prstGeom>
          <a:noFill/>
          <a:ln w="9525">
            <a:noFill/>
          </a:ln>
        </p:spPr>
        <p:txBody>
          <a:bodyPr wrap="square" anchor="t">
            <a:spAutoFit/>
          </a:bodyPr>
          <a:lstStyle/>
          <a:p>
            <a:pPr algn="ctr"/>
            <a:r>
              <a:rPr lang="en-US" altLang="zh-CN" sz="3200" b="1">
                <a:solidFill>
                  <a:schemeClr val="bg2">
                    <a:lumMod val="10000"/>
                  </a:schemeClr>
                </a:solidFill>
                <a:latin typeface="Times New Roman" panose="02020603050405020304" pitchFamily="18" charset="0"/>
                <a:cs typeface="Times New Roman" panose="02020603050405020304" pitchFamily="18" charset="0"/>
              </a:rPr>
              <a:t>Cross-corpus Speech Emotion Recognition Based on Sparse Subspace Transfer Learning                   </a:t>
            </a:r>
            <a:endParaRPr lang="en-US" altLang="zh-CN" sz="3200"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11" name="文本框 4"/>
          <p:cNvSpPr txBox="1"/>
          <p:nvPr/>
        </p:nvSpPr>
        <p:spPr>
          <a:xfrm>
            <a:off x="3077884" y="4590575"/>
            <a:ext cx="7187363" cy="400110"/>
          </a:xfrm>
          <a:prstGeom prst="rect">
            <a:avLst/>
          </a:prstGeom>
          <a:noFill/>
          <a:ln w="9525">
            <a:noFill/>
          </a:ln>
        </p:spPr>
        <p:txBody>
          <a:bodyPr wrap="square" anchor="t">
            <a:spAutoFit/>
          </a:bodyPr>
          <a:lstStyle/>
          <a:p>
            <a:pPr algn="ctr"/>
            <a:r>
              <a:rPr lang="en-US" altLang="zh-CN" sz="2000" b="1">
                <a:latin typeface="Times New Roman" panose="02020603050405020304" pitchFamily="18" charset="0"/>
                <a:ea typeface="Calibri" panose="020F0502020204030204" charset="0"/>
                <a:cs typeface="Times New Roman" panose="02020603050405020304" pitchFamily="18" charset="0"/>
              </a:rPr>
              <a:t>School of Computer and Control Engineering, Yantai University</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矩形 3"/>
          <p:cNvSpPr/>
          <p:nvPr/>
        </p:nvSpPr>
        <p:spPr>
          <a:xfrm>
            <a:off x="5307891" y="5445290"/>
            <a:ext cx="2518639" cy="646331"/>
          </a:xfrm>
          <a:prstGeom prst="rect">
            <a:avLst/>
          </a:prstGeom>
        </p:spPr>
        <p:txBody>
          <a:bodyPr wrap="none">
            <a:spAutoFit/>
          </a:bodyPr>
          <a:lstStyle/>
          <a:p>
            <a:pPr algn="ctr"/>
            <a:r>
              <a:rPr lang="en-US" altLang="zh-CN">
                <a:latin typeface="Times New Roman" panose="02020603050405020304" pitchFamily="18" charset="0"/>
                <a:cs typeface="Times New Roman" panose="02020603050405020304" pitchFamily="18" charset="0"/>
              </a:rPr>
              <a:t>Sep. 10, 2021 </a:t>
            </a:r>
            <a:endParaRPr lang="en-US" altLang="zh-CN">
              <a:latin typeface="Times New Roman" panose="02020603050405020304" pitchFamily="18" charset="0"/>
              <a:cs typeface="Times New Roman" panose="02020603050405020304" pitchFamily="18" charset="0"/>
            </a:endParaRPr>
          </a:p>
          <a:p>
            <a:pPr algn="ctr"/>
            <a:r>
              <a:rPr lang="en-US" altLang="zh-CN">
                <a:latin typeface="Times New Roman" panose="02020603050405020304" pitchFamily="18" charset="0"/>
                <a:cs typeface="Times New Roman" panose="02020603050405020304" pitchFamily="18" charset="0"/>
              </a:rPr>
              <a:t>CCBR 2021 Presentation</a:t>
            </a:r>
            <a:endParaRPr lang="zh-CN" altLang="en-US">
              <a:latin typeface="Times New Roman" panose="02020603050405020304" pitchFamily="18" charset="0"/>
              <a:cs typeface="Times New Roman" panose="02020603050405020304" pitchFamily="18" charset="0"/>
            </a:endParaRPr>
          </a:p>
        </p:txBody>
      </p:sp>
      <p:pic>
        <p:nvPicPr>
          <p:cNvPr id="13" name="图片 12"/>
          <p:cNvPicPr>
            <a:picLocks noChangeAspect="1"/>
          </p:cNvPicPr>
          <p:nvPr/>
        </p:nvPicPr>
        <p:blipFill>
          <a:blip r:embed="rId2"/>
          <a:srcRect l="5362" t="3237" r="4831" b="4831"/>
          <a:stretch>
            <a:fillRect/>
          </a:stretch>
        </p:blipFill>
        <p:spPr>
          <a:xfrm>
            <a:off x="10704830" y="0"/>
            <a:ext cx="1487170" cy="1522095"/>
          </a:xfrm>
          <a:prstGeom prst="ellipse">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3"/>
          <p:cNvPicPr>
            <a:picLocks noChangeAspect="1"/>
          </p:cNvPicPr>
          <p:nvPr/>
        </p:nvPicPr>
        <p:blipFill>
          <a:blip r:embed="rId1"/>
          <a:stretch>
            <a:fillRect/>
          </a:stretch>
        </p:blipFill>
        <p:spPr>
          <a:xfrm>
            <a:off x="0" y="403860"/>
            <a:ext cx="2476870" cy="591820"/>
          </a:xfrm>
          <a:prstGeom prst="rect">
            <a:avLst/>
          </a:prstGeom>
          <a:noFill/>
          <a:ln w="9525">
            <a:noFill/>
          </a:ln>
        </p:spPr>
      </p:pic>
      <p:sp>
        <p:nvSpPr>
          <p:cNvPr id="10" name="文本框 9"/>
          <p:cNvSpPr txBox="1"/>
          <p:nvPr/>
        </p:nvSpPr>
        <p:spPr>
          <a:xfrm>
            <a:off x="1129868" y="468937"/>
            <a:ext cx="1028116" cy="461665"/>
          </a:xfrm>
          <a:prstGeom prst="rect">
            <a:avLst/>
          </a:prstGeom>
          <a:noFill/>
        </p:spPr>
        <p:txBody>
          <a:bodyPr wrap="square" rtlCol="0">
            <a:spAutoFit/>
          </a:bodyPr>
          <a:lstStyle/>
          <a:p>
            <a:r>
              <a:rPr lang="en-US" altLang="zh-CN" sz="2400">
                <a:solidFill>
                  <a:schemeClr val="bg1"/>
                </a:solidFill>
                <a:latin typeface="Times New Roman" panose="02020603050405020304" pitchFamily="18" charset="0"/>
                <a:ea typeface="思源黑体 CN Medium" panose="020B0600000000000000" pitchFamily="34" charset="-122"/>
                <a:cs typeface="Times New Roman" panose="02020603050405020304" pitchFamily="18" charset="0"/>
              </a:rPr>
              <a:t>SSTL</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a:blip r:embed="rId2"/>
          <a:srcRect l="5362" t="3237" r="4831" b="4831"/>
          <a:stretch>
            <a:fillRect/>
          </a:stretch>
        </p:blipFill>
        <p:spPr>
          <a:xfrm>
            <a:off x="10704830" y="0"/>
            <a:ext cx="1487170" cy="1522095"/>
          </a:xfrm>
          <a:prstGeom prst="ellipse">
            <a:avLst/>
          </a:prstGeom>
        </p:spPr>
      </p:pic>
      <p:sp>
        <p:nvSpPr>
          <p:cNvPr id="3" name="矩形 2"/>
          <p:cNvSpPr/>
          <p:nvPr/>
        </p:nvSpPr>
        <p:spPr>
          <a:xfrm>
            <a:off x="531929" y="2202051"/>
            <a:ext cx="10696133" cy="2795958"/>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altLang="zh-CN" sz="2400">
                <a:latin typeface="Times New Roman" panose="02020603050405020304" pitchFamily="18" charset="0"/>
                <a:cs typeface="Times New Roman" panose="02020603050405020304" pitchFamily="18" charset="0"/>
              </a:rPr>
              <a:t>Our method combines </a:t>
            </a:r>
            <a:r>
              <a:rPr lang="en-US" altLang="zh-CN" sz="2400">
                <a:solidFill>
                  <a:srgbClr val="FF0000"/>
                </a:solidFill>
                <a:latin typeface="Times New Roman" panose="02020603050405020304" pitchFamily="18" charset="0"/>
                <a:cs typeface="Times New Roman" panose="02020603050405020304" pitchFamily="18" charset="0"/>
              </a:rPr>
              <a:t>transfer learning</a:t>
            </a:r>
            <a:r>
              <a:rPr lang="en-US" altLang="zh-CN" sz="2400">
                <a:latin typeface="Times New Roman" panose="02020603050405020304" pitchFamily="18" charset="0"/>
                <a:cs typeface="Times New Roman" panose="02020603050405020304" pitchFamily="18" charset="0"/>
              </a:rPr>
              <a:t>, </a:t>
            </a:r>
            <a:r>
              <a:rPr lang="en-US" altLang="zh-CN" sz="2400">
                <a:solidFill>
                  <a:srgbClr val="FF0000"/>
                </a:solidFill>
                <a:latin typeface="Times New Roman" panose="02020603050405020304" pitchFamily="18" charset="0"/>
                <a:cs typeface="Times New Roman" panose="02020603050405020304" pitchFamily="18" charset="0"/>
              </a:rPr>
              <a:t>subspace learning</a:t>
            </a:r>
            <a:r>
              <a:rPr lang="en-US" altLang="zh-CN" sz="2400">
                <a:latin typeface="Times New Roman" panose="02020603050405020304" pitchFamily="18" charset="0"/>
                <a:cs typeface="Times New Roman" panose="02020603050405020304" pitchFamily="18" charset="0"/>
              </a:rPr>
              <a:t>, and </a:t>
            </a:r>
            <a:r>
              <a:rPr lang="en-US" altLang="zh-CN" sz="2400">
                <a:solidFill>
                  <a:srgbClr val="FF0000"/>
                </a:solidFill>
                <a:latin typeface="Times New Roman" panose="02020603050405020304" pitchFamily="18" charset="0"/>
                <a:cs typeface="Times New Roman" panose="02020603050405020304" pitchFamily="18" charset="0"/>
              </a:rPr>
              <a:t>feature selection </a:t>
            </a:r>
            <a:r>
              <a:rPr lang="en-US" altLang="zh-CN" sz="2400">
                <a:latin typeface="Times New Roman" panose="02020603050405020304" pitchFamily="18" charset="0"/>
                <a:cs typeface="Times New Roman" panose="02020603050405020304" pitchFamily="18" charset="0"/>
              </a:rPr>
              <a:t>to learn a domain invariant projection while transferring knowledge. </a:t>
            </a:r>
            <a:endParaRPr lang="en-US" altLang="zh-CN" sz="240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altLang="zh-CN" sz="2400">
                <a:latin typeface="Times New Roman" panose="02020603050405020304" pitchFamily="18" charset="0"/>
                <a:cs typeface="Times New Roman" panose="02020603050405020304" pitchFamily="18" charset="0"/>
              </a:rPr>
              <a:t> We aim to align the features of different corpora into a new common subspace so that the data of the target domain can be better represented by the data of the source domain, and the recognition performance can be improved.</a:t>
            </a:r>
            <a:endParaRPr lang="zh-CN" altLang="en-US" sz="2400">
              <a:latin typeface="Times New Roman" panose="02020603050405020304" pitchFamily="18" charset="0"/>
              <a:cs typeface="Times New Roman" panose="02020603050405020304" pitchFamily="18" charset="0"/>
            </a:endParaRPr>
          </a:p>
        </p:txBody>
      </p:sp>
      <p:sp>
        <p:nvSpPr>
          <p:cNvPr id="2" name="矩形 1"/>
          <p:cNvSpPr/>
          <p:nvPr/>
        </p:nvSpPr>
        <p:spPr>
          <a:xfrm>
            <a:off x="789432" y="1522095"/>
            <a:ext cx="9686798" cy="461665"/>
          </a:xfrm>
          <a:prstGeom prst="rect">
            <a:avLst/>
          </a:prstGeom>
        </p:spPr>
        <p:txBody>
          <a:bodyPr wrap="square">
            <a:spAutoFit/>
          </a:bodyPr>
          <a:lstStyle/>
          <a:p>
            <a:r>
              <a:rPr lang="en-US" altLang="zh-CN" sz="2400">
                <a:latin typeface="Times New Roman" panose="02020603050405020304" pitchFamily="18" charset="0"/>
                <a:cs typeface="Times New Roman" panose="02020603050405020304" pitchFamily="18" charset="0"/>
              </a:rPr>
              <a:t>Cross-corpus SER method based on sparse subspace transfer learning(SSTL)</a:t>
            </a:r>
            <a:endParaRPr lang="zh-CN" alt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a:off x="858259" y="3251633"/>
            <a:ext cx="195309" cy="230819"/>
          </a:xfrm>
          <a:prstGeom prst="triangle">
            <a:avLst/>
          </a:prstGeom>
          <a:solidFill>
            <a:schemeClr val="accent2"/>
          </a:solidFill>
        </p:spPr>
        <p:txBody>
          <a:bodyPr wrap="square" rtlCol="0" anchor="ctr">
            <a:spAutoFit/>
          </a:bodyPr>
          <a:lstStyle/>
          <a:p>
            <a:pPr algn="l"/>
            <a:endParaRPr lang="zh-CN" altLang="en-US" sz="1400" dirty="0">
              <a:solidFill>
                <a:srgbClr val="266196"/>
              </a:solidFill>
              <a:latin typeface="Microsoft YaHei UI" panose="020B0503020204020204" pitchFamily="34" charset="-122"/>
              <a:ea typeface="Microsoft YaHei UI" panose="020B0503020204020204" pitchFamily="34" charset="-122"/>
              <a:sym typeface="+mn-ea"/>
            </a:endParaRPr>
          </a:p>
        </p:txBody>
      </p:sp>
      <p:sp>
        <p:nvSpPr>
          <p:cNvPr id="3" name="等腰三角形 2"/>
          <p:cNvSpPr/>
          <p:nvPr/>
        </p:nvSpPr>
        <p:spPr>
          <a:xfrm>
            <a:off x="1373524" y="3367413"/>
            <a:ext cx="195309" cy="230819"/>
          </a:xfrm>
          <a:prstGeom prst="triangle">
            <a:avLst/>
          </a:prstGeom>
          <a:solidFill>
            <a:schemeClr val="accent2"/>
          </a:solidFill>
        </p:spPr>
        <p:txBody>
          <a:bodyPr wrap="square" rtlCol="0" anchor="ctr">
            <a:spAutoFit/>
          </a:bodyPr>
          <a:lstStyle/>
          <a:p>
            <a:pPr algn="l"/>
            <a:endParaRPr lang="zh-CN" altLang="en-US" sz="1400" dirty="0">
              <a:solidFill>
                <a:srgbClr val="266196"/>
              </a:solidFill>
              <a:latin typeface="Microsoft YaHei UI" panose="020B0503020204020204" pitchFamily="34" charset="-122"/>
              <a:ea typeface="Microsoft YaHei UI" panose="020B0503020204020204" pitchFamily="34" charset="-122"/>
              <a:sym typeface="+mn-ea"/>
            </a:endParaRPr>
          </a:p>
        </p:txBody>
      </p:sp>
      <p:sp>
        <p:nvSpPr>
          <p:cNvPr id="4" name="等腰三角形 3"/>
          <p:cNvSpPr/>
          <p:nvPr/>
        </p:nvSpPr>
        <p:spPr>
          <a:xfrm>
            <a:off x="987351" y="3465809"/>
            <a:ext cx="195309" cy="230819"/>
          </a:xfrm>
          <a:prstGeom prst="triangle">
            <a:avLst/>
          </a:prstGeom>
          <a:solidFill>
            <a:schemeClr val="accent2"/>
          </a:solidFill>
        </p:spPr>
        <p:txBody>
          <a:bodyPr wrap="square" rtlCol="0" anchor="ctr">
            <a:spAutoFit/>
          </a:bodyPr>
          <a:lstStyle/>
          <a:p>
            <a:pPr algn="l"/>
            <a:endParaRPr lang="zh-CN" altLang="en-US" sz="1400" dirty="0">
              <a:solidFill>
                <a:srgbClr val="266196"/>
              </a:solidFill>
              <a:latin typeface="Microsoft YaHei UI" panose="020B0503020204020204" pitchFamily="34" charset="-122"/>
              <a:ea typeface="Microsoft YaHei UI" panose="020B0503020204020204" pitchFamily="34" charset="-122"/>
              <a:sym typeface="+mn-ea"/>
            </a:endParaRPr>
          </a:p>
        </p:txBody>
      </p:sp>
      <p:sp>
        <p:nvSpPr>
          <p:cNvPr id="5" name="等腰三角形 4"/>
          <p:cNvSpPr/>
          <p:nvPr/>
        </p:nvSpPr>
        <p:spPr>
          <a:xfrm>
            <a:off x="1147149" y="3544229"/>
            <a:ext cx="195309" cy="230819"/>
          </a:xfrm>
          <a:prstGeom prst="triangle">
            <a:avLst/>
          </a:prstGeom>
          <a:solidFill>
            <a:schemeClr val="accent2"/>
          </a:solidFill>
        </p:spPr>
        <p:txBody>
          <a:bodyPr wrap="square" rtlCol="0" anchor="ctr">
            <a:spAutoFit/>
          </a:bodyPr>
          <a:lstStyle/>
          <a:p>
            <a:pPr algn="l"/>
            <a:endParaRPr lang="zh-CN" altLang="en-US" sz="1400" dirty="0">
              <a:solidFill>
                <a:srgbClr val="266196"/>
              </a:solidFill>
              <a:latin typeface="Microsoft YaHei UI" panose="020B0503020204020204" pitchFamily="34" charset="-122"/>
              <a:ea typeface="Microsoft YaHei UI" panose="020B0503020204020204" pitchFamily="34" charset="-122"/>
              <a:sym typeface="+mn-ea"/>
            </a:endParaRPr>
          </a:p>
        </p:txBody>
      </p:sp>
      <p:sp>
        <p:nvSpPr>
          <p:cNvPr id="6" name="菱形 5"/>
          <p:cNvSpPr/>
          <p:nvPr/>
        </p:nvSpPr>
        <p:spPr>
          <a:xfrm>
            <a:off x="1095035" y="2977908"/>
            <a:ext cx="224529" cy="234149"/>
          </a:xfrm>
          <a:prstGeom prst="diamond">
            <a:avLst/>
          </a:prstGeom>
          <a:solidFill>
            <a:schemeClr val="accent1"/>
          </a:solidFill>
        </p:spPr>
        <p:txBody>
          <a:bodyPr wrap="square" rtlCol="0" anchor="ctr">
            <a:spAutoFit/>
          </a:bodyPr>
          <a:lstStyle/>
          <a:p>
            <a:pPr algn="l"/>
            <a:endParaRPr lang="zh-CN" altLang="en-US" sz="1400" dirty="0">
              <a:solidFill>
                <a:srgbClr val="266196"/>
              </a:solidFill>
              <a:latin typeface="Microsoft YaHei UI" panose="020B0503020204020204" pitchFamily="34" charset="-122"/>
              <a:ea typeface="Microsoft YaHei UI" panose="020B0503020204020204" pitchFamily="34" charset="-122"/>
              <a:sym typeface="+mn-ea"/>
            </a:endParaRPr>
          </a:p>
        </p:txBody>
      </p:sp>
      <p:sp>
        <p:nvSpPr>
          <p:cNvPr id="7" name="菱形 6"/>
          <p:cNvSpPr/>
          <p:nvPr/>
        </p:nvSpPr>
        <p:spPr>
          <a:xfrm>
            <a:off x="1163003" y="3288813"/>
            <a:ext cx="229710" cy="234149"/>
          </a:xfrm>
          <a:prstGeom prst="diamond">
            <a:avLst/>
          </a:prstGeom>
          <a:solidFill>
            <a:schemeClr val="accent1"/>
          </a:solidFill>
        </p:spPr>
        <p:txBody>
          <a:bodyPr wrap="square" rtlCol="0" anchor="ctr">
            <a:spAutoFit/>
          </a:bodyPr>
          <a:lstStyle/>
          <a:p>
            <a:pPr algn="l"/>
            <a:endParaRPr lang="zh-CN" altLang="en-US" sz="1400" dirty="0">
              <a:solidFill>
                <a:srgbClr val="266196"/>
              </a:solidFill>
              <a:latin typeface="Microsoft YaHei UI" panose="020B0503020204020204" pitchFamily="34" charset="-122"/>
              <a:ea typeface="Microsoft YaHei UI" panose="020B0503020204020204" pitchFamily="34" charset="-122"/>
              <a:sym typeface="+mn-ea"/>
            </a:endParaRPr>
          </a:p>
        </p:txBody>
      </p:sp>
      <p:sp>
        <p:nvSpPr>
          <p:cNvPr id="8" name="菱形 7"/>
          <p:cNvSpPr/>
          <p:nvPr/>
        </p:nvSpPr>
        <p:spPr>
          <a:xfrm>
            <a:off x="951286" y="3163229"/>
            <a:ext cx="229710" cy="217872"/>
          </a:xfrm>
          <a:prstGeom prst="diamond">
            <a:avLst/>
          </a:prstGeom>
          <a:solidFill>
            <a:schemeClr val="accent1"/>
          </a:solidFill>
        </p:spPr>
        <p:txBody>
          <a:bodyPr wrap="square" rtlCol="0" anchor="ctr">
            <a:spAutoFit/>
          </a:bodyPr>
          <a:lstStyle/>
          <a:p>
            <a:pPr algn="l"/>
            <a:endParaRPr lang="zh-CN" altLang="en-US" sz="1400" dirty="0">
              <a:solidFill>
                <a:srgbClr val="266196"/>
              </a:solidFill>
              <a:latin typeface="Microsoft YaHei UI" panose="020B0503020204020204" pitchFamily="34" charset="-122"/>
              <a:ea typeface="Microsoft YaHei UI" panose="020B0503020204020204" pitchFamily="34" charset="-122"/>
              <a:sym typeface="+mn-ea"/>
            </a:endParaRPr>
          </a:p>
        </p:txBody>
      </p:sp>
      <p:sp>
        <p:nvSpPr>
          <p:cNvPr id="9" name="菱形 8"/>
          <p:cNvSpPr/>
          <p:nvPr/>
        </p:nvSpPr>
        <p:spPr>
          <a:xfrm>
            <a:off x="878267" y="2977908"/>
            <a:ext cx="224529" cy="234149"/>
          </a:xfrm>
          <a:prstGeom prst="diamond">
            <a:avLst/>
          </a:prstGeom>
          <a:solidFill>
            <a:schemeClr val="accent1"/>
          </a:solidFill>
        </p:spPr>
        <p:txBody>
          <a:bodyPr wrap="square" rtlCol="0" anchor="ctr">
            <a:spAutoFit/>
          </a:bodyPr>
          <a:lstStyle/>
          <a:p>
            <a:pPr algn="l"/>
            <a:endParaRPr lang="zh-CN" altLang="en-US" sz="1400" dirty="0">
              <a:solidFill>
                <a:srgbClr val="266196"/>
              </a:solidFill>
              <a:latin typeface="Microsoft YaHei UI" panose="020B0503020204020204" pitchFamily="34" charset="-122"/>
              <a:ea typeface="Microsoft YaHei UI" panose="020B0503020204020204" pitchFamily="34" charset="-122"/>
              <a:sym typeface="+mn-ea"/>
            </a:endParaRPr>
          </a:p>
        </p:txBody>
      </p:sp>
      <p:sp>
        <p:nvSpPr>
          <p:cNvPr id="10" name="五边形 9"/>
          <p:cNvSpPr/>
          <p:nvPr/>
        </p:nvSpPr>
        <p:spPr>
          <a:xfrm>
            <a:off x="1283269" y="3151211"/>
            <a:ext cx="181252" cy="190869"/>
          </a:xfrm>
          <a:prstGeom prst="pentagon">
            <a:avLst/>
          </a:prstGeom>
          <a:solidFill>
            <a:srgbClr val="92D050"/>
          </a:solidFill>
        </p:spPr>
        <p:txBody>
          <a:bodyPr wrap="square" rtlCol="0" anchor="ctr">
            <a:spAutoFit/>
          </a:bodyPr>
          <a:lstStyle/>
          <a:p>
            <a:pPr algn="l"/>
            <a:endParaRPr lang="zh-CN" altLang="en-US" sz="1400" dirty="0">
              <a:solidFill>
                <a:srgbClr val="266196"/>
              </a:solidFill>
              <a:latin typeface="Microsoft YaHei UI" panose="020B0503020204020204" pitchFamily="34" charset="-122"/>
              <a:ea typeface="Microsoft YaHei UI" panose="020B0503020204020204" pitchFamily="34" charset="-122"/>
              <a:sym typeface="+mn-ea"/>
            </a:endParaRPr>
          </a:p>
        </p:txBody>
      </p:sp>
      <p:sp>
        <p:nvSpPr>
          <p:cNvPr id="11" name="五边形 10"/>
          <p:cNvSpPr/>
          <p:nvPr/>
        </p:nvSpPr>
        <p:spPr>
          <a:xfrm>
            <a:off x="1540817" y="3028030"/>
            <a:ext cx="181252" cy="190869"/>
          </a:xfrm>
          <a:prstGeom prst="pentagon">
            <a:avLst/>
          </a:prstGeom>
          <a:solidFill>
            <a:srgbClr val="92D050"/>
          </a:solidFill>
        </p:spPr>
        <p:txBody>
          <a:bodyPr wrap="square" rtlCol="0" anchor="ctr">
            <a:spAutoFit/>
          </a:bodyPr>
          <a:lstStyle/>
          <a:p>
            <a:pPr algn="l"/>
            <a:endParaRPr lang="zh-CN" altLang="en-US" sz="1400" dirty="0">
              <a:solidFill>
                <a:srgbClr val="266196"/>
              </a:solidFill>
              <a:latin typeface="Microsoft YaHei UI" panose="020B0503020204020204" pitchFamily="34" charset="-122"/>
              <a:ea typeface="Microsoft YaHei UI" panose="020B0503020204020204" pitchFamily="34" charset="-122"/>
              <a:sym typeface="+mn-ea"/>
            </a:endParaRPr>
          </a:p>
        </p:txBody>
      </p:sp>
      <p:sp>
        <p:nvSpPr>
          <p:cNvPr id="12" name="五边形 11"/>
          <p:cNvSpPr/>
          <p:nvPr/>
        </p:nvSpPr>
        <p:spPr>
          <a:xfrm>
            <a:off x="1568940" y="3255702"/>
            <a:ext cx="181252" cy="190869"/>
          </a:xfrm>
          <a:prstGeom prst="pentagon">
            <a:avLst/>
          </a:prstGeom>
          <a:solidFill>
            <a:srgbClr val="92D050"/>
          </a:solidFill>
        </p:spPr>
        <p:txBody>
          <a:bodyPr wrap="square" rtlCol="0" anchor="ctr">
            <a:spAutoFit/>
          </a:bodyPr>
          <a:lstStyle/>
          <a:p>
            <a:pPr algn="l"/>
            <a:endParaRPr lang="zh-CN" altLang="en-US" sz="1400" dirty="0">
              <a:solidFill>
                <a:srgbClr val="266196"/>
              </a:solidFill>
              <a:latin typeface="Microsoft YaHei UI" panose="020B0503020204020204" pitchFamily="34" charset="-122"/>
              <a:ea typeface="Microsoft YaHei UI" panose="020B0503020204020204" pitchFamily="34" charset="-122"/>
              <a:sym typeface="+mn-ea"/>
            </a:endParaRPr>
          </a:p>
        </p:txBody>
      </p:sp>
      <p:sp>
        <p:nvSpPr>
          <p:cNvPr id="13" name="五边形 12"/>
          <p:cNvSpPr/>
          <p:nvPr/>
        </p:nvSpPr>
        <p:spPr>
          <a:xfrm>
            <a:off x="1337069" y="2905038"/>
            <a:ext cx="181252" cy="190869"/>
          </a:xfrm>
          <a:prstGeom prst="pentagon">
            <a:avLst/>
          </a:prstGeom>
          <a:solidFill>
            <a:srgbClr val="92D050"/>
          </a:solidFill>
        </p:spPr>
        <p:txBody>
          <a:bodyPr wrap="square" rtlCol="0" anchor="ctr">
            <a:spAutoFit/>
          </a:bodyPr>
          <a:lstStyle/>
          <a:p>
            <a:pPr algn="l"/>
            <a:endParaRPr lang="zh-CN" altLang="en-US" sz="1400" dirty="0">
              <a:solidFill>
                <a:srgbClr val="266196"/>
              </a:solidFill>
              <a:latin typeface="Microsoft YaHei UI" panose="020B0503020204020204" pitchFamily="34" charset="-122"/>
              <a:ea typeface="Microsoft YaHei UI" panose="020B0503020204020204" pitchFamily="34" charset="-122"/>
              <a:sym typeface="+mn-ea"/>
            </a:endParaRPr>
          </a:p>
        </p:txBody>
      </p:sp>
      <p:sp>
        <p:nvSpPr>
          <p:cNvPr id="14" name="椭圆 13"/>
          <p:cNvSpPr/>
          <p:nvPr/>
        </p:nvSpPr>
        <p:spPr>
          <a:xfrm>
            <a:off x="481760" y="2801996"/>
            <a:ext cx="1598001" cy="1077073"/>
          </a:xfrm>
          <a:prstGeom prst="ellipse">
            <a:avLst/>
          </a:prstGeom>
          <a:ln>
            <a:solidFill>
              <a:schemeClr val="accent3"/>
            </a:solidFill>
          </a:ln>
        </p:spPr>
        <p:txBody>
          <a:bodyPr wrap="square" rtlCol="0" anchor="ctr">
            <a:spAutoFit/>
          </a:bodyPr>
          <a:lstStyle/>
          <a:p>
            <a:pPr algn="l"/>
            <a:endParaRPr lang="zh-CN" altLang="en-US" sz="1400" dirty="0">
              <a:solidFill>
                <a:srgbClr val="266196"/>
              </a:solidFill>
              <a:latin typeface="Microsoft YaHei UI" panose="020B0503020204020204" pitchFamily="34" charset="-122"/>
              <a:ea typeface="Microsoft YaHei UI" panose="020B0503020204020204" pitchFamily="34" charset="-122"/>
              <a:sym typeface="+mn-ea"/>
            </a:endParaRPr>
          </a:p>
        </p:txBody>
      </p:sp>
      <p:sp>
        <p:nvSpPr>
          <p:cNvPr id="15" name="矩形 14"/>
          <p:cNvSpPr/>
          <p:nvPr/>
        </p:nvSpPr>
        <p:spPr>
          <a:xfrm>
            <a:off x="327380" y="2334622"/>
            <a:ext cx="2019377" cy="369332"/>
          </a:xfrm>
          <a:prstGeom prst="rect">
            <a:avLst/>
          </a:prstGeom>
        </p:spPr>
        <p:txBody>
          <a:bodyPr wrap="square">
            <a:spAutoFit/>
          </a:bodyPr>
          <a:lstStyle/>
          <a:p>
            <a:r>
              <a:rPr lang="en-US" altLang="zh-CN">
                <a:latin typeface="Times New Roman" panose="02020603050405020304" pitchFamily="18" charset="0"/>
                <a:cs typeface="Times New Roman" panose="02020603050405020304" pitchFamily="18" charset="0"/>
              </a:rPr>
              <a:t> Source domain X</a:t>
            </a:r>
            <a:r>
              <a:rPr lang="en-US" altLang="zh-CN" baseline="-25000">
                <a:latin typeface="Times New Roman" panose="02020603050405020304" pitchFamily="18" charset="0"/>
                <a:cs typeface="Times New Roman" panose="02020603050405020304" pitchFamily="18" charset="0"/>
              </a:rPr>
              <a:t>s</a:t>
            </a:r>
            <a:endParaRPr lang="zh-CN" altLang="en-US">
              <a:latin typeface="Times New Roman" panose="02020603050405020304" pitchFamily="18" charset="0"/>
              <a:cs typeface="Times New Roman" panose="02020603050405020304" pitchFamily="18" charset="0"/>
            </a:endParaRPr>
          </a:p>
        </p:txBody>
      </p:sp>
      <p:sp>
        <p:nvSpPr>
          <p:cNvPr id="16" name="菱形 15"/>
          <p:cNvSpPr/>
          <p:nvPr/>
        </p:nvSpPr>
        <p:spPr>
          <a:xfrm>
            <a:off x="842066" y="4380897"/>
            <a:ext cx="229710" cy="217872"/>
          </a:xfrm>
          <a:prstGeom prst="diamond">
            <a:avLst/>
          </a:prstGeom>
          <a:solidFill>
            <a:schemeClr val="bg2">
              <a:lumMod val="50000"/>
            </a:schemeClr>
          </a:solidFill>
        </p:spPr>
        <p:txBody>
          <a:bodyPr wrap="square" rtlCol="0" anchor="ctr">
            <a:spAutoFit/>
          </a:bodyPr>
          <a:lstStyle/>
          <a:p>
            <a:pPr algn="l"/>
            <a:endParaRPr lang="zh-CN" altLang="en-US" sz="1400" dirty="0">
              <a:solidFill>
                <a:srgbClr val="266196"/>
              </a:solidFill>
              <a:latin typeface="Microsoft YaHei UI" panose="020B0503020204020204" pitchFamily="34" charset="-122"/>
              <a:ea typeface="Microsoft YaHei UI" panose="020B0503020204020204" pitchFamily="34" charset="-122"/>
              <a:sym typeface="+mn-ea"/>
            </a:endParaRPr>
          </a:p>
        </p:txBody>
      </p:sp>
      <p:sp>
        <p:nvSpPr>
          <p:cNvPr id="17" name="五边形 16"/>
          <p:cNvSpPr/>
          <p:nvPr/>
        </p:nvSpPr>
        <p:spPr>
          <a:xfrm>
            <a:off x="1522830" y="4307240"/>
            <a:ext cx="181252" cy="190869"/>
          </a:xfrm>
          <a:prstGeom prst="pentagon">
            <a:avLst/>
          </a:prstGeom>
          <a:solidFill>
            <a:schemeClr val="accent2">
              <a:lumMod val="75000"/>
            </a:schemeClr>
          </a:solidFill>
        </p:spPr>
        <p:txBody>
          <a:bodyPr wrap="square" rtlCol="0" anchor="ctr">
            <a:spAutoFit/>
          </a:bodyPr>
          <a:lstStyle/>
          <a:p>
            <a:pPr algn="l"/>
            <a:endParaRPr lang="zh-CN" altLang="en-US" sz="1400" dirty="0">
              <a:solidFill>
                <a:srgbClr val="266196"/>
              </a:solidFill>
              <a:latin typeface="Microsoft YaHei UI" panose="020B0503020204020204" pitchFamily="34" charset="-122"/>
              <a:ea typeface="Microsoft YaHei UI" panose="020B0503020204020204" pitchFamily="34" charset="-122"/>
              <a:sym typeface="+mn-ea"/>
            </a:endParaRPr>
          </a:p>
        </p:txBody>
      </p:sp>
      <p:sp>
        <p:nvSpPr>
          <p:cNvPr id="18" name="等腰三角形 17"/>
          <p:cNvSpPr/>
          <p:nvPr/>
        </p:nvSpPr>
        <p:spPr>
          <a:xfrm>
            <a:off x="1041074" y="4700858"/>
            <a:ext cx="195309" cy="230819"/>
          </a:xfrm>
          <a:prstGeom prst="triangle">
            <a:avLst/>
          </a:prstGeom>
          <a:solidFill>
            <a:schemeClr val="accent4">
              <a:lumMod val="60000"/>
              <a:lumOff val="40000"/>
            </a:schemeClr>
          </a:solidFill>
        </p:spPr>
        <p:txBody>
          <a:bodyPr wrap="square" rtlCol="0" anchor="ctr">
            <a:spAutoFit/>
          </a:bodyPr>
          <a:lstStyle/>
          <a:p>
            <a:pPr algn="l"/>
            <a:endParaRPr lang="zh-CN" altLang="en-US" sz="1400" dirty="0">
              <a:solidFill>
                <a:srgbClr val="266196"/>
              </a:solidFill>
              <a:latin typeface="Microsoft YaHei UI" panose="020B0503020204020204" pitchFamily="34" charset="-122"/>
              <a:ea typeface="Microsoft YaHei UI" panose="020B0503020204020204" pitchFamily="34" charset="-122"/>
              <a:sym typeface="+mn-ea"/>
            </a:endParaRPr>
          </a:p>
        </p:txBody>
      </p:sp>
      <p:sp>
        <p:nvSpPr>
          <p:cNvPr id="19" name="等腰三角形 18"/>
          <p:cNvSpPr/>
          <p:nvPr/>
        </p:nvSpPr>
        <p:spPr>
          <a:xfrm>
            <a:off x="1193474" y="4853258"/>
            <a:ext cx="195309" cy="230819"/>
          </a:xfrm>
          <a:prstGeom prst="triangle">
            <a:avLst/>
          </a:prstGeom>
          <a:solidFill>
            <a:schemeClr val="accent4">
              <a:lumMod val="60000"/>
              <a:lumOff val="40000"/>
            </a:schemeClr>
          </a:solidFill>
        </p:spPr>
        <p:txBody>
          <a:bodyPr wrap="square" rtlCol="0" anchor="ctr">
            <a:spAutoFit/>
          </a:bodyPr>
          <a:lstStyle/>
          <a:p>
            <a:pPr algn="l"/>
            <a:endParaRPr lang="zh-CN" altLang="en-US" sz="1400" dirty="0">
              <a:solidFill>
                <a:srgbClr val="266196"/>
              </a:solidFill>
              <a:latin typeface="Microsoft YaHei UI" panose="020B0503020204020204" pitchFamily="34" charset="-122"/>
              <a:ea typeface="Microsoft YaHei UI" panose="020B0503020204020204" pitchFamily="34" charset="-122"/>
              <a:sym typeface="+mn-ea"/>
            </a:endParaRPr>
          </a:p>
        </p:txBody>
      </p:sp>
      <p:sp>
        <p:nvSpPr>
          <p:cNvPr id="20" name="等腰三角形 19"/>
          <p:cNvSpPr/>
          <p:nvPr/>
        </p:nvSpPr>
        <p:spPr>
          <a:xfrm>
            <a:off x="1386750" y="4773732"/>
            <a:ext cx="195309" cy="230819"/>
          </a:xfrm>
          <a:prstGeom prst="triangle">
            <a:avLst/>
          </a:prstGeom>
          <a:solidFill>
            <a:schemeClr val="accent4">
              <a:lumMod val="60000"/>
              <a:lumOff val="40000"/>
            </a:schemeClr>
          </a:solidFill>
        </p:spPr>
        <p:txBody>
          <a:bodyPr wrap="square" rtlCol="0" anchor="ctr">
            <a:spAutoFit/>
          </a:bodyPr>
          <a:lstStyle/>
          <a:p>
            <a:pPr algn="l"/>
            <a:endParaRPr lang="zh-CN" altLang="en-US" sz="1400" dirty="0">
              <a:solidFill>
                <a:srgbClr val="266196"/>
              </a:solidFill>
              <a:latin typeface="Microsoft YaHei UI" panose="020B0503020204020204" pitchFamily="34" charset="-122"/>
              <a:ea typeface="Microsoft YaHei UI" panose="020B0503020204020204" pitchFamily="34" charset="-122"/>
              <a:sym typeface="+mn-ea"/>
            </a:endParaRPr>
          </a:p>
        </p:txBody>
      </p:sp>
      <p:sp>
        <p:nvSpPr>
          <p:cNvPr id="21" name="菱形 20"/>
          <p:cNvSpPr/>
          <p:nvPr/>
        </p:nvSpPr>
        <p:spPr>
          <a:xfrm>
            <a:off x="1053559" y="4509989"/>
            <a:ext cx="229710" cy="217872"/>
          </a:xfrm>
          <a:prstGeom prst="diamond">
            <a:avLst/>
          </a:prstGeom>
          <a:solidFill>
            <a:schemeClr val="bg2">
              <a:lumMod val="50000"/>
            </a:schemeClr>
          </a:solidFill>
        </p:spPr>
        <p:txBody>
          <a:bodyPr wrap="square" rtlCol="0" anchor="ctr">
            <a:spAutoFit/>
          </a:bodyPr>
          <a:lstStyle/>
          <a:p>
            <a:pPr algn="l"/>
            <a:endParaRPr lang="zh-CN" altLang="en-US" sz="1400" dirty="0">
              <a:solidFill>
                <a:srgbClr val="266196"/>
              </a:solidFill>
              <a:latin typeface="Microsoft YaHei UI" panose="020B0503020204020204" pitchFamily="34" charset="-122"/>
              <a:ea typeface="Microsoft YaHei UI" panose="020B0503020204020204" pitchFamily="34" charset="-122"/>
              <a:sym typeface="+mn-ea"/>
            </a:endParaRPr>
          </a:p>
        </p:txBody>
      </p:sp>
      <p:sp>
        <p:nvSpPr>
          <p:cNvPr id="22" name="菱形 21"/>
          <p:cNvSpPr/>
          <p:nvPr/>
        </p:nvSpPr>
        <p:spPr>
          <a:xfrm>
            <a:off x="714726" y="4582862"/>
            <a:ext cx="229710" cy="217872"/>
          </a:xfrm>
          <a:prstGeom prst="diamond">
            <a:avLst/>
          </a:prstGeom>
          <a:solidFill>
            <a:schemeClr val="bg2">
              <a:lumMod val="50000"/>
            </a:schemeClr>
          </a:solidFill>
        </p:spPr>
        <p:txBody>
          <a:bodyPr wrap="square" rtlCol="0" anchor="ctr">
            <a:spAutoFit/>
          </a:bodyPr>
          <a:lstStyle/>
          <a:p>
            <a:pPr algn="l"/>
            <a:endParaRPr lang="zh-CN" altLang="en-US" sz="1400" dirty="0">
              <a:solidFill>
                <a:srgbClr val="266196"/>
              </a:solidFill>
              <a:latin typeface="Microsoft YaHei UI" panose="020B0503020204020204" pitchFamily="34" charset="-122"/>
              <a:ea typeface="Microsoft YaHei UI" panose="020B0503020204020204" pitchFamily="34" charset="-122"/>
              <a:sym typeface="+mn-ea"/>
            </a:endParaRPr>
          </a:p>
        </p:txBody>
      </p:sp>
      <p:sp>
        <p:nvSpPr>
          <p:cNvPr id="23" name="五边形 22"/>
          <p:cNvSpPr/>
          <p:nvPr/>
        </p:nvSpPr>
        <p:spPr>
          <a:xfrm>
            <a:off x="1643833" y="4533297"/>
            <a:ext cx="181252" cy="190869"/>
          </a:xfrm>
          <a:prstGeom prst="pentagon">
            <a:avLst/>
          </a:prstGeom>
          <a:solidFill>
            <a:schemeClr val="accent2">
              <a:lumMod val="75000"/>
            </a:schemeClr>
          </a:solidFill>
        </p:spPr>
        <p:txBody>
          <a:bodyPr wrap="square" rtlCol="0" anchor="ctr">
            <a:spAutoFit/>
          </a:bodyPr>
          <a:lstStyle/>
          <a:p>
            <a:pPr algn="l"/>
            <a:endParaRPr lang="zh-CN" altLang="en-US" sz="1400" dirty="0">
              <a:solidFill>
                <a:srgbClr val="266196"/>
              </a:solidFill>
              <a:latin typeface="Microsoft YaHei UI" panose="020B0503020204020204" pitchFamily="34" charset="-122"/>
              <a:ea typeface="Microsoft YaHei UI" panose="020B0503020204020204" pitchFamily="34" charset="-122"/>
              <a:sym typeface="+mn-ea"/>
            </a:endParaRPr>
          </a:p>
        </p:txBody>
      </p:sp>
      <p:sp>
        <p:nvSpPr>
          <p:cNvPr id="24" name="五边形 23"/>
          <p:cNvSpPr/>
          <p:nvPr/>
        </p:nvSpPr>
        <p:spPr>
          <a:xfrm>
            <a:off x="1407001" y="4523491"/>
            <a:ext cx="181252" cy="190869"/>
          </a:xfrm>
          <a:prstGeom prst="pentagon">
            <a:avLst/>
          </a:prstGeom>
          <a:solidFill>
            <a:schemeClr val="accent2">
              <a:lumMod val="75000"/>
            </a:schemeClr>
          </a:solidFill>
        </p:spPr>
        <p:txBody>
          <a:bodyPr wrap="square" rtlCol="0" anchor="ctr">
            <a:spAutoFit/>
          </a:bodyPr>
          <a:lstStyle/>
          <a:p>
            <a:pPr algn="l"/>
            <a:endParaRPr lang="zh-CN" altLang="en-US" sz="1400" dirty="0">
              <a:solidFill>
                <a:srgbClr val="266196"/>
              </a:solidFill>
              <a:latin typeface="Microsoft YaHei UI" panose="020B0503020204020204" pitchFamily="34" charset="-122"/>
              <a:ea typeface="Microsoft YaHei UI" panose="020B0503020204020204" pitchFamily="34" charset="-122"/>
              <a:sym typeface="+mn-ea"/>
            </a:endParaRPr>
          </a:p>
        </p:txBody>
      </p:sp>
      <p:sp>
        <p:nvSpPr>
          <p:cNvPr id="25" name="椭圆 24"/>
          <p:cNvSpPr/>
          <p:nvPr/>
        </p:nvSpPr>
        <p:spPr>
          <a:xfrm>
            <a:off x="484268" y="4228284"/>
            <a:ext cx="1598001" cy="1077073"/>
          </a:xfrm>
          <a:prstGeom prst="ellipse">
            <a:avLst/>
          </a:prstGeom>
          <a:ln>
            <a:solidFill>
              <a:schemeClr val="accent3"/>
            </a:solidFill>
          </a:ln>
        </p:spPr>
        <p:txBody>
          <a:bodyPr wrap="square" rtlCol="0" anchor="ctr">
            <a:spAutoFit/>
          </a:bodyPr>
          <a:lstStyle/>
          <a:p>
            <a:pPr algn="l"/>
            <a:endParaRPr lang="zh-CN" altLang="en-US" sz="1400" dirty="0">
              <a:solidFill>
                <a:srgbClr val="266196"/>
              </a:solidFill>
              <a:latin typeface="Microsoft YaHei UI" panose="020B0503020204020204" pitchFamily="34" charset="-122"/>
              <a:ea typeface="Microsoft YaHei UI" panose="020B0503020204020204" pitchFamily="34" charset="-122"/>
              <a:sym typeface="+mn-ea"/>
            </a:endParaRPr>
          </a:p>
        </p:txBody>
      </p:sp>
      <p:sp>
        <p:nvSpPr>
          <p:cNvPr id="36" name="矩形 35"/>
          <p:cNvSpPr/>
          <p:nvPr/>
        </p:nvSpPr>
        <p:spPr>
          <a:xfrm>
            <a:off x="410773" y="5364729"/>
            <a:ext cx="2066097" cy="369332"/>
          </a:xfrm>
          <a:prstGeom prst="rect">
            <a:avLst/>
          </a:prstGeom>
        </p:spPr>
        <p:txBody>
          <a:bodyPr wrap="square">
            <a:spAutoFit/>
          </a:bodyPr>
          <a:lstStyle/>
          <a:p>
            <a:r>
              <a:rPr lang="en-US" altLang="zh-CN">
                <a:latin typeface="Times New Roman" panose="02020603050405020304" pitchFamily="18" charset="0"/>
                <a:cs typeface="Times New Roman" panose="02020603050405020304" pitchFamily="18" charset="0"/>
              </a:rPr>
              <a:t>Target domain X</a:t>
            </a:r>
            <a:r>
              <a:rPr lang="en-US" altLang="zh-CN" baseline="-25000">
                <a:latin typeface="Times New Roman" panose="02020603050405020304" pitchFamily="18" charset="0"/>
                <a:cs typeface="Times New Roman" panose="02020603050405020304" pitchFamily="18" charset="0"/>
              </a:rPr>
              <a:t>t</a:t>
            </a:r>
            <a:endParaRPr lang="zh-CN" altLang="en-US">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8" name="矩形 37"/>
              <p:cNvSpPr/>
              <p:nvPr/>
            </p:nvSpPr>
            <p:spPr>
              <a:xfrm>
                <a:off x="3045046" y="2876631"/>
                <a:ext cx="3671244" cy="646331"/>
              </a:xfrm>
              <a:prstGeom prst="rect">
                <a:avLst/>
              </a:prstGeom>
            </p:spPr>
            <p:txBody>
              <a:bodyPr wrap="square">
                <a:spAutoFit/>
              </a:bodyPr>
              <a:lstStyle/>
              <a:p>
                <a:r>
                  <a:rPr lang="en-US" altLang="zh-CN" dirty="0">
                    <a:latin typeface="Times New Roman" panose="02020603050405020304" pitchFamily="18" charset="0"/>
                    <a:ea typeface="Microsoft YaHei UI" panose="020B0503020204020204" pitchFamily="34" charset="-122"/>
                    <a:cs typeface="Times New Roman" panose="02020603050405020304" pitchFamily="18" charset="0"/>
                    <a:sym typeface="+mn-ea"/>
                  </a:rPr>
                  <a:t>Discriminant </a:t>
                </a:r>
                <a:r>
                  <a:rPr lang="en-US" altLang="zh-CN">
                    <a:latin typeface="Times New Roman" panose="02020603050405020304" pitchFamily="18" charset="0"/>
                    <a:ea typeface="Microsoft YaHei UI" panose="020B0503020204020204" pitchFamily="34" charset="-122"/>
                    <a:cs typeface="Times New Roman" panose="02020603050405020304" pitchFamily="18" charset="0"/>
                    <a:sym typeface="+mn-ea"/>
                  </a:rPr>
                  <a:t>subspace learning </a:t>
                </a:r>
                <a:endParaRPr lang="en-US" altLang="zh-CN">
                  <a:latin typeface="Times New Roman" panose="02020603050405020304" pitchFamily="18" charset="0"/>
                  <a:ea typeface="Microsoft YaHei UI" panose="020B0503020204020204" pitchFamily="34" charset="-122"/>
                  <a:cs typeface="Times New Roman" panose="02020603050405020304" pitchFamily="18" charset="0"/>
                  <a:sym typeface="+mn-ea"/>
                </a:endParaRPr>
              </a:p>
              <a:p>
                <a:r>
                  <a:rPr lang="en-US" altLang="zh-CN">
                    <a:latin typeface="Times New Roman" panose="02020603050405020304" pitchFamily="18" charset="0"/>
                    <a:ea typeface="Microsoft YaHei UI" panose="020B0503020204020204" pitchFamily="34" charset="-122"/>
                    <a:cs typeface="Times New Roman" panose="02020603050405020304" pitchFamily="18" charset="0"/>
                    <a:sym typeface="+mn-ea"/>
                  </a:rPr>
                  <a:t> </a:t>
                </a:r>
                <a:r>
                  <a:rPr lang="en-US" altLang="zh-CN" dirty="0" err="1">
                    <a:latin typeface="Times New Roman" panose="02020603050405020304" pitchFamily="18" charset="0"/>
                    <a:cs typeface="Times New Roman" panose="02020603050405020304" pitchFamily="18" charset="0"/>
                  </a:rPr>
                  <a:t>minTr</a:t>
                </a:r>
                <a:r>
                  <a:rPr lang="en-US" altLang="zh-CN">
                    <a:latin typeface="Times New Roman" panose="02020603050405020304" pitchFamily="18" charset="0"/>
                    <a:cs typeface="Times New Roman" panose="02020603050405020304" pitchFamily="18" charset="0"/>
                  </a:rPr>
                  <a:t>(W</a:t>
                </a:r>
                <a:r>
                  <a:rPr lang="en-US" altLang="zh-CN" baseline="30000">
                    <a:latin typeface="Times New Roman" panose="02020603050405020304" pitchFamily="18" charset="0"/>
                    <a:cs typeface="Times New Roman" panose="02020603050405020304" pitchFamily="18" charset="0"/>
                  </a:rPr>
                  <a:t>T</a:t>
                </a:r>
                <a:r>
                  <a:rPr lang="en-US" altLang="zh-CN">
                    <a:latin typeface="Times New Roman" panose="02020603050405020304" pitchFamily="18" charset="0"/>
                    <a:cs typeface="Times New Roman" panose="02020603050405020304" pitchFamily="18" charset="0"/>
                  </a:rPr>
                  <a:t>(S</a:t>
                </a:r>
                <a:r>
                  <a:rPr lang="en-US" altLang="zh-CN" baseline="-25000">
                    <a:latin typeface="Times New Roman" panose="02020603050405020304" pitchFamily="18" charset="0"/>
                    <a:cs typeface="Times New Roman" panose="02020603050405020304" pitchFamily="18" charset="0"/>
                  </a:rPr>
                  <a:t>w</a:t>
                </a:r>
                <a:r>
                  <a:rPr lang="en-US" altLang="zh-CN">
                    <a:latin typeface="Times New Roman" panose="02020603050405020304" pitchFamily="18" charset="0"/>
                    <a:cs typeface="Times New Roman" panose="02020603050405020304" pitchFamily="18" charset="0"/>
                  </a:rPr>
                  <a:t>-</a:t>
                </a:r>
                <a14:m>
                  <m:oMath xmlns:m="http://schemas.openxmlformats.org/officeDocument/2006/math">
                    <m:r>
                      <a:rPr lang="zh-CN" altLang="en-US" i="1" smtClean="0">
                        <a:latin typeface="Cambria Math" panose="02040503050406030204" pitchFamily="18" charset="0"/>
                      </a:rPr>
                      <m:t>𝜇</m:t>
                    </m:r>
                  </m:oMath>
                </a14:m>
                <a:r>
                  <a:rPr lang="en-US" altLang="zh-CN">
                    <a:latin typeface="Times New Roman" panose="02020603050405020304" pitchFamily="18" charset="0"/>
                    <a:cs typeface="Times New Roman" panose="02020603050405020304" pitchFamily="18" charset="0"/>
                  </a:rPr>
                  <a:t>S</a:t>
                </a:r>
                <a:r>
                  <a:rPr lang="en-US" altLang="zh-CN" baseline="-25000">
                    <a:latin typeface="Times New Roman" panose="02020603050405020304" pitchFamily="18" charset="0"/>
                    <a:cs typeface="Times New Roman" panose="02020603050405020304" pitchFamily="18" charset="0"/>
                  </a:rPr>
                  <a:t>b</a:t>
                </a:r>
                <a:r>
                  <a:rPr lang="en-US" altLang="zh-CN">
                    <a:latin typeface="Times New Roman" panose="02020603050405020304" pitchFamily="18" charset="0"/>
                    <a:cs typeface="Times New Roman" panose="02020603050405020304" pitchFamily="18" charset="0"/>
                  </a:rPr>
                  <a:t>)W)</a:t>
                </a:r>
                <a:endParaRPr lang="zh-CN" altLang="en-US">
                  <a:latin typeface="Times New Roman" panose="02020603050405020304" pitchFamily="18" charset="0"/>
                  <a:cs typeface="Times New Roman" panose="02020603050405020304" pitchFamily="18" charset="0"/>
                </a:endParaRPr>
              </a:p>
            </p:txBody>
          </p:sp>
        </mc:Choice>
        <mc:Fallback>
          <p:sp>
            <p:nvSpPr>
              <p:cNvPr id="38" name="矩形 37"/>
              <p:cNvSpPr>
                <a:spLocks noRot="1" noChangeAspect="1" noMove="1" noResize="1" noEditPoints="1" noAdjustHandles="1" noChangeArrowheads="1" noChangeShapeType="1" noTextEdit="1"/>
              </p:cNvSpPr>
              <p:nvPr/>
            </p:nvSpPr>
            <p:spPr>
              <a:xfrm>
                <a:off x="3045046" y="2876631"/>
                <a:ext cx="3671244" cy="646331"/>
              </a:xfrm>
              <a:prstGeom prst="rect">
                <a:avLst/>
              </a:prstGeom>
              <a:blipFill rotWithShape="1">
                <a:blip r:embed="rId1"/>
                <a:stretch>
                  <a:fillRect l="-6" t="-13" r="14" b="95"/>
                </a:stretch>
              </a:blipFill>
            </p:spPr>
            <p:txBody>
              <a:bodyPr/>
              <a:lstStyle/>
              <a:p>
                <a:r>
                  <a:rPr lang="zh-CN" altLang="en-US">
                    <a:noFill/>
                  </a:rPr>
                  <a:t> </a:t>
                </a:r>
              </a:p>
            </p:txBody>
          </p:sp>
        </mc:Fallback>
      </mc:AlternateContent>
      <p:sp>
        <p:nvSpPr>
          <p:cNvPr id="40" name="矩形 39"/>
          <p:cNvSpPr/>
          <p:nvPr/>
        </p:nvSpPr>
        <p:spPr>
          <a:xfrm>
            <a:off x="2559157" y="2684468"/>
            <a:ext cx="4643022" cy="2837444"/>
          </a:xfrm>
          <a:prstGeom prst="rect">
            <a:avLst/>
          </a:prstGeom>
          <a:ln>
            <a:solidFill>
              <a:schemeClr val="accent3"/>
            </a:solidFill>
            <a:prstDash val="dashDot"/>
          </a:ln>
        </p:spPr>
        <p:txBody>
          <a:bodyPr wrap="square" rtlCol="0" anchor="ctr">
            <a:spAutoFit/>
          </a:bodyPr>
          <a:lstStyle/>
          <a:p>
            <a:pPr algn="l"/>
            <a:endParaRPr lang="zh-CN" altLang="en-US" sz="1400" dirty="0">
              <a:solidFill>
                <a:srgbClr val="266196"/>
              </a:solidFill>
              <a:latin typeface="Microsoft YaHei UI" panose="020B0503020204020204" pitchFamily="34" charset="-122"/>
              <a:ea typeface="Microsoft YaHei UI" panose="020B0503020204020204" pitchFamily="34" charset="-122"/>
              <a:sym typeface="+mn-ea"/>
            </a:endParaRPr>
          </a:p>
        </p:txBody>
      </p:sp>
      <p:sp>
        <p:nvSpPr>
          <p:cNvPr id="41" name="矩形 40" descr="pr&#10;"/>
          <p:cNvSpPr/>
          <p:nvPr/>
        </p:nvSpPr>
        <p:spPr>
          <a:xfrm>
            <a:off x="7517686" y="3513950"/>
            <a:ext cx="1438182" cy="898445"/>
          </a:xfrm>
          <a:prstGeom prst="rect">
            <a:avLst/>
          </a:prstGeom>
          <a:ln>
            <a:solidFill>
              <a:schemeClr val="accent3"/>
            </a:solidFill>
          </a:ln>
        </p:spPr>
        <p:txBody>
          <a:bodyPr wrap="square" rtlCol="0" anchor="ctr">
            <a:spAutoFit/>
          </a:bodyPr>
          <a:lstStyle/>
          <a:p>
            <a:pPr algn="l"/>
            <a:endParaRPr lang="zh-CN" altLang="en-US" sz="1400" dirty="0">
              <a:solidFill>
                <a:srgbClr val="266196"/>
              </a:solidFill>
              <a:latin typeface="Microsoft YaHei UI" panose="020B0503020204020204" pitchFamily="34" charset="-122"/>
              <a:ea typeface="Microsoft YaHei UI" panose="020B0503020204020204" pitchFamily="34" charset="-122"/>
              <a:sym typeface="+mn-ea"/>
            </a:endParaRPr>
          </a:p>
        </p:txBody>
      </p:sp>
      <p:sp>
        <p:nvSpPr>
          <p:cNvPr id="43" name="文本框 42"/>
          <p:cNvSpPr txBox="1"/>
          <p:nvPr/>
        </p:nvSpPr>
        <p:spPr>
          <a:xfrm>
            <a:off x="7713940" y="3664426"/>
            <a:ext cx="1133644" cy="646331"/>
          </a:xfrm>
          <a:prstGeom prst="rect">
            <a:avLst/>
          </a:prstGeom>
          <a:noFill/>
        </p:spPr>
        <p:txBody>
          <a:bodyPr wrap="none" rtlCol="0">
            <a:spAutoFit/>
          </a:bodyPr>
          <a:lstStyle/>
          <a:p>
            <a:pPr algn="l"/>
            <a:r>
              <a:rPr lang="en-US" altLang="zh-CN">
                <a:latin typeface="Times New Roman" panose="02020603050405020304" pitchFamily="18" charset="0"/>
                <a:ea typeface="Microsoft YaHei UI" panose="020B0503020204020204" pitchFamily="34" charset="-122"/>
                <a:cs typeface="Times New Roman" panose="02020603050405020304" pitchFamily="18" charset="0"/>
                <a:sym typeface="+mn-ea"/>
              </a:rPr>
              <a:t>Projection</a:t>
            </a:r>
            <a:endParaRPr lang="en-US" altLang="zh-CN">
              <a:latin typeface="Times New Roman" panose="02020603050405020304" pitchFamily="18" charset="0"/>
              <a:ea typeface="Microsoft YaHei UI" panose="020B0503020204020204" pitchFamily="34" charset="-122"/>
              <a:cs typeface="Times New Roman" panose="02020603050405020304" pitchFamily="18" charset="0"/>
              <a:sym typeface="+mn-ea"/>
            </a:endParaRPr>
          </a:p>
          <a:p>
            <a:pPr algn="l"/>
            <a:r>
              <a:rPr lang="en-US" altLang="zh-CN">
                <a:latin typeface="Times New Roman" panose="02020603050405020304" pitchFamily="18" charset="0"/>
                <a:ea typeface="Microsoft YaHei UI" panose="020B0503020204020204" pitchFamily="34" charset="-122"/>
                <a:cs typeface="Times New Roman" panose="02020603050405020304" pitchFamily="18" charset="0"/>
                <a:sym typeface="+mn-ea"/>
              </a:rPr>
              <a:t>matrix W</a:t>
            </a:r>
            <a:endParaRPr lang="zh-CN" altLang="en-US">
              <a:latin typeface="Times New Roman" panose="02020603050405020304" pitchFamily="18" charset="0"/>
              <a:ea typeface="Microsoft YaHei UI" panose="020B0503020204020204" pitchFamily="34" charset="-122"/>
              <a:cs typeface="Times New Roman" panose="02020603050405020304" pitchFamily="18" charset="0"/>
              <a:sym typeface="+mn-ea"/>
            </a:endParaRPr>
          </a:p>
        </p:txBody>
      </p:sp>
      <p:sp>
        <p:nvSpPr>
          <p:cNvPr id="44" name="矩形 43" descr="pr&#10;"/>
          <p:cNvSpPr/>
          <p:nvPr/>
        </p:nvSpPr>
        <p:spPr>
          <a:xfrm>
            <a:off x="9359345" y="3513950"/>
            <a:ext cx="2302168" cy="898445"/>
          </a:xfrm>
          <a:prstGeom prst="rect">
            <a:avLst/>
          </a:prstGeom>
          <a:ln>
            <a:solidFill>
              <a:schemeClr val="accent3"/>
            </a:solidFill>
          </a:ln>
        </p:spPr>
        <p:txBody>
          <a:bodyPr wrap="square" rtlCol="0" anchor="ctr">
            <a:spAutoFit/>
          </a:bodyPr>
          <a:lstStyle/>
          <a:p>
            <a:pPr algn="l"/>
            <a:endParaRPr lang="zh-CN" altLang="en-US" sz="1400" dirty="0">
              <a:solidFill>
                <a:srgbClr val="266196"/>
              </a:solidFill>
              <a:latin typeface="Microsoft YaHei UI" panose="020B0503020204020204" pitchFamily="34" charset="-122"/>
              <a:ea typeface="Microsoft YaHei UI" panose="020B0503020204020204" pitchFamily="34" charset="-122"/>
              <a:sym typeface="+mn-ea"/>
            </a:endParaRPr>
          </a:p>
        </p:txBody>
      </p:sp>
      <p:sp>
        <p:nvSpPr>
          <p:cNvPr id="45" name="矩形 44"/>
          <p:cNvSpPr/>
          <p:nvPr/>
        </p:nvSpPr>
        <p:spPr>
          <a:xfrm>
            <a:off x="9564566" y="3639094"/>
            <a:ext cx="1883849" cy="646331"/>
          </a:xfrm>
          <a:prstGeom prst="rect">
            <a:avLst/>
          </a:prstGeom>
        </p:spPr>
        <p:txBody>
          <a:bodyPr wrap="none">
            <a:spAutoFit/>
          </a:bodyPr>
          <a:lstStyle/>
          <a:p>
            <a:r>
              <a:rPr lang="en-US" altLang="zh-CN">
                <a:latin typeface="Times New Roman" panose="02020603050405020304" pitchFamily="18" charset="0"/>
                <a:ea typeface="Microsoft YaHei UI" panose="020B0503020204020204" pitchFamily="34" charset="-122"/>
                <a:cs typeface="Times New Roman" panose="02020603050405020304" pitchFamily="18" charset="0"/>
                <a:sym typeface="+mn-ea"/>
              </a:rPr>
              <a:t>Low dimensional</a:t>
            </a:r>
            <a:endParaRPr lang="en-US" altLang="zh-CN">
              <a:latin typeface="Times New Roman" panose="02020603050405020304" pitchFamily="18" charset="0"/>
              <a:ea typeface="Microsoft YaHei UI" panose="020B0503020204020204" pitchFamily="34" charset="-122"/>
              <a:cs typeface="Times New Roman" panose="02020603050405020304" pitchFamily="18" charset="0"/>
              <a:sym typeface="+mn-ea"/>
            </a:endParaRPr>
          </a:p>
          <a:p>
            <a:r>
              <a:rPr lang="en-US" altLang="zh-CN">
                <a:latin typeface="Times New Roman" panose="02020603050405020304" pitchFamily="18" charset="0"/>
                <a:ea typeface="Microsoft YaHei UI" panose="020B0503020204020204" pitchFamily="34" charset="-122"/>
                <a:cs typeface="Times New Roman" panose="02020603050405020304" pitchFamily="18" charset="0"/>
                <a:sym typeface="+mn-ea"/>
              </a:rPr>
              <a:t>common subspace</a:t>
            </a:r>
            <a:endParaRPr lang="zh-CN" altLang="en-US">
              <a:latin typeface="Times New Roman" panose="02020603050405020304" pitchFamily="18" charset="0"/>
              <a:cs typeface="Times New Roman" panose="02020603050405020304" pitchFamily="18" charset="0"/>
            </a:endParaRPr>
          </a:p>
        </p:txBody>
      </p:sp>
      <p:sp>
        <p:nvSpPr>
          <p:cNvPr id="46" name="箭头: 右 45"/>
          <p:cNvSpPr/>
          <p:nvPr/>
        </p:nvSpPr>
        <p:spPr>
          <a:xfrm>
            <a:off x="2079761" y="3876303"/>
            <a:ext cx="466302" cy="351981"/>
          </a:xfrm>
          <a:prstGeom prst="rightArrow">
            <a:avLst/>
          </a:prstGeom>
          <a:solidFill>
            <a:schemeClr val="accent1">
              <a:lumMod val="75000"/>
            </a:schemeClr>
          </a:solidFill>
          <a:ln>
            <a:solidFill>
              <a:schemeClr val="accent3"/>
            </a:solidFill>
          </a:ln>
        </p:spPr>
        <p:txBody>
          <a:bodyPr wrap="square" rtlCol="0" anchor="ctr">
            <a:spAutoFit/>
          </a:bodyPr>
          <a:lstStyle/>
          <a:p>
            <a:pPr algn="l"/>
            <a:endParaRPr lang="zh-CN" altLang="en-US" sz="1400" dirty="0">
              <a:solidFill>
                <a:srgbClr val="266196"/>
              </a:solidFill>
              <a:latin typeface="Microsoft YaHei UI" panose="020B0503020204020204" pitchFamily="34" charset="-122"/>
              <a:ea typeface="Microsoft YaHei UI" panose="020B0503020204020204" pitchFamily="34" charset="-122"/>
              <a:sym typeface="+mn-ea"/>
            </a:endParaRPr>
          </a:p>
        </p:txBody>
      </p:sp>
      <p:sp>
        <p:nvSpPr>
          <p:cNvPr id="47" name="箭头: 右 46"/>
          <p:cNvSpPr/>
          <p:nvPr/>
        </p:nvSpPr>
        <p:spPr>
          <a:xfrm>
            <a:off x="7202179" y="3876303"/>
            <a:ext cx="315506" cy="171915"/>
          </a:xfrm>
          <a:prstGeom prst="rightArrow">
            <a:avLst/>
          </a:prstGeom>
          <a:solidFill>
            <a:schemeClr val="accent1">
              <a:lumMod val="75000"/>
            </a:schemeClr>
          </a:solidFill>
          <a:ln>
            <a:solidFill>
              <a:schemeClr val="accent3"/>
            </a:solidFill>
          </a:ln>
        </p:spPr>
        <p:txBody>
          <a:bodyPr wrap="square" rtlCol="0" anchor="ctr">
            <a:spAutoFit/>
          </a:bodyPr>
          <a:lstStyle/>
          <a:p>
            <a:pPr algn="l"/>
            <a:endParaRPr lang="zh-CN" altLang="en-US" sz="1400" dirty="0">
              <a:solidFill>
                <a:srgbClr val="266196"/>
              </a:solidFill>
              <a:latin typeface="Microsoft YaHei UI" panose="020B0503020204020204" pitchFamily="34" charset="-122"/>
              <a:ea typeface="Microsoft YaHei UI" panose="020B0503020204020204" pitchFamily="34" charset="-122"/>
              <a:sym typeface="+mn-ea"/>
            </a:endParaRPr>
          </a:p>
        </p:txBody>
      </p:sp>
      <p:sp>
        <p:nvSpPr>
          <p:cNvPr id="48" name="箭头: 右 47"/>
          <p:cNvSpPr/>
          <p:nvPr/>
        </p:nvSpPr>
        <p:spPr>
          <a:xfrm>
            <a:off x="8999853" y="3856788"/>
            <a:ext cx="315506" cy="171915"/>
          </a:xfrm>
          <a:prstGeom prst="rightArrow">
            <a:avLst/>
          </a:prstGeom>
          <a:solidFill>
            <a:schemeClr val="accent1">
              <a:lumMod val="75000"/>
            </a:schemeClr>
          </a:solidFill>
          <a:ln>
            <a:solidFill>
              <a:schemeClr val="accent3"/>
            </a:solidFill>
          </a:ln>
        </p:spPr>
        <p:txBody>
          <a:bodyPr wrap="square" rtlCol="0" anchor="ctr">
            <a:spAutoFit/>
          </a:bodyPr>
          <a:lstStyle/>
          <a:p>
            <a:pPr algn="l"/>
            <a:endParaRPr lang="zh-CN" altLang="en-US" sz="1400" dirty="0">
              <a:solidFill>
                <a:srgbClr val="266196"/>
              </a:solidFill>
              <a:latin typeface="Microsoft YaHei UI" panose="020B0503020204020204" pitchFamily="34" charset="-122"/>
              <a:ea typeface="Microsoft YaHei UI" panose="020B0503020204020204" pitchFamily="34" charset="-122"/>
              <a:sym typeface="+mn-ea"/>
            </a:endParaRPr>
          </a:p>
        </p:txBody>
      </p:sp>
      <p:sp>
        <p:nvSpPr>
          <p:cNvPr id="49" name="矩形 48"/>
          <p:cNvSpPr/>
          <p:nvPr/>
        </p:nvSpPr>
        <p:spPr>
          <a:xfrm>
            <a:off x="858258" y="1053397"/>
            <a:ext cx="8942690" cy="523220"/>
          </a:xfrm>
          <a:prstGeom prst="rect">
            <a:avLst/>
          </a:prstGeom>
        </p:spPr>
        <p:txBody>
          <a:bodyPr wrap="square">
            <a:spAutoFit/>
          </a:bodyPr>
          <a:lstStyle/>
          <a:p>
            <a:r>
              <a:rPr lang="en-US" altLang="zh-CN" sz="2800" b="1">
                <a:latin typeface="Times New Roman" panose="02020603050405020304" pitchFamily="18" charset="0"/>
                <a:cs typeface="Times New Roman" panose="02020603050405020304" pitchFamily="18" charset="0"/>
                <a:sym typeface="+mn-ea"/>
              </a:rPr>
              <a:t>Sparse subspace transfer learning for cross-corpus SER</a:t>
            </a:r>
            <a:endParaRPr lang="zh-CN" altLang="en-US" sz="2800">
              <a:latin typeface="Times New Roman" panose="02020603050405020304" pitchFamily="18" charset="0"/>
              <a:cs typeface="Times New Roman" panose="02020603050405020304" pitchFamily="18" charset="0"/>
            </a:endParaRPr>
          </a:p>
        </p:txBody>
      </p:sp>
      <p:pic>
        <p:nvPicPr>
          <p:cNvPr id="50" name="图片 49"/>
          <p:cNvPicPr>
            <a:picLocks noChangeAspect="1"/>
          </p:cNvPicPr>
          <p:nvPr/>
        </p:nvPicPr>
        <p:blipFill>
          <a:blip r:embed="rId2"/>
          <a:srcRect l="5362" t="3237" r="4831" b="4831"/>
          <a:stretch>
            <a:fillRect/>
          </a:stretch>
        </p:blipFill>
        <p:spPr>
          <a:xfrm>
            <a:off x="10704830" y="0"/>
            <a:ext cx="1487170" cy="1522095"/>
          </a:xfrm>
          <a:prstGeom prst="ellipse">
            <a:avLst/>
          </a:prstGeom>
        </p:spPr>
      </p:pic>
      <p:pic>
        <p:nvPicPr>
          <p:cNvPr id="51" name="Picture 3"/>
          <p:cNvPicPr>
            <a:picLocks noChangeAspect="1"/>
          </p:cNvPicPr>
          <p:nvPr/>
        </p:nvPicPr>
        <p:blipFill>
          <a:blip r:embed="rId3"/>
          <a:stretch>
            <a:fillRect/>
          </a:stretch>
        </p:blipFill>
        <p:spPr>
          <a:xfrm>
            <a:off x="0" y="403860"/>
            <a:ext cx="2476870" cy="591820"/>
          </a:xfrm>
          <a:prstGeom prst="rect">
            <a:avLst/>
          </a:prstGeom>
          <a:noFill/>
          <a:ln w="9525">
            <a:noFill/>
          </a:ln>
        </p:spPr>
      </p:pic>
      <p:sp>
        <p:nvSpPr>
          <p:cNvPr id="52" name="文本框 51"/>
          <p:cNvSpPr txBox="1"/>
          <p:nvPr/>
        </p:nvSpPr>
        <p:spPr>
          <a:xfrm>
            <a:off x="1129867" y="468937"/>
            <a:ext cx="949893" cy="461665"/>
          </a:xfrm>
          <a:prstGeom prst="rect">
            <a:avLst/>
          </a:prstGeom>
          <a:noFill/>
        </p:spPr>
        <p:txBody>
          <a:bodyPr wrap="square" rtlCol="0">
            <a:spAutoFit/>
          </a:bodyPr>
          <a:lstStyle/>
          <a:p>
            <a:r>
              <a:rPr lang="en-US" altLang="zh-CN" sz="2400">
                <a:solidFill>
                  <a:schemeClr val="bg1"/>
                </a:solidFill>
                <a:latin typeface="Times New Roman" panose="02020603050405020304" pitchFamily="18" charset="0"/>
                <a:ea typeface="思源黑体 CN Medium" panose="020B0600000000000000" pitchFamily="34" charset="-122"/>
                <a:cs typeface="Times New Roman" panose="02020603050405020304" pitchFamily="18" charset="0"/>
              </a:rPr>
              <a:t>SSTL</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pic>
        <p:nvPicPr>
          <p:cNvPr id="54" name="图片 53"/>
          <p:cNvPicPr>
            <a:picLocks noChangeAspect="1"/>
          </p:cNvPicPr>
          <p:nvPr/>
        </p:nvPicPr>
        <p:blipFill>
          <a:blip r:embed="rId4"/>
          <a:stretch>
            <a:fillRect/>
          </a:stretch>
        </p:blipFill>
        <p:spPr>
          <a:xfrm>
            <a:off x="2878762" y="4164719"/>
            <a:ext cx="4056818" cy="1204201"/>
          </a:xfrm>
          <a:prstGeom prst="rect">
            <a:avLst/>
          </a:prstGeom>
        </p:spPr>
      </p:pic>
      <p:sp>
        <p:nvSpPr>
          <p:cNvPr id="55" name="矩形 54"/>
          <p:cNvSpPr/>
          <p:nvPr/>
        </p:nvSpPr>
        <p:spPr>
          <a:xfrm>
            <a:off x="2765472" y="2774329"/>
            <a:ext cx="4170108" cy="889140"/>
          </a:xfrm>
          <a:prstGeom prst="rect">
            <a:avLst/>
          </a:prstGeom>
          <a:ln>
            <a:solidFill>
              <a:srgbClr val="FFC000"/>
            </a:solidFill>
          </a:ln>
        </p:spPr>
        <p:txBody>
          <a:bodyPr wrap="square" rtlCol="0" anchor="ctr">
            <a:spAutoFit/>
          </a:bodyPr>
          <a:lstStyle/>
          <a:p>
            <a:pPr algn="l"/>
            <a:endParaRPr lang="zh-CN" altLang="en-US" sz="1400" dirty="0">
              <a:solidFill>
                <a:srgbClr val="266196"/>
              </a:solidFill>
              <a:latin typeface="Microsoft YaHei UI" panose="020B0503020204020204" pitchFamily="34" charset="-122"/>
              <a:ea typeface="Microsoft YaHei UI" panose="020B0503020204020204" pitchFamily="34" charset="-122"/>
              <a:sym typeface="+mn-ea"/>
            </a:endParaRPr>
          </a:p>
        </p:txBody>
      </p:sp>
      <p:sp>
        <p:nvSpPr>
          <p:cNvPr id="56" name="矩形 55"/>
          <p:cNvSpPr/>
          <p:nvPr/>
        </p:nvSpPr>
        <p:spPr>
          <a:xfrm>
            <a:off x="2765472" y="3942745"/>
            <a:ext cx="4170108" cy="1426175"/>
          </a:xfrm>
          <a:prstGeom prst="rect">
            <a:avLst/>
          </a:prstGeom>
          <a:ln>
            <a:solidFill>
              <a:srgbClr val="0070C0"/>
            </a:solidFill>
          </a:ln>
        </p:spPr>
        <p:txBody>
          <a:bodyPr wrap="square" rtlCol="0" anchor="ctr">
            <a:spAutoFit/>
          </a:bodyPr>
          <a:lstStyle/>
          <a:p>
            <a:pPr algn="l"/>
            <a:endParaRPr lang="zh-CN" altLang="en-US" sz="1400" dirty="0">
              <a:solidFill>
                <a:srgbClr val="266196"/>
              </a:solidFill>
              <a:latin typeface="Microsoft YaHei UI" panose="020B0503020204020204" pitchFamily="34" charset="-122"/>
              <a:ea typeface="Microsoft YaHei UI" panose="020B0503020204020204" pitchFamily="34" charset="-122"/>
              <a:sym typeface="+mn-ea"/>
            </a:endParaRPr>
          </a:p>
        </p:txBody>
      </p:sp>
      <p:sp>
        <p:nvSpPr>
          <p:cNvPr id="26" name="矩形 25"/>
          <p:cNvSpPr/>
          <p:nvPr/>
        </p:nvSpPr>
        <p:spPr>
          <a:xfrm>
            <a:off x="4488667" y="5960901"/>
            <a:ext cx="2503634" cy="369332"/>
          </a:xfrm>
          <a:prstGeom prst="rect">
            <a:avLst/>
          </a:prstGeom>
        </p:spPr>
        <p:txBody>
          <a:bodyPr wrap="none">
            <a:spAutoFit/>
          </a:bodyPr>
          <a:lstStyle/>
          <a:p>
            <a:r>
              <a:rPr lang="en-US" altLang="zh-CN">
                <a:latin typeface="Times New Roman" panose="02020603050405020304" pitchFamily="18" charset="0"/>
                <a:cs typeface="Times New Roman" panose="02020603050405020304" pitchFamily="18" charset="0"/>
              </a:rPr>
              <a:t>Fig.1:  </a:t>
            </a:r>
            <a:r>
              <a:rPr lang="zh-CN" altLang="en-US">
                <a:latin typeface="Times New Roman" panose="02020603050405020304" pitchFamily="18" charset="0"/>
                <a:cs typeface="Times New Roman" panose="02020603050405020304" pitchFamily="18" charset="0"/>
              </a:rPr>
              <a:t>SSTL framework</a:t>
            </a:r>
            <a:r>
              <a:rPr lang="en-US" altLang="zh-CN">
                <a:latin typeface="Times New Roman" panose="02020603050405020304" pitchFamily="18" charset="0"/>
                <a:cs typeface="Times New Roman" panose="02020603050405020304" pitchFamily="18" charset="0"/>
              </a:rPr>
              <a:t>.</a:t>
            </a:r>
            <a:endParaRPr lang="zh-C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p:cNvPicPr>
          <p:nvPr/>
        </p:nvPicPr>
        <p:blipFill>
          <a:blip r:embed="rId1"/>
          <a:stretch>
            <a:fillRect/>
          </a:stretch>
        </p:blipFill>
        <p:spPr>
          <a:xfrm>
            <a:off x="0" y="403860"/>
            <a:ext cx="2476870" cy="591820"/>
          </a:xfrm>
          <a:prstGeom prst="rect">
            <a:avLst/>
          </a:prstGeom>
          <a:noFill/>
          <a:ln w="9525">
            <a:noFill/>
          </a:ln>
        </p:spPr>
      </p:pic>
      <p:sp>
        <p:nvSpPr>
          <p:cNvPr id="3" name="文本框 2"/>
          <p:cNvSpPr txBox="1"/>
          <p:nvPr/>
        </p:nvSpPr>
        <p:spPr>
          <a:xfrm>
            <a:off x="1129867" y="468937"/>
            <a:ext cx="929751" cy="461665"/>
          </a:xfrm>
          <a:prstGeom prst="rect">
            <a:avLst/>
          </a:prstGeom>
          <a:noFill/>
        </p:spPr>
        <p:txBody>
          <a:bodyPr wrap="square" rtlCol="0">
            <a:spAutoFit/>
          </a:bodyPr>
          <a:lstStyle/>
          <a:p>
            <a:r>
              <a:rPr lang="en-US" altLang="zh-CN" sz="2400">
                <a:solidFill>
                  <a:schemeClr val="bg1"/>
                </a:solidFill>
                <a:latin typeface="Times New Roman" panose="02020603050405020304" pitchFamily="18" charset="0"/>
                <a:ea typeface="思源黑体 CN Medium" panose="020B0600000000000000" pitchFamily="34" charset="-122"/>
                <a:cs typeface="Times New Roman" panose="02020603050405020304" pitchFamily="18" charset="0"/>
              </a:rPr>
              <a:t>SSTL</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rcRect l="5362" t="3237" r="4831" b="4831"/>
          <a:stretch>
            <a:fillRect/>
          </a:stretch>
        </p:blipFill>
        <p:spPr>
          <a:xfrm>
            <a:off x="10704830" y="0"/>
            <a:ext cx="1487170" cy="1522095"/>
          </a:xfrm>
          <a:prstGeom prst="ellipse">
            <a:avLst/>
          </a:prstGeom>
        </p:spPr>
      </p:pic>
      <p:sp>
        <p:nvSpPr>
          <p:cNvPr id="5" name="矩形 4"/>
          <p:cNvSpPr/>
          <p:nvPr/>
        </p:nvSpPr>
        <p:spPr>
          <a:xfrm>
            <a:off x="796609" y="1395273"/>
            <a:ext cx="5254965" cy="461665"/>
          </a:xfrm>
          <a:prstGeom prst="rect">
            <a:avLst/>
          </a:prstGeom>
        </p:spPr>
        <p:txBody>
          <a:bodyPr wrap="none">
            <a:spAutoFit/>
          </a:bodyPr>
          <a:lstStyle/>
          <a:p>
            <a:r>
              <a:rPr lang="zh-CN" altLang="en-US" sz="2400" b="1">
                <a:solidFill>
                  <a:schemeClr val="accent5"/>
                </a:solidFill>
                <a:latin typeface="Times New Roman" panose="02020603050405020304" pitchFamily="18" charset="0"/>
                <a:ea typeface="宋体" panose="02010600030101010101" pitchFamily="2" charset="-122"/>
                <a:cs typeface="Times New Roman" panose="02020603050405020304" pitchFamily="18" charset="0"/>
              </a:rPr>
              <a:t>Sparse discriminant subspace learning</a:t>
            </a:r>
            <a:endParaRPr lang="zh-CN" altLang="en-US" sz="2400" b="1">
              <a:solidFill>
                <a:schemeClr val="accent5"/>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矩形 6"/>
          <p:cNvSpPr/>
          <p:nvPr/>
        </p:nvSpPr>
        <p:spPr>
          <a:xfrm>
            <a:off x="796609" y="2000905"/>
            <a:ext cx="10478032" cy="1200329"/>
          </a:xfrm>
          <a:prstGeom prst="rect">
            <a:avLst/>
          </a:prstGeom>
        </p:spPr>
        <p:txBody>
          <a:bodyPr wrap="square">
            <a:spAutoFit/>
          </a:bodyPr>
          <a:lstStyle/>
          <a:p>
            <a:pPr algn="just"/>
            <a:r>
              <a:rPr lang="zh-CN" altLang="en-US" sz="2400">
                <a:latin typeface="Times New Roman" panose="02020603050405020304" pitchFamily="18" charset="0"/>
                <a:cs typeface="Times New Roman" panose="02020603050405020304" pitchFamily="18" charset="0"/>
              </a:rPr>
              <a:t>The main idea of linear discriminant subspace (LDA) is to learn a projection matrix, in which the samples in the same class are as close as possible, and the samples of different classes are as far away as possible. </a:t>
            </a:r>
            <a:endParaRPr lang="zh-CN" altLang="en-US" sz="2400">
              <a:latin typeface="Times New Roman" panose="02020603050405020304" pitchFamily="18" charset="0"/>
              <a:cs typeface="Times New Roman" panose="02020603050405020304" pitchFamily="18" charset="0"/>
            </a:endParaRPr>
          </a:p>
        </p:txBody>
      </p:sp>
      <p:sp>
        <p:nvSpPr>
          <p:cNvPr id="9" name="矩形 8"/>
          <p:cNvSpPr/>
          <p:nvPr/>
        </p:nvSpPr>
        <p:spPr>
          <a:xfrm>
            <a:off x="6394986" y="4268130"/>
            <a:ext cx="1925527" cy="400110"/>
          </a:xfrm>
          <a:prstGeom prst="rect">
            <a:avLst/>
          </a:prstGeom>
        </p:spPr>
        <p:txBody>
          <a:bodyPr wrap="none">
            <a:spAutoFit/>
          </a:bodyPr>
          <a:lstStyle/>
          <a:p>
            <a:r>
              <a:rPr lang="en-US" altLang="zh-CN" sz="2000">
                <a:latin typeface="Times New Roman" panose="02020603050405020304" pitchFamily="18" charset="0"/>
                <a:cs typeface="Times New Roman" panose="02020603050405020304" pitchFamily="18" charset="0"/>
              </a:rPr>
              <a:t>Feature selection</a:t>
            </a:r>
            <a:endParaRPr lang="zh-CN" altLang="en-US" sz="2000">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3"/>
          <a:stretch>
            <a:fillRect/>
          </a:stretch>
        </p:blipFill>
        <p:spPr>
          <a:xfrm>
            <a:off x="3083037" y="3428488"/>
            <a:ext cx="3790950" cy="523875"/>
          </a:xfrm>
          <a:prstGeom prst="rect">
            <a:avLst/>
          </a:prstGeom>
        </p:spPr>
      </p:pic>
      <p:sp>
        <p:nvSpPr>
          <p:cNvPr id="11" name="矩形 10"/>
          <p:cNvSpPr/>
          <p:nvPr/>
        </p:nvSpPr>
        <p:spPr>
          <a:xfrm>
            <a:off x="5902481" y="3417903"/>
            <a:ext cx="897814" cy="382667"/>
          </a:xfrm>
          <a:prstGeom prst="rect">
            <a:avLst/>
          </a:prstGeom>
          <a:ln>
            <a:solidFill>
              <a:schemeClr val="accent1"/>
            </a:solidFill>
          </a:ln>
        </p:spPr>
        <p:txBody>
          <a:bodyPr wrap="square" rtlCol="0" anchor="ctr">
            <a:spAutoFit/>
          </a:bodyPr>
          <a:lstStyle/>
          <a:p>
            <a:pPr algn="l"/>
            <a:endParaRPr lang="zh-CN" altLang="en-US" sz="1400" dirty="0">
              <a:solidFill>
                <a:srgbClr val="266196"/>
              </a:solidFill>
              <a:latin typeface="Microsoft YaHei UI" panose="020B0503020204020204" pitchFamily="34" charset="-122"/>
              <a:ea typeface="Microsoft YaHei UI" panose="020B0503020204020204" pitchFamily="34" charset="-122"/>
              <a:sym typeface="+mn-ea"/>
            </a:endParaRPr>
          </a:p>
        </p:txBody>
      </p:sp>
      <p:sp>
        <p:nvSpPr>
          <p:cNvPr id="14" name="矩形 13"/>
          <p:cNvSpPr/>
          <p:nvPr/>
        </p:nvSpPr>
        <p:spPr>
          <a:xfrm>
            <a:off x="3577701" y="3416733"/>
            <a:ext cx="2173018" cy="373859"/>
          </a:xfrm>
          <a:prstGeom prst="rect">
            <a:avLst/>
          </a:prstGeom>
          <a:ln>
            <a:solidFill>
              <a:srgbClr val="FF0000"/>
            </a:solidFill>
          </a:ln>
        </p:spPr>
        <p:txBody>
          <a:bodyPr wrap="square" rtlCol="0" anchor="ctr">
            <a:spAutoFit/>
          </a:bodyPr>
          <a:lstStyle/>
          <a:p>
            <a:pPr algn="l"/>
            <a:endParaRPr lang="zh-CN" altLang="en-US" sz="1400" dirty="0">
              <a:solidFill>
                <a:srgbClr val="266196"/>
              </a:solidFill>
              <a:latin typeface="Microsoft YaHei UI" panose="020B0503020204020204" pitchFamily="34" charset="-122"/>
              <a:ea typeface="Microsoft YaHei UI" panose="020B0503020204020204" pitchFamily="34" charset="-122"/>
              <a:sym typeface="+mn-ea"/>
            </a:endParaRPr>
          </a:p>
        </p:txBody>
      </p:sp>
      <p:cxnSp>
        <p:nvCxnSpPr>
          <p:cNvPr id="17" name="直接箭头连接符 16"/>
          <p:cNvCxnSpPr>
            <a:endCxn id="18" idx="0"/>
          </p:cNvCxnSpPr>
          <p:nvPr/>
        </p:nvCxnSpPr>
        <p:spPr>
          <a:xfrm flipH="1">
            <a:off x="3424091" y="3800570"/>
            <a:ext cx="929758" cy="4217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718335" y="4222300"/>
            <a:ext cx="3411511" cy="400110"/>
          </a:xfrm>
          <a:prstGeom prst="rect">
            <a:avLst/>
          </a:prstGeom>
        </p:spPr>
        <p:txBody>
          <a:bodyPr wrap="none">
            <a:spAutoFit/>
          </a:bodyPr>
          <a:lstStyle/>
          <a:p>
            <a:r>
              <a:rPr lang="en-US" altLang="zh-CN" sz="2000">
                <a:latin typeface="Times New Roman" panose="02020603050405020304" pitchFamily="18" charset="0"/>
                <a:cs typeface="Times New Roman" panose="02020603050405020304" pitchFamily="18" charset="0"/>
              </a:rPr>
              <a:t>D</a:t>
            </a:r>
            <a:r>
              <a:rPr lang="zh-CN" altLang="en-US" sz="2000">
                <a:latin typeface="Times New Roman" panose="02020603050405020304" pitchFamily="18" charset="0"/>
                <a:cs typeface="Times New Roman" panose="02020603050405020304" pitchFamily="18" charset="0"/>
              </a:rPr>
              <a:t>iscriminant subspace learning</a:t>
            </a:r>
            <a:endParaRPr lang="zh-CN" altLang="en-US" sz="2000">
              <a:latin typeface="Times New Roman" panose="02020603050405020304" pitchFamily="18" charset="0"/>
              <a:cs typeface="Times New Roman" panose="02020603050405020304" pitchFamily="18" charset="0"/>
            </a:endParaRPr>
          </a:p>
        </p:txBody>
      </p:sp>
      <p:cxnSp>
        <p:nvCxnSpPr>
          <p:cNvPr id="19" name="直接箭头连接符 18"/>
          <p:cNvCxnSpPr>
            <a:endCxn id="9" idx="0"/>
          </p:cNvCxnSpPr>
          <p:nvPr/>
        </p:nvCxnSpPr>
        <p:spPr>
          <a:xfrm>
            <a:off x="6203459" y="3814579"/>
            <a:ext cx="1154291" cy="453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图片 20"/>
          <p:cNvPicPr>
            <a:picLocks noChangeAspect="1"/>
          </p:cNvPicPr>
          <p:nvPr/>
        </p:nvPicPr>
        <p:blipFill>
          <a:blip r:embed="rId4"/>
          <a:stretch>
            <a:fillRect/>
          </a:stretch>
        </p:blipFill>
        <p:spPr>
          <a:xfrm>
            <a:off x="930708" y="4976952"/>
            <a:ext cx="3848100" cy="485775"/>
          </a:xfrm>
          <a:prstGeom prst="rect">
            <a:avLst/>
          </a:prstGeom>
        </p:spPr>
      </p:pic>
      <p:pic>
        <p:nvPicPr>
          <p:cNvPr id="22" name="图片 21"/>
          <p:cNvPicPr>
            <a:picLocks noChangeAspect="1"/>
          </p:cNvPicPr>
          <p:nvPr/>
        </p:nvPicPr>
        <p:blipFill>
          <a:blip r:embed="rId5"/>
          <a:stretch>
            <a:fillRect/>
          </a:stretch>
        </p:blipFill>
        <p:spPr>
          <a:xfrm>
            <a:off x="930708" y="5609357"/>
            <a:ext cx="3248025" cy="4381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p:cNvPicPr>
          <p:nvPr/>
        </p:nvPicPr>
        <p:blipFill>
          <a:blip r:embed="rId1"/>
          <a:stretch>
            <a:fillRect/>
          </a:stretch>
        </p:blipFill>
        <p:spPr>
          <a:xfrm>
            <a:off x="0" y="403860"/>
            <a:ext cx="2476870" cy="591820"/>
          </a:xfrm>
          <a:prstGeom prst="rect">
            <a:avLst/>
          </a:prstGeom>
          <a:noFill/>
          <a:ln w="9525">
            <a:noFill/>
          </a:ln>
        </p:spPr>
      </p:pic>
      <p:sp>
        <p:nvSpPr>
          <p:cNvPr id="3" name="文本框 2"/>
          <p:cNvSpPr txBox="1"/>
          <p:nvPr/>
        </p:nvSpPr>
        <p:spPr>
          <a:xfrm>
            <a:off x="1129868" y="468937"/>
            <a:ext cx="920874" cy="461665"/>
          </a:xfrm>
          <a:prstGeom prst="rect">
            <a:avLst/>
          </a:prstGeom>
          <a:noFill/>
        </p:spPr>
        <p:txBody>
          <a:bodyPr wrap="square" rtlCol="0">
            <a:spAutoFit/>
          </a:bodyPr>
          <a:lstStyle/>
          <a:p>
            <a:r>
              <a:rPr lang="en-US" altLang="zh-CN" sz="2400">
                <a:solidFill>
                  <a:schemeClr val="bg1"/>
                </a:solidFill>
                <a:latin typeface="Times New Roman" panose="02020603050405020304" pitchFamily="18" charset="0"/>
                <a:ea typeface="思源黑体 CN Medium" panose="020B0600000000000000" pitchFamily="34" charset="-122"/>
                <a:cs typeface="Times New Roman" panose="02020603050405020304" pitchFamily="18" charset="0"/>
              </a:rPr>
              <a:t>SSTL</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rcRect l="5362" t="3237" r="4831" b="4831"/>
          <a:stretch>
            <a:fillRect/>
          </a:stretch>
        </p:blipFill>
        <p:spPr>
          <a:xfrm>
            <a:off x="10704830" y="0"/>
            <a:ext cx="1487170" cy="1522095"/>
          </a:xfrm>
          <a:prstGeom prst="ellipse">
            <a:avLst/>
          </a:prstGeom>
        </p:spPr>
      </p:pic>
      <p:sp>
        <p:nvSpPr>
          <p:cNvPr id="5" name="矩形 4"/>
          <p:cNvSpPr/>
          <p:nvPr/>
        </p:nvSpPr>
        <p:spPr>
          <a:xfrm>
            <a:off x="672438" y="1291262"/>
            <a:ext cx="4308937" cy="461665"/>
          </a:xfrm>
          <a:prstGeom prst="rect">
            <a:avLst/>
          </a:prstGeom>
        </p:spPr>
        <p:txBody>
          <a:bodyPr wrap="none">
            <a:spAutoFit/>
          </a:bodyPr>
          <a:lstStyle/>
          <a:p>
            <a:r>
              <a:rPr lang="zh-CN" altLang="en-US" sz="2400" b="1">
                <a:solidFill>
                  <a:schemeClr val="accent5"/>
                </a:solidFill>
                <a:latin typeface="Times New Roman" panose="02020603050405020304" pitchFamily="18" charset="0"/>
                <a:ea typeface="宋体" panose="02010600030101010101" pitchFamily="2" charset="-122"/>
                <a:cs typeface="Times New Roman" panose="02020603050405020304" pitchFamily="18" charset="0"/>
              </a:rPr>
              <a:t>Transfer feature representation</a:t>
            </a:r>
            <a:endParaRPr lang="zh-CN" altLang="en-US" sz="2400" b="1">
              <a:solidFill>
                <a:schemeClr val="accent5"/>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矩形 6"/>
          <p:cNvSpPr/>
          <p:nvPr/>
        </p:nvSpPr>
        <p:spPr>
          <a:xfrm>
            <a:off x="672438" y="1817677"/>
            <a:ext cx="10220463" cy="1200329"/>
          </a:xfrm>
          <a:prstGeom prst="rect">
            <a:avLst/>
          </a:prstGeom>
        </p:spPr>
        <p:txBody>
          <a:bodyPr wrap="square">
            <a:spAutoFit/>
          </a:bodyPr>
          <a:lstStyle/>
          <a:p>
            <a:pPr algn="just"/>
            <a:r>
              <a:rPr lang="zh-CN" altLang="en-US" sz="2400">
                <a:latin typeface="Times New Roman" panose="02020603050405020304" pitchFamily="18" charset="0"/>
                <a:cs typeface="Times New Roman" panose="02020603050405020304" pitchFamily="18" charset="0"/>
              </a:rPr>
              <a:t>To reduce the difference of feature distributions  between  source  and  target databases, we introduce a data reconstruction strategy, in which the target data can be linearly reconstructed by the source data in the learned  common subspace. </a:t>
            </a:r>
            <a:endParaRPr lang="zh-CN" altLang="en-US" sz="2400">
              <a:latin typeface="Times New Roman" panose="02020603050405020304" pitchFamily="18" charset="0"/>
              <a:cs typeface="Times New Roman" panose="02020603050405020304" pitchFamily="18" charset="0"/>
            </a:endParaRPr>
          </a:p>
        </p:txBody>
      </p:sp>
      <p:pic>
        <p:nvPicPr>
          <p:cNvPr id="8" name="图片 7"/>
          <p:cNvPicPr>
            <a:picLocks noChangeAspect="1"/>
          </p:cNvPicPr>
          <p:nvPr/>
        </p:nvPicPr>
        <p:blipFill>
          <a:blip r:embed="rId3"/>
          <a:stretch>
            <a:fillRect/>
          </a:stretch>
        </p:blipFill>
        <p:spPr>
          <a:xfrm>
            <a:off x="3505150" y="3315813"/>
            <a:ext cx="3609975" cy="590550"/>
          </a:xfrm>
          <a:prstGeom prst="rect">
            <a:avLst/>
          </a:prstGeom>
        </p:spPr>
      </p:pic>
      <p:sp>
        <p:nvSpPr>
          <p:cNvPr id="9" name="矩形 8"/>
          <p:cNvSpPr/>
          <p:nvPr/>
        </p:nvSpPr>
        <p:spPr>
          <a:xfrm>
            <a:off x="6161074" y="4395629"/>
            <a:ext cx="2858668" cy="400110"/>
          </a:xfrm>
          <a:prstGeom prst="rect">
            <a:avLst/>
          </a:prstGeom>
        </p:spPr>
        <p:txBody>
          <a:bodyPr wrap="none">
            <a:spAutoFit/>
          </a:bodyPr>
          <a:lstStyle/>
          <a:p>
            <a:r>
              <a:rPr lang="en-US" altLang="zh-CN" sz="2000">
                <a:latin typeface="Times New Roman" panose="02020603050405020304" pitchFamily="18" charset="0"/>
                <a:cs typeface="Times New Roman" panose="02020603050405020304" pitchFamily="18" charset="0"/>
              </a:rPr>
              <a:t>Coefficient reconstruction</a:t>
            </a:r>
            <a:endParaRPr lang="zh-CN" altLang="en-US" sz="2000">
              <a:latin typeface="Times New Roman" panose="02020603050405020304" pitchFamily="18" charset="0"/>
              <a:cs typeface="Times New Roman" panose="02020603050405020304" pitchFamily="18" charset="0"/>
            </a:endParaRPr>
          </a:p>
        </p:txBody>
      </p:sp>
      <p:sp>
        <p:nvSpPr>
          <p:cNvPr id="10" name="矩形 9"/>
          <p:cNvSpPr/>
          <p:nvPr/>
        </p:nvSpPr>
        <p:spPr>
          <a:xfrm>
            <a:off x="6203703" y="3403115"/>
            <a:ext cx="911422" cy="415945"/>
          </a:xfrm>
          <a:prstGeom prst="rect">
            <a:avLst/>
          </a:prstGeom>
          <a:ln>
            <a:solidFill>
              <a:schemeClr val="accent1"/>
            </a:solidFill>
          </a:ln>
        </p:spPr>
        <p:txBody>
          <a:bodyPr wrap="square" rtlCol="0" anchor="ctr">
            <a:spAutoFit/>
          </a:bodyPr>
          <a:lstStyle/>
          <a:p>
            <a:pPr algn="l"/>
            <a:endParaRPr lang="zh-CN" altLang="en-US" sz="1400" dirty="0">
              <a:solidFill>
                <a:srgbClr val="266196"/>
              </a:solidFill>
              <a:latin typeface="Microsoft YaHei UI" panose="020B0503020204020204" pitchFamily="34" charset="-122"/>
              <a:ea typeface="Microsoft YaHei UI" panose="020B0503020204020204" pitchFamily="34" charset="-122"/>
              <a:sym typeface="+mn-ea"/>
            </a:endParaRPr>
          </a:p>
        </p:txBody>
      </p:sp>
      <p:sp>
        <p:nvSpPr>
          <p:cNvPr id="11" name="矩形 10"/>
          <p:cNvSpPr/>
          <p:nvPr/>
        </p:nvSpPr>
        <p:spPr>
          <a:xfrm>
            <a:off x="4030462" y="3403115"/>
            <a:ext cx="1980616" cy="415945"/>
          </a:xfrm>
          <a:prstGeom prst="rect">
            <a:avLst/>
          </a:prstGeom>
          <a:ln>
            <a:solidFill>
              <a:srgbClr val="FF0000"/>
            </a:solidFill>
          </a:ln>
        </p:spPr>
        <p:txBody>
          <a:bodyPr wrap="square" rtlCol="0" anchor="ctr">
            <a:spAutoFit/>
          </a:bodyPr>
          <a:lstStyle/>
          <a:p>
            <a:pPr algn="l"/>
            <a:endParaRPr lang="zh-CN" altLang="en-US" sz="1400" dirty="0">
              <a:solidFill>
                <a:srgbClr val="266196"/>
              </a:solidFill>
              <a:latin typeface="Microsoft YaHei UI" panose="020B0503020204020204" pitchFamily="34" charset="-122"/>
              <a:ea typeface="Microsoft YaHei UI" panose="020B0503020204020204" pitchFamily="34" charset="-122"/>
              <a:sym typeface="+mn-ea"/>
            </a:endParaRPr>
          </a:p>
        </p:txBody>
      </p:sp>
      <p:cxnSp>
        <p:nvCxnSpPr>
          <p:cNvPr id="13" name="直接箭头连接符 12"/>
          <p:cNvCxnSpPr/>
          <p:nvPr/>
        </p:nvCxnSpPr>
        <p:spPr>
          <a:xfrm>
            <a:off x="6662959" y="3829367"/>
            <a:ext cx="927449" cy="555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2610701" y="4385322"/>
            <a:ext cx="2463110" cy="400110"/>
          </a:xfrm>
          <a:prstGeom prst="rect">
            <a:avLst/>
          </a:prstGeom>
        </p:spPr>
        <p:txBody>
          <a:bodyPr wrap="none">
            <a:spAutoFit/>
          </a:bodyPr>
          <a:lstStyle/>
          <a:p>
            <a:r>
              <a:rPr lang="zh-CN" altLang="en-US" sz="2000">
                <a:latin typeface="Times New Roman" panose="02020603050405020304" pitchFamily="18" charset="0"/>
                <a:cs typeface="Times New Roman" panose="02020603050405020304" pitchFamily="18" charset="0"/>
              </a:rPr>
              <a:t>Transfer </a:t>
            </a:r>
            <a:r>
              <a:rPr lang="en-US" altLang="zh-CN" sz="2000">
                <a:latin typeface="Times New Roman" panose="02020603050405020304" pitchFamily="18" charset="0"/>
                <a:cs typeface="Times New Roman" panose="02020603050405020304" pitchFamily="18" charset="0"/>
              </a:rPr>
              <a:t>learning item</a:t>
            </a:r>
            <a:endParaRPr lang="zh-CN" altLang="en-US" sz="2000">
              <a:latin typeface="Times New Roman" panose="02020603050405020304" pitchFamily="18" charset="0"/>
              <a:cs typeface="Times New Roman" panose="02020603050405020304" pitchFamily="18" charset="0"/>
            </a:endParaRPr>
          </a:p>
        </p:txBody>
      </p:sp>
      <p:cxnSp>
        <p:nvCxnSpPr>
          <p:cNvPr id="18" name="直接箭头连接符 17"/>
          <p:cNvCxnSpPr>
            <a:endCxn id="17" idx="0"/>
          </p:cNvCxnSpPr>
          <p:nvPr/>
        </p:nvCxnSpPr>
        <p:spPr>
          <a:xfrm flipH="1">
            <a:off x="3842256" y="3829367"/>
            <a:ext cx="992532" cy="55595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714625" y="2254103"/>
            <a:ext cx="6762750" cy="762000"/>
          </a:xfrm>
          <a:prstGeom prst="rect">
            <a:avLst/>
          </a:prstGeom>
        </p:spPr>
      </p:pic>
      <p:pic>
        <p:nvPicPr>
          <p:cNvPr id="3" name="Picture 3"/>
          <p:cNvPicPr>
            <a:picLocks noChangeAspect="1"/>
          </p:cNvPicPr>
          <p:nvPr/>
        </p:nvPicPr>
        <p:blipFill>
          <a:blip r:embed="rId2"/>
          <a:stretch>
            <a:fillRect/>
          </a:stretch>
        </p:blipFill>
        <p:spPr>
          <a:xfrm>
            <a:off x="0" y="403860"/>
            <a:ext cx="2476870" cy="591820"/>
          </a:xfrm>
          <a:prstGeom prst="rect">
            <a:avLst/>
          </a:prstGeom>
          <a:noFill/>
          <a:ln w="9525">
            <a:noFill/>
          </a:ln>
        </p:spPr>
      </p:pic>
      <p:sp>
        <p:nvSpPr>
          <p:cNvPr id="4" name="文本框 3"/>
          <p:cNvSpPr txBox="1"/>
          <p:nvPr/>
        </p:nvSpPr>
        <p:spPr>
          <a:xfrm>
            <a:off x="1129868" y="468937"/>
            <a:ext cx="920874" cy="461665"/>
          </a:xfrm>
          <a:prstGeom prst="rect">
            <a:avLst/>
          </a:prstGeom>
          <a:noFill/>
        </p:spPr>
        <p:txBody>
          <a:bodyPr wrap="square" rtlCol="0">
            <a:spAutoFit/>
          </a:bodyPr>
          <a:lstStyle/>
          <a:p>
            <a:r>
              <a:rPr lang="en-US" altLang="zh-CN" sz="2400">
                <a:solidFill>
                  <a:schemeClr val="bg1"/>
                </a:solidFill>
                <a:latin typeface="Times New Roman" panose="02020603050405020304" pitchFamily="18" charset="0"/>
                <a:ea typeface="思源黑体 CN Medium" panose="020B0600000000000000" pitchFamily="34" charset="-122"/>
                <a:cs typeface="Times New Roman" panose="02020603050405020304" pitchFamily="18" charset="0"/>
              </a:rPr>
              <a:t>SSTL</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a:srcRect l="5362" t="3237" r="4831" b="4831"/>
          <a:stretch>
            <a:fillRect/>
          </a:stretch>
        </p:blipFill>
        <p:spPr>
          <a:xfrm>
            <a:off x="10704830" y="0"/>
            <a:ext cx="1487170" cy="1522095"/>
          </a:xfrm>
          <a:prstGeom prst="ellipse">
            <a:avLst/>
          </a:prstGeom>
        </p:spPr>
      </p:pic>
      <p:sp>
        <p:nvSpPr>
          <p:cNvPr id="6" name="矩形 5"/>
          <p:cNvSpPr/>
          <p:nvPr/>
        </p:nvSpPr>
        <p:spPr>
          <a:xfrm>
            <a:off x="2714625" y="3589111"/>
            <a:ext cx="2391489" cy="400110"/>
          </a:xfrm>
          <a:prstGeom prst="rect">
            <a:avLst/>
          </a:prstGeom>
        </p:spPr>
        <p:txBody>
          <a:bodyPr wrap="square">
            <a:spAutoFit/>
          </a:bodyPr>
          <a:lstStyle/>
          <a:p>
            <a:r>
              <a:rPr lang="en-US" altLang="zh-CN" sz="2000">
                <a:latin typeface="Times New Roman" panose="02020603050405020304" pitchFamily="18" charset="0"/>
                <a:cs typeface="Times New Roman" panose="02020603050405020304" pitchFamily="18" charset="0"/>
              </a:rPr>
              <a:t>Constraint item</a:t>
            </a:r>
            <a:endParaRPr lang="zh-CN" altLang="en-US" sz="2000">
              <a:latin typeface="Times New Roman" panose="02020603050405020304" pitchFamily="18" charset="0"/>
              <a:cs typeface="Times New Roman" panose="02020603050405020304" pitchFamily="18" charset="0"/>
            </a:endParaRPr>
          </a:p>
        </p:txBody>
      </p:sp>
      <p:sp>
        <p:nvSpPr>
          <p:cNvPr id="7" name="矩形 6"/>
          <p:cNvSpPr/>
          <p:nvPr/>
        </p:nvSpPr>
        <p:spPr>
          <a:xfrm>
            <a:off x="3089428" y="2679740"/>
            <a:ext cx="1074199" cy="336363"/>
          </a:xfrm>
          <a:prstGeom prst="rect">
            <a:avLst/>
          </a:prstGeom>
          <a:ln>
            <a:solidFill>
              <a:srgbClr val="FF0000"/>
            </a:solidFill>
          </a:ln>
        </p:spPr>
        <p:txBody>
          <a:bodyPr wrap="square" rtlCol="0" anchor="ctr">
            <a:spAutoFit/>
          </a:bodyPr>
          <a:lstStyle/>
          <a:p>
            <a:pPr algn="l"/>
            <a:endParaRPr lang="zh-CN" altLang="en-US" sz="1400" dirty="0">
              <a:solidFill>
                <a:srgbClr val="266196"/>
              </a:solidFill>
              <a:latin typeface="Microsoft YaHei UI" panose="020B0503020204020204" pitchFamily="34" charset="-122"/>
              <a:ea typeface="Microsoft YaHei UI" panose="020B0503020204020204" pitchFamily="34" charset="-122"/>
              <a:sym typeface="+mn-ea"/>
            </a:endParaRPr>
          </a:p>
        </p:txBody>
      </p:sp>
      <p:cxnSp>
        <p:nvCxnSpPr>
          <p:cNvPr id="9" name="直接箭头连接符 8"/>
          <p:cNvCxnSpPr>
            <a:stCxn id="7" idx="2"/>
          </p:cNvCxnSpPr>
          <p:nvPr/>
        </p:nvCxnSpPr>
        <p:spPr>
          <a:xfrm>
            <a:off x="3626528" y="3016103"/>
            <a:ext cx="0" cy="5730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590305" y="4562229"/>
            <a:ext cx="9789666" cy="461665"/>
          </a:xfrm>
          <a:prstGeom prst="rect">
            <a:avLst/>
          </a:prstGeom>
        </p:spPr>
        <p:txBody>
          <a:bodyPr wrap="square">
            <a:spAutoFit/>
          </a:bodyPr>
          <a:lstStyle/>
          <a:p>
            <a:r>
              <a:rPr lang="en-US" altLang="zh-CN" sz="2400">
                <a:latin typeface="Times New Roman" panose="02020603050405020304" pitchFamily="18" charset="0"/>
                <a:cs typeface="Times New Roman" panose="02020603050405020304" pitchFamily="18" charset="0"/>
              </a:rPr>
              <a:t>where µ is a small positive constant, </a:t>
            </a:r>
            <a:r>
              <a:rPr lang="el-GR" altLang="zh-CN" sz="2400">
                <a:latin typeface="Times New Roman" panose="02020603050405020304" pitchFamily="18" charset="0"/>
                <a:cs typeface="Times New Roman" panose="02020603050405020304" pitchFamily="18" charset="0"/>
              </a:rPr>
              <a:t>α</a:t>
            </a:r>
            <a:r>
              <a:rPr lang="en-US" altLang="zh-CN" sz="2400">
                <a:latin typeface="Times New Roman" panose="02020603050405020304" pitchFamily="18" charset="0"/>
                <a:cs typeface="Times New Roman" panose="02020603050405020304" pitchFamily="18" charset="0"/>
              </a:rPr>
              <a:t>,</a:t>
            </a:r>
            <a:r>
              <a:rPr lang="el-GR" altLang="zh-CN" sz="2400">
                <a:latin typeface="Times New Roman" panose="02020603050405020304" pitchFamily="18" charset="0"/>
                <a:cs typeface="Times New Roman" panose="02020603050405020304" pitchFamily="18" charset="0"/>
              </a:rPr>
              <a:t> β</a:t>
            </a:r>
            <a:r>
              <a:rPr lang="en-US" altLang="zh-CN" sz="2400">
                <a:latin typeface="Times New Roman" panose="02020603050405020304" pitchFamily="18" charset="0"/>
                <a:cs typeface="Times New Roman" panose="02020603050405020304" pitchFamily="18" charset="0"/>
              </a:rPr>
              <a:t> and </a:t>
            </a:r>
            <a:r>
              <a:rPr lang="el-GR" altLang="zh-CN" sz="2400">
                <a:latin typeface="Times New Roman" panose="02020603050405020304" pitchFamily="18" charset="0"/>
                <a:cs typeface="Times New Roman" panose="02020603050405020304" pitchFamily="18" charset="0"/>
              </a:rPr>
              <a:t>γ</a:t>
            </a:r>
            <a:r>
              <a:rPr lang="en-US" altLang="zh-CN" sz="2400">
                <a:latin typeface="Times New Roman" panose="02020603050405020304" pitchFamily="18" charset="0"/>
                <a:cs typeface="Times New Roman" panose="02020603050405020304" pitchFamily="18" charset="0"/>
              </a:rPr>
              <a:t> are regularization parameters.</a:t>
            </a:r>
            <a:endParaRPr lang="zh-CN" altLang="en-US" sz="2400"/>
          </a:p>
        </p:txBody>
      </p:sp>
      <p:sp>
        <p:nvSpPr>
          <p:cNvPr id="11" name="矩形 10"/>
          <p:cNvSpPr/>
          <p:nvPr/>
        </p:nvSpPr>
        <p:spPr>
          <a:xfrm>
            <a:off x="1070521" y="1408420"/>
            <a:ext cx="2722220" cy="461665"/>
          </a:xfrm>
          <a:prstGeom prst="rect">
            <a:avLst/>
          </a:prstGeom>
        </p:spPr>
        <p:txBody>
          <a:bodyPr wrap="none">
            <a:spAutoFit/>
          </a:bodyPr>
          <a:lstStyle/>
          <a:p>
            <a:r>
              <a:rPr lang="en-US" altLang="zh-CN" sz="2400" b="1">
                <a:solidFill>
                  <a:schemeClr val="accent5"/>
                </a:solidFill>
                <a:latin typeface="Times New Roman" panose="02020603050405020304" pitchFamily="18" charset="0"/>
                <a:ea typeface="宋体" panose="02010600030101010101" pitchFamily="2" charset="-122"/>
                <a:cs typeface="Times New Roman" panose="02020603050405020304" pitchFamily="18" charset="0"/>
              </a:rPr>
              <a:t>Objective function:</a:t>
            </a:r>
            <a:endParaRPr lang="zh-CN" altLang="en-US" sz="2400" b="1">
              <a:solidFill>
                <a:schemeClr val="accent5"/>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9"/>
          <p:cNvSpPr txBox="1"/>
          <p:nvPr/>
        </p:nvSpPr>
        <p:spPr>
          <a:xfrm>
            <a:off x="9326440" y="3363451"/>
            <a:ext cx="295275" cy="460375"/>
          </a:xfrm>
          <a:prstGeom prst="rect">
            <a:avLst/>
          </a:prstGeom>
          <a:noFill/>
          <a:ln w="9525">
            <a:noFill/>
          </a:ln>
        </p:spPr>
        <p:txBody>
          <a:bodyPr anchor="t">
            <a:spAutoFit/>
          </a:bodyPr>
          <a:lstStyle/>
          <a:p>
            <a:r>
              <a:rPr lang="en-US" altLang="zh-CN" sz="1200">
                <a:solidFill>
                  <a:srgbClr val="404040"/>
                </a:solidFill>
                <a:latin typeface="微软雅黑" panose="020B0503020204020204" charset="-122"/>
                <a:ea typeface="宋体" panose="02010600030101010101" pitchFamily="2" charset="-122"/>
              </a:rPr>
              <a:t> </a:t>
            </a:r>
            <a:endParaRPr lang="en-US" altLang="zh-CN" sz="1200">
              <a:solidFill>
                <a:srgbClr val="404040"/>
              </a:solidFill>
              <a:latin typeface="微软雅黑" panose="020B0503020204020204" charset="-122"/>
              <a:ea typeface="宋体" panose="02010600030101010101" pitchFamily="2" charset="-122"/>
            </a:endParaRPr>
          </a:p>
          <a:p>
            <a:endParaRPr lang="en-US" altLang="zh-CN" sz="1200">
              <a:solidFill>
                <a:srgbClr val="404040"/>
              </a:solidFill>
              <a:latin typeface="微软雅黑" panose="020B0503020204020204" charset="-122"/>
              <a:ea typeface="宋体" panose="02010600030101010101" pitchFamily="2" charset="-122"/>
            </a:endParaRPr>
          </a:p>
        </p:txBody>
      </p:sp>
      <p:sp>
        <p:nvSpPr>
          <p:cNvPr id="4100" name="Text Box 15"/>
          <p:cNvSpPr txBox="1"/>
          <p:nvPr/>
        </p:nvSpPr>
        <p:spPr>
          <a:xfrm>
            <a:off x="6888040" y="4455651"/>
            <a:ext cx="295275" cy="460375"/>
          </a:xfrm>
          <a:prstGeom prst="rect">
            <a:avLst/>
          </a:prstGeom>
          <a:noFill/>
          <a:ln w="9525">
            <a:noFill/>
          </a:ln>
        </p:spPr>
        <p:txBody>
          <a:bodyPr anchor="t">
            <a:spAutoFit/>
          </a:bodyPr>
          <a:lstStyle/>
          <a:p>
            <a:r>
              <a:rPr lang="en-US" altLang="zh-CN" sz="1200">
                <a:solidFill>
                  <a:srgbClr val="404040"/>
                </a:solidFill>
                <a:latin typeface="微软雅黑" panose="020B0503020204020204" charset="-122"/>
                <a:ea typeface="宋体" panose="02010600030101010101" pitchFamily="2" charset="-122"/>
              </a:rPr>
              <a:t> </a:t>
            </a:r>
            <a:endParaRPr lang="en-US" altLang="zh-CN" sz="1200">
              <a:solidFill>
                <a:srgbClr val="404040"/>
              </a:solidFill>
              <a:latin typeface="微软雅黑" panose="020B0503020204020204" charset="-122"/>
              <a:ea typeface="宋体" panose="02010600030101010101" pitchFamily="2" charset="-122"/>
            </a:endParaRPr>
          </a:p>
          <a:p>
            <a:endParaRPr lang="en-US" altLang="zh-CN" sz="1200">
              <a:solidFill>
                <a:srgbClr val="404040"/>
              </a:solidFill>
              <a:latin typeface="微软雅黑" panose="020B0503020204020204" charset="-122"/>
              <a:ea typeface="宋体" panose="02010600030101010101" pitchFamily="2" charset="-122"/>
            </a:endParaRPr>
          </a:p>
        </p:txBody>
      </p:sp>
      <p:sp>
        <p:nvSpPr>
          <p:cNvPr id="4101" name="Text Box 22"/>
          <p:cNvSpPr txBox="1"/>
          <p:nvPr/>
        </p:nvSpPr>
        <p:spPr>
          <a:xfrm>
            <a:off x="9326440" y="5531976"/>
            <a:ext cx="295275" cy="460375"/>
          </a:xfrm>
          <a:prstGeom prst="rect">
            <a:avLst/>
          </a:prstGeom>
          <a:noFill/>
          <a:ln w="9525">
            <a:noFill/>
          </a:ln>
        </p:spPr>
        <p:txBody>
          <a:bodyPr anchor="t">
            <a:spAutoFit/>
          </a:bodyPr>
          <a:lstStyle/>
          <a:p>
            <a:r>
              <a:rPr lang="en-US" altLang="zh-CN" sz="1200">
                <a:solidFill>
                  <a:srgbClr val="404040"/>
                </a:solidFill>
                <a:latin typeface="微软雅黑" panose="020B0503020204020204" charset="-122"/>
                <a:ea typeface="宋体" panose="02010600030101010101" pitchFamily="2" charset="-122"/>
              </a:rPr>
              <a:t> </a:t>
            </a:r>
            <a:endParaRPr lang="en-US" altLang="zh-CN" sz="1200">
              <a:solidFill>
                <a:srgbClr val="404040"/>
              </a:solidFill>
              <a:latin typeface="微软雅黑" panose="020B0503020204020204" charset="-122"/>
              <a:ea typeface="宋体" panose="02010600030101010101" pitchFamily="2" charset="-122"/>
            </a:endParaRPr>
          </a:p>
          <a:p>
            <a:endParaRPr lang="en-US" altLang="zh-CN" sz="1200">
              <a:solidFill>
                <a:srgbClr val="404040"/>
              </a:solidFill>
              <a:latin typeface="微软雅黑" panose="020B0503020204020204" charset="-122"/>
              <a:ea typeface="宋体" panose="02010600030101010101" pitchFamily="2" charset="-122"/>
            </a:endParaRPr>
          </a:p>
        </p:txBody>
      </p:sp>
      <p:sp>
        <p:nvSpPr>
          <p:cNvPr id="4102" name="Text Box 24"/>
          <p:cNvSpPr txBox="1"/>
          <p:nvPr/>
        </p:nvSpPr>
        <p:spPr>
          <a:xfrm>
            <a:off x="4979086" y="5119084"/>
            <a:ext cx="304800" cy="521970"/>
          </a:xfrm>
          <a:prstGeom prst="rect">
            <a:avLst/>
          </a:prstGeom>
          <a:noFill/>
          <a:ln w="9525">
            <a:noFill/>
          </a:ln>
        </p:spPr>
        <p:txBody>
          <a:bodyPr anchor="t">
            <a:spAutoFit/>
          </a:bodyPr>
          <a:lstStyle/>
          <a:p>
            <a:r>
              <a:rPr lang="en-US" altLang="zh-CN" sz="1400" b="1">
                <a:solidFill>
                  <a:srgbClr val="F1F1F1"/>
                </a:solidFill>
                <a:latin typeface="微软雅黑 Bold" pitchFamily="34" charset="-122"/>
                <a:ea typeface="宋体" panose="02010600030101010101" pitchFamily="2" charset="-122"/>
              </a:rPr>
              <a:t> </a:t>
            </a:r>
            <a:endParaRPr lang="en-US" altLang="zh-CN" sz="1400" b="1">
              <a:solidFill>
                <a:srgbClr val="F1F1F1"/>
              </a:solidFill>
              <a:latin typeface="微软雅黑 Bold" pitchFamily="34" charset="-122"/>
              <a:ea typeface="宋体" panose="02010600030101010101" pitchFamily="2" charset="-122"/>
            </a:endParaRPr>
          </a:p>
          <a:p>
            <a:endParaRPr lang="en-US" altLang="zh-CN" sz="1400" b="1">
              <a:solidFill>
                <a:srgbClr val="F1F1F1"/>
              </a:solidFill>
              <a:latin typeface="微软雅黑 Bold" pitchFamily="34" charset="-122"/>
              <a:ea typeface="宋体" panose="02010600030101010101" pitchFamily="2" charset="-122"/>
            </a:endParaRPr>
          </a:p>
        </p:txBody>
      </p:sp>
      <p:pic>
        <p:nvPicPr>
          <p:cNvPr id="17" name="图片 16"/>
          <p:cNvPicPr>
            <a:picLocks noChangeAspect="1"/>
          </p:cNvPicPr>
          <p:nvPr/>
        </p:nvPicPr>
        <p:blipFill>
          <a:blip r:embed="rId1"/>
          <a:srcRect l="5362" t="3237" r="4831" b="4831"/>
          <a:stretch>
            <a:fillRect/>
          </a:stretch>
        </p:blipFill>
        <p:spPr>
          <a:xfrm>
            <a:off x="10704830" y="0"/>
            <a:ext cx="1487170" cy="1522095"/>
          </a:xfrm>
          <a:prstGeom prst="ellipse">
            <a:avLst/>
          </a:prstGeom>
        </p:spPr>
      </p:pic>
      <p:pic>
        <p:nvPicPr>
          <p:cNvPr id="18" name="Picture 3"/>
          <p:cNvPicPr>
            <a:picLocks noChangeAspect="1"/>
          </p:cNvPicPr>
          <p:nvPr/>
        </p:nvPicPr>
        <p:blipFill>
          <a:blip r:embed="rId2"/>
          <a:stretch>
            <a:fillRect/>
          </a:stretch>
        </p:blipFill>
        <p:spPr>
          <a:xfrm>
            <a:off x="0" y="403860"/>
            <a:ext cx="2476870" cy="591820"/>
          </a:xfrm>
          <a:prstGeom prst="rect">
            <a:avLst/>
          </a:prstGeom>
          <a:noFill/>
          <a:ln w="9525">
            <a:noFill/>
          </a:ln>
        </p:spPr>
      </p:pic>
      <p:sp>
        <p:nvSpPr>
          <p:cNvPr id="19" name="文本框 18"/>
          <p:cNvSpPr txBox="1"/>
          <p:nvPr/>
        </p:nvSpPr>
        <p:spPr>
          <a:xfrm>
            <a:off x="630315" y="468937"/>
            <a:ext cx="1846555" cy="461665"/>
          </a:xfrm>
          <a:prstGeom prst="rect">
            <a:avLst/>
          </a:prstGeom>
          <a:noFill/>
        </p:spPr>
        <p:txBody>
          <a:bodyPr wrap="square" rtlCol="0">
            <a:spAutoFit/>
          </a:bodyPr>
          <a:lstStyle/>
          <a:p>
            <a:r>
              <a:rPr lang="en-US" altLang="zh-CN" sz="2400">
                <a:solidFill>
                  <a:schemeClr val="bg1"/>
                </a:solidFill>
                <a:latin typeface="Times New Roman" panose="02020603050405020304" pitchFamily="18" charset="0"/>
                <a:cs typeface="Times New Roman" panose="02020603050405020304" pitchFamily="18" charset="0"/>
              </a:rPr>
              <a:t>Optimization</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2" name="矩形 1"/>
          <p:cNvSpPr/>
          <p:nvPr/>
        </p:nvSpPr>
        <p:spPr>
          <a:xfrm>
            <a:off x="474444" y="2681940"/>
            <a:ext cx="1527982" cy="461665"/>
          </a:xfrm>
          <a:prstGeom prst="rect">
            <a:avLst/>
          </a:prstGeom>
        </p:spPr>
        <p:txBody>
          <a:bodyPr wrap="none">
            <a:spAutoFit/>
          </a:bodyPr>
          <a:lstStyle/>
          <a:p>
            <a:r>
              <a:rPr lang="en-US" altLang="zh-CN" sz="2400" b="1">
                <a:solidFill>
                  <a:schemeClr val="accent5"/>
                </a:solidFill>
                <a:latin typeface="Times New Roman" panose="02020603050405020304" pitchFamily="18" charset="0"/>
                <a:ea typeface="宋体" panose="02010600030101010101" pitchFamily="2" charset="-122"/>
                <a:cs typeface="Times New Roman" panose="02020603050405020304" pitchFamily="18" charset="0"/>
              </a:rPr>
              <a:t>Update W</a:t>
            </a:r>
            <a:endParaRPr lang="zh-CN" altLang="en-US" sz="2400" b="1">
              <a:solidFill>
                <a:schemeClr val="accent5"/>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矩形 2"/>
          <p:cNvSpPr/>
          <p:nvPr/>
        </p:nvSpPr>
        <p:spPr>
          <a:xfrm>
            <a:off x="582001" y="4977485"/>
            <a:ext cx="1439622" cy="461665"/>
          </a:xfrm>
          <a:prstGeom prst="rect">
            <a:avLst/>
          </a:prstGeom>
        </p:spPr>
        <p:txBody>
          <a:bodyPr wrap="square">
            <a:spAutoFit/>
          </a:bodyPr>
          <a:lstStyle/>
          <a:p>
            <a:r>
              <a:rPr lang="en-US" altLang="zh-CN" sz="2400" b="1">
                <a:solidFill>
                  <a:schemeClr val="accent5"/>
                </a:solidFill>
                <a:latin typeface="Times New Roman" panose="02020603050405020304" pitchFamily="18" charset="0"/>
                <a:ea typeface="宋体" panose="02010600030101010101" pitchFamily="2" charset="-122"/>
                <a:cs typeface="Times New Roman" panose="02020603050405020304" pitchFamily="18" charset="0"/>
              </a:rPr>
              <a:t>Update Z</a:t>
            </a:r>
            <a:endParaRPr lang="zh-CN" altLang="en-US" sz="2400" b="1">
              <a:solidFill>
                <a:schemeClr val="accent5"/>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矩形 15"/>
          <p:cNvSpPr/>
          <p:nvPr/>
        </p:nvSpPr>
        <p:spPr>
          <a:xfrm>
            <a:off x="2154574" y="4546694"/>
            <a:ext cx="8375388" cy="369332"/>
          </a:xfrm>
          <a:prstGeom prst="rect">
            <a:avLst/>
          </a:prstGeom>
        </p:spPr>
        <p:txBody>
          <a:bodyPr wrap="square">
            <a:spAutoFit/>
          </a:bodyPr>
          <a:lstStyle/>
          <a:p>
            <a:r>
              <a:rPr lang="en-US" altLang="zh-CN">
                <a:latin typeface="Arial" panose="020B0604020202020204" pitchFamily="34" charset="0"/>
              </a:rPr>
              <a:t>The problem of solving W can be simplified as a eigen-decomposition problem.</a:t>
            </a:r>
            <a:endParaRPr lang="zh-CN" altLang="en-US"/>
          </a:p>
        </p:txBody>
      </p:sp>
      <p:pic>
        <p:nvPicPr>
          <p:cNvPr id="12" name="图片 11"/>
          <p:cNvPicPr>
            <a:picLocks noChangeAspect="1"/>
          </p:cNvPicPr>
          <p:nvPr/>
        </p:nvPicPr>
        <p:blipFill>
          <a:blip r:embed="rId3"/>
          <a:stretch>
            <a:fillRect/>
          </a:stretch>
        </p:blipFill>
        <p:spPr>
          <a:xfrm>
            <a:off x="2139890" y="2730000"/>
            <a:ext cx="5043425" cy="725245"/>
          </a:xfrm>
          <a:prstGeom prst="rect">
            <a:avLst/>
          </a:prstGeom>
        </p:spPr>
      </p:pic>
      <p:pic>
        <p:nvPicPr>
          <p:cNvPr id="13" name="图片 12"/>
          <p:cNvPicPr>
            <a:picLocks noChangeAspect="1"/>
          </p:cNvPicPr>
          <p:nvPr/>
        </p:nvPicPr>
        <p:blipFill>
          <a:blip r:embed="rId4"/>
          <a:stretch>
            <a:fillRect/>
          </a:stretch>
        </p:blipFill>
        <p:spPr>
          <a:xfrm>
            <a:off x="2476870" y="4071195"/>
            <a:ext cx="4152849" cy="299083"/>
          </a:xfrm>
          <a:prstGeom prst="rect">
            <a:avLst/>
          </a:prstGeom>
        </p:spPr>
      </p:pic>
      <p:pic>
        <p:nvPicPr>
          <p:cNvPr id="14" name="图片 13"/>
          <p:cNvPicPr>
            <a:picLocks noChangeAspect="1"/>
          </p:cNvPicPr>
          <p:nvPr/>
        </p:nvPicPr>
        <p:blipFill>
          <a:blip r:embed="rId5"/>
          <a:stretch>
            <a:fillRect/>
          </a:stretch>
        </p:blipFill>
        <p:spPr>
          <a:xfrm>
            <a:off x="2323830" y="5013413"/>
            <a:ext cx="4950845" cy="389810"/>
          </a:xfrm>
          <a:prstGeom prst="rect">
            <a:avLst/>
          </a:prstGeom>
        </p:spPr>
      </p:pic>
      <p:pic>
        <p:nvPicPr>
          <p:cNvPr id="20" name="图片 19"/>
          <p:cNvPicPr>
            <a:picLocks noChangeAspect="1"/>
          </p:cNvPicPr>
          <p:nvPr/>
        </p:nvPicPr>
        <p:blipFill>
          <a:blip r:embed="rId6"/>
          <a:stretch>
            <a:fillRect/>
          </a:stretch>
        </p:blipFill>
        <p:spPr>
          <a:xfrm>
            <a:off x="2331757" y="5944391"/>
            <a:ext cx="4620173" cy="389810"/>
          </a:xfrm>
          <a:prstGeom prst="rect">
            <a:avLst/>
          </a:prstGeom>
        </p:spPr>
      </p:pic>
      <p:pic>
        <p:nvPicPr>
          <p:cNvPr id="21" name="图片 20"/>
          <p:cNvPicPr>
            <a:picLocks noChangeAspect="1"/>
          </p:cNvPicPr>
          <p:nvPr/>
        </p:nvPicPr>
        <p:blipFill>
          <a:blip r:embed="rId7"/>
          <a:stretch>
            <a:fillRect/>
          </a:stretch>
        </p:blipFill>
        <p:spPr>
          <a:xfrm>
            <a:off x="1553592" y="1995454"/>
            <a:ext cx="7541043" cy="574447"/>
          </a:xfrm>
          <a:prstGeom prst="rect">
            <a:avLst/>
          </a:prstGeom>
        </p:spPr>
      </p:pic>
      <p:sp>
        <p:nvSpPr>
          <p:cNvPr id="4" name="矩形 3"/>
          <p:cNvSpPr/>
          <p:nvPr/>
        </p:nvSpPr>
        <p:spPr>
          <a:xfrm>
            <a:off x="927282" y="1137643"/>
            <a:ext cx="9777548" cy="707886"/>
          </a:xfrm>
          <a:prstGeom prst="rect">
            <a:avLst/>
          </a:prstGeom>
        </p:spPr>
        <p:txBody>
          <a:bodyPr wrap="square">
            <a:spAutoFit/>
          </a:bodyPr>
          <a:lstStyle/>
          <a:p>
            <a:pPr algn="just"/>
            <a:r>
              <a:rPr lang="zh-CN" altLang="en-US" sz="2000">
                <a:latin typeface="Times New Roman" panose="02020603050405020304" pitchFamily="18" charset="0"/>
                <a:cs typeface="Times New Roman" panose="02020603050405020304" pitchFamily="18" charset="0"/>
              </a:rPr>
              <a:t>Because the </a:t>
            </a:r>
            <a:r>
              <a:rPr lang="en-US" altLang="zh-CN" sz="2000">
                <a:latin typeface="Times New Roman" panose="02020603050405020304" pitchFamily="18" charset="0"/>
                <a:cs typeface="Times New Roman" panose="02020603050405020304" pitchFamily="18" charset="0"/>
              </a:rPr>
              <a:t>L</a:t>
            </a:r>
            <a:r>
              <a:rPr lang="en-US" altLang="zh-CN" sz="2000" baseline="-25000">
                <a:latin typeface="Times New Roman" panose="02020603050405020304" pitchFamily="18" charset="0"/>
                <a:cs typeface="Times New Roman" panose="02020603050405020304" pitchFamily="18" charset="0"/>
              </a:rPr>
              <a:t>2,1</a:t>
            </a:r>
            <a:r>
              <a:rPr lang="zh-CN" altLang="en-US" sz="2000">
                <a:latin typeface="Times New Roman" panose="02020603050405020304" pitchFamily="18" charset="0"/>
                <a:cs typeface="Times New Roman" panose="02020603050405020304" pitchFamily="18" charset="0"/>
              </a:rPr>
              <a:t>norm not smooth, we convert the </a:t>
            </a:r>
            <a:r>
              <a:rPr lang="en-US" altLang="zh-CN" sz="2000">
                <a:latin typeface="Times New Roman" panose="02020603050405020304" pitchFamily="18" charset="0"/>
                <a:cs typeface="Times New Roman" panose="02020603050405020304" pitchFamily="18" charset="0"/>
              </a:rPr>
              <a:t>L</a:t>
            </a:r>
            <a:r>
              <a:rPr lang="en-US" altLang="zh-CN" sz="2000" baseline="-25000">
                <a:latin typeface="Times New Roman" panose="02020603050405020304" pitchFamily="18" charset="0"/>
                <a:cs typeface="Times New Roman" panose="02020603050405020304" pitchFamily="18" charset="0"/>
              </a:rPr>
              <a:t>2,1 </a:t>
            </a:r>
            <a:r>
              <a:rPr lang="zh-CN" altLang="en-US" sz="2000">
                <a:latin typeface="Times New Roman" panose="02020603050405020304" pitchFamily="18" charset="0"/>
                <a:cs typeface="Times New Roman" panose="02020603050405020304" pitchFamily="18" charset="0"/>
              </a:rPr>
              <a:t>norm into the form of trace according to previous experience</a:t>
            </a:r>
            <a:r>
              <a:rPr lang="en-US" altLang="zh-CN" sz="2000">
                <a:latin typeface="Times New Roman" panose="02020603050405020304" pitchFamily="18" charset="0"/>
                <a:cs typeface="Times New Roman" panose="02020603050405020304" pitchFamily="18" charset="0"/>
              </a:rPr>
              <a:t>.</a:t>
            </a:r>
            <a:endParaRPr lang="zh-CN" altLang="en-US" sz="2000">
              <a:latin typeface="Times New Roman" panose="02020603050405020304" pitchFamily="18" charset="0"/>
              <a:cs typeface="Times New Roman" panose="02020603050405020304" pitchFamily="18" charset="0"/>
            </a:endParaRPr>
          </a:p>
        </p:txBody>
      </p:sp>
      <p:sp>
        <p:nvSpPr>
          <p:cNvPr id="5" name="箭头: 下 4"/>
          <p:cNvSpPr/>
          <p:nvPr/>
        </p:nvSpPr>
        <p:spPr>
          <a:xfrm>
            <a:off x="4128117" y="3471723"/>
            <a:ext cx="295275" cy="599472"/>
          </a:xfrm>
          <a:prstGeom prst="downArrow">
            <a:avLst/>
          </a:prstGeom>
          <a:solidFill>
            <a:srgbClr val="00B0F0"/>
          </a:solidFill>
          <a:ln>
            <a:solidFill>
              <a:schemeClr val="accent3"/>
            </a:solidFill>
          </a:ln>
        </p:spPr>
        <p:txBody>
          <a:bodyPr wrap="square" rtlCol="0" anchor="ctr">
            <a:spAutoFit/>
          </a:bodyPr>
          <a:lstStyle/>
          <a:p>
            <a:pPr algn="l"/>
            <a:endParaRPr lang="zh-CN" altLang="en-US" sz="1400" dirty="0">
              <a:solidFill>
                <a:srgbClr val="266196"/>
              </a:solidFill>
              <a:latin typeface="Microsoft YaHei UI" panose="020B0503020204020204" pitchFamily="34" charset="-122"/>
              <a:ea typeface="Microsoft YaHei UI" panose="020B0503020204020204" pitchFamily="34" charset="-122"/>
              <a:sym typeface="+mn-ea"/>
            </a:endParaRPr>
          </a:p>
        </p:txBody>
      </p:sp>
      <p:sp>
        <p:nvSpPr>
          <p:cNvPr id="22" name="箭头: 下 21"/>
          <p:cNvSpPr/>
          <p:nvPr/>
        </p:nvSpPr>
        <p:spPr>
          <a:xfrm>
            <a:off x="4233698" y="5316750"/>
            <a:ext cx="295275" cy="599472"/>
          </a:xfrm>
          <a:prstGeom prst="downArrow">
            <a:avLst/>
          </a:prstGeom>
          <a:solidFill>
            <a:srgbClr val="00B0F0"/>
          </a:solidFill>
          <a:ln>
            <a:solidFill>
              <a:schemeClr val="accent3"/>
            </a:solidFill>
          </a:ln>
        </p:spPr>
        <p:txBody>
          <a:bodyPr wrap="square" rtlCol="0" anchor="ctr">
            <a:spAutoFit/>
          </a:bodyPr>
          <a:lstStyle/>
          <a:p>
            <a:pPr algn="l"/>
            <a:endParaRPr lang="zh-CN" altLang="en-US" sz="1400" dirty="0">
              <a:solidFill>
                <a:srgbClr val="266196"/>
              </a:solidFill>
              <a:latin typeface="Microsoft YaHei UI" panose="020B0503020204020204" pitchFamily="34" charset="-122"/>
              <a:ea typeface="Microsoft YaHei UI" panose="020B0503020204020204" pitchFamily="34" charset="-122"/>
              <a:sym typeface="+mn-ea"/>
            </a:endParaRPr>
          </a:p>
        </p:txBody>
      </p:sp>
      <p:pic>
        <p:nvPicPr>
          <p:cNvPr id="6" name="图片 5"/>
          <p:cNvPicPr>
            <a:picLocks noChangeAspect="1"/>
          </p:cNvPicPr>
          <p:nvPr/>
        </p:nvPicPr>
        <p:blipFill>
          <a:blip r:embed="rId8"/>
          <a:stretch>
            <a:fillRect/>
          </a:stretch>
        </p:blipFill>
        <p:spPr>
          <a:xfrm>
            <a:off x="4686417" y="5457194"/>
            <a:ext cx="745238" cy="333757"/>
          </a:xfrm>
          <a:prstGeom prst="rect">
            <a:avLst/>
          </a:prstGeom>
        </p:spPr>
      </p:pic>
      <p:pic>
        <p:nvPicPr>
          <p:cNvPr id="7" name="图片 6"/>
          <p:cNvPicPr>
            <a:picLocks noChangeAspect="1"/>
          </p:cNvPicPr>
          <p:nvPr/>
        </p:nvPicPr>
        <p:blipFill>
          <a:blip r:embed="rId9"/>
          <a:stretch>
            <a:fillRect/>
          </a:stretch>
        </p:blipFill>
        <p:spPr>
          <a:xfrm>
            <a:off x="4583607" y="3583998"/>
            <a:ext cx="790958" cy="333757"/>
          </a:xfrm>
          <a:prstGeom prst="rect">
            <a:avLst/>
          </a:prstGeom>
        </p:spPr>
      </p:pic>
      <p:sp>
        <p:nvSpPr>
          <p:cNvPr id="8" name="矩形 7"/>
          <p:cNvSpPr/>
          <p:nvPr/>
        </p:nvSpPr>
        <p:spPr>
          <a:xfrm>
            <a:off x="4528973" y="3471723"/>
            <a:ext cx="902682" cy="502085"/>
          </a:xfrm>
          <a:prstGeom prst="rect">
            <a:avLst/>
          </a:prstGeom>
          <a:ln>
            <a:solidFill>
              <a:srgbClr val="FF0000"/>
            </a:solidFill>
          </a:ln>
        </p:spPr>
        <p:txBody>
          <a:bodyPr wrap="square" rtlCol="0" anchor="ctr">
            <a:spAutoFit/>
          </a:bodyPr>
          <a:lstStyle/>
          <a:p>
            <a:pPr algn="l"/>
            <a:endParaRPr lang="zh-CN" altLang="en-US" sz="1400" dirty="0">
              <a:solidFill>
                <a:srgbClr val="266196"/>
              </a:solidFill>
              <a:latin typeface="Microsoft YaHei UI" panose="020B0503020204020204" pitchFamily="34" charset="-122"/>
              <a:ea typeface="Microsoft YaHei UI" panose="020B0503020204020204" pitchFamily="34" charset="-122"/>
              <a:sym typeface="+mn-ea"/>
            </a:endParaRPr>
          </a:p>
        </p:txBody>
      </p:sp>
      <p:sp>
        <p:nvSpPr>
          <p:cNvPr id="9" name="矩形 8"/>
          <p:cNvSpPr/>
          <p:nvPr/>
        </p:nvSpPr>
        <p:spPr>
          <a:xfrm>
            <a:off x="4632964" y="5403223"/>
            <a:ext cx="826616" cy="460375"/>
          </a:xfrm>
          <a:prstGeom prst="rect">
            <a:avLst/>
          </a:prstGeom>
          <a:ln>
            <a:solidFill>
              <a:srgbClr val="FF0000"/>
            </a:solidFill>
          </a:ln>
        </p:spPr>
        <p:txBody>
          <a:bodyPr wrap="square" rtlCol="0" anchor="ctr">
            <a:spAutoFit/>
          </a:bodyPr>
          <a:lstStyle/>
          <a:p>
            <a:pPr algn="l"/>
            <a:endParaRPr lang="zh-CN" altLang="en-US" sz="1400" dirty="0">
              <a:solidFill>
                <a:srgbClr val="266196"/>
              </a:solidFill>
              <a:latin typeface="Microsoft YaHei UI" panose="020B0503020204020204" pitchFamily="34" charset="-122"/>
              <a:ea typeface="Microsoft YaHei UI" panose="020B0503020204020204" pitchFamily="34" charset="-122"/>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5" name="矩形 4"/>
          <p:cNvSpPr/>
          <p:nvPr/>
        </p:nvSpPr>
        <p:spPr>
          <a:xfrm>
            <a:off x="-1028700" y="2442500"/>
            <a:ext cx="14192250" cy="2354000"/>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118360" y="3020965"/>
            <a:ext cx="7955279" cy="923330"/>
          </a:xfrm>
          <a:prstGeom prst="rect">
            <a:avLst/>
          </a:prstGeom>
          <a:noFill/>
        </p:spPr>
        <p:txBody>
          <a:bodyPr wrap="square" rtlCol="0">
            <a:spAutoFit/>
          </a:bodyPr>
          <a:lstStyle/>
          <a:p>
            <a:pPr algn="just"/>
            <a:r>
              <a:rPr lang="en-US" altLang="zh-CN" sz="5400">
                <a:solidFill>
                  <a:srgbClr val="266196"/>
                </a:solidFill>
                <a:latin typeface="Times New Roman" panose="02020603050405020304" pitchFamily="18" charset="0"/>
                <a:ea typeface="思源黑体 CN Medium" panose="020B0600000000000000" pitchFamily="34" charset="-122"/>
                <a:cs typeface="Times New Roman" panose="02020603050405020304" pitchFamily="18" charset="0"/>
              </a:rPr>
              <a:t>3 Experiments and results</a:t>
            </a:r>
            <a:endParaRPr lang="zh-CN" altLang="en-US" sz="5400" dirty="0">
              <a:solidFill>
                <a:srgbClr val="266196"/>
              </a:solidFill>
              <a:latin typeface="Times New Roman" panose="02020603050405020304" pitchFamily="18" charset="0"/>
              <a:ea typeface="思源黑体 CN Medium" panose="020B0600000000000000" pitchFamily="34" charset="-122"/>
              <a:cs typeface="Times New Roman" panose="02020603050405020304" pitchFamily="18" charset="0"/>
            </a:endParaRPr>
          </a:p>
        </p:txBody>
      </p:sp>
      <p:cxnSp>
        <p:nvCxnSpPr>
          <p:cNvPr id="9" name="直接连接符 8"/>
          <p:cNvCxnSpPr/>
          <p:nvPr/>
        </p:nvCxnSpPr>
        <p:spPr>
          <a:xfrm>
            <a:off x="2118360" y="4144010"/>
            <a:ext cx="7793736" cy="0"/>
          </a:xfrm>
          <a:prstGeom prst="line">
            <a:avLst/>
          </a:prstGeom>
          <a:ln w="12700">
            <a:solidFill>
              <a:srgbClr val="225686"/>
            </a:solidFill>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1"/>
          <a:srcRect l="5362" t="3237" r="4831" b="4831"/>
          <a:stretch>
            <a:fillRect/>
          </a:stretch>
        </p:blipFill>
        <p:spPr>
          <a:xfrm>
            <a:off x="10704830" y="0"/>
            <a:ext cx="1487170" cy="1522095"/>
          </a:xfrm>
          <a:prstGeom prst="ellipse">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9"/>
          <p:cNvSpPr txBox="1"/>
          <p:nvPr/>
        </p:nvSpPr>
        <p:spPr>
          <a:xfrm>
            <a:off x="9263063" y="2687638"/>
            <a:ext cx="295275" cy="460375"/>
          </a:xfrm>
          <a:prstGeom prst="rect">
            <a:avLst/>
          </a:prstGeom>
          <a:noFill/>
          <a:ln w="9525">
            <a:noFill/>
          </a:ln>
        </p:spPr>
        <p:txBody>
          <a:bodyPr anchor="t">
            <a:spAutoFit/>
          </a:bodyPr>
          <a:lstStyle/>
          <a:p>
            <a:r>
              <a:rPr lang="en-US" altLang="zh-CN" sz="1200">
                <a:solidFill>
                  <a:srgbClr val="404040"/>
                </a:solidFill>
                <a:latin typeface="微软雅黑" panose="020B0503020204020204" charset="-122"/>
                <a:ea typeface="宋体" panose="02010600030101010101" pitchFamily="2" charset="-122"/>
              </a:rPr>
              <a:t> </a:t>
            </a:r>
            <a:endParaRPr lang="en-US" altLang="zh-CN" sz="1200">
              <a:solidFill>
                <a:srgbClr val="404040"/>
              </a:solidFill>
              <a:latin typeface="微软雅黑" panose="020B0503020204020204" charset="-122"/>
              <a:ea typeface="宋体" panose="02010600030101010101" pitchFamily="2" charset="-122"/>
            </a:endParaRPr>
          </a:p>
          <a:p>
            <a:endParaRPr lang="en-US" altLang="zh-CN" sz="1200">
              <a:solidFill>
                <a:srgbClr val="404040"/>
              </a:solidFill>
              <a:latin typeface="微软雅黑" panose="020B0503020204020204" charset="-122"/>
              <a:ea typeface="宋体" panose="02010600030101010101" pitchFamily="2" charset="-122"/>
            </a:endParaRPr>
          </a:p>
        </p:txBody>
      </p:sp>
      <p:sp>
        <p:nvSpPr>
          <p:cNvPr id="6148" name="Text Box 15"/>
          <p:cNvSpPr txBox="1"/>
          <p:nvPr/>
        </p:nvSpPr>
        <p:spPr>
          <a:xfrm>
            <a:off x="6824663" y="3779838"/>
            <a:ext cx="295275" cy="460375"/>
          </a:xfrm>
          <a:prstGeom prst="rect">
            <a:avLst/>
          </a:prstGeom>
          <a:noFill/>
          <a:ln w="9525">
            <a:noFill/>
          </a:ln>
        </p:spPr>
        <p:txBody>
          <a:bodyPr anchor="t">
            <a:spAutoFit/>
          </a:bodyPr>
          <a:lstStyle/>
          <a:p>
            <a:r>
              <a:rPr lang="en-US" altLang="zh-CN" sz="1200">
                <a:solidFill>
                  <a:srgbClr val="404040"/>
                </a:solidFill>
                <a:latin typeface="微软雅黑" panose="020B0503020204020204" charset="-122"/>
                <a:ea typeface="宋体" panose="02010600030101010101" pitchFamily="2" charset="-122"/>
              </a:rPr>
              <a:t> </a:t>
            </a:r>
            <a:endParaRPr lang="en-US" altLang="zh-CN" sz="1200">
              <a:solidFill>
                <a:srgbClr val="404040"/>
              </a:solidFill>
              <a:latin typeface="微软雅黑" panose="020B0503020204020204" charset="-122"/>
              <a:ea typeface="宋体" panose="02010600030101010101" pitchFamily="2" charset="-122"/>
            </a:endParaRPr>
          </a:p>
          <a:p>
            <a:endParaRPr lang="en-US" altLang="zh-CN" sz="1200">
              <a:solidFill>
                <a:srgbClr val="404040"/>
              </a:solidFill>
              <a:latin typeface="微软雅黑" panose="020B0503020204020204" charset="-122"/>
              <a:ea typeface="宋体" panose="02010600030101010101" pitchFamily="2" charset="-122"/>
            </a:endParaRPr>
          </a:p>
        </p:txBody>
      </p:sp>
      <p:sp>
        <p:nvSpPr>
          <p:cNvPr id="6149" name="Text Box 22"/>
          <p:cNvSpPr txBox="1"/>
          <p:nvPr/>
        </p:nvSpPr>
        <p:spPr>
          <a:xfrm>
            <a:off x="9263063" y="4856163"/>
            <a:ext cx="295275" cy="460375"/>
          </a:xfrm>
          <a:prstGeom prst="rect">
            <a:avLst/>
          </a:prstGeom>
          <a:noFill/>
          <a:ln w="9525">
            <a:noFill/>
          </a:ln>
        </p:spPr>
        <p:txBody>
          <a:bodyPr anchor="t">
            <a:spAutoFit/>
          </a:bodyPr>
          <a:lstStyle/>
          <a:p>
            <a:r>
              <a:rPr lang="en-US" altLang="zh-CN" sz="1200">
                <a:solidFill>
                  <a:srgbClr val="404040"/>
                </a:solidFill>
                <a:latin typeface="微软雅黑" panose="020B0503020204020204" charset="-122"/>
                <a:ea typeface="宋体" panose="02010600030101010101" pitchFamily="2" charset="-122"/>
              </a:rPr>
              <a:t> </a:t>
            </a:r>
            <a:endParaRPr lang="en-US" altLang="zh-CN" sz="1200">
              <a:solidFill>
                <a:srgbClr val="404040"/>
              </a:solidFill>
              <a:latin typeface="微软雅黑" panose="020B0503020204020204" charset="-122"/>
              <a:ea typeface="宋体" panose="02010600030101010101" pitchFamily="2" charset="-122"/>
            </a:endParaRPr>
          </a:p>
          <a:p>
            <a:endParaRPr lang="en-US" altLang="zh-CN" sz="1200">
              <a:solidFill>
                <a:srgbClr val="404040"/>
              </a:solidFill>
              <a:latin typeface="微软雅黑" panose="020B0503020204020204" charset="-122"/>
              <a:ea typeface="宋体" panose="02010600030101010101" pitchFamily="2" charset="-122"/>
            </a:endParaRPr>
          </a:p>
        </p:txBody>
      </p:sp>
      <p:sp>
        <p:nvSpPr>
          <p:cNvPr id="6150" name="Text Box 24"/>
          <p:cNvSpPr txBox="1"/>
          <p:nvPr/>
        </p:nvSpPr>
        <p:spPr>
          <a:xfrm>
            <a:off x="4843463" y="4208463"/>
            <a:ext cx="304800" cy="521970"/>
          </a:xfrm>
          <a:prstGeom prst="rect">
            <a:avLst/>
          </a:prstGeom>
          <a:noFill/>
          <a:ln w="9525">
            <a:noFill/>
          </a:ln>
        </p:spPr>
        <p:txBody>
          <a:bodyPr anchor="t">
            <a:spAutoFit/>
          </a:bodyPr>
          <a:lstStyle/>
          <a:p>
            <a:r>
              <a:rPr lang="en-US" altLang="zh-CN" sz="1400" b="1">
                <a:solidFill>
                  <a:srgbClr val="F1F1F1"/>
                </a:solidFill>
                <a:latin typeface="微软雅黑 Bold" pitchFamily="34" charset="-122"/>
                <a:ea typeface="宋体" panose="02010600030101010101" pitchFamily="2" charset="-122"/>
              </a:rPr>
              <a:t> </a:t>
            </a:r>
            <a:endParaRPr lang="en-US" altLang="zh-CN" sz="1400" b="1">
              <a:solidFill>
                <a:srgbClr val="F1F1F1"/>
              </a:solidFill>
              <a:latin typeface="微软雅黑 Bold" pitchFamily="34" charset="-122"/>
              <a:ea typeface="宋体" panose="02010600030101010101" pitchFamily="2" charset="-122"/>
            </a:endParaRPr>
          </a:p>
          <a:p>
            <a:endParaRPr lang="en-US" altLang="zh-CN" sz="1400" b="1">
              <a:solidFill>
                <a:srgbClr val="F1F1F1"/>
              </a:solidFill>
              <a:latin typeface="微软雅黑 Bold" pitchFamily="34" charset="-122"/>
              <a:ea typeface="宋体" panose="02010600030101010101" pitchFamily="2" charset="-122"/>
            </a:endParaRPr>
          </a:p>
        </p:txBody>
      </p:sp>
      <p:sp>
        <p:nvSpPr>
          <p:cNvPr id="2" name="Text Box 4"/>
          <p:cNvSpPr txBox="1"/>
          <p:nvPr/>
        </p:nvSpPr>
        <p:spPr>
          <a:xfrm>
            <a:off x="287289" y="1759229"/>
            <a:ext cx="3291840" cy="461665"/>
          </a:xfrm>
          <a:prstGeom prst="rect">
            <a:avLst/>
          </a:prstGeom>
          <a:noFill/>
          <a:ln w="9525">
            <a:noFill/>
          </a:ln>
        </p:spPr>
        <p:txBody>
          <a:bodyPr wrap="square" anchor="t">
            <a:spAutoFit/>
          </a:bodyPr>
          <a:lstStyle/>
          <a:p>
            <a:pPr algn="ctr"/>
            <a:r>
              <a:rPr lang="en-US" altLang="zh-CN" sz="2400" b="1">
                <a:solidFill>
                  <a:schemeClr val="accent5"/>
                </a:solidFill>
                <a:latin typeface="Times New Roman" panose="02020603050405020304" pitchFamily="18" charset="0"/>
                <a:ea typeface="宋体" panose="02010600030101010101" pitchFamily="2" charset="-122"/>
                <a:cs typeface="Times New Roman" panose="02020603050405020304" pitchFamily="18" charset="0"/>
              </a:rPr>
              <a:t>Emotional databases</a:t>
            </a:r>
            <a:r>
              <a:rPr lang="en-US" altLang="zh-CN" sz="2000" b="1">
                <a:solidFill>
                  <a:schemeClr val="accent5"/>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b="1" dirty="0">
              <a:solidFill>
                <a:schemeClr val="accent5"/>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2" name="Picture 3"/>
          <p:cNvPicPr>
            <a:picLocks noChangeAspect="1"/>
          </p:cNvPicPr>
          <p:nvPr/>
        </p:nvPicPr>
        <p:blipFill>
          <a:blip r:embed="rId1"/>
          <a:stretch>
            <a:fillRect/>
          </a:stretch>
        </p:blipFill>
        <p:spPr>
          <a:xfrm>
            <a:off x="1" y="321644"/>
            <a:ext cx="5074746" cy="914400"/>
          </a:xfrm>
          <a:prstGeom prst="rect">
            <a:avLst/>
          </a:prstGeom>
          <a:noFill/>
          <a:ln w="9525">
            <a:noFill/>
          </a:ln>
        </p:spPr>
      </p:pic>
      <p:sp>
        <p:nvSpPr>
          <p:cNvPr id="4" name="矩形 3"/>
          <p:cNvSpPr/>
          <p:nvPr/>
        </p:nvSpPr>
        <p:spPr>
          <a:xfrm>
            <a:off x="822960" y="376155"/>
            <a:ext cx="914400" cy="914400"/>
          </a:xfrm>
          <a:prstGeom prst="rect">
            <a:avLst/>
          </a:prstGeom>
        </p:spPr>
        <p:txBody>
          <a:bodyPr wrap="none" rtlCol="0" anchor="ctr">
            <a:spAutoFit/>
          </a:bodyPr>
          <a:lstStyle/>
          <a:p>
            <a:pPr algn="l"/>
            <a:endParaRPr lang="zh-CN" altLang="en-US" sz="1400" dirty="0">
              <a:solidFill>
                <a:srgbClr val="266196"/>
              </a:solidFill>
              <a:latin typeface="Microsoft YaHei UI" panose="020B0503020204020204" pitchFamily="34" charset="-122"/>
              <a:ea typeface="Microsoft YaHei UI" panose="020B0503020204020204" pitchFamily="34" charset="-122"/>
              <a:sym typeface="+mn-ea"/>
            </a:endParaRPr>
          </a:p>
        </p:txBody>
      </p:sp>
      <p:sp>
        <p:nvSpPr>
          <p:cNvPr id="6" name="矩形 5"/>
          <p:cNvSpPr/>
          <p:nvPr/>
        </p:nvSpPr>
        <p:spPr>
          <a:xfrm>
            <a:off x="822959" y="376155"/>
            <a:ext cx="3413645" cy="1028465"/>
          </a:xfrm>
          <a:prstGeom prst="rect">
            <a:avLst/>
          </a:prstGeom>
        </p:spPr>
        <p:txBody>
          <a:bodyPr wrap="square" rtlCol="0" anchor="ctr">
            <a:spAutoFit/>
          </a:bodyPr>
          <a:lstStyle/>
          <a:p>
            <a:pPr algn="l"/>
            <a:endParaRPr lang="zh-CN" altLang="en-US" sz="1400" dirty="0">
              <a:solidFill>
                <a:srgbClr val="266196"/>
              </a:solidFill>
              <a:latin typeface="Microsoft YaHei UI" panose="020B0503020204020204" pitchFamily="34" charset="-122"/>
              <a:ea typeface="Microsoft YaHei UI" panose="020B0503020204020204" pitchFamily="34" charset="-122"/>
              <a:sym typeface="+mn-ea"/>
            </a:endParaRPr>
          </a:p>
        </p:txBody>
      </p:sp>
      <p:sp>
        <p:nvSpPr>
          <p:cNvPr id="7" name="矩形 6"/>
          <p:cNvSpPr/>
          <p:nvPr/>
        </p:nvSpPr>
        <p:spPr>
          <a:xfrm>
            <a:off x="3413645" y="376155"/>
            <a:ext cx="701155" cy="437661"/>
          </a:xfrm>
          <a:prstGeom prst="rect">
            <a:avLst/>
          </a:prstGeom>
        </p:spPr>
        <p:txBody>
          <a:bodyPr wrap="none" rtlCol="0" anchor="ctr">
            <a:spAutoFit/>
          </a:bodyPr>
          <a:lstStyle/>
          <a:p>
            <a:pPr algn="l"/>
            <a:endParaRPr lang="zh-CN" altLang="en-US" sz="1400" dirty="0">
              <a:solidFill>
                <a:srgbClr val="266196"/>
              </a:solidFill>
              <a:latin typeface="Microsoft YaHei UI" panose="020B0503020204020204" pitchFamily="34" charset="-122"/>
              <a:ea typeface="Microsoft YaHei UI" panose="020B0503020204020204" pitchFamily="34" charset="-122"/>
              <a:sym typeface="+mn-ea"/>
            </a:endParaRPr>
          </a:p>
        </p:txBody>
      </p:sp>
      <p:sp>
        <p:nvSpPr>
          <p:cNvPr id="8" name="矩形 7"/>
          <p:cNvSpPr/>
          <p:nvPr/>
        </p:nvSpPr>
        <p:spPr>
          <a:xfrm>
            <a:off x="1350057" y="548097"/>
            <a:ext cx="3582647" cy="461665"/>
          </a:xfrm>
          <a:prstGeom prst="rect">
            <a:avLst/>
          </a:prstGeom>
        </p:spPr>
        <p:txBody>
          <a:bodyPr wrap="none">
            <a:spAutoFit/>
          </a:bodyPr>
          <a:lstStyle/>
          <a:p>
            <a:r>
              <a:rPr lang="zh-CN" altLang="en-US" sz="2400"/>
              <a:t> </a:t>
            </a:r>
            <a:r>
              <a:rPr lang="zh-CN" altLang="en-US" sz="2400">
                <a:solidFill>
                  <a:schemeClr val="bg1"/>
                </a:solidFill>
                <a:latin typeface="Times New Roman" panose="02020603050405020304" pitchFamily="18" charset="0"/>
                <a:cs typeface="Times New Roman" panose="02020603050405020304" pitchFamily="18" charset="0"/>
              </a:rPr>
              <a:t>Experimental environment</a:t>
            </a:r>
            <a:endParaRPr lang="zh-CN" altLang="en-US" sz="2400">
              <a:solidFill>
                <a:schemeClr val="bg1"/>
              </a:solidFill>
              <a:latin typeface="Times New Roman" panose="02020603050405020304" pitchFamily="18" charset="0"/>
              <a:cs typeface="Times New Roman" panose="02020603050405020304" pitchFamily="18" charset="0"/>
            </a:endParaRPr>
          </a:p>
        </p:txBody>
      </p:sp>
      <p:sp>
        <p:nvSpPr>
          <p:cNvPr id="10" name="矩形 9"/>
          <p:cNvSpPr/>
          <p:nvPr/>
        </p:nvSpPr>
        <p:spPr>
          <a:xfrm>
            <a:off x="625928" y="2441890"/>
            <a:ext cx="10940143" cy="3415030"/>
          </a:xfrm>
          <a:prstGeom prst="rect">
            <a:avLst/>
          </a:prstGeom>
        </p:spPr>
        <p:txBody>
          <a:bodyPr wrap="square">
            <a:spAutoFit/>
          </a:bodyPr>
          <a:lstStyle/>
          <a:p>
            <a:pPr marL="342900" indent="-342900">
              <a:buFont typeface="Wingdings" panose="05000000000000000000" pitchFamily="2" charset="2"/>
              <a:buChar char="Ø"/>
            </a:pPr>
            <a:r>
              <a:rPr lang="en-US" altLang="zh-CN" sz="2400">
                <a:latin typeface="Times New Roman" panose="02020603050405020304" pitchFamily="18" charset="0"/>
                <a:cs typeface="Times New Roman" panose="02020603050405020304" pitchFamily="18" charset="0"/>
              </a:rPr>
              <a:t>Berlin: The Berlin corpus includes 494 samplesof 10 professional German actors. It mainly contains seven emotions, i.e., </a:t>
            </a:r>
            <a:r>
              <a:rPr lang="en-US" altLang="zh-CN" sz="2400">
                <a:solidFill>
                  <a:srgbClr val="FF0000"/>
                </a:solidFill>
                <a:latin typeface="Times New Roman" panose="02020603050405020304" pitchFamily="18" charset="0"/>
                <a:cs typeface="Times New Roman" panose="02020603050405020304" pitchFamily="18" charset="0"/>
              </a:rPr>
              <a:t>happiness</a:t>
            </a:r>
            <a:r>
              <a:rPr lang="en-US" altLang="zh-CN" sz="2400">
                <a:latin typeface="Times New Roman" panose="02020603050405020304" pitchFamily="18" charset="0"/>
                <a:cs typeface="Times New Roman" panose="02020603050405020304" pitchFamily="18" charset="0"/>
              </a:rPr>
              <a:t>, </a:t>
            </a:r>
            <a:r>
              <a:rPr lang="en-US" altLang="zh-CN" sz="2400">
                <a:solidFill>
                  <a:srgbClr val="FF0000"/>
                </a:solidFill>
                <a:latin typeface="Times New Roman" panose="02020603050405020304" pitchFamily="18" charset="0"/>
                <a:cs typeface="Times New Roman" panose="02020603050405020304" pitchFamily="18" charset="0"/>
              </a:rPr>
              <a:t>anger</a:t>
            </a:r>
            <a:r>
              <a:rPr lang="en-US" altLang="zh-CN" sz="2400">
                <a:latin typeface="Times New Roman" panose="02020603050405020304" pitchFamily="18" charset="0"/>
                <a:cs typeface="Times New Roman" panose="02020603050405020304" pitchFamily="18" charset="0"/>
              </a:rPr>
              <a:t>, boredom, </a:t>
            </a:r>
            <a:r>
              <a:rPr lang="en-US" altLang="zh-CN" sz="2400">
                <a:solidFill>
                  <a:srgbClr val="FF0000"/>
                </a:solidFill>
                <a:latin typeface="Times New Roman" panose="02020603050405020304" pitchFamily="18" charset="0"/>
                <a:cs typeface="Times New Roman" panose="02020603050405020304" pitchFamily="18" charset="0"/>
              </a:rPr>
              <a:t>disgust</a:t>
            </a:r>
            <a:r>
              <a:rPr lang="en-US" altLang="zh-CN" sz="2400">
                <a:latin typeface="Times New Roman" panose="02020603050405020304" pitchFamily="18" charset="0"/>
                <a:cs typeface="Times New Roman" panose="02020603050405020304" pitchFamily="18" charset="0"/>
              </a:rPr>
              <a:t>, </a:t>
            </a:r>
            <a:r>
              <a:rPr lang="en-US" altLang="zh-CN" sz="2400">
                <a:solidFill>
                  <a:srgbClr val="FF0000"/>
                </a:solidFill>
                <a:latin typeface="Times New Roman" panose="02020603050405020304" pitchFamily="18" charset="0"/>
                <a:cs typeface="Times New Roman" panose="02020603050405020304" pitchFamily="18" charset="0"/>
              </a:rPr>
              <a:t>fear</a:t>
            </a:r>
            <a:r>
              <a:rPr lang="en-US" altLang="zh-CN" sz="2400">
                <a:latin typeface="Times New Roman" panose="02020603050405020304" pitchFamily="18" charset="0"/>
                <a:cs typeface="Times New Roman" panose="02020603050405020304" pitchFamily="18" charset="0"/>
              </a:rPr>
              <a:t>, </a:t>
            </a:r>
            <a:r>
              <a:rPr lang="en-US" altLang="zh-CN" sz="2400">
                <a:solidFill>
                  <a:srgbClr val="FF0000"/>
                </a:solidFill>
                <a:latin typeface="Times New Roman" panose="02020603050405020304" pitchFamily="18" charset="0"/>
                <a:cs typeface="Times New Roman" panose="02020603050405020304" pitchFamily="18" charset="0"/>
              </a:rPr>
              <a:t>sadness</a:t>
            </a:r>
            <a:r>
              <a:rPr lang="en-US" altLang="zh-CN" sz="2400">
                <a:latin typeface="Times New Roman" panose="02020603050405020304" pitchFamily="18" charset="0"/>
                <a:cs typeface="Times New Roman" panose="02020603050405020304" pitchFamily="18" charset="0"/>
              </a:rPr>
              <a:t> and neutrality.</a:t>
            </a:r>
            <a:endParaRPr lang="en-US" altLang="zh-CN" sz="24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altLang="zh-CN" sz="2400">
                <a:latin typeface="Times New Roman" panose="02020603050405020304" pitchFamily="18" charset="0"/>
                <a:cs typeface="Times New Roman" panose="02020603050405020304" pitchFamily="18" charset="0"/>
              </a:rPr>
              <a:t>eNTERFACE: The eNTERFACE corpus includes 1287samples of 42 subjects from 14 countries. It mainly contains six emotions, </a:t>
            </a:r>
            <a:r>
              <a:rPr lang="en-US" altLang="zh-CN" sz="2400">
                <a:latin typeface="Times New Roman" panose="02020603050405020304" pitchFamily="18" charset="0"/>
                <a:cs typeface="Times New Roman" panose="02020603050405020304" pitchFamily="18" charset="0"/>
                <a:sym typeface="+mn-ea"/>
              </a:rPr>
              <a:t>i.e., </a:t>
            </a:r>
            <a:r>
              <a:rPr lang="en-US" altLang="zh-CN" sz="2400">
                <a:solidFill>
                  <a:srgbClr val="FF0000"/>
                </a:solidFill>
                <a:latin typeface="Times New Roman" panose="02020603050405020304" pitchFamily="18" charset="0"/>
                <a:cs typeface="Times New Roman" panose="02020603050405020304" pitchFamily="18" charset="0"/>
              </a:rPr>
              <a:t>anger</a:t>
            </a:r>
            <a:r>
              <a:rPr lang="en-US" altLang="zh-CN" sz="2400">
                <a:latin typeface="Times New Roman" panose="02020603050405020304" pitchFamily="18" charset="0"/>
                <a:cs typeface="Times New Roman" panose="02020603050405020304" pitchFamily="18" charset="0"/>
              </a:rPr>
              <a:t>, </a:t>
            </a:r>
            <a:r>
              <a:rPr lang="en-US" altLang="zh-CN" sz="2400">
                <a:solidFill>
                  <a:srgbClr val="FF0000"/>
                </a:solidFill>
                <a:latin typeface="Times New Roman" panose="02020603050405020304" pitchFamily="18" charset="0"/>
                <a:cs typeface="Times New Roman" panose="02020603050405020304" pitchFamily="18" charset="0"/>
              </a:rPr>
              <a:t>disgust</a:t>
            </a:r>
            <a:r>
              <a:rPr lang="en-US" altLang="zh-CN" sz="2400">
                <a:latin typeface="Times New Roman" panose="02020603050405020304" pitchFamily="18" charset="0"/>
                <a:cs typeface="Times New Roman" panose="02020603050405020304" pitchFamily="18" charset="0"/>
              </a:rPr>
              <a:t>, </a:t>
            </a:r>
            <a:r>
              <a:rPr lang="en-US" altLang="zh-CN" sz="2400">
                <a:solidFill>
                  <a:srgbClr val="FF0000"/>
                </a:solidFill>
                <a:latin typeface="Times New Roman" panose="02020603050405020304" pitchFamily="18" charset="0"/>
                <a:cs typeface="Times New Roman" panose="02020603050405020304" pitchFamily="18" charset="0"/>
              </a:rPr>
              <a:t>fear</a:t>
            </a:r>
            <a:r>
              <a:rPr lang="en-US" altLang="zh-CN" sz="2400">
                <a:latin typeface="Times New Roman" panose="02020603050405020304" pitchFamily="18" charset="0"/>
                <a:cs typeface="Times New Roman" panose="02020603050405020304" pitchFamily="18" charset="0"/>
              </a:rPr>
              <a:t>, </a:t>
            </a:r>
            <a:r>
              <a:rPr lang="en-US" altLang="zh-CN" sz="2400">
                <a:solidFill>
                  <a:srgbClr val="FF0000"/>
                </a:solidFill>
                <a:latin typeface="Times New Roman" panose="02020603050405020304" pitchFamily="18" charset="0"/>
                <a:cs typeface="Times New Roman" panose="02020603050405020304" pitchFamily="18" charset="0"/>
              </a:rPr>
              <a:t>happiness</a:t>
            </a:r>
            <a:r>
              <a:rPr lang="en-US" altLang="zh-CN" sz="2400">
                <a:latin typeface="Times New Roman" panose="02020603050405020304" pitchFamily="18" charset="0"/>
                <a:cs typeface="Times New Roman" panose="02020603050405020304" pitchFamily="18" charset="0"/>
              </a:rPr>
              <a:t>, </a:t>
            </a:r>
            <a:r>
              <a:rPr lang="en-US" altLang="zh-CN" sz="2400">
                <a:solidFill>
                  <a:srgbClr val="FF0000"/>
                </a:solidFill>
                <a:latin typeface="Times New Roman" panose="02020603050405020304" pitchFamily="18" charset="0"/>
                <a:cs typeface="Times New Roman" panose="02020603050405020304" pitchFamily="18" charset="0"/>
              </a:rPr>
              <a:t>sadness</a:t>
            </a:r>
            <a:r>
              <a:rPr lang="en-US" altLang="zh-CN" sz="2400">
                <a:latin typeface="Times New Roman" panose="02020603050405020304" pitchFamily="18" charset="0"/>
                <a:cs typeface="Times New Roman" panose="02020603050405020304" pitchFamily="18" charset="0"/>
              </a:rPr>
              <a:t> and surprise.</a:t>
            </a:r>
            <a:endParaRPr lang="en-US" altLang="zh-CN" sz="24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altLang="zh-CN" sz="2400">
                <a:latin typeface="Times New Roman" panose="02020603050405020304" pitchFamily="18" charset="0"/>
                <a:cs typeface="Times New Roman" panose="02020603050405020304" pitchFamily="18" charset="0"/>
              </a:rPr>
              <a:t>RML: The RML corpus includes 720 samples of 8 subjects, using 6 different languages (English, Mandarin, Urdu, Punjabi, Persian, and Italian). It contains six emotions, </a:t>
            </a:r>
            <a:r>
              <a:rPr lang="en-US" altLang="zh-CN" sz="2400">
                <a:latin typeface="Times New Roman" panose="02020603050405020304" pitchFamily="18" charset="0"/>
                <a:cs typeface="Times New Roman" panose="02020603050405020304" pitchFamily="18" charset="0"/>
                <a:sym typeface="+mn-ea"/>
              </a:rPr>
              <a:t>i.e., </a:t>
            </a:r>
            <a:r>
              <a:rPr lang="en-US" altLang="zh-CN" sz="2400">
                <a:solidFill>
                  <a:srgbClr val="FF0000"/>
                </a:solidFill>
                <a:latin typeface="Times New Roman" panose="02020603050405020304" pitchFamily="18" charset="0"/>
                <a:cs typeface="Times New Roman" panose="02020603050405020304" pitchFamily="18" charset="0"/>
              </a:rPr>
              <a:t>anger</a:t>
            </a:r>
            <a:r>
              <a:rPr lang="en-US" altLang="zh-CN" sz="2400">
                <a:latin typeface="Times New Roman" panose="02020603050405020304" pitchFamily="18" charset="0"/>
                <a:cs typeface="Times New Roman" panose="02020603050405020304" pitchFamily="18" charset="0"/>
              </a:rPr>
              <a:t>, </a:t>
            </a:r>
            <a:r>
              <a:rPr lang="en-US" altLang="zh-CN" sz="2400">
                <a:solidFill>
                  <a:srgbClr val="FF0000"/>
                </a:solidFill>
                <a:latin typeface="Times New Roman" panose="02020603050405020304" pitchFamily="18" charset="0"/>
                <a:cs typeface="Times New Roman" panose="02020603050405020304" pitchFamily="18" charset="0"/>
              </a:rPr>
              <a:t>disgust</a:t>
            </a:r>
            <a:r>
              <a:rPr lang="en-US" altLang="zh-CN" sz="2400">
                <a:latin typeface="Times New Roman" panose="02020603050405020304" pitchFamily="18" charset="0"/>
                <a:cs typeface="Times New Roman" panose="02020603050405020304" pitchFamily="18" charset="0"/>
              </a:rPr>
              <a:t>, </a:t>
            </a:r>
            <a:r>
              <a:rPr lang="en-US" altLang="zh-CN" sz="2400">
                <a:solidFill>
                  <a:srgbClr val="FF0000"/>
                </a:solidFill>
                <a:latin typeface="Times New Roman" panose="02020603050405020304" pitchFamily="18" charset="0"/>
                <a:cs typeface="Times New Roman" panose="02020603050405020304" pitchFamily="18" charset="0"/>
              </a:rPr>
              <a:t>fear</a:t>
            </a:r>
            <a:r>
              <a:rPr lang="en-US" altLang="zh-CN" sz="2400">
                <a:latin typeface="Times New Roman" panose="02020603050405020304" pitchFamily="18" charset="0"/>
                <a:cs typeface="Times New Roman" panose="02020603050405020304" pitchFamily="18" charset="0"/>
              </a:rPr>
              <a:t>, </a:t>
            </a:r>
            <a:r>
              <a:rPr lang="en-US" altLang="zh-CN" sz="2400">
                <a:solidFill>
                  <a:srgbClr val="FF0000"/>
                </a:solidFill>
                <a:latin typeface="Times New Roman" panose="02020603050405020304" pitchFamily="18" charset="0"/>
                <a:cs typeface="Times New Roman" panose="02020603050405020304" pitchFamily="18" charset="0"/>
              </a:rPr>
              <a:t>happiness</a:t>
            </a:r>
            <a:r>
              <a:rPr lang="en-US" altLang="zh-CN" sz="2400">
                <a:latin typeface="Times New Roman" panose="02020603050405020304" pitchFamily="18" charset="0"/>
                <a:cs typeface="Times New Roman" panose="02020603050405020304" pitchFamily="18" charset="0"/>
              </a:rPr>
              <a:t>, </a:t>
            </a:r>
            <a:r>
              <a:rPr lang="en-US" altLang="zh-CN" sz="2400">
                <a:solidFill>
                  <a:srgbClr val="FF0000"/>
                </a:solidFill>
                <a:latin typeface="Times New Roman" panose="02020603050405020304" pitchFamily="18" charset="0"/>
                <a:cs typeface="Times New Roman" panose="02020603050405020304" pitchFamily="18" charset="0"/>
              </a:rPr>
              <a:t>sadness</a:t>
            </a:r>
            <a:r>
              <a:rPr lang="en-US" altLang="zh-CN" sz="2400">
                <a:latin typeface="Times New Roman" panose="02020603050405020304" pitchFamily="18" charset="0"/>
                <a:cs typeface="Times New Roman" panose="02020603050405020304" pitchFamily="18" charset="0"/>
              </a:rPr>
              <a:t> and surprise.</a:t>
            </a:r>
            <a:endParaRPr lang="zh-CN" altLang="en-US" sz="2400">
              <a:latin typeface="Times New Roman" panose="02020603050405020304" pitchFamily="18" charset="0"/>
              <a:cs typeface="Times New Roman" panose="02020603050405020304" pitchFamily="18" charset="0"/>
            </a:endParaRPr>
          </a:p>
        </p:txBody>
      </p:sp>
      <p:pic>
        <p:nvPicPr>
          <p:cNvPr id="15" name="图片 14"/>
          <p:cNvPicPr>
            <a:picLocks noChangeAspect="1"/>
          </p:cNvPicPr>
          <p:nvPr/>
        </p:nvPicPr>
        <p:blipFill>
          <a:blip r:embed="rId2"/>
          <a:srcRect l="5362" t="3237" r="4831" b="4831"/>
          <a:stretch>
            <a:fillRect/>
          </a:stretch>
        </p:blipFill>
        <p:spPr>
          <a:xfrm>
            <a:off x="10704830" y="0"/>
            <a:ext cx="1487170" cy="1522095"/>
          </a:xfrm>
          <a:prstGeom prst="ellipse">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9"/>
          <p:cNvSpPr txBox="1"/>
          <p:nvPr/>
        </p:nvSpPr>
        <p:spPr>
          <a:xfrm>
            <a:off x="9263063" y="2687638"/>
            <a:ext cx="295275" cy="460375"/>
          </a:xfrm>
          <a:prstGeom prst="rect">
            <a:avLst/>
          </a:prstGeom>
          <a:noFill/>
          <a:ln w="9525">
            <a:noFill/>
          </a:ln>
        </p:spPr>
        <p:txBody>
          <a:bodyPr anchor="t">
            <a:spAutoFit/>
          </a:bodyPr>
          <a:lstStyle/>
          <a:p>
            <a:r>
              <a:rPr lang="en-US" altLang="zh-CN" sz="1200">
                <a:solidFill>
                  <a:srgbClr val="404040"/>
                </a:solidFill>
                <a:latin typeface="微软雅黑" panose="020B0503020204020204" charset="-122"/>
                <a:ea typeface="宋体" panose="02010600030101010101" pitchFamily="2" charset="-122"/>
              </a:rPr>
              <a:t> </a:t>
            </a:r>
            <a:endParaRPr lang="en-US" altLang="zh-CN" sz="1200">
              <a:solidFill>
                <a:srgbClr val="404040"/>
              </a:solidFill>
              <a:latin typeface="微软雅黑" panose="020B0503020204020204" charset="-122"/>
              <a:ea typeface="宋体" panose="02010600030101010101" pitchFamily="2" charset="-122"/>
            </a:endParaRPr>
          </a:p>
          <a:p>
            <a:endParaRPr lang="en-US" altLang="zh-CN" sz="1200">
              <a:solidFill>
                <a:srgbClr val="404040"/>
              </a:solidFill>
              <a:latin typeface="微软雅黑" panose="020B0503020204020204" charset="-122"/>
              <a:ea typeface="宋体" panose="02010600030101010101" pitchFamily="2" charset="-122"/>
            </a:endParaRPr>
          </a:p>
        </p:txBody>
      </p:sp>
      <p:sp>
        <p:nvSpPr>
          <p:cNvPr id="6148" name="Text Box 15"/>
          <p:cNvSpPr txBox="1"/>
          <p:nvPr/>
        </p:nvSpPr>
        <p:spPr>
          <a:xfrm>
            <a:off x="6824663" y="3779838"/>
            <a:ext cx="295275" cy="460375"/>
          </a:xfrm>
          <a:prstGeom prst="rect">
            <a:avLst/>
          </a:prstGeom>
          <a:noFill/>
          <a:ln w="9525">
            <a:noFill/>
          </a:ln>
        </p:spPr>
        <p:txBody>
          <a:bodyPr anchor="t">
            <a:spAutoFit/>
          </a:bodyPr>
          <a:lstStyle/>
          <a:p>
            <a:r>
              <a:rPr lang="en-US" altLang="zh-CN" sz="1200">
                <a:solidFill>
                  <a:srgbClr val="404040"/>
                </a:solidFill>
                <a:latin typeface="微软雅黑" panose="020B0503020204020204" charset="-122"/>
                <a:ea typeface="宋体" panose="02010600030101010101" pitchFamily="2" charset="-122"/>
              </a:rPr>
              <a:t> </a:t>
            </a:r>
            <a:endParaRPr lang="en-US" altLang="zh-CN" sz="1200">
              <a:solidFill>
                <a:srgbClr val="404040"/>
              </a:solidFill>
              <a:latin typeface="微软雅黑" panose="020B0503020204020204" charset="-122"/>
              <a:ea typeface="宋体" panose="02010600030101010101" pitchFamily="2" charset="-122"/>
            </a:endParaRPr>
          </a:p>
          <a:p>
            <a:endParaRPr lang="en-US" altLang="zh-CN" sz="1200">
              <a:solidFill>
                <a:srgbClr val="404040"/>
              </a:solidFill>
              <a:latin typeface="微软雅黑" panose="020B0503020204020204" charset="-122"/>
              <a:ea typeface="宋体" panose="02010600030101010101" pitchFamily="2" charset="-122"/>
            </a:endParaRPr>
          </a:p>
        </p:txBody>
      </p:sp>
      <p:sp>
        <p:nvSpPr>
          <p:cNvPr id="6149" name="Text Box 22"/>
          <p:cNvSpPr txBox="1"/>
          <p:nvPr/>
        </p:nvSpPr>
        <p:spPr>
          <a:xfrm>
            <a:off x="9263063" y="4856163"/>
            <a:ext cx="295275" cy="460375"/>
          </a:xfrm>
          <a:prstGeom prst="rect">
            <a:avLst/>
          </a:prstGeom>
          <a:noFill/>
          <a:ln w="9525">
            <a:noFill/>
          </a:ln>
        </p:spPr>
        <p:txBody>
          <a:bodyPr anchor="t">
            <a:spAutoFit/>
          </a:bodyPr>
          <a:lstStyle/>
          <a:p>
            <a:r>
              <a:rPr lang="en-US" altLang="zh-CN" sz="1200">
                <a:solidFill>
                  <a:srgbClr val="404040"/>
                </a:solidFill>
                <a:latin typeface="微软雅黑" panose="020B0503020204020204" charset="-122"/>
                <a:ea typeface="宋体" panose="02010600030101010101" pitchFamily="2" charset="-122"/>
              </a:rPr>
              <a:t> </a:t>
            </a:r>
            <a:endParaRPr lang="en-US" altLang="zh-CN" sz="1200">
              <a:solidFill>
                <a:srgbClr val="404040"/>
              </a:solidFill>
              <a:latin typeface="微软雅黑" panose="020B0503020204020204" charset="-122"/>
              <a:ea typeface="宋体" panose="02010600030101010101" pitchFamily="2" charset="-122"/>
            </a:endParaRPr>
          </a:p>
          <a:p>
            <a:endParaRPr lang="en-US" altLang="zh-CN" sz="1200">
              <a:solidFill>
                <a:srgbClr val="404040"/>
              </a:solidFill>
              <a:latin typeface="微软雅黑" panose="020B0503020204020204" charset="-122"/>
              <a:ea typeface="宋体" panose="02010600030101010101" pitchFamily="2" charset="-122"/>
            </a:endParaRPr>
          </a:p>
        </p:txBody>
      </p:sp>
      <p:sp>
        <p:nvSpPr>
          <p:cNvPr id="6150" name="Text Box 24"/>
          <p:cNvSpPr txBox="1"/>
          <p:nvPr/>
        </p:nvSpPr>
        <p:spPr>
          <a:xfrm>
            <a:off x="4843463" y="4208463"/>
            <a:ext cx="304800" cy="521970"/>
          </a:xfrm>
          <a:prstGeom prst="rect">
            <a:avLst/>
          </a:prstGeom>
          <a:noFill/>
          <a:ln w="9525">
            <a:noFill/>
          </a:ln>
        </p:spPr>
        <p:txBody>
          <a:bodyPr anchor="t">
            <a:spAutoFit/>
          </a:bodyPr>
          <a:lstStyle/>
          <a:p>
            <a:r>
              <a:rPr lang="en-US" altLang="zh-CN" sz="1400" b="1">
                <a:solidFill>
                  <a:srgbClr val="F1F1F1"/>
                </a:solidFill>
                <a:latin typeface="微软雅黑 Bold" pitchFamily="34" charset="-122"/>
                <a:ea typeface="宋体" panose="02010600030101010101" pitchFamily="2" charset="-122"/>
              </a:rPr>
              <a:t> </a:t>
            </a:r>
            <a:endParaRPr lang="en-US" altLang="zh-CN" sz="1400" b="1">
              <a:solidFill>
                <a:srgbClr val="F1F1F1"/>
              </a:solidFill>
              <a:latin typeface="微软雅黑 Bold" pitchFamily="34" charset="-122"/>
              <a:ea typeface="宋体" panose="02010600030101010101" pitchFamily="2" charset="-122"/>
            </a:endParaRPr>
          </a:p>
          <a:p>
            <a:endParaRPr lang="en-US" altLang="zh-CN" sz="1400" b="1">
              <a:solidFill>
                <a:srgbClr val="F1F1F1"/>
              </a:solidFill>
              <a:latin typeface="微软雅黑 Bold" pitchFamily="34" charset="-122"/>
              <a:ea typeface="宋体" panose="02010600030101010101" pitchFamily="2" charset="-122"/>
            </a:endParaRPr>
          </a:p>
        </p:txBody>
      </p:sp>
      <p:sp>
        <p:nvSpPr>
          <p:cNvPr id="2" name="Text Box 4"/>
          <p:cNvSpPr txBox="1"/>
          <p:nvPr/>
        </p:nvSpPr>
        <p:spPr>
          <a:xfrm>
            <a:off x="472382" y="1638880"/>
            <a:ext cx="3291840" cy="461665"/>
          </a:xfrm>
          <a:prstGeom prst="rect">
            <a:avLst/>
          </a:prstGeom>
          <a:noFill/>
          <a:ln w="9525">
            <a:noFill/>
          </a:ln>
        </p:spPr>
        <p:txBody>
          <a:bodyPr wrap="square" anchor="t">
            <a:spAutoFit/>
          </a:bodyPr>
          <a:lstStyle/>
          <a:p>
            <a:pPr algn="ctr"/>
            <a:r>
              <a:rPr lang="en-US" altLang="zh-CN" sz="2400" b="1">
                <a:solidFill>
                  <a:schemeClr val="accent5"/>
                </a:solidFill>
                <a:latin typeface="Times New Roman" panose="02020603050405020304" pitchFamily="18" charset="0"/>
                <a:ea typeface="宋体" panose="02010600030101010101" pitchFamily="2" charset="-122"/>
                <a:cs typeface="Times New Roman" panose="02020603050405020304" pitchFamily="18" charset="0"/>
              </a:rPr>
              <a:t>Compared algorithms:</a:t>
            </a:r>
            <a:endParaRPr lang="zh-CN" altLang="en-US" sz="2400" b="1" dirty="0">
              <a:solidFill>
                <a:schemeClr val="accent5"/>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2" name="Picture 3"/>
          <p:cNvPicPr>
            <a:picLocks noChangeAspect="1"/>
          </p:cNvPicPr>
          <p:nvPr/>
        </p:nvPicPr>
        <p:blipFill>
          <a:blip r:embed="rId1"/>
          <a:stretch>
            <a:fillRect/>
          </a:stretch>
        </p:blipFill>
        <p:spPr>
          <a:xfrm>
            <a:off x="1" y="321644"/>
            <a:ext cx="5074746" cy="914400"/>
          </a:xfrm>
          <a:prstGeom prst="rect">
            <a:avLst/>
          </a:prstGeom>
          <a:noFill/>
          <a:ln w="9525">
            <a:noFill/>
          </a:ln>
        </p:spPr>
      </p:pic>
      <p:sp>
        <p:nvSpPr>
          <p:cNvPr id="4" name="矩形 3"/>
          <p:cNvSpPr/>
          <p:nvPr/>
        </p:nvSpPr>
        <p:spPr>
          <a:xfrm>
            <a:off x="822960" y="376155"/>
            <a:ext cx="914400" cy="914400"/>
          </a:xfrm>
          <a:prstGeom prst="rect">
            <a:avLst/>
          </a:prstGeom>
        </p:spPr>
        <p:txBody>
          <a:bodyPr wrap="none" rtlCol="0" anchor="ctr">
            <a:spAutoFit/>
          </a:bodyPr>
          <a:lstStyle/>
          <a:p>
            <a:pPr algn="l"/>
            <a:endParaRPr lang="zh-CN" altLang="en-US" sz="1400" dirty="0">
              <a:solidFill>
                <a:srgbClr val="266196"/>
              </a:solidFill>
              <a:latin typeface="Microsoft YaHei UI" panose="020B0503020204020204" pitchFamily="34" charset="-122"/>
              <a:ea typeface="Microsoft YaHei UI" panose="020B0503020204020204" pitchFamily="34" charset="-122"/>
              <a:sym typeface="+mn-ea"/>
            </a:endParaRPr>
          </a:p>
        </p:txBody>
      </p:sp>
      <p:sp>
        <p:nvSpPr>
          <p:cNvPr id="6" name="矩形 5"/>
          <p:cNvSpPr/>
          <p:nvPr/>
        </p:nvSpPr>
        <p:spPr>
          <a:xfrm>
            <a:off x="822959" y="376155"/>
            <a:ext cx="3413645" cy="1028465"/>
          </a:xfrm>
          <a:prstGeom prst="rect">
            <a:avLst/>
          </a:prstGeom>
        </p:spPr>
        <p:txBody>
          <a:bodyPr wrap="square" rtlCol="0" anchor="ctr">
            <a:spAutoFit/>
          </a:bodyPr>
          <a:lstStyle/>
          <a:p>
            <a:pPr algn="l"/>
            <a:endParaRPr lang="zh-CN" altLang="en-US" sz="1400" dirty="0">
              <a:solidFill>
                <a:srgbClr val="266196"/>
              </a:solidFill>
              <a:latin typeface="Microsoft YaHei UI" panose="020B0503020204020204" pitchFamily="34" charset="-122"/>
              <a:ea typeface="Microsoft YaHei UI" panose="020B0503020204020204" pitchFamily="34" charset="-122"/>
              <a:sym typeface="+mn-ea"/>
            </a:endParaRPr>
          </a:p>
        </p:txBody>
      </p:sp>
      <p:sp>
        <p:nvSpPr>
          <p:cNvPr id="7" name="矩形 6"/>
          <p:cNvSpPr/>
          <p:nvPr/>
        </p:nvSpPr>
        <p:spPr>
          <a:xfrm>
            <a:off x="3413645" y="376155"/>
            <a:ext cx="701155" cy="437661"/>
          </a:xfrm>
          <a:prstGeom prst="rect">
            <a:avLst/>
          </a:prstGeom>
        </p:spPr>
        <p:txBody>
          <a:bodyPr wrap="none" rtlCol="0" anchor="ctr">
            <a:spAutoFit/>
          </a:bodyPr>
          <a:lstStyle/>
          <a:p>
            <a:pPr algn="l"/>
            <a:endParaRPr lang="zh-CN" altLang="en-US" sz="1400" dirty="0">
              <a:solidFill>
                <a:srgbClr val="266196"/>
              </a:solidFill>
              <a:latin typeface="Microsoft YaHei UI" panose="020B0503020204020204" pitchFamily="34" charset="-122"/>
              <a:ea typeface="Microsoft YaHei UI" panose="020B0503020204020204" pitchFamily="34" charset="-122"/>
              <a:sym typeface="+mn-ea"/>
            </a:endParaRPr>
          </a:p>
        </p:txBody>
      </p:sp>
      <p:sp>
        <p:nvSpPr>
          <p:cNvPr id="8" name="矩形 7"/>
          <p:cNvSpPr/>
          <p:nvPr/>
        </p:nvSpPr>
        <p:spPr>
          <a:xfrm>
            <a:off x="1280160" y="485757"/>
            <a:ext cx="3582647" cy="461665"/>
          </a:xfrm>
          <a:prstGeom prst="rect">
            <a:avLst/>
          </a:prstGeom>
        </p:spPr>
        <p:txBody>
          <a:bodyPr wrap="none">
            <a:spAutoFit/>
          </a:bodyPr>
          <a:lstStyle/>
          <a:p>
            <a:r>
              <a:rPr lang="zh-CN" altLang="en-US" sz="2400"/>
              <a:t> </a:t>
            </a:r>
            <a:r>
              <a:rPr lang="zh-CN" altLang="en-US" sz="2400">
                <a:solidFill>
                  <a:schemeClr val="bg1"/>
                </a:solidFill>
                <a:latin typeface="Times New Roman" panose="02020603050405020304" pitchFamily="18" charset="0"/>
                <a:cs typeface="Times New Roman" panose="02020603050405020304" pitchFamily="18" charset="0"/>
              </a:rPr>
              <a:t>Experimental environment</a:t>
            </a:r>
            <a:endParaRPr lang="zh-CN" altLang="en-US" sz="2400">
              <a:solidFill>
                <a:schemeClr val="bg1"/>
              </a:solidFill>
              <a:latin typeface="Times New Roman" panose="02020603050405020304" pitchFamily="18" charset="0"/>
              <a:cs typeface="Times New Roman" panose="02020603050405020304" pitchFamily="18" charset="0"/>
            </a:endParaRPr>
          </a:p>
        </p:txBody>
      </p:sp>
      <p:sp>
        <p:nvSpPr>
          <p:cNvPr id="3" name="矩形 2"/>
          <p:cNvSpPr/>
          <p:nvPr/>
        </p:nvSpPr>
        <p:spPr>
          <a:xfrm>
            <a:off x="883861" y="2188324"/>
            <a:ext cx="9892996" cy="3046095"/>
          </a:xfrm>
          <a:prstGeom prst="rect">
            <a:avLst/>
          </a:prstGeom>
        </p:spPr>
        <p:txBody>
          <a:bodyPr wrap="square">
            <a:spAutoFit/>
          </a:bodyPr>
          <a:lstStyle/>
          <a:p>
            <a:pPr marL="285750" indent="-285750">
              <a:buFont typeface="Wingdings" panose="05000000000000000000" pitchFamily="2" charset="2"/>
              <a:buChar char="Ø"/>
            </a:pPr>
            <a:r>
              <a:rPr lang="zh-CN" altLang="en-US" sz="2400">
                <a:latin typeface="Times New Roman" panose="02020603050405020304" pitchFamily="18" charset="0"/>
                <a:cs typeface="Times New Roman" panose="02020603050405020304" pitchFamily="18" charset="0"/>
              </a:rPr>
              <a:t>Principal component analysis (PCA)</a:t>
            </a:r>
            <a:endParaRPr lang="en-US" altLang="zh-CN" sz="240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zh-CN" sz="2400">
                <a:latin typeface="Times New Roman" panose="02020603050405020304" pitchFamily="18" charset="0"/>
                <a:cs typeface="Times New Roman" panose="02020603050405020304" pitchFamily="18" charset="0"/>
              </a:rPr>
              <a:t>Linear discriminant analysis (LDA) </a:t>
            </a:r>
            <a:endParaRPr lang="en-US" altLang="zh-CN" sz="240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zh-CN" sz="2400">
                <a:latin typeface="Times New Roman" panose="02020603050405020304" pitchFamily="18" charset="0"/>
                <a:cs typeface="Times New Roman" panose="02020603050405020304" pitchFamily="18" charset="0"/>
              </a:rPr>
              <a:t>Semi-supervised discriminant analysis (SDA) </a:t>
            </a:r>
            <a:endParaRPr lang="en-US" altLang="zh-CN" sz="240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zh-CN" sz="2400">
                <a:latin typeface="Times New Roman" panose="02020603050405020304" pitchFamily="18" charset="0"/>
                <a:cs typeface="Times New Roman" panose="02020603050405020304" pitchFamily="18" charset="0"/>
              </a:rPr>
              <a:t>Transfer component analysis (TCA)</a:t>
            </a:r>
            <a:endParaRPr lang="en-US" altLang="zh-CN" sz="240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zh-CN" sz="2400">
                <a:latin typeface="Times New Roman" panose="02020603050405020304" pitchFamily="18" charset="0"/>
                <a:cs typeface="Times New Roman" panose="02020603050405020304" pitchFamily="18" charset="0"/>
              </a:rPr>
              <a:t>Joint distribution adaptation (JDA)</a:t>
            </a:r>
            <a:endParaRPr lang="en-US" altLang="zh-CN" sz="240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zh-CN" sz="2400">
                <a:latin typeface="Times New Roman" panose="02020603050405020304" pitchFamily="18" charset="0"/>
                <a:cs typeface="Times New Roman" panose="02020603050405020304" pitchFamily="18" charset="0"/>
              </a:rPr>
              <a:t>Transfer linear discriminant analysis (TLDA)</a:t>
            </a:r>
            <a:endParaRPr lang="en-US" altLang="zh-CN" sz="240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zh-CN" sz="2400">
                <a:latin typeface="Times New Roman" panose="02020603050405020304" pitchFamily="18" charset="0"/>
                <a:cs typeface="Times New Roman" panose="02020603050405020304" pitchFamily="18" charset="0"/>
              </a:rPr>
              <a:t>Transfer joint matching (TJM)</a:t>
            </a:r>
            <a:endParaRPr lang="en-US" altLang="zh-CN" sz="240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zh-CN" sz="2400">
                <a:latin typeface="Times New Roman" panose="02020603050405020304" pitchFamily="18" charset="0"/>
                <a:cs typeface="Times New Roman" panose="02020603050405020304" pitchFamily="18" charset="0"/>
              </a:rPr>
              <a:t>Transfer sparse discriminant subspace learning (TSDSL)</a:t>
            </a:r>
            <a:endParaRPr lang="zh-CN" altLang="en-US" sz="1600">
              <a:latin typeface="Times New Roman" panose="02020603050405020304" pitchFamily="18" charset="0"/>
              <a:cs typeface="Times New Roman" panose="02020603050405020304" pitchFamily="18" charset="0"/>
            </a:endParaRPr>
          </a:p>
        </p:txBody>
      </p:sp>
      <p:pic>
        <p:nvPicPr>
          <p:cNvPr id="14" name="图片 13"/>
          <p:cNvPicPr>
            <a:picLocks noChangeAspect="1"/>
          </p:cNvPicPr>
          <p:nvPr/>
        </p:nvPicPr>
        <p:blipFill>
          <a:blip r:embed="rId2"/>
          <a:srcRect l="5362" t="3237" r="4831" b="4831"/>
          <a:stretch>
            <a:fillRect/>
          </a:stretch>
        </p:blipFill>
        <p:spPr>
          <a:xfrm>
            <a:off x="10704830" y="0"/>
            <a:ext cx="1487170" cy="1522095"/>
          </a:xfrm>
          <a:prstGeom prst="ellipse">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9"/>
          <p:cNvSpPr txBox="1"/>
          <p:nvPr/>
        </p:nvSpPr>
        <p:spPr>
          <a:xfrm>
            <a:off x="9263063" y="2687638"/>
            <a:ext cx="295275" cy="460375"/>
          </a:xfrm>
          <a:prstGeom prst="rect">
            <a:avLst/>
          </a:prstGeom>
          <a:noFill/>
          <a:ln w="9525">
            <a:noFill/>
          </a:ln>
        </p:spPr>
        <p:txBody>
          <a:bodyPr anchor="t">
            <a:spAutoFit/>
          </a:bodyPr>
          <a:lstStyle/>
          <a:p>
            <a:r>
              <a:rPr lang="en-US" altLang="zh-CN" sz="1200">
                <a:solidFill>
                  <a:srgbClr val="404040"/>
                </a:solidFill>
                <a:latin typeface="微软雅黑" panose="020B0503020204020204" charset="-122"/>
                <a:ea typeface="宋体" panose="02010600030101010101" pitchFamily="2" charset="-122"/>
              </a:rPr>
              <a:t> </a:t>
            </a:r>
            <a:endParaRPr lang="en-US" altLang="zh-CN" sz="1200">
              <a:solidFill>
                <a:srgbClr val="404040"/>
              </a:solidFill>
              <a:latin typeface="微软雅黑" panose="020B0503020204020204" charset="-122"/>
              <a:ea typeface="宋体" panose="02010600030101010101" pitchFamily="2" charset="-122"/>
            </a:endParaRPr>
          </a:p>
          <a:p>
            <a:endParaRPr lang="en-US" altLang="zh-CN" sz="1200">
              <a:solidFill>
                <a:srgbClr val="404040"/>
              </a:solidFill>
              <a:latin typeface="微软雅黑" panose="020B0503020204020204" charset="-122"/>
              <a:ea typeface="宋体" panose="02010600030101010101" pitchFamily="2" charset="-122"/>
            </a:endParaRPr>
          </a:p>
        </p:txBody>
      </p:sp>
      <p:sp>
        <p:nvSpPr>
          <p:cNvPr id="6148" name="Text Box 15"/>
          <p:cNvSpPr txBox="1"/>
          <p:nvPr/>
        </p:nvSpPr>
        <p:spPr>
          <a:xfrm>
            <a:off x="6824663" y="3779838"/>
            <a:ext cx="295275" cy="460375"/>
          </a:xfrm>
          <a:prstGeom prst="rect">
            <a:avLst/>
          </a:prstGeom>
          <a:noFill/>
          <a:ln w="9525">
            <a:noFill/>
          </a:ln>
        </p:spPr>
        <p:txBody>
          <a:bodyPr anchor="t">
            <a:spAutoFit/>
          </a:bodyPr>
          <a:lstStyle/>
          <a:p>
            <a:r>
              <a:rPr lang="en-US" altLang="zh-CN" sz="1200">
                <a:solidFill>
                  <a:srgbClr val="404040"/>
                </a:solidFill>
                <a:latin typeface="微软雅黑" panose="020B0503020204020204" charset="-122"/>
                <a:ea typeface="宋体" panose="02010600030101010101" pitchFamily="2" charset="-122"/>
              </a:rPr>
              <a:t> </a:t>
            </a:r>
            <a:endParaRPr lang="en-US" altLang="zh-CN" sz="1200">
              <a:solidFill>
                <a:srgbClr val="404040"/>
              </a:solidFill>
              <a:latin typeface="微软雅黑" panose="020B0503020204020204" charset="-122"/>
              <a:ea typeface="宋体" panose="02010600030101010101" pitchFamily="2" charset="-122"/>
            </a:endParaRPr>
          </a:p>
          <a:p>
            <a:endParaRPr lang="en-US" altLang="zh-CN" sz="1200">
              <a:solidFill>
                <a:srgbClr val="404040"/>
              </a:solidFill>
              <a:latin typeface="微软雅黑" panose="020B0503020204020204" charset="-122"/>
              <a:ea typeface="宋体" panose="02010600030101010101" pitchFamily="2" charset="-122"/>
            </a:endParaRPr>
          </a:p>
        </p:txBody>
      </p:sp>
      <p:sp>
        <p:nvSpPr>
          <p:cNvPr id="6149" name="Text Box 22"/>
          <p:cNvSpPr txBox="1"/>
          <p:nvPr/>
        </p:nvSpPr>
        <p:spPr>
          <a:xfrm>
            <a:off x="9263063" y="4856163"/>
            <a:ext cx="295275" cy="460375"/>
          </a:xfrm>
          <a:prstGeom prst="rect">
            <a:avLst/>
          </a:prstGeom>
          <a:noFill/>
          <a:ln w="9525">
            <a:noFill/>
          </a:ln>
        </p:spPr>
        <p:txBody>
          <a:bodyPr anchor="t">
            <a:spAutoFit/>
          </a:bodyPr>
          <a:lstStyle/>
          <a:p>
            <a:r>
              <a:rPr lang="en-US" altLang="zh-CN" sz="1200">
                <a:solidFill>
                  <a:srgbClr val="404040"/>
                </a:solidFill>
                <a:latin typeface="微软雅黑" panose="020B0503020204020204" charset="-122"/>
                <a:ea typeface="宋体" panose="02010600030101010101" pitchFamily="2" charset="-122"/>
              </a:rPr>
              <a:t> </a:t>
            </a:r>
            <a:endParaRPr lang="en-US" altLang="zh-CN" sz="1200">
              <a:solidFill>
                <a:srgbClr val="404040"/>
              </a:solidFill>
              <a:latin typeface="微软雅黑" panose="020B0503020204020204" charset="-122"/>
              <a:ea typeface="宋体" panose="02010600030101010101" pitchFamily="2" charset="-122"/>
            </a:endParaRPr>
          </a:p>
          <a:p>
            <a:endParaRPr lang="en-US" altLang="zh-CN" sz="1200">
              <a:solidFill>
                <a:srgbClr val="404040"/>
              </a:solidFill>
              <a:latin typeface="微软雅黑" panose="020B0503020204020204" charset="-122"/>
              <a:ea typeface="宋体" panose="02010600030101010101" pitchFamily="2" charset="-122"/>
            </a:endParaRPr>
          </a:p>
        </p:txBody>
      </p:sp>
      <p:sp>
        <p:nvSpPr>
          <p:cNvPr id="6150" name="Text Box 24"/>
          <p:cNvSpPr txBox="1"/>
          <p:nvPr/>
        </p:nvSpPr>
        <p:spPr>
          <a:xfrm>
            <a:off x="4843463" y="4208463"/>
            <a:ext cx="304800" cy="521970"/>
          </a:xfrm>
          <a:prstGeom prst="rect">
            <a:avLst/>
          </a:prstGeom>
          <a:noFill/>
          <a:ln w="9525">
            <a:noFill/>
          </a:ln>
        </p:spPr>
        <p:txBody>
          <a:bodyPr anchor="t">
            <a:spAutoFit/>
          </a:bodyPr>
          <a:lstStyle/>
          <a:p>
            <a:r>
              <a:rPr lang="en-US" altLang="zh-CN" sz="1400" b="1">
                <a:solidFill>
                  <a:srgbClr val="F1F1F1"/>
                </a:solidFill>
                <a:latin typeface="微软雅黑 Bold" pitchFamily="34" charset="-122"/>
                <a:ea typeface="宋体" panose="02010600030101010101" pitchFamily="2" charset="-122"/>
              </a:rPr>
              <a:t> </a:t>
            </a:r>
            <a:endParaRPr lang="en-US" altLang="zh-CN" sz="1400" b="1">
              <a:solidFill>
                <a:srgbClr val="F1F1F1"/>
              </a:solidFill>
              <a:latin typeface="微软雅黑 Bold" pitchFamily="34" charset="-122"/>
              <a:ea typeface="宋体" panose="02010600030101010101" pitchFamily="2" charset="-122"/>
            </a:endParaRPr>
          </a:p>
          <a:p>
            <a:endParaRPr lang="en-US" altLang="zh-CN" sz="1400" b="1">
              <a:solidFill>
                <a:srgbClr val="F1F1F1"/>
              </a:solidFill>
              <a:latin typeface="微软雅黑 Bold" pitchFamily="34" charset="-122"/>
              <a:ea typeface="宋体" panose="02010600030101010101" pitchFamily="2" charset="-122"/>
            </a:endParaRPr>
          </a:p>
        </p:txBody>
      </p:sp>
      <p:sp>
        <p:nvSpPr>
          <p:cNvPr id="2" name="Text Box 4"/>
          <p:cNvSpPr txBox="1"/>
          <p:nvPr/>
        </p:nvSpPr>
        <p:spPr>
          <a:xfrm>
            <a:off x="883861" y="1596417"/>
            <a:ext cx="3291840" cy="400110"/>
          </a:xfrm>
          <a:prstGeom prst="rect">
            <a:avLst/>
          </a:prstGeom>
          <a:noFill/>
          <a:ln w="9525">
            <a:noFill/>
          </a:ln>
        </p:spPr>
        <p:txBody>
          <a:bodyPr wrap="square" anchor="t">
            <a:spAutoFit/>
          </a:bodyPr>
          <a:lstStyle/>
          <a:p>
            <a:pPr algn="ctr"/>
            <a:r>
              <a:rPr lang="en-US" altLang="zh-CN" sz="2000" b="1">
                <a:solidFill>
                  <a:schemeClr val="accent5"/>
                </a:solidFill>
                <a:latin typeface="Times New Roman" panose="02020603050405020304" pitchFamily="18" charset="0"/>
                <a:ea typeface="宋体" panose="02010600030101010101" pitchFamily="2" charset="-122"/>
                <a:cs typeface="Times New Roman" panose="02020603050405020304" pitchFamily="18" charset="0"/>
              </a:rPr>
              <a:t>Implementation details:</a:t>
            </a:r>
            <a:endParaRPr lang="zh-CN" altLang="en-US" sz="2000" b="1" dirty="0">
              <a:solidFill>
                <a:schemeClr val="accent5"/>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2" name="Picture 3"/>
          <p:cNvPicPr>
            <a:picLocks noChangeAspect="1"/>
          </p:cNvPicPr>
          <p:nvPr/>
        </p:nvPicPr>
        <p:blipFill>
          <a:blip r:embed="rId1"/>
          <a:stretch>
            <a:fillRect/>
          </a:stretch>
        </p:blipFill>
        <p:spPr>
          <a:xfrm>
            <a:off x="1" y="321644"/>
            <a:ext cx="5074746" cy="914400"/>
          </a:xfrm>
          <a:prstGeom prst="rect">
            <a:avLst/>
          </a:prstGeom>
          <a:noFill/>
          <a:ln w="9525">
            <a:noFill/>
          </a:ln>
        </p:spPr>
      </p:pic>
      <p:sp>
        <p:nvSpPr>
          <p:cNvPr id="4" name="矩形 3"/>
          <p:cNvSpPr/>
          <p:nvPr/>
        </p:nvSpPr>
        <p:spPr>
          <a:xfrm>
            <a:off x="822960" y="376155"/>
            <a:ext cx="914400" cy="914400"/>
          </a:xfrm>
          <a:prstGeom prst="rect">
            <a:avLst/>
          </a:prstGeom>
        </p:spPr>
        <p:txBody>
          <a:bodyPr wrap="none" rtlCol="0" anchor="ctr">
            <a:spAutoFit/>
          </a:bodyPr>
          <a:lstStyle/>
          <a:p>
            <a:pPr algn="l"/>
            <a:endParaRPr lang="zh-CN" altLang="en-US" sz="1400" dirty="0">
              <a:solidFill>
                <a:srgbClr val="266196"/>
              </a:solidFill>
              <a:latin typeface="Microsoft YaHei UI" panose="020B0503020204020204" pitchFamily="34" charset="-122"/>
              <a:ea typeface="Microsoft YaHei UI" panose="020B0503020204020204" pitchFamily="34" charset="-122"/>
              <a:sym typeface="+mn-ea"/>
            </a:endParaRPr>
          </a:p>
        </p:txBody>
      </p:sp>
      <p:sp>
        <p:nvSpPr>
          <p:cNvPr id="6" name="矩形 5"/>
          <p:cNvSpPr/>
          <p:nvPr/>
        </p:nvSpPr>
        <p:spPr>
          <a:xfrm>
            <a:off x="822959" y="376155"/>
            <a:ext cx="3413645" cy="1028465"/>
          </a:xfrm>
          <a:prstGeom prst="rect">
            <a:avLst/>
          </a:prstGeom>
        </p:spPr>
        <p:txBody>
          <a:bodyPr wrap="square" rtlCol="0" anchor="ctr">
            <a:spAutoFit/>
          </a:bodyPr>
          <a:lstStyle/>
          <a:p>
            <a:pPr algn="l"/>
            <a:endParaRPr lang="zh-CN" altLang="en-US" sz="1400" dirty="0">
              <a:solidFill>
                <a:srgbClr val="266196"/>
              </a:solidFill>
              <a:latin typeface="Microsoft YaHei UI" panose="020B0503020204020204" pitchFamily="34" charset="-122"/>
              <a:ea typeface="Microsoft YaHei UI" panose="020B0503020204020204" pitchFamily="34" charset="-122"/>
              <a:sym typeface="+mn-ea"/>
            </a:endParaRPr>
          </a:p>
        </p:txBody>
      </p:sp>
      <p:sp>
        <p:nvSpPr>
          <p:cNvPr id="7" name="矩形 6"/>
          <p:cNvSpPr/>
          <p:nvPr/>
        </p:nvSpPr>
        <p:spPr>
          <a:xfrm>
            <a:off x="3413645" y="376155"/>
            <a:ext cx="701155" cy="437661"/>
          </a:xfrm>
          <a:prstGeom prst="rect">
            <a:avLst/>
          </a:prstGeom>
        </p:spPr>
        <p:txBody>
          <a:bodyPr wrap="none" rtlCol="0" anchor="ctr">
            <a:spAutoFit/>
          </a:bodyPr>
          <a:lstStyle/>
          <a:p>
            <a:pPr algn="l"/>
            <a:endParaRPr lang="zh-CN" altLang="en-US" sz="1400" dirty="0">
              <a:solidFill>
                <a:srgbClr val="266196"/>
              </a:solidFill>
              <a:latin typeface="Microsoft YaHei UI" panose="020B0503020204020204" pitchFamily="34" charset="-122"/>
              <a:ea typeface="Microsoft YaHei UI" panose="020B0503020204020204" pitchFamily="34" charset="-122"/>
              <a:sym typeface="+mn-ea"/>
            </a:endParaRPr>
          </a:p>
        </p:txBody>
      </p:sp>
      <p:sp>
        <p:nvSpPr>
          <p:cNvPr id="8" name="矩形 7"/>
          <p:cNvSpPr/>
          <p:nvPr/>
        </p:nvSpPr>
        <p:spPr>
          <a:xfrm>
            <a:off x="1413216" y="499404"/>
            <a:ext cx="3582647" cy="461665"/>
          </a:xfrm>
          <a:prstGeom prst="rect">
            <a:avLst/>
          </a:prstGeom>
        </p:spPr>
        <p:txBody>
          <a:bodyPr wrap="none">
            <a:spAutoFit/>
          </a:bodyPr>
          <a:lstStyle/>
          <a:p>
            <a:r>
              <a:rPr lang="zh-CN" altLang="en-US" sz="2400"/>
              <a:t> </a:t>
            </a:r>
            <a:r>
              <a:rPr lang="zh-CN" altLang="en-US" sz="2400">
                <a:solidFill>
                  <a:schemeClr val="bg1"/>
                </a:solidFill>
                <a:latin typeface="Times New Roman" panose="02020603050405020304" pitchFamily="18" charset="0"/>
                <a:cs typeface="Times New Roman" panose="02020603050405020304" pitchFamily="18" charset="0"/>
              </a:rPr>
              <a:t>Experimental environment</a:t>
            </a:r>
            <a:endParaRPr lang="zh-CN" altLang="en-US" sz="2400">
              <a:solidFill>
                <a:schemeClr val="bg1"/>
              </a:solidFill>
              <a:latin typeface="Times New Roman" panose="02020603050405020304" pitchFamily="18" charset="0"/>
              <a:cs typeface="Times New Roman" panose="02020603050405020304" pitchFamily="18" charset="0"/>
            </a:endParaRPr>
          </a:p>
        </p:txBody>
      </p:sp>
      <p:sp>
        <p:nvSpPr>
          <p:cNvPr id="5" name="矩形 4"/>
          <p:cNvSpPr/>
          <p:nvPr/>
        </p:nvSpPr>
        <p:spPr>
          <a:xfrm>
            <a:off x="883861" y="2188324"/>
            <a:ext cx="10921696" cy="2795958"/>
          </a:xfrm>
          <a:prstGeom prst="rect">
            <a:avLst/>
          </a:prstGeom>
        </p:spPr>
        <p:txBody>
          <a:bodyPr wrap="square">
            <a:spAutoFit/>
          </a:bodyPr>
          <a:lstStyle/>
          <a:p>
            <a:pPr marL="457200" indent="-457200" algn="just">
              <a:lnSpc>
                <a:spcPct val="150000"/>
              </a:lnSpc>
              <a:buFont typeface="Wingdings" panose="05000000000000000000" pitchFamily="2" charset="2"/>
              <a:buChar char="Ø"/>
            </a:pPr>
            <a:r>
              <a:rPr lang="en-US" altLang="zh-CN" sz="2400">
                <a:latin typeface="Times New Roman" panose="02020603050405020304" pitchFamily="18" charset="0"/>
                <a:cs typeface="Times New Roman" panose="02020603050405020304" pitchFamily="18" charset="0"/>
              </a:rPr>
              <a:t>We use the </a:t>
            </a:r>
            <a:r>
              <a:rPr lang="en-US" altLang="zh-CN" sz="2400" b="1">
                <a:latin typeface="Times New Roman" panose="02020603050405020304" pitchFamily="18" charset="0"/>
                <a:cs typeface="Times New Roman" panose="02020603050405020304" pitchFamily="18" charset="0"/>
              </a:rPr>
              <a:t>openSMILE</a:t>
            </a:r>
            <a:r>
              <a:rPr lang="en-US" altLang="zh-CN" sz="2400">
                <a:latin typeface="Times New Roman" panose="02020603050405020304" pitchFamily="18" charset="0"/>
                <a:cs typeface="Times New Roman" panose="02020603050405020304" pitchFamily="18" charset="0"/>
              </a:rPr>
              <a:t> toolbox to extract 1582 dimensions of effective features.  In our experiment, the features of the source data set and the target data set are normalized to fall in the interval between 0 and 1.</a:t>
            </a:r>
            <a:endParaRPr lang="en-US" altLang="zh-CN" sz="2400">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Ø"/>
            </a:pPr>
            <a:r>
              <a:rPr lang="en-US" altLang="zh-CN" sz="2400">
                <a:latin typeface="Times New Roman" panose="02020603050405020304" pitchFamily="18" charset="0"/>
                <a:cs typeface="Times New Roman" panose="02020603050405020304" pitchFamily="18" charset="0"/>
              </a:rPr>
              <a:t>We choose the classic linear classifier SVM. SVM is trained on a labeled source data set and tested on an unlabeled target data set.</a:t>
            </a:r>
            <a:endParaRPr lang="zh-CN" altLang="en-US" sz="2400">
              <a:latin typeface="Times New Roman" panose="02020603050405020304" pitchFamily="18" charset="0"/>
              <a:cs typeface="Times New Roman" panose="02020603050405020304" pitchFamily="18" charset="0"/>
            </a:endParaRPr>
          </a:p>
        </p:txBody>
      </p:sp>
      <p:pic>
        <p:nvPicPr>
          <p:cNvPr id="14" name="图片 13"/>
          <p:cNvPicPr>
            <a:picLocks noChangeAspect="1"/>
          </p:cNvPicPr>
          <p:nvPr/>
        </p:nvPicPr>
        <p:blipFill>
          <a:blip r:embed="rId2"/>
          <a:srcRect l="5362" t="3237" r="4831" b="4831"/>
          <a:stretch>
            <a:fillRect/>
          </a:stretch>
        </p:blipFill>
        <p:spPr>
          <a:xfrm>
            <a:off x="10704830" y="0"/>
            <a:ext cx="1487170" cy="1522095"/>
          </a:xfrm>
          <a:prstGeom prst="ellipse">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5" name="矩形 4"/>
          <p:cNvSpPr/>
          <p:nvPr/>
        </p:nvSpPr>
        <p:spPr>
          <a:xfrm rot="867105">
            <a:off x="-1543456" y="217750"/>
            <a:ext cx="16124116" cy="7309833"/>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p>
        </p:txBody>
      </p:sp>
      <p:sp>
        <p:nvSpPr>
          <p:cNvPr id="7" name="文本框 6"/>
          <p:cNvSpPr txBox="1"/>
          <p:nvPr/>
        </p:nvSpPr>
        <p:spPr>
          <a:xfrm>
            <a:off x="1751457" y="833399"/>
            <a:ext cx="2670810" cy="645160"/>
          </a:xfrm>
          <a:prstGeom prst="rect">
            <a:avLst/>
          </a:prstGeom>
          <a:noFill/>
        </p:spPr>
        <p:txBody>
          <a:bodyPr wrap="square" rtlCol="0">
            <a:spAutoFit/>
          </a:bodyPr>
          <a:lstStyle/>
          <a:p>
            <a:pPr algn="dist"/>
            <a:r>
              <a:rPr lang="en-US" altLang="zh-CN" sz="3600" dirty="0">
                <a:solidFill>
                  <a:srgbClr val="1C4885"/>
                </a:solidFill>
                <a:latin typeface="Times New Roman" panose="02020603050405020304" pitchFamily="18" charset="0"/>
                <a:ea typeface="微软雅黑" panose="020B0503020204020204" charset="-122"/>
                <a:cs typeface="Times New Roman" panose="02020603050405020304" pitchFamily="18" charset="0"/>
              </a:rPr>
              <a:t>CONTENT</a:t>
            </a:r>
            <a:endParaRPr lang="zh-CN" altLang="en-US" sz="3600" dirty="0">
              <a:solidFill>
                <a:srgbClr val="1C4885"/>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8" name="文本框 7"/>
          <p:cNvSpPr txBox="1"/>
          <p:nvPr/>
        </p:nvSpPr>
        <p:spPr>
          <a:xfrm>
            <a:off x="2971971" y="2925418"/>
            <a:ext cx="3701845" cy="523220"/>
          </a:xfrm>
          <a:prstGeom prst="rect">
            <a:avLst/>
          </a:prstGeom>
          <a:noFill/>
        </p:spPr>
        <p:txBody>
          <a:bodyPr wrap="square" rtlCol="0">
            <a:spAutoFit/>
          </a:bodyPr>
          <a:lstStyle/>
          <a:p>
            <a:pPr algn="just"/>
            <a:r>
              <a:rPr lang="en-US" altLang="zh-CN" sz="2800">
                <a:solidFill>
                  <a:srgbClr val="266196"/>
                </a:solidFill>
                <a:latin typeface="Times New Roman" panose="02020603050405020304" pitchFamily="18" charset="0"/>
                <a:ea typeface="思源黑体 CN Medium" panose="020B0600000000000000" pitchFamily="34" charset="-122"/>
                <a:cs typeface="Times New Roman" panose="02020603050405020304" pitchFamily="18" charset="0"/>
              </a:rPr>
              <a:t>Introduction</a:t>
            </a:r>
            <a:endParaRPr lang="zh-CN" altLang="en-US" sz="2800" dirty="0">
              <a:solidFill>
                <a:srgbClr val="266196"/>
              </a:solidFill>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9" name="文本框 8"/>
          <p:cNvSpPr txBox="1"/>
          <p:nvPr/>
        </p:nvSpPr>
        <p:spPr>
          <a:xfrm>
            <a:off x="7748270" y="2922580"/>
            <a:ext cx="4253230" cy="523220"/>
          </a:xfrm>
          <a:prstGeom prst="rect">
            <a:avLst/>
          </a:prstGeom>
          <a:noFill/>
        </p:spPr>
        <p:txBody>
          <a:bodyPr wrap="square" rtlCol="0">
            <a:spAutoFit/>
          </a:bodyPr>
          <a:lstStyle/>
          <a:p>
            <a:pPr algn="just"/>
            <a:r>
              <a:rPr lang="en-US" altLang="zh-CN" sz="2800">
                <a:solidFill>
                  <a:srgbClr val="266196"/>
                </a:solidFill>
                <a:latin typeface="Times New Roman" panose="02020603050405020304" pitchFamily="18" charset="0"/>
                <a:ea typeface="思源黑体 CN Medium" panose="020B0600000000000000" pitchFamily="34" charset="-122"/>
                <a:cs typeface="Times New Roman" panose="02020603050405020304" pitchFamily="18" charset="0"/>
              </a:rPr>
              <a:t>The proposed SSTL method</a:t>
            </a:r>
            <a:endParaRPr lang="zh-CN" altLang="en-US" sz="2800" dirty="0">
              <a:solidFill>
                <a:srgbClr val="266196"/>
              </a:solidFill>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17" name="矩形 16"/>
          <p:cNvSpPr/>
          <p:nvPr/>
        </p:nvSpPr>
        <p:spPr>
          <a:xfrm>
            <a:off x="2235649" y="2922580"/>
            <a:ext cx="591607" cy="591607"/>
          </a:xfrm>
          <a:prstGeom prst="rect">
            <a:avLst/>
          </a:prstGeom>
          <a:solidFill>
            <a:srgbClr val="1C48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t>1</a:t>
            </a:r>
            <a:endParaRPr lang="zh-CN" altLang="en-US" sz="2000" b="1" dirty="0"/>
          </a:p>
        </p:txBody>
      </p:sp>
      <p:sp>
        <p:nvSpPr>
          <p:cNvPr id="18" name="矩形 17"/>
          <p:cNvSpPr/>
          <p:nvPr/>
        </p:nvSpPr>
        <p:spPr>
          <a:xfrm>
            <a:off x="7009756" y="2922580"/>
            <a:ext cx="591607" cy="591607"/>
          </a:xfrm>
          <a:prstGeom prst="rect">
            <a:avLst/>
          </a:prstGeom>
          <a:solidFill>
            <a:srgbClr val="1C48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t>2</a:t>
            </a:r>
            <a:endParaRPr lang="zh-CN" altLang="en-US" sz="2000" b="1" dirty="0"/>
          </a:p>
        </p:txBody>
      </p:sp>
      <p:sp>
        <p:nvSpPr>
          <p:cNvPr id="2" name="文本框 1"/>
          <p:cNvSpPr txBox="1"/>
          <p:nvPr/>
        </p:nvSpPr>
        <p:spPr>
          <a:xfrm>
            <a:off x="2971971" y="4372285"/>
            <a:ext cx="3701845" cy="523220"/>
          </a:xfrm>
          <a:prstGeom prst="rect">
            <a:avLst/>
          </a:prstGeom>
          <a:noFill/>
        </p:spPr>
        <p:txBody>
          <a:bodyPr wrap="square" rtlCol="0">
            <a:spAutoFit/>
          </a:bodyPr>
          <a:lstStyle/>
          <a:p>
            <a:pPr algn="just"/>
            <a:r>
              <a:rPr lang="en-US" altLang="zh-CN" sz="2800">
                <a:solidFill>
                  <a:srgbClr val="266196"/>
                </a:solidFill>
                <a:latin typeface="Times New Roman" panose="02020603050405020304" pitchFamily="18" charset="0"/>
                <a:ea typeface="思源黑体 CN Medium" panose="020B0600000000000000" pitchFamily="34" charset="-122"/>
                <a:cs typeface="Times New Roman" panose="02020603050405020304" pitchFamily="18" charset="0"/>
              </a:rPr>
              <a:t>Experiments and results</a:t>
            </a:r>
            <a:endParaRPr lang="zh-CN" altLang="en-US" sz="2800" dirty="0">
              <a:solidFill>
                <a:srgbClr val="266196"/>
              </a:solidFill>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4" name="矩形 3"/>
          <p:cNvSpPr/>
          <p:nvPr/>
        </p:nvSpPr>
        <p:spPr>
          <a:xfrm>
            <a:off x="2235826" y="4372285"/>
            <a:ext cx="591607" cy="591607"/>
          </a:xfrm>
          <a:prstGeom prst="rect">
            <a:avLst/>
          </a:prstGeom>
          <a:solidFill>
            <a:srgbClr val="1C48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t>3</a:t>
            </a:r>
            <a:endParaRPr lang="zh-CN" altLang="en-US" sz="2000" b="1" dirty="0"/>
          </a:p>
        </p:txBody>
      </p:sp>
      <p:sp>
        <p:nvSpPr>
          <p:cNvPr id="6" name="文本框 5"/>
          <p:cNvSpPr txBox="1"/>
          <p:nvPr/>
        </p:nvSpPr>
        <p:spPr>
          <a:xfrm>
            <a:off x="7748270" y="4406478"/>
            <a:ext cx="3270885" cy="523220"/>
          </a:xfrm>
          <a:prstGeom prst="rect">
            <a:avLst/>
          </a:prstGeom>
          <a:noFill/>
        </p:spPr>
        <p:txBody>
          <a:bodyPr wrap="square" rtlCol="0">
            <a:spAutoFit/>
          </a:bodyPr>
          <a:lstStyle/>
          <a:p>
            <a:pPr algn="just"/>
            <a:r>
              <a:rPr lang="en-US" altLang="zh-CN" sz="2800">
                <a:solidFill>
                  <a:srgbClr val="266196"/>
                </a:solidFill>
                <a:latin typeface="Times New Roman" panose="02020603050405020304" pitchFamily="18" charset="0"/>
                <a:ea typeface="思源黑体 CN Medium" panose="020B0600000000000000" pitchFamily="34" charset="-122"/>
                <a:cs typeface="Times New Roman" panose="02020603050405020304" pitchFamily="18" charset="0"/>
              </a:rPr>
              <a:t>Conclusion</a:t>
            </a:r>
            <a:endParaRPr lang="zh-CN" altLang="en-US" sz="2800" dirty="0">
              <a:solidFill>
                <a:srgbClr val="266196"/>
              </a:solidFill>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11" name="矩形 10"/>
          <p:cNvSpPr/>
          <p:nvPr/>
        </p:nvSpPr>
        <p:spPr>
          <a:xfrm>
            <a:off x="7021186" y="4372285"/>
            <a:ext cx="591607" cy="591607"/>
          </a:xfrm>
          <a:prstGeom prst="rect">
            <a:avLst/>
          </a:prstGeom>
          <a:solidFill>
            <a:srgbClr val="1C48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t>4</a:t>
            </a:r>
            <a:endParaRPr lang="zh-CN" altLang="en-US" sz="2000" b="1" dirty="0"/>
          </a:p>
        </p:txBody>
      </p:sp>
      <p:pic>
        <p:nvPicPr>
          <p:cNvPr id="14" name="图片 13"/>
          <p:cNvPicPr>
            <a:picLocks noChangeAspect="1"/>
          </p:cNvPicPr>
          <p:nvPr/>
        </p:nvPicPr>
        <p:blipFill>
          <a:blip r:embed="rId1"/>
          <a:srcRect l="5362" t="3237" r="4831" b="4831"/>
          <a:stretch>
            <a:fillRect/>
          </a:stretch>
        </p:blipFill>
        <p:spPr>
          <a:xfrm>
            <a:off x="10704830" y="0"/>
            <a:ext cx="1487170" cy="1522095"/>
          </a:xfrm>
          <a:prstGeom prst="ellipse">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9"/>
          <p:cNvSpPr txBox="1"/>
          <p:nvPr/>
        </p:nvSpPr>
        <p:spPr>
          <a:xfrm>
            <a:off x="9263063" y="2687638"/>
            <a:ext cx="295275" cy="460375"/>
          </a:xfrm>
          <a:prstGeom prst="rect">
            <a:avLst/>
          </a:prstGeom>
          <a:noFill/>
          <a:ln w="9525">
            <a:noFill/>
          </a:ln>
        </p:spPr>
        <p:txBody>
          <a:bodyPr anchor="t">
            <a:spAutoFit/>
          </a:bodyPr>
          <a:lstStyle/>
          <a:p>
            <a:r>
              <a:rPr lang="en-US" altLang="zh-CN" sz="1200">
                <a:solidFill>
                  <a:srgbClr val="404040"/>
                </a:solidFill>
                <a:latin typeface="微软雅黑" panose="020B0503020204020204" charset="-122"/>
                <a:ea typeface="宋体" panose="02010600030101010101" pitchFamily="2" charset="-122"/>
              </a:rPr>
              <a:t> </a:t>
            </a:r>
            <a:endParaRPr lang="en-US" altLang="zh-CN" sz="1200">
              <a:solidFill>
                <a:srgbClr val="404040"/>
              </a:solidFill>
              <a:latin typeface="微软雅黑" panose="020B0503020204020204" charset="-122"/>
              <a:ea typeface="宋体" panose="02010600030101010101" pitchFamily="2" charset="-122"/>
            </a:endParaRPr>
          </a:p>
          <a:p>
            <a:endParaRPr lang="en-US" altLang="zh-CN" sz="1200">
              <a:solidFill>
                <a:srgbClr val="404040"/>
              </a:solidFill>
              <a:latin typeface="微软雅黑" panose="020B0503020204020204" charset="-122"/>
              <a:ea typeface="宋体" panose="02010600030101010101" pitchFamily="2" charset="-122"/>
            </a:endParaRPr>
          </a:p>
        </p:txBody>
      </p:sp>
      <p:sp>
        <p:nvSpPr>
          <p:cNvPr id="6148" name="Text Box 15"/>
          <p:cNvSpPr txBox="1"/>
          <p:nvPr/>
        </p:nvSpPr>
        <p:spPr>
          <a:xfrm>
            <a:off x="6824663" y="3779838"/>
            <a:ext cx="295275" cy="460375"/>
          </a:xfrm>
          <a:prstGeom prst="rect">
            <a:avLst/>
          </a:prstGeom>
          <a:noFill/>
          <a:ln w="9525">
            <a:noFill/>
          </a:ln>
        </p:spPr>
        <p:txBody>
          <a:bodyPr anchor="t">
            <a:spAutoFit/>
          </a:bodyPr>
          <a:lstStyle/>
          <a:p>
            <a:r>
              <a:rPr lang="en-US" altLang="zh-CN" sz="1200">
                <a:solidFill>
                  <a:srgbClr val="404040"/>
                </a:solidFill>
                <a:latin typeface="微软雅黑" panose="020B0503020204020204" charset="-122"/>
                <a:ea typeface="宋体" panose="02010600030101010101" pitchFamily="2" charset="-122"/>
              </a:rPr>
              <a:t> </a:t>
            </a:r>
            <a:endParaRPr lang="en-US" altLang="zh-CN" sz="1200">
              <a:solidFill>
                <a:srgbClr val="404040"/>
              </a:solidFill>
              <a:latin typeface="微软雅黑" panose="020B0503020204020204" charset="-122"/>
              <a:ea typeface="宋体" panose="02010600030101010101" pitchFamily="2" charset="-122"/>
            </a:endParaRPr>
          </a:p>
          <a:p>
            <a:endParaRPr lang="en-US" altLang="zh-CN" sz="1200">
              <a:solidFill>
                <a:srgbClr val="404040"/>
              </a:solidFill>
              <a:latin typeface="微软雅黑" panose="020B0503020204020204" charset="-122"/>
              <a:ea typeface="宋体" panose="02010600030101010101" pitchFamily="2" charset="-122"/>
            </a:endParaRPr>
          </a:p>
        </p:txBody>
      </p:sp>
      <p:sp>
        <p:nvSpPr>
          <p:cNvPr id="6149" name="Text Box 22"/>
          <p:cNvSpPr txBox="1"/>
          <p:nvPr/>
        </p:nvSpPr>
        <p:spPr>
          <a:xfrm>
            <a:off x="9263063" y="4856163"/>
            <a:ext cx="295275" cy="460375"/>
          </a:xfrm>
          <a:prstGeom prst="rect">
            <a:avLst/>
          </a:prstGeom>
          <a:noFill/>
          <a:ln w="9525">
            <a:noFill/>
          </a:ln>
        </p:spPr>
        <p:txBody>
          <a:bodyPr anchor="t">
            <a:spAutoFit/>
          </a:bodyPr>
          <a:lstStyle/>
          <a:p>
            <a:r>
              <a:rPr lang="en-US" altLang="zh-CN" sz="1200">
                <a:solidFill>
                  <a:srgbClr val="404040"/>
                </a:solidFill>
                <a:latin typeface="微软雅黑" panose="020B0503020204020204" charset="-122"/>
                <a:ea typeface="宋体" panose="02010600030101010101" pitchFamily="2" charset="-122"/>
              </a:rPr>
              <a:t> </a:t>
            </a:r>
            <a:endParaRPr lang="en-US" altLang="zh-CN" sz="1200">
              <a:solidFill>
                <a:srgbClr val="404040"/>
              </a:solidFill>
              <a:latin typeface="微软雅黑" panose="020B0503020204020204" charset="-122"/>
              <a:ea typeface="宋体" panose="02010600030101010101" pitchFamily="2" charset="-122"/>
            </a:endParaRPr>
          </a:p>
          <a:p>
            <a:endParaRPr lang="en-US" altLang="zh-CN" sz="1200">
              <a:solidFill>
                <a:srgbClr val="404040"/>
              </a:solidFill>
              <a:latin typeface="微软雅黑" panose="020B0503020204020204" charset="-122"/>
              <a:ea typeface="宋体" panose="02010600030101010101" pitchFamily="2" charset="-122"/>
            </a:endParaRPr>
          </a:p>
        </p:txBody>
      </p:sp>
      <p:sp>
        <p:nvSpPr>
          <p:cNvPr id="6150" name="Text Box 24"/>
          <p:cNvSpPr txBox="1"/>
          <p:nvPr/>
        </p:nvSpPr>
        <p:spPr>
          <a:xfrm>
            <a:off x="4843463" y="4208463"/>
            <a:ext cx="304800" cy="521970"/>
          </a:xfrm>
          <a:prstGeom prst="rect">
            <a:avLst/>
          </a:prstGeom>
          <a:noFill/>
          <a:ln w="9525">
            <a:noFill/>
          </a:ln>
        </p:spPr>
        <p:txBody>
          <a:bodyPr anchor="t">
            <a:spAutoFit/>
          </a:bodyPr>
          <a:lstStyle/>
          <a:p>
            <a:r>
              <a:rPr lang="en-US" altLang="zh-CN" sz="1400" b="1">
                <a:solidFill>
                  <a:srgbClr val="F1F1F1"/>
                </a:solidFill>
                <a:latin typeface="微软雅黑 Bold" pitchFamily="34" charset="-122"/>
                <a:ea typeface="宋体" panose="02010600030101010101" pitchFamily="2" charset="-122"/>
              </a:rPr>
              <a:t> </a:t>
            </a:r>
            <a:endParaRPr lang="en-US" altLang="zh-CN" sz="1400" b="1">
              <a:solidFill>
                <a:srgbClr val="F1F1F1"/>
              </a:solidFill>
              <a:latin typeface="微软雅黑 Bold" pitchFamily="34" charset="-122"/>
              <a:ea typeface="宋体" panose="02010600030101010101" pitchFamily="2" charset="-122"/>
            </a:endParaRPr>
          </a:p>
          <a:p>
            <a:endParaRPr lang="en-US" altLang="zh-CN" sz="1400" b="1">
              <a:solidFill>
                <a:srgbClr val="F1F1F1"/>
              </a:solidFill>
              <a:latin typeface="微软雅黑 Bold" pitchFamily="34" charset="-122"/>
              <a:ea typeface="宋体" panose="02010600030101010101" pitchFamily="2" charset="-122"/>
            </a:endParaRPr>
          </a:p>
        </p:txBody>
      </p:sp>
      <p:pic>
        <p:nvPicPr>
          <p:cNvPr id="12" name="Picture 3"/>
          <p:cNvPicPr>
            <a:picLocks noChangeAspect="1"/>
          </p:cNvPicPr>
          <p:nvPr/>
        </p:nvPicPr>
        <p:blipFill>
          <a:blip r:embed="rId1"/>
          <a:stretch>
            <a:fillRect/>
          </a:stretch>
        </p:blipFill>
        <p:spPr>
          <a:xfrm>
            <a:off x="0" y="321644"/>
            <a:ext cx="4554245" cy="914400"/>
          </a:xfrm>
          <a:prstGeom prst="rect">
            <a:avLst/>
          </a:prstGeom>
          <a:noFill/>
          <a:ln w="9525">
            <a:noFill/>
          </a:ln>
        </p:spPr>
      </p:pic>
      <p:sp>
        <p:nvSpPr>
          <p:cNvPr id="4" name="矩形 3"/>
          <p:cNvSpPr/>
          <p:nvPr/>
        </p:nvSpPr>
        <p:spPr>
          <a:xfrm>
            <a:off x="822960" y="376155"/>
            <a:ext cx="914400" cy="914400"/>
          </a:xfrm>
          <a:prstGeom prst="rect">
            <a:avLst/>
          </a:prstGeom>
        </p:spPr>
        <p:txBody>
          <a:bodyPr wrap="none" rtlCol="0" anchor="ctr">
            <a:spAutoFit/>
          </a:bodyPr>
          <a:lstStyle/>
          <a:p>
            <a:pPr algn="l"/>
            <a:endParaRPr lang="zh-CN" altLang="en-US" sz="1400" dirty="0">
              <a:solidFill>
                <a:srgbClr val="266196"/>
              </a:solidFill>
              <a:latin typeface="Microsoft YaHei UI" panose="020B0503020204020204" pitchFamily="34" charset="-122"/>
              <a:ea typeface="Microsoft YaHei UI" panose="020B0503020204020204" pitchFamily="34" charset="-122"/>
              <a:sym typeface="+mn-ea"/>
            </a:endParaRPr>
          </a:p>
        </p:txBody>
      </p:sp>
      <p:sp>
        <p:nvSpPr>
          <p:cNvPr id="6" name="矩形 5"/>
          <p:cNvSpPr/>
          <p:nvPr/>
        </p:nvSpPr>
        <p:spPr>
          <a:xfrm>
            <a:off x="822959" y="376155"/>
            <a:ext cx="3413645" cy="1028465"/>
          </a:xfrm>
          <a:prstGeom prst="rect">
            <a:avLst/>
          </a:prstGeom>
        </p:spPr>
        <p:txBody>
          <a:bodyPr wrap="square" rtlCol="0" anchor="ctr">
            <a:spAutoFit/>
          </a:bodyPr>
          <a:lstStyle/>
          <a:p>
            <a:pPr algn="l"/>
            <a:endParaRPr lang="zh-CN" altLang="en-US" sz="1400" dirty="0">
              <a:solidFill>
                <a:srgbClr val="266196"/>
              </a:solidFill>
              <a:latin typeface="Microsoft YaHei UI" panose="020B0503020204020204" pitchFamily="34" charset="-122"/>
              <a:ea typeface="Microsoft YaHei UI" panose="020B0503020204020204" pitchFamily="34" charset="-122"/>
              <a:sym typeface="+mn-ea"/>
            </a:endParaRPr>
          </a:p>
        </p:txBody>
      </p:sp>
      <p:sp>
        <p:nvSpPr>
          <p:cNvPr id="7" name="矩形 6"/>
          <p:cNvSpPr/>
          <p:nvPr/>
        </p:nvSpPr>
        <p:spPr>
          <a:xfrm>
            <a:off x="3413645" y="376155"/>
            <a:ext cx="701155" cy="437661"/>
          </a:xfrm>
          <a:prstGeom prst="rect">
            <a:avLst/>
          </a:prstGeom>
        </p:spPr>
        <p:txBody>
          <a:bodyPr wrap="none" rtlCol="0" anchor="ctr">
            <a:spAutoFit/>
          </a:bodyPr>
          <a:lstStyle/>
          <a:p>
            <a:pPr algn="l"/>
            <a:endParaRPr lang="zh-CN" altLang="en-US" sz="1400" dirty="0">
              <a:solidFill>
                <a:srgbClr val="266196"/>
              </a:solidFill>
              <a:latin typeface="Microsoft YaHei UI" panose="020B0503020204020204" pitchFamily="34" charset="-122"/>
              <a:ea typeface="Microsoft YaHei UI" panose="020B0503020204020204" pitchFamily="34" charset="-122"/>
              <a:sym typeface="+mn-ea"/>
            </a:endParaRPr>
          </a:p>
        </p:txBody>
      </p:sp>
      <p:sp>
        <p:nvSpPr>
          <p:cNvPr id="8" name="矩形 7"/>
          <p:cNvSpPr/>
          <p:nvPr/>
        </p:nvSpPr>
        <p:spPr>
          <a:xfrm>
            <a:off x="1492099" y="513441"/>
            <a:ext cx="2728376" cy="461665"/>
          </a:xfrm>
          <a:prstGeom prst="rect">
            <a:avLst/>
          </a:prstGeom>
        </p:spPr>
        <p:txBody>
          <a:bodyPr wrap="none">
            <a:spAutoFit/>
          </a:bodyPr>
          <a:lstStyle/>
          <a:p>
            <a:r>
              <a:rPr lang="zh-CN" altLang="en-US" sz="2400"/>
              <a:t> </a:t>
            </a:r>
            <a:r>
              <a:rPr lang="en-US" altLang="zh-CN" sz="2400">
                <a:solidFill>
                  <a:schemeClr val="bg1"/>
                </a:solidFill>
                <a:latin typeface="Times New Roman" panose="02020603050405020304" pitchFamily="18" charset="0"/>
                <a:cs typeface="Times New Roman" panose="02020603050405020304" pitchFamily="18" charset="0"/>
              </a:rPr>
              <a:t>Results and analysis</a:t>
            </a:r>
            <a:endParaRPr lang="zh-CN" altLang="en-US" sz="2400">
              <a:solidFill>
                <a:schemeClr val="bg1"/>
              </a:solidFill>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1081596" y="1724025"/>
            <a:ext cx="10028807" cy="3844018"/>
          </a:xfrm>
          <a:prstGeom prst="rect">
            <a:avLst/>
          </a:prstGeom>
        </p:spPr>
      </p:pic>
      <p:pic>
        <p:nvPicPr>
          <p:cNvPr id="14" name="图片 13"/>
          <p:cNvPicPr>
            <a:picLocks noChangeAspect="1"/>
          </p:cNvPicPr>
          <p:nvPr/>
        </p:nvPicPr>
        <p:blipFill>
          <a:blip r:embed="rId3"/>
          <a:srcRect l="5362" t="3237" r="4831" b="4831"/>
          <a:stretch>
            <a:fillRect/>
          </a:stretch>
        </p:blipFill>
        <p:spPr>
          <a:xfrm>
            <a:off x="10704830" y="0"/>
            <a:ext cx="1487170" cy="1522095"/>
          </a:xfrm>
          <a:prstGeom prst="ellipse">
            <a:avLst/>
          </a:prstGeom>
        </p:spPr>
      </p:pic>
      <p:sp>
        <p:nvSpPr>
          <p:cNvPr id="2" name="矩形 1"/>
          <p:cNvSpPr/>
          <p:nvPr/>
        </p:nvSpPr>
        <p:spPr>
          <a:xfrm>
            <a:off x="1280160" y="5769973"/>
            <a:ext cx="1244251" cy="400110"/>
          </a:xfrm>
          <a:prstGeom prst="rect">
            <a:avLst/>
          </a:prstGeom>
        </p:spPr>
        <p:txBody>
          <a:bodyPr wrap="none">
            <a:spAutoFit/>
          </a:bodyPr>
          <a:lstStyle/>
          <a:p>
            <a:r>
              <a:rPr lang="en-US" altLang="zh-CN" sz="2000">
                <a:latin typeface="Times New Roman" panose="02020603050405020304" pitchFamily="18" charset="0"/>
                <a:cs typeface="Times New Roman" panose="02020603050405020304" pitchFamily="18" charset="0"/>
              </a:rPr>
              <a:t>Be: Berlin</a:t>
            </a:r>
            <a:endParaRPr lang="zh-CN" altLang="en-US" sz="2000"/>
          </a:p>
        </p:txBody>
      </p:sp>
      <p:sp>
        <p:nvSpPr>
          <p:cNvPr id="5" name="矩形 4"/>
          <p:cNvSpPr/>
          <p:nvPr/>
        </p:nvSpPr>
        <p:spPr>
          <a:xfrm>
            <a:off x="2835827" y="5769973"/>
            <a:ext cx="1856790" cy="400110"/>
          </a:xfrm>
          <a:prstGeom prst="rect">
            <a:avLst/>
          </a:prstGeom>
        </p:spPr>
        <p:txBody>
          <a:bodyPr wrap="none">
            <a:spAutoFit/>
          </a:bodyPr>
          <a:lstStyle/>
          <a:p>
            <a:r>
              <a:rPr lang="en-US" altLang="zh-CN" sz="2000">
                <a:latin typeface="Times New Roman" panose="02020603050405020304" pitchFamily="18" charset="0"/>
                <a:cs typeface="Times New Roman" panose="02020603050405020304" pitchFamily="18" charset="0"/>
              </a:rPr>
              <a:t>e: eNTERFACE</a:t>
            </a:r>
            <a:endParaRPr lang="zh-CN" altLang="en-US" sz="2000"/>
          </a:p>
        </p:txBody>
      </p:sp>
      <p:sp>
        <p:nvSpPr>
          <p:cNvPr id="9" name="矩形 8"/>
          <p:cNvSpPr/>
          <p:nvPr/>
        </p:nvSpPr>
        <p:spPr>
          <a:xfrm>
            <a:off x="5068153" y="5769973"/>
            <a:ext cx="1047082" cy="400110"/>
          </a:xfrm>
          <a:prstGeom prst="rect">
            <a:avLst/>
          </a:prstGeom>
        </p:spPr>
        <p:txBody>
          <a:bodyPr wrap="none">
            <a:spAutoFit/>
          </a:bodyPr>
          <a:lstStyle/>
          <a:p>
            <a:r>
              <a:rPr lang="en-US" altLang="zh-CN" sz="2000">
                <a:latin typeface="Times New Roman" panose="02020603050405020304" pitchFamily="18" charset="0"/>
                <a:cs typeface="Times New Roman" panose="02020603050405020304" pitchFamily="18" charset="0"/>
              </a:rPr>
              <a:t>R: RML</a:t>
            </a:r>
            <a:endParaRPr lang="zh-CN" altLang="en-US" sz="2000"/>
          </a:p>
        </p:txBody>
      </p:sp>
      <p:sp>
        <p:nvSpPr>
          <p:cNvPr id="11" name="矩形 10"/>
          <p:cNvSpPr/>
          <p:nvPr/>
        </p:nvSpPr>
        <p:spPr>
          <a:xfrm>
            <a:off x="9969623" y="2892297"/>
            <a:ext cx="772358" cy="1997476"/>
          </a:xfrm>
          <a:prstGeom prst="rect">
            <a:avLst/>
          </a:prstGeom>
          <a:ln w="28575">
            <a:solidFill>
              <a:srgbClr val="FF0000"/>
            </a:solidFill>
          </a:ln>
        </p:spPr>
        <p:txBody>
          <a:bodyPr wrap="square" rtlCol="0" anchor="ctr">
            <a:spAutoFit/>
          </a:bodyPr>
          <a:lstStyle/>
          <a:p>
            <a:pPr algn="l"/>
            <a:endParaRPr lang="zh-CN" altLang="en-US" sz="1400" dirty="0">
              <a:solidFill>
                <a:srgbClr val="266196"/>
              </a:solidFill>
              <a:latin typeface="Microsoft YaHei UI" panose="020B0503020204020204" pitchFamily="34" charset="-122"/>
              <a:ea typeface="Microsoft YaHei UI" panose="020B0503020204020204" pitchFamily="34" charset="-122"/>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9"/>
          <p:cNvSpPr txBox="1"/>
          <p:nvPr/>
        </p:nvSpPr>
        <p:spPr>
          <a:xfrm>
            <a:off x="9263063" y="2687638"/>
            <a:ext cx="295275" cy="460375"/>
          </a:xfrm>
          <a:prstGeom prst="rect">
            <a:avLst/>
          </a:prstGeom>
          <a:noFill/>
          <a:ln w="9525">
            <a:noFill/>
          </a:ln>
        </p:spPr>
        <p:txBody>
          <a:bodyPr anchor="t">
            <a:spAutoFit/>
          </a:bodyPr>
          <a:lstStyle/>
          <a:p>
            <a:r>
              <a:rPr lang="en-US" altLang="zh-CN" sz="1200">
                <a:solidFill>
                  <a:srgbClr val="404040"/>
                </a:solidFill>
                <a:latin typeface="微软雅黑" panose="020B0503020204020204" charset="-122"/>
                <a:ea typeface="宋体" panose="02010600030101010101" pitchFamily="2" charset="-122"/>
              </a:rPr>
              <a:t> </a:t>
            </a:r>
            <a:endParaRPr lang="en-US" altLang="zh-CN" sz="1200">
              <a:solidFill>
                <a:srgbClr val="404040"/>
              </a:solidFill>
              <a:latin typeface="微软雅黑" panose="020B0503020204020204" charset="-122"/>
              <a:ea typeface="宋体" panose="02010600030101010101" pitchFamily="2" charset="-122"/>
            </a:endParaRPr>
          </a:p>
          <a:p>
            <a:endParaRPr lang="en-US" altLang="zh-CN" sz="1200">
              <a:solidFill>
                <a:srgbClr val="404040"/>
              </a:solidFill>
              <a:latin typeface="微软雅黑" panose="020B0503020204020204" charset="-122"/>
              <a:ea typeface="宋体" panose="02010600030101010101" pitchFamily="2" charset="-122"/>
            </a:endParaRPr>
          </a:p>
        </p:txBody>
      </p:sp>
      <p:sp>
        <p:nvSpPr>
          <p:cNvPr id="6148" name="Text Box 15"/>
          <p:cNvSpPr txBox="1"/>
          <p:nvPr/>
        </p:nvSpPr>
        <p:spPr>
          <a:xfrm>
            <a:off x="6824663" y="3779838"/>
            <a:ext cx="295275" cy="460375"/>
          </a:xfrm>
          <a:prstGeom prst="rect">
            <a:avLst/>
          </a:prstGeom>
          <a:noFill/>
          <a:ln w="9525">
            <a:noFill/>
          </a:ln>
        </p:spPr>
        <p:txBody>
          <a:bodyPr anchor="t">
            <a:spAutoFit/>
          </a:bodyPr>
          <a:lstStyle/>
          <a:p>
            <a:r>
              <a:rPr lang="en-US" altLang="zh-CN" sz="1200">
                <a:solidFill>
                  <a:srgbClr val="404040"/>
                </a:solidFill>
                <a:latin typeface="微软雅黑" panose="020B0503020204020204" charset="-122"/>
                <a:ea typeface="宋体" panose="02010600030101010101" pitchFamily="2" charset="-122"/>
              </a:rPr>
              <a:t> </a:t>
            </a:r>
            <a:endParaRPr lang="en-US" altLang="zh-CN" sz="1200">
              <a:solidFill>
                <a:srgbClr val="404040"/>
              </a:solidFill>
              <a:latin typeface="微软雅黑" panose="020B0503020204020204" charset="-122"/>
              <a:ea typeface="宋体" panose="02010600030101010101" pitchFamily="2" charset="-122"/>
            </a:endParaRPr>
          </a:p>
          <a:p>
            <a:endParaRPr lang="en-US" altLang="zh-CN" sz="1200">
              <a:solidFill>
                <a:srgbClr val="404040"/>
              </a:solidFill>
              <a:latin typeface="微软雅黑" panose="020B0503020204020204" charset="-122"/>
              <a:ea typeface="宋体" panose="02010600030101010101" pitchFamily="2" charset="-122"/>
            </a:endParaRPr>
          </a:p>
        </p:txBody>
      </p:sp>
      <p:sp>
        <p:nvSpPr>
          <p:cNvPr id="6149" name="Text Box 22"/>
          <p:cNvSpPr txBox="1"/>
          <p:nvPr/>
        </p:nvSpPr>
        <p:spPr>
          <a:xfrm>
            <a:off x="9263063" y="4856163"/>
            <a:ext cx="295275" cy="460375"/>
          </a:xfrm>
          <a:prstGeom prst="rect">
            <a:avLst/>
          </a:prstGeom>
          <a:noFill/>
          <a:ln w="9525">
            <a:noFill/>
          </a:ln>
        </p:spPr>
        <p:txBody>
          <a:bodyPr anchor="t">
            <a:spAutoFit/>
          </a:bodyPr>
          <a:lstStyle/>
          <a:p>
            <a:r>
              <a:rPr lang="en-US" altLang="zh-CN" sz="1200">
                <a:solidFill>
                  <a:srgbClr val="404040"/>
                </a:solidFill>
                <a:latin typeface="微软雅黑" panose="020B0503020204020204" charset="-122"/>
                <a:ea typeface="宋体" panose="02010600030101010101" pitchFamily="2" charset="-122"/>
              </a:rPr>
              <a:t> </a:t>
            </a:r>
            <a:endParaRPr lang="en-US" altLang="zh-CN" sz="1200">
              <a:solidFill>
                <a:srgbClr val="404040"/>
              </a:solidFill>
              <a:latin typeface="微软雅黑" panose="020B0503020204020204" charset="-122"/>
              <a:ea typeface="宋体" panose="02010600030101010101" pitchFamily="2" charset="-122"/>
            </a:endParaRPr>
          </a:p>
          <a:p>
            <a:endParaRPr lang="en-US" altLang="zh-CN" sz="1200">
              <a:solidFill>
                <a:srgbClr val="404040"/>
              </a:solidFill>
              <a:latin typeface="微软雅黑" panose="020B0503020204020204" charset="-122"/>
              <a:ea typeface="宋体" panose="02010600030101010101" pitchFamily="2" charset="-122"/>
            </a:endParaRPr>
          </a:p>
        </p:txBody>
      </p:sp>
      <p:sp>
        <p:nvSpPr>
          <p:cNvPr id="6150" name="Text Box 24"/>
          <p:cNvSpPr txBox="1"/>
          <p:nvPr/>
        </p:nvSpPr>
        <p:spPr>
          <a:xfrm>
            <a:off x="4843463" y="4208463"/>
            <a:ext cx="304800" cy="521970"/>
          </a:xfrm>
          <a:prstGeom prst="rect">
            <a:avLst/>
          </a:prstGeom>
          <a:noFill/>
          <a:ln w="9525">
            <a:noFill/>
          </a:ln>
        </p:spPr>
        <p:txBody>
          <a:bodyPr anchor="t">
            <a:spAutoFit/>
          </a:bodyPr>
          <a:lstStyle/>
          <a:p>
            <a:r>
              <a:rPr lang="en-US" altLang="zh-CN" sz="1400" b="1">
                <a:solidFill>
                  <a:srgbClr val="F1F1F1"/>
                </a:solidFill>
                <a:latin typeface="微软雅黑 Bold" pitchFamily="34" charset="-122"/>
                <a:ea typeface="宋体" panose="02010600030101010101" pitchFamily="2" charset="-122"/>
              </a:rPr>
              <a:t> </a:t>
            </a:r>
            <a:endParaRPr lang="en-US" altLang="zh-CN" sz="1400" b="1">
              <a:solidFill>
                <a:srgbClr val="F1F1F1"/>
              </a:solidFill>
              <a:latin typeface="微软雅黑 Bold" pitchFamily="34" charset="-122"/>
              <a:ea typeface="宋体" panose="02010600030101010101" pitchFamily="2" charset="-122"/>
            </a:endParaRPr>
          </a:p>
          <a:p>
            <a:endParaRPr lang="en-US" altLang="zh-CN" sz="1400" b="1">
              <a:solidFill>
                <a:srgbClr val="F1F1F1"/>
              </a:solidFill>
              <a:latin typeface="微软雅黑 Bold" pitchFamily="34" charset="-122"/>
              <a:ea typeface="宋体" panose="02010600030101010101" pitchFamily="2" charset="-122"/>
            </a:endParaRPr>
          </a:p>
        </p:txBody>
      </p:sp>
      <p:pic>
        <p:nvPicPr>
          <p:cNvPr id="12" name="Picture 3"/>
          <p:cNvPicPr>
            <a:picLocks noChangeAspect="1"/>
          </p:cNvPicPr>
          <p:nvPr/>
        </p:nvPicPr>
        <p:blipFill>
          <a:blip r:embed="rId1"/>
          <a:stretch>
            <a:fillRect/>
          </a:stretch>
        </p:blipFill>
        <p:spPr>
          <a:xfrm>
            <a:off x="0" y="321644"/>
            <a:ext cx="4483223" cy="914400"/>
          </a:xfrm>
          <a:prstGeom prst="rect">
            <a:avLst/>
          </a:prstGeom>
          <a:noFill/>
          <a:ln w="9525">
            <a:noFill/>
          </a:ln>
        </p:spPr>
      </p:pic>
      <p:sp>
        <p:nvSpPr>
          <p:cNvPr id="4" name="矩形 3"/>
          <p:cNvSpPr/>
          <p:nvPr/>
        </p:nvSpPr>
        <p:spPr>
          <a:xfrm>
            <a:off x="822960" y="376155"/>
            <a:ext cx="914400" cy="914400"/>
          </a:xfrm>
          <a:prstGeom prst="rect">
            <a:avLst/>
          </a:prstGeom>
        </p:spPr>
        <p:txBody>
          <a:bodyPr wrap="none" rtlCol="0" anchor="ctr">
            <a:spAutoFit/>
          </a:bodyPr>
          <a:lstStyle/>
          <a:p>
            <a:pPr algn="l"/>
            <a:endParaRPr lang="zh-CN" altLang="en-US" sz="1400" dirty="0">
              <a:solidFill>
                <a:srgbClr val="266196"/>
              </a:solidFill>
              <a:latin typeface="Microsoft YaHei UI" panose="020B0503020204020204" pitchFamily="34" charset="-122"/>
              <a:ea typeface="Microsoft YaHei UI" panose="020B0503020204020204" pitchFamily="34" charset="-122"/>
              <a:sym typeface="+mn-ea"/>
            </a:endParaRPr>
          </a:p>
        </p:txBody>
      </p:sp>
      <p:sp>
        <p:nvSpPr>
          <p:cNvPr id="6" name="矩形 5"/>
          <p:cNvSpPr/>
          <p:nvPr/>
        </p:nvSpPr>
        <p:spPr>
          <a:xfrm>
            <a:off x="822959" y="376155"/>
            <a:ext cx="3413645" cy="1028465"/>
          </a:xfrm>
          <a:prstGeom prst="rect">
            <a:avLst/>
          </a:prstGeom>
        </p:spPr>
        <p:txBody>
          <a:bodyPr wrap="square" rtlCol="0" anchor="ctr">
            <a:spAutoFit/>
          </a:bodyPr>
          <a:lstStyle/>
          <a:p>
            <a:pPr algn="l"/>
            <a:endParaRPr lang="zh-CN" altLang="en-US" sz="1400" dirty="0">
              <a:solidFill>
                <a:srgbClr val="266196"/>
              </a:solidFill>
              <a:latin typeface="Microsoft YaHei UI" panose="020B0503020204020204" pitchFamily="34" charset="-122"/>
              <a:ea typeface="Microsoft YaHei UI" panose="020B0503020204020204" pitchFamily="34" charset="-122"/>
              <a:sym typeface="+mn-ea"/>
            </a:endParaRPr>
          </a:p>
        </p:txBody>
      </p:sp>
      <p:sp>
        <p:nvSpPr>
          <p:cNvPr id="7" name="矩形 6"/>
          <p:cNvSpPr/>
          <p:nvPr/>
        </p:nvSpPr>
        <p:spPr>
          <a:xfrm>
            <a:off x="3413645" y="376155"/>
            <a:ext cx="701155" cy="437661"/>
          </a:xfrm>
          <a:prstGeom prst="rect">
            <a:avLst/>
          </a:prstGeom>
        </p:spPr>
        <p:txBody>
          <a:bodyPr wrap="none" rtlCol="0" anchor="ctr">
            <a:spAutoFit/>
          </a:bodyPr>
          <a:lstStyle/>
          <a:p>
            <a:pPr algn="l"/>
            <a:endParaRPr lang="zh-CN" altLang="en-US" sz="1400" dirty="0">
              <a:solidFill>
                <a:srgbClr val="266196"/>
              </a:solidFill>
              <a:latin typeface="Microsoft YaHei UI" panose="020B0503020204020204" pitchFamily="34" charset="-122"/>
              <a:ea typeface="Microsoft YaHei UI" panose="020B0503020204020204" pitchFamily="34" charset="-122"/>
              <a:sym typeface="+mn-ea"/>
            </a:endParaRPr>
          </a:p>
        </p:txBody>
      </p:sp>
      <p:sp>
        <p:nvSpPr>
          <p:cNvPr id="8" name="矩形 7"/>
          <p:cNvSpPr/>
          <p:nvPr/>
        </p:nvSpPr>
        <p:spPr>
          <a:xfrm>
            <a:off x="1492099" y="513441"/>
            <a:ext cx="2728376" cy="461665"/>
          </a:xfrm>
          <a:prstGeom prst="rect">
            <a:avLst/>
          </a:prstGeom>
        </p:spPr>
        <p:txBody>
          <a:bodyPr wrap="none">
            <a:spAutoFit/>
          </a:bodyPr>
          <a:lstStyle/>
          <a:p>
            <a:r>
              <a:rPr lang="zh-CN" altLang="en-US" sz="2400"/>
              <a:t> </a:t>
            </a:r>
            <a:r>
              <a:rPr lang="en-US" altLang="zh-CN" sz="2400">
                <a:solidFill>
                  <a:schemeClr val="bg1"/>
                </a:solidFill>
                <a:latin typeface="Times New Roman" panose="02020603050405020304" pitchFamily="18" charset="0"/>
                <a:cs typeface="Times New Roman" panose="02020603050405020304" pitchFamily="18" charset="0"/>
              </a:rPr>
              <a:t>Results and analysis</a:t>
            </a:r>
            <a:endParaRPr lang="zh-CN" altLang="en-US" sz="2400">
              <a:solidFill>
                <a:schemeClr val="bg1"/>
              </a:solidFill>
              <a:latin typeface="Times New Roman" panose="02020603050405020304" pitchFamily="18" charset="0"/>
              <a:cs typeface="Times New Roman" panose="02020603050405020304" pitchFamily="18" charset="0"/>
            </a:endParaRPr>
          </a:p>
        </p:txBody>
      </p:sp>
      <p:pic>
        <p:nvPicPr>
          <p:cNvPr id="9" name="图片 8"/>
          <p:cNvPicPr>
            <a:picLocks noChangeAspect="1"/>
          </p:cNvPicPr>
          <p:nvPr/>
        </p:nvPicPr>
        <p:blipFill>
          <a:blip r:embed="rId2"/>
          <a:stretch>
            <a:fillRect/>
          </a:stretch>
        </p:blipFill>
        <p:spPr>
          <a:xfrm>
            <a:off x="1264611" y="1427841"/>
            <a:ext cx="9662777" cy="4543425"/>
          </a:xfrm>
          <a:prstGeom prst="rect">
            <a:avLst/>
          </a:prstGeom>
        </p:spPr>
      </p:pic>
      <p:pic>
        <p:nvPicPr>
          <p:cNvPr id="13" name="图片 12"/>
          <p:cNvPicPr>
            <a:picLocks noChangeAspect="1"/>
          </p:cNvPicPr>
          <p:nvPr/>
        </p:nvPicPr>
        <p:blipFill>
          <a:blip r:embed="rId3"/>
          <a:srcRect l="5362" t="3237" r="4831" b="4831"/>
          <a:stretch>
            <a:fillRect/>
          </a:stretch>
        </p:blipFill>
        <p:spPr>
          <a:xfrm>
            <a:off x="10704830" y="0"/>
            <a:ext cx="1487170" cy="1522095"/>
          </a:xfrm>
          <a:prstGeom prst="ellipse">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5" name="矩形 4"/>
          <p:cNvSpPr/>
          <p:nvPr/>
        </p:nvSpPr>
        <p:spPr>
          <a:xfrm>
            <a:off x="-1028700" y="2442500"/>
            <a:ext cx="14192250" cy="2354000"/>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382200" y="3148699"/>
            <a:ext cx="5701919" cy="1107996"/>
          </a:xfrm>
          <a:prstGeom prst="rect">
            <a:avLst/>
          </a:prstGeom>
          <a:noFill/>
        </p:spPr>
        <p:txBody>
          <a:bodyPr wrap="square" rtlCol="0">
            <a:spAutoFit/>
          </a:bodyPr>
          <a:lstStyle/>
          <a:p>
            <a:pPr algn="just"/>
            <a:r>
              <a:rPr lang="en-US" altLang="zh-CN" sz="6600">
                <a:solidFill>
                  <a:srgbClr val="266196"/>
                </a:solidFill>
                <a:latin typeface="Times New Roman" panose="02020603050405020304" pitchFamily="18" charset="0"/>
                <a:ea typeface="思源黑体 CN Medium" panose="020B0600000000000000" pitchFamily="34" charset="-122"/>
                <a:cs typeface="Times New Roman" panose="02020603050405020304" pitchFamily="18" charset="0"/>
              </a:rPr>
              <a:t>4 Conclusion</a:t>
            </a:r>
            <a:endParaRPr lang="zh-CN" altLang="en-US" sz="6600" dirty="0">
              <a:solidFill>
                <a:srgbClr val="266196"/>
              </a:solidFill>
              <a:latin typeface="Times New Roman" panose="02020603050405020304" pitchFamily="18" charset="0"/>
              <a:ea typeface="思源黑体 CN Medium" panose="020B0600000000000000" pitchFamily="34" charset="-122"/>
              <a:cs typeface="Times New Roman" panose="02020603050405020304" pitchFamily="18" charset="0"/>
            </a:endParaRPr>
          </a:p>
        </p:txBody>
      </p:sp>
      <p:cxnSp>
        <p:nvCxnSpPr>
          <p:cNvPr id="9" name="直接连接符 8"/>
          <p:cNvCxnSpPr/>
          <p:nvPr/>
        </p:nvCxnSpPr>
        <p:spPr>
          <a:xfrm>
            <a:off x="3245040" y="4135120"/>
            <a:ext cx="5013770" cy="0"/>
          </a:xfrm>
          <a:prstGeom prst="line">
            <a:avLst/>
          </a:prstGeom>
          <a:ln w="12700">
            <a:solidFill>
              <a:srgbClr val="225686"/>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1"/>
          <a:srcRect l="5362" t="3237" r="4831" b="4831"/>
          <a:stretch>
            <a:fillRect/>
          </a:stretch>
        </p:blipFill>
        <p:spPr>
          <a:xfrm>
            <a:off x="10704830" y="0"/>
            <a:ext cx="1487170" cy="1522095"/>
          </a:xfrm>
          <a:prstGeom prst="ellipse">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9"/>
          <p:cNvSpPr txBox="1"/>
          <p:nvPr/>
        </p:nvSpPr>
        <p:spPr>
          <a:xfrm>
            <a:off x="9263063" y="2687638"/>
            <a:ext cx="295275" cy="460375"/>
          </a:xfrm>
          <a:prstGeom prst="rect">
            <a:avLst/>
          </a:prstGeom>
          <a:noFill/>
          <a:ln w="9525">
            <a:noFill/>
          </a:ln>
        </p:spPr>
        <p:txBody>
          <a:bodyPr anchor="t">
            <a:spAutoFit/>
          </a:bodyPr>
          <a:lstStyle/>
          <a:p>
            <a:r>
              <a:rPr lang="en-US" altLang="zh-CN" sz="1200">
                <a:solidFill>
                  <a:srgbClr val="404040"/>
                </a:solidFill>
                <a:latin typeface="微软雅黑" panose="020B0503020204020204" charset="-122"/>
                <a:ea typeface="宋体" panose="02010600030101010101" pitchFamily="2" charset="-122"/>
              </a:rPr>
              <a:t> </a:t>
            </a:r>
            <a:endParaRPr lang="en-US" altLang="zh-CN" sz="1200">
              <a:solidFill>
                <a:srgbClr val="404040"/>
              </a:solidFill>
              <a:latin typeface="微软雅黑" panose="020B0503020204020204" charset="-122"/>
              <a:ea typeface="宋体" panose="02010600030101010101" pitchFamily="2" charset="-122"/>
            </a:endParaRPr>
          </a:p>
          <a:p>
            <a:endParaRPr lang="en-US" altLang="zh-CN" sz="1200">
              <a:solidFill>
                <a:srgbClr val="404040"/>
              </a:solidFill>
              <a:latin typeface="微软雅黑" panose="020B0503020204020204" charset="-122"/>
              <a:ea typeface="宋体" panose="02010600030101010101" pitchFamily="2" charset="-122"/>
            </a:endParaRPr>
          </a:p>
        </p:txBody>
      </p:sp>
      <p:sp>
        <p:nvSpPr>
          <p:cNvPr id="6149" name="Text Box 22"/>
          <p:cNvSpPr txBox="1"/>
          <p:nvPr/>
        </p:nvSpPr>
        <p:spPr>
          <a:xfrm>
            <a:off x="9263063" y="4856163"/>
            <a:ext cx="295275" cy="460375"/>
          </a:xfrm>
          <a:prstGeom prst="rect">
            <a:avLst/>
          </a:prstGeom>
          <a:noFill/>
          <a:ln w="9525">
            <a:noFill/>
          </a:ln>
        </p:spPr>
        <p:txBody>
          <a:bodyPr anchor="t">
            <a:spAutoFit/>
          </a:bodyPr>
          <a:lstStyle/>
          <a:p>
            <a:r>
              <a:rPr lang="en-US" altLang="zh-CN" sz="1200">
                <a:solidFill>
                  <a:srgbClr val="404040"/>
                </a:solidFill>
                <a:latin typeface="微软雅黑" panose="020B0503020204020204" charset="-122"/>
                <a:ea typeface="宋体" panose="02010600030101010101" pitchFamily="2" charset="-122"/>
              </a:rPr>
              <a:t> </a:t>
            </a:r>
            <a:endParaRPr lang="en-US" altLang="zh-CN" sz="1200">
              <a:solidFill>
                <a:srgbClr val="404040"/>
              </a:solidFill>
              <a:latin typeface="微软雅黑" panose="020B0503020204020204" charset="-122"/>
              <a:ea typeface="宋体" panose="02010600030101010101" pitchFamily="2" charset="-122"/>
            </a:endParaRPr>
          </a:p>
          <a:p>
            <a:endParaRPr lang="en-US" altLang="zh-CN" sz="1200">
              <a:solidFill>
                <a:srgbClr val="404040"/>
              </a:solidFill>
              <a:latin typeface="微软雅黑" panose="020B0503020204020204" charset="-122"/>
              <a:ea typeface="宋体" panose="02010600030101010101" pitchFamily="2" charset="-122"/>
            </a:endParaRPr>
          </a:p>
        </p:txBody>
      </p:sp>
      <p:sp>
        <p:nvSpPr>
          <p:cNvPr id="6150" name="Text Box 24"/>
          <p:cNvSpPr txBox="1"/>
          <p:nvPr/>
        </p:nvSpPr>
        <p:spPr>
          <a:xfrm>
            <a:off x="4843463" y="4208463"/>
            <a:ext cx="304800" cy="521970"/>
          </a:xfrm>
          <a:prstGeom prst="rect">
            <a:avLst/>
          </a:prstGeom>
          <a:noFill/>
          <a:ln w="9525">
            <a:noFill/>
          </a:ln>
        </p:spPr>
        <p:txBody>
          <a:bodyPr anchor="t">
            <a:spAutoFit/>
          </a:bodyPr>
          <a:lstStyle/>
          <a:p>
            <a:r>
              <a:rPr lang="en-US" altLang="zh-CN" sz="1400" b="1">
                <a:solidFill>
                  <a:srgbClr val="F1F1F1"/>
                </a:solidFill>
                <a:latin typeface="微软雅黑 Bold" pitchFamily="34" charset="-122"/>
                <a:ea typeface="宋体" panose="02010600030101010101" pitchFamily="2" charset="-122"/>
              </a:rPr>
              <a:t> </a:t>
            </a:r>
            <a:endParaRPr lang="en-US" altLang="zh-CN" sz="1400" b="1">
              <a:solidFill>
                <a:srgbClr val="F1F1F1"/>
              </a:solidFill>
              <a:latin typeface="微软雅黑 Bold" pitchFamily="34" charset="-122"/>
              <a:ea typeface="宋体" panose="02010600030101010101" pitchFamily="2" charset="-122"/>
            </a:endParaRPr>
          </a:p>
          <a:p>
            <a:endParaRPr lang="en-US" altLang="zh-CN" sz="1400" b="1">
              <a:solidFill>
                <a:srgbClr val="F1F1F1"/>
              </a:solidFill>
              <a:latin typeface="微软雅黑 Bold" pitchFamily="34" charset="-122"/>
              <a:ea typeface="宋体" panose="02010600030101010101" pitchFamily="2" charset="-122"/>
            </a:endParaRPr>
          </a:p>
        </p:txBody>
      </p:sp>
      <p:sp>
        <p:nvSpPr>
          <p:cNvPr id="4098" name="Text Box 4"/>
          <p:cNvSpPr txBox="1"/>
          <p:nvPr/>
        </p:nvSpPr>
        <p:spPr>
          <a:xfrm>
            <a:off x="657225" y="382905"/>
            <a:ext cx="2792095" cy="521970"/>
          </a:xfrm>
          <a:prstGeom prst="rect">
            <a:avLst/>
          </a:prstGeom>
          <a:noFill/>
          <a:ln w="9525">
            <a:noFill/>
          </a:ln>
        </p:spPr>
        <p:txBody>
          <a:bodyPr wrap="square" anchor="t">
            <a:spAutoFit/>
          </a:bodyPr>
          <a:lstStyle/>
          <a:p>
            <a:pPr algn="ctr"/>
            <a:r>
              <a:rPr lang="zh-CN" altLang="en-US" sz="2800" b="1" dirty="0">
                <a:solidFill>
                  <a:schemeClr val="accent5"/>
                </a:solidFill>
                <a:latin typeface="微软雅黑 Bold" pitchFamily="34" charset="-122"/>
                <a:ea typeface="宋体" panose="02010600030101010101" pitchFamily="2" charset="-122"/>
              </a:rPr>
              <a:t>并行算的概念</a:t>
            </a:r>
            <a:endParaRPr lang="zh-CN" altLang="en-US" sz="2800" b="1" dirty="0">
              <a:solidFill>
                <a:schemeClr val="accent5"/>
              </a:solidFill>
              <a:latin typeface="微软雅黑 Bold" pitchFamily="34" charset="-122"/>
              <a:ea typeface="宋体" panose="02010600030101010101" pitchFamily="2" charset="-122"/>
            </a:endParaRPr>
          </a:p>
        </p:txBody>
      </p:sp>
      <p:pic>
        <p:nvPicPr>
          <p:cNvPr id="9" name="Picture 3"/>
          <p:cNvPicPr>
            <a:picLocks noChangeAspect="1"/>
          </p:cNvPicPr>
          <p:nvPr/>
        </p:nvPicPr>
        <p:blipFill>
          <a:blip r:embed="rId1"/>
          <a:stretch>
            <a:fillRect/>
          </a:stretch>
        </p:blipFill>
        <p:spPr>
          <a:xfrm>
            <a:off x="8313" y="305018"/>
            <a:ext cx="3413645" cy="591820"/>
          </a:xfrm>
          <a:prstGeom prst="rect">
            <a:avLst/>
          </a:prstGeom>
          <a:noFill/>
          <a:ln w="9525">
            <a:noFill/>
          </a:ln>
        </p:spPr>
      </p:pic>
      <p:sp>
        <p:nvSpPr>
          <p:cNvPr id="10" name="Text Box 4"/>
          <p:cNvSpPr txBox="1"/>
          <p:nvPr/>
        </p:nvSpPr>
        <p:spPr>
          <a:xfrm>
            <a:off x="715010" y="339318"/>
            <a:ext cx="2737543" cy="52322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800">
                <a:solidFill>
                  <a:schemeClr val="bg1"/>
                </a:solidFill>
                <a:latin typeface="Times New Roman" panose="02020603050405020304" pitchFamily="18" charset="0"/>
                <a:ea typeface="思源黑体 CN Medium" panose="020B0600000000000000" pitchFamily="34" charset="-122"/>
                <a:cs typeface="Times New Roman" panose="02020603050405020304" pitchFamily="18" charset="0"/>
              </a:rPr>
              <a:t>Conclusion</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矩形 2"/>
          <p:cNvSpPr/>
          <p:nvPr/>
        </p:nvSpPr>
        <p:spPr>
          <a:xfrm>
            <a:off x="843379" y="1599982"/>
            <a:ext cx="10218198" cy="3903954"/>
          </a:xfrm>
          <a:prstGeom prst="rect">
            <a:avLst/>
          </a:prstGeom>
        </p:spPr>
        <p:txBody>
          <a:bodyPr wrap="square">
            <a:spAutoFit/>
          </a:bodyPr>
          <a:lstStyle/>
          <a:p>
            <a:pPr marL="457200" indent="-457200">
              <a:lnSpc>
                <a:spcPct val="150000"/>
              </a:lnSpc>
              <a:buFont typeface="Wingdings" panose="05000000000000000000" pitchFamily="2" charset="2"/>
              <a:buChar char="Ø"/>
            </a:pPr>
            <a:r>
              <a:rPr lang="en-US" altLang="zh-CN" sz="2400">
                <a:latin typeface="Times New Roman" panose="02020603050405020304" pitchFamily="18" charset="0"/>
                <a:cs typeface="Times New Roman" panose="02020603050405020304" pitchFamily="18" charset="0"/>
              </a:rPr>
              <a:t>We combine </a:t>
            </a:r>
            <a:r>
              <a:rPr lang="en-US" altLang="zh-CN" sz="2400">
                <a:solidFill>
                  <a:srgbClr val="FF0000"/>
                </a:solidFill>
                <a:latin typeface="Times New Roman" panose="02020603050405020304" pitchFamily="18" charset="0"/>
                <a:cs typeface="Times New Roman" panose="02020603050405020304" pitchFamily="18" charset="0"/>
              </a:rPr>
              <a:t>transfer learning</a:t>
            </a:r>
            <a:r>
              <a:rPr lang="en-US" altLang="zh-CN" sz="2400">
                <a:latin typeface="Times New Roman" panose="02020603050405020304" pitchFamily="18" charset="0"/>
                <a:cs typeface="Times New Roman" panose="02020603050405020304" pitchFamily="18" charset="0"/>
              </a:rPr>
              <a:t>, </a:t>
            </a:r>
            <a:r>
              <a:rPr lang="en-US" altLang="zh-CN" sz="2400">
                <a:solidFill>
                  <a:srgbClr val="FF0000"/>
                </a:solidFill>
                <a:latin typeface="Times New Roman" panose="02020603050405020304" pitchFamily="18" charset="0"/>
                <a:cs typeface="Times New Roman" panose="02020603050405020304" pitchFamily="18" charset="0"/>
              </a:rPr>
              <a:t>subspace learning</a:t>
            </a:r>
            <a:r>
              <a:rPr lang="en-US" altLang="zh-CN" sz="2400">
                <a:latin typeface="Times New Roman" panose="02020603050405020304" pitchFamily="18" charset="0"/>
                <a:cs typeface="Times New Roman" panose="02020603050405020304" pitchFamily="18" charset="0"/>
              </a:rPr>
              <a:t>, and </a:t>
            </a:r>
            <a:r>
              <a:rPr lang="en-US" altLang="zh-CN" sz="2400">
                <a:solidFill>
                  <a:srgbClr val="FF0000"/>
                </a:solidFill>
                <a:latin typeface="Times New Roman" panose="02020603050405020304" pitchFamily="18" charset="0"/>
                <a:cs typeface="Times New Roman" panose="02020603050405020304" pitchFamily="18" charset="0"/>
              </a:rPr>
              <a:t>feature selection </a:t>
            </a:r>
            <a:r>
              <a:rPr lang="en-US" altLang="zh-CN" sz="2400">
                <a:latin typeface="Times New Roman" panose="02020603050405020304" pitchFamily="18" charset="0"/>
                <a:cs typeface="Times New Roman" panose="02020603050405020304" pitchFamily="18" charset="0"/>
              </a:rPr>
              <a:t>to learn a domain invariant projection while transferring knowledge.</a:t>
            </a:r>
            <a:endParaRPr lang="en-US" altLang="zh-CN" sz="2400">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Ø"/>
            </a:pPr>
            <a:r>
              <a:rPr lang="en-US" altLang="zh-CN" sz="2400">
                <a:latin typeface="Times New Roman" panose="02020603050405020304" pitchFamily="18" charset="0"/>
                <a:cs typeface="Times New Roman" panose="02020603050405020304" pitchFamily="18" charset="0"/>
              </a:rPr>
              <a:t>W</a:t>
            </a:r>
            <a:r>
              <a:rPr lang="zh-CN" altLang="en-US" sz="2400">
                <a:latin typeface="Times New Roman" panose="02020603050405020304" pitchFamily="18" charset="0"/>
                <a:cs typeface="Times New Roman" panose="02020603050405020304" pitchFamily="18" charset="0"/>
              </a:rPr>
              <a:t>e introduce the idea of </a:t>
            </a:r>
            <a:r>
              <a:rPr lang="zh-CN" altLang="en-US" sz="2400">
                <a:solidFill>
                  <a:srgbClr val="FF0000"/>
                </a:solidFill>
                <a:latin typeface="Times New Roman" panose="02020603050405020304" pitchFamily="18" charset="0"/>
                <a:cs typeface="Times New Roman" panose="02020603050405020304" pitchFamily="18" charset="0"/>
              </a:rPr>
              <a:t>sparse reconstruction</a:t>
            </a:r>
            <a:r>
              <a:rPr lang="zh-CN" altLang="en-US" sz="2400">
                <a:latin typeface="Times New Roman" panose="02020603050405020304" pitchFamily="18" charset="0"/>
                <a:cs typeface="Times New Roman" panose="02020603050405020304" pitchFamily="18" charset="0"/>
              </a:rPr>
              <a:t>, in which the data in target corpus can be linearly represented by the data in source corpus. </a:t>
            </a:r>
            <a:endParaRPr lang="en-US" altLang="zh-CN" sz="2400">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Ø"/>
            </a:pPr>
            <a:r>
              <a:rPr lang="en-US" altLang="zh-CN" sz="2400">
                <a:latin typeface="Times New Roman" panose="02020603050405020304" pitchFamily="18" charset="0"/>
                <a:cs typeface="Times New Roman" panose="02020603050405020304" pitchFamily="18" charset="0"/>
              </a:rPr>
              <a:t>W</a:t>
            </a:r>
            <a:r>
              <a:rPr lang="zh-CN" altLang="en-US" sz="2400">
                <a:latin typeface="Times New Roman" panose="02020603050405020304" pitchFamily="18" charset="0"/>
                <a:cs typeface="Times New Roman" panose="02020603050405020304" pitchFamily="18" charset="0"/>
              </a:rPr>
              <a:t>e use the </a:t>
            </a:r>
            <a:r>
              <a:rPr lang="en-US" altLang="zh-CN" sz="2400">
                <a:latin typeface="Times New Roman" panose="02020603050405020304" pitchFamily="18" charset="0"/>
                <a:cs typeface="Times New Roman" panose="02020603050405020304" pitchFamily="18" charset="0"/>
              </a:rPr>
              <a:t>L</a:t>
            </a:r>
            <a:r>
              <a:rPr lang="zh-CN" altLang="en-US" sz="2400" baseline="-25000">
                <a:latin typeface="Times New Roman" panose="02020603050405020304" pitchFamily="18" charset="0"/>
                <a:cs typeface="Times New Roman" panose="02020603050405020304" pitchFamily="18" charset="0"/>
              </a:rPr>
              <a:t>2,1</a:t>
            </a:r>
            <a:r>
              <a:rPr lang="zh-CN" altLang="en-US" sz="2400">
                <a:latin typeface="Times New Roman" panose="02020603050405020304" pitchFamily="18" charset="0"/>
                <a:cs typeface="Times New Roman" panose="02020603050405020304" pitchFamily="18" charset="0"/>
              </a:rPr>
              <a:t>norm to constrain the projection matrix and reconstruction coefficients, which can obtain more effective features and avoid trivial solutions. </a:t>
            </a:r>
            <a:endParaRPr lang="zh-CN" altLang="en-US" sz="2400">
              <a:latin typeface="Times New Roman" panose="02020603050405020304" pitchFamily="18" charset="0"/>
              <a:cs typeface="Times New Roman" panose="02020603050405020304" pitchFamily="18" charset="0"/>
            </a:endParaRPr>
          </a:p>
        </p:txBody>
      </p:sp>
      <p:pic>
        <p:nvPicPr>
          <p:cNvPr id="12" name="图片 11"/>
          <p:cNvPicPr>
            <a:picLocks noChangeAspect="1"/>
          </p:cNvPicPr>
          <p:nvPr/>
        </p:nvPicPr>
        <p:blipFill>
          <a:blip r:embed="rId2"/>
          <a:srcRect l="5362" t="3237" r="4831" b="4831"/>
          <a:stretch>
            <a:fillRect/>
          </a:stretch>
        </p:blipFill>
        <p:spPr>
          <a:xfrm>
            <a:off x="10704830" y="0"/>
            <a:ext cx="1487170" cy="1522095"/>
          </a:xfrm>
          <a:prstGeom prst="ellipse">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p:cNvPicPr>
          <p:nvPr/>
        </p:nvPicPr>
        <p:blipFill>
          <a:blip r:embed="rId1"/>
          <a:stretch>
            <a:fillRect/>
          </a:stretch>
        </p:blipFill>
        <p:spPr>
          <a:xfrm>
            <a:off x="8313" y="305018"/>
            <a:ext cx="3413645" cy="591820"/>
          </a:xfrm>
          <a:prstGeom prst="rect">
            <a:avLst/>
          </a:prstGeom>
          <a:noFill/>
          <a:ln w="9525">
            <a:noFill/>
          </a:ln>
        </p:spPr>
      </p:pic>
      <p:pic>
        <p:nvPicPr>
          <p:cNvPr id="3" name="图片 2"/>
          <p:cNvPicPr>
            <a:picLocks noChangeAspect="1"/>
          </p:cNvPicPr>
          <p:nvPr/>
        </p:nvPicPr>
        <p:blipFill>
          <a:blip r:embed="rId2"/>
          <a:srcRect l="5362" t="3237" r="4831" b="4831"/>
          <a:stretch>
            <a:fillRect/>
          </a:stretch>
        </p:blipFill>
        <p:spPr>
          <a:xfrm>
            <a:off x="10704830" y="0"/>
            <a:ext cx="1487170" cy="1522095"/>
          </a:xfrm>
          <a:prstGeom prst="ellipse">
            <a:avLst/>
          </a:prstGeom>
        </p:spPr>
      </p:pic>
      <p:sp>
        <p:nvSpPr>
          <p:cNvPr id="5" name="Text Box 4"/>
          <p:cNvSpPr txBox="1"/>
          <p:nvPr/>
        </p:nvSpPr>
        <p:spPr>
          <a:xfrm>
            <a:off x="715010" y="339318"/>
            <a:ext cx="2737543" cy="52322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800">
                <a:solidFill>
                  <a:schemeClr val="bg1"/>
                </a:solidFill>
                <a:latin typeface="Times New Roman" panose="02020603050405020304" pitchFamily="18" charset="0"/>
                <a:ea typeface="思源黑体 CN Medium" panose="020B0600000000000000" pitchFamily="34" charset="-122"/>
                <a:cs typeface="Times New Roman" panose="02020603050405020304" pitchFamily="18" charset="0"/>
              </a:rPr>
              <a:t>References</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矩形 5"/>
          <p:cNvSpPr/>
          <p:nvPr/>
        </p:nvSpPr>
        <p:spPr>
          <a:xfrm>
            <a:off x="330708" y="1239956"/>
            <a:ext cx="11530584" cy="5016758"/>
          </a:xfrm>
          <a:prstGeom prst="rect">
            <a:avLst/>
          </a:prstGeom>
        </p:spPr>
        <p:txBody>
          <a:bodyPr wrap="square">
            <a:spAutoFit/>
          </a:bodyPr>
          <a:lstStyle/>
          <a:p>
            <a:pPr algn="just"/>
            <a:r>
              <a:rPr lang="en-US" altLang="zh-CN" sz="1600">
                <a:solidFill>
                  <a:srgbClr val="000000"/>
                </a:solidFill>
                <a:latin typeface="Arial" panose="020B0604020202020204" pitchFamily="34" charset="0"/>
              </a:rPr>
              <a:t>1.El Ayadi, M., Kamel, M.S., Karray, F.: Survey on speech emotion recognition:Features, classification schemes, and databases. Pattern Recognition44(3) (2011)572–587</a:t>
            </a:r>
            <a:endParaRPr lang="en-US" altLang="zh-CN" sz="1600">
              <a:solidFill>
                <a:srgbClr val="000000"/>
              </a:solidFill>
              <a:latin typeface="Arial" panose="020B0604020202020204" pitchFamily="34" charset="0"/>
            </a:endParaRPr>
          </a:p>
          <a:p>
            <a:pPr algn="just"/>
            <a:r>
              <a:rPr lang="en-US" altLang="zh-CN" sz="1600">
                <a:solidFill>
                  <a:srgbClr val="000000"/>
                </a:solidFill>
                <a:latin typeface="Arial" panose="020B0604020202020204" pitchFamily="34" charset="0"/>
              </a:rPr>
              <a:t>2.Ak ̧cay, M.B., O ̆guz, K.: Speech emotion recognition: Emotional models, databases,features, preprocessing methods, supporting modalities, and classifiers. SpeechCommunication116(2020) 56–76</a:t>
            </a:r>
            <a:endParaRPr lang="en-US" altLang="zh-CN" sz="1600">
              <a:solidFill>
                <a:srgbClr val="000000"/>
              </a:solidFill>
              <a:latin typeface="Arial" panose="020B0604020202020204" pitchFamily="34" charset="0"/>
            </a:endParaRPr>
          </a:p>
          <a:p>
            <a:pPr algn="just"/>
            <a:r>
              <a:rPr lang="en-US" altLang="zh-CN" sz="1600">
                <a:solidFill>
                  <a:srgbClr val="000000"/>
                </a:solidFill>
                <a:latin typeface="Arial" panose="020B0604020202020204" pitchFamily="34" charset="0"/>
              </a:rPr>
              <a:t>3. Song, P.: Transfer linear subspace learning for cross-corpus speech emotion recognition. IEEE Trans. Affect. Comput.10(2) (2019) 265–275</a:t>
            </a:r>
            <a:endParaRPr lang="en-US" altLang="zh-CN" sz="1600">
              <a:solidFill>
                <a:srgbClr val="000000"/>
              </a:solidFill>
              <a:latin typeface="Arial" panose="020B0604020202020204" pitchFamily="34" charset="0"/>
            </a:endParaRPr>
          </a:p>
          <a:p>
            <a:pPr algn="just"/>
            <a:r>
              <a:rPr lang="en-US" altLang="zh-CN" sz="1600">
                <a:solidFill>
                  <a:srgbClr val="000000"/>
                </a:solidFill>
                <a:latin typeface="Arial" panose="020B0604020202020204" pitchFamily="34" charset="0"/>
              </a:rPr>
              <a:t>4. Pan, S.J., Tsang, I.W., Kwok, J.T., Yang, Q.: Domain adaptation via transfer component analysis. IEEE Transactions on Neural Networks22(2) (2010) 199–210</a:t>
            </a:r>
            <a:endParaRPr lang="en-US" altLang="zh-CN" sz="1600">
              <a:solidFill>
                <a:srgbClr val="000000"/>
              </a:solidFill>
              <a:latin typeface="Arial" panose="020B0604020202020204" pitchFamily="34" charset="0"/>
            </a:endParaRPr>
          </a:p>
          <a:p>
            <a:pPr algn="just"/>
            <a:r>
              <a:rPr lang="en-US" altLang="zh-CN" sz="1600">
                <a:solidFill>
                  <a:srgbClr val="000000"/>
                </a:solidFill>
                <a:latin typeface="Arial" panose="020B0604020202020204" pitchFamily="34" charset="0"/>
              </a:rPr>
              <a:t>5. Zhang, J., Li, W., Ogunbona, P., Xu, D.: Recent advances in transfer learning forcross-dataset visual recognition: A problem-oriented perspective. ACM ComputingSurveys (CSUR)52(1) (2019) 1–38</a:t>
            </a:r>
            <a:endParaRPr lang="en-US" altLang="zh-CN" sz="1600">
              <a:solidFill>
                <a:srgbClr val="000000"/>
              </a:solidFill>
              <a:latin typeface="Arial" panose="020B0604020202020204" pitchFamily="34" charset="0"/>
            </a:endParaRPr>
          </a:p>
          <a:p>
            <a:pPr algn="just"/>
            <a:r>
              <a:rPr lang="en-US" altLang="zh-CN" sz="1600">
                <a:solidFill>
                  <a:srgbClr val="000000"/>
                </a:solidFill>
                <a:latin typeface="Arial" panose="020B0604020202020204" pitchFamily="34" charset="0"/>
              </a:rPr>
              <a:t>6. Deng, J., Zhang, Z., Schuller, B.: Linked source and target domain subspace feature transfer learning–exemplified by speech emotion recognition. In: 2014 22ndInternational Conference on Pattern Recognition, IEEE (2014) 761–766</a:t>
            </a:r>
            <a:endParaRPr lang="en-US" altLang="zh-CN" sz="1600">
              <a:solidFill>
                <a:srgbClr val="000000"/>
              </a:solidFill>
              <a:latin typeface="Arial" panose="020B0604020202020204" pitchFamily="34" charset="0"/>
            </a:endParaRPr>
          </a:p>
          <a:p>
            <a:pPr algn="just"/>
            <a:r>
              <a:rPr lang="en-US" altLang="zh-CN" sz="1600">
                <a:solidFill>
                  <a:srgbClr val="000000"/>
                </a:solidFill>
                <a:latin typeface="Arial" panose="020B0604020202020204" pitchFamily="34" charset="0"/>
              </a:rPr>
              <a:t>7. Zong, Y., Zheng, W., Zhang, T., Huang, X.: Cross-corpus speech emotion recog-nition based on domain-adaptive least-squares regression. IEEE Signal ProcessingLetters23(5) (2016) 585–589</a:t>
            </a:r>
            <a:endParaRPr lang="en-US" altLang="zh-CN" sz="1600">
              <a:solidFill>
                <a:srgbClr val="000000"/>
              </a:solidFill>
              <a:latin typeface="Arial" panose="020B0604020202020204" pitchFamily="34" charset="0"/>
            </a:endParaRPr>
          </a:p>
          <a:p>
            <a:pPr algn="just"/>
            <a:r>
              <a:rPr lang="en-US" altLang="zh-CN" sz="1600">
                <a:solidFill>
                  <a:srgbClr val="000000"/>
                </a:solidFill>
                <a:latin typeface="Arial" panose="020B0604020202020204" pitchFamily="34" charset="0"/>
              </a:rPr>
              <a:t>8. Huang, Z., Xue, W., Mao, Q., Zhan, Y.: Unsupervised domain adaptation forspeech emotion recognition using pcanet. Multimedia Tools and Applications76(5)(2017) 6785–6799</a:t>
            </a:r>
            <a:endParaRPr lang="en-US" altLang="zh-CN" sz="1600">
              <a:solidFill>
                <a:srgbClr val="000000"/>
              </a:solidFill>
              <a:latin typeface="Arial" panose="020B0604020202020204" pitchFamily="34" charset="0"/>
            </a:endParaRPr>
          </a:p>
          <a:p>
            <a:pPr algn="just"/>
            <a:r>
              <a:rPr lang="en-US" altLang="zh-CN" sz="1600">
                <a:solidFill>
                  <a:srgbClr val="000000"/>
                </a:solidFill>
                <a:latin typeface="Arial" panose="020B0604020202020204" pitchFamily="34" charset="0"/>
              </a:rPr>
              <a:t>9. Gideon, J., McInnis, M., Provost, E.M.: Improving cross-corpus speech emotionrecognition with adversarial discriminative domain generalization (addog). IEEETransactions on Affective Computing (2019)</a:t>
            </a:r>
            <a:endParaRPr lang="en-US" altLang="zh-CN" sz="1600">
              <a:solidFill>
                <a:srgbClr val="000000"/>
              </a:solidFill>
              <a:latin typeface="Arial" panose="020B0604020202020204" pitchFamily="34" charset="0"/>
            </a:endParaRPr>
          </a:p>
          <a:p>
            <a:pPr algn="just"/>
            <a:r>
              <a:rPr lang="en-US" altLang="zh-CN" sz="1600">
                <a:solidFill>
                  <a:srgbClr val="000000"/>
                </a:solidFill>
                <a:latin typeface="Arial" panose="020B0604020202020204" pitchFamily="34" charset="0"/>
              </a:rPr>
              <a:t>10. Zhang, W., Song, P.: Transfer sparse discriminant subspace learning for cross-corpus speech emotion recognition. IEEE/ACM Transactions on Audio, Speech,and Language Processing28(2020) 307–318</a:t>
            </a:r>
            <a:endParaRPr lang="en-US" altLang="zh-CN" sz="1600">
              <a:solidFill>
                <a:srgbClr val="000000"/>
              </a:solidFill>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9"/>
          <p:cNvSpPr txBox="1"/>
          <p:nvPr/>
        </p:nvSpPr>
        <p:spPr>
          <a:xfrm>
            <a:off x="9263063" y="2687638"/>
            <a:ext cx="295275" cy="460375"/>
          </a:xfrm>
          <a:prstGeom prst="rect">
            <a:avLst/>
          </a:prstGeom>
          <a:noFill/>
          <a:ln w="9525">
            <a:noFill/>
          </a:ln>
        </p:spPr>
        <p:txBody>
          <a:bodyPr anchor="t">
            <a:spAutoFit/>
          </a:bodyPr>
          <a:lstStyle/>
          <a:p>
            <a:r>
              <a:rPr lang="en-US" altLang="zh-CN" sz="1200">
                <a:solidFill>
                  <a:srgbClr val="404040"/>
                </a:solidFill>
                <a:latin typeface="微软雅黑" panose="020B0503020204020204" charset="-122"/>
                <a:ea typeface="宋体" panose="02010600030101010101" pitchFamily="2" charset="-122"/>
              </a:rPr>
              <a:t> </a:t>
            </a:r>
            <a:endParaRPr lang="en-US" altLang="zh-CN" sz="1200">
              <a:solidFill>
                <a:srgbClr val="404040"/>
              </a:solidFill>
              <a:latin typeface="微软雅黑" panose="020B0503020204020204" charset="-122"/>
              <a:ea typeface="宋体" panose="02010600030101010101" pitchFamily="2" charset="-122"/>
            </a:endParaRPr>
          </a:p>
          <a:p>
            <a:endParaRPr lang="en-US" altLang="zh-CN" sz="1200">
              <a:solidFill>
                <a:srgbClr val="404040"/>
              </a:solidFill>
              <a:latin typeface="微软雅黑" panose="020B0503020204020204" charset="-122"/>
              <a:ea typeface="宋体" panose="02010600030101010101" pitchFamily="2" charset="-122"/>
            </a:endParaRPr>
          </a:p>
        </p:txBody>
      </p:sp>
      <p:sp>
        <p:nvSpPr>
          <p:cNvPr id="7172" name="Text Box 15"/>
          <p:cNvSpPr txBox="1"/>
          <p:nvPr/>
        </p:nvSpPr>
        <p:spPr>
          <a:xfrm>
            <a:off x="6824663" y="3779838"/>
            <a:ext cx="295275" cy="460375"/>
          </a:xfrm>
          <a:prstGeom prst="rect">
            <a:avLst/>
          </a:prstGeom>
          <a:noFill/>
          <a:ln w="9525">
            <a:noFill/>
          </a:ln>
        </p:spPr>
        <p:txBody>
          <a:bodyPr anchor="t">
            <a:spAutoFit/>
          </a:bodyPr>
          <a:lstStyle/>
          <a:p>
            <a:r>
              <a:rPr lang="en-US" altLang="zh-CN" sz="1200">
                <a:solidFill>
                  <a:srgbClr val="404040"/>
                </a:solidFill>
                <a:latin typeface="微软雅黑" panose="020B0503020204020204" charset="-122"/>
                <a:ea typeface="宋体" panose="02010600030101010101" pitchFamily="2" charset="-122"/>
              </a:rPr>
              <a:t> </a:t>
            </a:r>
            <a:endParaRPr lang="en-US" altLang="zh-CN" sz="1200">
              <a:solidFill>
                <a:srgbClr val="404040"/>
              </a:solidFill>
              <a:latin typeface="微软雅黑" panose="020B0503020204020204" charset="-122"/>
              <a:ea typeface="宋体" panose="02010600030101010101" pitchFamily="2" charset="-122"/>
            </a:endParaRPr>
          </a:p>
          <a:p>
            <a:endParaRPr lang="en-US" altLang="zh-CN" sz="1200">
              <a:solidFill>
                <a:srgbClr val="404040"/>
              </a:solidFill>
              <a:latin typeface="微软雅黑" panose="020B0503020204020204" charset="-122"/>
              <a:ea typeface="宋体" panose="02010600030101010101" pitchFamily="2" charset="-122"/>
            </a:endParaRPr>
          </a:p>
        </p:txBody>
      </p:sp>
      <p:sp>
        <p:nvSpPr>
          <p:cNvPr id="7173" name="Text Box 22"/>
          <p:cNvSpPr txBox="1"/>
          <p:nvPr/>
        </p:nvSpPr>
        <p:spPr>
          <a:xfrm>
            <a:off x="9263063" y="4856163"/>
            <a:ext cx="295275" cy="460375"/>
          </a:xfrm>
          <a:prstGeom prst="rect">
            <a:avLst/>
          </a:prstGeom>
          <a:noFill/>
          <a:ln w="9525">
            <a:noFill/>
          </a:ln>
        </p:spPr>
        <p:txBody>
          <a:bodyPr anchor="t">
            <a:spAutoFit/>
          </a:bodyPr>
          <a:lstStyle/>
          <a:p>
            <a:r>
              <a:rPr lang="en-US" altLang="zh-CN" sz="1200">
                <a:solidFill>
                  <a:srgbClr val="404040"/>
                </a:solidFill>
                <a:latin typeface="微软雅黑" panose="020B0503020204020204" charset="-122"/>
                <a:ea typeface="宋体" panose="02010600030101010101" pitchFamily="2" charset="-122"/>
              </a:rPr>
              <a:t> </a:t>
            </a:r>
            <a:endParaRPr lang="en-US" altLang="zh-CN" sz="1200">
              <a:solidFill>
                <a:srgbClr val="404040"/>
              </a:solidFill>
              <a:latin typeface="微软雅黑" panose="020B0503020204020204" charset="-122"/>
              <a:ea typeface="宋体" panose="02010600030101010101" pitchFamily="2" charset="-122"/>
            </a:endParaRPr>
          </a:p>
          <a:p>
            <a:endParaRPr lang="en-US" altLang="zh-CN" sz="1200">
              <a:solidFill>
                <a:srgbClr val="404040"/>
              </a:solidFill>
              <a:latin typeface="微软雅黑" panose="020B0503020204020204" charset="-122"/>
              <a:ea typeface="宋体" panose="02010600030101010101" pitchFamily="2" charset="-122"/>
            </a:endParaRPr>
          </a:p>
        </p:txBody>
      </p:sp>
      <p:sp>
        <p:nvSpPr>
          <p:cNvPr id="7174" name="Text Box 24"/>
          <p:cNvSpPr txBox="1"/>
          <p:nvPr/>
        </p:nvSpPr>
        <p:spPr>
          <a:xfrm>
            <a:off x="4843463" y="4208463"/>
            <a:ext cx="304800" cy="521970"/>
          </a:xfrm>
          <a:prstGeom prst="rect">
            <a:avLst/>
          </a:prstGeom>
          <a:noFill/>
          <a:ln w="9525">
            <a:noFill/>
          </a:ln>
        </p:spPr>
        <p:txBody>
          <a:bodyPr anchor="t">
            <a:spAutoFit/>
          </a:bodyPr>
          <a:lstStyle/>
          <a:p>
            <a:r>
              <a:rPr lang="en-US" altLang="zh-CN" sz="1400" b="1">
                <a:solidFill>
                  <a:srgbClr val="F1F1F1"/>
                </a:solidFill>
                <a:latin typeface="微软雅黑 Bold" pitchFamily="34" charset="-122"/>
                <a:ea typeface="宋体" panose="02010600030101010101" pitchFamily="2" charset="-122"/>
              </a:rPr>
              <a:t> </a:t>
            </a:r>
            <a:endParaRPr lang="en-US" altLang="zh-CN" sz="1400" b="1">
              <a:solidFill>
                <a:srgbClr val="F1F1F1"/>
              </a:solidFill>
              <a:latin typeface="微软雅黑 Bold" pitchFamily="34" charset="-122"/>
              <a:ea typeface="宋体" panose="02010600030101010101" pitchFamily="2" charset="-122"/>
            </a:endParaRPr>
          </a:p>
          <a:p>
            <a:endParaRPr lang="en-US" altLang="zh-CN" sz="1400" b="1">
              <a:solidFill>
                <a:srgbClr val="F1F1F1"/>
              </a:solidFill>
              <a:latin typeface="微软雅黑 Bold" pitchFamily="34" charset="-122"/>
              <a:ea typeface="宋体" panose="02010600030101010101" pitchFamily="2" charset="-122"/>
            </a:endParaRPr>
          </a:p>
        </p:txBody>
      </p:sp>
      <p:sp>
        <p:nvSpPr>
          <p:cNvPr id="9" name="文本框 8"/>
          <p:cNvSpPr txBox="1"/>
          <p:nvPr/>
        </p:nvSpPr>
        <p:spPr>
          <a:xfrm>
            <a:off x="3093581" y="2638803"/>
            <a:ext cx="6004838" cy="829945"/>
          </a:xfrm>
          <a:prstGeom prst="rect">
            <a:avLst/>
          </a:prstGeom>
          <a:noFill/>
        </p:spPr>
        <p:txBody>
          <a:bodyPr wrap="square" rtlCol="0">
            <a:spAutoFit/>
          </a:bodyPr>
          <a:lstStyle/>
          <a:p>
            <a:pPr algn="ctr"/>
            <a:r>
              <a:rPr lang="en-US" altLang="zh-CN" sz="4800">
                <a:solidFill>
                  <a:srgbClr val="225686"/>
                </a:solidFill>
                <a:latin typeface="Times New Roman" panose="02020603050405020304" pitchFamily="18" charset="0"/>
                <a:cs typeface="Times New Roman" panose="02020603050405020304" pitchFamily="18" charset="0"/>
              </a:rPr>
              <a:t>Thank you</a:t>
            </a:r>
            <a:r>
              <a:rPr lang="zh-CN" altLang="en-US" sz="4800">
                <a:solidFill>
                  <a:srgbClr val="225686"/>
                </a:solidFill>
                <a:latin typeface="Times New Roman" panose="02020603050405020304" pitchFamily="18" charset="0"/>
                <a:cs typeface="Times New Roman" panose="02020603050405020304" pitchFamily="18" charset="0"/>
              </a:rPr>
              <a:t>！</a:t>
            </a:r>
            <a:endParaRPr lang="zh-CN" altLang="en-US" sz="4800" dirty="0">
              <a:solidFill>
                <a:srgbClr val="225686"/>
              </a:solidFill>
              <a:latin typeface="Times New Roman" panose="02020603050405020304" pitchFamily="18" charset="0"/>
              <a:cs typeface="Times New Roman" panose="02020603050405020304" pitchFamily="18" charset="0"/>
            </a:endParaRPr>
          </a:p>
        </p:txBody>
      </p:sp>
      <p:pic>
        <p:nvPicPr>
          <p:cNvPr id="12" name="图片 11"/>
          <p:cNvPicPr>
            <a:picLocks noChangeAspect="1"/>
          </p:cNvPicPr>
          <p:nvPr/>
        </p:nvPicPr>
        <p:blipFill>
          <a:blip r:embed="rId1"/>
          <a:srcRect l="5362" t="3237" r="4831" b="4831"/>
          <a:stretch>
            <a:fillRect/>
          </a:stretch>
        </p:blipFill>
        <p:spPr>
          <a:xfrm>
            <a:off x="10704830" y="0"/>
            <a:ext cx="1487170" cy="1522095"/>
          </a:xfrm>
          <a:prstGeom prst="ellipse">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5" name="矩形 4"/>
          <p:cNvSpPr/>
          <p:nvPr/>
        </p:nvSpPr>
        <p:spPr>
          <a:xfrm>
            <a:off x="-1085215" y="2461260"/>
            <a:ext cx="14192250" cy="2354000"/>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622691" y="3084262"/>
            <a:ext cx="5792380" cy="1107996"/>
          </a:xfrm>
          <a:prstGeom prst="rect">
            <a:avLst/>
          </a:prstGeom>
          <a:noFill/>
        </p:spPr>
        <p:txBody>
          <a:bodyPr wrap="square" rtlCol="0">
            <a:spAutoFit/>
          </a:bodyPr>
          <a:lstStyle/>
          <a:p>
            <a:pPr algn="just"/>
            <a:r>
              <a:rPr lang="en-US" altLang="zh-CN" sz="6600">
                <a:solidFill>
                  <a:srgbClr val="225686"/>
                </a:solidFill>
                <a:latin typeface="Times New Roman" panose="02020603050405020304" pitchFamily="18" charset="0"/>
                <a:cs typeface="Times New Roman" panose="02020603050405020304" pitchFamily="18" charset="0"/>
              </a:rPr>
              <a:t>1</a:t>
            </a:r>
            <a:r>
              <a:rPr lang="en-US" altLang="zh-CN" sz="6600">
                <a:solidFill>
                  <a:srgbClr val="225686"/>
                </a:solidFill>
              </a:rPr>
              <a:t> </a:t>
            </a:r>
            <a:r>
              <a:rPr lang="en-US" altLang="zh-CN" sz="6600">
                <a:solidFill>
                  <a:srgbClr val="266196"/>
                </a:solidFill>
                <a:latin typeface="Times New Roman" panose="02020603050405020304" pitchFamily="18" charset="0"/>
                <a:ea typeface="思源黑体 CN Medium" panose="020B0600000000000000" pitchFamily="34" charset="-122"/>
                <a:cs typeface="Times New Roman" panose="02020603050405020304" pitchFamily="18" charset="0"/>
              </a:rPr>
              <a:t>Introduction</a:t>
            </a:r>
            <a:endParaRPr lang="zh-CN" altLang="en-US" sz="6600" dirty="0">
              <a:solidFill>
                <a:srgbClr val="266196"/>
              </a:solidFill>
              <a:latin typeface="Times New Roman" panose="02020603050405020304" pitchFamily="18" charset="0"/>
              <a:ea typeface="思源黑体 CN Medium" panose="020B0600000000000000" pitchFamily="34" charset="-122"/>
              <a:cs typeface="Times New Roman" panose="02020603050405020304" pitchFamily="18" charset="0"/>
            </a:endParaRPr>
          </a:p>
        </p:txBody>
      </p:sp>
      <p:cxnSp>
        <p:nvCxnSpPr>
          <p:cNvPr id="9" name="直接连接符 8"/>
          <p:cNvCxnSpPr/>
          <p:nvPr/>
        </p:nvCxnSpPr>
        <p:spPr>
          <a:xfrm>
            <a:off x="3075290" y="4156116"/>
            <a:ext cx="6887183" cy="0"/>
          </a:xfrm>
          <a:prstGeom prst="line">
            <a:avLst/>
          </a:prstGeom>
          <a:ln w="12700">
            <a:solidFill>
              <a:srgbClr val="225686"/>
            </a:solidFill>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1"/>
          <a:srcRect l="5362" t="3237" r="4831" b="4831"/>
          <a:stretch>
            <a:fillRect/>
          </a:stretch>
        </p:blipFill>
        <p:spPr>
          <a:xfrm>
            <a:off x="10704830" y="0"/>
            <a:ext cx="1487170" cy="1522095"/>
          </a:xfrm>
          <a:prstGeom prst="ellipse">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626654" y="1741037"/>
            <a:ext cx="10938692" cy="1687963"/>
          </a:xfrm>
          <a:prstGeom prst="rect">
            <a:avLst/>
          </a:prstGeom>
          <a:noFill/>
        </p:spPr>
        <p:txBody>
          <a:bodyPr wrap="square" rtlCol="0" anchor="t">
            <a:spAutoFit/>
          </a:bodyPr>
          <a:lstStyle/>
          <a:p>
            <a:pPr>
              <a:lnSpc>
                <a:spcPct val="150000"/>
              </a:lnSpc>
            </a:pPr>
            <a:r>
              <a:rPr lang="en-US" altLang="zh-CN" sz="2400">
                <a:latin typeface="Times New Roman" panose="02020603050405020304" pitchFamily="18" charset="0"/>
                <a:cs typeface="Times New Roman" panose="02020603050405020304" pitchFamily="18" charset="0"/>
                <a:sym typeface="+mn-ea"/>
              </a:rPr>
              <a:t>The goal of  speech emotion recognition(SER) is to effectively recognize human emotions or emotional states from speech, e.g., anger, disgust, fear, happiness, and sadness.</a:t>
            </a:r>
            <a:endParaRPr lang="zh-CN" altLang="en-US" sz="2400" dirty="0">
              <a:latin typeface="Times New Roman" panose="02020603050405020304" pitchFamily="18" charset="0"/>
              <a:cs typeface="Times New Roman" panose="02020603050405020304" pitchFamily="18" charset="0"/>
              <a:sym typeface="+mn-ea"/>
            </a:endParaRPr>
          </a:p>
        </p:txBody>
      </p:sp>
      <p:pic>
        <p:nvPicPr>
          <p:cNvPr id="4097" name="Picture 3"/>
          <p:cNvPicPr>
            <a:picLocks noChangeAspect="1"/>
          </p:cNvPicPr>
          <p:nvPr/>
        </p:nvPicPr>
        <p:blipFill>
          <a:blip r:embed="rId1"/>
          <a:stretch>
            <a:fillRect/>
          </a:stretch>
        </p:blipFill>
        <p:spPr>
          <a:xfrm>
            <a:off x="0" y="403860"/>
            <a:ext cx="2980690" cy="591820"/>
          </a:xfrm>
          <a:prstGeom prst="rect">
            <a:avLst/>
          </a:prstGeom>
          <a:noFill/>
          <a:ln w="9525">
            <a:noFill/>
          </a:ln>
        </p:spPr>
      </p:pic>
      <p:sp>
        <p:nvSpPr>
          <p:cNvPr id="10" name="文本框 9"/>
          <p:cNvSpPr txBox="1"/>
          <p:nvPr/>
        </p:nvSpPr>
        <p:spPr>
          <a:xfrm>
            <a:off x="907927" y="435446"/>
            <a:ext cx="2161540" cy="461665"/>
          </a:xfrm>
          <a:prstGeom prst="rect">
            <a:avLst/>
          </a:prstGeom>
          <a:noFill/>
        </p:spPr>
        <p:txBody>
          <a:bodyPr wrap="square" rtlCol="0">
            <a:spAutoFit/>
          </a:bodyPr>
          <a:lstStyle/>
          <a:p>
            <a:r>
              <a:rPr lang="en-US" altLang="zh-CN" sz="2400">
                <a:solidFill>
                  <a:schemeClr val="bg1"/>
                </a:solidFill>
                <a:latin typeface="Times New Roman" panose="02020603050405020304" pitchFamily="18" charset="0"/>
                <a:ea typeface="思源黑体 CN Medium" panose="020B0600000000000000" pitchFamily="34" charset="-122"/>
                <a:cs typeface="Times New Roman" panose="02020603050405020304" pitchFamily="18" charset="0"/>
              </a:rPr>
              <a:t>Introduction</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11" name="图片 10" descr="timg"/>
          <p:cNvPicPr>
            <a:picLocks noChangeAspect="1"/>
          </p:cNvPicPr>
          <p:nvPr/>
        </p:nvPicPr>
        <p:blipFill>
          <a:blip r:embed="rId2"/>
          <a:stretch>
            <a:fillRect/>
          </a:stretch>
        </p:blipFill>
        <p:spPr>
          <a:xfrm flipV="1">
            <a:off x="7364336" y="3880615"/>
            <a:ext cx="4084079" cy="2300957"/>
          </a:xfrm>
          <a:prstGeom prst="rect">
            <a:avLst/>
          </a:prstGeom>
        </p:spPr>
      </p:pic>
      <p:pic>
        <p:nvPicPr>
          <p:cNvPr id="12" name="图片 11"/>
          <p:cNvPicPr>
            <a:picLocks noChangeAspect="1"/>
          </p:cNvPicPr>
          <p:nvPr/>
        </p:nvPicPr>
        <p:blipFill>
          <a:blip r:embed="rId3"/>
          <a:srcRect l="5362" t="3237" r="4831" b="4831"/>
          <a:stretch>
            <a:fillRect/>
          </a:stretch>
        </p:blipFill>
        <p:spPr>
          <a:xfrm>
            <a:off x="10704830" y="0"/>
            <a:ext cx="1487170" cy="1522095"/>
          </a:xfrm>
          <a:prstGeom prst="ellipse">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3"/>
          <p:cNvPicPr>
            <a:picLocks noChangeAspect="1"/>
          </p:cNvPicPr>
          <p:nvPr/>
        </p:nvPicPr>
        <p:blipFill>
          <a:blip r:embed="rId1"/>
          <a:stretch>
            <a:fillRect/>
          </a:stretch>
        </p:blipFill>
        <p:spPr>
          <a:xfrm>
            <a:off x="0" y="403860"/>
            <a:ext cx="2980690" cy="591820"/>
          </a:xfrm>
          <a:prstGeom prst="rect">
            <a:avLst/>
          </a:prstGeom>
          <a:noFill/>
          <a:ln w="9525">
            <a:noFill/>
          </a:ln>
        </p:spPr>
      </p:pic>
      <p:sp>
        <p:nvSpPr>
          <p:cNvPr id="10" name="文本框 9"/>
          <p:cNvSpPr txBox="1"/>
          <p:nvPr/>
        </p:nvSpPr>
        <p:spPr>
          <a:xfrm>
            <a:off x="819150" y="471762"/>
            <a:ext cx="2161540" cy="461665"/>
          </a:xfrm>
          <a:prstGeom prst="rect">
            <a:avLst/>
          </a:prstGeom>
          <a:noFill/>
        </p:spPr>
        <p:txBody>
          <a:bodyPr wrap="square" rtlCol="0">
            <a:spAutoFit/>
          </a:bodyPr>
          <a:lstStyle/>
          <a:p>
            <a:r>
              <a:rPr lang="en-US" altLang="zh-CN" sz="2400" b="1">
                <a:solidFill>
                  <a:schemeClr val="bg1"/>
                </a:solidFill>
                <a:latin typeface="Times New Roman" panose="02020603050405020304" pitchFamily="18" charset="0"/>
                <a:cs typeface="Times New Roman" panose="02020603050405020304" pitchFamily="18" charset="0"/>
              </a:rPr>
              <a:t>A</a:t>
            </a:r>
            <a:r>
              <a:rPr lang="zh-CN" altLang="en-US" sz="2400" b="1">
                <a:solidFill>
                  <a:schemeClr val="bg1"/>
                </a:solidFill>
                <a:latin typeface="Times New Roman" panose="02020603050405020304" pitchFamily="18" charset="0"/>
                <a:cs typeface="Times New Roman" panose="02020603050405020304" pitchFamily="18" charset="0"/>
              </a:rPr>
              <a:t>pplication</a:t>
            </a:r>
            <a:r>
              <a:rPr lang="en-US" altLang="zh-CN" b="1">
                <a:solidFill>
                  <a:schemeClr val="bg1"/>
                </a:solidFill>
                <a:latin typeface="Times New Roman" panose="02020603050405020304" pitchFamily="18" charset="0"/>
                <a:cs typeface="Times New Roman" panose="02020603050405020304" pitchFamily="18" charset="0"/>
              </a:rPr>
              <a:t> </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5b2a9cf7d2ac4930b1ea292e5f77584c"/>
          <p:cNvPicPr>
            <a:picLocks noChangeAspect="1"/>
          </p:cNvPicPr>
          <p:nvPr/>
        </p:nvPicPr>
        <p:blipFill rotWithShape="1">
          <a:blip r:embed="rId2"/>
          <a:srcRect t="4193" b="13432"/>
          <a:stretch>
            <a:fillRect/>
          </a:stretch>
        </p:blipFill>
        <p:spPr>
          <a:xfrm>
            <a:off x="1183134" y="1412125"/>
            <a:ext cx="3937635" cy="2219418"/>
          </a:xfrm>
          <a:prstGeom prst="rect">
            <a:avLst/>
          </a:prstGeom>
        </p:spPr>
      </p:pic>
      <p:pic>
        <p:nvPicPr>
          <p:cNvPr id="12" name="图片 11" descr="下载"/>
          <p:cNvPicPr>
            <a:picLocks noChangeAspect="1"/>
          </p:cNvPicPr>
          <p:nvPr/>
        </p:nvPicPr>
        <p:blipFill rotWithShape="1">
          <a:blip r:embed="rId3"/>
          <a:srcRect t="8052" b="10505"/>
          <a:stretch>
            <a:fillRect/>
          </a:stretch>
        </p:blipFill>
        <p:spPr>
          <a:xfrm>
            <a:off x="6867677" y="1392895"/>
            <a:ext cx="3592322" cy="2238648"/>
          </a:xfrm>
          <a:prstGeom prst="rect">
            <a:avLst/>
          </a:prstGeom>
        </p:spPr>
      </p:pic>
      <p:pic>
        <p:nvPicPr>
          <p:cNvPr id="20" name="图片 19"/>
          <p:cNvPicPr>
            <a:picLocks noChangeAspect="1"/>
          </p:cNvPicPr>
          <p:nvPr/>
        </p:nvPicPr>
        <p:blipFill>
          <a:blip r:embed="rId4"/>
          <a:srcRect l="5362" t="3237" r="4831" b="4831"/>
          <a:stretch>
            <a:fillRect/>
          </a:stretch>
        </p:blipFill>
        <p:spPr>
          <a:xfrm>
            <a:off x="10704830" y="0"/>
            <a:ext cx="1487170" cy="1522095"/>
          </a:xfrm>
          <a:prstGeom prst="ellipse">
            <a:avLst/>
          </a:prstGeom>
        </p:spPr>
      </p:pic>
      <p:pic>
        <p:nvPicPr>
          <p:cNvPr id="11" name="图片 10" descr="timg (1)"/>
          <p:cNvPicPr>
            <a:picLocks noChangeAspect="1"/>
          </p:cNvPicPr>
          <p:nvPr/>
        </p:nvPicPr>
        <p:blipFill>
          <a:blip r:embed="rId5"/>
          <a:stretch>
            <a:fillRect/>
          </a:stretch>
        </p:blipFill>
        <p:spPr>
          <a:xfrm>
            <a:off x="1387218" y="3917805"/>
            <a:ext cx="3733551" cy="2332076"/>
          </a:xfrm>
          <a:prstGeom prst="rect">
            <a:avLst/>
          </a:prstGeom>
        </p:spPr>
      </p:pic>
      <p:pic>
        <p:nvPicPr>
          <p:cNvPr id="13" name="图片 12" descr="u=4169551590,2649343334&amp;fm=26&amp;gp=0"/>
          <p:cNvPicPr>
            <a:picLocks noChangeAspect="1"/>
          </p:cNvPicPr>
          <p:nvPr/>
        </p:nvPicPr>
        <p:blipFill>
          <a:blip r:embed="rId6"/>
          <a:stretch>
            <a:fillRect/>
          </a:stretch>
        </p:blipFill>
        <p:spPr>
          <a:xfrm>
            <a:off x="6867678" y="3965774"/>
            <a:ext cx="3592322" cy="228410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10751" y="1863558"/>
            <a:ext cx="11222899" cy="2805063"/>
          </a:xfrm>
          <a:prstGeom prst="rect">
            <a:avLst/>
          </a:prstGeom>
          <a:noFill/>
        </p:spPr>
        <p:txBody>
          <a:bodyPr wrap="square" rtlCol="0" anchor="t">
            <a:spAutoFit/>
          </a:bodyPr>
          <a:lstStyle/>
          <a:p>
            <a:pPr marL="342900" indent="-342900">
              <a:lnSpc>
                <a:spcPct val="150000"/>
              </a:lnSpc>
              <a:buFont typeface="Wingdings" panose="05000000000000000000" pitchFamily="2" charset="2"/>
              <a:buChar char="Ø"/>
            </a:pPr>
            <a:r>
              <a:rPr lang="en-US" altLang="zh-CN" sz="2400">
                <a:latin typeface="Times New Roman" panose="02020603050405020304" pitchFamily="18" charset="0"/>
                <a:cs typeface="Times New Roman" panose="02020603050405020304" pitchFamily="18" charset="0"/>
                <a:sym typeface="+mn-ea"/>
              </a:rPr>
              <a:t>    Traditional SER:the training and testing data follow the same feature distributions, does not often hold.</a:t>
            </a:r>
            <a:endParaRPr lang="en-US" altLang="zh-CN" sz="2400">
              <a:latin typeface="Times New Roman" panose="02020603050405020304" pitchFamily="18" charset="0"/>
              <a:cs typeface="Times New Roman" panose="02020603050405020304" pitchFamily="18" charset="0"/>
              <a:sym typeface="+mn-ea"/>
            </a:endParaRPr>
          </a:p>
          <a:p>
            <a:pPr marL="342900" indent="-342900">
              <a:lnSpc>
                <a:spcPct val="150000"/>
              </a:lnSpc>
              <a:buFont typeface="Wingdings" panose="05000000000000000000" pitchFamily="2" charset="2"/>
              <a:buChar char="Ø"/>
            </a:pPr>
            <a:r>
              <a:rPr lang="en-US" altLang="zh-CN" sz="2400">
                <a:latin typeface="Times New Roman" panose="02020603050405020304" pitchFamily="18" charset="0"/>
                <a:cs typeface="Times New Roman" panose="02020603050405020304" pitchFamily="18" charset="0"/>
                <a:sym typeface="+mn-ea"/>
              </a:rPr>
              <a:t>    In actual situations, the training and testing data are often obtained in different scenarios, e.g., different languages, or different recording devices, where the recognition performance will be significantly reduced.</a:t>
            </a:r>
            <a:endParaRPr lang="en-US" altLang="zh-CN" sz="2400">
              <a:latin typeface="Times New Roman" panose="02020603050405020304" pitchFamily="18" charset="0"/>
              <a:cs typeface="Times New Roman" panose="02020603050405020304" pitchFamily="18" charset="0"/>
              <a:sym typeface="+mn-ea"/>
            </a:endParaRPr>
          </a:p>
        </p:txBody>
      </p:sp>
      <p:pic>
        <p:nvPicPr>
          <p:cNvPr id="4097" name="Picture 3"/>
          <p:cNvPicPr>
            <a:picLocks noChangeAspect="1"/>
          </p:cNvPicPr>
          <p:nvPr/>
        </p:nvPicPr>
        <p:blipFill>
          <a:blip r:embed="rId1"/>
          <a:stretch>
            <a:fillRect/>
          </a:stretch>
        </p:blipFill>
        <p:spPr>
          <a:xfrm>
            <a:off x="0" y="403860"/>
            <a:ext cx="2743200" cy="591820"/>
          </a:xfrm>
          <a:prstGeom prst="rect">
            <a:avLst/>
          </a:prstGeom>
          <a:noFill/>
          <a:ln w="9525">
            <a:noFill/>
          </a:ln>
        </p:spPr>
      </p:pic>
      <p:sp>
        <p:nvSpPr>
          <p:cNvPr id="10" name="文本框 9"/>
          <p:cNvSpPr txBox="1"/>
          <p:nvPr/>
        </p:nvSpPr>
        <p:spPr>
          <a:xfrm>
            <a:off x="751840" y="468937"/>
            <a:ext cx="2161540" cy="461665"/>
          </a:xfrm>
          <a:prstGeom prst="rect">
            <a:avLst/>
          </a:prstGeom>
          <a:noFill/>
        </p:spPr>
        <p:txBody>
          <a:bodyPr wrap="square" rtlCol="0">
            <a:spAutoFit/>
          </a:bodyPr>
          <a:lstStyle/>
          <a:p>
            <a:r>
              <a:rPr lang="en-US" altLang="zh-CN" sz="2400">
                <a:solidFill>
                  <a:schemeClr val="bg1"/>
                </a:solidFill>
                <a:latin typeface="Times New Roman" panose="02020603050405020304" pitchFamily="18" charset="0"/>
                <a:ea typeface="思源黑体 CN Medium" panose="020B0600000000000000" pitchFamily="34" charset="-122"/>
                <a:cs typeface="Times New Roman" panose="02020603050405020304" pitchFamily="18" charset="0"/>
              </a:rPr>
              <a:t>Introduction</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pic>
        <p:nvPicPr>
          <p:cNvPr id="8" name="图片 7"/>
          <p:cNvPicPr>
            <a:picLocks noChangeAspect="1"/>
          </p:cNvPicPr>
          <p:nvPr/>
        </p:nvPicPr>
        <p:blipFill>
          <a:blip r:embed="rId2"/>
          <a:srcRect l="5362" t="3237" r="4831" b="4831"/>
          <a:stretch>
            <a:fillRect/>
          </a:stretch>
        </p:blipFill>
        <p:spPr>
          <a:xfrm>
            <a:off x="10704830" y="0"/>
            <a:ext cx="1487170" cy="1522095"/>
          </a:xfrm>
          <a:prstGeom prst="ellipse">
            <a:avLst/>
          </a:prstGeom>
        </p:spPr>
      </p:pic>
      <p:sp>
        <p:nvSpPr>
          <p:cNvPr id="2" name="矩形 1"/>
          <p:cNvSpPr/>
          <p:nvPr/>
        </p:nvSpPr>
        <p:spPr>
          <a:xfrm>
            <a:off x="628015" y="1229564"/>
            <a:ext cx="6096000" cy="461665"/>
          </a:xfrm>
          <a:prstGeom prst="rect">
            <a:avLst/>
          </a:prstGeom>
        </p:spPr>
        <p:txBody>
          <a:bodyPr>
            <a:spAutoFit/>
          </a:bodyPr>
          <a:lstStyle/>
          <a:p>
            <a:r>
              <a:rPr lang="en-US" altLang="zh-CN" sz="2400" b="1">
                <a:solidFill>
                  <a:schemeClr val="accent5"/>
                </a:solidFill>
                <a:latin typeface="Times New Roman" panose="02020603050405020304" pitchFamily="18" charset="0"/>
                <a:ea typeface="宋体" panose="02010600030101010101" pitchFamily="2" charset="-122"/>
                <a:cs typeface="Times New Roman" panose="02020603050405020304" pitchFamily="18" charset="0"/>
              </a:rPr>
              <a:t>Problems in traditional SER</a:t>
            </a:r>
            <a:endParaRPr lang="en-US" altLang="zh-CN" sz="2400" b="1">
              <a:solidFill>
                <a:schemeClr val="accent5"/>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51840" y="2974183"/>
            <a:ext cx="11240574" cy="3349956"/>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2400">
                <a:latin typeface="Times New Roman" panose="02020603050405020304" pitchFamily="18" charset="0"/>
                <a:cs typeface="Times New Roman" panose="02020603050405020304" pitchFamily="18" charset="0"/>
              </a:rPr>
              <a:t>Feature subspace transfer learning(Deng 2014)</a:t>
            </a:r>
            <a:endParaRPr lang="en-US" altLang="zh-CN" sz="240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altLang="zh-CN" sz="2400">
                <a:latin typeface="Times New Roman" panose="02020603050405020304" pitchFamily="18" charset="0"/>
                <a:cs typeface="Times New Roman" panose="02020603050405020304" pitchFamily="18" charset="0"/>
              </a:rPr>
              <a:t>Domain adaptive least squares regression (Zong 2016)</a:t>
            </a:r>
            <a:endParaRPr lang="en-US" altLang="zh-CN" sz="240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altLang="zh-CN" sz="2400">
                <a:latin typeface="Times New Roman" panose="02020603050405020304" pitchFamily="18" charset="0"/>
                <a:cs typeface="Times New Roman" panose="02020603050405020304" pitchFamily="18" charset="0"/>
              </a:rPr>
              <a:t>PCANet based feature transfer algorithm(Huang 2017)</a:t>
            </a:r>
            <a:endParaRPr lang="en-US" altLang="zh-CN" sz="240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altLang="zh-CN" sz="2400">
                <a:latin typeface="Times New Roman" panose="02020603050405020304" pitchFamily="18" charset="0"/>
                <a:cs typeface="Times New Roman" panose="02020603050405020304" pitchFamily="18" charset="0"/>
              </a:rPr>
              <a:t>Adversarial discriminative domain generalization (Gideon 2019)</a:t>
            </a:r>
            <a:endParaRPr lang="en-US" altLang="zh-CN" sz="240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altLang="zh-CN" sz="2400">
                <a:latin typeface="Times New Roman" panose="02020603050405020304" pitchFamily="18" charset="0"/>
                <a:cs typeface="Times New Roman" panose="02020603050405020304" pitchFamily="18" charset="0"/>
              </a:rPr>
              <a:t>Transfer linear subspace learning approach(Song 2019)</a:t>
            </a:r>
            <a:endParaRPr lang="en-US" altLang="zh-CN" sz="240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altLang="zh-CN" sz="2400">
                <a:latin typeface="Times New Roman" panose="02020603050405020304" pitchFamily="18" charset="0"/>
                <a:cs typeface="Times New Roman" panose="02020603050405020304" pitchFamily="18" charset="0"/>
              </a:rPr>
              <a:t>Transfer sparse discriminant subspace learning (Zhang 2020)</a:t>
            </a:r>
            <a:endParaRPr lang="zh-CN" altLang="en-US" sz="2400">
              <a:latin typeface="Times New Roman" panose="02020603050405020304" pitchFamily="18" charset="0"/>
              <a:cs typeface="Times New Roman" panose="02020603050405020304" pitchFamily="18" charset="0"/>
            </a:endParaRPr>
          </a:p>
        </p:txBody>
      </p:sp>
      <p:sp>
        <p:nvSpPr>
          <p:cNvPr id="4" name="矩形 3"/>
          <p:cNvSpPr/>
          <p:nvPr/>
        </p:nvSpPr>
        <p:spPr>
          <a:xfrm>
            <a:off x="801033" y="1286220"/>
            <a:ext cx="10589933" cy="1687963"/>
          </a:xfrm>
          <a:prstGeom prst="rect">
            <a:avLst/>
          </a:prstGeom>
        </p:spPr>
        <p:txBody>
          <a:bodyPr wrap="square">
            <a:spAutoFit/>
          </a:bodyPr>
          <a:lstStyle/>
          <a:p>
            <a:pPr algn="just">
              <a:lnSpc>
                <a:spcPct val="150000"/>
              </a:lnSpc>
            </a:pPr>
            <a:r>
              <a:rPr lang="en-US" altLang="zh-CN" sz="2400">
                <a:latin typeface="Times New Roman" panose="02020603050405020304" pitchFamily="18" charset="0"/>
                <a:cs typeface="Times New Roman" panose="02020603050405020304" pitchFamily="18" charset="0"/>
              </a:rPr>
              <a:t>In order to solve the above problems, with the rapid development of transfer learning, many transfer learning algorithms have been introduced for cross-corpus SER.</a:t>
            </a:r>
            <a:endParaRPr lang="zh-CN" altLang="en-US" sz="240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
          <a:srcRect l="5362" t="3237" r="4831" b="4831"/>
          <a:stretch>
            <a:fillRect/>
          </a:stretch>
        </p:blipFill>
        <p:spPr>
          <a:xfrm>
            <a:off x="10704830" y="0"/>
            <a:ext cx="1487170" cy="1522095"/>
          </a:xfrm>
          <a:prstGeom prst="ellipse">
            <a:avLst/>
          </a:prstGeom>
        </p:spPr>
      </p:pic>
      <p:pic>
        <p:nvPicPr>
          <p:cNvPr id="6" name="Picture 3"/>
          <p:cNvPicPr>
            <a:picLocks noChangeAspect="1"/>
          </p:cNvPicPr>
          <p:nvPr/>
        </p:nvPicPr>
        <p:blipFill>
          <a:blip r:embed="rId2"/>
          <a:stretch>
            <a:fillRect/>
          </a:stretch>
        </p:blipFill>
        <p:spPr>
          <a:xfrm>
            <a:off x="0" y="403860"/>
            <a:ext cx="2743200" cy="591820"/>
          </a:xfrm>
          <a:prstGeom prst="rect">
            <a:avLst/>
          </a:prstGeom>
          <a:noFill/>
          <a:ln w="9525">
            <a:noFill/>
          </a:ln>
        </p:spPr>
      </p:pic>
      <p:sp>
        <p:nvSpPr>
          <p:cNvPr id="7" name="文本框 6"/>
          <p:cNvSpPr txBox="1"/>
          <p:nvPr/>
        </p:nvSpPr>
        <p:spPr>
          <a:xfrm>
            <a:off x="751840" y="468937"/>
            <a:ext cx="2161540" cy="461665"/>
          </a:xfrm>
          <a:prstGeom prst="rect">
            <a:avLst/>
          </a:prstGeom>
          <a:noFill/>
        </p:spPr>
        <p:txBody>
          <a:bodyPr wrap="square" rtlCol="0">
            <a:spAutoFit/>
          </a:bodyPr>
          <a:lstStyle/>
          <a:p>
            <a:r>
              <a:rPr lang="en-US" altLang="zh-CN" sz="2400">
                <a:solidFill>
                  <a:schemeClr val="bg1"/>
                </a:solidFill>
                <a:latin typeface="Times New Roman" panose="02020603050405020304" pitchFamily="18" charset="0"/>
                <a:ea typeface="思源黑体 CN Medium" panose="020B0600000000000000" pitchFamily="34" charset="-122"/>
                <a:cs typeface="Times New Roman" panose="02020603050405020304" pitchFamily="18" charset="0"/>
              </a:rPr>
              <a:t>Introduction</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p:cNvPicPr>
          <p:nvPr/>
        </p:nvPicPr>
        <p:blipFill>
          <a:blip r:embed="rId1"/>
          <a:stretch>
            <a:fillRect/>
          </a:stretch>
        </p:blipFill>
        <p:spPr>
          <a:xfrm>
            <a:off x="0" y="403860"/>
            <a:ext cx="2743200" cy="591820"/>
          </a:xfrm>
          <a:prstGeom prst="rect">
            <a:avLst/>
          </a:prstGeom>
          <a:noFill/>
          <a:ln w="9525">
            <a:noFill/>
          </a:ln>
        </p:spPr>
      </p:pic>
      <p:sp>
        <p:nvSpPr>
          <p:cNvPr id="3" name="文本框 2"/>
          <p:cNvSpPr txBox="1"/>
          <p:nvPr/>
        </p:nvSpPr>
        <p:spPr>
          <a:xfrm>
            <a:off x="751840" y="468937"/>
            <a:ext cx="2161540" cy="461665"/>
          </a:xfrm>
          <a:prstGeom prst="rect">
            <a:avLst/>
          </a:prstGeom>
          <a:noFill/>
        </p:spPr>
        <p:txBody>
          <a:bodyPr wrap="square" rtlCol="0">
            <a:spAutoFit/>
          </a:bodyPr>
          <a:lstStyle/>
          <a:p>
            <a:r>
              <a:rPr lang="en-US" altLang="zh-CN" sz="2400">
                <a:solidFill>
                  <a:schemeClr val="bg1"/>
                </a:solidFill>
                <a:latin typeface="Times New Roman" panose="02020603050405020304" pitchFamily="18" charset="0"/>
                <a:ea typeface="思源黑体 CN Medium" panose="020B0600000000000000" pitchFamily="34" charset="-122"/>
                <a:cs typeface="Times New Roman" panose="02020603050405020304" pitchFamily="18" charset="0"/>
              </a:rPr>
              <a:t>Introduction</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rcRect l="5362" t="3237" r="4831" b="4831"/>
          <a:stretch>
            <a:fillRect/>
          </a:stretch>
        </p:blipFill>
        <p:spPr>
          <a:xfrm>
            <a:off x="10704830" y="0"/>
            <a:ext cx="1487170" cy="1522095"/>
          </a:xfrm>
          <a:prstGeom prst="ellipse">
            <a:avLst/>
          </a:prstGeom>
        </p:spPr>
      </p:pic>
      <p:sp>
        <p:nvSpPr>
          <p:cNvPr id="5" name="矩形 4"/>
          <p:cNvSpPr/>
          <p:nvPr/>
        </p:nvSpPr>
        <p:spPr>
          <a:xfrm>
            <a:off x="751840" y="1428332"/>
            <a:ext cx="10502283" cy="2795958"/>
          </a:xfrm>
          <a:prstGeom prst="rect">
            <a:avLst/>
          </a:prstGeom>
        </p:spPr>
        <p:txBody>
          <a:bodyPr wrap="square">
            <a:spAutoFit/>
          </a:bodyPr>
          <a:lstStyle/>
          <a:p>
            <a:pPr algn="just">
              <a:lnSpc>
                <a:spcPct val="150000"/>
              </a:lnSpc>
            </a:pPr>
            <a:r>
              <a:rPr lang="zh-CN" altLang="en-US" sz="2400">
                <a:latin typeface="Times New Roman" panose="02020603050405020304" pitchFamily="18" charset="0"/>
                <a:cs typeface="Times New Roman" panose="02020603050405020304" pitchFamily="18" charset="0"/>
              </a:rPr>
              <a:t>Most of the above-mentioned algorithms measure the distance discrepancy between source and target databases by using the </a:t>
            </a:r>
            <a:r>
              <a:rPr lang="zh-CN" altLang="en-US" sz="2400" b="1">
                <a:latin typeface="Times New Roman" panose="02020603050405020304" pitchFamily="18" charset="0"/>
                <a:cs typeface="Times New Roman" panose="02020603050405020304" pitchFamily="18" charset="0"/>
              </a:rPr>
              <a:t>maximum mean discrepancy </a:t>
            </a:r>
            <a:r>
              <a:rPr lang="zh-CN" altLang="en-US" sz="2400">
                <a:latin typeface="Times New Roman" panose="02020603050405020304" pitchFamily="18" charset="0"/>
                <a:cs typeface="Times New Roman" panose="02020603050405020304" pitchFamily="18" charset="0"/>
              </a:rPr>
              <a:t>(MMD). However,  MMD can  only </a:t>
            </a:r>
            <a:r>
              <a:rPr lang="zh-CN" altLang="en-US" sz="2400" b="1">
                <a:latin typeface="Times New Roman" panose="02020603050405020304" pitchFamily="18" charset="0"/>
                <a:cs typeface="Times New Roman" panose="02020603050405020304" pitchFamily="18" charset="0"/>
              </a:rPr>
              <a:t>narrow the probability distribution, neglecting the linear relationship between the source and target databases</a:t>
            </a:r>
            <a:r>
              <a:rPr lang="zh-CN" altLang="en-US" sz="2400">
                <a:latin typeface="Times New Roman" panose="02020603050405020304" pitchFamily="18" charset="0"/>
                <a:cs typeface="Times New Roman" panose="02020603050405020304" pitchFamily="18" charset="0"/>
              </a:rPr>
              <a:t>. This will  make the samples from different databases cannot interweave well.</a:t>
            </a:r>
            <a:endParaRPr lang="zh-CN" altLang="en-US" sz="2400">
              <a:latin typeface="Times New Roman" panose="02020603050405020304" pitchFamily="18" charset="0"/>
              <a:cs typeface="Times New Roman" panose="02020603050405020304" pitchFamily="18" charset="0"/>
            </a:endParaRPr>
          </a:p>
        </p:txBody>
      </p:sp>
      <p:sp>
        <p:nvSpPr>
          <p:cNvPr id="6" name="矩形 5"/>
          <p:cNvSpPr/>
          <p:nvPr/>
        </p:nvSpPr>
        <p:spPr>
          <a:xfrm>
            <a:off x="751840" y="4347498"/>
            <a:ext cx="10753620" cy="1133965"/>
          </a:xfrm>
          <a:prstGeom prst="rect">
            <a:avLst/>
          </a:prstGeom>
        </p:spPr>
        <p:txBody>
          <a:bodyPr wrap="square">
            <a:spAutoFit/>
          </a:bodyPr>
          <a:lstStyle/>
          <a:p>
            <a:pPr>
              <a:lnSpc>
                <a:spcPct val="150000"/>
              </a:lnSpc>
            </a:pPr>
            <a:r>
              <a:rPr lang="zh-CN" altLang="en-US" sz="2400">
                <a:latin typeface="Times New Roman" panose="02020603050405020304" pitchFamily="18" charset="0"/>
                <a:cs typeface="Times New Roman" panose="02020603050405020304" pitchFamily="18" charset="0"/>
              </a:rPr>
              <a:t>Different from the above-mentioned methods, we propose a novel transfer learning algorithm, called sparse subspace transfer learning (SSTL), for cross-corpus SER. </a:t>
            </a:r>
            <a:endParaRPr lang="zh-CN"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5" name="矩形 4"/>
          <p:cNvSpPr/>
          <p:nvPr/>
        </p:nvSpPr>
        <p:spPr>
          <a:xfrm>
            <a:off x="-1028700" y="2442500"/>
            <a:ext cx="14192250" cy="2354000"/>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071116" y="3076022"/>
            <a:ext cx="8049768" cy="830997"/>
          </a:xfrm>
          <a:prstGeom prst="rect">
            <a:avLst/>
          </a:prstGeom>
          <a:noFill/>
        </p:spPr>
        <p:txBody>
          <a:bodyPr wrap="square" rtlCol="0">
            <a:spAutoFit/>
          </a:bodyPr>
          <a:lstStyle/>
          <a:p>
            <a:pPr algn="just"/>
            <a:r>
              <a:rPr lang="en-US" altLang="zh-CN" sz="4800">
                <a:solidFill>
                  <a:srgbClr val="266196"/>
                </a:solidFill>
                <a:latin typeface="Times New Roman" panose="02020603050405020304" pitchFamily="18" charset="0"/>
                <a:ea typeface="思源黑体 CN Medium" panose="020B0600000000000000" pitchFamily="34" charset="-122"/>
                <a:cs typeface="Times New Roman" panose="02020603050405020304" pitchFamily="18" charset="0"/>
              </a:rPr>
              <a:t>2 The proposed SSTL method</a:t>
            </a:r>
            <a:endParaRPr lang="zh-CN" altLang="en-US" sz="4800" dirty="0">
              <a:solidFill>
                <a:srgbClr val="266196"/>
              </a:solidFill>
              <a:latin typeface="Times New Roman" panose="02020603050405020304" pitchFamily="18" charset="0"/>
              <a:ea typeface="思源黑体 CN Medium" panose="020B0600000000000000" pitchFamily="34" charset="-122"/>
              <a:cs typeface="Times New Roman" panose="02020603050405020304" pitchFamily="18" charset="0"/>
            </a:endParaRPr>
          </a:p>
        </p:txBody>
      </p:sp>
      <p:cxnSp>
        <p:nvCxnSpPr>
          <p:cNvPr id="9" name="直接连接符 8"/>
          <p:cNvCxnSpPr/>
          <p:nvPr/>
        </p:nvCxnSpPr>
        <p:spPr>
          <a:xfrm>
            <a:off x="1734312" y="4144010"/>
            <a:ext cx="8723376" cy="0"/>
          </a:xfrm>
          <a:prstGeom prst="line">
            <a:avLst/>
          </a:prstGeom>
          <a:ln w="12700">
            <a:solidFill>
              <a:srgbClr val="225686"/>
            </a:solidFill>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1"/>
          <a:srcRect l="5362" t="3237" r="4831" b="4831"/>
          <a:stretch>
            <a:fillRect/>
          </a:stretch>
        </p:blipFill>
        <p:spPr>
          <a:xfrm>
            <a:off x="10704830" y="0"/>
            <a:ext cx="1487170" cy="1522095"/>
          </a:xfrm>
          <a:prstGeom prst="ellipse">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3"/>
          </a:solidFill>
        </a:ln>
      </a:spPr>
      <a:bodyPr wrap="square" rtlCol="0" anchor="ctr">
        <a:spAutoFit/>
      </a:bodyPr>
      <a:lstStyle>
        <a:defPPr algn="l">
          <a:defRPr sz="1400" dirty="0">
            <a:solidFill>
              <a:srgbClr val="266196"/>
            </a:solidFill>
            <a:latin typeface="Microsoft YaHei UI" panose="020B0503020204020204" pitchFamily="34" charset="-122"/>
            <a:ea typeface="Microsoft YaHei UI" panose="020B0503020204020204" pitchFamily="34" charset="-122"/>
            <a:sym typeface="+mn-ea"/>
          </a:defRPr>
        </a:defPPr>
      </a:lstStyle>
    </a:spDef>
    <a:txDef>
      <a:spPr>
        <a:noFill/>
      </a:spPr>
      <a:bodyPr wrap="square" lIns="0" tIns="0" rIns="0" bIns="0" rtlCol="0">
        <a:spAutoFit/>
      </a:bodyPr>
      <a:lstStyle>
        <a:defPPr algn="l">
          <a:defRPr sz="1400" i="1" smtClean="0">
            <a:solidFill>
              <a:schemeClr val="tx1"/>
            </a:solidFill>
            <a:latin typeface="Cambria Math" panose="02040503050406030204" pitchFamily="18" charset="0"/>
            <a:ea typeface="Microsoft YaHei UI" panose="020B0503020204020204" pitchFamily="34" charset="-122"/>
            <a:sym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7476</Words>
  <Application>WPS 演示</Application>
  <PresentationFormat>宽屏</PresentationFormat>
  <Paragraphs>289</Paragraphs>
  <Slides>25</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25</vt:i4>
      </vt:variant>
    </vt:vector>
  </HeadingPairs>
  <TitlesOfParts>
    <vt:vector size="40" baseType="lpstr">
      <vt:lpstr>Arial</vt:lpstr>
      <vt:lpstr>宋体</vt:lpstr>
      <vt:lpstr>Wingdings</vt:lpstr>
      <vt:lpstr>Microsoft YaHei UI</vt:lpstr>
      <vt:lpstr>Cambria Math</vt:lpstr>
      <vt:lpstr>Arial Bold</vt:lpstr>
      <vt:lpstr>Times New Roman</vt:lpstr>
      <vt:lpstr>微软雅黑 Bold</vt:lpstr>
      <vt:lpstr>Calibri</vt:lpstr>
      <vt:lpstr>微软雅黑</vt:lpstr>
      <vt:lpstr>思源黑体 CN Medium</vt:lpstr>
      <vt:lpstr>黑体</vt:lpstr>
      <vt:lpstr>Arial Unicode MS</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宋鹏</cp:lastModifiedBy>
  <cp:revision>355</cp:revision>
  <dcterms:created xsi:type="dcterms:W3CDTF">2020-09-22T09:15:00Z</dcterms:created>
  <dcterms:modified xsi:type="dcterms:W3CDTF">2021-08-23T03:54:06Z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F4A17F74F8764F5BB5CF42F2C5DD4522</vt:lpwstr>
  </property>
</Properties>
</file>