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5" r:id="rId5"/>
    <p:sldId id="274" r:id="rId6"/>
    <p:sldId id="259" r:id="rId7"/>
    <p:sldId id="260" r:id="rId8"/>
    <p:sldId id="273" r:id="rId9"/>
    <p:sldId id="261" r:id="rId10"/>
    <p:sldId id="278" r:id="rId11"/>
    <p:sldId id="277" r:id="rId12"/>
    <p:sldId id="262" r:id="rId13"/>
    <p:sldId id="287" r:id="rId14"/>
    <p:sldId id="280" r:id="rId15"/>
    <p:sldId id="264" r:id="rId16"/>
    <p:sldId id="263" r:id="rId17"/>
    <p:sldId id="266" r:id="rId18"/>
    <p:sldId id="265" r:id="rId19"/>
    <p:sldId id="281" r:id="rId20"/>
    <p:sldId id="267" r:id="rId21"/>
    <p:sldId id="269" r:id="rId22"/>
    <p:sldId id="270" r:id="rId23"/>
    <p:sldId id="282" r:id="rId24"/>
    <p:sldId id="28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sZnwCRCslNyKnF593SwQKd5wR2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. Willi Sauerbrei" initials="wfs" lastIdx="28" clrIdx="0">
    <p:extLst>
      <p:ext uri="{19B8F6BF-5375-455C-9EA6-DF929625EA0E}">
        <p15:presenceInfo xmlns:p15="http://schemas.microsoft.com/office/powerpoint/2012/main" userId="Prof. Willi Sauerbrei" providerId="None"/>
      </p:ext>
    </p:extLst>
  </p:cmAuthor>
  <p:cmAuthor id="2" name="Aris Perperoglou" initials="AP" lastIdx="9" clrIdx="1">
    <p:extLst>
      <p:ext uri="{19B8F6BF-5375-455C-9EA6-DF929625EA0E}">
        <p15:presenceInfo xmlns:p15="http://schemas.microsoft.com/office/powerpoint/2012/main" userId="Aris Perperoglo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C9461D-67F7-4C10-B07D-25CA9EB32429}">
  <a:tblStyle styleId="{6CC9461D-67F7-4C10-B07D-25CA9EB324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8-22T15:20:08.779" idx="3">
    <p:pos x="7680" y="925"/>
    <p:text>m=5 based on suggestion from Frank Harrel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3a0075c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3a0075c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3a0075c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3a0075c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128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om131.imbi.uni-freiburg.de/biom/Royston-Sauerbrei-book/#datase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8491" y="1122363"/>
            <a:ext cx="1172094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Comparison of Multivariable Fractional Polynomials with Splines and Penalised Splines </a:t>
            </a:r>
            <a:br>
              <a:rPr lang="en-GB" sz="4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b="1" dirty="0">
              <a:solidFill>
                <a:srgbClr val="C00000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dirty="0"/>
              <a:t>Aris Perperoglou</a:t>
            </a:r>
            <a:r>
              <a:rPr lang="en-GB" baseline="30000" dirty="0"/>
              <a:t>1</a:t>
            </a:r>
            <a:r>
              <a:rPr lang="en-GB" dirty="0"/>
              <a:t>, Daniela Dunkler</a:t>
            </a:r>
            <a:r>
              <a:rPr lang="en-GB" baseline="30000" dirty="0"/>
              <a:t>2</a:t>
            </a:r>
            <a:r>
              <a:rPr lang="en-GB" dirty="0"/>
              <a:t>, </a:t>
            </a:r>
            <a:r>
              <a:rPr lang="en-GB" b="0" i="0" dirty="0">
                <a:solidFill>
                  <a:srgbClr val="222222"/>
                </a:solidFill>
                <a:effectLst/>
                <a:latin typeface="Google Sans"/>
              </a:rPr>
              <a:t>Matthias Schmid</a:t>
            </a:r>
            <a:r>
              <a:rPr lang="en-GB" b="0" i="0" baseline="30000" dirty="0">
                <a:solidFill>
                  <a:srgbClr val="222222"/>
                </a:solidFill>
                <a:effectLst/>
                <a:latin typeface="Google Sans"/>
              </a:rPr>
              <a:t>3</a:t>
            </a:r>
            <a:r>
              <a:rPr lang="en-GB" b="0" i="0" dirty="0">
                <a:solidFill>
                  <a:srgbClr val="222222"/>
                </a:solidFill>
                <a:effectLst/>
                <a:latin typeface="Google Sans"/>
              </a:rPr>
              <a:t> and</a:t>
            </a:r>
            <a:r>
              <a:rPr lang="en-GB" dirty="0"/>
              <a:t> Willi Sauerbrei</a:t>
            </a:r>
            <a:r>
              <a:rPr lang="en-GB" baseline="30000" dirty="0"/>
              <a:t>4</a:t>
            </a:r>
            <a:r>
              <a:rPr lang="en-GB" dirty="0"/>
              <a:t> for STRATOS TG2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CC813-00D1-DF69-2946-23E1931E2EAC}"/>
              </a:ext>
            </a:extLst>
          </p:cNvPr>
          <p:cNvSpPr txBox="1"/>
          <p:nvPr/>
        </p:nvSpPr>
        <p:spPr>
          <a:xfrm>
            <a:off x="5376339" y="5541818"/>
            <a:ext cx="6460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baseline="30000" dirty="0">
                <a:solidFill>
                  <a:srgbClr val="212121"/>
                </a:solidFill>
                <a:effectLst/>
                <a:latin typeface="Lato" panose="020B0604020202020204" pitchFamily="34" charset="0"/>
              </a:rPr>
              <a:t>1</a:t>
            </a:r>
            <a:r>
              <a:rPr lang="en-GB" b="0" i="0" dirty="0">
                <a:solidFill>
                  <a:srgbClr val="212121"/>
                </a:solidFill>
                <a:effectLst/>
                <a:latin typeface="Lato" panose="020B0604020202020204" pitchFamily="34" charset="0"/>
              </a:rPr>
              <a:t>Ne</a:t>
            </a:r>
            <a:r>
              <a:rPr lang="en-GB" dirty="0">
                <a:solidFill>
                  <a:srgbClr val="212121"/>
                </a:solidFill>
                <a:latin typeface="Lato" panose="020B0604020202020204" pitchFamily="34" charset="0"/>
              </a:rPr>
              <a:t>wcastle University, UK </a:t>
            </a:r>
          </a:p>
          <a:p>
            <a:r>
              <a:rPr lang="en-GB" b="0" i="0" baseline="3000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2</a:t>
            </a:r>
            <a:r>
              <a:rPr lang="en-GB" b="0" i="0" dirty="0">
                <a:solidFill>
                  <a:srgbClr val="212121"/>
                </a:solidFill>
                <a:effectLst/>
                <a:latin typeface="Lato" panose="020F0502020204030203" pitchFamily="34" charset="0"/>
              </a:rPr>
              <a:t>Medical University of Vienna, Austria</a:t>
            </a:r>
          </a:p>
          <a:p>
            <a:r>
              <a:rPr lang="en-GB" baseline="30000" dirty="0"/>
              <a:t>3</a:t>
            </a:r>
            <a:r>
              <a:rPr lang="en-GB" dirty="0"/>
              <a:t>Institute for Medicine Biometry, Informatics and Epidemiology, Bonn, Germany</a:t>
            </a:r>
          </a:p>
          <a:p>
            <a:r>
              <a:rPr lang="en-GB" baseline="30000">
                <a:solidFill>
                  <a:srgbClr val="212121"/>
                </a:solidFill>
                <a:latin typeface="Lato" panose="020B0604020202020204" pitchFamily="34" charset="0"/>
              </a:rPr>
              <a:t>4</a:t>
            </a:r>
            <a:r>
              <a:rPr lang="en-GB" b="0" i="0">
                <a:solidFill>
                  <a:srgbClr val="212121"/>
                </a:solidFill>
                <a:effectLst/>
                <a:latin typeface="Lato" panose="020B0604020202020204" pitchFamily="34" charset="0"/>
              </a:rPr>
              <a:t>University </a:t>
            </a:r>
            <a:r>
              <a:rPr lang="en-GB" b="0" i="0" dirty="0">
                <a:solidFill>
                  <a:srgbClr val="212121"/>
                </a:solidFill>
                <a:effectLst/>
                <a:latin typeface="Lato" panose="020B0604020202020204" pitchFamily="34" charset="0"/>
              </a:rPr>
              <a:t>of Freiburg, Germany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CC2A-946F-1DE1-CD2D-01603A36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" y="88034"/>
            <a:ext cx="12108873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Generalised additive models and </a:t>
            </a:r>
            <a:r>
              <a:rPr lang="en-GB" sz="4000" b="1" dirty="0" err="1">
                <a:solidFill>
                  <a:srgbClr val="C00000"/>
                </a:solidFill>
              </a:rPr>
              <a:t>mgcv</a:t>
            </a:r>
            <a:endParaRPr lang="en-GB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D1765A-4A71-610D-C390-4F17B4C51961}"/>
                  </a:ext>
                </a:extLst>
              </p:cNvPr>
              <p:cNvSpPr txBox="1"/>
              <p:nvPr/>
            </p:nvSpPr>
            <p:spPr>
              <a:xfrm>
                <a:off x="626916" y="1191924"/>
                <a:ext cx="11021291" cy="2172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generalised additive model GAM (Hastie and </a:t>
                </a:r>
                <a:r>
                  <a:rPr lang="en-GB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Tibshirani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1990) connects a response Y</a:t>
                </a:r>
                <a:r>
                  <a:rPr lang="en-GB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linear components and smooth functions: </a:t>
                </a:r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e>
                              </m:d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dirty="0"/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 g(.) a prespecified link functions,  X</a:t>
                </a:r>
                <a:r>
                  <a:rPr lang="en-GB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linear component of the model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some smooth functions. </a:t>
                </a:r>
              </a:p>
              <a:p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D1765A-4A71-610D-C390-4F17B4C5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16" y="1191924"/>
                <a:ext cx="11021291" cy="2172390"/>
              </a:xfrm>
              <a:prstGeom prst="rect">
                <a:avLst/>
              </a:prstGeom>
              <a:blipFill>
                <a:blip r:embed="rId2"/>
                <a:stretch>
                  <a:fillRect l="-498" t="-1685" b="-2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DFC26DF-B5A2-AB25-A6A6-A4A71E8D4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93"/>
          <a:stretch/>
        </p:blipFill>
        <p:spPr>
          <a:xfrm>
            <a:off x="289729" y="3364314"/>
            <a:ext cx="5293654" cy="349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191F8-F1CD-1CD8-78CC-EB23CC9646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965"/>
          <a:stretch/>
        </p:blipFill>
        <p:spPr>
          <a:xfrm>
            <a:off x="5957459" y="3357387"/>
            <a:ext cx="5130412" cy="3493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05B3B3-7D6A-687A-9E8A-789477A1C543}"/>
              </a:ext>
            </a:extLst>
          </p:cNvPr>
          <p:cNvSpPr txBox="1"/>
          <p:nvPr/>
        </p:nvSpPr>
        <p:spPr>
          <a:xfrm>
            <a:off x="83124" y="3056537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eigen based spline “</a:t>
            </a:r>
            <a:r>
              <a:rPr lang="en-GB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tp</a:t>
            </a:r>
            <a:r>
              <a:rPr lang="en-GB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5AA5E-59A1-5A32-6087-A9E54E1419DF}"/>
              </a:ext>
            </a:extLst>
          </p:cNvPr>
          <p:cNvSpPr txBox="1"/>
          <p:nvPr/>
        </p:nvSpPr>
        <p:spPr>
          <a:xfrm>
            <a:off x="6234542" y="3018833"/>
            <a:ext cx="218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P-splines “</a:t>
            </a:r>
            <a:r>
              <a:rPr lang="en-GB" sz="16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</a:t>
            </a:r>
            <a:r>
              <a:rPr lang="en-GB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99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1323-AA36-7BC1-7623-DC3D5DEA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1" y="199123"/>
            <a:ext cx="11090564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Practical Variable Selection for GAMs</a:t>
            </a:r>
            <a:br>
              <a:rPr lang="en-GB" sz="4000" b="1" dirty="0">
                <a:solidFill>
                  <a:srgbClr val="C00000"/>
                </a:solidFill>
              </a:rPr>
            </a:br>
            <a:endParaRPr lang="en-GB" sz="4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B5FCDE-A246-F71F-5C44-445E1F6CC51C}"/>
                  </a:ext>
                </a:extLst>
              </p:cNvPr>
              <p:cNvSpPr txBox="1"/>
              <p:nvPr/>
            </p:nvSpPr>
            <p:spPr>
              <a:xfrm>
                <a:off x="900545" y="1094470"/>
                <a:ext cx="10390909" cy="1790683"/>
              </a:xfrm>
              <a:prstGeom prst="rect">
                <a:avLst/>
              </a:prstGeom>
              <a:noFill/>
              <a:ln w="28575"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Penalised maximum likelihood estimation can be used to control overfit. </a:t>
                </a:r>
              </a:p>
              <a:p>
                <a:pPr algn="ctr"/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practice a GAM is fitted by </a:t>
                </a:r>
                <a:r>
                  <a:rPr lang="en-GB" sz="1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iterative minimisation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rad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𝑤𝑟𝑡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GB" sz="1600" dirty="0"/>
              </a:p>
              <a:p>
                <a:pPr algn="ctr"/>
                <a:r>
                  <a:rPr lang="en-GB" sz="1600" b="1" dirty="0">
                    <a:solidFill>
                      <a:srgbClr val="C00000"/>
                    </a:solidFill>
                  </a:rPr>
                  <a:t>Large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GB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rgbClr val="C00000"/>
                    </a:solidFill>
                  </a:rPr>
                  <a:t> will control smooth term but will not force it out of the model. </a:t>
                </a:r>
              </a:p>
              <a:p>
                <a:pPr algn="ctr"/>
                <a:endParaRPr lang="en-GB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B5FCDE-A246-F71F-5C44-445E1F6C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5" y="1094470"/>
                <a:ext cx="10390909" cy="1790683"/>
              </a:xfrm>
              <a:prstGeom prst="rect">
                <a:avLst/>
              </a:prstGeom>
              <a:blipFill>
                <a:blip r:embed="rId3"/>
                <a:stretch>
                  <a:fillRect t="-1342"/>
                </a:stretch>
              </a:blipFill>
              <a:ln w="28575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D01FE0-7D09-CEF2-EBFD-DA1FCB21847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5701145" cy="3453510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Double Penalty</a:t>
                </a:r>
              </a:p>
              <a:p>
                <a:pPr algn="ctr"/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 spline type smoother can be decomposed into two component functions: a component in the </a:t>
                </a:r>
                <a:r>
                  <a:rPr lang="en-GB" sz="1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range space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the penalty (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a component in the </a:t>
                </a:r>
                <a:r>
                  <a:rPr lang="en-GB" sz="1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null space 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penalty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p>
                        <m:r>
                          <a:rPr lang="en-GB" sz="18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an example, when using a cubic spline penalty  large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values would force spline towards a linear form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GB" sz="1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would penalise straight line components to zero. </a:t>
                </a:r>
              </a:p>
              <a:p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D01FE0-7D09-CEF2-EBFD-DA1FCB218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5701145" cy="3453510"/>
              </a:xfrm>
              <a:prstGeom prst="rect">
                <a:avLst/>
              </a:prstGeom>
              <a:blipFill>
                <a:blip r:embed="rId4"/>
                <a:stretch>
                  <a:fillRect l="-638" t="-701"/>
                </a:stretch>
              </a:blipFill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91BF4-2D2A-469E-05EE-9F3DC5F8C6FF}"/>
                  </a:ext>
                </a:extLst>
              </p:cNvPr>
              <p:cNvSpPr txBox="1"/>
              <p:nvPr/>
            </p:nvSpPr>
            <p:spPr>
              <a:xfrm>
                <a:off x="6047508" y="3442728"/>
                <a:ext cx="6095999" cy="3305264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8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Shrinkage approach</a:t>
                </a:r>
              </a:p>
              <a:p>
                <a:pPr algn="ctr"/>
                <a:endParaRPr lang="en-GB" sz="18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Replace smoothing penalty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eigenvector matrix associated with j smooth function and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corresponding diagonal eigenvalue matrix except for the zero eigenvalues replaced  by </a:t>
                </a:r>
                <a:r>
                  <a:rPr lang="el-GR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ε</a:t>
                </a:r>
                <a:r>
                  <a:rPr lang="en-GB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 small proportion of the smallest strictly positive eigenvalues of S. </a:t>
                </a:r>
                <a:r>
                  <a:rPr lang="en-GB" sz="1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This forces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GB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GB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1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associated with the penalty null space to be different from zero. </a:t>
                </a:r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GB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D91BF4-2D2A-469E-05EE-9F3DC5F8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508" y="3442728"/>
                <a:ext cx="6095999" cy="3305264"/>
              </a:xfrm>
              <a:prstGeom prst="rect">
                <a:avLst/>
              </a:prstGeom>
              <a:blipFill>
                <a:blip r:embed="rId5"/>
                <a:stretch>
                  <a:fillRect l="-597" t="-731"/>
                </a:stretch>
              </a:blipFill>
              <a:ln w="28575"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B21E6B-E137-AFE3-9733-5C3924FD5019}"/>
              </a:ext>
            </a:extLst>
          </p:cNvPr>
          <p:cNvSpPr txBox="1"/>
          <p:nvPr/>
        </p:nvSpPr>
        <p:spPr>
          <a:xfrm>
            <a:off x="3498272" y="3045940"/>
            <a:ext cx="726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8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Marra</a:t>
            </a:r>
            <a:r>
              <a:rPr lang="en-GB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Wood, Comp Stat &amp; Data Analysis 2011)   </a:t>
            </a:r>
          </a:p>
        </p:txBody>
      </p:sp>
    </p:spTree>
    <p:extLst>
      <p:ext uri="{BB962C8B-B14F-4D97-AF65-F5344CB8AC3E}">
        <p14:creationId xmlns:p14="http://schemas.microsoft.com/office/powerpoint/2010/main" val="164227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436401" y="694892"/>
            <a:ext cx="47036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2400" b="1" dirty="0">
                <a:solidFill>
                  <a:srgbClr val="C00000"/>
                </a:solidFill>
              </a:rPr>
              <a:t>Prediction of diabetes onset</a:t>
            </a:r>
            <a:endParaRPr sz="2400" b="1" dirty="0">
              <a:solidFill>
                <a:srgbClr val="C00000"/>
              </a:solidFill>
            </a:endParaRPr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353291" y="1811770"/>
            <a:ext cx="58258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GB" sz="2000" dirty="0"/>
              <a:t>Dataset from an investigation of potential predictors for the onset of diabetes in a cohort of 768 female Pima Indians, of whom 268 developed diabetes.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GB" sz="2000" b="1" dirty="0"/>
              <a:t>Response:</a:t>
            </a:r>
            <a:r>
              <a:rPr lang="en-GB" sz="2000" dirty="0"/>
              <a:t> binary outcome diabetes (0/1)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GB" sz="2000" b="1" dirty="0"/>
              <a:t>Continuous Predictors:</a:t>
            </a:r>
            <a:r>
              <a:rPr lang="en-GB" sz="2000" dirty="0"/>
              <a:t> number of times </a:t>
            </a:r>
            <a:r>
              <a:rPr lang="en-GB" sz="2000" dirty="0">
                <a:solidFill>
                  <a:srgbClr val="FF0000"/>
                </a:solidFill>
              </a:rPr>
              <a:t>pregnant</a:t>
            </a:r>
            <a:r>
              <a:rPr lang="en-GB" sz="2000" dirty="0"/>
              <a:t>, plasma </a:t>
            </a:r>
            <a:r>
              <a:rPr lang="en-GB" sz="2000" dirty="0">
                <a:solidFill>
                  <a:srgbClr val="FF0000"/>
                </a:solidFill>
              </a:rPr>
              <a:t>glucose </a:t>
            </a:r>
            <a:r>
              <a:rPr lang="en-GB" sz="2000" dirty="0"/>
              <a:t>concentration, diastolic blood </a:t>
            </a:r>
            <a:r>
              <a:rPr lang="en-GB" sz="2000" dirty="0">
                <a:solidFill>
                  <a:srgbClr val="FF0000"/>
                </a:solidFill>
              </a:rPr>
              <a:t>pressure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0000"/>
                </a:solidFill>
              </a:rPr>
              <a:t>triceps</a:t>
            </a:r>
            <a:r>
              <a:rPr lang="en-GB" sz="2000" dirty="0"/>
              <a:t> skin fold thickness,  serum </a:t>
            </a:r>
            <a:r>
              <a:rPr lang="en-GB" sz="2000" dirty="0">
                <a:solidFill>
                  <a:srgbClr val="FF0000"/>
                </a:solidFill>
              </a:rPr>
              <a:t>insulin</a:t>
            </a:r>
            <a:r>
              <a:rPr lang="en-GB" sz="2000" dirty="0"/>
              <a:t>, diabetes pedigree function, </a:t>
            </a:r>
            <a:r>
              <a:rPr lang="en-GB" sz="2000" dirty="0" err="1">
                <a:solidFill>
                  <a:srgbClr val="FF0000"/>
                </a:solidFill>
              </a:rPr>
              <a:t>bmi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and </a:t>
            </a:r>
            <a:r>
              <a:rPr lang="en-GB" sz="2000" dirty="0">
                <a:solidFill>
                  <a:srgbClr val="FF0000"/>
                </a:solidFill>
              </a:rPr>
              <a:t>age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GB" sz="2000" dirty="0">
                <a:solidFill>
                  <a:schemeClr val="tx1"/>
                </a:solidFill>
              </a:rPr>
              <a:t>Substantial missing values imputed once by ice in STATA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sz="2000" dirty="0"/>
              <a:t>Set available in </a:t>
            </a:r>
            <a:r>
              <a:rPr lang="en-GB" sz="2000" dirty="0">
                <a:hlinkClick r:id="rId3"/>
              </a:rPr>
              <a:t>http://biom131.imbi.uni-freiburg.de/biom/Royston-Sauerbrei-book/#datasets</a:t>
            </a:r>
            <a:endParaRPr lang="en-GB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/>
          </a:p>
        </p:txBody>
      </p:sp>
      <p:sp>
        <p:nvSpPr>
          <p:cNvPr id="4" name="Google Shape;125;p7">
            <a:extLst>
              <a:ext uri="{FF2B5EF4-FFF2-40B4-BE49-F238E27FC236}">
                <a16:creationId xmlns:a16="http://schemas.microsoft.com/office/drawing/2014/main" id="{0393C931-C86B-8EA8-576E-BAC6129D4D47}"/>
              </a:ext>
            </a:extLst>
          </p:cNvPr>
          <p:cNvSpPr txBox="1">
            <a:spLocks/>
          </p:cNvSpPr>
          <p:nvPr/>
        </p:nvSpPr>
        <p:spPr>
          <a:xfrm>
            <a:off x="6262271" y="1749426"/>
            <a:ext cx="58258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35000" indent="-457200">
              <a:spcBef>
                <a:spcPts val="0"/>
              </a:spcBef>
              <a:buSzPts val="2800"/>
            </a:pPr>
            <a:r>
              <a:rPr lang="en-GB" sz="2000" dirty="0"/>
              <a:t>Mayo Clinic trial in PBC conducted between 1974 and 1984.  A total of 312 PBC patients randomized in a placebo controlled trial of the drug D-penicillamine.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GB" sz="2000" b="1" dirty="0"/>
              <a:t>Response</a:t>
            </a:r>
            <a:r>
              <a:rPr lang="en-GB" sz="2000" dirty="0"/>
              <a:t>: Survival time, 125 deaths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GB" sz="2000" b="1" dirty="0"/>
              <a:t>Continuous Predictors: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age</a:t>
            </a:r>
            <a:r>
              <a:rPr lang="en-GB" sz="2000" dirty="0"/>
              <a:t>, serum </a:t>
            </a:r>
            <a:r>
              <a:rPr lang="en-GB" sz="2000" dirty="0">
                <a:solidFill>
                  <a:srgbClr val="FF0000"/>
                </a:solidFill>
              </a:rPr>
              <a:t>albumin, </a:t>
            </a:r>
            <a:r>
              <a:rPr lang="en-GB" sz="2000" dirty="0"/>
              <a:t>serum </a:t>
            </a:r>
            <a:r>
              <a:rPr lang="en-GB" sz="2000" dirty="0" err="1">
                <a:solidFill>
                  <a:srgbClr val="FF0000"/>
                </a:solidFill>
              </a:rPr>
              <a:t>bilirunbin</a:t>
            </a:r>
            <a:r>
              <a:rPr lang="en-GB" sz="2000" dirty="0">
                <a:solidFill>
                  <a:srgbClr val="FF0000"/>
                </a:solidFill>
              </a:rPr>
              <a:t>, </a:t>
            </a:r>
            <a:r>
              <a:rPr lang="en-GB" sz="2000" dirty="0"/>
              <a:t>serum </a:t>
            </a:r>
            <a:r>
              <a:rPr lang="en-GB" sz="2000" dirty="0">
                <a:solidFill>
                  <a:srgbClr val="FF0000"/>
                </a:solidFill>
              </a:rPr>
              <a:t>cholesterol, </a:t>
            </a:r>
            <a:r>
              <a:rPr lang="en-GB" sz="2000" dirty="0"/>
              <a:t>urine </a:t>
            </a:r>
            <a:r>
              <a:rPr lang="en-GB" sz="2000" dirty="0">
                <a:solidFill>
                  <a:srgbClr val="FF0000"/>
                </a:solidFill>
              </a:rPr>
              <a:t>copper, </a:t>
            </a:r>
            <a:r>
              <a:rPr lang="en-GB" sz="2000" dirty="0"/>
              <a:t>triglycerides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GB" sz="2000" b="1" dirty="0"/>
              <a:t>Categorical/Ordinal: </a:t>
            </a:r>
            <a:r>
              <a:rPr lang="en-GB" sz="2000" dirty="0"/>
              <a:t>presence of </a:t>
            </a:r>
            <a:r>
              <a:rPr lang="en-GB" sz="2000" dirty="0">
                <a:solidFill>
                  <a:srgbClr val="FF0000"/>
                </a:solidFill>
              </a:rPr>
              <a:t>ascites, 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spiders </a:t>
            </a:r>
            <a:r>
              <a:rPr lang="en-GB" sz="2000" dirty="0">
                <a:solidFill>
                  <a:schemeClr val="tx1"/>
                </a:solidFill>
              </a:rPr>
              <a:t>(malformations of the skin),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/>
              <a:t>edema</a:t>
            </a:r>
            <a:r>
              <a:rPr lang="en-GB" sz="2000" dirty="0"/>
              <a:t> (no, untreated or treated) histological stage of disease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GB" sz="20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GB" sz="20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000" dirty="0"/>
              <a:t>Set available in R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GB" sz="2000" dirty="0"/>
          </a:p>
        </p:txBody>
      </p:sp>
      <p:sp>
        <p:nvSpPr>
          <p:cNvPr id="6" name="Google Shape;124;p7">
            <a:extLst>
              <a:ext uri="{FF2B5EF4-FFF2-40B4-BE49-F238E27FC236}">
                <a16:creationId xmlns:a16="http://schemas.microsoft.com/office/drawing/2014/main" id="{528523B3-5743-C050-2B82-D0DE9C9CF38B}"/>
              </a:ext>
            </a:extLst>
          </p:cNvPr>
          <p:cNvSpPr txBox="1">
            <a:spLocks/>
          </p:cNvSpPr>
          <p:nvPr/>
        </p:nvSpPr>
        <p:spPr>
          <a:xfrm>
            <a:off x="6179127" y="694891"/>
            <a:ext cx="47036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GB" sz="2400" b="1" dirty="0">
                <a:solidFill>
                  <a:srgbClr val="C00000"/>
                </a:solidFill>
              </a:rPr>
              <a:t>Survival of PBC patients</a:t>
            </a:r>
          </a:p>
        </p:txBody>
      </p:sp>
      <p:sp>
        <p:nvSpPr>
          <p:cNvPr id="7" name="Google Shape;124;p7">
            <a:extLst>
              <a:ext uri="{FF2B5EF4-FFF2-40B4-BE49-F238E27FC236}">
                <a16:creationId xmlns:a16="http://schemas.microsoft.com/office/drawing/2014/main" id="{1552C752-4C41-EEB2-B16B-F643AAE25595}"/>
              </a:ext>
            </a:extLst>
          </p:cNvPr>
          <p:cNvSpPr txBox="1">
            <a:spLocks/>
          </p:cNvSpPr>
          <p:nvPr/>
        </p:nvSpPr>
        <p:spPr>
          <a:xfrm>
            <a:off x="270147" y="-164090"/>
            <a:ext cx="470363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GB" sz="4000" b="1" dirty="0">
                <a:solidFill>
                  <a:srgbClr val="C00000"/>
                </a:solidFill>
              </a:rPr>
              <a:t>Datasets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1C50-D72B-04E5-17E1-77581996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AB53B7-09DC-3709-3868-8E2E064D7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487991"/>
              </p:ext>
            </p:extLst>
          </p:nvPr>
        </p:nvGraphicFramePr>
        <p:xfrm>
          <a:off x="2032000" y="719666"/>
          <a:ext cx="812800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956218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26716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15748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64199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144480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465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9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1804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DD46479-E069-8017-3F7B-BBB51B6ED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08329"/>
              </p:ext>
            </p:extLst>
          </p:nvPr>
        </p:nvGraphicFramePr>
        <p:xfrm>
          <a:off x="91440" y="1561380"/>
          <a:ext cx="11951205" cy="457695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07315">
                  <a:extLst>
                    <a:ext uri="{9D8B030D-6E8A-4147-A177-3AD203B41FA5}">
                      <a16:colId xmlns:a16="http://schemas.microsoft.com/office/drawing/2014/main" val="2635871298"/>
                    </a:ext>
                  </a:extLst>
                </a:gridCol>
                <a:gridCol w="1707315">
                  <a:extLst>
                    <a:ext uri="{9D8B030D-6E8A-4147-A177-3AD203B41FA5}">
                      <a16:colId xmlns:a16="http://schemas.microsoft.com/office/drawing/2014/main" val="589144099"/>
                    </a:ext>
                  </a:extLst>
                </a:gridCol>
                <a:gridCol w="1707315">
                  <a:extLst>
                    <a:ext uri="{9D8B030D-6E8A-4147-A177-3AD203B41FA5}">
                      <a16:colId xmlns:a16="http://schemas.microsoft.com/office/drawing/2014/main" val="3165633084"/>
                    </a:ext>
                  </a:extLst>
                </a:gridCol>
                <a:gridCol w="1707315">
                  <a:extLst>
                    <a:ext uri="{9D8B030D-6E8A-4147-A177-3AD203B41FA5}">
                      <a16:colId xmlns:a16="http://schemas.microsoft.com/office/drawing/2014/main" val="3847042309"/>
                    </a:ext>
                  </a:extLst>
                </a:gridCol>
                <a:gridCol w="1707315">
                  <a:extLst>
                    <a:ext uri="{9D8B030D-6E8A-4147-A177-3AD203B41FA5}">
                      <a16:colId xmlns:a16="http://schemas.microsoft.com/office/drawing/2014/main" val="3521974382"/>
                    </a:ext>
                  </a:extLst>
                </a:gridCol>
                <a:gridCol w="1707315">
                  <a:extLst>
                    <a:ext uri="{9D8B030D-6E8A-4147-A177-3AD203B41FA5}">
                      <a16:colId xmlns:a16="http://schemas.microsoft.com/office/drawing/2014/main" val="2775297739"/>
                    </a:ext>
                  </a:extLst>
                </a:gridCol>
                <a:gridCol w="1707315">
                  <a:extLst>
                    <a:ext uri="{9D8B030D-6E8A-4147-A177-3AD203B41FA5}">
                      <a16:colId xmlns:a16="http://schemas.microsoft.com/office/drawing/2014/main" val="472345592"/>
                    </a:ext>
                  </a:extLst>
                </a:gridCol>
              </a:tblGrid>
              <a:tr h="578059">
                <a:tc>
                  <a:txBody>
                    <a:bodyPr/>
                    <a:lstStyle/>
                    <a:p>
                      <a:endParaRPr lang="el-G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C00000"/>
                          </a:solidFill>
                        </a:rPr>
                        <a:t>MFP</a:t>
                      </a:r>
                      <a:endParaRPr lang="en-GB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C00000"/>
                          </a:solidFill>
                        </a:rPr>
                        <a:t>MVRS</a:t>
                      </a:r>
                      <a:endParaRPr lang="en-GB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C00000"/>
                          </a:solidFill>
                        </a:rPr>
                        <a:t>NS</a:t>
                      </a:r>
                      <a:endParaRPr lang="en-GB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C00000"/>
                          </a:solidFill>
                        </a:rPr>
                        <a:t>TS1</a:t>
                      </a:r>
                      <a:endParaRPr lang="en-GB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C00000"/>
                          </a:solidFill>
                        </a:rPr>
                        <a:t>TS2</a:t>
                      </a:r>
                      <a:endParaRPr lang="en-GB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rgbClr val="C00000"/>
                          </a:solidFill>
                        </a:rPr>
                        <a:t>PS</a:t>
                      </a:r>
                      <a:endParaRPr lang="en-GB" sz="20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67228"/>
                  </a:ext>
                </a:extLst>
              </a:tr>
              <a:tr h="1472860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function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Fractional polynomials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Natural splines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Natural splines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Thin plate regression splines</a:t>
                      </a:r>
                    </a:p>
                    <a:p>
                      <a:pPr algn="ctr"/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Thin plate regression splines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P-splines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206880"/>
                  </a:ext>
                </a:extLst>
              </a:tr>
              <a:tr h="807698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maximum</a:t>
                      </a:r>
                    </a:p>
                    <a:p>
                      <a:pPr algn="r"/>
                      <a:r>
                        <a:rPr lang="en-GB" sz="2000" dirty="0" err="1"/>
                        <a:t>df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 </a:t>
                      </a:r>
                      <a:r>
                        <a:rPr lang="en-GB" sz="2000" dirty="0" err="1"/>
                        <a:t>df</a:t>
                      </a:r>
                      <a:r>
                        <a:rPr lang="en-GB" sz="2000" dirty="0"/>
                        <a:t> (2FPs)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76911"/>
                  </a:ext>
                </a:extLst>
              </a:tr>
              <a:tr h="1140279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variable selection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BE + FSP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BE + SSP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shrinkage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shrinkage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double penalty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000" dirty="0"/>
                        <a:t>double penalty</a:t>
                      </a:r>
                    </a:p>
                    <a:p>
                      <a:pPr algn="ctr"/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40287"/>
                  </a:ext>
                </a:extLst>
              </a:tr>
              <a:tr h="578059">
                <a:tc>
                  <a:txBody>
                    <a:bodyPr/>
                    <a:lstStyle/>
                    <a:p>
                      <a:pPr algn="r"/>
                      <a:r>
                        <a:rPr lang="en-GB" sz="2000" dirty="0"/>
                        <a:t>R library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mfp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script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mgcv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mgcv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mgcv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mgcv</a:t>
                      </a:r>
                      <a:endParaRPr lang="en-GB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18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06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0FE0-62AC-41C3-7D75-F6F2DA08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51" y="10477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Results extract (PIMA data)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C386-F07A-E249-41AE-4D0E04B0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848" y="1148558"/>
            <a:ext cx="5157787" cy="823912"/>
          </a:xfrm>
        </p:spPr>
        <p:txBody>
          <a:bodyPr/>
          <a:lstStyle/>
          <a:p>
            <a:r>
              <a:rPr lang="en-GB" dirty="0" err="1">
                <a:solidFill>
                  <a:srgbClr val="C00000"/>
                </a:solidFill>
              </a:rPr>
              <a:t>mfp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20DF4-CD92-E07C-3173-95C3E6841E0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047" y="1893235"/>
            <a:ext cx="5950529" cy="36845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Outcome ~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(Pregnancies,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4) + …+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(Age,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4), family = "binomial",     select = 0.01)</a:t>
            </a:r>
          </a:p>
          <a:p>
            <a:pPr marL="114300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df.init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slct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alpha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df.final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pw1   pw2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Glucose 4   0.01  0.05   1       1      .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BMI     4   0.01  0.05   2      -2      .</a:t>
            </a:r>
          </a:p>
          <a:p>
            <a:pPr marL="114300" indent="0">
              <a:buNone/>
            </a:pP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4   0.01  0.05   0       .      .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Diab    4   0.01  0.05   1       1      .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Age     4   0.01  0.05   4       0      3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Blood   4   0.01  0.05   0       .      .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Skin    4   0.01  0.05   0       .      .</a:t>
            </a:r>
          </a:p>
          <a:p>
            <a:pPr marL="114300" indent="0">
              <a:buNone/>
            </a:pP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Insuln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4   0.01  0.05   0       .      .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E91ED7-575A-7DE8-6958-6474AB578BE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997576" y="1148558"/>
            <a:ext cx="5183188" cy="823912"/>
          </a:xfrm>
        </p:spPr>
        <p:txBody>
          <a:bodyPr/>
          <a:lstStyle/>
          <a:p>
            <a:r>
              <a:rPr lang="en-GB" dirty="0" err="1">
                <a:solidFill>
                  <a:srgbClr val="C00000"/>
                </a:solidFill>
              </a:rPr>
              <a:t>mgcv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96A700-710D-17BD-996D-70717D453378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096000" y="1893235"/>
            <a:ext cx="5950527" cy="368458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gam(Outcome ~ s(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Pregnancies,bs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 + s(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Age,bs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'), family = "binomial", select= TRUE, method="REML")</a:t>
            </a:r>
          </a:p>
          <a:p>
            <a:pPr marL="114300" indent="0">
              <a:buNone/>
            </a:pPr>
            <a:endParaRPr lang="en-GB" sz="1200" dirty="0"/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Approximate significance of smooth terms: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Ref.df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Chi.sq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p-value    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s(Glucose)        0.989  9 89.347 &lt; 2e-16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s(BMI)            3.665  9 30.695 &lt; 2e-16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s(Pregnancies)    1.106  9  2.903 0.06618   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DiabetesPed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  1.677  9  9.814 0.00183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s(Age)            3.098  9 28.168 &lt; 2e-16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BloodPressure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0.000  9  0.000 0.42658    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en-GB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SkinThickness</a:t>
            </a: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 0.000  9  0.000 0.99424    </a:t>
            </a:r>
          </a:p>
          <a:p>
            <a:pPr marL="114300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s(Insulin)        0.099  9  0.108 0.30852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71DD5-25C2-91AA-3117-1AE5F3EB93BF}"/>
              </a:ext>
            </a:extLst>
          </p:cNvPr>
          <p:cNvCxnSpPr>
            <a:stCxn id="6" idx="1"/>
          </p:cNvCxnSpPr>
          <p:nvPr/>
        </p:nvCxnSpPr>
        <p:spPr>
          <a:xfrm>
            <a:off x="5997576" y="1560514"/>
            <a:ext cx="0" cy="4937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6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96982" y="1429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Variables included </a:t>
            </a:r>
            <a:endParaRPr sz="4000" b="1" dirty="0">
              <a:solidFill>
                <a:srgbClr val="C00000"/>
              </a:solidFill>
            </a:endParaRPr>
          </a:p>
        </p:txBody>
      </p:sp>
      <p:pic>
        <p:nvPicPr>
          <p:cNvPr id="4" name="Google Shape;132;g143a0075c13_0_17">
            <a:extLst>
              <a:ext uri="{FF2B5EF4-FFF2-40B4-BE49-F238E27FC236}">
                <a16:creationId xmlns:a16="http://schemas.microsoft.com/office/drawing/2014/main" id="{7F3F256C-572D-9B63-5A01-E9BEF3C396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8532"/>
            <a:ext cx="12192001" cy="42257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B522D7D-4E94-A406-ED6C-22FB29F23B24}"/>
              </a:ext>
            </a:extLst>
          </p:cNvPr>
          <p:cNvSpPr/>
          <p:nvPr/>
        </p:nvSpPr>
        <p:spPr>
          <a:xfrm>
            <a:off x="5098473" y="3297382"/>
            <a:ext cx="422563" cy="2840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D4FAC-7DEC-E498-3B9C-F509FF66639B}"/>
              </a:ext>
            </a:extLst>
          </p:cNvPr>
          <p:cNvSpPr txBox="1"/>
          <p:nvPr/>
        </p:nvSpPr>
        <p:spPr>
          <a:xfrm>
            <a:off x="4856019" y="186961"/>
            <a:ext cx="2687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approaches seem to agree on variable inclusion bar MVRS that also included pregnancies 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4B181A-8DCB-ED2C-7E8F-13AC87F319A4}"/>
              </a:ext>
            </a:extLst>
          </p:cNvPr>
          <p:cNvCxnSpPr>
            <a:cxnSpLocks/>
          </p:cNvCxnSpPr>
          <p:nvPr/>
        </p:nvCxnSpPr>
        <p:spPr>
          <a:xfrm flipH="1">
            <a:off x="5444836" y="969617"/>
            <a:ext cx="242455" cy="223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484A45-4C66-AD61-C556-1407B6968901}"/>
              </a:ext>
            </a:extLst>
          </p:cNvPr>
          <p:cNvGrpSpPr/>
          <p:nvPr/>
        </p:nvGrpSpPr>
        <p:grpSpPr>
          <a:xfrm>
            <a:off x="299836" y="181156"/>
            <a:ext cx="11739764" cy="6593246"/>
            <a:chOff x="299836" y="779364"/>
            <a:chExt cx="11222182" cy="59950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83D0A1-D375-8BBF-A0F2-FD3ED1654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836" y="779364"/>
              <a:ext cx="11222182" cy="599503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98884D-7B8C-C3C0-6BC6-6667C5FF8361}"/>
                </a:ext>
              </a:extLst>
            </p:cNvPr>
            <p:cNvSpPr/>
            <p:nvPr/>
          </p:nvSpPr>
          <p:spPr>
            <a:xfrm>
              <a:off x="5382886" y="2717321"/>
              <a:ext cx="301924" cy="163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Google Shape;130;g143a0075c13_0_17"/>
          <p:cNvSpPr txBox="1">
            <a:spLocks noGrp="1"/>
          </p:cNvSpPr>
          <p:nvPr>
            <p:ph type="title"/>
          </p:nvPr>
        </p:nvSpPr>
        <p:spPr>
          <a:xfrm>
            <a:off x="152400" y="-143173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C00000"/>
                </a:solidFill>
              </a:rPr>
              <a:t>Functional Forms 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3B3FC-321B-1821-8E0F-B0D5C61A318C}"/>
              </a:ext>
            </a:extLst>
          </p:cNvPr>
          <p:cNvSpPr txBox="1"/>
          <p:nvPr/>
        </p:nvSpPr>
        <p:spPr>
          <a:xfrm>
            <a:off x="6373430" y="1087637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- - - PS Confidence intervals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242454" y="214890"/>
            <a:ext cx="10515599" cy="93268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000" b="1" kern="1200" dirty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PBC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0B110-E42C-A553-A1DA-74B90188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12659"/>
            <a:ext cx="10515599" cy="433768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E973A5D-68B6-6674-C460-FE215DF76D3A}"/>
              </a:ext>
            </a:extLst>
          </p:cNvPr>
          <p:cNvSpPr/>
          <p:nvPr/>
        </p:nvSpPr>
        <p:spPr>
          <a:xfrm>
            <a:off x="5902036" y="2687782"/>
            <a:ext cx="4731328" cy="436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D659B4-A66B-29CE-5ABA-4683EF0A1D02}"/>
              </a:ext>
            </a:extLst>
          </p:cNvPr>
          <p:cNvSpPr/>
          <p:nvPr/>
        </p:nvSpPr>
        <p:spPr>
          <a:xfrm>
            <a:off x="5805055" y="4772893"/>
            <a:ext cx="3796145" cy="436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0F4692-FC6B-4D6E-014E-45B686E71629}"/>
              </a:ext>
            </a:extLst>
          </p:cNvPr>
          <p:cNvSpPr/>
          <p:nvPr/>
        </p:nvSpPr>
        <p:spPr>
          <a:xfrm>
            <a:off x="9601200" y="3034147"/>
            <a:ext cx="949041" cy="39485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43247-CC6D-8183-20A6-C590802522C1}"/>
              </a:ext>
            </a:extLst>
          </p:cNvPr>
          <p:cNvSpPr txBox="1"/>
          <p:nvPr/>
        </p:nvSpPr>
        <p:spPr>
          <a:xfrm>
            <a:off x="9138407" y="6021438"/>
            <a:ext cx="2601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Methods disagree on inclusion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0F2C3C-7BCF-2635-BF1D-BC2889F93C08}"/>
              </a:ext>
            </a:extLst>
          </p:cNvPr>
          <p:cNvSpPr/>
          <p:nvPr/>
        </p:nvSpPr>
        <p:spPr>
          <a:xfrm>
            <a:off x="8382006" y="5922817"/>
            <a:ext cx="3796145" cy="436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196ED5-7D57-ED43-8CF8-F587250C8EB6}"/>
              </a:ext>
            </a:extLst>
          </p:cNvPr>
          <p:cNvSpPr/>
          <p:nvPr/>
        </p:nvSpPr>
        <p:spPr>
          <a:xfrm>
            <a:off x="5874331" y="3422074"/>
            <a:ext cx="4731328" cy="436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171746" y="-2432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Functional forms</a:t>
            </a:r>
            <a:endParaRPr sz="4000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E355B-7BEF-B6EC-FC37-04477D729D7E}"/>
              </a:ext>
            </a:extLst>
          </p:cNvPr>
          <p:cNvGrpSpPr/>
          <p:nvPr/>
        </p:nvGrpSpPr>
        <p:grpSpPr>
          <a:xfrm>
            <a:off x="152400" y="785004"/>
            <a:ext cx="11790218" cy="5920598"/>
            <a:chOff x="152400" y="785004"/>
            <a:chExt cx="11790218" cy="5920598"/>
          </a:xfrm>
        </p:grpSpPr>
        <p:pic>
          <p:nvPicPr>
            <p:cNvPr id="144" name="Google Shape;144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785004"/>
              <a:ext cx="11790218" cy="59205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28E256-C442-1DD9-221A-0438FDFACC3C}"/>
                </a:ext>
              </a:extLst>
            </p:cNvPr>
            <p:cNvSpPr/>
            <p:nvPr/>
          </p:nvSpPr>
          <p:spPr>
            <a:xfrm>
              <a:off x="7073662" y="992037"/>
              <a:ext cx="327804" cy="2070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3B9821-A61A-2215-877F-3DE24CE13784}"/>
              </a:ext>
            </a:extLst>
          </p:cNvPr>
          <p:cNvSpPr txBox="1"/>
          <p:nvPr/>
        </p:nvSpPr>
        <p:spPr>
          <a:xfrm>
            <a:off x="8607671" y="2743908"/>
            <a:ext cx="2424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- - - PS Confidence intervals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3F3E-2678-3267-B1C9-F5860B2A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8034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C00000"/>
                </a:solidFill>
              </a:rPr>
              <a:t>Prediction error</a:t>
            </a:r>
            <a:endParaRPr lang="en-GB" sz="4000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B4A5-C812-7D24-6D46-63450FBF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100 bootstrap samples for each dataset, leave 10% out for each sample.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674CED-8479-8088-3505-1DBE8B4C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69" y="2438400"/>
            <a:ext cx="5769831" cy="4253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B90CE-99FC-E4B9-87F4-371C4CCC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" y="2438399"/>
            <a:ext cx="5769831" cy="425318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F9DDD3-F754-43AF-FCC8-0A3C7920CA4D}"/>
              </a:ext>
            </a:extLst>
          </p:cNvPr>
          <p:cNvCxnSpPr/>
          <p:nvPr/>
        </p:nvCxnSpPr>
        <p:spPr>
          <a:xfrm>
            <a:off x="6034844" y="2137557"/>
            <a:ext cx="0" cy="4362994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4E6E31-B2AF-DB6D-E0E8-027A628916C3}"/>
              </a:ext>
            </a:extLst>
          </p:cNvPr>
          <p:cNvSpPr txBox="1"/>
          <p:nvPr/>
        </p:nvSpPr>
        <p:spPr>
          <a:xfrm>
            <a:off x="935182" y="243839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PIMA data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DF7336-2A1C-1354-F7D5-17F81DAC8737}"/>
              </a:ext>
            </a:extLst>
          </p:cNvPr>
          <p:cNvSpPr txBox="1"/>
          <p:nvPr/>
        </p:nvSpPr>
        <p:spPr>
          <a:xfrm>
            <a:off x="6740254" y="251459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PBC data </a:t>
            </a:r>
          </a:p>
        </p:txBody>
      </p:sp>
    </p:spTree>
    <p:extLst>
      <p:ext uri="{BB962C8B-B14F-4D97-AF65-F5344CB8AC3E}">
        <p14:creationId xmlns:p14="http://schemas.microsoft.com/office/powerpoint/2010/main" val="29154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Outline	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Observational studies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Variable selection with Fractional polynomials, Spline approaches and Penalised methods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Application to PIMA &amp; PBC data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Simulations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Discussion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3964" y="1232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Simulation </a:t>
            </a:r>
            <a:endParaRPr sz="40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F36FC0-4503-9DE4-1460-FD5143DD0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19" r="7334" b="12508"/>
          <a:stretch/>
        </p:blipFill>
        <p:spPr>
          <a:xfrm>
            <a:off x="7132138" y="110679"/>
            <a:ext cx="4633307" cy="353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EB0BD-0F75-30F3-F469-E531033AF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40" r="6584" b="11239"/>
          <a:stretch/>
        </p:blipFill>
        <p:spPr>
          <a:xfrm>
            <a:off x="7167153" y="3352806"/>
            <a:ext cx="4633306" cy="35095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973F3F-DE04-F40C-CFD4-C779774842C3}"/>
              </a:ext>
            </a:extLst>
          </p:cNvPr>
          <p:cNvSpPr/>
          <p:nvPr/>
        </p:nvSpPr>
        <p:spPr>
          <a:xfrm>
            <a:off x="10230928" y="4235570"/>
            <a:ext cx="353683" cy="43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9EAFD-465C-5F3A-319C-16EAADA09FD3}"/>
              </a:ext>
            </a:extLst>
          </p:cNvPr>
          <p:cNvSpPr txBox="1"/>
          <p:nvPr/>
        </p:nvSpPr>
        <p:spPr>
          <a:xfrm>
            <a:off x="10053525" y="4183812"/>
            <a:ext cx="5100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f(x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r>
              <a:rPr lang="en-GB" dirty="0"/>
              <a:t>f(x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113807" y="17200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200 iterations of n normal responses</a:t>
            </a:r>
          </a:p>
          <a:p>
            <a:pPr marL="1149350" lvl="1" indent="-514350">
              <a:spcBef>
                <a:spcPts val="0"/>
              </a:spcBef>
              <a:buSzPts val="2800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n = 400, n=1200 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8 continuous covariates</a:t>
            </a:r>
          </a:p>
          <a:p>
            <a:pPr marL="1149350" lvl="1" indent="-514350">
              <a:spcBef>
                <a:spcPts val="0"/>
              </a:spcBef>
              <a:buSzPts val="2800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5 known functions (right) and 3 spurious 	(x</a:t>
            </a:r>
            <a:r>
              <a:rPr lang="en-GB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-x</a:t>
            </a:r>
            <a:r>
              <a:rPr lang="en-GB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2 binary covariates</a:t>
            </a:r>
          </a:p>
          <a:p>
            <a:pPr marL="1149350" lvl="1" indent="-514350">
              <a:spcBef>
                <a:spcPts val="0"/>
              </a:spcBef>
              <a:buSzPts val="2800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1 spurious (x</a:t>
            </a:r>
            <a:r>
              <a:rPr lang="en-GB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), 1 related to outcome (0.72*</a:t>
            </a:r>
            <a:r>
              <a:rPr lang="en-GB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x8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9350" lvl="1" indent="-514350">
              <a:spcBef>
                <a:spcPts val="0"/>
              </a:spcBef>
              <a:buSzPts val="2800"/>
            </a:pP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lvl="1" indent="0">
              <a:spcBef>
                <a:spcPts val="0"/>
              </a:spcBef>
              <a:buSzPts val="2800"/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y= f(x</a:t>
            </a:r>
            <a:r>
              <a:rPr lang="en-GB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  + f(x</a:t>
            </a:r>
            <a:r>
              <a:rPr lang="en-GB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+ f(x</a:t>
            </a:r>
            <a:r>
              <a:rPr lang="en-GB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 + f(x</a:t>
            </a:r>
            <a:r>
              <a:rPr lang="en-GB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+ 0.72* x8 + f(x</a:t>
            </a:r>
            <a:r>
              <a:rPr lang="en-GB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+ 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ε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limited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imilar to Gu and Wahba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four univariate term example, from function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gamSim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mgcv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More interesting simulations to follow, with correlated variables,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and more features. </a:t>
            </a:r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69273" y="5308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n = 400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-154759" y="3644757"/>
            <a:ext cx="61068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  FP  PS  TS  TP  CS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200 200 200 200 200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200 200 200 200 200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200 200 200 200 200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x3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18  30   7  20  16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x4  11  25   3  17  16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x5  18  34   4  23  12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x6  19  27   3  16   8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x7  29  33  33  32  33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x8</a:t>
            </a:r>
            <a:r>
              <a:rPr lang="en-GB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178 193 192 192 192</a:t>
            </a:r>
          </a:p>
          <a:p>
            <a:pPr marL="0" lvl="0" indent="0">
              <a:buSzPts val="1100"/>
              <a:buFont typeface="Arial"/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x9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140 139 130 143 132 </a:t>
            </a:r>
            <a:r>
              <a:rPr lang="en-GB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2F5FE-DAE1-14E9-8BF7-1B3F961A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753" y="459288"/>
            <a:ext cx="4978171" cy="3034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97E41A-8282-279C-BCBD-7103A94CC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580" y="3491986"/>
            <a:ext cx="4978171" cy="3034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61A41C-667C-06C4-8AF6-8948EE2A62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15"/>
          <a:stretch/>
        </p:blipFill>
        <p:spPr>
          <a:xfrm>
            <a:off x="2826322" y="3498903"/>
            <a:ext cx="4917684" cy="3034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B406F-D0C5-10D1-5892-44F66C6687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15"/>
          <a:stretch/>
        </p:blipFill>
        <p:spPr>
          <a:xfrm>
            <a:off x="2738126" y="452351"/>
            <a:ext cx="4917685" cy="3034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CA9E69-53A0-CCD1-CA78-158FDAD56EA6}"/>
              </a:ext>
            </a:extLst>
          </p:cNvPr>
          <p:cNvSpPr txBox="1"/>
          <p:nvPr/>
        </p:nvSpPr>
        <p:spPr>
          <a:xfrm>
            <a:off x="1017917" y="2635339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power and BIC:</a:t>
            </a:r>
          </a:p>
          <a:p>
            <a:r>
              <a:rPr lang="en-GB" dirty="0"/>
              <a:t>linear function selected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00266D-8707-D6E1-E1CD-588ECABA4228}"/>
              </a:ext>
            </a:extLst>
          </p:cNvPr>
          <p:cNvCxnSpPr/>
          <p:nvPr/>
        </p:nvCxnSpPr>
        <p:spPr>
          <a:xfrm flipV="1">
            <a:off x="3096883" y="2562045"/>
            <a:ext cx="850062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3a0075c13_0_5"/>
          <p:cNvSpPr txBox="1">
            <a:spLocks noGrp="1"/>
          </p:cNvSpPr>
          <p:nvPr>
            <p:ph type="title"/>
          </p:nvPr>
        </p:nvSpPr>
        <p:spPr>
          <a:xfrm>
            <a:off x="242455" y="166779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C00000"/>
                </a:solidFill>
              </a:rPr>
              <a:t>n=1200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65AF7-288E-E9A5-4F1C-D85AFD3BE3B8}"/>
              </a:ext>
            </a:extLst>
          </p:cNvPr>
          <p:cNvSpPr txBox="1"/>
          <p:nvPr/>
        </p:nvSpPr>
        <p:spPr>
          <a:xfrm>
            <a:off x="-188430" y="2251701"/>
            <a:ext cx="340821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FP  PS  TS1  TS2 CS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200 200 200 200 200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200 200 200 200 200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200 200 200 200 200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x3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42  47  19  40  47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x4  27  29   2  15  12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x5  23  29   6  14  12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x6  13  25   3  11   6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x7  32  31  33  34  33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200 200 200 200 200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x9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199 199 199 199 199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501A40-69F0-674F-66CD-83FEAC14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117" y="3370011"/>
            <a:ext cx="4818956" cy="2937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6B25A6-44A2-6632-E662-AF85E2F5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263" y="313313"/>
            <a:ext cx="4818956" cy="2937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2AE84F-E4D7-3532-2776-671387B7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191" y="3344517"/>
            <a:ext cx="4818956" cy="2937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11EE8-3C8A-41E3-7586-46D3C79D61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541" y="345301"/>
            <a:ext cx="4818956" cy="29378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537C-AEC9-6521-290C-F6B002E8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AD80-0647-C806-E81C-FB119850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0385" y="1449238"/>
            <a:ext cx="12128739" cy="4727725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endParaRPr lang="en-GB" sz="2000" dirty="0"/>
          </a:p>
          <a:p>
            <a:r>
              <a:rPr lang="en-GB" sz="3100" b="1" dirty="0">
                <a:solidFill>
                  <a:srgbClr val="C00000"/>
                </a:solidFill>
              </a:rPr>
              <a:t>Choice of parameters can alter effects (significance levels, AIC/BIC for MFP, maximum </a:t>
            </a:r>
            <a:r>
              <a:rPr lang="en-GB" sz="3100" b="1" dirty="0" err="1">
                <a:solidFill>
                  <a:srgbClr val="C00000"/>
                </a:solidFill>
              </a:rPr>
              <a:t>df</a:t>
            </a:r>
            <a:r>
              <a:rPr lang="en-GB" sz="3100" b="1" dirty="0">
                <a:solidFill>
                  <a:srgbClr val="C00000"/>
                </a:solidFill>
              </a:rPr>
              <a:t> for splines, choice of penalty, knots, etc). All results here produced at software default. </a:t>
            </a:r>
            <a:endParaRPr lang="en-GB" sz="3100" dirty="0"/>
          </a:p>
          <a:p>
            <a:r>
              <a:rPr lang="en-GB" sz="3100" dirty="0"/>
              <a:t>In agreement with Royston &amp; Sauerbrei (2008), MFP and spline approaches provide roughly comparable models.</a:t>
            </a:r>
          </a:p>
          <a:p>
            <a:r>
              <a:rPr lang="en-GB" sz="3100" dirty="0"/>
              <a:t>Approaches where closer in logistic regression setting with a fair sample size of 768 observations. Differences were more obvious in smaller sample size (survival model).  </a:t>
            </a:r>
          </a:p>
          <a:p>
            <a:r>
              <a:rPr lang="en-GB" sz="3100" dirty="0"/>
              <a:t>MSE from all models showed little difference between approaches. However, main interest here is in models for description.</a:t>
            </a:r>
          </a:p>
          <a:p>
            <a:r>
              <a:rPr lang="en-GB" sz="3100" dirty="0"/>
              <a:t>In simulated data, where more flexibility is required, FP(2) may not be enough. Equally,  penalised splines will not always correctly identify a linear relationship. </a:t>
            </a:r>
          </a:p>
          <a:p>
            <a:r>
              <a:rPr lang="en-GB" sz="3100" dirty="0"/>
              <a:t>Penalised approaches (double penalty) can be computationally expensive but can still handle moderate sample sizes. </a:t>
            </a:r>
          </a:p>
          <a:p>
            <a:r>
              <a:rPr lang="en-GB" sz="3100" b="1" dirty="0">
                <a:solidFill>
                  <a:srgbClr val="C00000"/>
                </a:solidFill>
              </a:rPr>
              <a:t>Limitation: simple simulation setting, small number of non-correlated variables. </a:t>
            </a:r>
          </a:p>
        </p:txBody>
      </p:sp>
    </p:spTree>
    <p:extLst>
      <p:ext uri="{BB962C8B-B14F-4D97-AF65-F5344CB8AC3E}">
        <p14:creationId xmlns:p14="http://schemas.microsoft.com/office/powerpoint/2010/main" val="3979206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D751-7055-44B1-879A-0D0FEACA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261216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4ABB-1382-0A08-C31F-52D8967D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27" y="1497821"/>
            <a:ext cx="11540837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Sauerbrei, Willi, et al. "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 of the art in selection of variables and functional forms in multivariable analysis—outstanding issues." 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 and prognostic research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4.1 (2020): 1-18.</a:t>
            </a:r>
          </a:p>
          <a:p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Royston, Patrick, and Willi Sauerbrei. </a:t>
            </a:r>
            <a:r>
              <a:rPr lang="en-GB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Multivariable model-building: a pragmatic approach to regression </a:t>
            </a:r>
            <a:r>
              <a:rPr lang="en-GB" sz="2400" b="1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anaylsis</a:t>
            </a:r>
            <a:r>
              <a:rPr lang="en-GB" sz="24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based on fractional polynomials for modelling continuous variables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John Wiley &amp; Sons, 2008.</a:t>
            </a:r>
            <a:endParaRPr lang="en-GB" sz="2400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Marra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Giampiero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Simon N. Wood. 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"Practical variable selection for generalized additive models."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Computational Statistics &amp; Data Analysis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55.7 (2011): 2372-2387.</a:t>
            </a:r>
          </a:p>
          <a:p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Perperoglou, Aris, et al. 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"A review of spline function procedures in R." </a:t>
            </a:r>
            <a:r>
              <a:rPr lang="en-GB" sz="24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BMC medical research methodology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19.1 (2019): 1-16.</a:t>
            </a:r>
          </a:p>
          <a:p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Gu, Chong, and Grace Wahba. "</a:t>
            </a:r>
            <a:r>
              <a:rPr lang="en-GB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Minimizing GCV/GML scores with multiple smoothing parameters via the Newton method</a:t>
            </a:r>
            <a:r>
              <a:rPr lang="en-GB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." SIAM Journal on Scientific and Statistical Computing  (1991): 383-398.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258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282073" y="1239392"/>
            <a:ext cx="11627853" cy="357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 dirty="0"/>
              <a:t>Typical situation: </a:t>
            </a:r>
            <a:r>
              <a:rPr lang="en-GB" sz="2400" dirty="0"/>
              <a:t>Several variables, mix of continuous and (ordered) categorical variables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 dirty="0"/>
              <a:t>Aim</a:t>
            </a:r>
            <a:r>
              <a:rPr lang="en-GB" sz="2400" dirty="0"/>
              <a:t> of a study has strong influence on the analysis strategy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Three conceptual modelling approaches: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Explanatory,  descriptive, predictive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0028"/>
              </a:buClr>
              <a:buSzPts val="2400"/>
              <a:buChar char="•"/>
            </a:pPr>
            <a:r>
              <a:rPr lang="en-GB" sz="2400" dirty="0">
                <a:solidFill>
                  <a:srgbClr val="BE0028"/>
                </a:solidFill>
              </a:rPr>
              <a:t>Interest here: </a:t>
            </a:r>
            <a:r>
              <a:rPr lang="en-GB" sz="2400" b="1" dirty="0">
                <a:solidFill>
                  <a:srgbClr val="BE0028"/>
                </a:solidFill>
              </a:rPr>
              <a:t>descriptive model </a:t>
            </a:r>
            <a:r>
              <a:rPr lang="en-GB" sz="2400" dirty="0">
                <a:solidFill>
                  <a:srgbClr val="BE0028"/>
                </a:solidFill>
              </a:rPr>
              <a:t>(aims to capture the data structure parsimoniously)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 dirty="0"/>
              <a:t>Main issues:</a:t>
            </a:r>
            <a:r>
              <a:rPr lang="en-GB" sz="2400" dirty="0"/>
              <a:t> (similar in different types of regression models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0028"/>
              </a:buClr>
              <a:buSzPts val="2400"/>
              <a:buChar char="•"/>
            </a:pPr>
            <a:r>
              <a:rPr lang="en-GB" sz="2400" b="1" dirty="0">
                <a:solidFill>
                  <a:srgbClr val="BE0028"/>
                </a:solidFill>
              </a:rPr>
              <a:t>Which variables to include? Which functional forms for continuous variables? </a:t>
            </a:r>
            <a:endParaRPr lang="en-GB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b="1" dirty="0"/>
              <a:t>Use subject-matter knowledge for modelling... but for some variables, data-driven choice inevitable</a:t>
            </a:r>
            <a:endParaRPr sz="1050"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282073" y="381901"/>
            <a:ext cx="119622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TG2 Focus: Observational Studies – Regression models</a:t>
            </a:r>
            <a:endParaRPr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5AED-1869-841B-08DF-FBEE7403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24" y="3889952"/>
            <a:ext cx="12119375" cy="2968048"/>
          </a:xfrm>
        </p:spPr>
        <p:txBody>
          <a:bodyPr>
            <a:normAutofit/>
          </a:bodyPr>
          <a:lstStyle/>
          <a:p>
            <a:r>
              <a:rPr lang="en-GB" sz="24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 selection in the presence of non-linear relationships of covariates is an even more complicated exercise.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fact, decisions regarding the inclusion/exclusion of specific variables and modelling of the functional forms of both these variables and potential confounders may depend on each other in a complex way.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D4034-272B-D4AC-41CA-AC2F0A00A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21" y="1380155"/>
            <a:ext cx="6854647" cy="221293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98ECF0-29A0-A759-E43D-064A6423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15037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Variable selection &amp; choice of functional forms</a:t>
            </a:r>
          </a:p>
        </p:txBody>
      </p:sp>
    </p:spTree>
    <p:extLst>
      <p:ext uri="{BB962C8B-B14F-4D97-AF65-F5344CB8AC3E}">
        <p14:creationId xmlns:p14="http://schemas.microsoft.com/office/powerpoint/2010/main" val="322613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8A29-40C0-4B4A-5DDA-66BEA2BD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7" y="150379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Do we need variable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BF1B3-649A-201A-FB77-2580D799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64" y="1313007"/>
            <a:ext cx="10515600" cy="4351338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i="1" dirty="0"/>
              <a:t>…guided by principles such as the need for interpretability, reproducibility and transportability, </a:t>
            </a:r>
            <a:r>
              <a:rPr lang="en-GB" sz="2400" i="1" dirty="0">
                <a:solidFill>
                  <a:srgbClr val="C00000"/>
                </a:solidFill>
              </a:rPr>
              <a:t>we prefer a simple model unless the data indicate the need for greater complexity</a:t>
            </a:r>
            <a:r>
              <a:rPr lang="en-GB" sz="2400" i="1" dirty="0"/>
              <a:t>.  (Royston &amp; Sauerbrei, 2008)</a:t>
            </a:r>
          </a:p>
          <a:p>
            <a:pPr marL="114300" indent="0">
              <a:buNone/>
            </a:pPr>
            <a:endParaRPr lang="en-GB" sz="2400" i="1" dirty="0"/>
          </a:p>
          <a:p>
            <a:r>
              <a:rPr lang="en-GB" sz="2400" i="1" dirty="0"/>
              <a:t>(variable selection)… from a pragmatic point of view, aims at determining </a:t>
            </a:r>
            <a:r>
              <a:rPr lang="en-GB" sz="2400" i="1" dirty="0">
                <a:solidFill>
                  <a:srgbClr val="C00000"/>
                </a:solidFill>
              </a:rPr>
              <a:t>which covariates have the strongest effects </a:t>
            </a:r>
            <a:r>
              <a:rPr lang="en-GB" sz="2400" i="1" dirty="0"/>
              <a:t>on the response of interest, whereas from </a:t>
            </a:r>
            <a:r>
              <a:rPr lang="en-GB" sz="2400" i="1" dirty="0">
                <a:solidFill>
                  <a:srgbClr val="C00000"/>
                </a:solidFill>
              </a:rPr>
              <a:t>a statistical perspective it represents a means to achieve balance between goodness of fit and parsimony</a:t>
            </a:r>
            <a:r>
              <a:rPr lang="en-GB" sz="2400" i="1" dirty="0"/>
              <a:t>. By effectively identifying a subset of important covariates we can </a:t>
            </a:r>
            <a:r>
              <a:rPr lang="en-GB" sz="2400" i="1" dirty="0">
                <a:solidFill>
                  <a:srgbClr val="C00000"/>
                </a:solidFill>
              </a:rPr>
              <a:t>both enhance model interpretability and improve prediction accuracy</a:t>
            </a:r>
            <a:r>
              <a:rPr lang="en-GB" sz="2400" i="1" dirty="0"/>
              <a:t>.  (</a:t>
            </a:r>
            <a:r>
              <a:rPr lang="en-GB" sz="2400" i="1" dirty="0" err="1"/>
              <a:t>Marra</a:t>
            </a:r>
            <a:r>
              <a:rPr lang="en-GB" sz="2400" i="1" dirty="0"/>
              <a:t> &amp; Wood, 2012)</a:t>
            </a:r>
          </a:p>
        </p:txBody>
      </p:sp>
    </p:spTree>
    <p:extLst>
      <p:ext uri="{BB962C8B-B14F-4D97-AF65-F5344CB8AC3E}">
        <p14:creationId xmlns:p14="http://schemas.microsoft.com/office/powerpoint/2010/main" val="97129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306000" y="229501"/>
            <a:ext cx="85320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Fractional polynomial models</a:t>
            </a:r>
            <a:endParaRPr lang="en-GB" sz="12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0AA07-983B-5E1A-B633-9C88D308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" y="918491"/>
            <a:ext cx="7784480" cy="4121946"/>
          </a:xfrm>
          <a:prstGeom prst="rect">
            <a:avLst/>
          </a:prstGeom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t="2552" b="4659"/>
          <a:stretch/>
        </p:blipFill>
        <p:spPr>
          <a:xfrm>
            <a:off x="6498656" y="3429000"/>
            <a:ext cx="5386722" cy="3373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213826" y="1543708"/>
            <a:ext cx="7025000" cy="459066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213826" y="218145"/>
            <a:ext cx="116879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Function Selection Procedure and Multivariable FP</a:t>
            </a:r>
            <a:endParaRPr sz="4000" dirty="0">
              <a:solidFill>
                <a:srgbClr val="C00000"/>
              </a:solidFill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578067" y="1933899"/>
            <a:ext cx="6049000" cy="14951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05" t="-3657" r="-1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 dirty="0"/>
              <a:t> </a:t>
            </a:r>
            <a:endParaRPr dirty="0"/>
          </a:p>
        </p:txBody>
      </p:sp>
      <p:graphicFrame>
        <p:nvGraphicFramePr>
          <p:cNvPr id="112" name="Google Shape;112;p5"/>
          <p:cNvGraphicFramePr/>
          <p:nvPr/>
        </p:nvGraphicFramePr>
        <p:xfrm>
          <a:off x="578068" y="3272057"/>
          <a:ext cx="6049000" cy="2292195"/>
        </p:xfrm>
        <a:graphic>
          <a:graphicData uri="http://schemas.openxmlformats.org/drawingml/2006/table">
            <a:tbl>
              <a:tblPr firstRow="1" bandRow="1">
                <a:noFill/>
                <a:tableStyleId>{6CC9461D-67F7-4C10-B07D-25CA9EB32429}</a:tableStyleId>
              </a:tblPr>
              <a:tblGrid>
                <a:gridCol w="2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df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p-value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Any effect?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Best FP2 versus null</a:t>
                      </a:r>
                      <a:endParaRPr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4</a:t>
                      </a:r>
                      <a:endParaRPr sz="1800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Linear function suitable?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Best FP2 versus 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FP1 sufficient?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Best FP2 vs. best FP1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9E028E7-53F5-4BB6-835C-16317B250FCE}"/>
              </a:ext>
            </a:extLst>
          </p:cNvPr>
          <p:cNvSpPr txBox="1"/>
          <p:nvPr/>
        </p:nvSpPr>
        <p:spPr>
          <a:xfrm>
            <a:off x="7306254" y="1933899"/>
            <a:ext cx="48857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Combine </a:t>
            </a:r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backward elimination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of weak variables with </a:t>
            </a:r>
            <a:r>
              <a:rPr lang="en-GB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 for best FP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Determine fitting order from full 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Apply FSP selection procedure to each X in turn, fixing functions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but not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s) for other X’s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Cycle until FP functions (i.e. powers) and variables selected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Significance level may be different for the two parts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– selection of variables 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l-G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and selection of variable forms (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l-G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DB50F-CC81-CA06-69AA-06D5CE681D23}"/>
              </a:ext>
            </a:extLst>
          </p:cNvPr>
          <p:cNvSpPr txBox="1"/>
          <p:nvPr/>
        </p:nvSpPr>
        <p:spPr>
          <a:xfrm>
            <a:off x="3103419" y="162871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C00000"/>
                </a:solidFill>
              </a:rPr>
              <a:t>FSP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F7541C-9311-2406-54A4-CA4B1AF70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3" r="5463"/>
          <a:stretch/>
        </p:blipFill>
        <p:spPr>
          <a:xfrm>
            <a:off x="6744589" y="1118131"/>
            <a:ext cx="5232665" cy="478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72527-1574-6775-2CAC-3EA56400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1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C00000"/>
                </a:solidFill>
              </a:rPr>
              <a:t>Splines are also simple polynomials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FB59-3183-6EE9-1573-5BDE08EB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81468"/>
            <a:ext cx="6927273" cy="4564639"/>
          </a:xfrm>
        </p:spPr>
        <p:txBody>
          <a:bodyPr>
            <a:normAutofit/>
          </a:bodyPr>
          <a:lstStyle/>
          <a:p>
            <a:pPr algn="l"/>
            <a:r>
              <a:rPr lang="en-GB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of piecewise polynomials, each of 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degree d</a:t>
            </a:r>
          </a:p>
          <a:p>
            <a:pPr algn="l"/>
            <a:r>
              <a:rPr lang="en-GB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Joined together at a set of 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knots</a:t>
            </a:r>
            <a:r>
              <a:rPr lang="en-GB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sz="2000" b="0" i="0" u="none" strike="noStrik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l-GR" sz="2000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l-GR" sz="2000" b="0" i="0" u="none" strike="noStrik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sz="2000" b="0" i="0" u="none" strike="noStrike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l-GR" sz="2000" b="0" i="0" u="none" strike="noStrik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in value and sufficiently smooth at the knots</a:t>
            </a:r>
          </a:p>
          <a:p>
            <a:pPr marL="114300" indent="0" algn="l">
              <a:buNone/>
            </a:pPr>
            <a:r>
              <a:rPr lang="en-GB" sz="2000" b="0" i="0" u="none" strike="noStrike" baseline="0" dirty="0">
                <a:solidFill>
                  <a:srgbClr val="F3F3F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114300" indent="0" algn="l"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 cubic regression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spline is defined by:</a:t>
            </a:r>
          </a:p>
          <a:p>
            <a:pPr marL="114300" indent="0" algn="l"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a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cubic function between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set of fixed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knots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l-G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sz="2000" b="0" i="0" u="none" strike="noStrik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l-GR" sz="2000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l-GR" sz="2000" b="0" i="0" u="none" strike="noStrik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sz="2000" b="0" i="0" u="none" strike="noStrike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endParaRPr lang="en-GB" sz="2000" b="0" i="0" u="none" strike="noStrike" baseline="-25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a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function for x &lt; </a:t>
            </a:r>
            <a:r>
              <a:rPr lang="el-GR" sz="2000" b="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sz="2000" b="0" i="0" u="none" strike="noStrike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2000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x &gt; </a:t>
            </a:r>
            <a:r>
              <a:rPr lang="el-GR" sz="2000" b="0" i="0" u="none" strike="noStrike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l-GR" sz="2000" b="0" i="0" u="none" strike="noStrike" baseline="-25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κ</a:t>
            </a:r>
            <a:r>
              <a:rPr lang="el-GR" sz="2000" b="0" i="0" u="none" strike="noStrike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000" b="0" i="0" u="none" strike="noStrike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114300" indent="0" algn="l">
              <a:buNone/>
            </a:pP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continuous with continuous first and second derivative</a:t>
            </a:r>
          </a:p>
          <a:p>
            <a:pPr marL="114300" indent="0" algn="l">
              <a:buNone/>
            </a:pPr>
            <a:endParaRPr lang="en-GB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GB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Splines </a:t>
            </a:r>
            <a:r>
              <a:rPr lang="en-GB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restricted cubic splines with cubic b-splines as functions between knots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420F3-03A0-DEFF-9210-7DDBA477B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91" y="5465486"/>
            <a:ext cx="6616597" cy="13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3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152400" y="141077"/>
            <a:ext cx="121019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C00000"/>
                </a:solidFill>
              </a:rPr>
              <a:t>Restricted Cubic Splines  and Multivariable Regression Splines (MVRS)</a:t>
            </a:r>
            <a:endParaRPr sz="4000" b="1" dirty="0">
              <a:solidFill>
                <a:srgbClr val="C00000"/>
              </a:solidFill>
            </a:endParaRPr>
          </a:p>
        </p:txBody>
      </p:sp>
      <p:sp>
        <p:nvSpPr>
          <p:cNvPr id="4" name="Google Shape;109;p5">
            <a:extLst>
              <a:ext uri="{FF2B5EF4-FFF2-40B4-BE49-F238E27FC236}">
                <a16:creationId xmlns:a16="http://schemas.microsoft.com/office/drawing/2014/main" id="{B9E6933D-0B9C-EE28-FED7-1280659F25A7}"/>
              </a:ext>
            </a:extLst>
          </p:cNvPr>
          <p:cNvSpPr/>
          <p:nvPr/>
        </p:nvSpPr>
        <p:spPr>
          <a:xfrm>
            <a:off x="90068" y="1586302"/>
            <a:ext cx="7025000" cy="4590661"/>
          </a:xfrm>
          <a:prstGeom prst="roundRect">
            <a:avLst>
              <a:gd name="adj" fmla="val 16667"/>
            </a:avLst>
          </a:prstGeom>
          <a:solidFill>
            <a:srgbClr val="DDEAF6"/>
          </a:solidFill>
          <a:ln w="12700" cap="flat" cmpd="sng">
            <a:solidFill>
              <a:srgbClr val="9CC2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Google Shape;112;p5">
            <a:extLst>
              <a:ext uri="{FF2B5EF4-FFF2-40B4-BE49-F238E27FC236}">
                <a16:creationId xmlns:a16="http://schemas.microsoft.com/office/drawing/2014/main" id="{AA38479A-4B2B-5C5A-0226-42593EC0A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664118"/>
              </p:ext>
            </p:extLst>
          </p:nvPr>
        </p:nvGraphicFramePr>
        <p:xfrm>
          <a:off x="578068" y="3272057"/>
          <a:ext cx="6049000" cy="2566515"/>
        </p:xfrm>
        <a:graphic>
          <a:graphicData uri="http://schemas.openxmlformats.org/drawingml/2006/table">
            <a:tbl>
              <a:tblPr firstRow="1" bandRow="1">
                <a:noFill/>
                <a:tableStyleId>{6CC9461D-67F7-4C10-B07D-25CA9EB32429}</a:tableStyleId>
              </a:tblPr>
              <a:tblGrid>
                <a:gridCol w="2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Df</a:t>
                      </a:r>
                      <a:endParaRPr sz="1800"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p-value</a:t>
                      </a:r>
                      <a:endParaRPr sz="18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Any effect?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Best </a:t>
                      </a:r>
                      <a:r>
                        <a:rPr lang="en-GB" sz="1800" dirty="0" err="1"/>
                        <a:t>df</a:t>
                      </a:r>
                      <a:r>
                        <a:rPr lang="en-GB" sz="1800" dirty="0"/>
                        <a:t>(m) versus null</a:t>
                      </a:r>
                      <a:endParaRPr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m+1</a:t>
                      </a:r>
                      <a:endParaRPr sz="1800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Linear function suitable?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Best </a:t>
                      </a:r>
                      <a:r>
                        <a:rPr lang="en-GB" sz="1800" dirty="0" err="1"/>
                        <a:t>df</a:t>
                      </a:r>
                      <a:r>
                        <a:rPr lang="en-GB" sz="1800" dirty="0"/>
                        <a:t>(m) versus linear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 err="1"/>
                        <a:t>df</a:t>
                      </a:r>
                      <a:r>
                        <a:rPr lang="en-GB" sz="1800" dirty="0"/>
                        <a:t>(m) needed?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Best </a:t>
                      </a:r>
                      <a:r>
                        <a:rPr lang="en-GB" sz="1800" dirty="0" err="1"/>
                        <a:t>df</a:t>
                      </a:r>
                      <a:r>
                        <a:rPr lang="en-GB" sz="1800" dirty="0"/>
                        <a:t>(m) vs. </a:t>
                      </a:r>
                      <a:r>
                        <a:rPr lang="en-GB" sz="1800" dirty="0" err="1"/>
                        <a:t>df</a:t>
                      </a:r>
                      <a:r>
                        <a:rPr lang="en-GB" sz="1800" dirty="0"/>
                        <a:t>(1)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     ….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m-1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/>
                        <a:t>…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24431-D09B-7ECA-81B8-C0C78DAA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290" y="1825625"/>
            <a:ext cx="648392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Determine the most complex model in terms of knots “</a:t>
            </a:r>
            <a:r>
              <a:rPr lang="en-GB" sz="2000" dirty="0" err="1"/>
              <a:t>df</a:t>
            </a:r>
            <a:r>
              <a:rPr lang="en-GB" sz="2000" dirty="0"/>
              <a:t>(m)”;  m often depends on sample size; knots are chosen at predetermined percentiles of distribution of x; deviance difference as criteria; determine significance level </a:t>
            </a:r>
            <a:r>
              <a:rPr lang="el-GR" sz="2000" dirty="0"/>
              <a:t>α</a:t>
            </a:r>
            <a:r>
              <a:rPr lang="en-GB" sz="2000" baseline="-25000" dirty="0"/>
              <a:t>1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39990-95C2-CE82-4391-347098613F59}"/>
              </a:ext>
            </a:extLst>
          </p:cNvPr>
          <p:cNvSpPr txBox="1"/>
          <p:nvPr/>
        </p:nvSpPr>
        <p:spPr>
          <a:xfrm>
            <a:off x="7258608" y="1894898"/>
            <a:ext cx="47602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Predictors are considered in decreasing order of significance in a full linear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algorithm cycles over the predictors, updating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 terminates when no further variables included in the model and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for splines are chosen  for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Royston, Sauerbrei suggested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(m=4,8)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 can be easily adapted to other spline bases,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b-splines, natural splines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MVSS also suggested for cubic smoothing splines (based on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edf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D7D37-0F86-F800-8CD6-927DCE12022E}"/>
              </a:ext>
            </a:extLst>
          </p:cNvPr>
          <p:cNvSpPr txBox="1"/>
          <p:nvPr/>
        </p:nvSpPr>
        <p:spPr>
          <a:xfrm>
            <a:off x="2956237" y="15863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C00000"/>
                </a:solidFill>
              </a:rPr>
              <a:t>SSP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2158</Words>
  <Application>Microsoft Office PowerPoint</Application>
  <PresentationFormat>Widescreen</PresentationFormat>
  <Paragraphs>262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Google Sans</vt:lpstr>
      <vt:lpstr>Lato</vt:lpstr>
      <vt:lpstr>Office Theme</vt:lpstr>
      <vt:lpstr>Comparison of Multivariable Fractional Polynomials with Splines and Penalised Splines  </vt:lpstr>
      <vt:lpstr>Outline </vt:lpstr>
      <vt:lpstr>TG2 Focus: Observational Studies – Regression models</vt:lpstr>
      <vt:lpstr>Variable selection &amp; choice of functional forms</vt:lpstr>
      <vt:lpstr>Do we need variable selection?</vt:lpstr>
      <vt:lpstr>PowerPoint Presentation</vt:lpstr>
      <vt:lpstr>Function Selection Procedure and Multivariable FP</vt:lpstr>
      <vt:lpstr>Splines are also simple polynomials</vt:lpstr>
      <vt:lpstr>Restricted Cubic Splines  and Multivariable Regression Splines (MVRS)</vt:lpstr>
      <vt:lpstr>Generalised additive models and mgcv</vt:lpstr>
      <vt:lpstr>Practical Variable Selection for GAMs </vt:lpstr>
      <vt:lpstr>Prediction of diabetes onset</vt:lpstr>
      <vt:lpstr>Models</vt:lpstr>
      <vt:lpstr>Results extract (PIMA data)</vt:lpstr>
      <vt:lpstr>Variables included </vt:lpstr>
      <vt:lpstr>Functional Forms </vt:lpstr>
      <vt:lpstr>PBC data</vt:lpstr>
      <vt:lpstr>Functional forms</vt:lpstr>
      <vt:lpstr>Prediction error</vt:lpstr>
      <vt:lpstr>Simulation </vt:lpstr>
      <vt:lpstr>n = 400</vt:lpstr>
      <vt:lpstr>n=1200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Multivariable Fractional Polynomials with Splines and Penalised Splines</dc:title>
  <dc:creator>Perperoglou, Aris</dc:creator>
  <cp:lastModifiedBy>Aris Perperoglou</cp:lastModifiedBy>
  <cp:revision>31</cp:revision>
  <dcterms:created xsi:type="dcterms:W3CDTF">2022-08-03T16:22:30Z</dcterms:created>
  <dcterms:modified xsi:type="dcterms:W3CDTF">2022-10-19T09:14:06Z</dcterms:modified>
</cp:coreProperties>
</file>