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1"/>
  </p:notesMasterIdLst>
  <p:sldIdLst>
    <p:sldId id="786" r:id="rId2"/>
    <p:sldId id="788" r:id="rId3"/>
    <p:sldId id="770" r:id="rId4"/>
    <p:sldId id="780" r:id="rId5"/>
    <p:sldId id="782" r:id="rId6"/>
    <p:sldId id="790" r:id="rId7"/>
    <p:sldId id="387" r:id="rId8"/>
    <p:sldId id="743" r:id="rId9"/>
    <p:sldId id="316" r:id="rId10"/>
    <p:sldId id="734" r:id="rId11"/>
    <p:sldId id="733" r:id="rId12"/>
    <p:sldId id="409" r:id="rId13"/>
    <p:sldId id="360" r:id="rId14"/>
    <p:sldId id="283" r:id="rId15"/>
    <p:sldId id="744" r:id="rId16"/>
    <p:sldId id="405" r:id="rId17"/>
    <p:sldId id="447" r:id="rId18"/>
    <p:sldId id="404" r:id="rId19"/>
    <p:sldId id="7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2" d="100"/>
        <a:sy n="62" d="100"/>
      </p:scale>
      <p:origin x="0" y="-18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99C92-02B9-46DA-B196-58B435AA6B93}" type="datetimeFigureOut">
              <a:rPr lang="en-CA" smtClean="0"/>
              <a:t>2020-11-29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821B3-39E2-48A2-A750-8786B1265C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983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1AB2A-206A-4DF5-848C-401591398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2562F-70B5-4C6A-98A0-09E27B3D6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C5284-5FE5-4986-A2A0-013BF763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40AC-C8AF-43AB-B39C-1D8A26AE4A32}" type="datetime1">
              <a:rPr lang="en-CA" smtClean="0"/>
              <a:t>2020-11-29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A25E0-CAB0-4DE6-BDC7-AEBC2058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84125-93CF-49FE-9398-5FAE0103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131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5B1CC-EC84-4AD2-A02F-6C7FFCD2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83180-F917-4D96-BD75-E8F903A8C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42D9D-A30E-4F0D-80B1-16FA1782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DC03-3389-42B0-949F-EFD014C1CB07}" type="datetime1">
              <a:rPr lang="en-CA" smtClean="0"/>
              <a:t>2020-11-29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A8FE3-ADAD-4AC7-9AE4-07DDC2877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1E730-2CCE-44AF-A7F3-9DB18BC8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654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E6E24A-F289-486B-BA1B-E2003B3E0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FC7C0-4DE6-4A93-AFDB-5805377C8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92325-4E0A-4D59-8954-CA3A05D22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49B2-E0C8-421C-9CEE-A5D090D3105F}" type="datetime1">
              <a:rPr lang="en-CA" smtClean="0"/>
              <a:t>2020-11-29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47D90-48DE-469A-9C76-9066F998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FB3CF-127B-43E5-B1CE-FA5AE755C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5405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2CB9-A0EA-4F4B-8513-E0031317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630FF-9511-44BC-BC4D-2AC68593D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B80AE-45EB-4DBC-9F6F-466018CBE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CBEA-7A71-47BE-9F6F-39E69A20CC54}" type="datetime1">
              <a:rPr lang="en-CA" smtClean="0"/>
              <a:t>2020-11-29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30BD4-F828-4205-932C-6B1DEC2FF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18365-B822-4DBB-9CF8-A9D8EB5D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126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C45CB-DA46-463F-8054-CCEE6EE7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66265-C9BF-4F54-89DD-4AB380F51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6E243-6505-4923-910E-7816A3F6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8B100-EDE4-43AE-8213-4C798EE72A74}" type="datetime1">
              <a:rPr lang="en-CA" smtClean="0"/>
              <a:t>2020-11-29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C22EF-2C08-45ED-A209-A81C6DD61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AAC39-8180-415A-B366-71FABF38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642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9AFE3-841B-442C-AC58-4EDE83198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E39C7-E8B1-4022-A158-369576E3F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4CB50-3F7F-4289-867C-942265459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D1505-D8C0-40CB-BB6A-7BBDAD58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718-7575-452B-9FC7-7B994E4BB7CC}" type="datetime1">
              <a:rPr lang="en-CA" smtClean="0"/>
              <a:t>2020-11-29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8F6AB-DE11-42F1-8FCF-1E8A9A6D8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11F7B-042E-417E-B878-B5681785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7702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B4CB-42E9-4ECE-9048-17B575BB5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4C285-671D-4B15-BB74-F92137CA4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EAB11-A303-496C-915A-61AE1439C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6EEBD-D4D8-4F56-8B3D-71EF4F22A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62F001-258E-4107-BCB2-95D0F20FB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25A5DE-9E24-4FA7-84B8-0D0B23DB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5A2A-B58B-4F7F-BE3A-E8A7C1487183}" type="datetime1">
              <a:rPr lang="en-CA" smtClean="0"/>
              <a:t>2020-11-29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DE5FE4-B1B2-4F56-BD7E-CCD3887D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9C49A9-A5C4-4BE1-99CA-62127613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55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54CE7-F0F1-4CA7-A42C-3434D1DE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BA507-7AB0-4C1A-B3CE-1C3FE53A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33C9B-8044-4407-B900-3616996B30C9}" type="datetime1">
              <a:rPr lang="en-CA" smtClean="0"/>
              <a:t>2020-11-29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BE266-87A3-4569-9712-07101D26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B74FD-D2CF-4A0D-B158-09C83E35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8878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566A54-B922-4A88-B1F4-F954A34A2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39314-F870-4506-A079-7FFA8F3400EE}" type="datetime1">
              <a:rPr lang="en-CA" smtClean="0"/>
              <a:t>2020-11-29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8ABF5-ADC2-4DA9-BB41-82AE1F51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22F7F-2235-4177-9F8B-7020CD78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896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5E4C-7390-4635-AB62-F0288A64C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ED208-09E6-40A4-B6EA-D90CC15C9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831-DB52-4584-9C83-84E5A2C69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F7A52-8DA2-45E0-9F82-229F8845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F8CE-4E80-4F7E-94FD-64D323D96DE7}" type="datetime1">
              <a:rPr lang="en-CA" smtClean="0"/>
              <a:t>2020-11-29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29D0E-DC59-4525-9EF7-B1BA32226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F42F3-CFA1-426E-9620-EAA53A5F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985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DCB8-1357-4831-B41F-ED241F6C6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F17BB7-C4D5-42C3-AEC5-446DC4845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39861-824B-4F2D-8C9C-4A2088F95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939AA-9A02-46E1-ABC5-53B38C127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A2D02-6DD0-45FA-BE52-4E552803A3D7}" type="datetime1">
              <a:rPr lang="en-CA" smtClean="0"/>
              <a:t>2020-11-29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8FD8E-D237-4F2F-9F30-D84CB157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CD761-392E-49FC-B04A-157EEFF2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458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5C0273-5CB0-4410-9D1B-FF87B18D8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F6843-CEE5-42BE-9742-88B9C8E01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E6EBB-71AD-46D3-BE3E-0363FA8CA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5A805-0A75-4C28-9902-1A3B498262BE}" type="datetime1">
              <a:rPr lang="en-CA" smtClean="0"/>
              <a:t>2020-11-29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D086C-1A0B-464B-A367-3048DA5AD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Copyright Satish Reddy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903E0-81A3-4984-8283-839B975C4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CE486-CCFE-42F3-8FCC-7C6E5F735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92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tishchandrareddy/IntroML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tishchandrareddy/IntroM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40AA-AA6B-44CA-AC2B-C7B5CA98D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1565" y="1122362"/>
            <a:ext cx="9144000" cy="3317116"/>
          </a:xfrm>
        </p:spPr>
        <p:txBody>
          <a:bodyPr>
            <a:normAutofit fontScale="90000"/>
          </a:bodyPr>
          <a:lstStyle/>
          <a:p>
            <a:r>
              <a:rPr lang="en-CA" dirty="0"/>
              <a:t>Unsupervised Machine Learning </a:t>
            </a: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F0981-1ABE-4469-B463-97E25505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33557" y="6390862"/>
            <a:ext cx="5124886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050" b="0" i="0" u="none" strike="noStrike" kern="1200" cap="all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741690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6"/>
            <a:ext cx="10515600" cy="886523"/>
          </a:xfrm>
        </p:spPr>
        <p:txBody>
          <a:bodyPr/>
          <a:lstStyle/>
          <a:p>
            <a:r>
              <a:rPr lang="en-CA" dirty="0"/>
              <a:t>Audience for this Course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0C008-CC5A-4958-86EB-93018893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7651"/>
            <a:ext cx="10515600" cy="5717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This course is suitable for: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Students without any previous experience with 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Students who have knowledge of the subject and would like a refresher and/or gain a more detailed understanding of the mathematical foundations, algorithms, and development of a machine learning framework in Python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F8ADC1-F684-4F58-952B-E88031B0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162919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6"/>
            <a:ext cx="10515600" cy="886523"/>
          </a:xfrm>
        </p:spPr>
        <p:txBody>
          <a:bodyPr/>
          <a:lstStyle/>
          <a:p>
            <a:r>
              <a:rPr lang="en-CA" dirty="0"/>
              <a:t>Course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0C008-CC5A-4958-86EB-93018893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7651"/>
            <a:ext cx="10515600" cy="571722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Describe underlying mathematics in detail</a:t>
            </a:r>
          </a:p>
          <a:p>
            <a:pPr lvl="1"/>
            <a:r>
              <a:rPr lang="en-CA" dirty="0"/>
              <a:t>Motivation and derivations for all the underlying mathematics provided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Describe algorithms in detail</a:t>
            </a:r>
          </a:p>
          <a:p>
            <a:pPr lvl="1"/>
            <a:r>
              <a:rPr lang="en-CA" dirty="0"/>
              <a:t>In depth discussion of connection between math and 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Use </a:t>
            </a:r>
            <a:r>
              <a:rPr lang="en-CA" dirty="0" err="1"/>
              <a:t>Jupyter</a:t>
            </a:r>
            <a:r>
              <a:rPr lang="en-CA" dirty="0"/>
              <a:t> notebooks</a:t>
            </a:r>
          </a:p>
          <a:p>
            <a:pPr lvl="1"/>
            <a:r>
              <a:rPr lang="en-CA" dirty="0"/>
              <a:t>Examples in lectures are complemented by </a:t>
            </a:r>
            <a:r>
              <a:rPr lang="en-CA" dirty="0" err="1"/>
              <a:t>Jupyter</a:t>
            </a:r>
            <a:r>
              <a:rPr lang="en-CA" dirty="0"/>
              <a:t> notebook examples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Walk through code development</a:t>
            </a:r>
          </a:p>
          <a:p>
            <a:pPr lvl="1"/>
            <a:r>
              <a:rPr lang="en-CA" dirty="0"/>
              <a:t>This course walks through development codes in Python for the various algorithms of unsupervised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Provide exercises</a:t>
            </a:r>
          </a:p>
          <a:p>
            <a:pPr lvl="1"/>
            <a:r>
              <a:rPr lang="en-CA" dirty="0"/>
              <a:t>50+ problems (theory, </a:t>
            </a:r>
            <a:r>
              <a:rPr lang="en-CA" dirty="0" err="1"/>
              <a:t>Jupyter</a:t>
            </a:r>
            <a:r>
              <a:rPr lang="en-CA" dirty="0"/>
              <a:t> notebook, programming, research) with solutions provided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F8ADC1-F684-4F58-952B-E88031B0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266907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6"/>
            <a:ext cx="10515600" cy="886523"/>
          </a:xfrm>
        </p:spPr>
        <p:txBody>
          <a:bodyPr/>
          <a:lstStyle/>
          <a:p>
            <a:r>
              <a:rPr lang="en-CA" dirty="0"/>
              <a:t>How to Get the Most from this Course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0C008-CC5A-4958-86EB-93018893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905"/>
            <a:ext cx="10697308" cy="5472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Learning is not a spectator activity. Active participation by students is required to get most from this course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Take notes as you go through the material and work out the mathematical derivations by yourself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 the programming</a:t>
            </a:r>
          </a:p>
          <a:p>
            <a:pPr lvl="1"/>
            <a:r>
              <a:rPr lang="en-CA" dirty="0"/>
              <a:t>Code walkthrough videos will start with objectives and high-level summary of the code structure, followed by video of code implementation</a:t>
            </a:r>
          </a:p>
          <a:p>
            <a:pPr lvl="1"/>
            <a:r>
              <a:rPr lang="en-CA" dirty="0"/>
              <a:t>You may want to just review the objectives and then design and implement the code by yourself OR program after watching the walk throughs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Do the exercises</a:t>
            </a:r>
          </a:p>
          <a:p>
            <a:pPr lvl="1"/>
            <a:r>
              <a:rPr lang="en-CA" dirty="0"/>
              <a:t>Solutions provided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Ask questions on forums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A8844D-53DF-4BB2-90A9-361D696D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366609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F66484F-1916-4017-9E5D-CD44F78E9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99859"/>
            <a:ext cx="11021705" cy="5356491"/>
          </a:xfrm>
        </p:spPr>
        <p:txBody>
          <a:bodyPr>
            <a:normAutofit/>
          </a:bodyPr>
          <a:lstStyle/>
          <a:p>
            <a:r>
              <a:rPr lang="en-CA" dirty="0"/>
              <a:t>My fundamental belief (and a reason for creating this course) is that to truly understand Unsupervised Learning algorithms one must review the underlying mathematics and write codes from scratch</a:t>
            </a:r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  <a:p>
            <a:pPr marL="0" indent="0">
              <a:spcBef>
                <a:spcPts val="0"/>
              </a:spcBef>
              <a:buNone/>
            </a:pPr>
            <a:endParaRPr lang="en-CA" dirty="0"/>
          </a:p>
          <a:p>
            <a:pPr>
              <a:spcBef>
                <a:spcPts val="0"/>
              </a:spcBef>
            </a:pPr>
            <a:endParaRPr lang="en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6"/>
            <a:ext cx="10515600" cy="886523"/>
          </a:xfrm>
        </p:spPr>
        <p:txBody>
          <a:bodyPr/>
          <a:lstStyle/>
          <a:p>
            <a:r>
              <a:rPr lang="en-CA" dirty="0"/>
              <a:t>Why Code from Scratch?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841BBF-2759-4719-A38B-68A0EF7A5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4137004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34DFF-B2E1-409C-8252-DB13859E1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3259"/>
            <a:ext cx="10515600" cy="5122795"/>
          </a:xfrm>
        </p:spPr>
        <p:txBody>
          <a:bodyPr>
            <a:normAutofit/>
          </a:bodyPr>
          <a:lstStyle/>
          <a:p>
            <a:r>
              <a:rPr lang="en-CA" dirty="0"/>
              <a:t>Chapter 1: Introduction</a:t>
            </a:r>
          </a:p>
          <a:p>
            <a:r>
              <a:rPr lang="en-CA" dirty="0"/>
              <a:t>Chapter 2: Python Demos</a:t>
            </a:r>
          </a:p>
          <a:p>
            <a:r>
              <a:rPr lang="en-CA" dirty="0"/>
              <a:t>Chapter 3: Review of Mathematical Concepts</a:t>
            </a:r>
          </a:p>
          <a:p>
            <a:r>
              <a:rPr lang="en-CA" dirty="0"/>
              <a:t>Chapter 4: Hierarchical Clustering</a:t>
            </a:r>
          </a:p>
          <a:p>
            <a:r>
              <a:rPr lang="en-CA" dirty="0"/>
              <a:t>Chapter 5: K Means Clustering</a:t>
            </a:r>
          </a:p>
          <a:p>
            <a:r>
              <a:rPr lang="en-CA" dirty="0"/>
              <a:t>Chapter 6: Density Based Clustering</a:t>
            </a:r>
          </a:p>
          <a:p>
            <a:r>
              <a:rPr lang="en-CA" dirty="0"/>
              <a:t>Chapter 7: Distribution Based Clustering</a:t>
            </a:r>
          </a:p>
          <a:p>
            <a:r>
              <a:rPr lang="en-CA" dirty="0"/>
              <a:t>Chapter 8: Principal Component Analysis</a:t>
            </a:r>
          </a:p>
          <a:p>
            <a:r>
              <a:rPr lang="en-CA" dirty="0"/>
              <a:t>Chapter 9: Applications</a:t>
            </a:r>
          </a:p>
          <a:p>
            <a:r>
              <a:rPr lang="en-CA" dirty="0"/>
              <a:t>Chapter 10: Summary and Thank You</a:t>
            </a: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3B4EA5E-6EAC-4F7D-AFFB-FACF2E1B8EB3}"/>
              </a:ext>
            </a:extLst>
          </p:cNvPr>
          <p:cNvSpPr txBox="1">
            <a:spLocks/>
          </p:cNvSpPr>
          <p:nvPr/>
        </p:nvSpPr>
        <p:spPr>
          <a:xfrm>
            <a:off x="838200" y="113336"/>
            <a:ext cx="10515600" cy="886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Course Outline: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D1D8E3-D481-48F9-8BA4-32A45A4AD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3175276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40AA-AA6B-44CA-AC2B-C7B5CA98D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17116"/>
          </a:xfrm>
        </p:spPr>
        <p:txBody>
          <a:bodyPr>
            <a:normAutofit/>
          </a:bodyPr>
          <a:lstStyle/>
          <a:p>
            <a:r>
              <a:rPr lang="en-CA" dirty="0"/>
              <a:t>1.3 Resources and Set Up</a:t>
            </a: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F0981-1ABE-4469-B463-97E25505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1634921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6"/>
            <a:ext cx="10515600" cy="886523"/>
          </a:xfrm>
        </p:spPr>
        <p:txBody>
          <a:bodyPr/>
          <a:lstStyle/>
          <a:p>
            <a:r>
              <a:rPr lang="en-CA" dirty="0"/>
              <a:t>Resources and Set 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0C008-CC5A-4958-86EB-93018893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6077"/>
            <a:ext cx="10515600" cy="5159062"/>
          </a:xfrm>
        </p:spPr>
        <p:txBody>
          <a:bodyPr>
            <a:normAutofit/>
          </a:bodyPr>
          <a:lstStyle/>
          <a:p>
            <a:r>
              <a:rPr lang="en-CA" dirty="0"/>
              <a:t>Instructor will use Windows 10 machine</a:t>
            </a:r>
          </a:p>
          <a:p>
            <a:pPr lvl="1"/>
            <a:r>
              <a:rPr lang="en-CA" dirty="0"/>
              <a:t>Course material not specific to Windows – can use MacOS or Linux</a:t>
            </a:r>
          </a:p>
          <a:p>
            <a:r>
              <a:rPr lang="en-CA" dirty="0"/>
              <a:t>All code examples written in Python</a:t>
            </a:r>
          </a:p>
          <a:p>
            <a:r>
              <a:rPr lang="en-CA" dirty="0"/>
              <a:t>Course will run programs using</a:t>
            </a:r>
          </a:p>
          <a:p>
            <a:pPr lvl="1"/>
            <a:r>
              <a:rPr lang="en-CA" dirty="0" err="1"/>
              <a:t>Jupyter</a:t>
            </a:r>
            <a:r>
              <a:rPr lang="en-CA" dirty="0"/>
              <a:t> Notebook</a:t>
            </a:r>
          </a:p>
          <a:p>
            <a:pPr lvl="2"/>
            <a:r>
              <a:rPr lang="en-CA" dirty="0"/>
              <a:t>For demos</a:t>
            </a:r>
          </a:p>
          <a:p>
            <a:pPr lvl="1"/>
            <a:r>
              <a:rPr lang="en-CA" dirty="0"/>
              <a:t>Command Window</a:t>
            </a:r>
          </a:p>
          <a:p>
            <a:pPr lvl="2"/>
            <a:r>
              <a:rPr lang="en-CA" dirty="0"/>
              <a:t>For the machine learning framework</a:t>
            </a:r>
          </a:p>
          <a:p>
            <a:r>
              <a:rPr lang="en-CA" dirty="0"/>
              <a:t>Should have text editor compatible with Python for writing and editing programs</a:t>
            </a:r>
          </a:p>
          <a:p>
            <a:pPr lvl="1"/>
            <a:r>
              <a:rPr lang="en-CA" dirty="0"/>
              <a:t>Examples: Atom, Sublime, Notepad+, </a:t>
            </a:r>
            <a:r>
              <a:rPr lang="en-CA" dirty="0" err="1"/>
              <a:t>etc</a:t>
            </a:r>
            <a:endParaRPr lang="en-CA" dirty="0"/>
          </a:p>
          <a:p>
            <a:pPr lvl="1"/>
            <a:r>
              <a:rPr lang="en-CA" dirty="0"/>
              <a:t>Instructor will use Sublime, but you can use your favourite editor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11337C-6D6D-47A9-A29D-8D7117F2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322051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6"/>
            <a:ext cx="10515600" cy="886523"/>
          </a:xfrm>
        </p:spPr>
        <p:txBody>
          <a:bodyPr/>
          <a:lstStyle/>
          <a:p>
            <a:r>
              <a:rPr lang="en-CA" dirty="0"/>
              <a:t>Course Material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0C008-CC5A-4958-86EB-93018893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6077"/>
            <a:ext cx="10515600" cy="5159062"/>
          </a:xfrm>
        </p:spPr>
        <p:txBody>
          <a:bodyPr>
            <a:normAutofit lnSpcReduction="10000"/>
          </a:bodyPr>
          <a:lstStyle/>
          <a:p>
            <a:r>
              <a:rPr lang="en-CA" dirty="0"/>
              <a:t>Course material located at:</a:t>
            </a:r>
          </a:p>
          <a:p>
            <a:pPr marL="0" indent="0">
              <a:buNone/>
            </a:pPr>
            <a:r>
              <a:rPr lang="en-CA" dirty="0">
                <a:hlinkClick r:id="rId2"/>
              </a:rPr>
              <a:t>https://github.com/satishchandrareddy/UnsupervisedML/</a:t>
            </a:r>
            <a:endParaRPr lang="en-CA" dirty="0"/>
          </a:p>
          <a:p>
            <a:r>
              <a:rPr lang="en-CA" dirty="0"/>
              <a:t>Folder: Code</a:t>
            </a:r>
          </a:p>
          <a:p>
            <a:pPr lvl="1"/>
            <a:r>
              <a:rPr lang="en-CA" dirty="0"/>
              <a:t>Contains course machine learning framework and drivers</a:t>
            </a:r>
          </a:p>
          <a:p>
            <a:r>
              <a:rPr lang="en-CA" dirty="0"/>
              <a:t>Folder: Examples</a:t>
            </a:r>
          </a:p>
          <a:p>
            <a:pPr lvl="1"/>
            <a:r>
              <a:rPr lang="en-CA" dirty="0" err="1"/>
              <a:t>Jupyter</a:t>
            </a:r>
            <a:r>
              <a:rPr lang="en-CA" dirty="0"/>
              <a:t> notebooks that show python code examples complementing those presented in the lectures</a:t>
            </a:r>
          </a:p>
          <a:p>
            <a:r>
              <a:rPr lang="en-CA" dirty="0"/>
              <a:t>Folder: Presentations</a:t>
            </a:r>
          </a:p>
          <a:p>
            <a:pPr lvl="1"/>
            <a:r>
              <a:rPr lang="en-CA" dirty="0"/>
              <a:t>PDF files of presentations</a:t>
            </a:r>
          </a:p>
          <a:p>
            <a:r>
              <a:rPr lang="en-CA" dirty="0"/>
              <a:t>Folder: Exercises</a:t>
            </a:r>
          </a:p>
          <a:p>
            <a:pPr lvl="1"/>
            <a:r>
              <a:rPr lang="en-CA" dirty="0"/>
              <a:t>PDF file of exercises and solutions</a:t>
            </a:r>
          </a:p>
          <a:p>
            <a:pPr lvl="1"/>
            <a:r>
              <a:rPr lang="en-CA" dirty="0"/>
              <a:t>Solutions files (</a:t>
            </a:r>
            <a:r>
              <a:rPr lang="en-CA" dirty="0" err="1"/>
              <a:t>Jupyter</a:t>
            </a:r>
            <a:r>
              <a:rPr lang="en-CA" dirty="0"/>
              <a:t> notebooks and python program files)</a:t>
            </a:r>
          </a:p>
          <a:p>
            <a:pPr lvl="1"/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3C1B0E-6D34-4763-9CE8-9C3A3E70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222306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6"/>
            <a:ext cx="10515600" cy="886523"/>
          </a:xfrm>
        </p:spPr>
        <p:txBody>
          <a:bodyPr/>
          <a:lstStyle/>
          <a:p>
            <a:r>
              <a:rPr lang="en-CA" dirty="0"/>
              <a:t>Packages used in Course</a:t>
            </a: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EBB36ED8-24D7-48C9-9285-DD9B56F8F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583245"/>
              </p:ext>
            </p:extLst>
          </p:nvPr>
        </p:nvGraphicFramePr>
        <p:xfrm>
          <a:off x="838199" y="809673"/>
          <a:ext cx="9631017" cy="376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324">
                  <a:extLst>
                    <a:ext uri="{9D8B030D-6E8A-4147-A177-3AD203B41FA5}">
                      <a16:colId xmlns:a16="http://schemas.microsoft.com/office/drawing/2014/main" val="3925277194"/>
                    </a:ext>
                  </a:extLst>
                </a:gridCol>
                <a:gridCol w="880906">
                  <a:extLst>
                    <a:ext uri="{9D8B030D-6E8A-4147-A177-3AD203B41FA5}">
                      <a16:colId xmlns:a16="http://schemas.microsoft.com/office/drawing/2014/main" val="3568267034"/>
                    </a:ext>
                  </a:extLst>
                </a:gridCol>
                <a:gridCol w="6985787">
                  <a:extLst>
                    <a:ext uri="{9D8B030D-6E8A-4147-A177-3AD203B41FA5}">
                      <a16:colId xmlns:a16="http://schemas.microsoft.com/office/drawing/2014/main" val="3875455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500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50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500" dirty="0"/>
                        <a:t>Description/Comments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148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500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500" dirty="0"/>
                        <a:t>3.8.3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500" dirty="0"/>
                        <a:t>It is assumed that students have Python on their machine and have ability to run </a:t>
                      </a:r>
                      <a:r>
                        <a:rPr lang="en-CA" sz="1500" dirty="0" err="1"/>
                        <a:t>Jupyter</a:t>
                      </a:r>
                      <a:r>
                        <a:rPr lang="en-CA" sz="1500" dirty="0"/>
                        <a:t> notebooks. If you don’t have Python on your machine, it is probably best to install Python using the Anaconda package, which aims to simplify package </a:t>
                      </a:r>
                      <a:r>
                        <a:rPr lang="en-CA" sz="1500"/>
                        <a:t>management.</a:t>
                      </a:r>
                      <a:endParaRPr lang="en-CA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605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500" dirty="0"/>
                        <a:t>NumPy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500" dirty="0"/>
                        <a:t>1.18.5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500" dirty="0"/>
                        <a:t>Package for scientific computing. Fundamental building block underlying course codes is </a:t>
                      </a:r>
                      <a:r>
                        <a:rPr lang="en-CA" sz="1500" dirty="0" err="1"/>
                        <a:t>numpy</a:t>
                      </a:r>
                      <a:r>
                        <a:rPr lang="en-CA" sz="1500" dirty="0"/>
                        <a:t> array.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002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500" dirty="0"/>
                        <a:t>Matplotlib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500" dirty="0"/>
                        <a:t>3.2.2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500" dirty="0"/>
                        <a:t>Package for plotting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03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500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500" dirty="0"/>
                        <a:t>1.0.5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500" dirty="0"/>
                        <a:t>Package containing data structures and data analysis tools – will use to load data from csv file.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836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500" dirty="0"/>
                        <a:t>scikit-learn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500" dirty="0"/>
                        <a:t>0.23.1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500" dirty="0"/>
                        <a:t>Package for supervised and unsupervised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4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500" dirty="0"/>
                        <a:t>copy, csv, </a:t>
                      </a:r>
                      <a:r>
                        <a:rPr lang="en-CA" sz="1500" dirty="0" err="1"/>
                        <a:t>pathlib</a:t>
                      </a:r>
                      <a:r>
                        <a:rPr lang="en-CA" sz="1500" dirty="0"/>
                        <a:t>,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500" dirty="0"/>
                        <a:t>These packages are part of the python release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512135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166EE7-DB24-4BA7-B303-4D91DCA9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4056096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0C008-CC5A-4958-86EB-93018893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894"/>
            <a:ext cx="10515600" cy="5231456"/>
          </a:xfrm>
        </p:spPr>
        <p:txBody>
          <a:bodyPr>
            <a:normAutofit/>
          </a:bodyPr>
          <a:lstStyle/>
          <a:p>
            <a:r>
              <a:rPr lang="en-CA" dirty="0">
                <a:ea typeface="Cambria Math" panose="02040503050406030204" pitchFamily="18" charset="0"/>
              </a:rPr>
              <a:t>Download resources from </a:t>
            </a:r>
            <a:r>
              <a:rPr lang="en-CA" dirty="0" err="1">
                <a:ea typeface="Cambria Math" panose="02040503050406030204" pitchFamily="18" charset="0"/>
              </a:rPr>
              <a:t>Github</a:t>
            </a:r>
            <a:r>
              <a:rPr lang="en-CA" dirty="0">
                <a:ea typeface="Cambria Math" panose="02040503050406030204" pitchFamily="18" charset="0"/>
              </a:rPr>
              <a:t>:</a:t>
            </a:r>
          </a:p>
          <a:p>
            <a:pPr marL="0" indent="0">
              <a:buNone/>
            </a:pPr>
            <a:r>
              <a:rPr lang="en-CA" dirty="0">
                <a:hlinkClick r:id="rId2"/>
              </a:rPr>
              <a:t>https://github.com/satishchandrareddy/UnsupervisedML/</a:t>
            </a:r>
            <a:endParaRPr lang="en-CA" dirty="0"/>
          </a:p>
          <a:p>
            <a:pPr lvl="1"/>
            <a:endParaRPr lang="en-CA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6"/>
            <a:ext cx="10515600" cy="886523"/>
          </a:xfrm>
        </p:spPr>
        <p:txBody>
          <a:bodyPr>
            <a:normAutofit/>
          </a:bodyPr>
          <a:lstStyle/>
          <a:p>
            <a:r>
              <a:rPr lang="en-CA" dirty="0"/>
              <a:t>1.3 Course Resources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B7832-D6E1-43DC-A575-EA231BC7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280721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40AA-AA6B-44CA-AC2B-C7B5CA98D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17116"/>
          </a:xfrm>
        </p:spPr>
        <p:txBody>
          <a:bodyPr>
            <a:normAutofit fontScale="90000"/>
          </a:bodyPr>
          <a:lstStyle/>
          <a:p>
            <a:r>
              <a:rPr lang="en-CA" dirty="0"/>
              <a:t>1.1 What is Unsupervised Machine Learning?</a:t>
            </a: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F0981-1ABE-4469-B463-97E25505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80437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988" y="113336"/>
            <a:ext cx="8756374" cy="886523"/>
          </a:xfrm>
        </p:spPr>
        <p:txBody>
          <a:bodyPr/>
          <a:lstStyle/>
          <a:p>
            <a:r>
              <a:rPr lang="en-CA" dirty="0"/>
              <a:t>What is Machine Learning?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0C008-CC5A-4958-86EB-93018893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253"/>
            <a:ext cx="10515600" cy="5390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Definitions (adapted from Wikipedia page on Machine Learning)</a:t>
            </a:r>
          </a:p>
          <a:p>
            <a:r>
              <a:rPr lang="en-CA" dirty="0"/>
              <a:t>Machine Learning is the study of algorithms and statistical models that computer systems use to perform a specific task without using explicit instructions, relying on patterns and inference instead</a:t>
            </a:r>
          </a:p>
          <a:p>
            <a:r>
              <a:rPr lang="en-CA" dirty="0"/>
              <a:t>Machine Learning algorithms build a mathematical model based on training data in order to make predictions without being explicitly programmed for the task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EFF28D-C20F-4619-AA55-6A05F4CF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127526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6"/>
            <a:ext cx="10515600" cy="886523"/>
          </a:xfrm>
        </p:spPr>
        <p:txBody>
          <a:bodyPr>
            <a:normAutofit/>
          </a:bodyPr>
          <a:lstStyle/>
          <a:p>
            <a:r>
              <a:rPr lang="en-CA" dirty="0"/>
              <a:t>Machine Learning: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0C008-CC5A-4958-86EB-93018893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253"/>
            <a:ext cx="10515600" cy="5651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Three broad areas of machine learning:</a:t>
            </a:r>
          </a:p>
          <a:p>
            <a:r>
              <a:rPr lang="en-CA" dirty="0"/>
              <a:t>Reinforcement Learning</a:t>
            </a:r>
          </a:p>
          <a:p>
            <a:pPr lvl="1"/>
            <a:r>
              <a:rPr lang="en-CA" dirty="0"/>
              <a:t>Informally: Learn strategies to maximize reward</a:t>
            </a:r>
          </a:p>
          <a:p>
            <a:pPr lvl="1"/>
            <a:r>
              <a:rPr lang="en-CA" dirty="0"/>
              <a:t>Applications: game playing (tic-tac-toe, checkers, chess, go), industrial control</a:t>
            </a:r>
          </a:p>
          <a:p>
            <a:r>
              <a:rPr lang="en-CA" dirty="0"/>
              <a:t>Supervised Machine Learning</a:t>
            </a:r>
          </a:p>
          <a:p>
            <a:pPr lvl="1"/>
            <a:r>
              <a:rPr lang="en-CA" dirty="0"/>
              <a:t>Informally: Learn function that “fits” the data, then use for prediction</a:t>
            </a:r>
          </a:p>
          <a:p>
            <a:pPr lvl="1"/>
            <a:r>
              <a:rPr lang="en-CA" dirty="0"/>
              <a:t>Applications: predicting house prices, spam filtering, image classification, language translation</a:t>
            </a:r>
          </a:p>
          <a:p>
            <a:r>
              <a:rPr lang="en-CA" dirty="0"/>
              <a:t>Unsupervised Machine Learning</a:t>
            </a:r>
          </a:p>
          <a:p>
            <a:pPr lvl="1"/>
            <a:r>
              <a:rPr lang="en-CA" dirty="0"/>
              <a:t>Informally: Learn patterns in data</a:t>
            </a:r>
          </a:p>
          <a:p>
            <a:pPr lvl="1"/>
            <a:r>
              <a:rPr lang="en-CA" dirty="0"/>
              <a:t>Applications: finding clusters, data mining, anomaly detection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47A9B5-9456-4990-BB3F-AE277EE7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2490" y="6214580"/>
            <a:ext cx="6239309" cy="365125"/>
          </a:xfrm>
        </p:spPr>
        <p:txBody>
          <a:bodyPr/>
          <a:lstStyle/>
          <a:p>
            <a:r>
              <a:rPr lang="en-CA" dirty="0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18611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6"/>
            <a:ext cx="10515600" cy="886523"/>
          </a:xfrm>
        </p:spPr>
        <p:txBody>
          <a:bodyPr>
            <a:normAutofit/>
          </a:bodyPr>
          <a:lstStyle/>
          <a:p>
            <a:r>
              <a:rPr lang="en-CA" dirty="0"/>
              <a:t>Unsupervised Learning: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0C008-CC5A-4958-86EB-93018893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253"/>
            <a:ext cx="10515600" cy="639277"/>
          </a:xfrm>
        </p:spPr>
        <p:txBody>
          <a:bodyPr>
            <a:normAutofit/>
          </a:bodyPr>
          <a:lstStyle/>
          <a:p>
            <a:r>
              <a:rPr lang="en-CA" dirty="0"/>
              <a:t>Example: Finding clusters in customer data using K means algorithm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47A9B5-9456-4990-BB3F-AE277EE7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34539"/>
            <a:ext cx="4114800" cy="365125"/>
          </a:xfrm>
        </p:spPr>
        <p:txBody>
          <a:bodyPr/>
          <a:lstStyle/>
          <a:p>
            <a:r>
              <a:rPr lang="en-CA"/>
              <a:t>Copyright Satish Reddy 2020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42128512-44E7-4568-9916-B7326F8D94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03" y="2249982"/>
            <a:ext cx="5279799" cy="3943350"/>
          </a:xfrm>
          <a:prstGeom prst="rect">
            <a:avLst/>
          </a:prstGeom>
        </p:spPr>
      </p:pic>
      <p:pic>
        <p:nvPicPr>
          <p:cNvPr id="5" name="Chapter3_Clustering_Movie">
            <a:hlinkClick r:id="" action="ppaction://media"/>
            <a:extLst>
              <a:ext uri="{FF2B5EF4-FFF2-40B4-BE49-F238E27FC236}">
                <a16:creationId xmlns:a16="http://schemas.microsoft.com/office/drawing/2014/main" id="{0BE5C74C-3135-4794-82CA-E5397162B5E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115467" y="2278963"/>
            <a:ext cx="5279799" cy="395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4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6"/>
            <a:ext cx="10515600" cy="886523"/>
          </a:xfrm>
        </p:spPr>
        <p:txBody>
          <a:bodyPr/>
          <a:lstStyle/>
          <a:p>
            <a:r>
              <a:rPr lang="en-CA" dirty="0"/>
              <a:t>Types of Clustering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0C008-CC5A-4958-86EB-93018893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253"/>
            <a:ext cx="11181522" cy="5390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See Wikipedia page on Cluster Analysis for more details</a:t>
            </a:r>
          </a:p>
          <a:p>
            <a:pPr marL="0" indent="0">
              <a:buNone/>
            </a:pPr>
            <a:r>
              <a:rPr lang="en-CA" dirty="0"/>
              <a:t>Connectivity-Based</a:t>
            </a:r>
          </a:p>
          <a:p>
            <a:r>
              <a:rPr lang="en-CA" dirty="0"/>
              <a:t>Combine nearby points to create clusters or nearby clusters to create larger clusters</a:t>
            </a:r>
          </a:p>
          <a:p>
            <a:pPr marL="0" indent="0">
              <a:buNone/>
            </a:pPr>
            <a:r>
              <a:rPr lang="en-CA" dirty="0"/>
              <a:t>Centroid-Based</a:t>
            </a:r>
          </a:p>
          <a:p>
            <a:r>
              <a:rPr lang="en-CA" dirty="0"/>
              <a:t>Estimate the centroid/mean of clusters</a:t>
            </a:r>
          </a:p>
          <a:p>
            <a:pPr marL="0" indent="0">
              <a:buNone/>
            </a:pPr>
            <a:r>
              <a:rPr lang="en-CA" dirty="0"/>
              <a:t>Distribution-Based</a:t>
            </a:r>
          </a:p>
          <a:p>
            <a:r>
              <a:rPr lang="en-CA" dirty="0"/>
              <a:t>Define clusters in terms of statistical distributions</a:t>
            </a:r>
          </a:p>
          <a:p>
            <a:pPr marL="0" indent="0">
              <a:buNone/>
            </a:pPr>
            <a:r>
              <a:rPr lang="en-CA" dirty="0"/>
              <a:t>Density-Based</a:t>
            </a:r>
          </a:p>
          <a:p>
            <a:r>
              <a:rPr lang="en-CA" dirty="0"/>
              <a:t>Define set of points to be in cluster if density of data points exceeds specified threshold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EFF28D-C20F-4619-AA55-6A05F4CF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185741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6"/>
            <a:ext cx="10515600" cy="886523"/>
          </a:xfrm>
        </p:spPr>
        <p:txBody>
          <a:bodyPr>
            <a:normAutofit/>
          </a:bodyPr>
          <a:lstStyle/>
          <a:p>
            <a:r>
              <a:rPr lang="en-CA" dirty="0"/>
              <a:t>What this Course Covers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0C008-CC5A-4958-86EB-93018893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253"/>
            <a:ext cx="10515600" cy="5569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Mathematics</a:t>
            </a:r>
          </a:p>
          <a:p>
            <a:r>
              <a:rPr lang="en-CA" dirty="0"/>
              <a:t>Distance functions</a:t>
            </a:r>
          </a:p>
          <a:p>
            <a:r>
              <a:rPr lang="en-CA" dirty="0"/>
              <a:t>Singular value decomposition</a:t>
            </a:r>
          </a:p>
          <a:p>
            <a:pPr marL="0" indent="0">
              <a:buNone/>
            </a:pPr>
            <a:r>
              <a:rPr lang="en-CA" dirty="0"/>
              <a:t>Algorithms</a:t>
            </a:r>
          </a:p>
          <a:p>
            <a:r>
              <a:rPr lang="en-CA" dirty="0"/>
              <a:t>Detailed explanation of Hierarchical Clustering, K Means Clustering, </a:t>
            </a:r>
            <a:r>
              <a:rPr lang="en-CA" dirty="0" err="1"/>
              <a:t>DBScan</a:t>
            </a:r>
            <a:r>
              <a:rPr lang="en-CA" dirty="0"/>
              <a:t>, Gaussian Mixture Model, and PCA algorithms</a:t>
            </a:r>
          </a:p>
          <a:p>
            <a:pPr marL="0" indent="0">
              <a:buNone/>
            </a:pPr>
            <a:r>
              <a:rPr lang="en-CA" dirty="0"/>
              <a:t>Python Coding</a:t>
            </a:r>
          </a:p>
          <a:p>
            <a:r>
              <a:rPr lang="en-CA" dirty="0"/>
              <a:t>Review of relevant functions in packages </a:t>
            </a:r>
            <a:r>
              <a:rPr lang="en-CA" dirty="0" err="1"/>
              <a:t>numpy</a:t>
            </a:r>
            <a:r>
              <a:rPr lang="en-CA" dirty="0"/>
              <a:t>, matplotlib, and pandas</a:t>
            </a:r>
          </a:p>
          <a:p>
            <a:r>
              <a:rPr lang="en-CA" dirty="0"/>
              <a:t>Development and walkthrough of the Python codes for each of the clustering algorithms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D4EE1A-7E8F-47BA-B083-AFF21B61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100135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40AA-AA6B-44CA-AC2B-C7B5CA98DF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17116"/>
          </a:xfrm>
        </p:spPr>
        <p:txBody>
          <a:bodyPr>
            <a:normAutofit/>
          </a:bodyPr>
          <a:lstStyle/>
          <a:p>
            <a:r>
              <a:rPr lang="en-CA" dirty="0"/>
              <a:t>1.2 About this Course</a:t>
            </a:r>
            <a:br>
              <a:rPr lang="en-CA" dirty="0"/>
            </a:br>
            <a:br>
              <a:rPr lang="en-CA" dirty="0"/>
            </a:b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F0981-1ABE-4469-B463-97E25505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1144066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21ED3E0-96F0-476E-98B6-8CB7FB70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336"/>
            <a:ext cx="10515600" cy="886523"/>
          </a:xfrm>
        </p:spPr>
        <p:txBody>
          <a:bodyPr/>
          <a:lstStyle/>
          <a:p>
            <a:r>
              <a:rPr lang="en-CA" dirty="0"/>
              <a:t>Course Prerequisites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0C008-CC5A-4958-86EB-93018893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6077"/>
            <a:ext cx="10515600" cy="5564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Linear Algebra</a:t>
            </a:r>
          </a:p>
          <a:p>
            <a:r>
              <a:rPr lang="en-CA" dirty="0"/>
              <a:t>Students should be familiar vectors and matrices</a:t>
            </a:r>
          </a:p>
          <a:p>
            <a:pPr marL="0" indent="0">
              <a:buNone/>
            </a:pPr>
            <a:r>
              <a:rPr lang="en-CA" dirty="0"/>
              <a:t>Probability and Statistics</a:t>
            </a:r>
          </a:p>
          <a:p>
            <a:r>
              <a:rPr lang="en-CA" dirty="0"/>
              <a:t>Students should be familiar with basic probability and statistics, including normal distributions</a:t>
            </a:r>
          </a:p>
          <a:p>
            <a:pPr marL="0" indent="0">
              <a:buNone/>
            </a:pPr>
            <a:r>
              <a:rPr lang="en-CA" dirty="0"/>
              <a:t>Python Programming</a:t>
            </a:r>
          </a:p>
          <a:p>
            <a:r>
              <a:rPr lang="en-CA" dirty="0"/>
              <a:t>Students should be able to write and run Python 3 programs in </a:t>
            </a:r>
            <a:r>
              <a:rPr lang="en-CA" dirty="0" err="1"/>
              <a:t>Jupyter</a:t>
            </a:r>
            <a:r>
              <a:rPr lang="en-CA" dirty="0"/>
              <a:t> notebooks and in the command window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F7AED0-EDD7-4459-BF36-E971BAF3B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Copyright Satish Reddy 2020</a:t>
            </a:r>
          </a:p>
        </p:txBody>
      </p:sp>
    </p:spTree>
    <p:extLst>
      <p:ext uri="{BB962C8B-B14F-4D97-AF65-F5344CB8AC3E}">
        <p14:creationId xmlns:p14="http://schemas.microsoft.com/office/powerpoint/2010/main" val="369369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11636</TotalTime>
  <Words>1048</Words>
  <Application>Microsoft Office PowerPoint</Application>
  <PresentationFormat>Widescreen</PresentationFormat>
  <Paragraphs>153</Paragraphs>
  <Slides>19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Tw Cen MT</vt:lpstr>
      <vt:lpstr>Office Theme</vt:lpstr>
      <vt:lpstr>Unsupervised Machine Learning   </vt:lpstr>
      <vt:lpstr>1.1 What is Unsupervised Machine Learning?  </vt:lpstr>
      <vt:lpstr>What is Machine Learning?</vt:lpstr>
      <vt:lpstr>Machine Learning:</vt:lpstr>
      <vt:lpstr>Unsupervised Learning: Example</vt:lpstr>
      <vt:lpstr>Types of Clustering</vt:lpstr>
      <vt:lpstr>What this Course Covers</vt:lpstr>
      <vt:lpstr>1.2 About this Course  </vt:lpstr>
      <vt:lpstr>Course Prerequisites</vt:lpstr>
      <vt:lpstr>Audience for this Course</vt:lpstr>
      <vt:lpstr>Course Approach</vt:lpstr>
      <vt:lpstr>How to Get the Most from this Course</vt:lpstr>
      <vt:lpstr>Why Code from Scratch?</vt:lpstr>
      <vt:lpstr>PowerPoint Presentation</vt:lpstr>
      <vt:lpstr>1.3 Resources and Set Up  </vt:lpstr>
      <vt:lpstr>Resources and Set Up</vt:lpstr>
      <vt:lpstr>Course Material</vt:lpstr>
      <vt:lpstr>Packages used in Course</vt:lpstr>
      <vt:lpstr>1.3 Course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 Introduction to Linear Regression, Logistic Regression, and Neural Networks</dc:title>
  <dc:creator>Satish Reddy</dc:creator>
  <cp:lastModifiedBy>Satish Reddy</cp:lastModifiedBy>
  <cp:revision>344</cp:revision>
  <dcterms:created xsi:type="dcterms:W3CDTF">2020-04-30T21:27:53Z</dcterms:created>
  <dcterms:modified xsi:type="dcterms:W3CDTF">2020-11-30T07:19:13Z</dcterms:modified>
</cp:coreProperties>
</file>