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84" r:id="rId3"/>
    <p:sldId id="786" r:id="rId4"/>
    <p:sldId id="755" r:id="rId5"/>
    <p:sldId id="512" r:id="rId6"/>
    <p:sldId id="757" r:id="rId7"/>
    <p:sldId id="761" r:id="rId8"/>
    <p:sldId id="762" r:id="rId9"/>
    <p:sldId id="763" r:id="rId10"/>
    <p:sldId id="764" r:id="rId11"/>
    <p:sldId id="788" r:id="rId12"/>
    <p:sldId id="787" r:id="rId13"/>
    <p:sldId id="794" r:id="rId14"/>
    <p:sldId id="795" r:id="rId15"/>
    <p:sldId id="766" r:id="rId16"/>
    <p:sldId id="767" r:id="rId17"/>
    <p:sldId id="793" r:id="rId18"/>
    <p:sldId id="768" r:id="rId19"/>
    <p:sldId id="769" r:id="rId20"/>
    <p:sldId id="789" r:id="rId21"/>
    <p:sldId id="790" r:id="rId22"/>
    <p:sldId id="746" r:id="rId23"/>
    <p:sldId id="791" r:id="rId24"/>
    <p:sldId id="7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99C92-02B9-46DA-B196-58B435AA6B93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21B3-39E2-48A2-A750-8786B1265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1B77-D66F-4465-878A-E2FC142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91A7-03B0-452C-8CC3-6B62745D7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3C93-12A1-4231-BE29-229CBD27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48D5-DBD7-4363-B86B-7197064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6ACA-4601-4A8F-AC78-8A95DF3C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8F55-A8C9-42DD-8E2E-C49E501B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B9630-9F8A-4418-9362-3A1508E4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3401-1F30-4935-81F4-8E68C7BF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243E-E281-41BF-8BC7-082F5FFF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480-CFA9-41D9-9789-17601C4B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11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C0E8E-F459-431D-85A6-5EA8761A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157E-667C-40D0-9353-10934F81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5392-F938-464D-AFEA-43E2A8B6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2E8B-24DC-43CF-BAD0-3543251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48AC-6ED0-47B4-BFA1-25EA5C9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13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26F5-971C-46DD-9E6B-F1328D3D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07DD-5029-4B81-AAFA-83E3A354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B20A-4D09-46E8-8E39-E646B85A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8FC4-6F4C-4227-B0CD-ED5FB19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28F0-5BB8-46AA-9853-74C5E120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8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37C0-CBEE-4C7A-B8B0-CBA9BBD2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A34A-F46F-4FF2-8E1E-F71CFE0E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D13F-B5F1-43FA-8EBD-DCF9AFFC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CC64-3B9B-4E49-9629-5C70206C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F9CD-04C2-436E-A93A-9E08186C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1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6D4A-F0C9-41B0-81EA-C0EC61E8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CE82-96D0-4F8D-AFB0-F11814CF0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26897-F12C-4792-9531-530EBC2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8866-CE3E-4034-9F77-B3A5AE7C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F94FD-B559-425A-8B90-0EC10899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B005-1A8E-4412-A6E1-646CE1A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7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0C76-1AFB-4579-8A0B-3223E360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95C19-2CDC-4CD8-88AA-2651E756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ECAB-7BEC-40C4-BECF-33FFB7E2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1BFF9-45D9-47B8-B561-514661A1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E56F4-0546-4A11-9600-05F6C3F1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CB26-C181-45D1-B715-3AB8ADD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C96C5-F669-423A-88B5-3101CF73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EA658-9F57-45C2-B9D7-1414EB1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0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0C5-1F94-4F51-8B20-AA204F5F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0790-E7FA-4804-8449-6183BFD5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DE6D-0260-4541-B58D-BAD0596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C7CC-93F6-4D4D-818A-E6F202A6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68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5FE3D-549F-4403-A90A-27D92D30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ED473-8F4C-4EA6-9A96-38470F6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4492-382C-4571-816F-6D8B91A5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3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F1E1-9212-43CD-BD9F-B6DAEF72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4E12-D821-450E-984B-5766C025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F9D3-71D5-4F34-8372-33E807DE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E305-1A67-4C20-B3E9-B3CF1AB7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C042-B865-476D-A3A0-A027AF23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51AA8-1E95-48F9-84EC-024BCAAE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5112-7338-4A0B-9A4B-46F59F11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762B2-CE62-4747-817F-844D1B18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4224-64AD-4D45-82D8-655F3A52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8D23-7485-452E-A110-648C5537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5DC9-E088-4AEA-892E-64FB95A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3FC9-7D44-4AE8-B489-249608A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5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6AC56-0D0D-428B-8FEF-B91DBAC0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B866-C0AF-4A8C-AAFD-FF70348A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AAE7-5459-452C-AA81-D23FCC2C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C9F7-B2D4-4825-BEB4-A4F70F83AE91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3A56-C9BC-4FF1-85DE-6549DCCED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D79B-D9A1-4530-89FF-536899D93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Unsupervised Learning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23529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Matplotlib Basics: Commands and Functions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932624D-4C85-4524-A277-99745A2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76456"/>
              </p:ext>
            </p:extLst>
          </p:nvPr>
        </p:nvGraphicFramePr>
        <p:xfrm>
          <a:off x="866336" y="1193913"/>
          <a:ext cx="9853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385">
                  <a:extLst>
                    <a:ext uri="{9D8B030D-6E8A-4147-A177-3AD203B41FA5}">
                      <a16:colId xmlns:a16="http://schemas.microsoft.com/office/drawing/2014/main" val="2434054643"/>
                    </a:ext>
                  </a:extLst>
                </a:gridCol>
                <a:gridCol w="4198861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11330">
                <a:tc>
                  <a:txBody>
                    <a:bodyPr/>
                    <a:lstStyle/>
                    <a:p>
                      <a:r>
                        <a:rPr lang="en-CA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matplotlib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22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Basic plotting using lists and </a:t>
                      </a:r>
                      <a:r>
                        <a:rPr lang="en-CA" sz="1600" dirty="0" err="1"/>
                        <a:t>numpy</a:t>
                      </a:r>
                      <a:r>
                        <a:rPr lang="en-CA" sz="1600" dirty="0"/>
                        <a:t> arrays and adding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figure(),plot(), legend(), title(), </a:t>
                      </a:r>
                      <a:r>
                        <a:rPr lang="en-CA" sz="1600" dirty="0" err="1"/>
                        <a:t>xlabel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ylabel</a:t>
                      </a:r>
                      <a:r>
                        <a:rPr lang="en-CA" sz="1600" dirty="0"/>
                        <a:t>(),show()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Multiple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subplot()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882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Object oriented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34073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plot(), scatter()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4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5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8"/>
            <a:ext cx="10515600" cy="564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ea typeface="Cambria Math" panose="02040503050406030204" pitchFamily="18" charset="0"/>
              </a:rPr>
              <a:t>Jupyter</a:t>
            </a:r>
            <a:r>
              <a:rPr lang="en-CA" dirty="0">
                <a:ea typeface="Cambria Math" panose="02040503050406030204" pitchFamily="18" charset="0"/>
              </a:rPr>
              <a:t> Notebook for demo:</a:t>
            </a:r>
          </a:p>
          <a:p>
            <a:r>
              <a:rPr lang="en-CA" dirty="0" err="1">
                <a:ea typeface="Cambria Math" panose="02040503050406030204" pitchFamily="18" charset="0"/>
              </a:rPr>
              <a:t>UnsupervisedML</a:t>
            </a:r>
            <a:r>
              <a:rPr lang="en-CA" dirty="0">
                <a:ea typeface="Cambria Math" panose="02040503050406030204" pitchFamily="18" charset="0"/>
              </a:rPr>
              <a:t>/Examples/Chapter2/</a:t>
            </a:r>
            <a:r>
              <a:rPr lang="en-CA" dirty="0" err="1">
                <a:ea typeface="Cambria Math" panose="02040503050406030204" pitchFamily="18" charset="0"/>
              </a:rPr>
              <a:t>MatplotlibBasicsDemo.ipynb</a:t>
            </a:r>
            <a:endParaRPr lang="en-CA" dirty="0">
              <a:ea typeface="Cambria Math" panose="02040503050406030204" pitchFamily="18" charset="0"/>
            </a:endParaRPr>
          </a:p>
          <a:p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A" dirty="0">
                <a:ea typeface="Cambria Math" panose="02040503050406030204" pitchFamily="18" charset="0"/>
              </a:rPr>
              <a:t>Course Resources at:</a:t>
            </a:r>
          </a:p>
          <a:p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2.2 Matplotlib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0818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2.3: Matplotlib Animation Demo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93353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 fontScale="90000"/>
          </a:bodyPr>
          <a:lstStyle/>
          <a:p>
            <a:r>
              <a:rPr lang="en-CA" dirty="0"/>
              <a:t>Matplotlib Animation: Commands and Functions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932624D-4C85-4524-A277-99745A2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47797"/>
              </p:ext>
            </p:extLst>
          </p:nvPr>
        </p:nvGraphicFramePr>
        <p:xfrm>
          <a:off x="866336" y="1193913"/>
          <a:ext cx="985324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489">
                  <a:extLst>
                    <a:ext uri="{9D8B030D-6E8A-4147-A177-3AD203B41FA5}">
                      <a16:colId xmlns:a16="http://schemas.microsoft.com/office/drawing/2014/main" val="2434054643"/>
                    </a:ext>
                  </a:extLst>
                </a:gridCol>
                <a:gridCol w="7638757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11330">
                <a:tc>
                  <a:txBody>
                    <a:bodyPr/>
                    <a:lstStyle/>
                    <a:p>
                      <a:r>
                        <a:rPr lang="en-CA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22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ArtistAnimation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Generate a list of frames each containing the matplotlib artists (curves, text, </a:t>
                      </a:r>
                      <a:r>
                        <a:rPr lang="en-CA" sz="1600" dirty="0" err="1"/>
                        <a:t>etc</a:t>
                      </a:r>
                      <a:r>
                        <a:rPr lang="en-CA" sz="1600" dirty="0"/>
                        <a:t>) to include in 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FuncAnimation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Create a function to generate each frame of 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3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8"/>
            <a:ext cx="10936458" cy="564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ea typeface="Cambria Math" panose="02040503050406030204" pitchFamily="18" charset="0"/>
              </a:rPr>
              <a:t>Jupyter</a:t>
            </a:r>
            <a:r>
              <a:rPr lang="en-CA" dirty="0">
                <a:ea typeface="Cambria Math" panose="02040503050406030204" pitchFamily="18" charset="0"/>
              </a:rPr>
              <a:t> Notebook for demo:</a:t>
            </a:r>
          </a:p>
          <a:p>
            <a:r>
              <a:rPr lang="en-CA" dirty="0" err="1">
                <a:ea typeface="Cambria Math" panose="02040503050406030204" pitchFamily="18" charset="0"/>
              </a:rPr>
              <a:t>UnsupervisedML</a:t>
            </a:r>
            <a:r>
              <a:rPr lang="en-CA" dirty="0">
                <a:ea typeface="Cambria Math" panose="02040503050406030204" pitchFamily="18" charset="0"/>
              </a:rPr>
              <a:t>/Examples/Chapter2/</a:t>
            </a:r>
            <a:r>
              <a:rPr lang="en-CA" dirty="0" err="1">
                <a:ea typeface="Cambria Math" panose="02040503050406030204" pitchFamily="18" charset="0"/>
              </a:rPr>
              <a:t>MatplotlibAnimationDemo.ipynb</a:t>
            </a:r>
            <a:endParaRPr lang="en-CA" dirty="0">
              <a:ea typeface="Cambria Math" panose="02040503050406030204" pitchFamily="18" charset="0"/>
            </a:endParaRPr>
          </a:p>
          <a:p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A" dirty="0">
                <a:ea typeface="Cambria Math" panose="02040503050406030204" pitchFamily="18" charset="0"/>
              </a:rPr>
              <a:t>Course Resources at:</a:t>
            </a:r>
          </a:p>
          <a:p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2.3 Matplotlib Animation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7789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2.4 Pandas Demo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4266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Pandas Demo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058"/>
            <a:ext cx="11021705" cy="477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Pandas is a Python package containing data structures and analysis tools</a:t>
            </a:r>
          </a:p>
          <a:p>
            <a:r>
              <a:rPr lang="en-CA" dirty="0"/>
              <a:t>Will use pandas functions to read data from csv file and process data for case studies</a:t>
            </a:r>
          </a:p>
          <a:p>
            <a:r>
              <a:rPr lang="en-CA" dirty="0"/>
              <a:t>Key structure is data frame</a:t>
            </a:r>
          </a:p>
          <a:p>
            <a:r>
              <a:rPr lang="en-CA" dirty="0"/>
              <a:t>See following site for details: </a:t>
            </a:r>
            <a:r>
              <a:rPr lang="en-CA" dirty="0">
                <a:hlinkClick r:id="rId2"/>
              </a:rPr>
              <a:t>https://pandas.pydata.org/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478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Reading From CSV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643" y="995058"/>
            <a:ext cx="4868261" cy="4772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6523050" y="1018714"/>
            <a:ext cx="5131899" cy="430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EDF0A-1DA8-4354-BE8F-9B967DD0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" y="1280914"/>
            <a:ext cx="5131899" cy="300899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523A105-9CCB-4C86-AC17-999819415C9C}"/>
              </a:ext>
            </a:extLst>
          </p:cNvPr>
          <p:cNvSpPr txBox="1">
            <a:spLocks/>
          </p:cNvSpPr>
          <p:nvPr/>
        </p:nvSpPr>
        <p:spPr>
          <a:xfrm>
            <a:off x="6766893" y="1033513"/>
            <a:ext cx="4586907" cy="477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Typically csv file has columns of data with headings/names</a:t>
            </a:r>
          </a:p>
          <a:p>
            <a:r>
              <a:rPr lang="en-CA" dirty="0"/>
              <a:t>Pandas reads data and puts into </a:t>
            </a:r>
            <a:r>
              <a:rPr lang="en-CA" dirty="0" err="1"/>
              <a:t>dataframe</a:t>
            </a:r>
            <a:r>
              <a:rPr lang="en-CA" dirty="0"/>
              <a:t> structure</a:t>
            </a:r>
          </a:p>
          <a:p>
            <a:r>
              <a:rPr lang="en-CA" dirty="0"/>
              <a:t>Use column names to choose which data to manipulate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2F65DB-FC82-4CB2-9D55-1B40EF531EE3}"/>
              </a:ext>
            </a:extLst>
          </p:cNvPr>
          <p:cNvCxnSpPr>
            <a:cxnSpLocks/>
          </p:cNvCxnSpPr>
          <p:nvPr/>
        </p:nvCxnSpPr>
        <p:spPr>
          <a:xfrm flipH="1">
            <a:off x="4459074" y="1534873"/>
            <a:ext cx="2327614" cy="300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Key Pandas Commands and Functions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932624D-4C85-4524-A277-99745A2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12276"/>
              </p:ext>
            </p:extLst>
          </p:nvPr>
        </p:nvGraphicFramePr>
        <p:xfrm>
          <a:off x="866336" y="1193913"/>
          <a:ext cx="9853246" cy="203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433">
                  <a:extLst>
                    <a:ext uri="{9D8B030D-6E8A-4147-A177-3AD203B41FA5}">
                      <a16:colId xmlns:a16="http://schemas.microsoft.com/office/drawing/2014/main" val="2434054643"/>
                    </a:ext>
                  </a:extLst>
                </a:gridCol>
                <a:gridCol w="4740813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297262">
                <a:tc>
                  <a:txBody>
                    <a:bodyPr/>
                    <a:lstStyle/>
                    <a:p>
                      <a:r>
                        <a:rPr lang="en-CA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pandas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22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Read data from csv file and put into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pandas.read_csv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List items in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pandas.head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pandas.tail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882"/>
                  </a:ext>
                </a:extLst>
              </a:tr>
              <a:tr h="35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Remove column from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pandas.drop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18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Map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map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9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Extract values from data frame in </a:t>
                      </a:r>
                      <a:r>
                        <a:rPr lang="en-CA" sz="1600" dirty="0" err="1"/>
                        <a:t>numpy</a:t>
                      </a:r>
                      <a:r>
                        <a:rPr lang="en-CA" sz="1600" dirty="0"/>
                        <a:t> array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values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8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8"/>
            <a:ext cx="10515600" cy="564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ea typeface="Cambria Math" panose="02040503050406030204" pitchFamily="18" charset="0"/>
              </a:rPr>
              <a:t>Jupyter</a:t>
            </a:r>
            <a:r>
              <a:rPr lang="en-CA" dirty="0">
                <a:ea typeface="Cambria Math" panose="02040503050406030204" pitchFamily="18" charset="0"/>
              </a:rPr>
              <a:t> Notebook for demo:</a:t>
            </a:r>
          </a:p>
          <a:p>
            <a:r>
              <a:rPr lang="en-CA" dirty="0" err="1">
                <a:ea typeface="Cambria Math" panose="02040503050406030204" pitchFamily="18" charset="0"/>
              </a:rPr>
              <a:t>IntroML</a:t>
            </a:r>
            <a:r>
              <a:rPr lang="en-CA" dirty="0">
                <a:ea typeface="Cambria Math" panose="02040503050406030204" pitchFamily="18" charset="0"/>
              </a:rPr>
              <a:t>/Examples/Chapter2/</a:t>
            </a:r>
            <a:r>
              <a:rPr lang="en-CA" dirty="0" err="1">
                <a:ea typeface="Cambria Math" panose="02040503050406030204" pitchFamily="18" charset="0"/>
              </a:rPr>
              <a:t>PandasDemo.ipynb</a:t>
            </a:r>
            <a:endParaRPr lang="en-CA" dirty="0">
              <a:ea typeface="Cambria Math" panose="02040503050406030204" pitchFamily="18" charset="0"/>
            </a:endParaRPr>
          </a:p>
          <a:p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A" dirty="0">
                <a:ea typeface="Cambria Math" panose="02040503050406030204" pitchFamily="18" charset="0"/>
              </a:rPr>
              <a:t>Course Resources at:</a:t>
            </a:r>
          </a:p>
          <a:p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2.4 Pandas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1372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Section 2: Python Demos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60235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2.6 </a:t>
            </a:r>
            <a:r>
              <a:rPr lang="en-CA" dirty="0" err="1"/>
              <a:t>sklearn</a:t>
            </a:r>
            <a:r>
              <a:rPr lang="en-CA" dirty="0"/>
              <a:t> Demo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64569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 err="1"/>
              <a:t>sklearn</a:t>
            </a:r>
            <a:r>
              <a:rPr lang="en-CA" dirty="0"/>
              <a:t> Demo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058"/>
            <a:ext cx="11021705" cy="4772696"/>
          </a:xfrm>
        </p:spPr>
        <p:txBody>
          <a:bodyPr>
            <a:normAutofit/>
          </a:bodyPr>
          <a:lstStyle/>
          <a:p>
            <a:r>
              <a:rPr lang="en-CA" dirty="0" err="1"/>
              <a:t>sklearn</a:t>
            </a:r>
            <a:r>
              <a:rPr lang="en-CA" dirty="0"/>
              <a:t> is shortened version of name of package scikit-learn</a:t>
            </a:r>
          </a:p>
          <a:p>
            <a:r>
              <a:rPr lang="en-CA" dirty="0" err="1"/>
              <a:t>sklearn</a:t>
            </a:r>
            <a:r>
              <a:rPr lang="en-CA" dirty="0"/>
              <a:t> is a package for machine learning</a:t>
            </a:r>
          </a:p>
          <a:p>
            <a:r>
              <a:rPr lang="en-CA" dirty="0"/>
              <a:t>Will use text processing functionality in </a:t>
            </a:r>
            <a:r>
              <a:rPr lang="en-CA" dirty="0" err="1"/>
              <a:t>CountVectorizer</a:t>
            </a:r>
            <a:r>
              <a:rPr lang="en-CA" dirty="0"/>
              <a:t> in </a:t>
            </a:r>
            <a:r>
              <a:rPr lang="en-CA" dirty="0" err="1"/>
              <a:t>sklearn</a:t>
            </a:r>
            <a:r>
              <a:rPr lang="en-CA" dirty="0"/>
              <a:t> for spam classification case study</a:t>
            </a:r>
          </a:p>
          <a:p>
            <a:r>
              <a:rPr lang="en-CA" dirty="0"/>
              <a:t>See following site for details: </a:t>
            </a:r>
            <a:r>
              <a:rPr lang="en-CA" dirty="0">
                <a:hlinkClick r:id="rId2"/>
              </a:rPr>
              <a:t>https://scikit-learn.org/stable/index.html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3347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2761"/>
                <a:ext cx="10515600" cy="5452443"/>
              </a:xfrm>
            </p:spPr>
            <p:txBody>
              <a:bodyPr>
                <a:normAutofit/>
              </a:bodyPr>
              <a:lstStyle/>
              <a:p>
                <a:r>
                  <a:rPr lang="en-CA" dirty="0">
                    <a:ea typeface="Cambria Math" panose="02040503050406030204" pitchFamily="18" charset="0"/>
                  </a:rPr>
                  <a:t>3 Messages: “Call me soon”, “CALL to win”, “Pick me up soon”</a:t>
                </a:r>
              </a:p>
              <a:p>
                <a:r>
                  <a:rPr lang="en-CA" dirty="0" err="1">
                    <a:ea typeface="Cambria Math" panose="02040503050406030204" pitchFamily="18" charset="0"/>
                  </a:rPr>
                  <a:t>CountVectorizer</a:t>
                </a:r>
                <a:r>
                  <a:rPr lang="en-CA" dirty="0">
                    <a:ea typeface="Cambria Math" panose="02040503050406030204" pitchFamily="18" charset="0"/>
                  </a:rPr>
                  <a:t> determines unique words (My, my, MY are the same in default setting)</a:t>
                </a:r>
              </a:p>
              <a:p>
                <a:r>
                  <a:rPr lang="en-CA" dirty="0" err="1">
                    <a:ea typeface="Cambria Math" panose="02040503050406030204" pitchFamily="18" charset="0"/>
                  </a:rPr>
                  <a:t>CountVectorizer</a:t>
                </a:r>
                <a:r>
                  <a:rPr lang="en-CA" dirty="0">
                    <a:ea typeface="Cambria Math" panose="02040503050406030204" pitchFamily="18" charset="0"/>
                  </a:rPr>
                  <a:t> creates matrix (# words x # messages) with number of times each word appears in a message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 Words                               Feature Matrix: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𝑝𝑖𝑐𝑘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mr>
                    </m:m>
                  </m:oMath>
                </a14:m>
                <a:r>
                  <a:rPr lang="en-CA" dirty="0"/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2761"/>
                <a:ext cx="10515600" cy="5452443"/>
              </a:xfrm>
              <a:blipFill>
                <a:blip r:embed="rId2"/>
                <a:stretch>
                  <a:fillRect l="-1043" t="-1902" r="-1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 err="1"/>
              <a:t>CountVectorizer</a:t>
            </a:r>
            <a:r>
              <a:rPr lang="en-CA" dirty="0"/>
              <a:t> -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DBCAF-3838-4B24-818E-FC09551C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5C385-4992-481A-87ED-88D050DF3AD9}"/>
              </a:ext>
            </a:extLst>
          </p:cNvPr>
          <p:cNvSpPr/>
          <p:nvPr/>
        </p:nvSpPr>
        <p:spPr>
          <a:xfrm>
            <a:off x="3094893" y="1212761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9B72-E203-4E9F-BFC5-EFF3E955BD0A}"/>
              </a:ext>
            </a:extLst>
          </p:cNvPr>
          <p:cNvSpPr/>
          <p:nvPr/>
        </p:nvSpPr>
        <p:spPr>
          <a:xfrm>
            <a:off x="1896794" y="3802334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9163C-4382-432A-AA03-6D5F939884B7}"/>
              </a:ext>
            </a:extLst>
          </p:cNvPr>
          <p:cNvSpPr/>
          <p:nvPr/>
        </p:nvSpPr>
        <p:spPr>
          <a:xfrm>
            <a:off x="5168118" y="3873920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BF215-24EF-4F6A-B4FA-3A2AF06ABB4D}"/>
              </a:ext>
            </a:extLst>
          </p:cNvPr>
          <p:cNvSpPr/>
          <p:nvPr/>
        </p:nvSpPr>
        <p:spPr>
          <a:xfrm>
            <a:off x="1896793" y="4285937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E7F5-51A2-4E24-90C1-BFAC4D5856C0}"/>
              </a:ext>
            </a:extLst>
          </p:cNvPr>
          <p:cNvSpPr/>
          <p:nvPr/>
        </p:nvSpPr>
        <p:spPr>
          <a:xfrm>
            <a:off x="3700975" y="1212761"/>
            <a:ext cx="67524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C9AA4-6A1C-4D1C-B381-1B47D94ADAE1}"/>
              </a:ext>
            </a:extLst>
          </p:cNvPr>
          <p:cNvSpPr/>
          <p:nvPr/>
        </p:nvSpPr>
        <p:spPr>
          <a:xfrm>
            <a:off x="5168118" y="4287480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003A3-9DB1-4E7D-A32B-B481616F7333}"/>
              </a:ext>
            </a:extLst>
          </p:cNvPr>
          <p:cNvSpPr/>
          <p:nvPr/>
        </p:nvSpPr>
        <p:spPr>
          <a:xfrm>
            <a:off x="4293498" y="1212761"/>
            <a:ext cx="763758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0E9-9160-4529-831F-0D24206496B9}"/>
              </a:ext>
            </a:extLst>
          </p:cNvPr>
          <p:cNvSpPr/>
          <p:nvPr/>
        </p:nvSpPr>
        <p:spPr>
          <a:xfrm>
            <a:off x="1759997" y="4965557"/>
            <a:ext cx="948839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55F4A1-364A-4299-9D7B-60EBC46E1559}"/>
              </a:ext>
            </a:extLst>
          </p:cNvPr>
          <p:cNvSpPr/>
          <p:nvPr/>
        </p:nvSpPr>
        <p:spPr>
          <a:xfrm>
            <a:off x="5158631" y="5089614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7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235" y="1198692"/>
                <a:ext cx="11282288" cy="5452443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Sum Feature Matrix in col direction to get count of words for all messages   </a:t>
                </a:r>
              </a:p>
              <a:p>
                <a:pPr marL="0" indent="0">
                  <a:buNone/>
                </a:pPr>
                <a:r>
                  <a:rPr lang="en-CA" dirty="0"/>
                  <a:t>         Words:                        Feature Matrix:                Count: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𝑝𝑖𝑐𝑘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𝑜𝑜𝑛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mr>
                    </m:m>
                  </m:oMath>
                </a14:m>
                <a:r>
                  <a:rPr lang="en-CA" dirty="0"/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dirty="0"/>
                  <a:t>          </a:t>
                </a:r>
              </a:p>
              <a:p>
                <a:r>
                  <a:rPr lang="en-CA" dirty="0"/>
                  <a:t>Can use </a:t>
                </a:r>
                <a:r>
                  <a:rPr lang="en-CA" dirty="0" err="1"/>
                  <a:t>numpy</a:t>
                </a:r>
                <a:r>
                  <a:rPr lang="en-CA" dirty="0"/>
                  <a:t> </a:t>
                </a:r>
                <a:r>
                  <a:rPr lang="en-CA" dirty="0" err="1"/>
                  <a:t>argsort</a:t>
                </a:r>
                <a:r>
                  <a:rPr lang="en-CA" dirty="0"/>
                  <a:t> function to get indices of most common words: </a:t>
                </a:r>
              </a:p>
              <a:p>
                <a:pPr lvl="1"/>
                <a:r>
                  <a:rPr lang="en-CA" dirty="0"/>
                  <a:t>In case of ties, go in order of index </a:t>
                </a:r>
              </a:p>
              <a:p>
                <a:pPr lvl="1"/>
                <a:r>
                  <a:rPr lang="en-CA" dirty="0"/>
                  <a:t>Indices of 4 most common words: 0, 1, 3, 2</a:t>
                </a:r>
              </a:p>
              <a:p>
                <a:pPr lvl="1"/>
                <a:r>
                  <a:rPr lang="en-CA" dirty="0"/>
                  <a:t>Most common words: call, me, soon, pick</a:t>
                </a:r>
              </a:p>
              <a:p>
                <a:pPr lvl="1"/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10C008-CC5A-4958-86EB-930188934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235" y="1198692"/>
                <a:ext cx="11282288" cy="5452443"/>
              </a:xfrm>
              <a:blipFill>
                <a:blip r:embed="rId2"/>
                <a:stretch>
                  <a:fillRect l="-972" t="-1902" r="-9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Most Common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DBCAF-3838-4B24-818E-FC09551C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79174-2E97-4F94-842A-4DC939BF2FD1}"/>
              </a:ext>
            </a:extLst>
          </p:cNvPr>
          <p:cNvSpPr/>
          <p:nvPr/>
        </p:nvSpPr>
        <p:spPr>
          <a:xfrm>
            <a:off x="8209672" y="2053887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B3ACC-1BC1-40F8-8F6B-215BB0037C87}"/>
              </a:ext>
            </a:extLst>
          </p:cNvPr>
          <p:cNvSpPr/>
          <p:nvPr/>
        </p:nvSpPr>
        <p:spPr>
          <a:xfrm>
            <a:off x="8209672" y="2434312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F63D8-4E53-4A5E-B5F9-78FA2C412C7C}"/>
              </a:ext>
            </a:extLst>
          </p:cNvPr>
          <p:cNvSpPr/>
          <p:nvPr/>
        </p:nvSpPr>
        <p:spPr>
          <a:xfrm>
            <a:off x="8223740" y="3275439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7CBA10-A3DE-425A-8B2B-C124EC3DA540}"/>
              </a:ext>
            </a:extLst>
          </p:cNvPr>
          <p:cNvSpPr/>
          <p:nvPr/>
        </p:nvSpPr>
        <p:spPr>
          <a:xfrm>
            <a:off x="8223740" y="2868990"/>
            <a:ext cx="438442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F2F8B-6C27-49D6-A73D-BC1857E667A7}"/>
              </a:ext>
            </a:extLst>
          </p:cNvPr>
          <p:cNvSpPr/>
          <p:nvPr/>
        </p:nvSpPr>
        <p:spPr>
          <a:xfrm>
            <a:off x="1346675" y="2053887"/>
            <a:ext cx="916840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A112D-F8A7-48EE-99DB-7CF1723F1844}"/>
              </a:ext>
            </a:extLst>
          </p:cNvPr>
          <p:cNvSpPr/>
          <p:nvPr/>
        </p:nvSpPr>
        <p:spPr>
          <a:xfrm>
            <a:off x="1346675" y="2488565"/>
            <a:ext cx="916840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B0070-2CDA-478B-8F7A-6D2AD0190CDB}"/>
              </a:ext>
            </a:extLst>
          </p:cNvPr>
          <p:cNvSpPr/>
          <p:nvPr/>
        </p:nvSpPr>
        <p:spPr>
          <a:xfrm>
            <a:off x="1346675" y="2868989"/>
            <a:ext cx="916840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8C8BD-6548-414A-AE1B-0D6ABBE950D2}"/>
              </a:ext>
            </a:extLst>
          </p:cNvPr>
          <p:cNvSpPr/>
          <p:nvPr/>
        </p:nvSpPr>
        <p:spPr>
          <a:xfrm>
            <a:off x="1346675" y="3269899"/>
            <a:ext cx="916840" cy="380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8"/>
            <a:ext cx="10515600" cy="36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ea typeface="Cambria Math" panose="02040503050406030204" pitchFamily="18" charset="0"/>
              </a:rPr>
              <a:t>Jupyter</a:t>
            </a:r>
            <a:r>
              <a:rPr lang="en-CA" dirty="0">
                <a:ea typeface="Cambria Math" panose="02040503050406030204" pitchFamily="18" charset="0"/>
              </a:rPr>
              <a:t> Notebook for DEMO</a:t>
            </a:r>
          </a:p>
          <a:p>
            <a:r>
              <a:rPr lang="en-CA" dirty="0" err="1">
                <a:ea typeface="Cambria Math" panose="02040503050406030204" pitchFamily="18" charset="0"/>
              </a:rPr>
              <a:t>IntroML</a:t>
            </a:r>
            <a:r>
              <a:rPr lang="en-CA" dirty="0">
                <a:ea typeface="Cambria Math" panose="02040503050406030204" pitchFamily="18" charset="0"/>
              </a:rPr>
              <a:t>/Examples/Chapter2/</a:t>
            </a:r>
            <a:r>
              <a:rPr lang="en-CA" dirty="0" err="1">
                <a:ea typeface="Cambria Math" panose="02040503050406030204" pitchFamily="18" charset="0"/>
              </a:rPr>
              <a:t>sklearnDemo.ipynb</a:t>
            </a: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A" dirty="0">
                <a:ea typeface="Cambria Math" panose="02040503050406030204" pitchFamily="18" charset="0"/>
              </a:rPr>
              <a:t>Course Resources at:</a:t>
            </a:r>
          </a:p>
          <a:p>
            <a:r>
              <a:rPr lang="en-CA" dirty="0">
                <a:hlinkClick r:id="rId2"/>
              </a:rPr>
              <a:t>https://github.com/satishchandrareddy/IntroML/</a:t>
            </a:r>
            <a:endParaRPr lang="en-CA" dirty="0"/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2.6 </a:t>
            </a:r>
            <a:r>
              <a:rPr lang="en-CA" dirty="0" err="1"/>
              <a:t>sklearn</a:t>
            </a:r>
            <a:r>
              <a:rPr lang="en-CA" dirty="0"/>
              <a:t>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460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Python Demos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DBCAF-3838-4B24-818E-FC09551C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AE13A1C-8371-4525-A874-182302BEC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57033"/>
              </p:ext>
            </p:extLst>
          </p:nvPr>
        </p:nvGraphicFramePr>
        <p:xfrm>
          <a:off x="566138" y="1193746"/>
          <a:ext cx="1064581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39">
                  <a:extLst>
                    <a:ext uri="{9D8B030D-6E8A-4147-A177-3AD203B41FA5}">
                      <a16:colId xmlns:a16="http://schemas.microsoft.com/office/drawing/2014/main" val="3132399368"/>
                    </a:ext>
                  </a:extLst>
                </a:gridCol>
                <a:gridCol w="2833529">
                  <a:extLst>
                    <a:ext uri="{9D8B030D-6E8A-4147-A177-3AD203B41FA5}">
                      <a16:colId xmlns:a16="http://schemas.microsoft.com/office/drawing/2014/main" val="3925277194"/>
                    </a:ext>
                  </a:extLst>
                </a:gridCol>
                <a:gridCol w="6555545">
                  <a:extLst>
                    <a:ext uri="{9D8B030D-6E8A-4147-A177-3AD203B41FA5}">
                      <a16:colId xmlns:a16="http://schemas.microsoft.com/office/drawing/2014/main" val="356826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NumPy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Covers the principal </a:t>
                      </a:r>
                      <a:r>
                        <a:rPr lang="en-CA" dirty="0" err="1"/>
                        <a:t>numpy</a:t>
                      </a:r>
                      <a:r>
                        <a:rPr lang="en-CA" dirty="0"/>
                        <a:t> functions to be used in the course. </a:t>
                      </a:r>
                      <a:r>
                        <a:rPr lang="en-CA" dirty="0" err="1"/>
                        <a:t>Numpy</a:t>
                      </a:r>
                      <a:r>
                        <a:rPr lang="en-CA" dirty="0"/>
                        <a:t> array is building block underlying framework we will create.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8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Matplotlib Demo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Covers the basic matplotlib plotting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Matplotlib Animation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Covers how to create animations using matplotlib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7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Pandas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Covers how to use the basic pandas commands to read data from file and perform basic manipulations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5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4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Section 2.1: NumPy Demo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2030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NumPy	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058"/>
            <a:ext cx="11021705" cy="477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NumPy (</a:t>
            </a:r>
            <a:r>
              <a:rPr lang="en-CA" dirty="0" err="1"/>
              <a:t>Numpy</a:t>
            </a:r>
            <a:r>
              <a:rPr lang="en-CA" dirty="0"/>
              <a:t>/</a:t>
            </a:r>
            <a:r>
              <a:rPr lang="en-CA" dirty="0" err="1"/>
              <a:t>numpy</a:t>
            </a:r>
            <a:r>
              <a:rPr lang="en-CA" dirty="0"/>
              <a:t>) is a Python package for scientific computing</a:t>
            </a:r>
          </a:p>
          <a:p>
            <a:r>
              <a:rPr lang="en-CA" dirty="0"/>
              <a:t>Key object is multi-dimensional </a:t>
            </a:r>
            <a:r>
              <a:rPr lang="en-CA" dirty="0" err="1"/>
              <a:t>numpy</a:t>
            </a:r>
            <a:r>
              <a:rPr lang="en-CA" dirty="0"/>
              <a:t> array </a:t>
            </a:r>
          </a:p>
          <a:p>
            <a:r>
              <a:rPr lang="en-CA" dirty="0" err="1"/>
              <a:t>numpy</a:t>
            </a:r>
            <a:r>
              <a:rPr lang="en-CA" dirty="0"/>
              <a:t> functions manipulate these arrays</a:t>
            </a:r>
          </a:p>
          <a:p>
            <a:pPr lvl="1"/>
            <a:r>
              <a:rPr lang="en-CA" dirty="0"/>
              <a:t>Can perform standard matrix and vector operations</a:t>
            </a:r>
          </a:p>
          <a:p>
            <a:pPr lvl="1"/>
            <a:r>
              <a:rPr lang="en-CA" dirty="0"/>
              <a:t>Can perform operations on entire array without explicit looping</a:t>
            </a:r>
          </a:p>
          <a:p>
            <a:r>
              <a:rPr lang="en-CA" dirty="0"/>
              <a:t>Course framework uses </a:t>
            </a:r>
            <a:r>
              <a:rPr lang="en-CA" dirty="0" err="1"/>
              <a:t>numpy</a:t>
            </a:r>
            <a:r>
              <a:rPr lang="en-CA" dirty="0"/>
              <a:t> array as fundamental building block</a:t>
            </a:r>
          </a:p>
          <a:p>
            <a:r>
              <a:rPr lang="en-CA" dirty="0"/>
              <a:t>See following site for details: </a:t>
            </a:r>
            <a:r>
              <a:rPr lang="en-CA" dirty="0">
                <a:hlinkClick r:id="rId2"/>
              </a:rPr>
              <a:t>https://numpy.org/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8189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Key </a:t>
            </a:r>
            <a:r>
              <a:rPr lang="en-CA" dirty="0" err="1"/>
              <a:t>Numpy</a:t>
            </a:r>
            <a:r>
              <a:rPr lang="en-CA" dirty="0"/>
              <a:t> Commands and Functions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932624D-4C85-4524-A277-99745A278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792"/>
              </p:ext>
            </p:extLst>
          </p:nvPr>
        </p:nvGraphicFramePr>
        <p:xfrm>
          <a:off x="866336" y="1193913"/>
          <a:ext cx="985324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538">
                  <a:extLst>
                    <a:ext uri="{9D8B030D-6E8A-4147-A177-3AD203B41FA5}">
                      <a16:colId xmlns:a16="http://schemas.microsoft.com/office/drawing/2014/main" val="2434054643"/>
                    </a:ext>
                  </a:extLst>
                </a:gridCol>
                <a:gridCol w="5134708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numpy</a:t>
                      </a:r>
                      <a:r>
                        <a:rPr lang="en-CA" sz="1600" dirty="0"/>
                        <a:t>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22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Array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numpy.array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301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Array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2882"/>
                  </a:ext>
                </a:extLst>
              </a:tr>
              <a:tr h="35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Component-wise operations: addition, multiplication, scalar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+,*, * with 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18319"/>
                  </a:ext>
                </a:extLst>
              </a:tr>
              <a:tr h="301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numpy.exp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numpy.absolute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numpy.square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2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Array of random numbers: setting seed, from uniform distribution, from 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numpy.random.seed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numpy.random.rand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numpy.random.randn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33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Sum entries of array and mean of entries of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numpy.sum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9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Array of zeros, array of 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numpy.zeros</a:t>
                      </a:r>
                      <a:r>
                        <a:rPr lang="en-CA" sz="1600" dirty="0"/>
                        <a:t>(), </a:t>
                      </a:r>
                      <a:r>
                        <a:rPr lang="en-CA" sz="1600" dirty="0" err="1"/>
                        <a:t>numpy.ones</a:t>
                      </a:r>
                      <a:r>
                        <a:rPr lang="en-CA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0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0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8"/>
            <a:ext cx="10515600" cy="564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ea typeface="Cambria Math" panose="02040503050406030204" pitchFamily="18" charset="0"/>
              </a:rPr>
              <a:t>Jupyter</a:t>
            </a:r>
            <a:r>
              <a:rPr lang="en-CA" dirty="0">
                <a:ea typeface="Cambria Math" panose="02040503050406030204" pitchFamily="18" charset="0"/>
              </a:rPr>
              <a:t> Notebook for demo:</a:t>
            </a:r>
          </a:p>
          <a:p>
            <a:r>
              <a:rPr lang="en-CA" dirty="0" err="1">
                <a:ea typeface="Cambria Math" panose="02040503050406030204" pitchFamily="18" charset="0"/>
              </a:rPr>
              <a:t>UnsupervisedML</a:t>
            </a:r>
            <a:r>
              <a:rPr lang="en-CA" dirty="0">
                <a:ea typeface="Cambria Math" panose="02040503050406030204" pitchFamily="18" charset="0"/>
              </a:rPr>
              <a:t>/Examples/Chapter2/</a:t>
            </a:r>
            <a:r>
              <a:rPr lang="en-CA" dirty="0" err="1">
                <a:ea typeface="Cambria Math" panose="02040503050406030204" pitchFamily="18" charset="0"/>
              </a:rPr>
              <a:t>NumpyDemo.ipynb</a:t>
            </a: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CA" dirty="0">
                <a:ea typeface="Cambria Math" panose="02040503050406030204" pitchFamily="18" charset="0"/>
              </a:rPr>
              <a:t>Course Resources at:</a:t>
            </a:r>
          </a:p>
          <a:p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pPr marL="0" indent="0">
              <a:buNone/>
            </a:pPr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2.1 </a:t>
            </a:r>
            <a:r>
              <a:rPr lang="en-CA" dirty="0" err="1"/>
              <a:t>Numpy</a:t>
            </a:r>
            <a:r>
              <a:rPr lang="en-CA" dirty="0"/>
              <a:t> DEMO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2680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Section 2.2: Matplotlib Basic Demo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6459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Matplotlib Basic Demo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058"/>
            <a:ext cx="11021705" cy="477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Matplotlib is a Python package for plotting</a:t>
            </a:r>
          </a:p>
          <a:p>
            <a:r>
              <a:rPr lang="en-CA" dirty="0"/>
              <a:t>See following site for details: </a:t>
            </a:r>
            <a:r>
              <a:rPr lang="en-CA" dirty="0">
                <a:hlinkClick r:id="rId2"/>
              </a:rPr>
              <a:t>https://matplotlib.org</a:t>
            </a:r>
            <a:endParaRPr lang="en-CA" dirty="0"/>
          </a:p>
          <a:p>
            <a:r>
              <a:rPr lang="en-CA" dirty="0"/>
              <a:t>Matplotlib has </a:t>
            </a:r>
            <a:r>
              <a:rPr lang="en-CA" dirty="0" err="1"/>
              <a:t>Matlab</a:t>
            </a:r>
            <a:r>
              <a:rPr lang="en-CA" dirty="0"/>
              <a:t>-like interface</a:t>
            </a:r>
          </a:p>
          <a:p>
            <a:r>
              <a:rPr lang="en-CA" dirty="0"/>
              <a:t>This section has a demo of the basic plotting commands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0DA6544-6CBD-45F3-9CCE-D05E0696A68B}"/>
              </a:ext>
            </a:extLst>
          </p:cNvPr>
          <p:cNvSpPr txBox="1">
            <a:spLocks/>
          </p:cNvSpPr>
          <p:nvPr/>
        </p:nvSpPr>
        <p:spPr>
          <a:xfrm>
            <a:off x="2160892" y="394391"/>
            <a:ext cx="11021705" cy="28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FECA-55DC-4087-8E63-00FE4216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6315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988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Unsupervised Learning  </vt:lpstr>
      <vt:lpstr>Section 2: Python Demos  </vt:lpstr>
      <vt:lpstr>Python Demos</vt:lpstr>
      <vt:lpstr>Section 2.1: NumPy Demo  </vt:lpstr>
      <vt:lpstr>NumPy Demo</vt:lpstr>
      <vt:lpstr>Key Numpy Commands and Functions </vt:lpstr>
      <vt:lpstr>2.1 Numpy DEMO</vt:lpstr>
      <vt:lpstr>Section 2.2: Matplotlib Basic Demo  </vt:lpstr>
      <vt:lpstr>Matplotlib Basic Demo </vt:lpstr>
      <vt:lpstr>Matplotlib Basics: Commands and Functions </vt:lpstr>
      <vt:lpstr>2.2 Matplotlib DEMO</vt:lpstr>
      <vt:lpstr>Section 2.3: Matplotlib Animation Demo  </vt:lpstr>
      <vt:lpstr>Matplotlib Animation: Commands and Functions </vt:lpstr>
      <vt:lpstr>2.3 Matplotlib Animation DEMO</vt:lpstr>
      <vt:lpstr>2.4 Pandas Demo  </vt:lpstr>
      <vt:lpstr>Pandas Demo </vt:lpstr>
      <vt:lpstr>Reading From CSV </vt:lpstr>
      <vt:lpstr>Key Pandas Commands and Functions </vt:lpstr>
      <vt:lpstr>2.4 Pandas DEMO</vt:lpstr>
      <vt:lpstr>2.6 sklearn Demo  </vt:lpstr>
      <vt:lpstr>sklearn Demo </vt:lpstr>
      <vt:lpstr>CountVectorizer - Example</vt:lpstr>
      <vt:lpstr>Most Common Words</vt:lpstr>
      <vt:lpstr>2.6 sklearn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to Linear Regression, Logistic Regression, and Neural Networks</dc:title>
  <dc:creator>Satish Reddy</dc:creator>
  <cp:lastModifiedBy>Satish Reddy</cp:lastModifiedBy>
  <cp:revision>253</cp:revision>
  <dcterms:created xsi:type="dcterms:W3CDTF">2020-04-30T21:27:53Z</dcterms:created>
  <dcterms:modified xsi:type="dcterms:W3CDTF">2020-11-30T07:12:45Z</dcterms:modified>
</cp:coreProperties>
</file>