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4"/>
  </p:notesMasterIdLst>
  <p:sldIdLst>
    <p:sldId id="786" r:id="rId2"/>
    <p:sldId id="788" r:id="rId3"/>
    <p:sldId id="770" r:id="rId4"/>
    <p:sldId id="796" r:id="rId5"/>
    <p:sldId id="806" r:id="rId6"/>
    <p:sldId id="783" r:id="rId7"/>
    <p:sldId id="817" r:id="rId8"/>
    <p:sldId id="669" r:id="rId9"/>
    <p:sldId id="665" r:id="rId10"/>
    <p:sldId id="818" r:id="rId11"/>
    <p:sldId id="791" r:id="rId12"/>
    <p:sldId id="780" r:id="rId13"/>
    <p:sldId id="793" r:id="rId14"/>
    <p:sldId id="794" r:id="rId15"/>
    <p:sldId id="819" r:id="rId16"/>
    <p:sldId id="805" r:id="rId17"/>
    <p:sldId id="795" r:id="rId18"/>
    <p:sldId id="790" r:id="rId19"/>
    <p:sldId id="802" r:id="rId20"/>
    <p:sldId id="803" r:id="rId21"/>
    <p:sldId id="798" r:id="rId22"/>
    <p:sldId id="82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99C92-02B9-46DA-B196-58B435AA6B93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821B3-39E2-48A2-A750-8786B1265C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83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1AB2A-206A-4DF5-848C-401591398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2562F-70B5-4C6A-98A0-09E27B3D6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C5284-5FE5-4986-A2A0-013BF763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40AC-C8AF-43AB-B39C-1D8A26AE4A32}" type="datetime1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A25E0-CAB0-4DE6-BDC7-AEBC2058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84125-93CF-49FE-9398-5FAE0103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131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B1CC-EC84-4AD2-A02F-6C7FFCD2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83180-F917-4D96-BD75-E8F903A8C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42D9D-A30E-4F0D-80B1-16FA1782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DC03-3389-42B0-949F-EFD014C1CB07}" type="datetime1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A8FE3-ADAD-4AC7-9AE4-07DDC287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1E730-2CCE-44AF-A7F3-9DB18BC8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54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6E24A-F289-486B-BA1B-E2003B3E0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FC7C0-4DE6-4A93-AFDB-5805377C8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92325-4E0A-4D59-8954-CA3A05D2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49B2-E0C8-421C-9CEE-A5D090D3105F}" type="datetime1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47D90-48DE-469A-9C76-9066F998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FB3CF-127B-43E5-B1CE-FA5AE755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540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2CB9-A0EA-4F4B-8513-E0031317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630FF-9511-44BC-BC4D-2AC68593D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B80AE-45EB-4DBC-9F6F-466018CB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CBEA-7A71-47BE-9F6F-39E69A20CC54}" type="datetime1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30BD4-F828-4205-932C-6B1DEC2F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18365-B822-4DBB-9CF8-A9D8EB5D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126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45CB-DA46-463F-8054-CCEE6EE7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66265-C9BF-4F54-89DD-4AB380F51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6E243-6505-4923-910E-7816A3F6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B100-EDE4-43AE-8213-4C798EE72A74}" type="datetime1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C22EF-2C08-45ED-A209-A81C6DD6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AAC39-8180-415A-B366-71FABF38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42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AFE3-841B-442C-AC58-4EDE8319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E39C7-E8B1-4022-A158-369576E3F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4CB50-3F7F-4289-867C-942265459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D1505-D8C0-40CB-BB6A-7BBDAD58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718-7575-452B-9FC7-7B994E4BB7CC}" type="datetime1">
              <a:rPr lang="en-CA" smtClean="0"/>
              <a:t>2020-11-29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8F6AB-DE11-42F1-8FCF-1E8A9A6D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11F7B-042E-417E-B878-B5681785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770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B4CB-42E9-4ECE-9048-17B575BB5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4C285-671D-4B15-BB74-F92137CA4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EAB11-A303-496C-915A-61AE1439C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6EEBD-D4D8-4F56-8B3D-71EF4F22A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2F001-258E-4107-BCB2-95D0F20FB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25A5DE-9E24-4FA7-84B8-0D0B23DB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5A2A-B58B-4F7F-BE3A-E8A7C1487183}" type="datetime1">
              <a:rPr lang="en-CA" smtClean="0"/>
              <a:t>2020-11-29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DE5FE4-B1B2-4F56-BD7E-CCD3887D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9C49A9-A5C4-4BE1-99CA-62127613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55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4CE7-F0F1-4CA7-A42C-3434D1DE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BA507-7AB0-4C1A-B3CE-1C3FE53A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3C9B-8044-4407-B900-3616996B30C9}" type="datetime1">
              <a:rPr lang="en-CA" smtClean="0"/>
              <a:t>2020-11-29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BE266-87A3-4569-9712-07101D26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B74FD-D2CF-4A0D-B158-09C83E35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87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66A54-B922-4A88-B1F4-F954A34A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9314-F870-4506-A079-7FFA8F3400EE}" type="datetime1">
              <a:rPr lang="en-CA" smtClean="0"/>
              <a:t>2020-11-29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8ABF5-ADC2-4DA9-BB41-82AE1F51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22F7F-2235-4177-9F8B-7020CD78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896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5E4C-7390-4635-AB62-F0288A64C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ED208-09E6-40A4-B6EA-D90CC15C9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831-DB52-4584-9C83-84E5A2C69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F7A52-8DA2-45E0-9F82-229F8845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F8CE-4E80-4F7E-94FD-64D323D96DE7}" type="datetime1">
              <a:rPr lang="en-CA" smtClean="0"/>
              <a:t>2020-11-29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29D0E-DC59-4525-9EF7-B1BA32226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F42F3-CFA1-426E-9620-EAA53A5F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985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DCB8-1357-4831-B41F-ED241F6C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17BB7-C4D5-42C3-AEC5-446DC4845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39861-824B-4F2D-8C9C-4A2088F95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939AA-9A02-46E1-ABC5-53B38C12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2D02-6DD0-45FA-BE52-4E552803A3D7}" type="datetime1">
              <a:rPr lang="en-CA" smtClean="0"/>
              <a:t>2020-11-29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8FD8E-D237-4F2F-9F30-D84CB157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CD761-392E-49FC-B04A-157EEFF2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458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C0273-5CB0-4410-9D1B-FF87B18D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F6843-CEE5-42BE-9742-88B9C8E01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E6EBB-71AD-46D3-BE3E-0363FA8CA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5A805-0A75-4C28-9902-1A3B498262BE}" type="datetime1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D086C-1A0B-464B-A367-3048DA5AD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Copyright Satish Reddy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903E0-81A3-4984-8283-839B975C4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92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index.php" TargetMode="External"/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40AA-AA6B-44CA-AC2B-C7B5CA98D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1565" y="1122362"/>
            <a:ext cx="9144000" cy="3317116"/>
          </a:xfrm>
        </p:spPr>
        <p:txBody>
          <a:bodyPr>
            <a:normAutofit fontScale="90000"/>
          </a:bodyPr>
          <a:lstStyle/>
          <a:p>
            <a:r>
              <a:rPr lang="en-CA" dirty="0"/>
              <a:t>Unsupervised Machine Learning </a:t>
            </a: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F0981-1ABE-4469-B463-97E25505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3557" y="6390862"/>
            <a:ext cx="5124886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50" b="0" i="0" u="none" strike="noStrike" kern="1200" cap="all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741690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0C008-CC5A-4958-86EB-9301889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9860"/>
            <a:ext cx="10515600" cy="5744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Kaggle </a:t>
            </a:r>
          </a:p>
          <a:p>
            <a:r>
              <a:rPr lang="en-CA" dirty="0">
                <a:hlinkClick r:id="rId2"/>
              </a:rPr>
              <a:t>www.kaggle.com</a:t>
            </a:r>
            <a:endParaRPr lang="en-CA" dirty="0"/>
          </a:p>
          <a:p>
            <a:r>
              <a:rPr lang="en-CA" dirty="0"/>
              <a:t>Site for data science competitions (often with prize money)</a:t>
            </a:r>
          </a:p>
          <a:p>
            <a:r>
              <a:rPr lang="en-CA" dirty="0"/>
              <a:t>Each competition comes with freely available data</a:t>
            </a:r>
          </a:p>
          <a:p>
            <a:r>
              <a:rPr lang="en-CA" dirty="0"/>
              <a:t>Can learn from tutorials, practice competitions, and notebooks created by participants</a:t>
            </a:r>
          </a:p>
          <a:p>
            <a:pPr marL="0" indent="0">
              <a:buNone/>
            </a:pPr>
            <a:r>
              <a:rPr lang="en-CA" dirty="0"/>
              <a:t>University of California, Irvine Machine Learning Data Repository</a:t>
            </a:r>
          </a:p>
          <a:p>
            <a:r>
              <a:rPr lang="en-CA" dirty="0">
                <a:hlinkClick r:id="rId3"/>
              </a:rPr>
              <a:t>https://archive.ics.uci.edu/ml/index.php</a:t>
            </a:r>
            <a:endParaRPr lang="en-CA" dirty="0"/>
          </a:p>
          <a:p>
            <a:r>
              <a:rPr lang="en-CA" dirty="0"/>
              <a:t>Contains 100s of machine learning datasets (supervised learning)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pPr lvl="1"/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>
            <a:normAutofit/>
          </a:bodyPr>
          <a:lstStyle/>
          <a:p>
            <a:r>
              <a:rPr lang="en-CA" dirty="0"/>
              <a:t>Websites for Datasets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CDBCAF-3838-4B24-818E-FC09551C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345693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40AA-AA6B-44CA-AC2B-C7B5CA98D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17116"/>
          </a:xfrm>
        </p:spPr>
        <p:txBody>
          <a:bodyPr>
            <a:normAutofit fontScale="90000"/>
          </a:bodyPr>
          <a:lstStyle/>
          <a:p>
            <a:r>
              <a:rPr lang="en-CA" dirty="0"/>
              <a:t>Section 3.2: Singular Value Decomposition</a:t>
            </a: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F0981-1ABE-4469-B463-97E25505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2666275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>
            <a:normAutofit/>
          </a:bodyPr>
          <a:lstStyle/>
          <a:p>
            <a:r>
              <a:rPr lang="en-CA" dirty="0"/>
              <a:t>Looking at a Matrix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0C008-CC5A-4958-86EB-9301889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513" y="999859"/>
            <a:ext cx="10515600" cy="5361184"/>
          </a:xfrm>
        </p:spPr>
        <p:txBody>
          <a:bodyPr>
            <a:normAutofit/>
          </a:bodyPr>
          <a:lstStyle/>
          <a:p>
            <a:r>
              <a:rPr lang="en-CA" dirty="0"/>
              <a:t>Consider a matrix A (d rows and m columns)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A is can considered as mapping from R</a:t>
            </a:r>
            <a:r>
              <a:rPr lang="en-CA" baseline="30000" dirty="0"/>
              <a:t>m</a:t>
            </a:r>
            <a:r>
              <a:rPr lang="en-CA" dirty="0"/>
              <a:t> (m dimensional space) to R</a:t>
            </a:r>
            <a:r>
              <a:rPr lang="en-CA" baseline="30000" dirty="0"/>
              <a:t>d</a:t>
            </a:r>
            <a:r>
              <a:rPr lang="en-CA" dirty="0"/>
              <a:t> (d dimensional space)</a:t>
            </a:r>
          </a:p>
          <a:p>
            <a:r>
              <a:rPr lang="en-CA" dirty="0"/>
              <a:t>If y = Ax, then x point in R</a:t>
            </a:r>
            <a:r>
              <a:rPr lang="en-CA" baseline="30000" dirty="0"/>
              <a:t>m</a:t>
            </a:r>
            <a:r>
              <a:rPr lang="en-CA" dirty="0"/>
              <a:t> (m dimensional space) and y is a point in R</a:t>
            </a:r>
            <a:r>
              <a:rPr lang="en-CA" baseline="30000" dirty="0"/>
              <a:t>d</a:t>
            </a:r>
            <a:r>
              <a:rPr lang="en-CA" dirty="0"/>
              <a:t> (d dimensional space)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47A9B5-9456-4990-BB3F-AE277EE7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2490" y="6214580"/>
            <a:ext cx="6239309" cy="365125"/>
          </a:xfrm>
        </p:spPr>
        <p:txBody>
          <a:bodyPr/>
          <a:lstStyle/>
          <a:p>
            <a:r>
              <a:rPr lang="en-CA" dirty="0"/>
              <a:t>Copyright Satish Reddy 2020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478C6C-B4D5-4E25-93B2-4076C299D8E7}"/>
              </a:ext>
            </a:extLst>
          </p:cNvPr>
          <p:cNvGrpSpPr/>
          <p:nvPr/>
        </p:nvGrpSpPr>
        <p:grpSpPr>
          <a:xfrm>
            <a:off x="1544109" y="1623185"/>
            <a:ext cx="3438691" cy="1583842"/>
            <a:chOff x="1530856" y="1583428"/>
            <a:chExt cx="3438691" cy="158384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9B5D4A-983A-4146-B014-41B5A528142D}"/>
                </a:ext>
              </a:extLst>
            </p:cNvPr>
            <p:cNvSpPr/>
            <p:nvPr/>
          </p:nvSpPr>
          <p:spPr>
            <a:xfrm>
              <a:off x="2592524" y="2131666"/>
              <a:ext cx="2377023" cy="10356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18CCDA-1EB3-4002-8D39-2147B5A63916}"/>
                </a:ext>
              </a:extLst>
            </p:cNvPr>
            <p:cNvSpPr txBox="1"/>
            <p:nvPr/>
          </p:nvSpPr>
          <p:spPr>
            <a:xfrm>
              <a:off x="1530856" y="2451448"/>
              <a:ext cx="809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d rows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5EEBEA6-0E5F-4E0B-BF70-FA1453B6EBD1}"/>
                </a:ext>
              </a:extLst>
            </p:cNvPr>
            <p:cNvCxnSpPr>
              <a:cxnSpLocks/>
            </p:cNvCxnSpPr>
            <p:nvPr/>
          </p:nvCxnSpPr>
          <p:spPr>
            <a:xfrm>
              <a:off x="2402954" y="2131665"/>
              <a:ext cx="0" cy="1035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27A3518-4974-47ED-A8F5-2FB070688618}"/>
                </a:ext>
              </a:extLst>
            </p:cNvPr>
            <p:cNvCxnSpPr>
              <a:cxnSpLocks/>
            </p:cNvCxnSpPr>
            <p:nvPr/>
          </p:nvCxnSpPr>
          <p:spPr>
            <a:xfrm>
              <a:off x="2592524" y="2002457"/>
              <a:ext cx="23770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684BF8-403E-4F29-849E-260F39633827}"/>
                </a:ext>
              </a:extLst>
            </p:cNvPr>
            <p:cNvSpPr txBox="1"/>
            <p:nvPr/>
          </p:nvSpPr>
          <p:spPr>
            <a:xfrm>
              <a:off x="3101238" y="1583428"/>
              <a:ext cx="782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m cols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29558B-F856-4A11-A504-97DFAEEBFE40}"/>
                </a:ext>
              </a:extLst>
            </p:cNvPr>
            <p:cNvSpPr txBox="1"/>
            <p:nvPr/>
          </p:nvSpPr>
          <p:spPr>
            <a:xfrm>
              <a:off x="3452418" y="250445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1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>
            <a:normAutofit/>
          </a:bodyPr>
          <a:lstStyle/>
          <a:p>
            <a:r>
              <a:rPr lang="en-CA" dirty="0"/>
              <a:t>Singular Value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10C008-CC5A-4958-86EB-930188934D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5009" y="920346"/>
                <a:ext cx="10515600" cy="328958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CA" dirty="0"/>
                  <a:t> A can be decomposed as A = U</a:t>
                </a:r>
                <a:r>
                  <a:rPr lang="en-CA" dirty="0">
                    <a:latin typeface="Symbol" panose="05050102010706020507" pitchFamily="18" charset="2"/>
                  </a:rPr>
                  <a:t>S</a:t>
                </a:r>
                <a:r>
                  <a:rPr lang="en-CA" dirty="0"/>
                  <a:t>V</a:t>
                </a:r>
                <a:r>
                  <a:rPr lang="en-CA" baseline="30000" dirty="0"/>
                  <a:t>T</a:t>
                </a:r>
                <a:r>
                  <a:rPr lang="en-CA" dirty="0"/>
                  <a:t>, where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/>
              </a:p>
              <a:p>
                <a:r>
                  <a:rPr lang="en-CA" dirty="0"/>
                  <a:t>Singulars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>
                    <a:ea typeface="Cambria Math" panose="02040503050406030204" pitchFamily="18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CA" dirty="0"/>
                  <a:t> are positive and arranged in descending order</a:t>
                </a:r>
              </a:p>
              <a:p>
                <a:r>
                  <a:rPr lang="en-CA" dirty="0"/>
                  <a:t>Consider case when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CA" dirty="0"/>
              </a:p>
              <a:p>
                <a:r>
                  <a:rPr lang="en-CA" dirty="0"/>
                  <a:t>U is </a:t>
                </a:r>
                <a:r>
                  <a:rPr lang="en-CA" dirty="0" err="1"/>
                  <a:t>dxd</a:t>
                </a:r>
                <a:r>
                  <a:rPr lang="en-CA" dirty="0"/>
                  <a:t> (orthogonal), </a:t>
                </a:r>
                <a:r>
                  <a:rPr lang="en-CA" dirty="0">
                    <a:latin typeface="Symbol" panose="05050102010706020507" pitchFamily="18" charset="2"/>
                  </a:rPr>
                  <a:t>S </a:t>
                </a:r>
                <a:r>
                  <a:rPr lang="en-CA" dirty="0" err="1"/>
                  <a:t>dxm</a:t>
                </a:r>
                <a:r>
                  <a:rPr lang="en-CA" dirty="0"/>
                  <a:t>,  V is </a:t>
                </a:r>
                <a:r>
                  <a:rPr lang="en-CA" dirty="0" err="1"/>
                  <a:t>mxm</a:t>
                </a:r>
                <a:r>
                  <a:rPr lang="en-CA" dirty="0"/>
                  <a:t> (orthogonal)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10C008-CC5A-4958-86EB-930188934D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5009" y="920346"/>
                <a:ext cx="10515600" cy="3289583"/>
              </a:xfrm>
              <a:blipFill>
                <a:blip r:embed="rId2"/>
                <a:stretch>
                  <a:fillRect l="-928" t="-31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47A9B5-9456-4990-BB3F-AE277EE7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2490" y="6214580"/>
            <a:ext cx="6239309" cy="365125"/>
          </a:xfrm>
        </p:spPr>
        <p:txBody>
          <a:bodyPr/>
          <a:lstStyle/>
          <a:p>
            <a:r>
              <a:rPr lang="en-CA" dirty="0"/>
              <a:t>Copyright Satish Reddy 2020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A6D41B-156B-42C0-96BD-4B31D3AAF96D}"/>
              </a:ext>
            </a:extLst>
          </p:cNvPr>
          <p:cNvSpPr txBox="1"/>
          <p:nvPr/>
        </p:nvSpPr>
        <p:spPr>
          <a:xfrm>
            <a:off x="2988592" y="27032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AC6418F-6D89-4B51-95D4-3DBC921AA643}"/>
              </a:ext>
            </a:extLst>
          </p:cNvPr>
          <p:cNvGrpSpPr/>
          <p:nvPr/>
        </p:nvGrpSpPr>
        <p:grpSpPr>
          <a:xfrm>
            <a:off x="2489157" y="4451266"/>
            <a:ext cx="7116952" cy="1789044"/>
            <a:chOff x="2316879" y="3883362"/>
            <a:chExt cx="7116952" cy="178904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C645713-921D-446E-9BC4-53DF58F91BB1}"/>
                </a:ext>
              </a:extLst>
            </p:cNvPr>
            <p:cNvSpPr/>
            <p:nvPr/>
          </p:nvSpPr>
          <p:spPr>
            <a:xfrm>
              <a:off x="2316879" y="3883362"/>
              <a:ext cx="1099931" cy="17757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89FAA8-CEDA-4ADF-A445-46545DC012A1}"/>
                </a:ext>
              </a:extLst>
            </p:cNvPr>
            <p:cNvSpPr txBox="1"/>
            <p:nvPr/>
          </p:nvSpPr>
          <p:spPr>
            <a:xfrm>
              <a:off x="2603602" y="414733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4329B83-9D04-4863-B2D0-539182213272}"/>
                </a:ext>
              </a:extLst>
            </p:cNvPr>
            <p:cNvSpPr txBox="1"/>
            <p:nvPr/>
          </p:nvSpPr>
          <p:spPr>
            <a:xfrm>
              <a:off x="3518403" y="414031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=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89D4476-3838-4E0B-AC92-7582A2B8F001}"/>
                </a:ext>
              </a:extLst>
            </p:cNvPr>
            <p:cNvSpPr/>
            <p:nvPr/>
          </p:nvSpPr>
          <p:spPr>
            <a:xfrm>
              <a:off x="4015776" y="3883362"/>
              <a:ext cx="1039242" cy="881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35C337-E522-4003-BFD0-32462A6177C7}"/>
                </a:ext>
              </a:extLst>
            </p:cNvPr>
            <p:cNvSpPr txBox="1"/>
            <p:nvPr/>
          </p:nvSpPr>
          <p:spPr>
            <a:xfrm>
              <a:off x="4417232" y="4147335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U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1921523-2110-49E7-8AC9-BF97ED4EBE70}"/>
                </a:ext>
              </a:extLst>
            </p:cNvPr>
            <p:cNvSpPr/>
            <p:nvPr/>
          </p:nvSpPr>
          <p:spPr>
            <a:xfrm>
              <a:off x="5223359" y="3889988"/>
              <a:ext cx="1913625" cy="881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2741BFD-7601-4B33-860B-521A2A21A033}"/>
                </a:ext>
              </a:extLst>
            </p:cNvPr>
            <p:cNvSpPr txBox="1"/>
            <p:nvPr/>
          </p:nvSpPr>
          <p:spPr>
            <a:xfrm>
              <a:off x="6005013" y="4147335"/>
              <a:ext cx="296766" cy="366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  <a:latin typeface="Symbol" panose="05050102010706020507" pitchFamily="18" charset="2"/>
                </a:rPr>
                <a:t>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88B7C3-16D4-4FE1-818F-E6BD6599FDE6}"/>
                </a:ext>
              </a:extLst>
            </p:cNvPr>
            <p:cNvSpPr/>
            <p:nvPr/>
          </p:nvSpPr>
          <p:spPr>
            <a:xfrm>
              <a:off x="7333733" y="3889988"/>
              <a:ext cx="2100098" cy="17824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4F5E0D8-4B69-4F09-ACBE-9503C0104086}"/>
                </a:ext>
              </a:extLst>
            </p:cNvPr>
            <p:cNvSpPr txBox="1"/>
            <p:nvPr/>
          </p:nvSpPr>
          <p:spPr>
            <a:xfrm>
              <a:off x="8210187" y="4136374"/>
              <a:ext cx="449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  <a:latin typeface="Body+"/>
                </a:rPr>
                <a:t>V</a:t>
              </a:r>
              <a:r>
                <a:rPr lang="en-CA" baseline="30000" dirty="0">
                  <a:solidFill>
                    <a:schemeClr val="bg1"/>
                  </a:solidFill>
                  <a:latin typeface="Body+"/>
                </a:rPr>
                <a:t>T</a:t>
              </a:r>
              <a:endParaRPr lang="en-CA" dirty="0">
                <a:solidFill>
                  <a:schemeClr val="bg1"/>
                </a:solidFill>
                <a:latin typeface="Body+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19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>
            <a:normAutofit/>
          </a:bodyPr>
          <a:lstStyle/>
          <a:p>
            <a:r>
              <a:rPr lang="en-CA" dirty="0"/>
              <a:t>Matrix A as a Mapping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0C008-CC5A-4958-86EB-9301889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09" y="920347"/>
            <a:ext cx="10515600" cy="2429134"/>
          </a:xfrm>
        </p:spPr>
        <p:txBody>
          <a:bodyPr>
            <a:normAutofit/>
          </a:bodyPr>
          <a:lstStyle/>
          <a:p>
            <a:r>
              <a:rPr lang="en-CA" dirty="0"/>
              <a:t>Consider y = Ax  where A is 2x2</a:t>
            </a:r>
          </a:p>
          <a:p>
            <a:r>
              <a:rPr lang="en-CA" dirty="0"/>
              <a:t>A maps v</a:t>
            </a:r>
            <a:r>
              <a:rPr lang="en-CA" baseline="-25000" dirty="0"/>
              <a:t>1   </a:t>
            </a:r>
            <a:r>
              <a:rPr lang="en-CA" dirty="0"/>
              <a:t>to </a:t>
            </a:r>
            <a:r>
              <a:rPr lang="en-CA" baseline="-25000" dirty="0"/>
              <a:t> </a:t>
            </a:r>
            <a:r>
              <a:rPr lang="en-CA" dirty="0">
                <a:latin typeface="Symbol" panose="05050102010706020507" pitchFamily="18" charset="2"/>
              </a:rPr>
              <a:t>s</a:t>
            </a:r>
            <a:r>
              <a:rPr lang="en-CA" baseline="-25000" dirty="0">
                <a:latin typeface="Symbol" panose="05050102010706020507" pitchFamily="18" charset="2"/>
              </a:rPr>
              <a:t>1</a:t>
            </a:r>
            <a:r>
              <a:rPr lang="en-CA" dirty="0"/>
              <a:t>u</a:t>
            </a:r>
            <a:r>
              <a:rPr lang="en-CA" baseline="-25000" dirty="0"/>
              <a:t>1</a:t>
            </a:r>
          </a:p>
          <a:p>
            <a:r>
              <a:rPr lang="en-CA" dirty="0"/>
              <a:t>A maps v</a:t>
            </a:r>
            <a:r>
              <a:rPr lang="en-CA" baseline="-25000" dirty="0"/>
              <a:t>2   </a:t>
            </a:r>
            <a:r>
              <a:rPr lang="en-CA" dirty="0"/>
              <a:t>to </a:t>
            </a:r>
            <a:r>
              <a:rPr lang="en-CA" baseline="-25000" dirty="0"/>
              <a:t> </a:t>
            </a:r>
            <a:r>
              <a:rPr lang="en-CA" dirty="0">
                <a:latin typeface="Symbol" panose="05050102010706020507" pitchFamily="18" charset="2"/>
              </a:rPr>
              <a:t>s</a:t>
            </a:r>
            <a:r>
              <a:rPr lang="en-CA" baseline="-25000" dirty="0">
                <a:latin typeface="Symbol" panose="05050102010706020507" pitchFamily="18" charset="2"/>
              </a:rPr>
              <a:t>2</a:t>
            </a:r>
            <a:r>
              <a:rPr lang="en-CA" dirty="0"/>
              <a:t>u</a:t>
            </a:r>
            <a:r>
              <a:rPr lang="en-CA" baseline="-25000" dirty="0"/>
              <a:t>2</a:t>
            </a:r>
          </a:p>
          <a:p>
            <a:endParaRPr lang="en-CA" baseline="-25000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47A9B5-9456-4990-BB3F-AE277EE7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2490" y="6214580"/>
            <a:ext cx="6239309" cy="365125"/>
          </a:xfrm>
        </p:spPr>
        <p:txBody>
          <a:bodyPr/>
          <a:lstStyle/>
          <a:p>
            <a:r>
              <a:rPr lang="en-CA" dirty="0"/>
              <a:t>Copyright Satish Reddy 2020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483EB4-12EF-48EF-B693-E319C51E7905}"/>
              </a:ext>
            </a:extLst>
          </p:cNvPr>
          <p:cNvGrpSpPr/>
          <p:nvPr/>
        </p:nvGrpSpPr>
        <p:grpSpPr>
          <a:xfrm>
            <a:off x="7305269" y="2743200"/>
            <a:ext cx="3919330" cy="2756452"/>
            <a:chOff x="7305269" y="3684105"/>
            <a:chExt cx="3919330" cy="275645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9858C61-9907-4E2B-8516-171E1F2F242F}"/>
                </a:ext>
              </a:extLst>
            </p:cNvPr>
            <p:cNvSpPr/>
            <p:nvPr/>
          </p:nvSpPr>
          <p:spPr>
            <a:xfrm rot="20193156">
              <a:off x="8083836" y="4426230"/>
              <a:ext cx="2120345" cy="10866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2324933-601E-487D-A85B-9D260DFB1641}"/>
                </a:ext>
              </a:extLst>
            </p:cNvPr>
            <p:cNvCxnSpPr/>
            <p:nvPr/>
          </p:nvCxnSpPr>
          <p:spPr>
            <a:xfrm flipV="1">
              <a:off x="9144009" y="3684105"/>
              <a:ext cx="0" cy="2756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78089C8-CB0D-4F32-BAD6-6DA90193B26A}"/>
                </a:ext>
              </a:extLst>
            </p:cNvPr>
            <p:cNvCxnSpPr/>
            <p:nvPr/>
          </p:nvCxnSpPr>
          <p:spPr>
            <a:xfrm>
              <a:off x="7305269" y="4969566"/>
              <a:ext cx="39193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151B34C-0637-41FF-B708-0AF5008BF814}"/>
                </a:ext>
              </a:extLst>
            </p:cNvPr>
            <p:cNvCxnSpPr>
              <a:cxnSpLocks/>
              <a:endCxn id="17" idx="6"/>
            </p:cNvCxnSpPr>
            <p:nvPr/>
          </p:nvCxnSpPr>
          <p:spPr>
            <a:xfrm flipV="1">
              <a:off x="9144008" y="4547717"/>
              <a:ext cx="972630" cy="421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4BB85A9-363A-46B0-AEFB-E9CFDABCA4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7810" y="4442279"/>
              <a:ext cx="211284" cy="518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90318FD-4DED-4A09-AD46-8134E413C5C4}"/>
                </a:ext>
              </a:extLst>
            </p:cNvPr>
            <p:cNvSpPr txBox="1"/>
            <p:nvPr/>
          </p:nvSpPr>
          <p:spPr>
            <a:xfrm>
              <a:off x="9630323" y="4600234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Symbol" panose="05050102010706020507" pitchFamily="18" charset="2"/>
                </a:rPr>
                <a:t>s</a:t>
              </a:r>
              <a:r>
                <a:rPr lang="en-CA" baseline="-25000" dirty="0">
                  <a:latin typeface="Symbol" panose="05050102010706020507" pitchFamily="18" charset="2"/>
                </a:rPr>
                <a:t>1</a:t>
              </a:r>
              <a:r>
                <a:rPr lang="en-CA" dirty="0"/>
                <a:t>u</a:t>
              </a:r>
              <a:r>
                <a:rPr lang="en-CA" baseline="-25000" dirty="0"/>
                <a:t>1</a:t>
              </a:r>
              <a:endParaRPr lang="en-CA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227666E-D0B8-49C2-A24E-392D724954DA}"/>
                </a:ext>
              </a:extLst>
            </p:cNvPr>
            <p:cNvSpPr txBox="1"/>
            <p:nvPr/>
          </p:nvSpPr>
          <p:spPr>
            <a:xfrm>
              <a:off x="8481172" y="4460208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Symbol" panose="05050102010706020507" pitchFamily="18" charset="2"/>
                </a:rPr>
                <a:t>s</a:t>
              </a:r>
              <a:r>
                <a:rPr lang="en-CA" baseline="-25000" dirty="0">
                  <a:latin typeface="Symbol" panose="05050102010706020507" pitchFamily="18" charset="2"/>
                </a:rPr>
                <a:t>2</a:t>
              </a:r>
              <a:r>
                <a:rPr lang="en-CA" dirty="0"/>
                <a:t>u</a:t>
              </a:r>
              <a:r>
                <a:rPr lang="en-CA" baseline="-25000" dirty="0"/>
                <a:t>2</a:t>
              </a:r>
              <a:endParaRPr lang="en-CA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61ACE60-A468-473E-A31E-430CC97B4D49}"/>
              </a:ext>
            </a:extLst>
          </p:cNvPr>
          <p:cNvGrpSpPr/>
          <p:nvPr/>
        </p:nvGrpSpPr>
        <p:grpSpPr>
          <a:xfrm>
            <a:off x="1202464" y="2743200"/>
            <a:ext cx="3919330" cy="2756452"/>
            <a:chOff x="1189381" y="3823253"/>
            <a:chExt cx="3919330" cy="275645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9BF554-65CF-46DC-9E56-4840AB371381}"/>
                </a:ext>
              </a:extLst>
            </p:cNvPr>
            <p:cNvSpPr/>
            <p:nvPr/>
          </p:nvSpPr>
          <p:spPr>
            <a:xfrm rot="21206269">
              <a:off x="2268111" y="4307884"/>
              <a:ext cx="1636956" cy="162373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985354D-863B-4AE9-B789-F2ABD27BD4A6}"/>
                </a:ext>
              </a:extLst>
            </p:cNvPr>
            <p:cNvCxnSpPr/>
            <p:nvPr/>
          </p:nvCxnSpPr>
          <p:spPr>
            <a:xfrm flipV="1">
              <a:off x="3028121" y="3823253"/>
              <a:ext cx="0" cy="2756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3B46E75-E05F-4E4F-BD90-4372B2CC95CD}"/>
                </a:ext>
              </a:extLst>
            </p:cNvPr>
            <p:cNvCxnSpPr/>
            <p:nvPr/>
          </p:nvCxnSpPr>
          <p:spPr>
            <a:xfrm>
              <a:off x="1189381" y="5108714"/>
              <a:ext cx="39193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73E28BF-CA35-4CB0-9622-D87A8EC7DF3C}"/>
                </a:ext>
              </a:extLst>
            </p:cNvPr>
            <p:cNvCxnSpPr>
              <a:cxnSpLocks/>
            </p:cNvCxnSpPr>
            <p:nvPr/>
          </p:nvCxnSpPr>
          <p:spPr>
            <a:xfrm>
              <a:off x="3023206" y="5117030"/>
              <a:ext cx="710384" cy="511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C5B63BD-2F75-41E2-9C56-25D21B79BAA7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V="1">
              <a:off x="3023206" y="4483295"/>
              <a:ext cx="572736" cy="617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E0DC2E-EC5A-49FF-B08C-5461118ED712}"/>
                </a:ext>
              </a:extLst>
            </p:cNvPr>
            <p:cNvSpPr txBox="1"/>
            <p:nvPr/>
          </p:nvSpPr>
          <p:spPr>
            <a:xfrm>
              <a:off x="3434942" y="5100399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v</a:t>
              </a:r>
              <a:r>
                <a:rPr lang="en-CA" baseline="-25000" dirty="0"/>
                <a:t>1</a:t>
              </a:r>
              <a:endParaRPr lang="en-CA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D2BCF46-2E9C-417E-B4BF-B65455A0DB00}"/>
                </a:ext>
              </a:extLst>
            </p:cNvPr>
            <p:cNvSpPr txBox="1"/>
            <p:nvPr/>
          </p:nvSpPr>
          <p:spPr>
            <a:xfrm>
              <a:off x="3051737" y="4449864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v</a:t>
              </a:r>
              <a:r>
                <a:rPr lang="en-CA" baseline="-25000" dirty="0"/>
                <a:t>2</a:t>
              </a:r>
              <a:endParaRPr lang="en-CA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6735A85-B42D-4D46-A738-F744D76BA00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 flipV="1">
              <a:off x="2952737" y="5026212"/>
              <a:ext cx="946968" cy="908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6A9DFB-45E0-4A6E-97DE-1E44CB9BA5FB}"/>
                </a:ext>
              </a:extLst>
            </p:cNvPr>
            <p:cNvSpPr txBox="1"/>
            <p:nvPr/>
          </p:nvSpPr>
          <p:spPr>
            <a:xfrm>
              <a:off x="3495727" y="472098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x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02D5C82-B525-4E4E-9807-10E1B3669550}"/>
              </a:ext>
            </a:extLst>
          </p:cNvPr>
          <p:cNvSpPr txBox="1"/>
          <p:nvPr/>
        </p:nvSpPr>
        <p:spPr>
          <a:xfrm>
            <a:off x="9346272" y="33484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AC5E5A9-0E9D-4B17-A047-1E547EBB5431}"/>
              </a:ext>
            </a:extLst>
          </p:cNvPr>
          <p:cNvCxnSpPr>
            <a:cxnSpLocks/>
          </p:cNvCxnSpPr>
          <p:nvPr/>
        </p:nvCxnSpPr>
        <p:spPr>
          <a:xfrm flipV="1">
            <a:off x="9139094" y="3415202"/>
            <a:ext cx="613116" cy="61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BE5A4E3-8121-4F1B-B8E8-C396DC1E5DFA}"/>
              </a:ext>
            </a:extLst>
          </p:cNvPr>
          <p:cNvSpPr txBox="1"/>
          <p:nvPr/>
        </p:nvSpPr>
        <p:spPr>
          <a:xfrm>
            <a:off x="5874570" y="3773402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y=Ax</a:t>
            </a:r>
          </a:p>
        </p:txBody>
      </p:sp>
    </p:spTree>
    <p:extLst>
      <p:ext uri="{BB962C8B-B14F-4D97-AF65-F5344CB8AC3E}">
        <p14:creationId xmlns:p14="http://schemas.microsoft.com/office/powerpoint/2010/main" val="214747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9" grpId="0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>
            <a:normAutofit/>
          </a:bodyPr>
          <a:lstStyle/>
          <a:p>
            <a:r>
              <a:rPr lang="en-CA" dirty="0"/>
              <a:t>Matrix A as a Mapping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0C008-CC5A-4958-86EB-9301889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09" y="920347"/>
            <a:ext cx="10515600" cy="2429134"/>
          </a:xfrm>
        </p:spPr>
        <p:txBody>
          <a:bodyPr>
            <a:normAutofit/>
          </a:bodyPr>
          <a:lstStyle/>
          <a:p>
            <a:r>
              <a:rPr lang="en-CA" dirty="0"/>
              <a:t>Consider y = Ax  where A is 2x2</a:t>
            </a:r>
          </a:p>
          <a:p>
            <a:r>
              <a:rPr lang="en-CA" dirty="0"/>
              <a:t>A maps v</a:t>
            </a:r>
            <a:r>
              <a:rPr lang="en-CA" baseline="-25000" dirty="0"/>
              <a:t>1   </a:t>
            </a:r>
            <a:r>
              <a:rPr lang="en-CA" dirty="0"/>
              <a:t>to </a:t>
            </a:r>
            <a:r>
              <a:rPr lang="en-CA" baseline="-25000" dirty="0"/>
              <a:t> </a:t>
            </a:r>
            <a:r>
              <a:rPr lang="en-CA" dirty="0">
                <a:latin typeface="Symbol" panose="05050102010706020507" pitchFamily="18" charset="2"/>
              </a:rPr>
              <a:t>s</a:t>
            </a:r>
            <a:r>
              <a:rPr lang="en-CA" baseline="-25000" dirty="0">
                <a:latin typeface="Symbol" panose="05050102010706020507" pitchFamily="18" charset="2"/>
              </a:rPr>
              <a:t>1</a:t>
            </a:r>
            <a:r>
              <a:rPr lang="en-CA" dirty="0"/>
              <a:t>u</a:t>
            </a:r>
            <a:r>
              <a:rPr lang="en-CA" baseline="-25000" dirty="0"/>
              <a:t>1</a:t>
            </a:r>
          </a:p>
          <a:p>
            <a:r>
              <a:rPr lang="en-CA" dirty="0"/>
              <a:t>A maps v</a:t>
            </a:r>
            <a:r>
              <a:rPr lang="en-CA" baseline="-25000" dirty="0"/>
              <a:t>2   </a:t>
            </a:r>
            <a:r>
              <a:rPr lang="en-CA" dirty="0"/>
              <a:t>to </a:t>
            </a:r>
            <a:r>
              <a:rPr lang="en-CA" baseline="-25000" dirty="0"/>
              <a:t> </a:t>
            </a:r>
            <a:r>
              <a:rPr lang="en-CA" dirty="0">
                <a:latin typeface="Symbol" panose="05050102010706020507" pitchFamily="18" charset="2"/>
              </a:rPr>
              <a:t>s</a:t>
            </a:r>
            <a:r>
              <a:rPr lang="en-CA" baseline="-25000" dirty="0">
                <a:latin typeface="Symbol" panose="05050102010706020507" pitchFamily="18" charset="2"/>
              </a:rPr>
              <a:t>2</a:t>
            </a:r>
            <a:r>
              <a:rPr lang="en-CA" dirty="0"/>
              <a:t>u</a:t>
            </a:r>
            <a:r>
              <a:rPr lang="en-CA" baseline="-25000" dirty="0"/>
              <a:t>2</a:t>
            </a:r>
          </a:p>
          <a:p>
            <a:endParaRPr lang="en-CA" baseline="-25000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47A9B5-9456-4990-BB3F-AE277EE7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2490" y="6214580"/>
            <a:ext cx="6239309" cy="365125"/>
          </a:xfrm>
        </p:spPr>
        <p:txBody>
          <a:bodyPr/>
          <a:lstStyle/>
          <a:p>
            <a:r>
              <a:rPr lang="en-CA" dirty="0"/>
              <a:t>Copyright Satish Reddy 2020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483EB4-12EF-48EF-B693-E319C51E7905}"/>
              </a:ext>
            </a:extLst>
          </p:cNvPr>
          <p:cNvGrpSpPr/>
          <p:nvPr/>
        </p:nvGrpSpPr>
        <p:grpSpPr>
          <a:xfrm>
            <a:off x="7305269" y="2743200"/>
            <a:ext cx="3919330" cy="2756452"/>
            <a:chOff x="7305269" y="3684105"/>
            <a:chExt cx="3919330" cy="275645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9858C61-9907-4E2B-8516-171E1F2F242F}"/>
                </a:ext>
              </a:extLst>
            </p:cNvPr>
            <p:cNvSpPr/>
            <p:nvPr/>
          </p:nvSpPr>
          <p:spPr>
            <a:xfrm rot="20193156">
              <a:off x="8083836" y="4426230"/>
              <a:ext cx="2120345" cy="10866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2324933-601E-487D-A85B-9D260DFB1641}"/>
                </a:ext>
              </a:extLst>
            </p:cNvPr>
            <p:cNvCxnSpPr/>
            <p:nvPr/>
          </p:nvCxnSpPr>
          <p:spPr>
            <a:xfrm flipV="1">
              <a:off x="9144009" y="3684105"/>
              <a:ext cx="0" cy="2756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78089C8-CB0D-4F32-BAD6-6DA90193B26A}"/>
                </a:ext>
              </a:extLst>
            </p:cNvPr>
            <p:cNvCxnSpPr/>
            <p:nvPr/>
          </p:nvCxnSpPr>
          <p:spPr>
            <a:xfrm>
              <a:off x="7305269" y="4969566"/>
              <a:ext cx="39193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151B34C-0637-41FF-B708-0AF5008BF814}"/>
                </a:ext>
              </a:extLst>
            </p:cNvPr>
            <p:cNvCxnSpPr>
              <a:cxnSpLocks/>
              <a:endCxn id="17" idx="6"/>
            </p:cNvCxnSpPr>
            <p:nvPr/>
          </p:nvCxnSpPr>
          <p:spPr>
            <a:xfrm flipV="1">
              <a:off x="9144008" y="4547717"/>
              <a:ext cx="972630" cy="421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4BB85A9-363A-46B0-AEFB-E9CFDABCA4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7810" y="4442279"/>
              <a:ext cx="211284" cy="518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90318FD-4DED-4A09-AD46-8134E413C5C4}"/>
                </a:ext>
              </a:extLst>
            </p:cNvPr>
            <p:cNvSpPr txBox="1"/>
            <p:nvPr/>
          </p:nvSpPr>
          <p:spPr>
            <a:xfrm>
              <a:off x="9630323" y="4600234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Symbol" panose="05050102010706020507" pitchFamily="18" charset="2"/>
                </a:rPr>
                <a:t>s</a:t>
              </a:r>
              <a:r>
                <a:rPr lang="en-CA" baseline="-25000" dirty="0">
                  <a:latin typeface="Symbol" panose="05050102010706020507" pitchFamily="18" charset="2"/>
                </a:rPr>
                <a:t>1</a:t>
              </a:r>
              <a:r>
                <a:rPr lang="en-CA" dirty="0"/>
                <a:t>u</a:t>
              </a:r>
              <a:r>
                <a:rPr lang="en-CA" baseline="-25000" dirty="0"/>
                <a:t>1</a:t>
              </a:r>
              <a:endParaRPr lang="en-CA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227666E-D0B8-49C2-A24E-392D724954DA}"/>
                </a:ext>
              </a:extLst>
            </p:cNvPr>
            <p:cNvSpPr txBox="1"/>
            <p:nvPr/>
          </p:nvSpPr>
          <p:spPr>
            <a:xfrm>
              <a:off x="8481172" y="4460208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Symbol" panose="05050102010706020507" pitchFamily="18" charset="2"/>
                </a:rPr>
                <a:t>s</a:t>
              </a:r>
              <a:r>
                <a:rPr lang="en-CA" baseline="-25000" dirty="0">
                  <a:latin typeface="Symbol" panose="05050102010706020507" pitchFamily="18" charset="2"/>
                </a:rPr>
                <a:t>2</a:t>
              </a:r>
              <a:r>
                <a:rPr lang="en-CA" dirty="0"/>
                <a:t>u</a:t>
              </a:r>
              <a:r>
                <a:rPr lang="en-CA" baseline="-25000" dirty="0"/>
                <a:t>2</a:t>
              </a:r>
              <a:endParaRPr lang="en-CA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61ACE60-A468-473E-A31E-430CC97B4D49}"/>
              </a:ext>
            </a:extLst>
          </p:cNvPr>
          <p:cNvGrpSpPr/>
          <p:nvPr/>
        </p:nvGrpSpPr>
        <p:grpSpPr>
          <a:xfrm>
            <a:off x="1202464" y="2743200"/>
            <a:ext cx="3919330" cy="2756452"/>
            <a:chOff x="1189381" y="3823253"/>
            <a:chExt cx="3919330" cy="275645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9BF554-65CF-46DC-9E56-4840AB371381}"/>
                </a:ext>
              </a:extLst>
            </p:cNvPr>
            <p:cNvSpPr/>
            <p:nvPr/>
          </p:nvSpPr>
          <p:spPr>
            <a:xfrm rot="21206269">
              <a:off x="2268111" y="4307884"/>
              <a:ext cx="1636956" cy="162373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985354D-863B-4AE9-B789-F2ABD27BD4A6}"/>
                </a:ext>
              </a:extLst>
            </p:cNvPr>
            <p:cNvCxnSpPr/>
            <p:nvPr/>
          </p:nvCxnSpPr>
          <p:spPr>
            <a:xfrm flipV="1">
              <a:off x="3028121" y="3823253"/>
              <a:ext cx="0" cy="2756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3B46E75-E05F-4E4F-BD90-4372B2CC95CD}"/>
                </a:ext>
              </a:extLst>
            </p:cNvPr>
            <p:cNvCxnSpPr/>
            <p:nvPr/>
          </p:nvCxnSpPr>
          <p:spPr>
            <a:xfrm>
              <a:off x="1189381" y="5108714"/>
              <a:ext cx="39193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73E28BF-CA35-4CB0-9622-D87A8EC7DF3C}"/>
                </a:ext>
              </a:extLst>
            </p:cNvPr>
            <p:cNvCxnSpPr>
              <a:cxnSpLocks/>
            </p:cNvCxnSpPr>
            <p:nvPr/>
          </p:nvCxnSpPr>
          <p:spPr>
            <a:xfrm>
              <a:off x="3023206" y="5117030"/>
              <a:ext cx="710384" cy="511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C5B63BD-2F75-41E2-9C56-25D21B79BAA7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V="1">
              <a:off x="3023206" y="4483295"/>
              <a:ext cx="572736" cy="617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E0DC2E-EC5A-49FF-B08C-5461118ED712}"/>
                </a:ext>
              </a:extLst>
            </p:cNvPr>
            <p:cNvSpPr txBox="1"/>
            <p:nvPr/>
          </p:nvSpPr>
          <p:spPr>
            <a:xfrm>
              <a:off x="3434942" y="5100399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v</a:t>
              </a:r>
              <a:r>
                <a:rPr lang="en-CA" baseline="-25000" dirty="0"/>
                <a:t>1</a:t>
              </a:r>
              <a:endParaRPr lang="en-CA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D2BCF46-2E9C-417E-B4BF-B65455A0DB00}"/>
                </a:ext>
              </a:extLst>
            </p:cNvPr>
            <p:cNvSpPr txBox="1"/>
            <p:nvPr/>
          </p:nvSpPr>
          <p:spPr>
            <a:xfrm>
              <a:off x="3051737" y="4449864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v</a:t>
              </a:r>
              <a:r>
                <a:rPr lang="en-CA" baseline="-25000" dirty="0"/>
                <a:t>2</a:t>
              </a:r>
              <a:endParaRPr lang="en-CA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6735A85-B42D-4D46-A738-F744D76BA00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 flipV="1">
              <a:off x="2952737" y="5026212"/>
              <a:ext cx="946968" cy="908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6A9DFB-45E0-4A6E-97DE-1E44CB9BA5FB}"/>
                </a:ext>
              </a:extLst>
            </p:cNvPr>
            <p:cNvSpPr txBox="1"/>
            <p:nvPr/>
          </p:nvSpPr>
          <p:spPr>
            <a:xfrm>
              <a:off x="3495727" y="472098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x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02D5C82-B525-4E4E-9807-10E1B3669550}"/>
              </a:ext>
            </a:extLst>
          </p:cNvPr>
          <p:cNvSpPr txBox="1"/>
          <p:nvPr/>
        </p:nvSpPr>
        <p:spPr>
          <a:xfrm>
            <a:off x="9346272" y="33484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AC5E5A9-0E9D-4B17-A047-1E547EBB5431}"/>
              </a:ext>
            </a:extLst>
          </p:cNvPr>
          <p:cNvCxnSpPr>
            <a:cxnSpLocks/>
          </p:cNvCxnSpPr>
          <p:nvPr/>
        </p:nvCxnSpPr>
        <p:spPr>
          <a:xfrm flipV="1">
            <a:off x="9139094" y="3415202"/>
            <a:ext cx="613116" cy="61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BE5A4E3-8121-4F1B-B8E8-C396DC1E5DFA}"/>
              </a:ext>
            </a:extLst>
          </p:cNvPr>
          <p:cNvSpPr txBox="1"/>
          <p:nvPr/>
        </p:nvSpPr>
        <p:spPr>
          <a:xfrm>
            <a:off x="5874570" y="3773402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y=Ax</a:t>
            </a:r>
          </a:p>
        </p:txBody>
      </p:sp>
    </p:spTree>
    <p:extLst>
      <p:ext uri="{BB962C8B-B14F-4D97-AF65-F5344CB8AC3E}">
        <p14:creationId xmlns:p14="http://schemas.microsoft.com/office/powerpoint/2010/main" val="12515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9" grpId="0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>
            <a:normAutofit/>
          </a:bodyPr>
          <a:lstStyle/>
          <a:p>
            <a:r>
              <a:rPr lang="en-CA" dirty="0"/>
              <a:t>Singular Value Decomposition: Computation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0C008-CC5A-4958-86EB-9301889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513" y="999859"/>
            <a:ext cx="10515600" cy="5361184"/>
          </a:xfrm>
        </p:spPr>
        <p:txBody>
          <a:bodyPr>
            <a:normAutofit/>
          </a:bodyPr>
          <a:lstStyle/>
          <a:p>
            <a:r>
              <a:rPr lang="en-CA" dirty="0"/>
              <a:t>Eigenvalues of A</a:t>
            </a:r>
            <a:r>
              <a:rPr lang="en-CA" baseline="30000" dirty="0"/>
              <a:t>T</a:t>
            </a:r>
            <a:r>
              <a:rPr lang="en-CA" dirty="0"/>
              <a:t>A are squares of singular values of A </a:t>
            </a:r>
          </a:p>
          <a:p>
            <a:r>
              <a:rPr lang="en-CA" dirty="0"/>
              <a:t>Usually one computes singular values U and V using a numerical approach (function in </a:t>
            </a:r>
            <a:r>
              <a:rPr lang="en-CA" dirty="0" err="1"/>
              <a:t>numpy</a:t>
            </a:r>
            <a:r>
              <a:rPr lang="en-CA" dirty="0"/>
              <a:t>)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47A9B5-9456-4990-BB3F-AE277EE7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2490" y="6214580"/>
            <a:ext cx="6239309" cy="365125"/>
          </a:xfrm>
        </p:spPr>
        <p:txBody>
          <a:bodyPr/>
          <a:lstStyle/>
          <a:p>
            <a:r>
              <a:rPr lang="en-CA" dirty="0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4012834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40AA-AA6B-44CA-AC2B-C7B5CA98D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17116"/>
          </a:xfrm>
        </p:spPr>
        <p:txBody>
          <a:bodyPr>
            <a:normAutofit fontScale="90000"/>
          </a:bodyPr>
          <a:lstStyle/>
          <a:p>
            <a:r>
              <a:rPr lang="en-CA" dirty="0"/>
              <a:t>Section 3.3: Distance Measures</a:t>
            </a: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F0981-1ABE-4469-B463-97E25505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336119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/>
          <a:lstStyle/>
          <a:p>
            <a:r>
              <a:rPr lang="en-CA" dirty="0"/>
              <a:t>Why is a Distance Measure Needed?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10C008-CC5A-4958-86EB-930188934D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0253"/>
                <a:ext cx="11181522" cy="5390508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Throughout Unsupervised Learning, one needs to compute distances between data points or distances between clusters of data points</a:t>
                </a:r>
              </a:p>
              <a:p>
                <a:r>
                  <a:rPr lang="en-CA" dirty="0"/>
                  <a:t>For example: Clusters are often defined in terms of points within a distance of other points</a:t>
                </a:r>
              </a:p>
              <a:p>
                <a:r>
                  <a:rPr lang="en-CA" dirty="0"/>
                  <a:t>Let us define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CA" dirty="0"/>
                  <a:t>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10C008-CC5A-4958-86EB-930188934D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0253"/>
                <a:ext cx="11181522" cy="5390508"/>
              </a:xfrm>
              <a:blipFill>
                <a:blip r:embed="rId2"/>
                <a:stretch>
                  <a:fillRect l="-981" t="-192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EFF28D-C20F-4619-AA55-6A05F4CF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185741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/>
          <a:lstStyle/>
          <a:p>
            <a:r>
              <a:rPr lang="en-CA" dirty="0"/>
              <a:t>Examples of Distance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10C008-CC5A-4958-86EB-930188934D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0253"/>
                <a:ext cx="11181522" cy="5390508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L2 or Euclidean distance measure between X and Y defined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CA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CA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CA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CA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L1 or Taxicab distance measure between X and Y defined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p norm or </a:t>
                </a:r>
                <a:r>
                  <a:rPr lang="en-CA" dirty="0" err="1"/>
                  <a:t>Minkowski</a:t>
                </a:r>
                <a:r>
                  <a:rPr lang="en-CA" dirty="0"/>
                  <a:t> distance between X and Y defined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CA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CA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10C008-CC5A-4958-86EB-930188934D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0253"/>
                <a:ext cx="11181522" cy="5390508"/>
              </a:xfrm>
              <a:blipFill>
                <a:blip r:embed="rId2"/>
                <a:stretch>
                  <a:fillRect l="-981" t="-192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EFF28D-C20F-4619-AA55-6A05F4CF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255298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40AA-AA6B-44CA-AC2B-C7B5CA98D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17116"/>
          </a:xfrm>
        </p:spPr>
        <p:txBody>
          <a:bodyPr>
            <a:normAutofit fontScale="90000"/>
          </a:bodyPr>
          <a:lstStyle/>
          <a:p>
            <a:r>
              <a:rPr lang="en-CA" dirty="0"/>
              <a:t>Section 3: Mathematical Concepts</a:t>
            </a: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F0981-1ABE-4469-B463-97E25505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804373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10C008-CC5A-4958-86EB-930188934D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0253"/>
                <a:ext cx="11181522" cy="5390508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Suppose {X</a:t>
                </a:r>
                <a:r>
                  <a:rPr lang="en-CA" baseline="-25000" dirty="0"/>
                  <a:t>i</a:t>
                </a:r>
                <a:r>
                  <a:rPr lang="en-CA" dirty="0"/>
                  <a:t>} </a:t>
                </a:r>
                <a:r>
                  <a:rPr lang="en-CA" dirty="0" err="1"/>
                  <a:t>i</a:t>
                </a:r>
                <a:r>
                  <a:rPr lang="en-CA" dirty="0"/>
                  <a:t>=0,…,m-1 is the set of points in a cluster</a:t>
                </a:r>
              </a:p>
              <a:p>
                <a:r>
                  <a:rPr lang="en-CA" dirty="0"/>
                  <a:t>Define cluster mean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dirty="0"/>
              </a:p>
              <a:p>
                <a:r>
                  <a:rPr lang="en-CA" dirty="0"/>
                  <a:t>If {X</a:t>
                </a:r>
                <a:r>
                  <a:rPr lang="en-CA" baseline="-25000" dirty="0"/>
                  <a:t>i</a:t>
                </a:r>
                <a:r>
                  <a:rPr lang="en-CA" dirty="0"/>
                  <a:t>} and {</a:t>
                </a:r>
                <a:r>
                  <a:rPr lang="en-CA" dirty="0" err="1"/>
                  <a:t>Y</a:t>
                </a:r>
                <a:r>
                  <a:rPr lang="en-CA" baseline="-25000" dirty="0" err="1"/>
                  <a:t>j</a:t>
                </a:r>
                <a:r>
                  <a:rPr lang="en-CA" dirty="0"/>
                  <a:t>} are two clusters and let C</a:t>
                </a:r>
                <a:r>
                  <a:rPr lang="en-CA" baseline="-25000" dirty="0"/>
                  <a:t>X </a:t>
                </a:r>
                <a:r>
                  <a:rPr lang="en-CA" dirty="0"/>
                  <a:t>and</a:t>
                </a:r>
                <a:r>
                  <a:rPr lang="en-CA" baseline="-25000" dirty="0"/>
                  <a:t> </a:t>
                </a:r>
                <a:r>
                  <a:rPr lang="en-CA" dirty="0"/>
                  <a:t>C</a:t>
                </a:r>
                <a:r>
                  <a:rPr lang="en-CA" baseline="-25000" dirty="0"/>
                  <a:t>Y </a:t>
                </a:r>
                <a:r>
                  <a:rPr lang="en-CA" dirty="0"/>
                  <a:t> denote their means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r>
                  <a:rPr lang="en-CA" dirty="0"/>
                  <a:t>Distance between clusters defined as distance between the cluster means:</a:t>
                </a:r>
              </a:p>
              <a:p>
                <a:pPr marL="0" indent="0">
                  <a:buNone/>
                </a:pPr>
                <a:r>
                  <a:rPr lang="en-CA" dirty="0"/>
                  <a:t>		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10C008-CC5A-4958-86EB-930188934D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0253"/>
                <a:ext cx="11181522" cy="5390508"/>
              </a:xfrm>
              <a:blipFill>
                <a:blip r:embed="rId2"/>
                <a:stretch>
                  <a:fillRect l="-981" t="-1923" r="-7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4A145258-2AEC-4D32-9F52-8D8E4A5F0D73}"/>
              </a:ext>
            </a:extLst>
          </p:cNvPr>
          <p:cNvSpPr/>
          <p:nvPr/>
        </p:nvSpPr>
        <p:spPr>
          <a:xfrm>
            <a:off x="6216802" y="3693119"/>
            <a:ext cx="150125" cy="1780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/>
          <a:lstStyle/>
          <a:p>
            <a:r>
              <a:rPr lang="en-CA" dirty="0"/>
              <a:t>Distance Between Clusters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EFF28D-C20F-4619-AA55-6A05F4CF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Copyright Satish Reddy 2020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46C9B2-6E73-4461-9B22-5FAAF79662A7}"/>
              </a:ext>
            </a:extLst>
          </p:cNvPr>
          <p:cNvSpPr/>
          <p:nvPr/>
        </p:nvSpPr>
        <p:spPr>
          <a:xfrm>
            <a:off x="4655660" y="3716043"/>
            <a:ext cx="150125" cy="1780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2642FBC-7D91-4FB0-8CC4-24A706DEE5F2}"/>
              </a:ext>
            </a:extLst>
          </p:cNvPr>
          <p:cNvGrpSpPr/>
          <p:nvPr/>
        </p:nvGrpSpPr>
        <p:grpSpPr>
          <a:xfrm>
            <a:off x="4262202" y="3516706"/>
            <a:ext cx="746722" cy="615432"/>
            <a:chOff x="4338958" y="4179128"/>
            <a:chExt cx="746722" cy="61543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13675E5-75E5-4E6E-A3BB-D3F9122F1309}"/>
                </a:ext>
              </a:extLst>
            </p:cNvPr>
            <p:cNvSpPr/>
            <p:nvPr/>
          </p:nvSpPr>
          <p:spPr>
            <a:xfrm>
              <a:off x="4583480" y="4411240"/>
              <a:ext cx="105277" cy="10601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B277F9C-502E-4A5F-8185-AA4A0954E1E3}"/>
                </a:ext>
              </a:extLst>
            </p:cNvPr>
            <p:cNvSpPr/>
            <p:nvPr/>
          </p:nvSpPr>
          <p:spPr>
            <a:xfrm>
              <a:off x="4338958" y="4478687"/>
              <a:ext cx="105277" cy="10601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EEE2B90-371C-4870-8C91-92986FC1A013}"/>
                </a:ext>
              </a:extLst>
            </p:cNvPr>
            <p:cNvSpPr/>
            <p:nvPr/>
          </p:nvSpPr>
          <p:spPr>
            <a:xfrm>
              <a:off x="4828003" y="4531695"/>
              <a:ext cx="105277" cy="10601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D261AB2-CE11-426F-B9C9-78D49E5A8064}"/>
                </a:ext>
              </a:extLst>
            </p:cNvPr>
            <p:cNvSpPr/>
            <p:nvPr/>
          </p:nvSpPr>
          <p:spPr>
            <a:xfrm>
              <a:off x="4675602" y="4688544"/>
              <a:ext cx="105277" cy="10601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A559993-FEF1-450C-84BF-B22FF22A86F7}"/>
                </a:ext>
              </a:extLst>
            </p:cNvPr>
            <p:cNvSpPr/>
            <p:nvPr/>
          </p:nvSpPr>
          <p:spPr>
            <a:xfrm>
              <a:off x="4980403" y="4179128"/>
              <a:ext cx="105277" cy="10601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C7FF7D8-9DF8-418E-A02F-3E9EEC61F22A}"/>
              </a:ext>
            </a:extLst>
          </p:cNvPr>
          <p:cNvGrpSpPr/>
          <p:nvPr/>
        </p:nvGrpSpPr>
        <p:grpSpPr>
          <a:xfrm>
            <a:off x="5964086" y="3494844"/>
            <a:ext cx="565393" cy="547271"/>
            <a:chOff x="7135343" y="3747211"/>
            <a:chExt cx="565393" cy="54727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4C54ECC-6EEE-4393-97A9-FF0B934E4AAF}"/>
                </a:ext>
              </a:extLst>
            </p:cNvPr>
            <p:cNvSpPr/>
            <p:nvPr/>
          </p:nvSpPr>
          <p:spPr>
            <a:xfrm>
              <a:off x="7240620" y="3883692"/>
              <a:ext cx="105277" cy="106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302031-A481-4E2F-9C61-BC301C0863C8}"/>
                </a:ext>
              </a:extLst>
            </p:cNvPr>
            <p:cNvSpPr/>
            <p:nvPr/>
          </p:nvSpPr>
          <p:spPr>
            <a:xfrm>
              <a:off x="7486278" y="3747211"/>
              <a:ext cx="105277" cy="106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A028CB8-F9EF-4792-B29F-9DC1045DC796}"/>
                </a:ext>
              </a:extLst>
            </p:cNvPr>
            <p:cNvSpPr/>
            <p:nvPr/>
          </p:nvSpPr>
          <p:spPr>
            <a:xfrm>
              <a:off x="7595459" y="4074762"/>
              <a:ext cx="105277" cy="106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269EA66-3490-4C85-9236-E9C97A17BE89}"/>
                </a:ext>
              </a:extLst>
            </p:cNvPr>
            <p:cNvSpPr/>
            <p:nvPr/>
          </p:nvSpPr>
          <p:spPr>
            <a:xfrm>
              <a:off x="7135343" y="4188466"/>
              <a:ext cx="105277" cy="106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418259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40AA-AA6B-44CA-AC2B-C7B5CA98D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17116"/>
          </a:xfrm>
        </p:spPr>
        <p:txBody>
          <a:bodyPr>
            <a:normAutofit fontScale="90000"/>
          </a:bodyPr>
          <a:lstStyle/>
          <a:p>
            <a:r>
              <a:rPr lang="en-CA" dirty="0"/>
              <a:t>Section 3.4: Computational Complexity</a:t>
            </a: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F0981-1ABE-4469-B463-97E25505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2407059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40AA-AA6B-44CA-AC2B-C7B5CA98D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17116"/>
          </a:xfrm>
        </p:spPr>
        <p:txBody>
          <a:bodyPr>
            <a:normAutofit fontScale="90000"/>
          </a:bodyPr>
          <a:lstStyle/>
          <a:p>
            <a:r>
              <a:rPr lang="en-CA" dirty="0"/>
              <a:t>Section 3.5: Normal Distributions</a:t>
            </a: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F0981-1ABE-4469-B463-97E25505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85158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988" y="113336"/>
            <a:ext cx="8756374" cy="886523"/>
          </a:xfrm>
        </p:spPr>
        <p:txBody>
          <a:bodyPr/>
          <a:lstStyle/>
          <a:p>
            <a:r>
              <a:rPr lang="en-CA" dirty="0"/>
              <a:t>Mathematical Concepts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EFF28D-C20F-4619-AA55-6A05F4CF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Copyright Satish Reddy 2020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D21A1301-A383-4D2E-B1D0-B3A2B2756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918788"/>
              </p:ext>
            </p:extLst>
          </p:nvPr>
        </p:nvGraphicFramePr>
        <p:xfrm>
          <a:off x="906988" y="1108585"/>
          <a:ext cx="9740705" cy="3025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25">
                  <a:extLst>
                    <a:ext uri="{9D8B030D-6E8A-4147-A177-3AD203B41FA5}">
                      <a16:colId xmlns:a16="http://schemas.microsoft.com/office/drawing/2014/main" val="3925277194"/>
                    </a:ext>
                  </a:extLst>
                </a:gridCol>
                <a:gridCol w="8739380">
                  <a:extLst>
                    <a:ext uri="{9D8B030D-6E8A-4147-A177-3AD203B41FA5}">
                      <a16:colId xmlns:a16="http://schemas.microsoft.com/office/drawing/2014/main" val="3875455886"/>
                    </a:ext>
                  </a:extLst>
                </a:gridCol>
              </a:tblGrid>
              <a:tr h="373629">
                <a:tc>
                  <a:txBody>
                    <a:bodyPr/>
                    <a:lstStyle/>
                    <a:p>
                      <a:r>
                        <a:rPr lang="en-CA" sz="1800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148533"/>
                  </a:ext>
                </a:extLst>
              </a:tr>
              <a:tr h="314256">
                <a:tc>
                  <a:txBody>
                    <a:bodyPr/>
                    <a:lstStyle/>
                    <a:p>
                      <a:r>
                        <a:rPr lang="en-CA" sz="1800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aseline="0" dirty="0">
                          <a:latin typeface="Text"/>
                        </a:rPr>
                        <a:t>What is Data in Unsupervised Learning?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644663"/>
                  </a:ext>
                </a:extLst>
              </a:tr>
              <a:tr h="314256">
                <a:tc>
                  <a:txBody>
                    <a:bodyPr/>
                    <a:lstStyle/>
                    <a:p>
                      <a:r>
                        <a:rPr lang="en-CA" sz="1800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aseline="0" dirty="0">
                          <a:latin typeface="Text"/>
                        </a:rPr>
                        <a:t>Singular Value Decomposition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aseline="0" dirty="0">
                          <a:latin typeface="Text"/>
                        </a:rPr>
                        <a:t>-Theory underlying principal component analysis for reducing number of dimensions in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605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aseline="0" dirty="0">
                          <a:latin typeface="Text"/>
                        </a:rPr>
                        <a:t>Distance Measures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aseline="0" dirty="0">
                          <a:latin typeface="Text"/>
                        </a:rPr>
                        <a:t>-Review of formulas for distance between points and sets of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452515"/>
                  </a:ext>
                </a:extLst>
              </a:tr>
              <a:tr h="233417">
                <a:tc>
                  <a:txBody>
                    <a:bodyPr/>
                    <a:lstStyle/>
                    <a:p>
                      <a:r>
                        <a:rPr lang="en-CA" sz="1800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aseline="0" dirty="0">
                          <a:latin typeface="Text"/>
                        </a:rPr>
                        <a:t>Computational Complexity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aseline="0" dirty="0">
                          <a:latin typeface="Text"/>
                        </a:rPr>
                        <a:t>-Discussion of how to measure how much work that an algorithm requires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2882"/>
                  </a:ext>
                </a:extLst>
              </a:tr>
              <a:tr h="233417">
                <a:tc>
                  <a:txBody>
                    <a:bodyPr/>
                    <a:lstStyle/>
                    <a:p>
                      <a:r>
                        <a:rPr lang="en-CA" sz="1800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aseline="0" dirty="0">
                          <a:latin typeface="Text"/>
                        </a:rPr>
                        <a:t>Normal Distributions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40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26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40AA-AA6B-44CA-AC2B-C7B5CA98D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17116"/>
          </a:xfrm>
        </p:spPr>
        <p:txBody>
          <a:bodyPr>
            <a:normAutofit fontScale="90000"/>
          </a:bodyPr>
          <a:lstStyle/>
          <a:p>
            <a:r>
              <a:rPr lang="en-CA" dirty="0"/>
              <a:t>Section 3.1: What is Data in Unsupervised Learning?</a:t>
            </a: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F0981-1ABE-4469-B463-97E25505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125373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/>
          <a:lstStyle/>
          <a:p>
            <a:r>
              <a:rPr lang="en-CA" dirty="0"/>
              <a:t>Data and Datasets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10C008-CC5A-4958-86EB-930188934D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0253"/>
                <a:ext cx="10515600" cy="5390508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Typically, a data point is a vector in d dimensions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:endParaRPr lang="en-CA" dirty="0"/>
              </a:p>
              <a:p>
                <a:r>
                  <a:rPr lang="en-CA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CA" dirty="0"/>
                  <a:t>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denote the m datapoints, then dataset is represented as a matrix of dimensions d rows and m columns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10C008-CC5A-4958-86EB-930188934D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0253"/>
                <a:ext cx="10515600" cy="5390508"/>
              </a:xfrm>
              <a:blipFill>
                <a:blip r:embed="rId2"/>
                <a:stretch>
                  <a:fillRect l="-1043" t="-192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EFF28D-C20F-4619-AA55-6A05F4CF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160476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/>
          <a:lstStyle/>
          <a:p>
            <a:r>
              <a:rPr lang="en-CA" dirty="0"/>
              <a:t>Example: Customer Segmentation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10C008-CC5A-4958-86EB-930188934D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0253"/>
                <a:ext cx="10515600" cy="53905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Data point consists of features of customer</a:t>
                </a:r>
              </a:p>
              <a:p>
                <a:r>
                  <a:rPr lang="en-CA" b="0" dirty="0"/>
                  <a:t>Consider case where features age, gender, salary, # of purchases</a:t>
                </a:r>
              </a:p>
              <a:p>
                <a:pPr marL="0" indent="0">
                  <a:buNone/>
                </a:pPr>
                <a:r>
                  <a:rPr lang="en-CA" b="0" dirty="0"/>
                  <a:t>age = 27</a:t>
                </a:r>
              </a:p>
              <a:p>
                <a:pPr marL="0" indent="0">
                  <a:buNone/>
                </a:pPr>
                <a:r>
                  <a:rPr lang="en-CA" dirty="0"/>
                  <a:t>gender = female (0 for male and 1 for female)</a:t>
                </a:r>
              </a:p>
              <a:p>
                <a:pPr marL="0" indent="0">
                  <a:buNone/>
                </a:pPr>
                <a:r>
                  <a:rPr lang="en-CA" dirty="0"/>
                  <a:t>salary = 60,000</a:t>
                </a:r>
              </a:p>
              <a:p>
                <a:pPr marL="0" indent="0">
                  <a:buNone/>
                </a:pPr>
                <a:r>
                  <a:rPr lang="en-CA" b="0" dirty="0"/>
                  <a:t># of purchases = 10</a:t>
                </a:r>
              </a:p>
              <a:p>
                <a:r>
                  <a:rPr lang="en-CA" dirty="0"/>
                  <a:t>Data point:</a:t>
                </a:r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0000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10C008-CC5A-4958-86EB-930188934D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0253"/>
                <a:ext cx="10515600" cy="5390508"/>
              </a:xfrm>
              <a:blipFill>
                <a:blip r:embed="rId2"/>
                <a:stretch>
                  <a:fillRect l="-1217" t="-192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EFF28D-C20F-4619-AA55-6A05F4CF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310056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10C008-CC5A-4958-86EB-930188934D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4887" y="951883"/>
                <a:ext cx="10515600" cy="540446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CA" dirty="0">
                    <a:ea typeface="Cambria Math" panose="02040503050406030204" pitchFamily="18" charset="0"/>
                  </a:rPr>
                  <a:t>Various techniques for converting documents/messages into numbers</a:t>
                </a:r>
              </a:p>
              <a:p>
                <a:r>
                  <a:rPr lang="en-CA" dirty="0">
                    <a:ea typeface="Cambria Math" panose="02040503050406030204" pitchFamily="18" charset="0"/>
                  </a:rPr>
                  <a:t>Simple approach is word count</a:t>
                </a:r>
              </a:p>
              <a:p>
                <a:pPr lvl="1"/>
                <a:r>
                  <a:rPr lang="en-CA" dirty="0">
                    <a:ea typeface="Cambria Math" panose="02040503050406030204" pitchFamily="18" charset="0"/>
                  </a:rPr>
                  <a:t>Create dictionary of all words</a:t>
                </a:r>
              </a:p>
              <a:p>
                <a:pPr lvl="1"/>
                <a:r>
                  <a:rPr lang="en-CA" dirty="0">
                    <a:ea typeface="Cambria Math" panose="02040503050406030204" pitchFamily="18" charset="0"/>
                  </a:rPr>
                  <a:t>Count number of times each word appears in each document</a:t>
                </a:r>
              </a:p>
              <a:p>
                <a:r>
                  <a:rPr lang="en-CA" dirty="0">
                    <a:ea typeface="Cambria Math" panose="02040503050406030204" pitchFamily="18" charset="0"/>
                  </a:rPr>
                  <a:t>Consider 3 messages:</a:t>
                </a:r>
              </a:p>
              <a:p>
                <a:pPr marL="0" indent="0">
                  <a:buNone/>
                </a:pPr>
                <a:r>
                  <a:rPr lang="en-CA" dirty="0">
                    <a:ea typeface="Cambria Math" panose="02040503050406030204" pitchFamily="18" charset="0"/>
                  </a:rPr>
                  <a:t> “Call me soon”, “CALL to win”, “Pick me up soon”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         Dictionary                        Feature Matrix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𝑚𝑒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𝑝𝑖𝑐𝑘</m:t>
                                </m:r>
                              </m:e>
                            </m:mr>
                          </m:m>
                        </m:e>
                      </m:m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𝑜𝑜𝑛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𝑢𝑝</m:t>
                                </m:r>
                              </m:e>
                            </m:mr>
                          </m:m>
                        </m:e>
                      </m:mr>
                      <m:m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𝑤𝑖𝑛</m:t>
                          </m:r>
                        </m:e>
                      </m:mr>
                    </m:m>
                  </m:oMath>
                </a14:m>
                <a:r>
                  <a:rPr lang="en-CA" dirty="0"/>
                  <a:t>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A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A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A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10C008-CC5A-4958-86EB-930188934D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4887" y="951883"/>
                <a:ext cx="10515600" cy="5404467"/>
              </a:xfrm>
              <a:blipFill>
                <a:blip r:embed="rId2"/>
                <a:stretch>
                  <a:fillRect l="-928" t="-2818" b="-10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>
            <a:normAutofit/>
          </a:bodyPr>
          <a:lstStyle/>
          <a:p>
            <a:r>
              <a:rPr lang="en-CA" dirty="0"/>
              <a:t>Example: Natural Language Processing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CDBCAF-3838-4B24-818E-FC09551C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Copyright Satish Reddy 2020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16CA61-E121-4561-965C-0340422C441C}"/>
              </a:ext>
            </a:extLst>
          </p:cNvPr>
          <p:cNvSpPr/>
          <p:nvPr/>
        </p:nvSpPr>
        <p:spPr>
          <a:xfrm>
            <a:off x="1896794" y="3802334"/>
            <a:ext cx="675249" cy="492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533DD6-1F94-4DAE-BF95-21A51604D3C3}"/>
              </a:ext>
            </a:extLst>
          </p:cNvPr>
          <p:cNvSpPr/>
          <p:nvPr/>
        </p:nvSpPr>
        <p:spPr>
          <a:xfrm>
            <a:off x="1896793" y="4285937"/>
            <a:ext cx="675249" cy="314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28F87B-D2F2-4F1E-9A29-F753BB153A94}"/>
              </a:ext>
            </a:extLst>
          </p:cNvPr>
          <p:cNvSpPr/>
          <p:nvPr/>
        </p:nvSpPr>
        <p:spPr>
          <a:xfrm>
            <a:off x="1759997" y="4965557"/>
            <a:ext cx="812045" cy="314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044EF8-9B30-4418-9F56-A96C4060D820}"/>
              </a:ext>
            </a:extLst>
          </p:cNvPr>
          <p:cNvSpPr/>
          <p:nvPr/>
        </p:nvSpPr>
        <p:spPr>
          <a:xfrm>
            <a:off x="991558" y="2639111"/>
            <a:ext cx="675249" cy="492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7DE36B-BF9B-405F-9286-9880BD231DED}"/>
              </a:ext>
            </a:extLst>
          </p:cNvPr>
          <p:cNvSpPr/>
          <p:nvPr/>
        </p:nvSpPr>
        <p:spPr>
          <a:xfrm>
            <a:off x="1597640" y="2639111"/>
            <a:ext cx="675249" cy="492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E79232-0C9E-423D-9162-4ECEBC4F3026}"/>
              </a:ext>
            </a:extLst>
          </p:cNvPr>
          <p:cNvSpPr/>
          <p:nvPr/>
        </p:nvSpPr>
        <p:spPr>
          <a:xfrm>
            <a:off x="2190163" y="2639111"/>
            <a:ext cx="763758" cy="492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3F9025-D589-4A47-9EE2-0FC9A3ED6391}"/>
              </a:ext>
            </a:extLst>
          </p:cNvPr>
          <p:cNvSpPr/>
          <p:nvPr/>
        </p:nvSpPr>
        <p:spPr>
          <a:xfrm>
            <a:off x="4876571" y="3905512"/>
            <a:ext cx="411046" cy="314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1F0B7-65C0-4B6B-AA50-DD49460B6BD7}"/>
              </a:ext>
            </a:extLst>
          </p:cNvPr>
          <p:cNvSpPr/>
          <p:nvPr/>
        </p:nvSpPr>
        <p:spPr>
          <a:xfrm>
            <a:off x="4876571" y="4319072"/>
            <a:ext cx="411046" cy="314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04E824-1E72-485F-9D73-3AC524A7AC7F}"/>
              </a:ext>
            </a:extLst>
          </p:cNvPr>
          <p:cNvSpPr/>
          <p:nvPr/>
        </p:nvSpPr>
        <p:spPr>
          <a:xfrm>
            <a:off x="4876571" y="4984676"/>
            <a:ext cx="411046" cy="314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092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>
            <a:normAutofit/>
          </a:bodyPr>
          <a:lstStyle/>
          <a:p>
            <a:r>
              <a:rPr lang="en-CA" dirty="0"/>
              <a:t>Example: Images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BBCB4C-E3DC-4544-83F3-3B9C758F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p:sp>
        <p:nvSpPr>
          <p:cNvPr id="75" name="Content Placeholder 3">
            <a:extLst>
              <a:ext uri="{FF2B5EF4-FFF2-40B4-BE49-F238E27FC236}">
                <a16:creationId xmlns:a16="http://schemas.microsoft.com/office/drawing/2014/main" id="{59A2C50C-30F1-4B05-9E41-C94E5594C2A8}"/>
              </a:ext>
            </a:extLst>
          </p:cNvPr>
          <p:cNvSpPr txBox="1">
            <a:spLocks/>
          </p:cNvSpPr>
          <p:nvPr/>
        </p:nvSpPr>
        <p:spPr>
          <a:xfrm>
            <a:off x="838200" y="1269033"/>
            <a:ext cx="10515600" cy="5052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ea typeface="Cambria Math" panose="02040503050406030204" pitchFamily="18" charset="0"/>
              </a:rPr>
              <a:t>Images typically are composed of rectangular arrays of pixels</a:t>
            </a:r>
          </a:p>
          <a:p>
            <a:r>
              <a:rPr lang="en-CA" dirty="0">
                <a:ea typeface="Cambria Math" panose="02040503050406030204" pitchFamily="18" charset="0"/>
              </a:rPr>
              <a:t>For black and white images, intensity of greyscale for each pixel is represented by a number (white = 0 to 255 = black)</a:t>
            </a:r>
          </a:p>
          <a:p>
            <a:r>
              <a:rPr lang="en-CA" dirty="0">
                <a:ea typeface="Cambria Math" panose="02040503050406030204" pitchFamily="18" charset="0"/>
              </a:rPr>
              <a:t>Feature vector for image is vector of intensities for all pixels</a:t>
            </a:r>
          </a:p>
          <a:p>
            <a:r>
              <a:rPr lang="en-CA" dirty="0">
                <a:ea typeface="Cambria Math" panose="02040503050406030204" pitchFamily="18" charset="0"/>
              </a:rPr>
              <a:t>For colour images, each pixel represented by 3 values – intensities of red, blue, and green components for that pixel – feature vector in colour case vector will be 3 times longer than in black and white case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>
              <a:ea typeface="Cambria Math" panose="0204050305040603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851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>
            <a:normAutofit/>
          </a:bodyPr>
          <a:lstStyle/>
          <a:p>
            <a:r>
              <a:rPr lang="en-CA" dirty="0"/>
              <a:t>Converting Image to Matrix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53DB3E-3F78-46C0-877E-DBA24389F035}"/>
              </a:ext>
            </a:extLst>
          </p:cNvPr>
          <p:cNvSpPr/>
          <p:nvPr/>
        </p:nvSpPr>
        <p:spPr>
          <a:xfrm>
            <a:off x="1436453" y="2578196"/>
            <a:ext cx="304800" cy="27829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870FF6-9626-4417-A6B3-FBA457B9ADA1}"/>
              </a:ext>
            </a:extLst>
          </p:cNvPr>
          <p:cNvSpPr/>
          <p:nvPr/>
        </p:nvSpPr>
        <p:spPr>
          <a:xfrm>
            <a:off x="1055453" y="2578196"/>
            <a:ext cx="304800" cy="27829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4F7621-9D3D-4183-B6EC-08193D457D8A}"/>
              </a:ext>
            </a:extLst>
          </p:cNvPr>
          <p:cNvSpPr/>
          <p:nvPr/>
        </p:nvSpPr>
        <p:spPr>
          <a:xfrm>
            <a:off x="1814443" y="2589918"/>
            <a:ext cx="304800" cy="27829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B0CDFE-E414-4917-A04B-8B7CFB2E98DF}"/>
              </a:ext>
            </a:extLst>
          </p:cNvPr>
          <p:cNvSpPr/>
          <p:nvPr/>
        </p:nvSpPr>
        <p:spPr>
          <a:xfrm>
            <a:off x="2198450" y="2578195"/>
            <a:ext cx="304800" cy="27829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C3EDED-0E79-461E-918A-566071CEFA65}"/>
              </a:ext>
            </a:extLst>
          </p:cNvPr>
          <p:cNvSpPr/>
          <p:nvPr/>
        </p:nvSpPr>
        <p:spPr>
          <a:xfrm>
            <a:off x="1436454" y="2975763"/>
            <a:ext cx="304800" cy="278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DD7DFF-B9BC-4E2D-AD96-71CC2D571D00}"/>
              </a:ext>
            </a:extLst>
          </p:cNvPr>
          <p:cNvSpPr/>
          <p:nvPr/>
        </p:nvSpPr>
        <p:spPr>
          <a:xfrm>
            <a:off x="1055454" y="2975763"/>
            <a:ext cx="304800" cy="278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4AA0CD-6AD7-48EB-AC0C-725AFF69724A}"/>
              </a:ext>
            </a:extLst>
          </p:cNvPr>
          <p:cNvSpPr/>
          <p:nvPr/>
        </p:nvSpPr>
        <p:spPr>
          <a:xfrm>
            <a:off x="1817451" y="2975762"/>
            <a:ext cx="304800" cy="2782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424A9F-A2E1-48C0-8F9B-89E6AA8C29E6}"/>
              </a:ext>
            </a:extLst>
          </p:cNvPr>
          <p:cNvSpPr/>
          <p:nvPr/>
        </p:nvSpPr>
        <p:spPr>
          <a:xfrm>
            <a:off x="2198451" y="2975762"/>
            <a:ext cx="304800" cy="27829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C41B06-E39E-405D-ADC6-021D281E5427}"/>
              </a:ext>
            </a:extLst>
          </p:cNvPr>
          <p:cNvSpPr/>
          <p:nvPr/>
        </p:nvSpPr>
        <p:spPr>
          <a:xfrm>
            <a:off x="1436453" y="3373329"/>
            <a:ext cx="304800" cy="27829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2C5076-6F7A-4C8C-80A4-57B99F4429A6}"/>
              </a:ext>
            </a:extLst>
          </p:cNvPr>
          <p:cNvSpPr/>
          <p:nvPr/>
        </p:nvSpPr>
        <p:spPr>
          <a:xfrm>
            <a:off x="1055453" y="3373329"/>
            <a:ext cx="304800" cy="278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94F5CC-EFA9-46A0-8D1E-F434426764A3}"/>
              </a:ext>
            </a:extLst>
          </p:cNvPr>
          <p:cNvSpPr/>
          <p:nvPr/>
        </p:nvSpPr>
        <p:spPr>
          <a:xfrm>
            <a:off x="1817451" y="3373329"/>
            <a:ext cx="304800" cy="2782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57D622-B538-4F84-9AEC-03B5B07758D0}"/>
              </a:ext>
            </a:extLst>
          </p:cNvPr>
          <p:cNvSpPr/>
          <p:nvPr/>
        </p:nvSpPr>
        <p:spPr>
          <a:xfrm>
            <a:off x="2205075" y="3373329"/>
            <a:ext cx="304800" cy="278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A75265E-BA96-4E32-8FA9-CF44A6D2C6A2}"/>
              </a:ext>
            </a:extLst>
          </p:cNvPr>
          <p:cNvSpPr/>
          <p:nvPr/>
        </p:nvSpPr>
        <p:spPr>
          <a:xfrm>
            <a:off x="1436453" y="3770894"/>
            <a:ext cx="304800" cy="2782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03DF6B5-8056-4F21-878F-6FD47A520E5F}"/>
              </a:ext>
            </a:extLst>
          </p:cNvPr>
          <p:cNvSpPr/>
          <p:nvPr/>
        </p:nvSpPr>
        <p:spPr>
          <a:xfrm>
            <a:off x="1055453" y="3770894"/>
            <a:ext cx="304800" cy="2782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23B3EE-072A-4626-B343-6EFA05422331}"/>
              </a:ext>
            </a:extLst>
          </p:cNvPr>
          <p:cNvSpPr/>
          <p:nvPr/>
        </p:nvSpPr>
        <p:spPr>
          <a:xfrm>
            <a:off x="1834995" y="3770893"/>
            <a:ext cx="304800" cy="278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1FC362E-E615-4533-A047-DEB6936368EA}"/>
              </a:ext>
            </a:extLst>
          </p:cNvPr>
          <p:cNvSpPr/>
          <p:nvPr/>
        </p:nvSpPr>
        <p:spPr>
          <a:xfrm>
            <a:off x="2195844" y="3770893"/>
            <a:ext cx="304800" cy="278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BBCB4C-E3DC-4544-83F3-3B9C758F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09C0A89-A503-408A-BC28-ED92C7C6FE91}"/>
                  </a:ext>
                </a:extLst>
              </p:cNvPr>
              <p:cNvSpPr/>
              <p:nvPr/>
            </p:nvSpPr>
            <p:spPr>
              <a:xfrm>
                <a:off x="4038600" y="2502918"/>
                <a:ext cx="3163437" cy="11128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90</m:t>
                                      </m:r>
                                    </m:e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190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90</m:t>
                                      </m:r>
                                    </m:e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  190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220</m:t>
                                      </m:r>
                                    </m:e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  220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 0  </m:t>
                                      </m:r>
                                    </m:e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220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200</m:t>
                                      </m:r>
                                    </m:e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200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00</m:t>
                                      </m:r>
                                    </m:e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      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       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09C0A89-A503-408A-BC28-ED92C7C6F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502918"/>
                <a:ext cx="3163437" cy="11128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E3BEF88-7671-4464-939F-F9A9199467D9}"/>
                  </a:ext>
                </a:extLst>
              </p:cNvPr>
              <p:cNvSpPr/>
              <p:nvPr/>
            </p:nvSpPr>
            <p:spPr>
              <a:xfrm>
                <a:off x="9347322" y="2474273"/>
                <a:ext cx="1279206" cy="40646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CA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CA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CA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CA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90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CA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190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CA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CA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CA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90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CA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190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CA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CA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CA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CA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CA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CA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CA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CA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220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CA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CA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CA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CA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220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CA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CA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CA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CA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CA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CA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CA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CA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CA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200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CA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CA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CA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:endParaRPr lang="en-CA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E3BEF88-7671-4464-939F-F9A919946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322" y="2474273"/>
                <a:ext cx="1279206" cy="40646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92153EF-E9E8-4E9D-825D-8BF4FE5341C4}"/>
              </a:ext>
            </a:extLst>
          </p:cNvPr>
          <p:cNvSpPr txBox="1"/>
          <p:nvPr/>
        </p:nvSpPr>
        <p:spPr>
          <a:xfrm>
            <a:off x="754621" y="1591096"/>
            <a:ext cx="245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Original Image:</a:t>
            </a:r>
          </a:p>
          <a:p>
            <a:r>
              <a:rPr lang="en-CA" dirty="0"/>
              <a:t>Greyscale 4x4 =16 pixels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F01A14F-8E38-4358-B518-28674A2A988D}"/>
              </a:ext>
            </a:extLst>
          </p:cNvPr>
          <p:cNvSpPr txBox="1"/>
          <p:nvPr/>
        </p:nvSpPr>
        <p:spPr>
          <a:xfrm>
            <a:off x="4316323" y="1591096"/>
            <a:ext cx="2783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Intensity Matrix</a:t>
            </a:r>
          </a:p>
          <a:p>
            <a:r>
              <a:rPr lang="en-CA" dirty="0"/>
              <a:t>4x4 (white=0 to 255=black)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A919C18-760F-4090-9D93-D5E13C0E06A2}"/>
              </a:ext>
            </a:extLst>
          </p:cNvPr>
          <p:cNvSpPr txBox="1"/>
          <p:nvPr/>
        </p:nvSpPr>
        <p:spPr>
          <a:xfrm>
            <a:off x="9061483" y="1591096"/>
            <a:ext cx="2783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Feature Vector 16x1</a:t>
            </a:r>
          </a:p>
          <a:p>
            <a:r>
              <a:rPr lang="en-CA" dirty="0"/>
              <a:t>Standard to divide by 255 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CC0F21D-1828-40A1-9295-557EDAAFEF6D}"/>
              </a:ext>
            </a:extLst>
          </p:cNvPr>
          <p:cNvCxnSpPr/>
          <p:nvPr/>
        </p:nvCxnSpPr>
        <p:spPr>
          <a:xfrm>
            <a:off x="2848131" y="2975762"/>
            <a:ext cx="95937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0DB66EC-EB88-44CD-BC69-B5CC7CC8FBF0}"/>
              </a:ext>
            </a:extLst>
          </p:cNvPr>
          <p:cNvCxnSpPr/>
          <p:nvPr/>
        </p:nvCxnSpPr>
        <p:spPr>
          <a:xfrm>
            <a:off x="7673714" y="2955990"/>
            <a:ext cx="95937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27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 animBg="1"/>
      <p:bldP spid="26" grpId="0" animBg="1"/>
      <p:bldP spid="27" grpId="0" animBg="1"/>
      <p:bldP spid="29" grpId="0" animBg="1"/>
      <p:bldP spid="30" grpId="0" animBg="1"/>
      <p:bldP spid="34" grpId="0" animBg="1"/>
      <p:bldP spid="35" grpId="0" animBg="1"/>
      <p:bldP spid="37" grpId="0" animBg="1"/>
      <p:bldP spid="38" grpId="0" animBg="1"/>
      <p:bldP spid="42" grpId="0" animBg="1"/>
      <p:bldP spid="43" grpId="0" animBg="1"/>
      <p:bldP spid="45" grpId="0" animBg="1"/>
      <p:bldP spid="46" grpId="0" animBg="1"/>
      <p:bldP spid="6" grpId="0"/>
      <p:bldP spid="7" grpId="0"/>
      <p:bldP spid="15" grpId="0"/>
      <p:bldP spid="92" grpId="0"/>
      <p:bldP spid="9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12188</TotalTime>
  <Words>957</Words>
  <Application>Microsoft Office PowerPoint</Application>
  <PresentationFormat>Widescreen</PresentationFormat>
  <Paragraphs>197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Body+</vt:lpstr>
      <vt:lpstr>Calibri</vt:lpstr>
      <vt:lpstr>Calibri Light</vt:lpstr>
      <vt:lpstr>Cambria Math</vt:lpstr>
      <vt:lpstr>Symbol</vt:lpstr>
      <vt:lpstr>Text</vt:lpstr>
      <vt:lpstr>Tw Cen MT</vt:lpstr>
      <vt:lpstr>Office Theme</vt:lpstr>
      <vt:lpstr>Unsupervised Machine Learning   </vt:lpstr>
      <vt:lpstr>Section 3: Mathematical Concepts  </vt:lpstr>
      <vt:lpstr>Mathematical Concepts</vt:lpstr>
      <vt:lpstr>Section 3.1: What is Data in Unsupervised Learning?  </vt:lpstr>
      <vt:lpstr>Data and Datasets</vt:lpstr>
      <vt:lpstr>Example: Customer Segmentation</vt:lpstr>
      <vt:lpstr>Example: Natural Language Processing</vt:lpstr>
      <vt:lpstr>Example: Images</vt:lpstr>
      <vt:lpstr>Converting Image to Matrix</vt:lpstr>
      <vt:lpstr>Websites for Datasets</vt:lpstr>
      <vt:lpstr>Section 3.2: Singular Value Decomposition  </vt:lpstr>
      <vt:lpstr>Looking at a Matrix</vt:lpstr>
      <vt:lpstr>Singular Value Decomposition</vt:lpstr>
      <vt:lpstr>Matrix A as a Mapping</vt:lpstr>
      <vt:lpstr>Matrix A as a Mapping</vt:lpstr>
      <vt:lpstr>Singular Value Decomposition: Computation</vt:lpstr>
      <vt:lpstr>Section 3.3: Distance Measures  </vt:lpstr>
      <vt:lpstr>Why is a Distance Measure Needed?</vt:lpstr>
      <vt:lpstr>Examples of Distance Measure</vt:lpstr>
      <vt:lpstr>Distance Between Clusters</vt:lpstr>
      <vt:lpstr>Section 3.4: Computational Complexity  </vt:lpstr>
      <vt:lpstr>Section 3.5: Normal Distributions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 Introduction to Linear Regression, Logistic Regression, and Neural Networks</dc:title>
  <dc:creator>Satish Reddy</dc:creator>
  <cp:lastModifiedBy>Satish Reddy</cp:lastModifiedBy>
  <cp:revision>380</cp:revision>
  <dcterms:created xsi:type="dcterms:W3CDTF">2020-04-30T21:27:53Z</dcterms:created>
  <dcterms:modified xsi:type="dcterms:W3CDTF">2020-11-30T07:11:46Z</dcterms:modified>
</cp:coreProperties>
</file>