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786" r:id="rId2"/>
    <p:sldId id="798" r:id="rId3"/>
    <p:sldId id="788" r:id="rId4"/>
    <p:sldId id="770" r:id="rId5"/>
    <p:sldId id="794" r:id="rId6"/>
    <p:sldId id="780" r:id="rId7"/>
    <p:sldId id="789" r:id="rId8"/>
    <p:sldId id="793" r:id="rId9"/>
    <p:sldId id="795" r:id="rId10"/>
    <p:sldId id="792" r:id="rId11"/>
    <p:sldId id="790" r:id="rId12"/>
    <p:sldId id="796" r:id="rId13"/>
    <p:sldId id="791" r:id="rId14"/>
    <p:sldId id="797" r:id="rId15"/>
    <p:sldId id="7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2" d="100"/>
        <a:sy n="6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99C92-02B9-46DA-B196-58B435AA6B93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821B3-39E2-48A2-A750-8786B1265C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983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1AB2A-206A-4DF5-848C-401591398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2562F-70B5-4C6A-98A0-09E27B3D6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C5284-5FE5-4986-A2A0-013BF763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40AC-C8AF-43AB-B39C-1D8A26AE4A32}" type="datetime1">
              <a:rPr lang="en-CA" smtClean="0"/>
              <a:t>2020-11-29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A25E0-CAB0-4DE6-BDC7-AEBC2058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84125-93CF-49FE-9398-5FAE0103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131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5B1CC-EC84-4AD2-A02F-6C7FFCD2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83180-F917-4D96-BD75-E8F903A8C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42D9D-A30E-4F0D-80B1-16FA1782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DC03-3389-42B0-949F-EFD014C1CB07}" type="datetime1">
              <a:rPr lang="en-CA" smtClean="0"/>
              <a:t>2020-11-29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A8FE3-ADAD-4AC7-9AE4-07DDC287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1E730-2CCE-44AF-A7F3-9DB18BC8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654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6E24A-F289-486B-BA1B-E2003B3E0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FC7C0-4DE6-4A93-AFDB-5805377C8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92325-4E0A-4D59-8954-CA3A05D22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49B2-E0C8-421C-9CEE-A5D090D3105F}" type="datetime1">
              <a:rPr lang="en-CA" smtClean="0"/>
              <a:t>2020-11-29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47D90-48DE-469A-9C76-9066F998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FB3CF-127B-43E5-B1CE-FA5AE755C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540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2CB9-A0EA-4F4B-8513-E0031317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630FF-9511-44BC-BC4D-2AC68593D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B80AE-45EB-4DBC-9F6F-466018CB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CBEA-7A71-47BE-9F6F-39E69A20CC54}" type="datetime1">
              <a:rPr lang="en-CA" smtClean="0"/>
              <a:t>2020-11-29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30BD4-F828-4205-932C-6B1DEC2FF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18365-B822-4DBB-9CF8-A9D8EB5D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126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C45CB-DA46-463F-8054-CCEE6EE7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66265-C9BF-4F54-89DD-4AB380F51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6E243-6505-4923-910E-7816A3F6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B100-EDE4-43AE-8213-4C798EE72A74}" type="datetime1">
              <a:rPr lang="en-CA" smtClean="0"/>
              <a:t>2020-11-29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C22EF-2C08-45ED-A209-A81C6DD6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AAC39-8180-415A-B366-71FABF38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42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9AFE3-841B-442C-AC58-4EDE8319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E39C7-E8B1-4022-A158-369576E3F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4CB50-3F7F-4289-867C-942265459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D1505-D8C0-40CB-BB6A-7BBDAD58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718-7575-452B-9FC7-7B994E4BB7CC}" type="datetime1">
              <a:rPr lang="en-CA" smtClean="0"/>
              <a:t>2020-11-29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8F6AB-DE11-42F1-8FCF-1E8A9A6D8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11F7B-042E-417E-B878-B5681785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770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B4CB-42E9-4ECE-9048-17B575BB5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4C285-671D-4B15-BB74-F92137CA4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EAB11-A303-496C-915A-61AE1439C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6EEBD-D4D8-4F56-8B3D-71EF4F22A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2F001-258E-4107-BCB2-95D0F20FB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25A5DE-9E24-4FA7-84B8-0D0B23DB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5A2A-B58B-4F7F-BE3A-E8A7C1487183}" type="datetime1">
              <a:rPr lang="en-CA" smtClean="0"/>
              <a:t>2020-11-29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DE5FE4-B1B2-4F56-BD7E-CCD3887D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9C49A9-A5C4-4BE1-99CA-62127613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55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54CE7-F0F1-4CA7-A42C-3434D1DE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BA507-7AB0-4C1A-B3CE-1C3FE53A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3C9B-8044-4407-B900-3616996B30C9}" type="datetime1">
              <a:rPr lang="en-CA" smtClean="0"/>
              <a:t>2020-11-29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BE266-87A3-4569-9712-07101D26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B74FD-D2CF-4A0D-B158-09C83E35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887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566A54-B922-4A88-B1F4-F954A34A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9314-F870-4506-A079-7FFA8F3400EE}" type="datetime1">
              <a:rPr lang="en-CA" smtClean="0"/>
              <a:t>2020-11-29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8ABF5-ADC2-4DA9-BB41-82AE1F51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22F7F-2235-4177-9F8B-7020CD78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896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5E4C-7390-4635-AB62-F0288A64C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ED208-09E6-40A4-B6EA-D90CC15C9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831-DB52-4584-9C83-84E5A2C69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F7A52-8DA2-45E0-9F82-229F8845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F8CE-4E80-4F7E-94FD-64D323D96DE7}" type="datetime1">
              <a:rPr lang="en-CA" smtClean="0"/>
              <a:t>2020-11-29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29D0E-DC59-4525-9EF7-B1BA32226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F42F3-CFA1-426E-9620-EAA53A5F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985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DCB8-1357-4831-B41F-ED241F6C6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F17BB7-C4D5-42C3-AEC5-446DC4845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39861-824B-4F2D-8C9C-4A2088F95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939AA-9A02-46E1-ABC5-53B38C12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2D02-6DD0-45FA-BE52-4E552803A3D7}" type="datetime1">
              <a:rPr lang="en-CA" smtClean="0"/>
              <a:t>2020-11-29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8FD8E-D237-4F2F-9F30-D84CB157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CD761-392E-49FC-B04A-157EEFF2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458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5C0273-5CB0-4410-9D1B-FF87B18D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F6843-CEE5-42BE-9742-88B9C8E01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E6EBB-71AD-46D3-BE3E-0363FA8CA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5A805-0A75-4C28-9902-1A3B498262BE}" type="datetime1">
              <a:rPr lang="en-CA" smtClean="0"/>
              <a:t>2020-11-29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D086C-1A0B-464B-A367-3048DA5AD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Copyright Satish Reddy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903E0-81A3-4984-8283-839B975C4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92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40AA-AA6B-44CA-AC2B-C7B5CA98D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0090" y="1122362"/>
            <a:ext cx="9144000" cy="3317116"/>
          </a:xfrm>
        </p:spPr>
        <p:txBody>
          <a:bodyPr>
            <a:noAutofit/>
          </a:bodyPr>
          <a:lstStyle/>
          <a:p>
            <a:r>
              <a:rPr lang="en-CA" dirty="0"/>
              <a:t>Section 5: K Means       Clustering </a:t>
            </a:r>
            <a:br>
              <a:rPr lang="en-CA" dirty="0"/>
            </a:b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F0981-1ABE-4469-B463-97E25505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3557" y="6390862"/>
            <a:ext cx="5124886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50" b="0" i="0" u="none" strike="noStrike" kern="1200" cap="all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741690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988" y="113336"/>
            <a:ext cx="8756374" cy="886523"/>
          </a:xfrm>
        </p:spPr>
        <p:txBody>
          <a:bodyPr/>
          <a:lstStyle/>
          <a:p>
            <a:r>
              <a:rPr lang="en-CA" dirty="0"/>
              <a:t>K Means Clustering: 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0C008-CC5A-4958-86EB-93018893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253"/>
            <a:ext cx="10515600" cy="5390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Notes</a:t>
            </a:r>
          </a:p>
          <a:p>
            <a:r>
              <a:rPr lang="en-CA" dirty="0"/>
              <a:t>Relatively straightforward to implement</a:t>
            </a:r>
          </a:p>
          <a:p>
            <a:r>
              <a:rPr lang="en-CA" dirty="0"/>
              <a:t>User must specify number of clusters</a:t>
            </a:r>
          </a:p>
          <a:p>
            <a:r>
              <a:rPr lang="en-CA" dirty="0"/>
              <a:t>User specifies distance measure</a:t>
            </a:r>
          </a:p>
          <a:p>
            <a:r>
              <a:rPr lang="en-CA" dirty="0"/>
              <a:t>No guarantee that the objective function is minimized</a:t>
            </a:r>
          </a:p>
          <a:p>
            <a:r>
              <a:rPr lang="en-CA" dirty="0"/>
              <a:t>Final cluster estimates depend on initial guesses</a:t>
            </a:r>
          </a:p>
          <a:p>
            <a:r>
              <a:rPr lang="en-CA" dirty="0"/>
              <a:t>Cluster centre may get stuck between actual clusters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Despite issues, this is a good initial clustering algorithm to try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EFF28D-C20F-4619-AA55-6A05F4CF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234318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0C008-CC5A-4958-86EB-93018893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988" y="965894"/>
            <a:ext cx="10505020" cy="5006525"/>
          </a:xfrm>
        </p:spPr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en-CA" dirty="0"/>
              <a:t>Pick point at random from dataset as first cluster mean</a:t>
            </a:r>
          </a:p>
          <a:p>
            <a:pPr marL="514350" indent="-514350">
              <a:buAutoNum type="arabicParenBoth"/>
            </a:pPr>
            <a:r>
              <a:rPr lang="en-CA" dirty="0"/>
              <a:t>Loop for Cluster Means = 2, 3, …, K</a:t>
            </a:r>
          </a:p>
          <a:p>
            <a:r>
              <a:rPr lang="en-CA" dirty="0"/>
              <a:t>For each point x not yet chosen, compute distance D(x) to nearest existing cluster mean</a:t>
            </a:r>
          </a:p>
          <a:p>
            <a:r>
              <a:rPr lang="en-CA" dirty="0"/>
              <a:t>Among all distances, pick point at random using probability distribution proportional to [D(x)]</a:t>
            </a:r>
            <a:r>
              <a:rPr lang="en-CA" baseline="30000" dirty="0"/>
              <a:t>2</a:t>
            </a:r>
            <a:r>
              <a:rPr lang="en-CA" dirty="0"/>
              <a:t> </a:t>
            </a:r>
          </a:p>
          <a:p>
            <a:pPr marL="0" indent="0">
              <a:buNone/>
            </a:pPr>
            <a:r>
              <a:rPr lang="en-CA" dirty="0"/>
              <a:t>After initial cluster mean, this approach tends to pick cluster means at the edges of the data set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988" y="113336"/>
            <a:ext cx="10964714" cy="886523"/>
          </a:xfrm>
        </p:spPr>
        <p:txBody>
          <a:bodyPr/>
          <a:lstStyle/>
          <a:p>
            <a:r>
              <a:rPr lang="en-CA" dirty="0"/>
              <a:t>K Means ++ for Picking Initial Cluster Means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EFF28D-C20F-4619-AA55-6A05F4CF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Copyright Satish Reddy 2020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517A4C-7735-45DF-A00C-13B1D1CF25B7}"/>
              </a:ext>
            </a:extLst>
          </p:cNvPr>
          <p:cNvGrpSpPr/>
          <p:nvPr/>
        </p:nvGrpSpPr>
        <p:grpSpPr>
          <a:xfrm>
            <a:off x="4618697" y="5147884"/>
            <a:ext cx="1265337" cy="651927"/>
            <a:chOff x="4618697" y="5147884"/>
            <a:chExt cx="1265337" cy="65192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9AC7385-698E-42F6-8A38-26A3287ECDBF}"/>
                </a:ext>
              </a:extLst>
            </p:cNvPr>
            <p:cNvSpPr/>
            <p:nvPr/>
          </p:nvSpPr>
          <p:spPr>
            <a:xfrm>
              <a:off x="4835711" y="5351415"/>
              <a:ext cx="150125" cy="17800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4231206-3113-4345-85C0-7656D6C9FCEF}"/>
                </a:ext>
              </a:extLst>
            </p:cNvPr>
            <p:cNvSpPr/>
            <p:nvPr/>
          </p:nvSpPr>
          <p:spPr>
            <a:xfrm>
              <a:off x="4847721" y="5379996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E442918-4A6A-4050-AD99-29E33B7AD57C}"/>
                </a:ext>
              </a:extLst>
            </p:cNvPr>
            <p:cNvSpPr/>
            <p:nvPr/>
          </p:nvSpPr>
          <p:spPr>
            <a:xfrm>
              <a:off x="5107742" y="5500451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0104F1-563C-440E-8F32-5FDB6F60BA3C}"/>
                </a:ext>
              </a:extLst>
            </p:cNvPr>
            <p:cNvSpPr/>
            <p:nvPr/>
          </p:nvSpPr>
          <p:spPr>
            <a:xfrm>
              <a:off x="4618697" y="5447443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A979284-1022-4E1F-8296-7A542487F511}"/>
                </a:ext>
              </a:extLst>
            </p:cNvPr>
            <p:cNvSpPr/>
            <p:nvPr/>
          </p:nvSpPr>
          <p:spPr>
            <a:xfrm>
              <a:off x="5107742" y="5500451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A61D864-41B3-42E9-9AE2-C058CFA55811}"/>
                </a:ext>
              </a:extLst>
            </p:cNvPr>
            <p:cNvSpPr/>
            <p:nvPr/>
          </p:nvSpPr>
          <p:spPr>
            <a:xfrm>
              <a:off x="4955341" y="5657300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F3A96F9-7DED-431B-936B-7DCC3F21B922}"/>
                </a:ext>
              </a:extLst>
            </p:cNvPr>
            <p:cNvSpPr/>
            <p:nvPr/>
          </p:nvSpPr>
          <p:spPr>
            <a:xfrm>
              <a:off x="5260142" y="5147884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FF53494-5BC8-4B4A-956D-65A6E3C07FBE}"/>
                </a:ext>
              </a:extLst>
            </p:cNvPr>
            <p:cNvSpPr/>
            <p:nvPr/>
          </p:nvSpPr>
          <p:spPr>
            <a:xfrm>
              <a:off x="5423918" y="5379896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18B0728-D920-4946-AB2C-95B0A32B0E6E}"/>
                </a:ext>
              </a:extLst>
            </p:cNvPr>
            <p:cNvSpPr/>
            <p:nvPr/>
          </p:nvSpPr>
          <p:spPr>
            <a:xfrm>
              <a:off x="5396617" y="5693795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DBACCA7-15BE-4034-9E1A-2E42EA1F86FB}"/>
                </a:ext>
              </a:extLst>
            </p:cNvPr>
            <p:cNvSpPr/>
            <p:nvPr/>
          </p:nvSpPr>
          <p:spPr>
            <a:xfrm>
              <a:off x="5669576" y="5243415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544DAD1-5981-4C8F-A598-E8A7017630D5}"/>
                </a:ext>
              </a:extLst>
            </p:cNvPr>
            <p:cNvSpPr/>
            <p:nvPr/>
          </p:nvSpPr>
          <p:spPr>
            <a:xfrm>
              <a:off x="5778757" y="5570966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E38AFAB-D11E-4840-8DF1-D16D638BD6F3}"/>
              </a:ext>
            </a:extLst>
          </p:cNvPr>
          <p:cNvGrpSpPr/>
          <p:nvPr/>
        </p:nvGrpSpPr>
        <p:grpSpPr>
          <a:xfrm>
            <a:off x="1319137" y="5135820"/>
            <a:ext cx="1265337" cy="651927"/>
            <a:chOff x="1319137" y="5135820"/>
            <a:chExt cx="1265337" cy="651927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26A599F-D4D1-414E-92B2-BC4B1BFA1C22}"/>
                </a:ext>
              </a:extLst>
            </p:cNvPr>
            <p:cNvSpPr/>
            <p:nvPr/>
          </p:nvSpPr>
          <p:spPr>
            <a:xfrm>
              <a:off x="1563659" y="5367932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F74004F-4316-47CC-9C69-164970C957AD}"/>
                </a:ext>
              </a:extLst>
            </p:cNvPr>
            <p:cNvSpPr/>
            <p:nvPr/>
          </p:nvSpPr>
          <p:spPr>
            <a:xfrm>
              <a:off x="1808182" y="5488387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E8F4E5A-496A-4E70-8962-DA4693625487}"/>
                </a:ext>
              </a:extLst>
            </p:cNvPr>
            <p:cNvSpPr/>
            <p:nvPr/>
          </p:nvSpPr>
          <p:spPr>
            <a:xfrm>
              <a:off x="1319137" y="5435379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7C50D83-31B8-43C2-829E-E12E644A30F1}"/>
                </a:ext>
              </a:extLst>
            </p:cNvPr>
            <p:cNvSpPr/>
            <p:nvPr/>
          </p:nvSpPr>
          <p:spPr>
            <a:xfrm>
              <a:off x="1808182" y="5488387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5D99A6E-229D-4603-9C69-F5E0E7D67A84}"/>
                </a:ext>
              </a:extLst>
            </p:cNvPr>
            <p:cNvSpPr/>
            <p:nvPr/>
          </p:nvSpPr>
          <p:spPr>
            <a:xfrm>
              <a:off x="1655781" y="5645236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07D01C6-ED9E-4509-81DE-D0BB00E36524}"/>
                </a:ext>
              </a:extLst>
            </p:cNvPr>
            <p:cNvSpPr/>
            <p:nvPr/>
          </p:nvSpPr>
          <p:spPr>
            <a:xfrm>
              <a:off x="1960582" y="5135820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F23D808-4A6A-4F56-B908-D679DA64F7DB}"/>
                </a:ext>
              </a:extLst>
            </p:cNvPr>
            <p:cNvSpPr/>
            <p:nvPr/>
          </p:nvSpPr>
          <p:spPr>
            <a:xfrm>
              <a:off x="2124358" y="5367832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A8AB738-1976-4DF6-9671-FD5BD2A9EBC4}"/>
                </a:ext>
              </a:extLst>
            </p:cNvPr>
            <p:cNvSpPr/>
            <p:nvPr/>
          </p:nvSpPr>
          <p:spPr>
            <a:xfrm>
              <a:off x="2097057" y="5681731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8D605C4-7B43-4FB3-AE5C-CE8A0C5C17CB}"/>
                </a:ext>
              </a:extLst>
            </p:cNvPr>
            <p:cNvSpPr/>
            <p:nvPr/>
          </p:nvSpPr>
          <p:spPr>
            <a:xfrm>
              <a:off x="2370016" y="5231351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586FEA1-1B49-4501-A233-1FA68284DF3F}"/>
                </a:ext>
              </a:extLst>
            </p:cNvPr>
            <p:cNvSpPr/>
            <p:nvPr/>
          </p:nvSpPr>
          <p:spPr>
            <a:xfrm>
              <a:off x="2479197" y="5558902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2A6C9A0-23B3-490F-84CF-37BA6C5C32C8}"/>
              </a:ext>
            </a:extLst>
          </p:cNvPr>
          <p:cNvGrpSpPr/>
          <p:nvPr/>
        </p:nvGrpSpPr>
        <p:grpSpPr>
          <a:xfrm>
            <a:off x="8063508" y="5132407"/>
            <a:ext cx="1265337" cy="651927"/>
            <a:chOff x="8063508" y="5132407"/>
            <a:chExt cx="1265337" cy="65192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B225B29-3AA0-45F1-B2E4-8E1C0FE8A071}"/>
                </a:ext>
              </a:extLst>
            </p:cNvPr>
            <p:cNvSpPr/>
            <p:nvPr/>
          </p:nvSpPr>
          <p:spPr>
            <a:xfrm>
              <a:off x="8280522" y="5335938"/>
              <a:ext cx="150125" cy="17800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0F0FFAE-5676-4CD9-8B3D-1E8BE6D2D8A0}"/>
                </a:ext>
              </a:extLst>
            </p:cNvPr>
            <p:cNvSpPr/>
            <p:nvPr/>
          </p:nvSpPr>
          <p:spPr>
            <a:xfrm>
              <a:off x="9082689" y="5191920"/>
              <a:ext cx="150125" cy="1780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2B0620E-17EE-453F-83E3-5A005E7F0E58}"/>
                </a:ext>
              </a:extLst>
            </p:cNvPr>
            <p:cNvSpPr/>
            <p:nvPr/>
          </p:nvSpPr>
          <p:spPr>
            <a:xfrm>
              <a:off x="9114387" y="5227938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C91112-B29F-4090-8404-D96D145D445F}"/>
                </a:ext>
              </a:extLst>
            </p:cNvPr>
            <p:cNvSpPr/>
            <p:nvPr/>
          </p:nvSpPr>
          <p:spPr>
            <a:xfrm>
              <a:off x="8292532" y="5364519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DE8514D-125E-4BB1-9BC8-2ECE5756F330}"/>
                </a:ext>
              </a:extLst>
            </p:cNvPr>
            <p:cNvSpPr/>
            <p:nvPr/>
          </p:nvSpPr>
          <p:spPr>
            <a:xfrm>
              <a:off x="8552553" y="5484974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BE60398-933F-4AAD-9605-DE48FF53BEF4}"/>
                </a:ext>
              </a:extLst>
            </p:cNvPr>
            <p:cNvSpPr/>
            <p:nvPr/>
          </p:nvSpPr>
          <p:spPr>
            <a:xfrm>
              <a:off x="8063508" y="5431966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BBB116C-5E4C-4A8F-B0D9-17110E5C26D1}"/>
                </a:ext>
              </a:extLst>
            </p:cNvPr>
            <p:cNvSpPr/>
            <p:nvPr/>
          </p:nvSpPr>
          <p:spPr>
            <a:xfrm>
              <a:off x="8552553" y="5484974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F3DDCDF-25D8-49AB-ADEC-39799DDE4839}"/>
                </a:ext>
              </a:extLst>
            </p:cNvPr>
            <p:cNvSpPr/>
            <p:nvPr/>
          </p:nvSpPr>
          <p:spPr>
            <a:xfrm>
              <a:off x="8400152" y="5641823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7708AB7-E2F6-4B39-BF43-2EDC2A16C402}"/>
                </a:ext>
              </a:extLst>
            </p:cNvPr>
            <p:cNvSpPr/>
            <p:nvPr/>
          </p:nvSpPr>
          <p:spPr>
            <a:xfrm>
              <a:off x="8704953" y="5132407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F0BCF36-FF57-40E3-B722-3F5903949260}"/>
                </a:ext>
              </a:extLst>
            </p:cNvPr>
            <p:cNvSpPr/>
            <p:nvPr/>
          </p:nvSpPr>
          <p:spPr>
            <a:xfrm>
              <a:off x="8868729" y="5364419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258CF7C-9C0B-497A-A101-AD269E380DAE}"/>
                </a:ext>
              </a:extLst>
            </p:cNvPr>
            <p:cNvSpPr/>
            <p:nvPr/>
          </p:nvSpPr>
          <p:spPr>
            <a:xfrm>
              <a:off x="8841428" y="5678318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90B0141-B097-45D9-AE6C-8DC150513FC7}"/>
                </a:ext>
              </a:extLst>
            </p:cNvPr>
            <p:cNvSpPr/>
            <p:nvPr/>
          </p:nvSpPr>
          <p:spPr>
            <a:xfrm>
              <a:off x="9223568" y="5555489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CD4827D-E0DB-4933-AE51-CAB4C8454502}"/>
              </a:ext>
            </a:extLst>
          </p:cNvPr>
          <p:cNvSpPr txBox="1"/>
          <p:nvPr/>
        </p:nvSpPr>
        <p:spPr>
          <a:xfrm>
            <a:off x="1352406" y="5938454"/>
            <a:ext cx="1344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Dataset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F16A4F7-5FCF-4FA2-8152-3A9ECE7E96A9}"/>
              </a:ext>
            </a:extLst>
          </p:cNvPr>
          <p:cNvSpPr txBox="1"/>
          <p:nvPr/>
        </p:nvSpPr>
        <p:spPr>
          <a:xfrm>
            <a:off x="4671335" y="5992200"/>
            <a:ext cx="1937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1st Mean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7EAD50-0BDA-430C-83DB-E13FD8B0D9EF}"/>
              </a:ext>
            </a:extLst>
          </p:cNvPr>
          <p:cNvSpPr txBox="1"/>
          <p:nvPr/>
        </p:nvSpPr>
        <p:spPr>
          <a:xfrm>
            <a:off x="7978181" y="5992200"/>
            <a:ext cx="1726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2nd Mean</a:t>
            </a:r>
          </a:p>
        </p:txBody>
      </p:sp>
    </p:spTree>
    <p:extLst>
      <p:ext uri="{BB962C8B-B14F-4D97-AF65-F5344CB8AC3E}">
        <p14:creationId xmlns:p14="http://schemas.microsoft.com/office/powerpoint/2010/main" val="332467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9" grpId="0"/>
      <p:bldP spid="60" grpId="0"/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988" y="113336"/>
            <a:ext cx="8756374" cy="886523"/>
          </a:xfrm>
        </p:spPr>
        <p:txBody>
          <a:bodyPr/>
          <a:lstStyle/>
          <a:p>
            <a:r>
              <a:rPr lang="en-CA" dirty="0"/>
              <a:t>K Means Clustering: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0C008-CC5A-4958-86EB-93018893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253"/>
            <a:ext cx="10515600" cy="17259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Example: Finding clusters in customer data</a:t>
            </a:r>
          </a:p>
          <a:p>
            <a:r>
              <a:rPr lang="en-CA" dirty="0"/>
              <a:t>Note: different initial cluster centres and rapid convergence</a:t>
            </a:r>
          </a:p>
          <a:p>
            <a:r>
              <a:rPr lang="en-CA" dirty="0"/>
              <a:t>In this example, for simplicity, pick initial means 2 &amp; 3 to be points with largest distances to nearest cluster mean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EFF28D-C20F-4619-AA55-6A05F4CF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Copyright Satish Reddy 2020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EEDDFED-2A2E-4A78-BDB8-A5D54EE08D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674" y="2866603"/>
            <a:ext cx="4625023" cy="3454314"/>
          </a:xfrm>
          <a:prstGeom prst="rect">
            <a:avLst/>
          </a:prstGeom>
        </p:spPr>
      </p:pic>
      <p:pic>
        <p:nvPicPr>
          <p:cNvPr id="10" name="Chapter5_Kmeansplus_movie">
            <a:hlinkClick r:id="" action="ppaction://media"/>
            <a:extLst>
              <a:ext uri="{FF2B5EF4-FFF2-40B4-BE49-F238E27FC236}">
                <a16:creationId xmlns:a16="http://schemas.microsoft.com/office/drawing/2014/main" id="{AD71645B-B9A4-4F29-A522-4A6E25A0A63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" y="2870374"/>
            <a:ext cx="4621696" cy="34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3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8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988" y="113336"/>
            <a:ext cx="8756374" cy="886523"/>
          </a:xfrm>
        </p:spPr>
        <p:txBody>
          <a:bodyPr/>
          <a:lstStyle/>
          <a:p>
            <a:r>
              <a:rPr lang="en-CA" dirty="0"/>
              <a:t>K Means Clustering: 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0C008-CC5A-4958-86EB-93018893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253"/>
            <a:ext cx="10515600" cy="5390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Notes:</a:t>
            </a:r>
          </a:p>
          <a:p>
            <a:r>
              <a:rPr lang="en-CA" dirty="0"/>
              <a:t>Relatively straightforward to implement</a:t>
            </a:r>
          </a:p>
          <a:p>
            <a:r>
              <a:rPr lang="en-CA" dirty="0"/>
              <a:t>Additional work to pick initial guesses is compensated by reduction in work in main K Means algorithm (fewer iterations required for convergence)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EFF28D-C20F-4619-AA55-6A05F4CF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407503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988" y="113336"/>
            <a:ext cx="8756374" cy="886523"/>
          </a:xfrm>
        </p:spPr>
        <p:txBody>
          <a:bodyPr/>
          <a:lstStyle/>
          <a:p>
            <a:r>
              <a:rPr lang="en-CA" dirty="0"/>
              <a:t>Determining Number of Clusters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0C008-CC5A-4958-86EB-93018893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253"/>
            <a:ext cx="10515600" cy="1863932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In K means algorithms user specifies number of clusters</a:t>
            </a:r>
          </a:p>
          <a:p>
            <a:r>
              <a:rPr lang="en-CA" dirty="0"/>
              <a:t>The K Means Elbow is a heuristic approach for determining number of clusters</a:t>
            </a:r>
          </a:p>
          <a:p>
            <a:r>
              <a:rPr lang="en-CA" dirty="0"/>
              <a:t>Perform K Means for a range of number of clusters and plot final objective function value</a:t>
            </a:r>
          </a:p>
          <a:p>
            <a:r>
              <a:rPr lang="en-CA" dirty="0"/>
              <a:t>Identify “Elbow” in plot to determine number of clusters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EFF28D-C20F-4619-AA55-6A05F4CF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Copyright Satish Reddy 2020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CA5AFF5-6802-4B02-9CCB-949B5C3A9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16" y="2850406"/>
            <a:ext cx="5160642" cy="385435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10E3BD-AE9A-4092-AA58-40167ED84271}"/>
              </a:ext>
            </a:extLst>
          </p:cNvPr>
          <p:cNvCxnSpPr>
            <a:cxnSpLocks/>
          </p:cNvCxnSpPr>
          <p:nvPr/>
        </p:nvCxnSpPr>
        <p:spPr>
          <a:xfrm flipH="1">
            <a:off x="3414914" y="5046626"/>
            <a:ext cx="811696" cy="632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B92259-FFC6-4908-B772-26839A87FF4B}"/>
              </a:ext>
            </a:extLst>
          </p:cNvPr>
          <p:cNvSpPr txBox="1"/>
          <p:nvPr/>
        </p:nvSpPr>
        <p:spPr>
          <a:xfrm>
            <a:off x="4353101" y="4712385"/>
            <a:ext cx="7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Elbow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7F93545-92BA-4BF5-8A60-1A90491521AA}"/>
              </a:ext>
            </a:extLst>
          </p:cNvPr>
          <p:cNvSpPr txBox="1">
            <a:spLocks/>
          </p:cNvSpPr>
          <p:nvPr/>
        </p:nvSpPr>
        <p:spPr>
          <a:xfrm>
            <a:off x="5984156" y="3138274"/>
            <a:ext cx="5761676" cy="1863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This is a heuristic approach so no precise rule about location of elbow</a:t>
            </a:r>
          </a:p>
          <a:p>
            <a:r>
              <a:rPr lang="en-CA" dirty="0"/>
              <a:t>Choose number of clusters N so that if number is greater than N then, objective function does not decrease significantly</a:t>
            </a:r>
          </a:p>
          <a:p>
            <a:endParaRPr lang="en-CA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821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40AA-AA6B-44CA-AC2B-C7B5CA98D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17116"/>
          </a:xfrm>
        </p:spPr>
        <p:txBody>
          <a:bodyPr>
            <a:normAutofit/>
          </a:bodyPr>
          <a:lstStyle/>
          <a:p>
            <a:r>
              <a:rPr lang="en-CA" dirty="0"/>
              <a:t>Section 5.2: K Means Code Walkthrough</a:t>
            </a:r>
            <a:br>
              <a:rPr lang="en-CA" dirty="0"/>
            </a:b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F0981-1ABE-4469-B463-97E25505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415400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988" y="113336"/>
            <a:ext cx="8756374" cy="886523"/>
          </a:xfrm>
        </p:spPr>
        <p:txBody>
          <a:bodyPr/>
          <a:lstStyle/>
          <a:p>
            <a:r>
              <a:rPr lang="en-CA" dirty="0"/>
              <a:t>Principal Component Analysis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EFF28D-C20F-4619-AA55-6A05F4CF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Copyright Satish Reddy 2020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D21A1301-A383-4D2E-B1D0-B3A2B2756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943107"/>
              </p:ext>
            </p:extLst>
          </p:nvPr>
        </p:nvGraphicFramePr>
        <p:xfrm>
          <a:off x="906988" y="1108585"/>
          <a:ext cx="9740705" cy="1470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325">
                  <a:extLst>
                    <a:ext uri="{9D8B030D-6E8A-4147-A177-3AD203B41FA5}">
                      <a16:colId xmlns:a16="http://schemas.microsoft.com/office/drawing/2014/main" val="3925277194"/>
                    </a:ext>
                  </a:extLst>
                </a:gridCol>
                <a:gridCol w="8739380">
                  <a:extLst>
                    <a:ext uri="{9D8B030D-6E8A-4147-A177-3AD203B41FA5}">
                      <a16:colId xmlns:a16="http://schemas.microsoft.com/office/drawing/2014/main" val="3875455886"/>
                    </a:ext>
                  </a:extLst>
                </a:gridCol>
              </a:tblGrid>
              <a:tr h="373629">
                <a:tc>
                  <a:txBody>
                    <a:bodyPr/>
                    <a:lstStyle/>
                    <a:p>
                      <a:r>
                        <a:rPr lang="en-CA" sz="1800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148533"/>
                  </a:ext>
                </a:extLst>
              </a:tr>
              <a:tr h="314256">
                <a:tc>
                  <a:txBody>
                    <a:bodyPr/>
                    <a:lstStyle/>
                    <a:p>
                      <a:r>
                        <a:rPr lang="en-CA" sz="1800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aseline="0" dirty="0">
                          <a:latin typeface="Text"/>
                        </a:rPr>
                        <a:t>K Means Clustering Theory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644663"/>
                  </a:ext>
                </a:extLst>
              </a:tr>
              <a:tr h="314256">
                <a:tc>
                  <a:txBody>
                    <a:bodyPr/>
                    <a:lstStyle/>
                    <a:p>
                      <a:r>
                        <a:rPr lang="en-CA" sz="1800" dirty="0"/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aseline="0">
                          <a:latin typeface="Text"/>
                        </a:rPr>
                        <a:t>Code Walkthrough</a:t>
                      </a:r>
                      <a:endParaRPr lang="en-CA" sz="1800" baseline="0" dirty="0">
                        <a:latin typeface="Tex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605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baseline="0" dirty="0">
                        <a:latin typeface="Tex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452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1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40AA-AA6B-44CA-AC2B-C7B5CA98D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17116"/>
          </a:xfrm>
        </p:spPr>
        <p:txBody>
          <a:bodyPr>
            <a:normAutofit/>
          </a:bodyPr>
          <a:lstStyle/>
          <a:p>
            <a:r>
              <a:rPr lang="en-CA" dirty="0"/>
              <a:t>Section 5.1: K Means Clustering - Theory</a:t>
            </a:r>
            <a:br>
              <a:rPr lang="en-CA" dirty="0"/>
            </a:b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F0981-1ABE-4469-B463-97E25505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80437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988" y="113336"/>
            <a:ext cx="8756374" cy="886523"/>
          </a:xfrm>
        </p:spPr>
        <p:txBody>
          <a:bodyPr/>
          <a:lstStyle/>
          <a:p>
            <a:r>
              <a:rPr lang="en-CA" dirty="0"/>
              <a:t>What is K Means Clustering?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0C008-CC5A-4958-86EB-93018893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253"/>
            <a:ext cx="10515600" cy="5390508"/>
          </a:xfrm>
        </p:spPr>
        <p:txBody>
          <a:bodyPr>
            <a:normAutofit/>
          </a:bodyPr>
          <a:lstStyle/>
          <a:p>
            <a:r>
              <a:rPr lang="en-CA" dirty="0"/>
              <a:t>K Means Clustering is a centroid based approach</a:t>
            </a:r>
          </a:p>
          <a:p>
            <a:r>
              <a:rPr lang="en-CA" dirty="0"/>
              <a:t>User specifies the number of clusters K</a:t>
            </a:r>
          </a:p>
          <a:p>
            <a:r>
              <a:rPr lang="en-CA" dirty="0"/>
              <a:t>User specifies initial guesses for the centres or means of each cluster</a:t>
            </a:r>
          </a:p>
          <a:p>
            <a:r>
              <a:rPr lang="en-CA" dirty="0"/>
              <a:t>K Means Clustering employs an iterative approach (make a guess then improve) to determine the mean of each cluster and points associated with each cluster</a:t>
            </a:r>
          </a:p>
          <a:p>
            <a:pPr lvl="1"/>
            <a:r>
              <a:rPr lang="en-CA" dirty="0"/>
              <a:t>Note: every data point is assigned to exactly one cluster</a:t>
            </a:r>
          </a:p>
          <a:p>
            <a:r>
              <a:rPr lang="en-CA" dirty="0"/>
              <a:t>See Chapter 5 of Resources file for links for further information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EFF28D-C20F-4619-AA55-6A05F4CF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127526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988" y="113336"/>
            <a:ext cx="8756374" cy="886523"/>
          </a:xfrm>
        </p:spPr>
        <p:txBody>
          <a:bodyPr/>
          <a:lstStyle/>
          <a:p>
            <a:r>
              <a:rPr lang="en-CA" dirty="0"/>
              <a:t>K Means Clustering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0C008-CC5A-4958-86EB-93018893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253"/>
            <a:ext cx="10515600" cy="886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Example: Finding clusters in customer data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EFF28D-C20F-4619-AA55-6A05F4CF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Copyright Satish Reddy 2020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D27D491-FFC7-4024-B350-D6473415B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4214"/>
            <a:ext cx="4897264" cy="3657644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C345ACD-4EEC-4BF1-8318-7A55FD51A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285" y="1954214"/>
            <a:ext cx="4900694" cy="366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0C008-CC5A-4958-86EB-93018893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005" y="962732"/>
            <a:ext cx="10515600" cy="2550674"/>
          </a:xfrm>
        </p:spPr>
        <p:txBody>
          <a:bodyPr>
            <a:normAutofit/>
          </a:bodyPr>
          <a:lstStyle/>
          <a:p>
            <a:pPr marL="514350" indent="-514350">
              <a:buAutoNum type="alphaUcParenBoth"/>
            </a:pPr>
            <a:r>
              <a:rPr lang="en-CA" dirty="0"/>
              <a:t>Start with dataset and current estimate for cluster means</a:t>
            </a:r>
          </a:p>
          <a:p>
            <a:pPr marL="514350" indent="-514350">
              <a:buAutoNum type="alphaUcParenBoth"/>
            </a:pPr>
            <a:r>
              <a:rPr lang="en-CA" dirty="0"/>
              <a:t>For each point in dataset, determine closest cluster centre and assign point to that cluster</a:t>
            </a:r>
          </a:p>
          <a:p>
            <a:pPr marL="514350" indent="-514350">
              <a:buAutoNum type="alphaUcParenBoth"/>
            </a:pPr>
            <a:r>
              <a:rPr lang="en-CA" dirty="0"/>
              <a:t>Recompute cluster means based on assignment of points in (A)</a:t>
            </a:r>
          </a:p>
          <a:p>
            <a:pPr marL="514350" indent="-514350">
              <a:buAutoNum type="alphaUcParenBoth"/>
            </a:pPr>
            <a:r>
              <a:rPr lang="en-CA" dirty="0"/>
              <a:t>Go back to (A) and repeat process</a:t>
            </a:r>
          </a:p>
          <a:p>
            <a:pPr marL="0" indent="0">
              <a:buNone/>
            </a:pPr>
            <a:endParaRPr lang="en-CA" dirty="0"/>
          </a:p>
          <a:p>
            <a:pPr marL="514350" indent="-514350">
              <a:buAutoNum type="alphaUcParenBoth"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6"/>
            <a:ext cx="10515600" cy="886523"/>
          </a:xfrm>
        </p:spPr>
        <p:txBody>
          <a:bodyPr>
            <a:normAutofit/>
          </a:bodyPr>
          <a:lstStyle/>
          <a:p>
            <a:r>
              <a:rPr lang="en-CA" dirty="0"/>
              <a:t>K Means Clustering: Basic Step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47A9B5-9456-4990-BB3F-AE277EE7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2490" y="6333848"/>
            <a:ext cx="6239309" cy="365125"/>
          </a:xfrm>
        </p:spPr>
        <p:txBody>
          <a:bodyPr/>
          <a:lstStyle/>
          <a:p>
            <a:r>
              <a:rPr lang="en-CA" dirty="0"/>
              <a:t>Copyright Satish Reddy 2020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C0321D2-BAD6-4216-BAB2-A1C2D2DF5CF1}"/>
              </a:ext>
            </a:extLst>
          </p:cNvPr>
          <p:cNvGrpSpPr/>
          <p:nvPr/>
        </p:nvGrpSpPr>
        <p:grpSpPr>
          <a:xfrm>
            <a:off x="1629103" y="4370796"/>
            <a:ext cx="1265337" cy="651927"/>
            <a:chOff x="4397892" y="1655137"/>
            <a:chExt cx="1265337" cy="65192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35F9043-EB58-4BDB-815A-CD82D8864957}"/>
                </a:ext>
              </a:extLst>
            </p:cNvPr>
            <p:cNvSpPr/>
            <p:nvPr/>
          </p:nvSpPr>
          <p:spPr>
            <a:xfrm>
              <a:off x="4642414" y="1887249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F0A709-F498-43AE-8F42-C52030500B80}"/>
                </a:ext>
              </a:extLst>
            </p:cNvPr>
            <p:cNvSpPr/>
            <p:nvPr/>
          </p:nvSpPr>
          <p:spPr>
            <a:xfrm>
              <a:off x="4886937" y="2007704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E50062A-A821-49A8-83B2-D9001EEBBB18}"/>
                </a:ext>
              </a:extLst>
            </p:cNvPr>
            <p:cNvSpPr/>
            <p:nvPr/>
          </p:nvSpPr>
          <p:spPr>
            <a:xfrm>
              <a:off x="4397892" y="1954696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A9D844F-28C4-4AE6-A6B8-64C3E5748C0A}"/>
                </a:ext>
              </a:extLst>
            </p:cNvPr>
            <p:cNvSpPr/>
            <p:nvPr/>
          </p:nvSpPr>
          <p:spPr>
            <a:xfrm>
              <a:off x="4886937" y="2007704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430A8B9-9B82-46A1-84BD-2F1D58B89631}"/>
                </a:ext>
              </a:extLst>
            </p:cNvPr>
            <p:cNvSpPr/>
            <p:nvPr/>
          </p:nvSpPr>
          <p:spPr>
            <a:xfrm>
              <a:off x="4734536" y="2164553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05E32FC-A874-430C-8357-5B31A8017066}"/>
                </a:ext>
              </a:extLst>
            </p:cNvPr>
            <p:cNvSpPr/>
            <p:nvPr/>
          </p:nvSpPr>
          <p:spPr>
            <a:xfrm>
              <a:off x="5039337" y="1655137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0F6BBDE-8F85-46D1-81CE-3FBBC5F1F374}"/>
                </a:ext>
              </a:extLst>
            </p:cNvPr>
            <p:cNvSpPr/>
            <p:nvPr/>
          </p:nvSpPr>
          <p:spPr>
            <a:xfrm>
              <a:off x="5203113" y="1887149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6D6A42B-E36C-48FA-8C19-F035AAAB5B94}"/>
                </a:ext>
              </a:extLst>
            </p:cNvPr>
            <p:cNvSpPr/>
            <p:nvPr/>
          </p:nvSpPr>
          <p:spPr>
            <a:xfrm>
              <a:off x="5175812" y="2201048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D53D6CA-161F-4363-8CDC-52768B456C01}"/>
                </a:ext>
              </a:extLst>
            </p:cNvPr>
            <p:cNvSpPr/>
            <p:nvPr/>
          </p:nvSpPr>
          <p:spPr>
            <a:xfrm>
              <a:off x="5448771" y="1750668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7E301F7-CA47-41B2-90B7-35570D9C1FDA}"/>
                </a:ext>
              </a:extLst>
            </p:cNvPr>
            <p:cNvSpPr/>
            <p:nvPr/>
          </p:nvSpPr>
          <p:spPr>
            <a:xfrm>
              <a:off x="5557952" y="2078219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11FCB-FA83-4016-A5F1-09A6C0384A88}"/>
                </a:ext>
              </a:extLst>
            </p:cNvPr>
            <p:cNvSpPr/>
            <p:nvPr/>
          </p:nvSpPr>
          <p:spPr>
            <a:xfrm>
              <a:off x="5098800" y="1983921"/>
              <a:ext cx="150125" cy="1780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557282-3441-40B1-A553-34E858B6F211}"/>
                </a:ext>
              </a:extLst>
            </p:cNvPr>
            <p:cNvSpPr/>
            <p:nvPr/>
          </p:nvSpPr>
          <p:spPr>
            <a:xfrm>
              <a:off x="4786198" y="1752769"/>
              <a:ext cx="150125" cy="17800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5C38B4D-CEE4-4921-B0BB-909D95D6E8FC}"/>
              </a:ext>
            </a:extLst>
          </p:cNvPr>
          <p:cNvGrpSpPr/>
          <p:nvPr/>
        </p:nvGrpSpPr>
        <p:grpSpPr>
          <a:xfrm>
            <a:off x="3857855" y="4396112"/>
            <a:ext cx="1265337" cy="651927"/>
            <a:chOff x="4454756" y="3595397"/>
            <a:chExt cx="1265337" cy="65192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3601926-7AA7-4996-A109-6BA53A9A2B62}"/>
                </a:ext>
              </a:extLst>
            </p:cNvPr>
            <p:cNvSpPr/>
            <p:nvPr/>
          </p:nvSpPr>
          <p:spPr>
            <a:xfrm>
              <a:off x="4699278" y="3827509"/>
              <a:ext cx="105277" cy="10601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2010493-26A6-4DFA-8EC3-5C41F706BAF0}"/>
                </a:ext>
              </a:extLst>
            </p:cNvPr>
            <p:cNvSpPr/>
            <p:nvPr/>
          </p:nvSpPr>
          <p:spPr>
            <a:xfrm>
              <a:off x="4943801" y="3947964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28393F1-4679-424C-8353-70767E5DD52A}"/>
                </a:ext>
              </a:extLst>
            </p:cNvPr>
            <p:cNvSpPr/>
            <p:nvPr/>
          </p:nvSpPr>
          <p:spPr>
            <a:xfrm>
              <a:off x="4454756" y="3894956"/>
              <a:ext cx="105277" cy="10601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E6A6801-8C78-4E5F-B1F2-E0C1EAB9DB7F}"/>
                </a:ext>
              </a:extLst>
            </p:cNvPr>
            <p:cNvSpPr/>
            <p:nvPr/>
          </p:nvSpPr>
          <p:spPr>
            <a:xfrm>
              <a:off x="4943801" y="3947964"/>
              <a:ext cx="105277" cy="10601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C8C8794-829C-405D-A9DB-18ECC63F1480}"/>
                </a:ext>
              </a:extLst>
            </p:cNvPr>
            <p:cNvSpPr/>
            <p:nvPr/>
          </p:nvSpPr>
          <p:spPr>
            <a:xfrm>
              <a:off x="4791400" y="4104813"/>
              <a:ext cx="105277" cy="10601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A4DF30-825A-4933-B096-808EEC3E5966}"/>
                </a:ext>
              </a:extLst>
            </p:cNvPr>
            <p:cNvSpPr/>
            <p:nvPr/>
          </p:nvSpPr>
          <p:spPr>
            <a:xfrm>
              <a:off x="5096201" y="3595397"/>
              <a:ext cx="105277" cy="10601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F71ABA4-97B8-49BE-BEB9-BA6AEBA06120}"/>
                </a:ext>
              </a:extLst>
            </p:cNvPr>
            <p:cNvSpPr/>
            <p:nvPr/>
          </p:nvSpPr>
          <p:spPr>
            <a:xfrm>
              <a:off x="5259977" y="3827409"/>
              <a:ext cx="105277" cy="1060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6DCF2F-4FA5-40E9-8CA9-0FAF674508E9}"/>
                </a:ext>
              </a:extLst>
            </p:cNvPr>
            <p:cNvSpPr/>
            <p:nvPr/>
          </p:nvSpPr>
          <p:spPr>
            <a:xfrm>
              <a:off x="5232676" y="4141308"/>
              <a:ext cx="105277" cy="1060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0AB38BA-7AE0-416B-8D66-890D961A3791}"/>
                </a:ext>
              </a:extLst>
            </p:cNvPr>
            <p:cNvSpPr/>
            <p:nvPr/>
          </p:nvSpPr>
          <p:spPr>
            <a:xfrm>
              <a:off x="5505635" y="3690928"/>
              <a:ext cx="105277" cy="1060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EB4F818-25D8-4197-9FBB-F58EEFC9FE7D}"/>
                </a:ext>
              </a:extLst>
            </p:cNvPr>
            <p:cNvSpPr/>
            <p:nvPr/>
          </p:nvSpPr>
          <p:spPr>
            <a:xfrm>
              <a:off x="5614816" y="4018479"/>
              <a:ext cx="105277" cy="1060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93B088A-11DE-4F6B-9964-A93AA25CEA77}"/>
                </a:ext>
              </a:extLst>
            </p:cNvPr>
            <p:cNvSpPr/>
            <p:nvPr/>
          </p:nvSpPr>
          <p:spPr>
            <a:xfrm>
              <a:off x="5155664" y="3924181"/>
              <a:ext cx="150125" cy="1780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A0CFD5D-CBF4-418A-B573-A3EAF708DAEC}"/>
                </a:ext>
              </a:extLst>
            </p:cNvPr>
            <p:cNvSpPr/>
            <p:nvPr/>
          </p:nvSpPr>
          <p:spPr>
            <a:xfrm>
              <a:off x="4843062" y="3693029"/>
              <a:ext cx="150125" cy="17800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876B4B3-F0CF-4324-843B-D8BFC86D41BC}"/>
              </a:ext>
            </a:extLst>
          </p:cNvPr>
          <p:cNvGrpSpPr/>
          <p:nvPr/>
        </p:nvGrpSpPr>
        <p:grpSpPr>
          <a:xfrm>
            <a:off x="6044072" y="4435967"/>
            <a:ext cx="1265337" cy="651927"/>
            <a:chOff x="4552564" y="5003393"/>
            <a:chExt cx="1265337" cy="65192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2E8ED5F-D71F-4AEF-AE3C-395781472042}"/>
                </a:ext>
              </a:extLst>
            </p:cNvPr>
            <p:cNvSpPr/>
            <p:nvPr/>
          </p:nvSpPr>
          <p:spPr>
            <a:xfrm>
              <a:off x="4981556" y="5236871"/>
              <a:ext cx="150125" cy="17800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6522310-3A4A-4BD6-B9FC-93BBF1E7DBA7}"/>
                </a:ext>
              </a:extLst>
            </p:cNvPr>
            <p:cNvSpPr/>
            <p:nvPr/>
          </p:nvSpPr>
          <p:spPr>
            <a:xfrm>
              <a:off x="4797086" y="5235505"/>
              <a:ext cx="105277" cy="10601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10E82FD-0567-495E-A677-EA61FA9D57E8}"/>
                </a:ext>
              </a:extLst>
            </p:cNvPr>
            <p:cNvSpPr/>
            <p:nvPr/>
          </p:nvSpPr>
          <p:spPr>
            <a:xfrm>
              <a:off x="5041609" y="5355960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7B9C539-4F8C-488D-B9F7-8B1BD2699F0D}"/>
                </a:ext>
              </a:extLst>
            </p:cNvPr>
            <p:cNvSpPr/>
            <p:nvPr/>
          </p:nvSpPr>
          <p:spPr>
            <a:xfrm>
              <a:off x="4552564" y="5302952"/>
              <a:ext cx="105277" cy="10601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E69FB50-437F-42CD-8FB0-C4E837D0E5C5}"/>
                </a:ext>
              </a:extLst>
            </p:cNvPr>
            <p:cNvSpPr/>
            <p:nvPr/>
          </p:nvSpPr>
          <p:spPr>
            <a:xfrm>
              <a:off x="5041609" y="5355960"/>
              <a:ext cx="105277" cy="10601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47150A8-B85C-4068-A73A-0A35A2FCFA85}"/>
                </a:ext>
              </a:extLst>
            </p:cNvPr>
            <p:cNvSpPr/>
            <p:nvPr/>
          </p:nvSpPr>
          <p:spPr>
            <a:xfrm>
              <a:off x="4889208" y="5512809"/>
              <a:ext cx="105277" cy="10601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43B3590-4E54-4245-90EF-A60728BEA9C6}"/>
                </a:ext>
              </a:extLst>
            </p:cNvPr>
            <p:cNvSpPr/>
            <p:nvPr/>
          </p:nvSpPr>
          <p:spPr>
            <a:xfrm>
              <a:off x="5194009" y="5003393"/>
              <a:ext cx="105277" cy="10601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5093EC2-14C3-4301-A450-73A04E09A1A9}"/>
                </a:ext>
              </a:extLst>
            </p:cNvPr>
            <p:cNvSpPr/>
            <p:nvPr/>
          </p:nvSpPr>
          <p:spPr>
            <a:xfrm>
              <a:off x="5357785" y="5235405"/>
              <a:ext cx="105277" cy="1060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77BF559-40C7-4867-A31F-12225B01DBE7}"/>
                </a:ext>
              </a:extLst>
            </p:cNvPr>
            <p:cNvSpPr/>
            <p:nvPr/>
          </p:nvSpPr>
          <p:spPr>
            <a:xfrm>
              <a:off x="5330484" y="5549304"/>
              <a:ext cx="105277" cy="1060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5F33EF4-6C14-4B0B-8735-082D2EADD8C2}"/>
                </a:ext>
              </a:extLst>
            </p:cNvPr>
            <p:cNvSpPr/>
            <p:nvPr/>
          </p:nvSpPr>
          <p:spPr>
            <a:xfrm>
              <a:off x="5603443" y="5098924"/>
              <a:ext cx="105277" cy="1060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568EA7B-1D54-4E2A-900C-63CE8236EBF8}"/>
                </a:ext>
              </a:extLst>
            </p:cNvPr>
            <p:cNvSpPr/>
            <p:nvPr/>
          </p:nvSpPr>
          <p:spPr>
            <a:xfrm>
              <a:off x="5712624" y="5426475"/>
              <a:ext cx="105277" cy="1060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5C9060F-82BC-4E7E-90DB-7182A5ECD6A0}"/>
                </a:ext>
              </a:extLst>
            </p:cNvPr>
            <p:cNvSpPr/>
            <p:nvPr/>
          </p:nvSpPr>
          <p:spPr>
            <a:xfrm>
              <a:off x="5526428" y="5291233"/>
              <a:ext cx="150125" cy="1780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6269434-5975-4566-9C6B-C6E172C3DA5F}"/>
              </a:ext>
            </a:extLst>
          </p:cNvPr>
          <p:cNvSpPr txBox="1"/>
          <p:nvPr/>
        </p:nvSpPr>
        <p:spPr>
          <a:xfrm>
            <a:off x="1994827" y="5277321"/>
            <a:ext cx="439497" cy="534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59943F-899B-4455-BBDA-916B02AF2E28}"/>
              </a:ext>
            </a:extLst>
          </p:cNvPr>
          <p:cNvSpPr txBox="1"/>
          <p:nvPr/>
        </p:nvSpPr>
        <p:spPr>
          <a:xfrm>
            <a:off x="4384828" y="5281883"/>
            <a:ext cx="439497" cy="534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761470-2E36-470D-BC4F-F9D51CD70115}"/>
              </a:ext>
            </a:extLst>
          </p:cNvPr>
          <p:cNvSpPr txBox="1"/>
          <p:nvPr/>
        </p:nvSpPr>
        <p:spPr>
          <a:xfrm>
            <a:off x="6682182" y="5277321"/>
            <a:ext cx="439497" cy="534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C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4BD1737-15EC-4129-8882-4075765C4705}"/>
              </a:ext>
            </a:extLst>
          </p:cNvPr>
          <p:cNvGrpSpPr/>
          <p:nvPr/>
        </p:nvGrpSpPr>
        <p:grpSpPr>
          <a:xfrm>
            <a:off x="8894157" y="4422715"/>
            <a:ext cx="1265337" cy="651927"/>
            <a:chOff x="8894157" y="4422715"/>
            <a:chExt cx="1265337" cy="651927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5554A9D-FF38-45EA-92B0-82A5E92A99EA}"/>
                </a:ext>
              </a:extLst>
            </p:cNvPr>
            <p:cNvSpPr/>
            <p:nvPr/>
          </p:nvSpPr>
          <p:spPr>
            <a:xfrm>
              <a:off x="9308461" y="4678628"/>
              <a:ext cx="150125" cy="17800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15BFCF2-889C-40C9-9FA7-7B38CCD954E5}"/>
                </a:ext>
              </a:extLst>
            </p:cNvPr>
            <p:cNvSpPr/>
            <p:nvPr/>
          </p:nvSpPr>
          <p:spPr>
            <a:xfrm>
              <a:off x="9138679" y="4654827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C7C1DA3-7118-4B4C-AE2C-837A20110D77}"/>
                </a:ext>
              </a:extLst>
            </p:cNvPr>
            <p:cNvSpPr/>
            <p:nvPr/>
          </p:nvSpPr>
          <p:spPr>
            <a:xfrm>
              <a:off x="9383202" y="4775282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AD272CD-733B-483F-A39F-9F9F64EF679E}"/>
                </a:ext>
              </a:extLst>
            </p:cNvPr>
            <p:cNvSpPr/>
            <p:nvPr/>
          </p:nvSpPr>
          <p:spPr>
            <a:xfrm>
              <a:off x="8894157" y="4722274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039F11A-8799-420B-ACA6-06CFDACEE183}"/>
                </a:ext>
              </a:extLst>
            </p:cNvPr>
            <p:cNvSpPr/>
            <p:nvPr/>
          </p:nvSpPr>
          <p:spPr>
            <a:xfrm>
              <a:off x="9383202" y="4775282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DA367B9-19D2-41BE-86E2-A43038195CDA}"/>
                </a:ext>
              </a:extLst>
            </p:cNvPr>
            <p:cNvSpPr/>
            <p:nvPr/>
          </p:nvSpPr>
          <p:spPr>
            <a:xfrm>
              <a:off x="9230801" y="4932131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76E4D0E-E9C2-4001-BF74-D2B2B3A10AA9}"/>
                </a:ext>
              </a:extLst>
            </p:cNvPr>
            <p:cNvSpPr/>
            <p:nvPr/>
          </p:nvSpPr>
          <p:spPr>
            <a:xfrm>
              <a:off x="9535602" y="4422715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39C8869-260B-4EAE-8ABF-5BA5D4EB4692}"/>
                </a:ext>
              </a:extLst>
            </p:cNvPr>
            <p:cNvSpPr/>
            <p:nvPr/>
          </p:nvSpPr>
          <p:spPr>
            <a:xfrm>
              <a:off x="9699378" y="4654727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4927262-E8AD-4DD0-9EC4-3211C163C60A}"/>
                </a:ext>
              </a:extLst>
            </p:cNvPr>
            <p:cNvSpPr/>
            <p:nvPr/>
          </p:nvSpPr>
          <p:spPr>
            <a:xfrm>
              <a:off x="9672077" y="4968626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13D7146-17F9-4C37-8632-7280C8B63D66}"/>
                </a:ext>
              </a:extLst>
            </p:cNvPr>
            <p:cNvSpPr/>
            <p:nvPr/>
          </p:nvSpPr>
          <p:spPr>
            <a:xfrm>
              <a:off x="9945036" y="4518246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350DEEB-F4D5-4337-9B05-EC3D0B30688A}"/>
                </a:ext>
              </a:extLst>
            </p:cNvPr>
            <p:cNvSpPr/>
            <p:nvPr/>
          </p:nvSpPr>
          <p:spPr>
            <a:xfrm>
              <a:off x="10054217" y="4845797"/>
              <a:ext cx="105277" cy="10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1A13F49-70B2-45F7-9133-83E039024CD7}"/>
                </a:ext>
              </a:extLst>
            </p:cNvPr>
            <p:cNvSpPr/>
            <p:nvPr/>
          </p:nvSpPr>
          <p:spPr>
            <a:xfrm>
              <a:off x="9846336" y="4712682"/>
              <a:ext cx="150125" cy="1780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3316113-4A39-4B3C-A0A6-8EA33D6771AE}"/>
              </a:ext>
            </a:extLst>
          </p:cNvPr>
          <p:cNvSpPr txBox="1"/>
          <p:nvPr/>
        </p:nvSpPr>
        <p:spPr>
          <a:xfrm>
            <a:off x="9532267" y="5279637"/>
            <a:ext cx="439497" cy="534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611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5" grpId="0"/>
      <p:bldP spid="46" grpId="0"/>
      <p:bldP spid="47" grpId="0"/>
      <p:bldP spid="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988" y="113336"/>
            <a:ext cx="8756374" cy="886523"/>
          </a:xfrm>
        </p:spPr>
        <p:txBody>
          <a:bodyPr/>
          <a:lstStyle/>
          <a:p>
            <a:r>
              <a:rPr lang="en-CA" dirty="0"/>
              <a:t>K Means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0C008-CC5A-4958-86EB-93018893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253"/>
            <a:ext cx="10515600" cy="5390508"/>
          </a:xfrm>
        </p:spPr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en-CA" dirty="0"/>
              <a:t>Assume N data points {</a:t>
            </a:r>
            <a:r>
              <a:rPr lang="en-CA" dirty="0" err="1"/>
              <a:t>X</a:t>
            </a:r>
            <a:r>
              <a:rPr lang="en-CA" baseline="-25000" dirty="0" err="1"/>
              <a:t>n</a:t>
            </a:r>
            <a:r>
              <a:rPr lang="en-CA" dirty="0"/>
              <a:t>}</a:t>
            </a:r>
          </a:p>
          <a:p>
            <a:pPr marL="514350" indent="-514350">
              <a:buAutoNum type="arabicParenBoth"/>
            </a:pPr>
            <a:r>
              <a:rPr lang="en-CA" dirty="0"/>
              <a:t>User specifies tolerance </a:t>
            </a:r>
            <a:r>
              <a:rPr lang="en-CA" dirty="0">
                <a:latin typeface="Symbol" panose="05050102010706020507" pitchFamily="18" charset="2"/>
              </a:rPr>
              <a:t>e </a:t>
            </a:r>
            <a:r>
              <a:rPr lang="en-CA" dirty="0"/>
              <a:t>and number of clusters K and chooses cluster means {C</a:t>
            </a:r>
            <a:r>
              <a:rPr lang="en-CA" baseline="-25000" dirty="0"/>
              <a:t>k</a:t>
            </a:r>
            <a:r>
              <a:rPr lang="en-CA" dirty="0"/>
              <a:t>} randomly </a:t>
            </a:r>
          </a:p>
          <a:p>
            <a:pPr marL="514350" indent="-514350">
              <a:buAutoNum type="arabicParenBoth"/>
            </a:pPr>
            <a:r>
              <a:rPr lang="en-CA" dirty="0"/>
              <a:t>While change in cluster means is greater than </a:t>
            </a:r>
            <a:r>
              <a:rPr lang="en-CA" dirty="0">
                <a:latin typeface="Symbol" panose="05050102010706020507" pitchFamily="18" charset="2"/>
              </a:rPr>
              <a:t>e</a:t>
            </a:r>
            <a:endParaRPr lang="en-CA" dirty="0"/>
          </a:p>
          <a:p>
            <a:pPr lvl="1"/>
            <a:r>
              <a:rPr lang="en-CA" dirty="0"/>
              <a:t>For </a:t>
            </a:r>
            <a:r>
              <a:rPr lang="en-CA" dirty="0" err="1"/>
              <a:t>X</a:t>
            </a:r>
            <a:r>
              <a:rPr lang="en-CA" baseline="-25000" dirty="0" err="1"/>
              <a:t>n</a:t>
            </a:r>
            <a:r>
              <a:rPr lang="en-CA" dirty="0"/>
              <a:t> determine closest cluster centre C</a:t>
            </a:r>
            <a:r>
              <a:rPr lang="en-CA" baseline="-25000" dirty="0"/>
              <a:t>k</a:t>
            </a:r>
            <a:r>
              <a:rPr lang="en-CA" dirty="0"/>
              <a:t> and assign that point to that cluster</a:t>
            </a:r>
          </a:p>
          <a:p>
            <a:pPr lvl="1"/>
            <a:r>
              <a:rPr lang="en-CA" dirty="0"/>
              <a:t>Re-compute cluster means based on latest assignment of points</a:t>
            </a:r>
          </a:p>
          <a:p>
            <a:pPr lvl="1"/>
            <a:r>
              <a:rPr lang="en-CA" dirty="0"/>
              <a:t>Compute change in cluster means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Typically, also specify a maximum number of iterations in while loop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EFF28D-C20F-4619-AA55-6A05F4CF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1414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987" y="113336"/>
            <a:ext cx="10754925" cy="886523"/>
          </a:xfrm>
        </p:spPr>
        <p:txBody>
          <a:bodyPr>
            <a:normAutofit fontScale="90000"/>
          </a:bodyPr>
          <a:lstStyle/>
          <a:p>
            <a:r>
              <a:rPr lang="en-CA" dirty="0"/>
              <a:t>K Means Algorithm: Minimizing Objective Function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10C008-CC5A-4958-86EB-930188934D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70253"/>
                <a:ext cx="10515600" cy="53905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Can express K means algorithm as a minimization problem</a:t>
                </a:r>
              </a:p>
              <a:p>
                <a:r>
                  <a:rPr lang="en-CA" dirty="0"/>
                  <a:t>Let {X} denote the data points (drop subscript for simplicity)</a:t>
                </a:r>
              </a:p>
              <a:p>
                <a:r>
                  <a:rPr lang="en-CA" dirty="0"/>
                  <a:t>Let </a:t>
                </a:r>
                <a:r>
                  <a:rPr lang="en-CA" dirty="0" err="1"/>
                  <a:t>S</a:t>
                </a:r>
                <a:r>
                  <a:rPr lang="en-CA" baseline="-25000" dirty="0" err="1"/>
                  <a:t>k</a:t>
                </a:r>
                <a:r>
                  <a:rPr lang="en-CA" dirty="0"/>
                  <a:t> denote the set of points in cluster k=1,…, and let C</a:t>
                </a:r>
                <a:r>
                  <a:rPr lang="en-CA" baseline="-25000" dirty="0"/>
                  <a:t>k</a:t>
                </a:r>
                <a:r>
                  <a:rPr lang="en-CA" dirty="0"/>
                  <a:t> denote the cluster means</a:t>
                </a:r>
              </a:p>
              <a:p>
                <a:r>
                  <a:rPr lang="en-CA" dirty="0"/>
                  <a:t>K means tries to partition the points into the K cluster so as to minimize the within cluster sum of squares of distance called objective function</a:t>
                </a:r>
              </a:p>
              <a:p>
                <a:pPr marL="0" indent="0">
                  <a:buNone/>
                </a:pPr>
                <a:endParaRPr lang="en-CA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𝑂𝑏𝑗𝑒𝑐𝑡𝑖𝑣𝑒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𝑑𝑖𝑠𝑡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CA" dirty="0"/>
              </a:p>
              <a:p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10C008-CC5A-4958-86EB-930188934D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70253"/>
                <a:ext cx="10515600" cy="5390508"/>
              </a:xfrm>
              <a:blipFill>
                <a:blip r:embed="rId2"/>
                <a:stretch>
                  <a:fillRect l="-1217" t="-192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EFF28D-C20F-4619-AA55-6A05F4CF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226479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988" y="113336"/>
            <a:ext cx="8756374" cy="886523"/>
          </a:xfrm>
        </p:spPr>
        <p:txBody>
          <a:bodyPr/>
          <a:lstStyle/>
          <a:p>
            <a:r>
              <a:rPr lang="en-CA" dirty="0"/>
              <a:t>K Means Clustering: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0C008-CC5A-4958-86EB-93018893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253"/>
            <a:ext cx="10515600" cy="886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Example: Finding clusters in customer data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EFF28D-C20F-4619-AA55-6A05F4CF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Copyright Satish Reddy 2020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F17B13DC-AA0C-47D3-BB5F-8FA11E1010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549" y="2042165"/>
            <a:ext cx="4798436" cy="3583832"/>
          </a:xfrm>
          <a:prstGeom prst="rect">
            <a:avLst/>
          </a:prstGeom>
        </p:spPr>
      </p:pic>
      <p:pic>
        <p:nvPicPr>
          <p:cNvPr id="9" name="cluster">
            <a:hlinkClick r:id="" action="ppaction://media"/>
            <a:extLst>
              <a:ext uri="{FF2B5EF4-FFF2-40B4-BE49-F238E27FC236}">
                <a16:creationId xmlns:a16="http://schemas.microsoft.com/office/drawing/2014/main" id="{3ECA47C3-BDC4-4F92-B745-FA8DF3AFC8D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" y="2027170"/>
            <a:ext cx="4798436" cy="359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3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5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13056</TotalTime>
  <Words>725</Words>
  <Application>Microsoft Office PowerPoint</Application>
  <PresentationFormat>Widescreen</PresentationFormat>
  <Paragraphs>118</Paragraphs>
  <Slides>15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Symbol</vt:lpstr>
      <vt:lpstr>Text</vt:lpstr>
      <vt:lpstr>Tw Cen MT</vt:lpstr>
      <vt:lpstr>Office Theme</vt:lpstr>
      <vt:lpstr>Section 5: K Means       Clustering  </vt:lpstr>
      <vt:lpstr>Principal Component Analysis</vt:lpstr>
      <vt:lpstr>Section 5.1: K Means Clustering - Theory </vt:lpstr>
      <vt:lpstr>What is K Means Clustering?</vt:lpstr>
      <vt:lpstr>K Means Clustering</vt:lpstr>
      <vt:lpstr>K Means Clustering: Basic Step</vt:lpstr>
      <vt:lpstr>K Means Algorithm</vt:lpstr>
      <vt:lpstr>K Means Algorithm: Minimizing Objective Function </vt:lpstr>
      <vt:lpstr>K Means Clustering: Results</vt:lpstr>
      <vt:lpstr>K Means Clustering: Notes</vt:lpstr>
      <vt:lpstr>K Means ++ for Picking Initial Cluster Means </vt:lpstr>
      <vt:lpstr>K Means Clustering: Results</vt:lpstr>
      <vt:lpstr>K Means Clustering: Notes</vt:lpstr>
      <vt:lpstr>Determining Number of Clusters</vt:lpstr>
      <vt:lpstr>Section 5.2: K Means Code Walkthrough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 Introduction to Linear Regression, Logistic Regression, and Neural Networks</dc:title>
  <dc:creator>Satish Reddy</dc:creator>
  <cp:lastModifiedBy>Satish Reddy</cp:lastModifiedBy>
  <cp:revision>370</cp:revision>
  <dcterms:created xsi:type="dcterms:W3CDTF">2020-04-30T21:27:53Z</dcterms:created>
  <dcterms:modified xsi:type="dcterms:W3CDTF">2020-11-30T07:09:44Z</dcterms:modified>
</cp:coreProperties>
</file>