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786" r:id="rId2"/>
    <p:sldId id="788" r:id="rId3"/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cbdd03866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acbdd0386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2d2678818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a2d26788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cbdd03866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acbdd0386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2d2678818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a2d267881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2d2678818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a2d267881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2d2678818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a2d267881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h528dgxzRNtyfMk53HtksVWj8ejvcShM/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40AA-AA6B-44CA-AC2B-C7B5CA98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1565" y="1122362"/>
            <a:ext cx="9144000" cy="3317116"/>
          </a:xfrm>
        </p:spPr>
        <p:txBody>
          <a:bodyPr>
            <a:normAutofit fontScale="90000"/>
          </a:bodyPr>
          <a:lstStyle/>
          <a:p>
            <a:r>
              <a:rPr lang="en-CA" dirty="0"/>
              <a:t>Unsupervised Machine Learning 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F0981-1ABE-4469-B463-97E25505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3557" y="6390862"/>
            <a:ext cx="5124886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50" b="0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74169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40AA-AA6B-44CA-AC2B-C7B5CA98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17116"/>
          </a:xfrm>
        </p:spPr>
        <p:txBody>
          <a:bodyPr>
            <a:normAutofit/>
          </a:bodyPr>
          <a:lstStyle/>
          <a:p>
            <a:r>
              <a:rPr lang="en-CA" dirty="0"/>
              <a:t>6.1 </a:t>
            </a:r>
            <a:r>
              <a:rPr lang="en-CA" dirty="0" err="1"/>
              <a:t>DBScan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F0981-1ABE-4469-B463-97E25505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80437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870150" y="999825"/>
            <a:ext cx="8346000" cy="3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K Means with k=2 (left) vs DBSCAN with minPoints=3 and </a:t>
            </a:r>
            <a:r>
              <a:rPr lang="en-CA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ε=0.3 </a:t>
            </a:r>
            <a:r>
              <a:rPr lang="en-CA"/>
              <a:t>(right)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Clusters obtained with DBSCAN make more sense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838200" y="113336"/>
            <a:ext cx="105156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DBSCAN - Motivational Example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Copyright Satish Reddy 2020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625" y="2937462"/>
            <a:ext cx="4797125" cy="30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5375" y="2937475"/>
            <a:ext cx="4797125" cy="3098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70150" y="999825"/>
            <a:ext cx="10839900" cy="48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Clusters are identified based on regions with high point density.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DBSCAN has 2 hyperparameters: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 b="1"/>
              <a:t>epsilon (</a:t>
            </a:r>
            <a:r>
              <a:rPr lang="en-CA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-CA" b="1"/>
              <a:t>):</a:t>
            </a:r>
            <a:r>
              <a:rPr lang="en-CA"/>
              <a:t> distance from a data point X</a:t>
            </a:r>
            <a:r>
              <a:rPr lang="en-CA" baseline="-25000"/>
              <a:t>i </a:t>
            </a:r>
            <a:r>
              <a:rPr lang="en-CA"/>
              <a:t>used to locate its neighbours.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 b="1"/>
              <a:t>minPoints: </a:t>
            </a:r>
            <a:r>
              <a:rPr lang="en-CA"/>
              <a:t>minimum number of neighbours required to define a dense region.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sz="2400"/>
              <a:t>X</a:t>
            </a:r>
            <a:r>
              <a:rPr lang="en-CA" sz="2400" baseline="-25000"/>
              <a:t>i</a:t>
            </a:r>
            <a:r>
              <a:rPr lang="en-CA" sz="2400"/>
              <a:t> is a </a:t>
            </a:r>
            <a:r>
              <a:rPr lang="en-CA" sz="2400" b="1"/>
              <a:t>core point </a:t>
            </a:r>
            <a:r>
              <a:rPr lang="en-CA" sz="2400"/>
              <a:t>if it has at least minPoints neighbours</a:t>
            </a:r>
            <a:endParaRPr sz="24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sz="2400"/>
              <a:t>X</a:t>
            </a:r>
            <a:r>
              <a:rPr lang="en-CA" sz="2400" baseline="-25000"/>
              <a:t>i</a:t>
            </a:r>
            <a:r>
              <a:rPr lang="en-CA" sz="2400"/>
              <a:t> is a </a:t>
            </a:r>
            <a:r>
              <a:rPr lang="en-CA" sz="2400" b="1"/>
              <a:t>border point </a:t>
            </a:r>
            <a:r>
              <a:rPr lang="en-CA" sz="2400"/>
              <a:t>if it has less than minPoints neighbours but it’s a core point’s neighbour</a:t>
            </a:r>
            <a:endParaRPr sz="24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sz="2400"/>
              <a:t>X</a:t>
            </a:r>
            <a:r>
              <a:rPr lang="en-CA" sz="2400" baseline="-25000"/>
              <a:t>i</a:t>
            </a:r>
            <a:r>
              <a:rPr lang="en-CA" sz="2400"/>
              <a:t> is </a:t>
            </a:r>
            <a:r>
              <a:rPr lang="en-CA" sz="2400" b="1"/>
              <a:t>noise </a:t>
            </a:r>
            <a:r>
              <a:rPr lang="en-CA" sz="2400"/>
              <a:t>if it’s neither a core point or a border point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2400" b="1"/>
              <a:t>Example:</a:t>
            </a:r>
            <a:r>
              <a:rPr lang="en-CA" sz="2400"/>
              <a:t> if minPoints=4, P is a core point and the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2400"/>
              <a:t>red points in its neighbourhood are border points.</a:t>
            </a:r>
            <a:endParaRPr sz="2400"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838200" y="113336"/>
            <a:ext cx="105156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DBSCAN - Overview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Copyright Satish Reddy 2020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7657650" y="6099000"/>
            <a:ext cx="43857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/>
              <a:t>https://seongjuhong.com/2020-03-15pm-dbscan/</a:t>
            </a:r>
            <a:endParaRPr b="1"/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3325" y="3916925"/>
            <a:ext cx="3686525" cy="21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870150" y="1208938"/>
            <a:ext cx="10451700" cy="49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202122"/>
                </a:solidFill>
                <a:highlight>
                  <a:srgbClr val="FFFFFF"/>
                </a:highlight>
              </a:rPr>
              <a:t>For each data point 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X</a:t>
            </a:r>
            <a:r>
              <a:rPr lang="en-CA" baseline="-25000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not yet visited:</a:t>
            </a:r>
            <a:endParaRPr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(1) mark X</a:t>
            </a:r>
            <a:r>
              <a:rPr lang="en-CA" baseline="-25000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as visited</a:t>
            </a:r>
            <a:endParaRPr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(2) find neighbours(X</a:t>
            </a:r>
            <a:r>
              <a:rPr lang="en-CA" baseline="-25000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), all points that are &lt;= </a:t>
            </a:r>
            <a:r>
              <a:rPr lang="en-CA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 away from 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X</a:t>
            </a:r>
            <a:r>
              <a:rPr lang="en-CA" baseline="-25000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endParaRPr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(3) if X</a:t>
            </a:r>
            <a:r>
              <a:rPr lang="en-CA" baseline="-25000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has at least minPoints neighbours, mark X</a:t>
            </a:r>
            <a:r>
              <a:rPr lang="en-CA" baseline="-25000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as a core point and expandCluster(X</a:t>
            </a:r>
            <a:r>
              <a:rPr lang="en-CA" baseline="-25000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), otherwise mark X</a:t>
            </a:r>
            <a:r>
              <a:rPr lang="en-CA" baseline="-25000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as noise</a:t>
            </a:r>
            <a:endParaRPr sz="27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838200" y="113336"/>
            <a:ext cx="105156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DBSCAN Algorithm</a:t>
            </a: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Copyright Satish Reddy 2020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870150" y="1208938"/>
            <a:ext cx="10451700" cy="49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(1) remove X</a:t>
            </a:r>
            <a:r>
              <a:rPr lang="en-CA" baseline="-25000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from neighbours(X</a:t>
            </a:r>
            <a:r>
              <a:rPr lang="en-CA" baseline="-25000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)</a:t>
            </a:r>
            <a:endParaRPr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(2) for each neighbour X</a:t>
            </a:r>
            <a:r>
              <a:rPr lang="en-CA" baseline="-25000">
                <a:solidFill>
                  <a:srgbClr val="202122"/>
                </a:solidFill>
                <a:highlight>
                  <a:schemeClr val="lt1"/>
                </a:highlight>
              </a:rPr>
              <a:t>k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of X</a:t>
            </a:r>
            <a:r>
              <a:rPr lang="en-CA" baseline="-25000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:</a:t>
            </a:r>
            <a:endParaRPr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13716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mark X</a:t>
            </a:r>
            <a:r>
              <a:rPr lang="en-CA" baseline="-25000">
                <a:solidFill>
                  <a:srgbClr val="202122"/>
                </a:solidFill>
                <a:highlight>
                  <a:schemeClr val="lt1"/>
                </a:highlight>
              </a:rPr>
              <a:t>k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as visited and add X</a:t>
            </a:r>
            <a:r>
              <a:rPr lang="en-CA" baseline="-25000">
                <a:solidFill>
                  <a:srgbClr val="202122"/>
                </a:solidFill>
                <a:highlight>
                  <a:schemeClr val="lt1"/>
                </a:highlight>
              </a:rPr>
              <a:t>k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to X</a:t>
            </a:r>
            <a:r>
              <a:rPr lang="en-CA" baseline="-25000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’s cluster</a:t>
            </a:r>
            <a:endParaRPr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1371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find the neighbours(X</a:t>
            </a:r>
            <a:r>
              <a:rPr lang="en-CA" baseline="-25000">
                <a:solidFill>
                  <a:srgbClr val="202122"/>
                </a:solidFill>
                <a:highlight>
                  <a:schemeClr val="lt1"/>
                </a:highlight>
              </a:rPr>
              <a:t>k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) </a:t>
            </a:r>
            <a:endParaRPr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13716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if X</a:t>
            </a:r>
            <a:r>
              <a:rPr lang="en-CA" baseline="-25000">
                <a:solidFill>
                  <a:srgbClr val="202122"/>
                </a:solidFill>
                <a:highlight>
                  <a:schemeClr val="lt1"/>
                </a:highlight>
              </a:rPr>
              <a:t>k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has at least minPoints neighbours, mark X</a:t>
            </a:r>
            <a:r>
              <a:rPr lang="en-CA" baseline="-25000">
                <a:solidFill>
                  <a:srgbClr val="202122"/>
                </a:solidFill>
                <a:highlight>
                  <a:schemeClr val="lt1"/>
                </a:highlight>
              </a:rPr>
              <a:t>k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as a core point and expandCluster(X</a:t>
            </a:r>
            <a:r>
              <a:rPr lang="en-CA" baseline="-25000">
                <a:solidFill>
                  <a:srgbClr val="202122"/>
                </a:solidFill>
                <a:highlight>
                  <a:schemeClr val="lt1"/>
                </a:highlight>
              </a:rPr>
              <a:t>k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)</a:t>
            </a:r>
            <a:endParaRPr sz="27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838200" y="113336"/>
            <a:ext cx="105156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expandCluster Algorithm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Copyright Satish Reddy 2020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870150" y="1208946"/>
            <a:ext cx="104517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-CA" dirty="0"/>
              <a:t>Movie shows the computation of clusters using </a:t>
            </a:r>
            <a:r>
              <a:rPr lang="en-CA" dirty="0">
                <a:solidFill>
                  <a:srgbClr val="202122"/>
                </a:solidFill>
                <a:highlight>
                  <a:schemeClr val="lt1"/>
                </a:highlight>
              </a:rPr>
              <a:t>DBSCAN with </a:t>
            </a:r>
            <a:r>
              <a:rPr lang="en-CA" b="1" dirty="0" err="1"/>
              <a:t>minPoints</a:t>
            </a:r>
            <a:r>
              <a:rPr lang="en-CA" dirty="0"/>
              <a:t>=3 and </a:t>
            </a:r>
            <a:r>
              <a:rPr lang="en-CA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-CA" sz="24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=0.3</a:t>
            </a:r>
            <a:r>
              <a:rPr lang="en-CA" dirty="0">
                <a:solidFill>
                  <a:srgbClr val="202122"/>
                </a:solidFill>
                <a:highlight>
                  <a:schemeClr val="lt1"/>
                </a:highlight>
              </a:rPr>
              <a:t> </a:t>
            </a:r>
            <a:endParaRPr dirty="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838200" y="113336"/>
            <a:ext cx="105156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DBSCAN - Example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Copyright Satish Reddy 2020</a:t>
            </a:r>
            <a:endParaRPr/>
          </a:p>
        </p:txBody>
      </p:sp>
      <p:pic>
        <p:nvPicPr>
          <p:cNvPr id="123" name="Google Shape;123;p17" title="downloa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6930" y="2408663"/>
            <a:ext cx="5198132" cy="3898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870150" y="999825"/>
            <a:ext cx="10785900" cy="54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/>
              <a:t>Advantages: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No need to specify number of clusters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Can find clusters of arbitrary shapes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Robust to outliers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Can be used to detect outliers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/>
              <a:t>Disadvantages: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Can be difficult to choose appropriate </a:t>
            </a:r>
            <a:r>
              <a:rPr lang="en-CA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 and minPoints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Not entirely deterministic, assignment of border points depends on which order in which points are processed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Some points may not be assigned to any cluster (can be good or bad)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838200" y="113336"/>
            <a:ext cx="105156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DBSCAN - Advantages &amp; Disadvantages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Copyright Satish Reddy 2020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Widescreen</PresentationFormat>
  <Paragraphs>47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Office Theme</vt:lpstr>
      <vt:lpstr>Unsupervised Machine Learning   </vt:lpstr>
      <vt:lpstr>6.1 DBScan  </vt:lpstr>
      <vt:lpstr>DBSCAN - Motivational Example</vt:lpstr>
      <vt:lpstr>DBSCAN - Overview</vt:lpstr>
      <vt:lpstr>DBSCAN Algorithm</vt:lpstr>
      <vt:lpstr>expandCluster Algorithm</vt:lpstr>
      <vt:lpstr>DBSCAN - Example</vt:lpstr>
      <vt:lpstr>DBSCAN - Advantages &amp; 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Machine Learning   </dc:title>
  <cp:lastModifiedBy>Satish Reddy</cp:lastModifiedBy>
  <cp:revision>1</cp:revision>
  <dcterms:modified xsi:type="dcterms:W3CDTF">2020-11-30T07:18:56Z</dcterms:modified>
</cp:coreProperties>
</file>