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778" r:id="rId3"/>
    <p:sldId id="770" r:id="rId4"/>
    <p:sldId id="794" r:id="rId5"/>
    <p:sldId id="782" r:id="rId6"/>
    <p:sldId id="792" r:id="rId7"/>
    <p:sldId id="7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99C92-02B9-46DA-B196-58B435AA6B93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821B3-39E2-48A2-A750-8786B1265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8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1B77-D66F-4465-878A-E2FC142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091A7-03B0-452C-8CC3-6B62745D7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3C93-12A1-4231-BE29-229CBD27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48D5-DBD7-4363-B86B-7197064E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6ACA-4601-4A8F-AC78-8A95DF3C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7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8F55-A8C9-42DD-8E2E-C49E501B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B9630-9F8A-4418-9362-3A1508E44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3401-1F30-4935-81F4-8E68C7BF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D243E-E281-41BF-8BC7-082F5FFF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480-CFA9-41D9-9789-17601C4B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11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C0E8E-F459-431D-85A6-5EA8761AE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F157E-667C-40D0-9353-10934F816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5392-F938-464D-AFEA-43E2A8B6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2E8B-24DC-43CF-BAD0-3543251A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48AC-6ED0-47B4-BFA1-25EA5C9A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13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26F5-971C-46DD-9E6B-F1328D3D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07DD-5029-4B81-AAFA-83E3A354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B20A-4D09-46E8-8E39-E646B85A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8FC4-6F4C-4227-B0CD-ED5FB196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28F0-5BB8-46AA-9853-74C5E120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84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37C0-CBEE-4C7A-B8B0-CBA9BBD2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3A34A-F46F-4FF2-8E1E-F71CFE0E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D13F-B5F1-43FA-8EBD-DCF9AFFC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CC64-3B9B-4E49-9629-5C70206C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F9CD-04C2-436E-A93A-9E08186C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14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6D4A-F0C9-41B0-81EA-C0EC61E8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CE82-96D0-4F8D-AFB0-F11814CF0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26897-F12C-4792-9531-530EBC26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A8866-CE3E-4034-9F77-B3A5AE7C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F94FD-B559-425A-8B90-0EC10899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9B005-1A8E-4412-A6E1-646CE1A4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7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0C76-1AFB-4579-8A0B-3223E360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95C19-2CDC-4CD8-88AA-2651E756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7ECAB-7BEC-40C4-BECF-33FFB7E2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1BFF9-45D9-47B8-B561-514661A1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E56F4-0546-4A11-9600-05F6C3F1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4CB26-C181-45D1-B715-3AB8ADDC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C96C5-F669-423A-88B5-3101CF73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EA658-9F57-45C2-B9D7-1414EB1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00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D0C5-1F94-4F51-8B20-AA204F5F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0790-E7FA-4804-8449-6183BFD5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3DE6D-0260-4541-B58D-BAD0596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7C7CC-93F6-4D4D-818A-E6F202A6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68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5FE3D-549F-4403-A90A-27D92D30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ED473-8F4C-4EA6-9A96-38470F6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4492-382C-4571-816F-6D8B91A5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93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F1E1-9212-43CD-BD9F-B6DAEF72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4E12-D821-450E-984B-5766C025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F9D3-71D5-4F34-8372-33E807DE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E305-1A67-4C20-B3E9-B3CF1AB7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C042-B865-476D-A3A0-A027AF23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51AA8-1E95-48F9-84EC-024BCAAE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5112-7338-4A0B-9A4B-46F59F11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762B2-CE62-4747-817F-844D1B181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B4224-64AD-4D45-82D8-655F3A52E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78D23-7485-452E-A110-648C5537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05DC9-E088-4AEA-892E-64FB95A3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23FC9-7D44-4AE8-B489-249608A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5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6AC56-0D0D-428B-8FEF-B91DBAC0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3B866-C0AF-4A8C-AAFD-FF70348A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BAAE7-5459-452C-AA81-D23FCC2C2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3A56-C9BC-4FF1-85DE-6549DCCED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D79B-D9A1-4530-89FF-536899D93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31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Unsupervised Machine Learning 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23529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7939"/>
            <a:ext cx="9144000" cy="3881539"/>
          </a:xfrm>
        </p:spPr>
        <p:txBody>
          <a:bodyPr>
            <a:normAutofit/>
          </a:bodyPr>
          <a:lstStyle/>
          <a:p>
            <a:r>
              <a:rPr lang="en-CA" dirty="0"/>
              <a:t>Section 8: Principal Component Analysis 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412212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Principal Component Analysis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21A1301-A383-4D2E-B1D0-B3A2B2756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96122"/>
              </p:ext>
            </p:extLst>
          </p:nvPr>
        </p:nvGraphicFramePr>
        <p:xfrm>
          <a:off x="906988" y="1108585"/>
          <a:ext cx="9740705" cy="1470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5">
                  <a:extLst>
                    <a:ext uri="{9D8B030D-6E8A-4147-A177-3AD203B41FA5}">
                      <a16:colId xmlns:a16="http://schemas.microsoft.com/office/drawing/2014/main" val="3925277194"/>
                    </a:ext>
                  </a:extLst>
                </a:gridCol>
                <a:gridCol w="8739380">
                  <a:extLst>
                    <a:ext uri="{9D8B030D-6E8A-4147-A177-3AD203B41FA5}">
                      <a16:colId xmlns:a16="http://schemas.microsoft.com/office/drawing/2014/main" val="3875455886"/>
                    </a:ext>
                  </a:extLst>
                </a:gridCol>
              </a:tblGrid>
              <a:tr h="373629">
                <a:tc>
                  <a:txBody>
                    <a:bodyPr/>
                    <a:lstStyle/>
                    <a:p>
                      <a:r>
                        <a:rPr lang="en-CA" sz="18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48533"/>
                  </a:ext>
                </a:extLst>
              </a:tr>
              <a:tr h="314256">
                <a:tc>
                  <a:txBody>
                    <a:bodyPr/>
                    <a:lstStyle/>
                    <a:p>
                      <a:r>
                        <a:rPr lang="en-CA" sz="1800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PCA – Theory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44663"/>
                  </a:ext>
                </a:extLst>
              </a:tr>
              <a:tr h="314256">
                <a:tc>
                  <a:txBody>
                    <a:bodyPr/>
                    <a:lstStyle/>
                    <a:p>
                      <a:r>
                        <a:rPr lang="en-CA" sz="1800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PCA Code Walkthrough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05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aseline="0" dirty="0">
                          <a:latin typeface="Text"/>
                        </a:rPr>
                        <a:t>Application to MNIST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5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6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7939"/>
            <a:ext cx="9144000" cy="3881539"/>
          </a:xfrm>
        </p:spPr>
        <p:txBody>
          <a:bodyPr>
            <a:normAutofit/>
          </a:bodyPr>
          <a:lstStyle/>
          <a:p>
            <a:r>
              <a:rPr lang="en-CA" dirty="0"/>
              <a:t>Section 8.1: Principal Component Analysis - Theory 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85636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F5205C-09E6-4D3A-93BF-89A915BE647B}"/>
              </a:ext>
            </a:extLst>
          </p:cNvPr>
          <p:cNvCxnSpPr>
            <a:cxnSpLocks/>
          </p:cNvCxnSpPr>
          <p:nvPr/>
        </p:nvCxnSpPr>
        <p:spPr>
          <a:xfrm flipV="1">
            <a:off x="6096000" y="4189561"/>
            <a:ext cx="2796209" cy="1994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Principal Component Analysis (PCA)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741"/>
            <a:ext cx="11045671" cy="2118481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Machine learning problems may deal with data in 1000s of dimensions</a:t>
            </a:r>
          </a:p>
          <a:p>
            <a:r>
              <a:rPr lang="en-CA" dirty="0"/>
              <a:t>More dimensions generally means slower computation</a:t>
            </a:r>
          </a:p>
          <a:p>
            <a:r>
              <a:rPr lang="en-CA" dirty="0"/>
              <a:t>PCA reduce dimensions by retaining information in directions of most relevant principal components</a:t>
            </a:r>
          </a:p>
          <a:p>
            <a:r>
              <a:rPr lang="en-CA" dirty="0"/>
              <a:t>Typically choose # of principal components to capture specified amount of variance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769E0E-CD09-4B98-885D-564A87EDF075}"/>
              </a:ext>
            </a:extLst>
          </p:cNvPr>
          <p:cNvCxnSpPr/>
          <p:nvPr/>
        </p:nvCxnSpPr>
        <p:spPr>
          <a:xfrm flipV="1">
            <a:off x="2093843" y="3707294"/>
            <a:ext cx="0" cy="292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8AC136-48D4-45CF-BE0E-B176D9FCC75D}"/>
              </a:ext>
            </a:extLst>
          </p:cNvPr>
          <p:cNvCxnSpPr/>
          <p:nvPr/>
        </p:nvCxnSpPr>
        <p:spPr>
          <a:xfrm>
            <a:off x="569843" y="5168346"/>
            <a:ext cx="346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17741C-660F-499D-B8E4-34524431C516}"/>
              </a:ext>
            </a:extLst>
          </p:cNvPr>
          <p:cNvCxnSpPr/>
          <p:nvPr/>
        </p:nvCxnSpPr>
        <p:spPr>
          <a:xfrm flipV="1">
            <a:off x="2093843" y="4479233"/>
            <a:ext cx="1073427" cy="689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40F1EB-CECF-47A0-A748-16D9D72C6136}"/>
              </a:ext>
            </a:extLst>
          </p:cNvPr>
          <p:cNvCxnSpPr>
            <a:cxnSpLocks/>
          </p:cNvCxnSpPr>
          <p:nvPr/>
        </p:nvCxnSpPr>
        <p:spPr>
          <a:xfrm>
            <a:off x="2093842" y="5164892"/>
            <a:ext cx="881270" cy="7885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D1CDB-FA8D-44DD-8AC0-FC6991B8D468}"/>
              </a:ext>
            </a:extLst>
          </p:cNvPr>
          <p:cNvCxnSpPr>
            <a:cxnSpLocks/>
          </p:cNvCxnSpPr>
          <p:nvPr/>
        </p:nvCxnSpPr>
        <p:spPr>
          <a:xfrm flipH="1" flipV="1">
            <a:off x="1992796" y="4198591"/>
            <a:ext cx="101046" cy="9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8689E4-22E9-46B5-A551-50C416102860}"/>
              </a:ext>
            </a:extLst>
          </p:cNvPr>
          <p:cNvCxnSpPr>
            <a:cxnSpLocks/>
          </p:cNvCxnSpPr>
          <p:nvPr/>
        </p:nvCxnSpPr>
        <p:spPr>
          <a:xfrm flipH="1">
            <a:off x="1901685" y="5171801"/>
            <a:ext cx="192156" cy="373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3A6DCA-325B-47FF-B3A2-C48C80E01C81}"/>
              </a:ext>
            </a:extLst>
          </p:cNvPr>
          <p:cNvSpPr txBox="1"/>
          <p:nvPr/>
        </p:nvSpPr>
        <p:spPr>
          <a:xfrm flipH="1">
            <a:off x="308112" y="3101010"/>
            <a:ext cx="48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1: 4 data points in 2d. Since data points in all directions, both dimensions are relevant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84BE2F-766D-4229-BC29-354103AB8D43}"/>
              </a:ext>
            </a:extLst>
          </p:cNvPr>
          <p:cNvCxnSpPr/>
          <p:nvPr/>
        </p:nvCxnSpPr>
        <p:spPr>
          <a:xfrm flipV="1">
            <a:off x="7489135" y="3715506"/>
            <a:ext cx="0" cy="292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8DF262-4C85-4398-9FE3-EA8B93EBC891}"/>
              </a:ext>
            </a:extLst>
          </p:cNvPr>
          <p:cNvCxnSpPr/>
          <p:nvPr/>
        </p:nvCxnSpPr>
        <p:spPr>
          <a:xfrm>
            <a:off x="5965135" y="5176558"/>
            <a:ext cx="346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F61197-2ED7-42BC-87D0-AAF8F5CA31D0}"/>
              </a:ext>
            </a:extLst>
          </p:cNvPr>
          <p:cNvCxnSpPr/>
          <p:nvPr/>
        </p:nvCxnSpPr>
        <p:spPr>
          <a:xfrm flipV="1">
            <a:off x="7489135" y="4487445"/>
            <a:ext cx="1073427" cy="689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CF3CD7-B4E4-447E-AC66-DF2518999D0A}"/>
              </a:ext>
            </a:extLst>
          </p:cNvPr>
          <p:cNvCxnSpPr>
            <a:cxnSpLocks/>
          </p:cNvCxnSpPr>
          <p:nvPr/>
        </p:nvCxnSpPr>
        <p:spPr>
          <a:xfrm flipH="1">
            <a:off x="6626087" y="5201473"/>
            <a:ext cx="853106" cy="660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2B7C5A-9FB9-4390-92CB-34E503C3F087}"/>
              </a:ext>
            </a:extLst>
          </p:cNvPr>
          <p:cNvCxnSpPr>
            <a:cxnSpLocks/>
          </p:cNvCxnSpPr>
          <p:nvPr/>
        </p:nvCxnSpPr>
        <p:spPr>
          <a:xfrm flipV="1">
            <a:off x="7489134" y="4530227"/>
            <a:ext cx="871331" cy="6428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BEE091-A088-4388-9428-D02FB10947B1}"/>
              </a:ext>
            </a:extLst>
          </p:cNvPr>
          <p:cNvCxnSpPr>
            <a:cxnSpLocks/>
          </p:cNvCxnSpPr>
          <p:nvPr/>
        </p:nvCxnSpPr>
        <p:spPr>
          <a:xfrm flipH="1">
            <a:off x="7156174" y="5165747"/>
            <a:ext cx="323019" cy="379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C291D9-22DD-4A14-9F5B-CACDC5FD59EA}"/>
              </a:ext>
            </a:extLst>
          </p:cNvPr>
          <p:cNvSpPr txBox="1"/>
          <p:nvPr/>
        </p:nvSpPr>
        <p:spPr>
          <a:xfrm flipH="1">
            <a:off x="5703403" y="3109222"/>
            <a:ext cx="529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2: 4 data points in 2d. Data points nearly align with black line. In this case one can project data onto the black line and reduce to one dimension</a:t>
            </a:r>
          </a:p>
        </p:txBody>
      </p:sp>
    </p:spTree>
    <p:extLst>
      <p:ext uri="{BB962C8B-B14F-4D97-AF65-F5344CB8AC3E}">
        <p14:creationId xmlns:p14="http://schemas.microsoft.com/office/powerpoint/2010/main" val="4101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PCA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44" y="1070251"/>
            <a:ext cx="11499742" cy="468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PCA Algorithm:</a:t>
            </a:r>
          </a:p>
          <a:p>
            <a:r>
              <a:rPr lang="en-CA" dirty="0"/>
              <a:t>Start with data matrix X (number of features x number of samples)</a:t>
            </a:r>
          </a:p>
          <a:p>
            <a:r>
              <a:rPr lang="en-CA" dirty="0"/>
              <a:t>Compute Singular Value Decomposition of X - </a:t>
            </a:r>
            <a:r>
              <a:rPr lang="en-CA" dirty="0" err="1"/>
              <a:t>Xmean</a:t>
            </a:r>
            <a:endParaRPr lang="en-CA" dirty="0"/>
          </a:p>
          <a:p>
            <a:r>
              <a:rPr lang="en-CA" dirty="0"/>
              <a:t>Variance is sum of squares of singular values </a:t>
            </a:r>
          </a:p>
          <a:p>
            <a:r>
              <a:rPr lang="en-CA" dirty="0"/>
              <a:t>Choose first n singular values/components so partial variance captures specified percentage</a:t>
            </a:r>
          </a:p>
          <a:p>
            <a:r>
              <a:rPr lang="en-CA" dirty="0"/>
              <a:t>Compute reduced X – </a:t>
            </a:r>
            <a:r>
              <a:rPr lang="en-CA" dirty="0" err="1"/>
              <a:t>Xmean</a:t>
            </a:r>
            <a:r>
              <a:rPr lang="en-CA" dirty="0"/>
              <a:t> using first n components</a:t>
            </a:r>
          </a:p>
          <a:p>
            <a:r>
              <a:rPr lang="en-CA" dirty="0"/>
              <a:t>Add back </a:t>
            </a:r>
            <a:r>
              <a:rPr lang="en-CA" dirty="0" err="1"/>
              <a:t>Xmean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71398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PCA for MNIST Data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90741"/>
            <a:ext cx="7315200" cy="1089850"/>
          </a:xfrm>
        </p:spPr>
        <p:txBody>
          <a:bodyPr>
            <a:normAutofit/>
          </a:bodyPr>
          <a:lstStyle/>
          <a:p>
            <a:r>
              <a:rPr lang="en-CA" dirty="0"/>
              <a:t>Apply PCA to MNIST data set with 6000 images</a:t>
            </a:r>
          </a:p>
          <a:p>
            <a:r>
              <a:rPr lang="en-CA" dirty="0"/>
              <a:t>Data matrix X: 784 entries for each sample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1B935703-D0BB-43A8-BC26-13671E93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7" y="3429000"/>
            <a:ext cx="4466651" cy="333603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1743A1-457E-4386-AE7A-7CF72E071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835580"/>
              </p:ext>
            </p:extLst>
          </p:nvPr>
        </p:nvGraphicFramePr>
        <p:xfrm>
          <a:off x="8287753" y="556597"/>
          <a:ext cx="337416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95">
                  <a:extLst>
                    <a:ext uri="{9D8B030D-6E8A-4147-A177-3AD203B41FA5}">
                      <a16:colId xmlns:a16="http://schemas.microsoft.com/office/drawing/2014/main" val="3280935952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965971142"/>
                    </a:ext>
                  </a:extLst>
                </a:gridCol>
              </a:tblGrid>
              <a:tr h="3451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800" dirty="0"/>
                        <a:t>% Variance to be Captured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800" dirty="0"/>
                        <a:t>Number of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32574"/>
                  </a:ext>
                </a:extLst>
              </a:tr>
              <a:tr h="15431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800" dirty="0"/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800" dirty="0"/>
                        <a:t>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32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800" dirty="0"/>
                        <a:t>  99.9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800" dirty="0"/>
                        <a:t>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800" dirty="0"/>
                        <a:t>  99.0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800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5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800" dirty="0"/>
                        <a:t>  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800" dirty="0"/>
                        <a:t>  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603943"/>
                  </a:ext>
                </a:extLst>
              </a:tr>
            </a:tbl>
          </a:graphicData>
        </a:graphic>
      </p:graphicFrame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66DA158-F43D-4BFB-BE32-744D8D85E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62" y="3429000"/>
            <a:ext cx="4466651" cy="3336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648C3E-77FB-4322-91CE-52396A3382F5}"/>
              </a:ext>
            </a:extLst>
          </p:cNvPr>
          <p:cNvSpPr txBox="1"/>
          <p:nvPr/>
        </p:nvSpPr>
        <p:spPr>
          <a:xfrm>
            <a:off x="1773030" y="2953072"/>
            <a:ext cx="23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Original First 25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DF10D-EB7A-4804-B813-451689951192}"/>
              </a:ext>
            </a:extLst>
          </p:cNvPr>
          <p:cNvSpPr txBox="1"/>
          <p:nvPr/>
        </p:nvSpPr>
        <p:spPr>
          <a:xfrm>
            <a:off x="6571852" y="2953072"/>
            <a:ext cx="419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25 Images Keeping Only 99% Variance</a:t>
            </a:r>
          </a:p>
        </p:txBody>
      </p:sp>
    </p:spTree>
    <p:extLst>
      <p:ext uri="{BB962C8B-B14F-4D97-AF65-F5344CB8AC3E}">
        <p14:creationId xmlns:p14="http://schemas.microsoft.com/office/powerpoint/2010/main" val="279744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14505</TotalTime>
  <Words>285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Text</vt:lpstr>
      <vt:lpstr>Office Theme</vt:lpstr>
      <vt:lpstr>Unsupervised Machine Learning   </vt:lpstr>
      <vt:lpstr>Section 8: Principal Component Analysis   </vt:lpstr>
      <vt:lpstr>Principal Component Analysis</vt:lpstr>
      <vt:lpstr>Section 8.1: Principal Component Analysis - Theory   </vt:lpstr>
      <vt:lpstr>Principal Component Analysis (PCA)</vt:lpstr>
      <vt:lpstr>PCA Algorithm</vt:lpstr>
      <vt:lpstr>PCA for MNIST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to Linear Regression, Logistic Regression, and Neural Networks</dc:title>
  <dc:creator>Satish Reddy</dc:creator>
  <cp:lastModifiedBy>Satish Reddy</cp:lastModifiedBy>
  <cp:revision>372</cp:revision>
  <dcterms:created xsi:type="dcterms:W3CDTF">2020-04-30T21:27:53Z</dcterms:created>
  <dcterms:modified xsi:type="dcterms:W3CDTF">2020-11-30T07:08:40Z</dcterms:modified>
</cp:coreProperties>
</file>