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bdd0386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cbdd0386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6d0cea1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b06d0cea1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70150" y="999825"/>
            <a:ext cx="10419900" cy="5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lang="en-CA" sz="2500"/>
              <a:t>Ideally, the goal is for points in the same cluster to be as similar as possible as possible and points in different clusters to be as dissimilar as possible.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CA" sz="2500"/>
              <a:t>Silhouette value, s(X</a:t>
            </a:r>
            <a:r>
              <a:rPr baseline="-25000" lang="en-CA" sz="2500"/>
              <a:t>i</a:t>
            </a:r>
            <a:r>
              <a:rPr lang="en-CA" sz="2500"/>
              <a:t>),  measures the similarity of a point, X</a:t>
            </a:r>
            <a:r>
              <a:rPr baseline="-25000" lang="en-CA" sz="2500"/>
              <a:t>i</a:t>
            </a:r>
            <a:r>
              <a:rPr lang="en-CA" sz="2500"/>
              <a:t>,to its own cluster compared to other clusters.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CA" sz="2500"/>
              <a:t>s(X</a:t>
            </a:r>
            <a:r>
              <a:rPr baseline="-25000" lang="en-CA" sz="2500"/>
              <a:t>i</a:t>
            </a:r>
            <a:r>
              <a:rPr lang="en-CA" sz="2500"/>
              <a:t>) ranges from -1 to 1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CA" sz="2500"/>
              <a:t>a value close to 1 suggests that X</a:t>
            </a:r>
            <a:r>
              <a:rPr baseline="-25000" lang="en-CA" sz="2500"/>
              <a:t>i</a:t>
            </a:r>
            <a:r>
              <a:rPr lang="en-CA" sz="2500"/>
              <a:t> is similar to the rest of its cluster and dissimilar to other clusters (X</a:t>
            </a:r>
            <a:r>
              <a:rPr baseline="-25000" lang="en-CA" sz="2500"/>
              <a:t>i</a:t>
            </a:r>
            <a:r>
              <a:rPr lang="en-CA" sz="2500"/>
              <a:t> is well classified).</a:t>
            </a:r>
            <a:endParaRPr sz="2500"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CA" sz="2500"/>
              <a:t>a value close to -1 suggests that X</a:t>
            </a:r>
            <a:r>
              <a:rPr baseline="-25000" lang="en-CA" sz="2500"/>
              <a:t>i</a:t>
            </a:r>
            <a:r>
              <a:rPr lang="en-CA" sz="2500"/>
              <a:t> is dissimilar to the rest of its cluster and similar to other clusters (X</a:t>
            </a:r>
            <a:r>
              <a:rPr baseline="-25000" lang="en-CA" sz="2500"/>
              <a:t>i</a:t>
            </a:r>
            <a:r>
              <a:rPr lang="en-CA" sz="2500"/>
              <a:t> is poorly classified).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CA" sz="2500"/>
              <a:t>The average of the silhouette values over the entire dataset may be used to measure the quality of the clustering.</a:t>
            </a:r>
            <a:endParaRPr sz="2500"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Silhouette - Overview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18325" y="999825"/>
            <a:ext cx="113169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lang="en-CA" sz="2500"/>
              <a:t>For each point X</a:t>
            </a:r>
            <a:r>
              <a:rPr baseline="-25000" lang="en-CA" sz="2500"/>
              <a:t>i </a:t>
            </a:r>
            <a:r>
              <a:rPr lang="en-CA" sz="2500"/>
              <a:t>:</a:t>
            </a:r>
            <a:endParaRPr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CA" sz="2500"/>
              <a:t>calculate the a(X</a:t>
            </a:r>
            <a:r>
              <a:rPr baseline="-25000" lang="en-CA" sz="2500"/>
              <a:t>i </a:t>
            </a:r>
            <a:r>
              <a:rPr lang="en-CA" sz="2500"/>
              <a:t>), the average distance from X</a:t>
            </a:r>
            <a:r>
              <a:rPr baseline="-25000" lang="en-CA" sz="2500"/>
              <a:t>i </a:t>
            </a:r>
            <a:r>
              <a:rPr lang="en-CA" sz="2500"/>
              <a:t> to every other point in the same cluster, </a:t>
            </a:r>
            <a:endParaRPr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CA" sz="2500"/>
              <a:t>calculate the b(X</a:t>
            </a:r>
            <a:r>
              <a:rPr baseline="-25000" lang="en-CA" sz="2500"/>
              <a:t>i </a:t>
            </a:r>
            <a:r>
              <a:rPr lang="en-CA" sz="2500"/>
              <a:t>), the average distance from X</a:t>
            </a:r>
            <a:r>
              <a:rPr baseline="-25000" lang="en-CA" sz="2500"/>
              <a:t>i </a:t>
            </a:r>
            <a:r>
              <a:rPr lang="en-CA" sz="2500"/>
              <a:t> to every point in its nearest cluster C</a:t>
            </a:r>
            <a:r>
              <a:rPr baseline="-25000" lang="en-CA" sz="2500"/>
              <a:t>k</a:t>
            </a:r>
            <a:r>
              <a:rPr lang="en-CA" sz="2500"/>
              <a:t>,</a:t>
            </a:r>
            <a:endParaRPr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CA" sz="2500"/>
              <a:t> 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500"/>
              <a:t>Comments: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lang="en-CA" sz="2500"/>
              <a:t>Ideally a(X</a:t>
            </a:r>
            <a:r>
              <a:rPr baseline="-25000" lang="en-CA" sz="2500"/>
              <a:t>i </a:t>
            </a:r>
            <a:r>
              <a:rPr lang="en-CA" sz="2500"/>
              <a:t>) is really small and b(X</a:t>
            </a:r>
            <a:r>
              <a:rPr baseline="-25000" lang="en-CA" sz="2500"/>
              <a:t>i </a:t>
            </a:r>
            <a:r>
              <a:rPr lang="en-CA" sz="2500"/>
              <a:t>) is really large. In this case s(X</a:t>
            </a:r>
            <a:r>
              <a:rPr baseline="-25000" lang="en-CA" sz="2500"/>
              <a:t>i </a:t>
            </a:r>
            <a:r>
              <a:rPr lang="en-CA" sz="2500"/>
              <a:t>) = 1.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CA" sz="2500"/>
              <a:t>In the worst case, b(X</a:t>
            </a:r>
            <a:r>
              <a:rPr baseline="-25000" lang="en-CA" sz="2500"/>
              <a:t>i </a:t>
            </a:r>
            <a:r>
              <a:rPr lang="en-CA" sz="2500"/>
              <a:t>) is really small and a(X</a:t>
            </a:r>
            <a:r>
              <a:rPr baseline="-25000" lang="en-CA" sz="2500"/>
              <a:t>i </a:t>
            </a:r>
            <a:r>
              <a:rPr lang="en-CA" sz="2500"/>
              <a:t>) is really large. In this case s(X</a:t>
            </a:r>
            <a:r>
              <a:rPr baseline="-25000" lang="en-CA" sz="2500"/>
              <a:t>i </a:t>
            </a:r>
            <a:r>
              <a:rPr lang="en-CA" sz="2500"/>
              <a:t>) = -1.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Silhouette - Calculation</a:t>
            </a:r>
            <a:endParaRPr/>
          </a:p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descr="&lt;math xmlns=&quot;http://www.w3.org/1998/Math/MathML&quot;&gt;&lt;mi&gt;a&lt;/mi&gt;&lt;mfenced&gt;&lt;msub&gt;&lt;mi&gt;X&lt;/mi&gt;&lt;mi&gt;i&lt;/mi&gt;&lt;/msub&gt;&lt;/mfenced&gt;&lt;mo&gt;=&lt;/mo&gt;&lt;mfrac&gt;&lt;mn&gt;1&lt;/mn&gt;&lt;mrow&gt;&lt;mfenced open=&quot;|&quot; close=&quot;|&quot;&gt;&lt;msub&gt;&lt;mi&gt;C&lt;/mi&gt;&lt;mi&gt;i&lt;/mi&gt;&lt;/msub&gt;&lt;/mfenced&gt;&lt;mo&gt;-&lt;/mo&gt;&lt;mn&gt;1&lt;/mn&gt;&lt;/mrow&gt;&lt;/mfrac&gt;&lt;munder&gt;&lt;mo&gt;&amp;#x2211;&lt;/mo&gt;&lt;mrow&gt;&lt;mi&gt;j&lt;/mi&gt;&lt;mo&gt;&amp;#xA0;&lt;/mo&gt;&lt;mo&gt;&amp;#x2208;&lt;/mo&gt;&lt;mo&gt;&amp;#xA0;&lt;/mo&gt;&lt;msub&gt;&lt;mi&gt;C&lt;/mi&gt;&lt;mi&gt;i&lt;/mi&gt;&lt;/msub&gt;&lt;mo&gt;,&lt;/mo&gt;&lt;mo&gt;&amp;#xA0;&lt;/mo&gt;&lt;mi&gt;j&lt;/mi&gt;&lt;mo&gt;&amp;#xA0;&lt;/mo&gt;&lt;mo&gt;&amp;#x2260;&lt;/mo&gt;&lt;mo&gt;&amp;#xA0;&lt;/mo&gt;&lt;mi&gt;i&lt;/mi&gt;&lt;/mrow&gt;&lt;/munder&gt;&lt;mi&gt;d&lt;/mi&gt;&lt;mi&gt;i&lt;/mi&gt;&lt;mi&gt;s&lt;/mi&gt;&lt;mi&gt;tan&lt;/mi&gt;&lt;mi&gt;c&lt;/mi&gt;&lt;mi&gt;e&lt;/mi&gt;&lt;mfenced&gt;&lt;mrow&gt;&lt;mi&gt;i&lt;/mi&gt;&lt;mo&gt;,&lt;/mo&gt;&lt;mo&gt;&amp;#xA0;&lt;/mo&gt;&lt;mi&gt;j&lt;/mi&gt;&lt;/mrow&gt;&lt;/mfenced&gt;&lt;/math&gt;" id="98" name="Google Shape;98;p14" title="a open parentheses X subscript i close parentheses equals fraction numerator 1 over denominator open vertical bar C subscript i close vertical bar minus 1 end fraction sum for j space element of space C subscript i comma space j space not equal to space i of d i s tan c e open parentheses i comma space j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050" y="2055000"/>
            <a:ext cx="3975375" cy="60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b&lt;/mi&gt;&lt;mfenced&gt;&lt;msub&gt;&lt;mi&gt;X&lt;/mi&gt;&lt;mi&gt;i&lt;/mi&gt;&lt;/msub&gt;&lt;/mfenced&gt;&lt;mo&gt;=&lt;/mo&gt;&lt;mfrac&gt;&lt;mn&gt;1&lt;/mn&gt;&lt;mfenced open=&quot;|&quot; close=&quot;|&quot;&gt;&lt;msub&gt;&lt;mi&gt;C&lt;/mi&gt;&lt;mi&gt;k&lt;/mi&gt;&lt;/msub&gt;&lt;/mfenced&gt;&lt;/mfrac&gt;&lt;munder&gt;&lt;mo&gt;&amp;#x2211;&lt;/mo&gt;&lt;mrow&gt;&lt;mi&gt;j&lt;/mi&gt;&lt;mo&gt;&amp;#xA0;&lt;/mo&gt;&lt;mo&gt;&amp;#x2208;&lt;/mo&gt;&lt;mo&gt;&amp;#xA0;&lt;/mo&gt;&lt;msub&gt;&lt;mi&gt;C&lt;/mi&gt;&lt;mi&gt;k&lt;/mi&gt;&lt;/msub&gt;&lt;/mrow&gt;&lt;/munder&gt;&lt;mi&gt;d&lt;/mi&gt;&lt;mi&gt;i&lt;/mi&gt;&lt;mi&gt;s&lt;/mi&gt;&lt;mi&gt;tan&lt;/mi&gt;&lt;mi&gt;c&lt;/mi&gt;&lt;mi&gt;e&lt;/mi&gt;&lt;mfenced&gt;&lt;mrow&gt;&lt;mi&gt;i&lt;/mi&gt;&lt;mo&gt;,&lt;/mo&gt;&lt;mo&gt;&amp;#xA0;&lt;/mo&gt;&lt;mi&gt;j&lt;/mi&gt;&lt;/mrow&gt;&lt;/mfenced&gt;&lt;/math&gt;" id="99" name="Google Shape;99;p14" title="b open parentheses X subscript i close parentheses equals fraction numerator 1 over denominator open vertical bar C subscript k close vertical bar end fraction sum for j space element of space C subscript k of d i s tan c e open parentheses i comma space j close parenthe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125" y="3204575"/>
            <a:ext cx="3319676" cy="60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s&lt;/mi&gt;&lt;mfenced&gt;&lt;msub&gt;&lt;mi&gt;X&lt;/mi&gt;&lt;mi&gt;i&lt;/mi&gt;&lt;/msub&gt;&lt;/mfenced&gt;&lt;mo&gt;=&lt;/mo&gt;&lt;mfrac&gt;&lt;mrow&gt;&lt;mi&gt;b&lt;/mi&gt;&lt;mfenced&gt;&lt;msub&gt;&lt;mi&gt;X&lt;/mi&gt;&lt;mi&gt;i&lt;/mi&gt;&lt;/msub&gt;&lt;/mfenced&gt;&lt;mo&gt;-&lt;/mo&gt;&lt;mi&gt;a&lt;/mi&gt;&lt;mfenced&gt;&lt;msub&gt;&lt;mi&gt;X&lt;/mi&gt;&lt;mi&gt;i&lt;/mi&gt;&lt;/msub&gt;&lt;/mfenced&gt;&lt;/mrow&gt;&lt;mrow&gt;&lt;mi&gt;m&lt;/mi&gt;&lt;mi&gt;a&lt;/mi&gt;&lt;mi&gt;x&lt;/mi&gt;&lt;mfenced&gt;&lt;mrow&gt;&lt;mi&gt;a&lt;/mi&gt;&lt;mfenced&gt;&lt;msub&gt;&lt;mi&gt;X&lt;/mi&gt;&lt;mi&gt;i&lt;/mi&gt;&lt;/msub&gt;&lt;/mfenced&gt;&lt;mo&gt;,&lt;/mo&gt;&lt;mo&gt;&amp;#xA0;&lt;/mo&gt;&lt;mi&gt;b&lt;/mi&gt;&lt;mfenced&gt;&lt;msub&gt;&lt;mi&gt;X&lt;/mi&gt;&lt;mi&gt;i&lt;/mi&gt;&lt;/msub&gt;&lt;/mfenced&gt;&lt;/mrow&gt;&lt;/mfenced&gt;&lt;/mrow&gt;&lt;/mfrac&gt;&lt;/math&gt;" id="100" name="Google Shape;100;p14" title="s open parentheses X subscript i close parentheses equals fraction numerator b open parentheses X subscript i close parentheses minus a open parentheses X subscript i close parentheses over denominator m a x open parentheses a open parentheses X subscript i close parentheses comma space b open parentheses X subscript i close parentheses close parentheses end frac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725" y="3711425"/>
            <a:ext cx="2836899" cy="69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