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58" r:id="rId5"/>
    <p:sldId id="273" r:id="rId6"/>
    <p:sldId id="267" r:id="rId7"/>
    <p:sldId id="268" r:id="rId8"/>
    <p:sldId id="259" r:id="rId9"/>
    <p:sldId id="269" r:id="rId10"/>
    <p:sldId id="276" r:id="rId11"/>
    <p:sldId id="260" r:id="rId12"/>
    <p:sldId id="266" r:id="rId13"/>
    <p:sldId id="270" r:id="rId14"/>
    <p:sldId id="280" r:id="rId15"/>
    <p:sldId id="261" r:id="rId16"/>
    <p:sldId id="271" r:id="rId17"/>
    <p:sldId id="272" r:id="rId18"/>
    <p:sldId id="262" r:id="rId19"/>
    <p:sldId id="263" r:id="rId20"/>
    <p:sldId id="278" r:id="rId21"/>
    <p:sldId id="264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DD6DB6-0D37-AF4B-BCE7-4920B7B7961D}">
          <p14:sldIdLst>
            <p14:sldId id="256"/>
            <p14:sldId id="257"/>
            <p14:sldId id="279"/>
            <p14:sldId id="258"/>
            <p14:sldId id="273"/>
            <p14:sldId id="267"/>
            <p14:sldId id="268"/>
            <p14:sldId id="259"/>
            <p14:sldId id="269"/>
            <p14:sldId id="276"/>
            <p14:sldId id="260"/>
            <p14:sldId id="266"/>
            <p14:sldId id="270"/>
            <p14:sldId id="280"/>
            <p14:sldId id="261"/>
            <p14:sldId id="271"/>
            <p14:sldId id="272"/>
            <p14:sldId id="262"/>
            <p14:sldId id="263"/>
            <p14:sldId id="278"/>
            <p14:sldId id="264"/>
            <p14:sldId id="274"/>
            <p14:sldId id="275"/>
          </p14:sldIdLst>
        </p14:section>
        <p14:section name="Untitled Section" id="{4CEFCE61-EEB4-8847-B3D0-6F4293FCA30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07"/>
    <p:restoredTop sz="94790"/>
  </p:normalViewPr>
  <p:slideViewPr>
    <p:cSldViewPr snapToGrid="0">
      <p:cViewPr varScale="1">
        <p:scale>
          <a:sx n="77" d="100"/>
          <a:sy n="77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55E5-15BF-C943-BD4E-2EE57C141AC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6D3FC-F2A8-DB42-B525-D5CB284D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B11A-A247-20EF-CAC7-A79B613A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099E5-8BD0-D749-D064-264BE98A3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5CE64-520E-8713-D236-9733F8BC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2BEB-0196-434F-A7D6-A0E062BF8373}" type="datetime1">
              <a:rPr lang="en-GB" smtClean="0"/>
              <a:t>30/09/2024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9AD16-A596-0B58-A9A9-1CA8C754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53A44-EF93-498C-B814-FA2DC76E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B49-9B31-B64F-9534-3217E6D3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5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CDC0-8317-C305-191A-0985EF37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EBE16-D703-AA29-5285-E12394C1D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CC5EB-DFCF-EEAF-D8E7-B828E51D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7552-D079-314E-B98B-50BF8DC8C60D}" type="datetime1">
              <a:rPr lang="en-GB" smtClean="0"/>
              <a:t>30/09/2024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6E4A-0771-9C14-E8C7-6FC19E8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5441-574B-124F-5711-A0F8C52E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B49-9B31-B64F-9534-3217E6D3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16CBF-10B1-78B2-202B-666C35F28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32050-5267-DC93-8707-A32F44FB7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D930F-1E7D-4700-5AFB-CCBFF36E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7F0-6A3F-BB4F-8705-C41BC2F15A1B}" type="datetime1">
              <a:rPr lang="en-GB" smtClean="0"/>
              <a:t>30/09/2024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9FFE-912D-80CD-EA71-E61B98C5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B1573-C073-A466-6CDD-FB692E2C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B49-9B31-B64F-9534-3217E6D3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78FE-E27C-74DA-6DA1-42051E01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F726-10FB-A3FE-67E3-B8EC16375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AF53-4415-5D08-2DAD-5A1733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35E-BD45-5F4A-9CD0-E4A7372E80D0}" type="datetime1">
              <a:rPr lang="en-GB" smtClean="0"/>
              <a:t>30/09/2024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F064-4DAA-0478-0FD2-E2F80536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96A8-9612-3FD5-2740-D96137E1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B49-9B31-B64F-9534-3217E6D3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3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75CF-29E9-A592-F807-9BC56DD9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A32CA-9623-53C2-2CCE-20E55AC3D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AAE55-C4F5-BBE3-383E-E8049D5F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8F10-2756-9A47-808F-A8A7163D960C}" type="datetime1">
              <a:rPr lang="en-GB" smtClean="0"/>
              <a:t>30/09/2024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D015B-163E-35CF-B01F-9B46001C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B679F-14EC-6CE0-397B-497634AB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B49-9B31-B64F-9534-3217E6D3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2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892A-C762-0FC3-3DCB-26BDC5A9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C97F-E24F-ADCF-2D59-3F2A355F9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AEC15-B689-6A56-F140-4235E109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A41F0-9149-8B08-ABAD-1FEA7BD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AF5F-E919-AA43-9A0C-0DEE7ACAE69E}" type="datetime1">
              <a:rPr lang="en-GB" smtClean="0"/>
              <a:t>30/09/2024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B9874-4AF0-5573-877C-C0D8DFB6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9F2E0-32E4-C8C2-C105-E1EE9ED2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B49-9B31-B64F-9534-3217E6D3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CA50-E170-7B9A-D209-FBF6FDB8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BA319-17C1-7C1C-9FAA-5C629717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D4D43-6F24-B43A-23C1-D51759EA9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44841-824F-FFFA-4F6E-4B03B274A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A44FB-4F39-06EF-73C0-12F902E4C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C769C-E3C2-9ECD-2322-F495949A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3281-7F24-0D47-975D-82E24F54D445}" type="datetime1">
              <a:rPr lang="en-GB" smtClean="0"/>
              <a:t>30/09/2024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227B1-1B9B-AECB-98B5-03C3E444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65DD1-F367-81AE-51B2-8C66E5F9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B49-9B31-B64F-9534-3217E6D3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0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3BAC-B55D-7E68-CCB7-4C3493AB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C111D-D044-5574-7AEC-0DA63924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D3E4-5A59-404E-9167-3E3DD9ECFFA3}" type="datetime1">
              <a:rPr lang="en-GB" smtClean="0"/>
              <a:t>30/09/2024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D1D92-5925-0293-9772-CFEEDE7D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65861-E0E6-1109-7D80-C685DF0C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B49-9B31-B64F-9534-3217E6D3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4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536E1-C8C6-2C8F-267C-91AA431C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BA34-6C6A-4842-98C5-228FE7088CF4}" type="datetime1">
              <a:rPr lang="en-GB" smtClean="0"/>
              <a:t>30/09/2024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41112-A2B6-86D2-76E4-082630A5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2188-7589-FAFB-B3BC-3935C4AA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B49-9B31-B64F-9534-3217E6D3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40AD-AC7A-27A2-6F29-86B62185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06B6-6F7D-893A-6DC9-8A488D6A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ED209-2B58-C102-EA7A-14ABA65FC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F0227-7089-1832-0B8B-2FC35B1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C1F9-FD64-DB47-B28B-904B9DB73A10}" type="datetime1">
              <a:rPr lang="en-GB" smtClean="0"/>
              <a:t>30/09/2024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1290B-6B14-E05C-F212-EF920C23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A3EB5-8B20-C82E-0680-946137EF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B49-9B31-B64F-9534-3217E6D3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9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B14A-268D-24CD-DF48-597624A2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E9E59-9C7C-BE6A-9701-A64A5E34A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8D2FF-A7DD-E0B5-508D-4013A57F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45BCE-6D69-030C-E4FA-CB409A97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107A-9289-4144-BFCA-893B003F5113}" type="datetime1">
              <a:rPr lang="en-GB" smtClean="0"/>
              <a:t>30/09/2024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71100-5F82-EA15-A535-1069002A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1007B-0AE3-0CBC-1DA6-C342D9A9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B49-9B31-B64F-9534-3217E6D3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67E2F-2F89-3288-83B0-4916D594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4B5A1-13EE-CDD1-4CE8-908A85169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043F0-27F1-E0FE-87E3-D39979C18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1CE3-1D84-C641-9C0F-D69ABB213518}" type="datetime1">
              <a:rPr lang="en-GB" smtClean="0"/>
              <a:t>30/09/2024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4D8C4-2B6B-2B51-D1CF-0ECC16ED4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Session Code: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D310-0E2E-646F-E226-F1079322B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A4B49-9B31-B64F-9534-3217E6D3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4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" TargetMode="External"/><Relationship Id="rId2" Type="http://schemas.openxmlformats.org/officeDocument/2006/relationships/hyperlink" Target="http://www.uwe.ac.u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witter.com/" TargetMode="External"/><Relationship Id="rId4" Type="http://schemas.openxmlformats.org/officeDocument/2006/relationships/hyperlink" Target="http://www.asda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8B27-550D-A79F-8BB1-264A23576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Welcome to Web Development &amp;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3898D-420F-4F3B-7D60-05C6F69FC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UFCFES-30-1 Web Development &amp; Databases</a:t>
            </a:r>
          </a:p>
          <a:p>
            <a:r>
              <a:rPr lang="en-US" dirty="0"/>
              <a:t>Practical Session No.1</a:t>
            </a:r>
          </a:p>
        </p:txBody>
      </p:sp>
      <p:pic>
        <p:nvPicPr>
          <p:cNvPr id="5" name="Picture 4" descr="A red sign with white text&#10;&#10;Description automatically generated">
            <a:extLst>
              <a:ext uri="{FF2B5EF4-FFF2-40B4-BE49-F238E27FC236}">
                <a16:creationId xmlns:a16="http://schemas.microsoft.com/office/drawing/2014/main" id="{E2CCFEA8-B425-B007-C323-55B6DF1F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3" y="18535"/>
            <a:ext cx="2576071" cy="12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6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57AE-DA09-D7C0-6430-07A45E84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Resources &amp;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90CD-6622-E526-7AF9-B524CE10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Development Resources for Code Writing</a:t>
            </a:r>
          </a:p>
          <a:p>
            <a:pPr lvl="1"/>
            <a:r>
              <a:rPr lang="en-US" dirty="0"/>
              <a:t>W3schools.com</a:t>
            </a:r>
          </a:p>
          <a:p>
            <a:pPr lvl="2"/>
            <a:r>
              <a:rPr lang="en-US" dirty="0"/>
              <a:t>HMTL</a:t>
            </a:r>
          </a:p>
          <a:p>
            <a:pPr lvl="2"/>
            <a:r>
              <a:rPr lang="en-US" dirty="0"/>
              <a:t>CSS3</a:t>
            </a:r>
          </a:p>
          <a:p>
            <a:pPr lvl="2"/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Bootstrap</a:t>
            </a:r>
          </a:p>
          <a:p>
            <a:pPr lvl="2"/>
            <a:r>
              <a:rPr lang="en-US" dirty="0"/>
              <a:t>Python</a:t>
            </a:r>
          </a:p>
          <a:p>
            <a:pPr lvl="2"/>
            <a:r>
              <a:rPr lang="en-US" dirty="0"/>
              <a:t>SQL</a:t>
            </a:r>
          </a:p>
          <a:p>
            <a:pPr lvl="2"/>
            <a:r>
              <a:rPr lang="en-US" dirty="0"/>
              <a:t>MySQL</a:t>
            </a:r>
          </a:p>
          <a:p>
            <a:pPr lvl="2"/>
            <a:endParaRPr lang="en-US" dirty="0"/>
          </a:p>
          <a:p>
            <a:pPr lvl="2"/>
            <a:r>
              <a:rPr lang="en-US" dirty="0">
                <a:hlinkClick r:id="rId2"/>
              </a:rPr>
              <a:t>https://www.w3schools.com</a:t>
            </a:r>
            <a:endParaRPr lang="en-US" dirty="0"/>
          </a:p>
          <a:p>
            <a:pPr lvl="2"/>
            <a:r>
              <a:rPr lang="en-US" dirty="0"/>
              <a:t>Have a look at the W3Schools website, </a:t>
            </a:r>
            <a:r>
              <a:rPr lang="en-US" dirty="0" err="1"/>
              <a:t>familiarise</a:t>
            </a:r>
            <a:r>
              <a:rPr lang="en-US" dirty="0"/>
              <a:t> yourself with this resource.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0A30E-5765-4223-4E55-663AD9CD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192967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120613-8610-B43E-B6C8-1E6DACF3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2: (Individual Task)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D4CF94-3FE4-B0CB-C531-7601EAB1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How can Web Browsers cause compatibility issues for web Sites/Applications?</a:t>
            </a:r>
          </a:p>
          <a:p>
            <a:endParaRPr lang="en-US" dirty="0"/>
          </a:p>
          <a:p>
            <a:r>
              <a:rPr lang="en-US" dirty="0"/>
              <a:t>Use Google to hunt for answers.</a:t>
            </a:r>
          </a:p>
          <a:p>
            <a:r>
              <a:rPr lang="en-US" dirty="0"/>
              <a:t>Take a few minutes to hunt for these answers.</a:t>
            </a:r>
          </a:p>
          <a:p>
            <a:r>
              <a:rPr lang="en-US" dirty="0"/>
              <a:t>Report back to the Class.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59A9-C0FC-6814-4456-B728FEFF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141040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E8D3-0B57-CC26-CC7B-2B65277D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2 –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0BD1-FB76-0BF7-FEBF-2EFBE0A91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Lack of Testing on Real Devices</a:t>
            </a:r>
          </a:p>
          <a:p>
            <a:pPr lvl="1"/>
            <a:r>
              <a:rPr lang="en-US" dirty="0"/>
              <a:t>Test your Web Site across multiple Browsers (Google, Firefox, Edge, Chrome etc.</a:t>
            </a:r>
          </a:p>
          <a:p>
            <a:pPr lvl="1"/>
            <a:r>
              <a:rPr lang="en-US" dirty="0"/>
              <a:t>Devices (DT, LT, Tablet, Phone) </a:t>
            </a:r>
          </a:p>
          <a:p>
            <a:pPr lvl="1"/>
            <a:r>
              <a:rPr lang="en-US" dirty="0"/>
              <a:t>Different operating systems (iOS, Android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b="1" dirty="0"/>
              <a:t>HTML/CSS Validation</a:t>
            </a:r>
          </a:p>
          <a:p>
            <a:pPr lvl="1"/>
            <a:r>
              <a:rPr lang="en-US" dirty="0"/>
              <a:t>Missing just one closing </a:t>
            </a:r>
            <a:r>
              <a:rPr lang="en-US" dirty="0" err="1"/>
              <a:t>Div</a:t>
            </a:r>
            <a:r>
              <a:rPr lang="en-US" dirty="0"/>
              <a:t> Tag &lt;&gt; can break your web page and stop it from rendering in the browser. So Check and double check those {}()””&lt;&gt;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’_-</a:t>
            </a:r>
          </a:p>
          <a:p>
            <a:r>
              <a:rPr lang="en-US" b="1" dirty="0"/>
              <a:t>Browser Specific Functions – CSS</a:t>
            </a:r>
          </a:p>
          <a:p>
            <a:pPr lvl="1"/>
            <a:r>
              <a:rPr lang="en-US" dirty="0"/>
              <a:t>What might work in one browser might not work in another.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C115E-EFC9-5B97-6B70-5F9B56BB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95105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1642-A863-47CC-7D20-9EC782BB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2 – Answers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4965-34A8-8DDE-CCCD-BE0934CC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DocType</a:t>
            </a:r>
            <a:r>
              <a:rPr lang="en-US" b="1" dirty="0"/>
              <a:t> Error</a:t>
            </a:r>
          </a:p>
          <a:p>
            <a:pPr lvl="1"/>
            <a:r>
              <a:rPr lang="en-US" dirty="0"/>
              <a:t>Browsers operate in 2 modes for Web Pages:</a:t>
            </a:r>
          </a:p>
          <a:p>
            <a:pPr lvl="2"/>
            <a:r>
              <a:rPr lang="en-US" dirty="0"/>
              <a:t>Strict Mode - &lt;!DOCTYPE HTML&gt;</a:t>
            </a:r>
          </a:p>
          <a:p>
            <a:pPr lvl="2"/>
            <a:r>
              <a:rPr lang="en-US" dirty="0"/>
              <a:t>Quirky Mode – For Backwards Compatibility – Allows Code Errors.</a:t>
            </a:r>
          </a:p>
          <a:p>
            <a:r>
              <a:rPr lang="en-US" b="1" dirty="0"/>
              <a:t>Outdated Browsers being used.</a:t>
            </a:r>
          </a:p>
          <a:p>
            <a:pPr lvl="1"/>
            <a:r>
              <a:rPr lang="en-US" dirty="0"/>
              <a:t>Old Browsers may not render new JS or CSS properties.</a:t>
            </a:r>
          </a:p>
          <a:p>
            <a:r>
              <a:rPr lang="en-US" b="1" dirty="0"/>
              <a:t>Layout Compatibility:</a:t>
            </a:r>
          </a:p>
          <a:p>
            <a:pPr lvl="1"/>
            <a:r>
              <a:rPr lang="en-US" dirty="0"/>
              <a:t>One CSS rule in Firefox, might not render correctly in Safari/Chrome/Edge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8AAC4-3563-877B-1C0D-BA3596F5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158303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964E-5A38-4454-7D01-F4C4D39F8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Exercise 3: Discuss the Assignment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F20E-887A-A398-2038-A99448419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the Assignment brief from Blackboard to Introduce the Module Assignment.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9633A-9045-4852-FB52-EA9B28E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392866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120613-8610-B43E-B6C8-1E6DACF3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4: (Individual Task)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D4CF94-3FE4-B0CB-C531-7601EAB1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Explain the Differences between what is a Development and Production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Students:</a:t>
            </a:r>
          </a:p>
          <a:p>
            <a:pPr marL="0" indent="0">
              <a:buNone/>
            </a:pPr>
            <a:r>
              <a:rPr lang="en-US" dirty="0"/>
              <a:t>Use Google, Talk between yourselves</a:t>
            </a:r>
          </a:p>
          <a:p>
            <a:pPr marL="0" indent="0">
              <a:buNone/>
            </a:pPr>
            <a:r>
              <a:rPr lang="en-US" dirty="0"/>
              <a:t>5 Minute Task.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59A9-C0FC-6814-4456-B728FEFF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307812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29FC-F2BB-59C1-D79E-04419A22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Q4: Explanation of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5B79-48C3-03C3-6507-A6AC9A18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Development Environment is where all the:</a:t>
            </a:r>
          </a:p>
          <a:p>
            <a:r>
              <a:rPr lang="en-US" dirty="0"/>
              <a:t>design, </a:t>
            </a:r>
          </a:p>
          <a:p>
            <a:r>
              <a:rPr lang="en-US" dirty="0"/>
              <a:t>Building,</a:t>
            </a:r>
          </a:p>
          <a:p>
            <a:r>
              <a:rPr lang="en-US" dirty="0"/>
              <a:t>testing takes place.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maybe several versions/iterations of a process/Function.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BB24B-B28E-CEBD-EDC1-D158114C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296074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B3B9-86AD-B812-72AF-50DE35FA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Q4: Explanation of Production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33D5-FCC2-AAD3-D9E8-7F7FAD7E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what is live to the Public, there is one version, it is what the public sees when on your web site.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>
                <a:hlinkClick r:id="rId2"/>
              </a:rPr>
              <a:t>www.uwe.ac.uk</a:t>
            </a:r>
            <a:r>
              <a:rPr lang="en-US" dirty="0"/>
              <a:t> – Live Web Site</a:t>
            </a:r>
          </a:p>
          <a:p>
            <a:pPr lvl="1"/>
            <a:r>
              <a:rPr lang="en-US" dirty="0">
                <a:hlinkClick r:id="rId3"/>
              </a:rPr>
              <a:t>www.facebook.com</a:t>
            </a:r>
            <a:r>
              <a:rPr lang="en-US" dirty="0"/>
              <a:t> – Live Web Site</a:t>
            </a:r>
          </a:p>
          <a:p>
            <a:pPr lvl="1"/>
            <a:r>
              <a:rPr lang="en-US" dirty="0">
                <a:hlinkClick r:id="rId4"/>
              </a:rPr>
              <a:t>www.asda.com</a:t>
            </a:r>
            <a:r>
              <a:rPr lang="en-US" dirty="0"/>
              <a:t> – Live Web Site</a:t>
            </a:r>
          </a:p>
          <a:p>
            <a:pPr lvl="1"/>
            <a:r>
              <a:rPr lang="en-US" dirty="0">
                <a:hlinkClick r:id="rId5"/>
              </a:rPr>
              <a:t>www.twitter.com</a:t>
            </a:r>
            <a:r>
              <a:rPr lang="en-US" dirty="0"/>
              <a:t> – Live Web Site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will be a Testing website in the background that developers are constantly working on to update the site, this is not available to the general public or public facing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CEAB8-B39D-23BD-1BE4-186CBF69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30152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120613-8610-B43E-B6C8-1E6DACF3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4: (Group Task)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D4CF94-3FE4-B0CB-C531-7601EAB1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Work in Groups of 3-4: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Identify what options you have to set up your Web Development Environment for your upcoming project(s).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There is NO GOOD or BAD APPROACH</a:t>
            </a:r>
          </a:p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But there are 4 answers.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59A9-C0FC-6814-4456-B728FEFF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30742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3304-E8C3-D12C-728D-0E9DC0CA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Q4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01B4-B215-5D75-A9F2-5B9F17CF9A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Native – On Own Device</a:t>
            </a:r>
          </a:p>
          <a:p>
            <a:r>
              <a:rPr lang="en-US" dirty="0"/>
              <a:t>Use UWE Lab Machines.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ALWAYS MAKE BACKUPs OF YOUR WEB SITE.</a:t>
            </a:r>
          </a:p>
          <a:p>
            <a:r>
              <a:rPr lang="en-US" dirty="0" err="1"/>
              <a:t>ThumbDrives</a:t>
            </a:r>
            <a:r>
              <a:rPr lang="en-US" dirty="0"/>
              <a:t> / </a:t>
            </a:r>
            <a:r>
              <a:rPr lang="en-US" dirty="0" err="1"/>
              <a:t>FlashDrives</a:t>
            </a:r>
            <a:endParaRPr lang="en-US" dirty="0"/>
          </a:p>
          <a:p>
            <a:r>
              <a:rPr lang="en-US" dirty="0"/>
              <a:t>External Hard Drives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7E6AF-65DD-BDEF-7207-B872819C72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VM Environment</a:t>
            </a:r>
          </a:p>
          <a:p>
            <a:r>
              <a:rPr lang="en-US" dirty="0"/>
              <a:t>CSCT Cloud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EF44-D9FD-5E9D-4500-7D547223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55747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5E01-60E7-5D57-EA20-26C42C53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Todays Session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77D0-52D0-A646-83D9-CACE83BB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00-00-00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D4D2C-4FB6-ABBC-31FA-21BC2AD6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7" y="6356350"/>
            <a:ext cx="11908220" cy="365125"/>
          </a:xfrm>
        </p:spPr>
        <p:txBody>
          <a:bodyPr/>
          <a:lstStyle/>
          <a:p>
            <a:r>
              <a:rPr lang="en-US" sz="2000" b="1"/>
              <a:t>Session Code:</a:t>
            </a:r>
            <a:endParaRPr lang="en-US" sz="2000" b="1" dirty="0"/>
          </a:p>
        </p:txBody>
      </p:sp>
      <p:pic>
        <p:nvPicPr>
          <p:cNvPr id="5" name="Picture 4" descr="A red sign with white text&#10;&#10;Description automatically generated">
            <a:extLst>
              <a:ext uri="{FF2B5EF4-FFF2-40B4-BE49-F238E27FC236}">
                <a16:creationId xmlns:a16="http://schemas.microsoft.com/office/drawing/2014/main" id="{A18E32F1-E98C-2D5A-4780-600866050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769" y="0"/>
            <a:ext cx="2576071" cy="12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2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E83D-E14B-BE04-385F-FDFA7BB02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ANY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76B89-F717-3DEE-36A6-46ED48AF7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63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235C22-2DC1-EB5C-0CEE-6676C33E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83248B-59CB-8D9C-9787-52F8EB63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Undertake The Homework Exercise.</a:t>
            </a:r>
          </a:p>
          <a:p>
            <a:endParaRPr lang="en-US" dirty="0"/>
          </a:p>
          <a:p>
            <a:r>
              <a:rPr lang="en-US" dirty="0"/>
              <a:t>Report back next week session – 10:00.</a:t>
            </a:r>
          </a:p>
          <a:p>
            <a:endParaRPr lang="en-US" dirty="0"/>
          </a:p>
          <a:p>
            <a:r>
              <a:rPr lang="en-US" dirty="0"/>
              <a:t>This will form part of your “Starter Task” for Next Weeks Session.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9CF8-5DFA-BAB9-DF6E-02CD88F1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3947310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F0FD-367E-F31A-5314-CD861532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Objectives Review: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11D8E-34B8-423F-BC5C-FE3A23D5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Students </a:t>
            </a:r>
            <a:r>
              <a:rPr lang="en-US" b="1" dirty="0" err="1"/>
              <a:t>ShBAT</a:t>
            </a:r>
            <a:r>
              <a:rPr lang="en-US" b="1" dirty="0"/>
              <a:t>:</a:t>
            </a:r>
          </a:p>
          <a:p>
            <a:r>
              <a:rPr lang="en-US" dirty="0"/>
              <a:t>Identify what Software and Systems you will be using throughout the Module.</a:t>
            </a:r>
          </a:p>
          <a:p>
            <a:r>
              <a:rPr lang="en-US" dirty="0"/>
              <a:t>Identify how Web Browsers can cause compatibility Issues for Web Developers.</a:t>
            </a:r>
          </a:p>
          <a:p>
            <a:r>
              <a:rPr lang="en-US" dirty="0"/>
              <a:t>Identify and Explain the Differences between Development and Production Environments.</a:t>
            </a:r>
          </a:p>
          <a:p>
            <a:r>
              <a:rPr lang="en-US" dirty="0"/>
              <a:t>Identify the Options available for setting up and using a Web Development Environment.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33569-4E83-9217-4ED8-20E587E6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596500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64AD-5BCB-0280-E68B-F156E899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CC20-F276-EB59-73E6-8F6B1F6B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SEE YOU NEXT TUESDAY.</a:t>
            </a:r>
          </a:p>
          <a:p>
            <a:endParaRPr lang="en-US" dirty="0"/>
          </a:p>
          <a:p>
            <a:r>
              <a:rPr lang="en-US" dirty="0"/>
              <a:t>Same Time</a:t>
            </a:r>
          </a:p>
          <a:p>
            <a:r>
              <a:rPr lang="en-US" dirty="0"/>
              <a:t>Same Place</a:t>
            </a:r>
          </a:p>
          <a:p>
            <a:r>
              <a:rPr lang="en-US" dirty="0"/>
              <a:t>Same Room.</a:t>
            </a:r>
          </a:p>
          <a:p>
            <a:endParaRPr lang="en-US" dirty="0"/>
          </a:p>
          <a:p>
            <a:r>
              <a:rPr lang="en-US" dirty="0"/>
              <a:t>Session Code: </a:t>
            </a:r>
            <a:endParaRPr lang="en-US" sz="4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45109-6139-D9D7-13D6-1705A0D6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260830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Video 7" descr="Neon Pink Question Mark">
            <a:extLst>
              <a:ext uri="{FF2B5EF4-FFF2-40B4-BE49-F238E27FC236}">
                <a16:creationId xmlns:a16="http://schemas.microsoft.com/office/drawing/2014/main" id="{16FB1505-339C-55EE-8EA2-85F8CB5CAFC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r="1" b="2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8E149-B811-3EC9-98EE-979F65E7C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>
                <a:solidFill>
                  <a:srgbClr val="FFFFFF"/>
                </a:solidFill>
              </a:rPr>
              <a:t>ANY QUESTIONS??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1E254EB-08EB-A86D-DA95-EE827C57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Any Questions relating to this Module before we begin?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3FADB-B08B-586D-EEBF-D218A2A4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261074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AD68-5D68-7E8E-83D1-E3EDFFBB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Session/Module Tutor(s)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83F34-81D8-0924-18CD-8A1A749A7A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Mark Rhodes</a:t>
            </a:r>
          </a:p>
          <a:p>
            <a:r>
              <a:rPr lang="en-US" sz="1400" dirty="0"/>
              <a:t>BSc (Hons), MSc, PGCert, DipEd, MBCS, MSET.</a:t>
            </a:r>
          </a:p>
          <a:p>
            <a:endParaRPr lang="en-US" sz="1400" dirty="0"/>
          </a:p>
          <a:p>
            <a:r>
              <a:rPr lang="en-US" sz="1400" dirty="0"/>
              <a:t>BSc (Hons) University of Gloucestershire – (Web Development &amp; Forensic Computing)</a:t>
            </a:r>
          </a:p>
          <a:p>
            <a:r>
              <a:rPr lang="en-US" sz="1400" dirty="0"/>
              <a:t>MSc University of the West of England – Information Technology.</a:t>
            </a:r>
          </a:p>
          <a:p>
            <a:r>
              <a:rPr lang="en-US" sz="1400" dirty="0"/>
              <a:t>PGCert University of Gloucestershire – Research Methods</a:t>
            </a:r>
          </a:p>
          <a:p>
            <a:r>
              <a:rPr lang="en-US" sz="1400" dirty="0"/>
              <a:t>DipEd – External Training Provider - Initial Teacher Training Qualification</a:t>
            </a:r>
          </a:p>
          <a:p>
            <a:r>
              <a:rPr lang="en-US" sz="1400" b="1" dirty="0"/>
              <a:t>Professional Memberships:</a:t>
            </a:r>
          </a:p>
          <a:p>
            <a:r>
              <a:rPr lang="en-US" sz="1400" dirty="0"/>
              <a:t>Society for Education &amp; Training – MSET.</a:t>
            </a:r>
          </a:p>
          <a:p>
            <a:r>
              <a:rPr lang="en-US" sz="1400" dirty="0"/>
              <a:t>British Computer Society – MBCS.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Currently Undertaking:</a:t>
            </a:r>
          </a:p>
          <a:p>
            <a:r>
              <a:rPr lang="en-US" sz="1400" dirty="0"/>
              <a:t>PhD – University of Gloucestershire – Cyber &amp; Technical Computing (2</a:t>
            </a:r>
            <a:r>
              <a:rPr lang="en-US" sz="1400" baseline="30000" dirty="0"/>
              <a:t>nd</a:t>
            </a:r>
            <a:r>
              <a:rPr lang="en-US" sz="1400" dirty="0"/>
              <a:t> Year).</a:t>
            </a:r>
          </a:p>
          <a:p>
            <a:endParaRPr lang="en-US" sz="1400" dirty="0"/>
          </a:p>
          <a:p>
            <a:r>
              <a:rPr lang="en-US" sz="1400" dirty="0"/>
              <a:t>Email: </a:t>
            </a:r>
            <a:r>
              <a:rPr lang="en-US" sz="1800" b="1" dirty="0" err="1"/>
              <a:t>mark.rhodes@uwe.ac.uk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86200-327A-2696-9A6C-7A7D27AE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Session Code:</a:t>
            </a:r>
          </a:p>
        </p:txBody>
      </p:sp>
      <p:pic>
        <p:nvPicPr>
          <p:cNvPr id="3" name="Picture 2" descr="A red sign with white text&#10;&#10;Description automatically generated">
            <a:extLst>
              <a:ext uri="{FF2B5EF4-FFF2-40B4-BE49-F238E27FC236}">
                <a16:creationId xmlns:a16="http://schemas.microsoft.com/office/drawing/2014/main" id="{A51F5F84-E575-3ACB-A7AC-69F72C1F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401" y="0"/>
            <a:ext cx="2576071" cy="12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1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F0FD-367E-F31A-5314-CD861532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11D8E-34B8-423F-BC5C-FE3A23D5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Students WBAT:</a:t>
            </a:r>
          </a:p>
          <a:p>
            <a:r>
              <a:rPr lang="en-US" dirty="0"/>
              <a:t>Identify what Software and Systems you will be using throughout the Module.</a:t>
            </a:r>
          </a:p>
          <a:p>
            <a:r>
              <a:rPr lang="en-US" dirty="0"/>
              <a:t>Identify how Web Browsers can cause compatibility Issues for Web Developers.</a:t>
            </a:r>
          </a:p>
          <a:p>
            <a:r>
              <a:rPr lang="en-US" dirty="0"/>
              <a:t>Identify and Explain the Differences between Development and Production Environments.</a:t>
            </a:r>
          </a:p>
          <a:p>
            <a:r>
              <a:rPr lang="en-US"/>
              <a:t>Identify the Options available for setting up and using a Web Development Environment.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33569-4E83-9217-4ED8-20E587E6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147036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A613-6813-AE60-8A85-FF86A865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C612-6DED-185B-884E-DE75AA8B72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software/Systems will you be using throughout this Web Development Module?</a:t>
            </a:r>
          </a:p>
          <a:p>
            <a:endParaRPr lang="en-US" dirty="0"/>
          </a:p>
          <a:p>
            <a:r>
              <a:rPr lang="en-US" sz="3600" b="1" dirty="0"/>
              <a:t>VS Studio Code</a:t>
            </a:r>
          </a:p>
          <a:p>
            <a:r>
              <a:rPr lang="en-US" dirty="0"/>
              <a:t>This will be the main IDE that you use to code, build and develop your Web Site Project or this Module.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D09BB-6054-F225-92CE-FC0EE506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8851BD-D1E7-0ADD-6B42-8843DED3C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545" y="1825625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1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C02C-15EA-BE2F-6C9D-D800A6DB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Install VS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203-2125-7322-341F-6347C5EC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your own device, install VS Studio Code on your devices.</a:t>
            </a:r>
          </a:p>
          <a:p>
            <a:endParaRPr lang="en-US" dirty="0"/>
          </a:p>
          <a:p>
            <a:r>
              <a:rPr lang="en-US" dirty="0"/>
              <a:t>Take a few minutes to install if on Own Device(s).</a:t>
            </a:r>
          </a:p>
          <a:p>
            <a:endParaRPr lang="en-US" dirty="0"/>
          </a:p>
          <a:p>
            <a:r>
              <a:rPr lang="en-US" dirty="0"/>
              <a:t>Have a look around, get yourself familiar with the IDE.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3BA02-A199-C446-BC40-95C690AB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172693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A82BF0-00D4-A63F-CDC1-824B015B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1 Answers: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02D719-8B10-2F2E-83A5-FC23B43027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Software We Will be using: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VS Studio Code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Python Flask</a:t>
            </a:r>
          </a:p>
          <a:p>
            <a:r>
              <a:rPr lang="en-US" dirty="0"/>
              <a:t>Python Packages</a:t>
            </a:r>
          </a:p>
          <a:p>
            <a:r>
              <a:rPr lang="en-US" dirty="0"/>
              <a:t>MySQL Community Server</a:t>
            </a:r>
          </a:p>
          <a:p>
            <a:r>
              <a:rPr lang="en-US" dirty="0"/>
              <a:t>MongoDB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418043-A1B1-FA1B-8F03-4BA94719C9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Various GUI</a:t>
            </a:r>
          </a:p>
          <a:p>
            <a:r>
              <a:rPr lang="en-US" dirty="0"/>
              <a:t>Various Web Browsers</a:t>
            </a:r>
          </a:p>
          <a:p>
            <a:r>
              <a:rPr lang="en-US" dirty="0"/>
              <a:t>Web Servers</a:t>
            </a:r>
          </a:p>
          <a:p>
            <a:endParaRPr lang="en-US" dirty="0"/>
          </a:p>
          <a:p>
            <a:r>
              <a:rPr lang="en-US" dirty="0"/>
              <a:t>These will be introduced to you gradually over the duration of this module.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6DC69-8A48-A0B8-4B03-E7F37C37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9805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FF05-236A-D7C6-BE70-3A562FAD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Code Will we be using/Writing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8A6B-1731-1399-8B4C-E4423AD9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use the following:</a:t>
            </a:r>
          </a:p>
          <a:p>
            <a:endParaRPr lang="en-US" dirty="0"/>
          </a:p>
          <a:p>
            <a:r>
              <a:rPr lang="en-US" dirty="0"/>
              <a:t>HMTL = ???</a:t>
            </a:r>
          </a:p>
          <a:p>
            <a:r>
              <a:rPr lang="en-US" dirty="0"/>
              <a:t>CSS = ???</a:t>
            </a:r>
          </a:p>
          <a:p>
            <a:r>
              <a:rPr lang="en-US" dirty="0" err="1"/>
              <a:t>javaScript</a:t>
            </a:r>
            <a:r>
              <a:rPr lang="en-US" dirty="0"/>
              <a:t> – Adds Functionality to Web Site - </a:t>
            </a:r>
            <a:r>
              <a:rPr lang="en-US" dirty="0" err="1"/>
              <a:t>onClick</a:t>
            </a:r>
            <a:r>
              <a:rPr lang="en-US" dirty="0"/>
              <a:t>() and many others</a:t>
            </a:r>
          </a:p>
          <a:p>
            <a:r>
              <a:rPr lang="en-US" dirty="0"/>
              <a:t>Python &amp; Python Flask.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D6FA3-2567-972A-10AF-AB05CB97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Code:</a:t>
            </a:r>
          </a:p>
        </p:txBody>
      </p:sp>
    </p:spTree>
    <p:extLst>
      <p:ext uri="{BB962C8B-B14F-4D97-AF65-F5344CB8AC3E}">
        <p14:creationId xmlns:p14="http://schemas.microsoft.com/office/powerpoint/2010/main" val="409018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1056</Words>
  <Application>Microsoft Macintosh PowerPoint</Application>
  <PresentationFormat>Widescreen</PresentationFormat>
  <Paragraphs>183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Welcome to Web Development &amp; Databases</vt:lpstr>
      <vt:lpstr>Todays Session Code:</vt:lpstr>
      <vt:lpstr>ANY QUESTIONS??</vt:lpstr>
      <vt:lpstr>Session/Module Tutor(s)</vt:lpstr>
      <vt:lpstr>Session Objectives:</vt:lpstr>
      <vt:lpstr>Exercise 1:</vt:lpstr>
      <vt:lpstr>Install VS Studio Code</vt:lpstr>
      <vt:lpstr>Exercise 1 Answers:</vt:lpstr>
      <vt:lpstr>What Code Will we be using/Writing in?</vt:lpstr>
      <vt:lpstr>External Resources &amp; Help</vt:lpstr>
      <vt:lpstr>Exercise 2: (Individual Task)</vt:lpstr>
      <vt:lpstr>Exercise 2 – Answers</vt:lpstr>
      <vt:lpstr>Exercise 2 – Answers Cont.</vt:lpstr>
      <vt:lpstr>Exercise 3: Discuss the Assignment Brief</vt:lpstr>
      <vt:lpstr>Exercise 4: (Individual Task)</vt:lpstr>
      <vt:lpstr>Q4: Explanation of Development Environment</vt:lpstr>
      <vt:lpstr>Q4: Explanation of Production Environment</vt:lpstr>
      <vt:lpstr>Exercise 4: (Group Task)</vt:lpstr>
      <vt:lpstr>Q4 Answers</vt:lpstr>
      <vt:lpstr>ANY QUESTIONS</vt:lpstr>
      <vt:lpstr>Homework</vt:lpstr>
      <vt:lpstr>Session Objectives Review: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Web Development &amp; Databases</dc:title>
  <dc:creator>Mark Rhodes</dc:creator>
  <cp:lastModifiedBy>Mark Rhodes</cp:lastModifiedBy>
  <cp:revision>82</cp:revision>
  <dcterms:created xsi:type="dcterms:W3CDTF">2023-10-02T07:36:24Z</dcterms:created>
  <dcterms:modified xsi:type="dcterms:W3CDTF">2024-09-30T21:06:54Z</dcterms:modified>
</cp:coreProperties>
</file>