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ms-office.chartcolorstyle+xml" PartName="/ppt/charts/colors8.xml"/>
  <Override ContentType="application/vnd.ms-office.chartcolorstyle+xml" PartName="/ppt/charts/colors7.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5.xml"/>
  <Override ContentType="application/vnd.ms-office.chartstyle+xml" PartName="/ppt/charts/style7.xml"/>
  <Override ContentType="application/vnd.ms-office.chartstyle+xml" PartName="/ppt/charts/style8.xml"/>
  <Override ContentType="application/vnd.ms-office.chartstyle+xml" PartName="/ppt/charts/style1.xml"/>
  <Override ContentType="application/vnd.ms-office.chartstyle+xml" PartName="/ppt/charts/style6.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8" roundtripDataSignature="AMtx7miy4A+u41gEMkthy0plt8EQOEDd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Dhanush\OneDrive\Desktop\SQL%20PROJECT\VISUAL%20ANALYSI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Dhanush\OneDrive\Desktop\SQL%20PROJECT\VISUAL%20ANALYSI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Dhanush\OneDrive\Desktop\SQL%20PROJECT\VISUAL%20ANALYSIS.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C:\Users\Dhanush\OneDrive\Desktop\SQL%20PROJECT\VISUAL%20ANALYSIS.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C:\Users\Dhanush\OneDrive\Desktop\SQL%20PROJECT\VISUAL%20ANALYSIS.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C:\Users\Dhanush\OneDrive\Desktop\SQL%20PROJECT\VISUAL%20ANALYSIS.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C:\Users\Dhanush\OneDrive\Desktop\SQL%20PROJECT\VISUAL%20ANALYSIS.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C:\Users\Dhanush\OneDrive\Desktop\SQL%20PROJECT\Objective%20qus%20O2.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User Engagement Segmentation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tint val="65000"/>
                      <a:shade val="85000"/>
                      <a:satMod val="130000"/>
                    </a:schemeClr>
                  </a:gs>
                  <a:gs pos="34000">
                    <a:schemeClr val="accent1">
                      <a:tint val="65000"/>
                      <a:shade val="87000"/>
                      <a:satMod val="125000"/>
                    </a:schemeClr>
                  </a:gs>
                  <a:gs pos="70000">
                    <a:schemeClr val="accent1">
                      <a:tint val="65000"/>
                      <a:tint val="100000"/>
                      <a:shade val="90000"/>
                      <a:satMod val="130000"/>
                    </a:schemeClr>
                  </a:gs>
                  <a:gs pos="100000">
                    <a:schemeClr val="accent1">
                      <a:tint val="65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D4E9-47FE-878B-D085CD205C6E}"/>
              </c:ext>
            </c:extLst>
          </c:dPt>
          <c:dPt>
            <c:idx val="1"/>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D4E9-47FE-878B-D085CD205C6E}"/>
              </c:ext>
            </c:extLst>
          </c:dPt>
          <c:dPt>
            <c:idx val="2"/>
            <c:bubble3D val="0"/>
            <c:spPr>
              <a:gradFill rotWithShape="1">
                <a:gsLst>
                  <a:gs pos="0">
                    <a:schemeClr val="accent1">
                      <a:shade val="65000"/>
                      <a:shade val="85000"/>
                      <a:satMod val="130000"/>
                    </a:schemeClr>
                  </a:gs>
                  <a:gs pos="34000">
                    <a:schemeClr val="accent1">
                      <a:shade val="65000"/>
                      <a:shade val="87000"/>
                      <a:satMod val="125000"/>
                    </a:schemeClr>
                  </a:gs>
                  <a:gs pos="70000">
                    <a:schemeClr val="accent1">
                      <a:shade val="65000"/>
                      <a:tint val="100000"/>
                      <a:shade val="90000"/>
                      <a:satMod val="130000"/>
                    </a:schemeClr>
                  </a:gs>
                  <a:gs pos="100000">
                    <a:schemeClr val="accent1">
                      <a:shade val="65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D4E9-47FE-878B-D085CD205C6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Sheet1!$AA$49:$AA$51</c:f>
              <c:strCache>
                <c:ptCount val="3"/>
                <c:pt idx="0">
                  <c:v>High</c:v>
                </c:pt>
                <c:pt idx="1">
                  <c:v>Medium</c:v>
                </c:pt>
                <c:pt idx="2">
                  <c:v>Low</c:v>
                </c:pt>
              </c:strCache>
            </c:strRef>
          </c:cat>
          <c:val>
            <c:numRef>
              <c:f>Sheet1!$AB$49:$AB$51</c:f>
              <c:numCache>
                <c:formatCode>General</c:formatCode>
                <c:ptCount val="3"/>
                <c:pt idx="0">
                  <c:v>30</c:v>
                </c:pt>
                <c:pt idx="1">
                  <c:v>34</c:v>
                </c:pt>
                <c:pt idx="2">
                  <c:v>36</c:v>
                </c:pt>
              </c:numCache>
            </c:numRef>
          </c:val>
          <c:extLst>
            <c:ext xmlns:c16="http://schemas.microsoft.com/office/drawing/2014/chart" uri="{C3380CC4-5D6E-409C-BE32-E72D297353CC}">
              <c16:uniqueId val="{00000006-D4E9-47FE-878B-D085CD205C6E}"/>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User Classification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tint val="77000"/>
                      <a:shade val="85000"/>
                      <a:satMod val="130000"/>
                    </a:schemeClr>
                  </a:gs>
                  <a:gs pos="34000">
                    <a:schemeClr val="accent1">
                      <a:tint val="77000"/>
                      <a:shade val="87000"/>
                      <a:satMod val="125000"/>
                    </a:schemeClr>
                  </a:gs>
                  <a:gs pos="70000">
                    <a:schemeClr val="accent1">
                      <a:tint val="77000"/>
                      <a:tint val="100000"/>
                      <a:shade val="90000"/>
                      <a:satMod val="130000"/>
                    </a:schemeClr>
                  </a:gs>
                  <a:gs pos="100000">
                    <a:schemeClr val="accent1">
                      <a:tint val="77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74A5-4C48-9BEC-A5B1ADDF651E}"/>
              </c:ext>
            </c:extLst>
          </c:dPt>
          <c:dPt>
            <c:idx val="1"/>
            <c:bubble3D val="0"/>
            <c:spPr>
              <a:gradFill rotWithShape="1">
                <a:gsLst>
                  <a:gs pos="0">
                    <a:schemeClr val="accent1">
                      <a:shade val="76000"/>
                      <a:shade val="85000"/>
                      <a:satMod val="130000"/>
                    </a:schemeClr>
                  </a:gs>
                  <a:gs pos="34000">
                    <a:schemeClr val="accent1">
                      <a:shade val="76000"/>
                      <a:shade val="87000"/>
                      <a:satMod val="125000"/>
                    </a:schemeClr>
                  </a:gs>
                  <a:gs pos="70000">
                    <a:schemeClr val="accent1">
                      <a:shade val="76000"/>
                      <a:tint val="100000"/>
                      <a:shade val="90000"/>
                      <a:satMod val="130000"/>
                    </a:schemeClr>
                  </a:gs>
                  <a:gs pos="100000">
                    <a:schemeClr val="accent1">
                      <a:shade val="76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74A5-4C48-9BEC-A5B1ADDF651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Sheet1!$S$26:$S$27</c:f>
              <c:strCache>
                <c:ptCount val="2"/>
                <c:pt idx="0">
                  <c:v>Old users</c:v>
                </c:pt>
                <c:pt idx="1">
                  <c:v>New Users</c:v>
                </c:pt>
              </c:strCache>
            </c:strRef>
          </c:cat>
          <c:val>
            <c:numRef>
              <c:f>Sheet1!$T$26:$T$27</c:f>
              <c:numCache>
                <c:formatCode>General</c:formatCode>
                <c:ptCount val="2"/>
                <c:pt idx="0">
                  <c:v>65</c:v>
                </c:pt>
                <c:pt idx="1">
                  <c:v>35</c:v>
                </c:pt>
              </c:numCache>
            </c:numRef>
          </c:val>
          <c:extLst>
            <c:ext xmlns:c16="http://schemas.microsoft.com/office/drawing/2014/chart" uri="{C3380CC4-5D6E-409C-BE32-E72D297353CC}">
              <c16:uniqueId val="{00000004-74A5-4C48-9BEC-A5B1ADDF651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 ANALYSIS.xlsx]Further Analysis!PivotTable1</c:name>
    <c:fmtId val="7"/>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User Activity (Likes)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'Further Analysis'!$H$4</c:f>
              <c:strCache>
                <c:ptCount val="1"/>
                <c:pt idx="0">
                  <c:v>Total</c:v>
                </c:pt>
              </c:strCache>
            </c:strRef>
          </c:tx>
          <c:spPr>
            <a:ln w="34925" cap="rnd">
              <a:solidFill>
                <a:schemeClr val="accent1"/>
              </a:solidFill>
              <a:round/>
            </a:ln>
            <a:effectLst>
              <a:outerShdw blurRad="44450" dist="25400" dir="2700000" algn="br" rotWithShape="0">
                <a:srgbClr val="000000">
                  <a:alpha val="60000"/>
                </a:srgbClr>
              </a:outerShdw>
            </a:effectLst>
          </c:spPr>
          <c:marker>
            <c:symbol val="none"/>
          </c:marker>
          <c:cat>
            <c:strRef>
              <c:f>'Further Analysis'!$G$5:$G$32</c:f>
              <c:strCache>
                <c:ptCount val="27"/>
                <c:pt idx="0">
                  <c:v>0</c:v>
                </c:pt>
                <c:pt idx="1">
                  <c:v>69</c:v>
                </c:pt>
                <c:pt idx="2">
                  <c:v>74</c:v>
                </c:pt>
                <c:pt idx="3">
                  <c:v>75</c:v>
                </c:pt>
                <c:pt idx="4">
                  <c:v>76</c:v>
                </c:pt>
                <c:pt idx="5">
                  <c:v>77</c:v>
                </c:pt>
                <c:pt idx="6">
                  <c:v>78</c:v>
                </c:pt>
                <c:pt idx="7">
                  <c:v>79</c:v>
                </c:pt>
                <c:pt idx="8">
                  <c:v>81</c:v>
                </c:pt>
                <c:pt idx="9">
                  <c:v>82</c:v>
                </c:pt>
                <c:pt idx="10">
                  <c:v>83</c:v>
                </c:pt>
                <c:pt idx="11">
                  <c:v>84</c:v>
                </c:pt>
                <c:pt idx="12">
                  <c:v>85</c:v>
                </c:pt>
                <c:pt idx="13">
                  <c:v>86</c:v>
                </c:pt>
                <c:pt idx="14">
                  <c:v>87</c:v>
                </c:pt>
                <c:pt idx="15">
                  <c:v>88</c:v>
                </c:pt>
                <c:pt idx="16">
                  <c:v>89</c:v>
                </c:pt>
                <c:pt idx="17">
                  <c:v>90</c:v>
                </c:pt>
                <c:pt idx="18">
                  <c:v>91</c:v>
                </c:pt>
                <c:pt idx="19">
                  <c:v>92</c:v>
                </c:pt>
                <c:pt idx="20">
                  <c:v>93</c:v>
                </c:pt>
                <c:pt idx="21">
                  <c:v>94</c:v>
                </c:pt>
                <c:pt idx="22">
                  <c:v>96</c:v>
                </c:pt>
                <c:pt idx="23">
                  <c:v>97</c:v>
                </c:pt>
                <c:pt idx="24">
                  <c:v>98</c:v>
                </c:pt>
                <c:pt idx="25">
                  <c:v>103</c:v>
                </c:pt>
                <c:pt idx="26">
                  <c:v>257</c:v>
                </c:pt>
              </c:strCache>
            </c:strRef>
          </c:cat>
          <c:val>
            <c:numRef>
              <c:f>'Further Analysis'!$H$5:$H$32</c:f>
              <c:numCache>
                <c:formatCode>General</c:formatCode>
                <c:ptCount val="27"/>
                <c:pt idx="0">
                  <c:v>23</c:v>
                </c:pt>
                <c:pt idx="1">
                  <c:v>1</c:v>
                </c:pt>
                <c:pt idx="2">
                  <c:v>2</c:v>
                </c:pt>
                <c:pt idx="3">
                  <c:v>3</c:v>
                </c:pt>
                <c:pt idx="4">
                  <c:v>1</c:v>
                </c:pt>
                <c:pt idx="5">
                  <c:v>3</c:v>
                </c:pt>
                <c:pt idx="6">
                  <c:v>2</c:v>
                </c:pt>
                <c:pt idx="7">
                  <c:v>3</c:v>
                </c:pt>
                <c:pt idx="8">
                  <c:v>3</c:v>
                </c:pt>
                <c:pt idx="9">
                  <c:v>3</c:v>
                </c:pt>
                <c:pt idx="10">
                  <c:v>3</c:v>
                </c:pt>
                <c:pt idx="11">
                  <c:v>4</c:v>
                </c:pt>
                <c:pt idx="12">
                  <c:v>5</c:v>
                </c:pt>
                <c:pt idx="13">
                  <c:v>6</c:v>
                </c:pt>
                <c:pt idx="14">
                  <c:v>4</c:v>
                </c:pt>
                <c:pt idx="15">
                  <c:v>4</c:v>
                </c:pt>
                <c:pt idx="16">
                  <c:v>2</c:v>
                </c:pt>
                <c:pt idx="17">
                  <c:v>1</c:v>
                </c:pt>
                <c:pt idx="18">
                  <c:v>4</c:v>
                </c:pt>
                <c:pt idx="19">
                  <c:v>2</c:v>
                </c:pt>
                <c:pt idx="20">
                  <c:v>2</c:v>
                </c:pt>
                <c:pt idx="21">
                  <c:v>2</c:v>
                </c:pt>
                <c:pt idx="22">
                  <c:v>1</c:v>
                </c:pt>
                <c:pt idx="23">
                  <c:v>1</c:v>
                </c:pt>
                <c:pt idx="24">
                  <c:v>1</c:v>
                </c:pt>
                <c:pt idx="25">
                  <c:v>1</c:v>
                </c:pt>
                <c:pt idx="26">
                  <c:v>13</c:v>
                </c:pt>
              </c:numCache>
            </c:numRef>
          </c:val>
          <c:smooth val="0"/>
          <c:extLst>
            <c:ext xmlns:c16="http://schemas.microsoft.com/office/drawing/2014/chart" uri="{C3380CC4-5D6E-409C-BE32-E72D297353CC}">
              <c16:uniqueId val="{00000000-C2DB-4A8D-8DA5-869AC72B0AF4}"/>
            </c:ext>
          </c:extLst>
        </c:ser>
        <c:dLbls>
          <c:showLegendKey val="0"/>
          <c:showVal val="0"/>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smooth val="0"/>
        <c:axId val="2082628751"/>
        <c:axId val="2082625391"/>
      </c:lineChart>
      <c:catAx>
        <c:axId val="2082628751"/>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Likes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2625391"/>
        <c:crosses val="autoZero"/>
        <c:auto val="1"/>
        <c:lblAlgn val="ctr"/>
        <c:lblOffset val="100"/>
        <c:noMultiLvlLbl val="0"/>
      </c:catAx>
      <c:valAx>
        <c:axId val="2082625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likes count</a:t>
                </a:r>
              </a:p>
              <a:p>
                <a:pPr>
                  <a:defRPr/>
                </a:pPr>
                <a:endParaRPr lang="en-IN"/>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26287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 ANALYSIS.xlsx]Further Analysis!PivotTable3</c:name>
    <c:fmtId val="16"/>
  </c:pivotSource>
  <c:chart>
    <c:autoTitleDeleted val="1"/>
    <c:pivotFmts>
      <c:pivotFmt>
        <c:idx val="0"/>
        <c:spPr>
          <a:pattFill prst="narVert">
            <a:fgClr>
              <a:schemeClr val="accent1"/>
            </a:fgClr>
            <a:bgClr>
              <a:schemeClr val="accent1">
                <a:lumMod val="20000"/>
                <a:lumOff val="80000"/>
              </a:schemeClr>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Vert">
            <a:fgClr>
              <a:schemeClr val="accent1"/>
            </a:fgClr>
            <a:bgClr>
              <a:schemeClr val="accent1">
                <a:lumMod val="20000"/>
                <a:lumOff val="80000"/>
              </a:schemeClr>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Vert">
            <a:fgClr>
              <a:schemeClr val="accent1"/>
            </a:fgClr>
            <a:bgClr>
              <a:schemeClr val="accent1">
                <a:lumMod val="20000"/>
                <a:lumOff val="80000"/>
              </a:schemeClr>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30888704818846"/>
          <c:y val="0.1196837689577283"/>
          <c:w val="0.82411095315165961"/>
          <c:h val="0.69764999123415483"/>
        </c:manualLayout>
      </c:layout>
      <c:barChart>
        <c:barDir val="bar"/>
        <c:grouping val="clustered"/>
        <c:varyColors val="0"/>
        <c:ser>
          <c:idx val="0"/>
          <c:order val="0"/>
          <c:tx>
            <c:strRef>
              <c:f>'Further Analysis'!$T$4</c:f>
              <c:strCache>
                <c:ptCount val="1"/>
                <c:pt idx="0">
                  <c:v>Total</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cat>
            <c:strRef>
              <c:f>'Further Analysis'!$S$5:$S$34</c:f>
              <c:strCache>
                <c:ptCount val="29"/>
                <c:pt idx="0">
                  <c:v>0</c:v>
                </c:pt>
                <c:pt idx="1">
                  <c:v>49</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72</c:v>
                </c:pt>
                <c:pt idx="22">
                  <c:v>74</c:v>
                </c:pt>
                <c:pt idx="23">
                  <c:v>75</c:v>
                </c:pt>
                <c:pt idx="24">
                  <c:v>76</c:v>
                </c:pt>
                <c:pt idx="25">
                  <c:v>77</c:v>
                </c:pt>
                <c:pt idx="26">
                  <c:v>80</c:v>
                </c:pt>
                <c:pt idx="27">
                  <c:v>83</c:v>
                </c:pt>
                <c:pt idx="28">
                  <c:v>257</c:v>
                </c:pt>
              </c:strCache>
            </c:strRef>
          </c:cat>
          <c:val>
            <c:numRef>
              <c:f>'Further Analysis'!$T$5:$T$34</c:f>
              <c:numCache>
                <c:formatCode>General</c:formatCode>
                <c:ptCount val="29"/>
                <c:pt idx="0">
                  <c:v>23</c:v>
                </c:pt>
                <c:pt idx="1">
                  <c:v>1</c:v>
                </c:pt>
                <c:pt idx="2">
                  <c:v>1</c:v>
                </c:pt>
                <c:pt idx="3">
                  <c:v>1</c:v>
                </c:pt>
                <c:pt idx="4">
                  <c:v>1</c:v>
                </c:pt>
                <c:pt idx="5">
                  <c:v>1</c:v>
                </c:pt>
                <c:pt idx="6">
                  <c:v>2</c:v>
                </c:pt>
                <c:pt idx="7">
                  <c:v>1</c:v>
                </c:pt>
                <c:pt idx="8">
                  <c:v>4</c:v>
                </c:pt>
                <c:pt idx="9">
                  <c:v>2</c:v>
                </c:pt>
                <c:pt idx="10">
                  <c:v>5</c:v>
                </c:pt>
                <c:pt idx="11">
                  <c:v>3</c:v>
                </c:pt>
                <c:pt idx="12">
                  <c:v>1</c:v>
                </c:pt>
                <c:pt idx="13">
                  <c:v>4</c:v>
                </c:pt>
                <c:pt idx="14">
                  <c:v>2</c:v>
                </c:pt>
                <c:pt idx="15">
                  <c:v>2</c:v>
                </c:pt>
                <c:pt idx="16">
                  <c:v>3</c:v>
                </c:pt>
                <c:pt idx="17">
                  <c:v>7</c:v>
                </c:pt>
                <c:pt idx="18">
                  <c:v>9</c:v>
                </c:pt>
                <c:pt idx="19">
                  <c:v>4</c:v>
                </c:pt>
                <c:pt idx="20">
                  <c:v>1</c:v>
                </c:pt>
                <c:pt idx="21">
                  <c:v>2</c:v>
                </c:pt>
                <c:pt idx="22">
                  <c:v>1</c:v>
                </c:pt>
                <c:pt idx="23">
                  <c:v>1</c:v>
                </c:pt>
                <c:pt idx="24">
                  <c:v>2</c:v>
                </c:pt>
                <c:pt idx="25">
                  <c:v>1</c:v>
                </c:pt>
                <c:pt idx="26">
                  <c:v>1</c:v>
                </c:pt>
                <c:pt idx="27">
                  <c:v>1</c:v>
                </c:pt>
                <c:pt idx="28">
                  <c:v>13</c:v>
                </c:pt>
              </c:numCache>
            </c:numRef>
          </c:val>
          <c:extLst>
            <c:ext xmlns:c16="http://schemas.microsoft.com/office/drawing/2014/chart" uri="{C3380CC4-5D6E-409C-BE32-E72D297353CC}">
              <c16:uniqueId val="{00000000-D4AC-40C9-9C4D-7451B0B2A799}"/>
            </c:ext>
          </c:extLst>
        </c:ser>
        <c:dLbls>
          <c:showLegendKey val="0"/>
          <c:showVal val="0"/>
          <c:showCatName val="0"/>
          <c:showSerName val="0"/>
          <c:showPercent val="0"/>
          <c:showBubbleSize val="0"/>
        </c:dLbls>
        <c:gapWidth val="227"/>
        <c:overlap val="-48"/>
        <c:axId val="2138511647"/>
        <c:axId val="2138509247"/>
      </c:barChart>
      <c:catAx>
        <c:axId val="2138511647"/>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Comments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8509247"/>
        <c:crosses val="autoZero"/>
        <c:auto val="1"/>
        <c:lblAlgn val="ctr"/>
        <c:lblOffset val="100"/>
        <c:noMultiLvlLbl val="0"/>
      </c:catAx>
      <c:valAx>
        <c:axId val="2138509247"/>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Comments count</a:t>
                </a:r>
              </a:p>
              <a:p>
                <a:pPr>
                  <a:defRPr/>
                </a:pPr>
                <a:endParaRPr lang="en-IN"/>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8511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 ANALYSIS.xlsx]Further Analysis!PivotTable4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USER ACTIVITY</a:t>
            </a:r>
            <a:r>
              <a:rPr lang="en-US" baseline="0"/>
              <a:t> (PHOTOS)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'Further Analysis'!$AG$5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'Further Analysis'!$AF$6:$AF$18</c:f>
              <c:strCache>
                <c:ptCount val="12"/>
                <c:pt idx="0">
                  <c:v>0</c:v>
                </c:pt>
                <c:pt idx="1">
                  <c:v>1</c:v>
                </c:pt>
                <c:pt idx="2">
                  <c:v>2</c:v>
                </c:pt>
                <c:pt idx="3">
                  <c:v>3</c:v>
                </c:pt>
                <c:pt idx="4">
                  <c:v>4</c:v>
                </c:pt>
                <c:pt idx="5">
                  <c:v>5</c:v>
                </c:pt>
                <c:pt idx="6">
                  <c:v>6</c:v>
                </c:pt>
                <c:pt idx="7">
                  <c:v>8</c:v>
                </c:pt>
                <c:pt idx="8">
                  <c:v>9</c:v>
                </c:pt>
                <c:pt idx="9">
                  <c:v>10</c:v>
                </c:pt>
                <c:pt idx="10">
                  <c:v>11</c:v>
                </c:pt>
                <c:pt idx="11">
                  <c:v>12</c:v>
                </c:pt>
              </c:strCache>
            </c:strRef>
          </c:cat>
          <c:val>
            <c:numRef>
              <c:f>'Further Analysis'!$AG$6:$AG$18</c:f>
              <c:numCache>
                <c:formatCode>General</c:formatCode>
                <c:ptCount val="12"/>
                <c:pt idx="0">
                  <c:v>0</c:v>
                </c:pt>
                <c:pt idx="1">
                  <c:v>18</c:v>
                </c:pt>
                <c:pt idx="2">
                  <c:v>26</c:v>
                </c:pt>
                <c:pt idx="3">
                  <c:v>27</c:v>
                </c:pt>
                <c:pt idx="4">
                  <c:v>52</c:v>
                </c:pt>
                <c:pt idx="5">
                  <c:v>70</c:v>
                </c:pt>
                <c:pt idx="6">
                  <c:v>6</c:v>
                </c:pt>
                <c:pt idx="7">
                  <c:v>16</c:v>
                </c:pt>
                <c:pt idx="8">
                  <c:v>9</c:v>
                </c:pt>
                <c:pt idx="9">
                  <c:v>10</c:v>
                </c:pt>
                <c:pt idx="10">
                  <c:v>11</c:v>
                </c:pt>
                <c:pt idx="11">
                  <c:v>12</c:v>
                </c:pt>
              </c:numCache>
            </c:numRef>
          </c:val>
          <c:extLst>
            <c:ext xmlns:c16="http://schemas.microsoft.com/office/drawing/2014/chart" uri="{C3380CC4-5D6E-409C-BE32-E72D297353CC}">
              <c16:uniqueId val="{00000000-F239-43F5-AA06-A36D5D0521EE}"/>
            </c:ext>
          </c:extLst>
        </c:ser>
        <c:dLbls>
          <c:dLblPos val="outEnd"/>
          <c:showLegendKey val="0"/>
          <c:showVal val="1"/>
          <c:showCatName val="0"/>
          <c:showSerName val="0"/>
          <c:showPercent val="0"/>
          <c:showBubbleSize val="0"/>
        </c:dLbls>
        <c:gapWidth val="219"/>
        <c:overlap val="-27"/>
        <c:axId val="82924735"/>
        <c:axId val="82922335"/>
      </c:barChart>
      <c:catAx>
        <c:axId val="82924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Photos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22335"/>
        <c:crosses val="autoZero"/>
        <c:auto val="1"/>
        <c:lblAlgn val="ctr"/>
        <c:lblOffset val="100"/>
        <c:noMultiLvlLbl val="0"/>
      </c:catAx>
      <c:valAx>
        <c:axId val="82922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Photo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24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Tag_Usage_Count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'Further Analysis'!$BL$3</c:f>
              <c:strCache>
                <c:ptCount val="1"/>
                <c:pt idx="0">
                  <c:v>tag_usage_count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'Further Analysis'!$BK$4:$BK$24</c:f>
              <c:strCache>
                <c:ptCount val="21"/>
                <c:pt idx="0">
                  <c:v>smile</c:v>
                </c:pt>
                <c:pt idx="1">
                  <c:v>beach</c:v>
                </c:pt>
                <c:pt idx="2">
                  <c:v>party</c:v>
                </c:pt>
                <c:pt idx="3">
                  <c:v>fun</c:v>
                </c:pt>
                <c:pt idx="4">
                  <c:v>concert</c:v>
                </c:pt>
                <c:pt idx="5">
                  <c:v>food</c:v>
                </c:pt>
                <c:pt idx="6">
                  <c:v>lol</c:v>
                </c:pt>
                <c:pt idx="7">
                  <c:v>hair</c:v>
                </c:pt>
                <c:pt idx="8">
                  <c:v>happy</c:v>
                </c:pt>
                <c:pt idx="9">
                  <c:v>beauty</c:v>
                </c:pt>
                <c:pt idx="10">
                  <c:v>dreamy</c:v>
                </c:pt>
                <c:pt idx="11">
                  <c:v>drunk</c:v>
                </c:pt>
                <c:pt idx="12">
                  <c:v>fashion</c:v>
                </c:pt>
                <c:pt idx="13">
                  <c:v>sunset</c:v>
                </c:pt>
                <c:pt idx="14">
                  <c:v>landscape</c:v>
                </c:pt>
                <c:pt idx="15">
                  <c:v>style</c:v>
                </c:pt>
                <c:pt idx="16">
                  <c:v>sunrise</c:v>
                </c:pt>
                <c:pt idx="17">
                  <c:v>photography</c:v>
                </c:pt>
                <c:pt idx="18">
                  <c:v>stunning</c:v>
                </c:pt>
                <c:pt idx="19">
                  <c:v>delicious</c:v>
                </c:pt>
                <c:pt idx="20">
                  <c:v>foodie</c:v>
                </c:pt>
              </c:strCache>
            </c:strRef>
          </c:cat>
          <c:val>
            <c:numRef>
              <c:f>'Further Analysis'!$BL$4:$BL$24</c:f>
              <c:numCache>
                <c:formatCode>General</c:formatCode>
                <c:ptCount val="21"/>
                <c:pt idx="0">
                  <c:v>59</c:v>
                </c:pt>
                <c:pt idx="1">
                  <c:v>42</c:v>
                </c:pt>
                <c:pt idx="2">
                  <c:v>39</c:v>
                </c:pt>
                <c:pt idx="3">
                  <c:v>38</c:v>
                </c:pt>
                <c:pt idx="4">
                  <c:v>24</c:v>
                </c:pt>
                <c:pt idx="5">
                  <c:v>24</c:v>
                </c:pt>
                <c:pt idx="6">
                  <c:v>24</c:v>
                </c:pt>
                <c:pt idx="7">
                  <c:v>23</c:v>
                </c:pt>
                <c:pt idx="8">
                  <c:v>22</c:v>
                </c:pt>
                <c:pt idx="9">
                  <c:v>20</c:v>
                </c:pt>
                <c:pt idx="10">
                  <c:v>20</c:v>
                </c:pt>
                <c:pt idx="11">
                  <c:v>19</c:v>
                </c:pt>
                <c:pt idx="12">
                  <c:v>19</c:v>
                </c:pt>
                <c:pt idx="13">
                  <c:v>19</c:v>
                </c:pt>
                <c:pt idx="14">
                  <c:v>17</c:v>
                </c:pt>
                <c:pt idx="15">
                  <c:v>17</c:v>
                </c:pt>
                <c:pt idx="16">
                  <c:v>17</c:v>
                </c:pt>
                <c:pt idx="17">
                  <c:v>16</c:v>
                </c:pt>
                <c:pt idx="18">
                  <c:v>16</c:v>
                </c:pt>
                <c:pt idx="19">
                  <c:v>15</c:v>
                </c:pt>
                <c:pt idx="20">
                  <c:v>11</c:v>
                </c:pt>
              </c:numCache>
            </c:numRef>
          </c:val>
          <c:extLst>
            <c:ext xmlns:c16="http://schemas.microsoft.com/office/drawing/2014/chart" uri="{C3380CC4-5D6E-409C-BE32-E72D297353CC}">
              <c16:uniqueId val="{00000000-8023-4A08-8591-3891ABC06EC4}"/>
            </c:ext>
          </c:extLst>
        </c:ser>
        <c:dLbls>
          <c:dLblPos val="outEnd"/>
          <c:showLegendKey val="0"/>
          <c:showVal val="1"/>
          <c:showCatName val="0"/>
          <c:showSerName val="0"/>
          <c:showPercent val="0"/>
          <c:showBubbleSize val="0"/>
        </c:dLbls>
        <c:gapWidth val="219"/>
        <c:overlap val="-27"/>
        <c:axId val="451949855"/>
        <c:axId val="451955615"/>
      </c:barChart>
      <c:catAx>
        <c:axId val="451949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Tag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955615"/>
        <c:crosses val="autoZero"/>
        <c:auto val="1"/>
        <c:lblAlgn val="ctr"/>
        <c:lblOffset val="100"/>
        <c:noMultiLvlLbl val="0"/>
      </c:catAx>
      <c:valAx>
        <c:axId val="4519556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Tag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949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err="1"/>
              <a:t>Avg_Engagement_Rate</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Sheet1!$C$53</c:f>
              <c:strCache>
                <c:ptCount val="1"/>
                <c:pt idx="0">
                  <c:v>avg_engagement_rate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Sheet1!$B$54:$B$63</c:f>
              <c:strCache>
                <c:ptCount val="10"/>
                <c:pt idx="0">
                  <c:v>Karley_Bosco</c:v>
                </c:pt>
                <c:pt idx="1">
                  <c:v>Kenneth64</c:v>
                </c:pt>
                <c:pt idx="2">
                  <c:v>Erick5</c:v>
                </c:pt>
                <c:pt idx="3">
                  <c:v>Kelsi26</c:v>
                </c:pt>
                <c:pt idx="4">
                  <c:v>Aiyana_Hoeger</c:v>
                </c:pt>
                <c:pt idx="5">
                  <c:v>Delpha.Kihn</c:v>
                </c:pt>
                <c:pt idx="6">
                  <c:v>Rafael.Hickle2</c:v>
                </c:pt>
                <c:pt idx="7">
                  <c:v>Damon35</c:v>
                </c:pt>
                <c:pt idx="8">
                  <c:v>Jaylan.Lakin</c:v>
                </c:pt>
                <c:pt idx="9">
                  <c:v>Peter.Stehr0</c:v>
                </c:pt>
              </c:strCache>
            </c:strRef>
          </c:cat>
          <c:val>
            <c:numRef>
              <c:f>Sheet1!$C$54:$C$63</c:f>
              <c:numCache>
                <c:formatCode>General</c:formatCode>
                <c:ptCount val="10"/>
                <c:pt idx="0">
                  <c:v>166</c:v>
                </c:pt>
                <c:pt idx="1">
                  <c:v>158</c:v>
                </c:pt>
                <c:pt idx="2">
                  <c:v>157</c:v>
                </c:pt>
                <c:pt idx="3">
                  <c:v>156</c:v>
                </c:pt>
                <c:pt idx="4">
                  <c:v>154</c:v>
                </c:pt>
                <c:pt idx="5">
                  <c:v>154</c:v>
                </c:pt>
                <c:pt idx="6">
                  <c:v>153</c:v>
                </c:pt>
                <c:pt idx="7">
                  <c:v>152</c:v>
                </c:pt>
                <c:pt idx="8">
                  <c:v>149</c:v>
                </c:pt>
                <c:pt idx="9">
                  <c:v>149</c:v>
                </c:pt>
              </c:numCache>
            </c:numRef>
          </c:val>
          <c:extLst>
            <c:ext xmlns:c16="http://schemas.microsoft.com/office/drawing/2014/chart" uri="{C3380CC4-5D6E-409C-BE32-E72D297353CC}">
              <c16:uniqueId val="{00000000-1E73-4F20-80A2-19AA92DAA2ED}"/>
            </c:ext>
          </c:extLst>
        </c:ser>
        <c:dLbls>
          <c:showLegendKey val="0"/>
          <c:showVal val="0"/>
          <c:showCatName val="0"/>
          <c:showSerName val="0"/>
          <c:showPercent val="0"/>
          <c:showBubbleSize val="0"/>
        </c:dLbls>
        <c:gapWidth val="100"/>
        <c:overlap val="-24"/>
        <c:axId val="1862364127"/>
        <c:axId val="1862365567"/>
      </c:barChart>
      <c:catAx>
        <c:axId val="186236412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65567"/>
        <c:crosses val="autoZero"/>
        <c:auto val="1"/>
        <c:lblAlgn val="ctr"/>
        <c:lblOffset val="100"/>
        <c:noMultiLvlLbl val="0"/>
      </c:catAx>
      <c:valAx>
        <c:axId val="1862365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641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[Objective qus O2.csv]Objective qus O2!PivotTable5</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Count</a:t>
            </a:r>
            <a:r>
              <a:rPr lang="en-US" baseline="0" dirty="0"/>
              <a:t> of </a:t>
            </a:r>
            <a:r>
              <a:rPr lang="en-US" dirty="0"/>
              <a:t>Inactive User vs Engagement Score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'Objective qus O2'!$G$3</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qus O2'!$F$4:$F$44</c:f>
              <c:strCache>
                <c:ptCount val="40"/>
                <c:pt idx="0">
                  <c:v>77</c:v>
                </c:pt>
                <c:pt idx="1">
                  <c:v>82</c:v>
                </c:pt>
                <c:pt idx="2">
                  <c:v>83</c:v>
                </c:pt>
                <c:pt idx="3">
                  <c:v>85</c:v>
                </c:pt>
                <c:pt idx="4">
                  <c:v>86</c:v>
                </c:pt>
                <c:pt idx="5">
                  <c:v>87</c:v>
                </c:pt>
                <c:pt idx="6">
                  <c:v>88</c:v>
                </c:pt>
                <c:pt idx="7">
                  <c:v>89</c:v>
                </c:pt>
                <c:pt idx="8">
                  <c:v>306</c:v>
                </c:pt>
                <c:pt idx="9">
                  <c:v>311</c:v>
                </c:pt>
                <c:pt idx="10">
                  <c:v>314</c:v>
                </c:pt>
                <c:pt idx="11">
                  <c:v>315</c:v>
                </c:pt>
                <c:pt idx="12">
                  <c:v>317</c:v>
                </c:pt>
                <c:pt idx="13">
                  <c:v>318</c:v>
                </c:pt>
                <c:pt idx="14">
                  <c:v>319</c:v>
                </c:pt>
                <c:pt idx="15">
                  <c:v>320</c:v>
                </c:pt>
                <c:pt idx="16">
                  <c:v>321</c:v>
                </c:pt>
                <c:pt idx="17">
                  <c:v>322</c:v>
                </c:pt>
                <c:pt idx="18">
                  <c:v>323</c:v>
                </c:pt>
                <c:pt idx="19">
                  <c:v>324</c:v>
                </c:pt>
                <c:pt idx="20">
                  <c:v>325</c:v>
                </c:pt>
                <c:pt idx="21">
                  <c:v>326</c:v>
                </c:pt>
                <c:pt idx="22">
                  <c:v>327</c:v>
                </c:pt>
                <c:pt idx="23">
                  <c:v>328</c:v>
                </c:pt>
                <c:pt idx="24">
                  <c:v>329</c:v>
                </c:pt>
                <c:pt idx="25">
                  <c:v>330</c:v>
                </c:pt>
                <c:pt idx="26">
                  <c:v>331</c:v>
                </c:pt>
                <c:pt idx="27">
                  <c:v>332</c:v>
                </c:pt>
                <c:pt idx="28">
                  <c:v>333</c:v>
                </c:pt>
                <c:pt idx="29">
                  <c:v>334</c:v>
                </c:pt>
                <c:pt idx="30">
                  <c:v>335</c:v>
                </c:pt>
                <c:pt idx="31">
                  <c:v>336</c:v>
                </c:pt>
                <c:pt idx="32">
                  <c:v>338</c:v>
                </c:pt>
                <c:pt idx="33">
                  <c:v>339</c:v>
                </c:pt>
                <c:pt idx="34">
                  <c:v>340</c:v>
                </c:pt>
                <c:pt idx="35">
                  <c:v>342</c:v>
                </c:pt>
                <c:pt idx="36">
                  <c:v>343</c:v>
                </c:pt>
                <c:pt idx="37">
                  <c:v>345</c:v>
                </c:pt>
                <c:pt idx="38">
                  <c:v>351</c:v>
                </c:pt>
                <c:pt idx="39">
                  <c:v>689</c:v>
                </c:pt>
              </c:strCache>
            </c:strRef>
          </c:cat>
          <c:val>
            <c:numRef>
              <c:f>'Objective qus O2'!$G$4:$G$44</c:f>
              <c:numCache>
                <c:formatCode>General</c:formatCode>
                <c:ptCount val="40"/>
                <c:pt idx="0">
                  <c:v>13</c:v>
                </c:pt>
                <c:pt idx="1">
                  <c:v>3</c:v>
                </c:pt>
                <c:pt idx="2">
                  <c:v>1</c:v>
                </c:pt>
                <c:pt idx="3">
                  <c:v>2</c:v>
                </c:pt>
                <c:pt idx="4">
                  <c:v>1</c:v>
                </c:pt>
                <c:pt idx="5">
                  <c:v>1</c:v>
                </c:pt>
                <c:pt idx="6">
                  <c:v>1</c:v>
                </c:pt>
                <c:pt idx="7">
                  <c:v>1</c:v>
                </c:pt>
                <c:pt idx="8">
                  <c:v>1</c:v>
                </c:pt>
                <c:pt idx="9">
                  <c:v>1</c:v>
                </c:pt>
                <c:pt idx="10">
                  <c:v>1</c:v>
                </c:pt>
                <c:pt idx="11">
                  <c:v>3</c:v>
                </c:pt>
                <c:pt idx="12">
                  <c:v>1</c:v>
                </c:pt>
                <c:pt idx="13">
                  <c:v>2</c:v>
                </c:pt>
                <c:pt idx="14">
                  <c:v>3</c:v>
                </c:pt>
                <c:pt idx="15">
                  <c:v>3</c:v>
                </c:pt>
                <c:pt idx="16">
                  <c:v>2</c:v>
                </c:pt>
                <c:pt idx="17">
                  <c:v>1</c:v>
                </c:pt>
                <c:pt idx="18">
                  <c:v>4</c:v>
                </c:pt>
                <c:pt idx="19">
                  <c:v>3</c:v>
                </c:pt>
                <c:pt idx="20">
                  <c:v>4</c:v>
                </c:pt>
                <c:pt idx="21">
                  <c:v>1</c:v>
                </c:pt>
                <c:pt idx="22">
                  <c:v>1</c:v>
                </c:pt>
                <c:pt idx="23">
                  <c:v>5</c:v>
                </c:pt>
                <c:pt idx="24">
                  <c:v>3</c:v>
                </c:pt>
                <c:pt idx="25">
                  <c:v>3</c:v>
                </c:pt>
                <c:pt idx="26">
                  <c:v>3</c:v>
                </c:pt>
                <c:pt idx="27">
                  <c:v>1</c:v>
                </c:pt>
                <c:pt idx="28">
                  <c:v>1</c:v>
                </c:pt>
                <c:pt idx="29">
                  <c:v>2</c:v>
                </c:pt>
                <c:pt idx="30">
                  <c:v>3</c:v>
                </c:pt>
                <c:pt idx="31">
                  <c:v>2</c:v>
                </c:pt>
                <c:pt idx="32">
                  <c:v>1</c:v>
                </c:pt>
                <c:pt idx="33">
                  <c:v>2</c:v>
                </c:pt>
                <c:pt idx="34">
                  <c:v>2</c:v>
                </c:pt>
                <c:pt idx="35">
                  <c:v>2</c:v>
                </c:pt>
                <c:pt idx="36">
                  <c:v>1</c:v>
                </c:pt>
                <c:pt idx="37">
                  <c:v>1</c:v>
                </c:pt>
                <c:pt idx="38">
                  <c:v>1</c:v>
                </c:pt>
                <c:pt idx="39">
                  <c:v>13</c:v>
                </c:pt>
              </c:numCache>
            </c:numRef>
          </c:val>
          <c:smooth val="0"/>
          <c:extLst>
            <c:ext xmlns:c16="http://schemas.microsoft.com/office/drawing/2014/chart" uri="{C3380CC4-5D6E-409C-BE32-E72D297353CC}">
              <c16:uniqueId val="{00000000-F265-4A59-8DA4-1309643AC584}"/>
            </c:ext>
          </c:extLst>
        </c:ser>
        <c:dLbls>
          <c:dLblPos val="t"/>
          <c:showLegendKey val="0"/>
          <c:showVal val="1"/>
          <c:showCatName val="0"/>
          <c:showSerName val="0"/>
          <c:showPercent val="0"/>
          <c:showBubbleSize val="0"/>
        </c:dLbls>
        <c:smooth val="0"/>
        <c:axId val="87063855"/>
        <c:axId val="87064335"/>
      </c:lineChart>
      <c:catAx>
        <c:axId val="87063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Engagement 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64335"/>
        <c:crosses val="autoZero"/>
        <c:auto val="1"/>
        <c:lblAlgn val="ctr"/>
        <c:lblOffset val="100"/>
        <c:noMultiLvlLbl val="0"/>
      </c:catAx>
      <c:valAx>
        <c:axId val="87064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Num of User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6385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4" name="Shape 14"/>
        <p:cNvGrpSpPr/>
        <p:nvPr/>
      </p:nvGrpSpPr>
      <p:grpSpPr>
        <a:xfrm>
          <a:off x="0" y="0"/>
          <a:ext cx="0" cy="0"/>
          <a:chOff x="0" y="0"/>
          <a:chExt cx="0" cy="0"/>
        </a:xfrm>
      </p:grpSpPr>
      <p:sp>
        <p:nvSpPr>
          <p:cNvPr id="15" name="Google Shape;15;p2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2"/>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3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3"/>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3"/>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sp>
        <p:nvSpPr>
          <p:cNvPr id="21" name="Google Shape;21;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5" name="Google Shape;25;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2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5" name="Shape 35"/>
        <p:cNvGrpSpPr/>
        <p:nvPr/>
      </p:nvGrpSpPr>
      <p:grpSpPr>
        <a:xfrm>
          <a:off x="0" y="0"/>
          <a:ext cx="0" cy="0"/>
          <a:chOff x="0" y="0"/>
          <a:chExt cx="0" cy="0"/>
        </a:xfrm>
      </p:grpSpPr>
      <p:sp>
        <p:nvSpPr>
          <p:cNvPr id="36" name="Google Shape;36;p2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2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7"/>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2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2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2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2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30"/>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0"/>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0"/>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0"/>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30"/>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30"/>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31"/>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1"/>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1"/>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31"/>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79" name="Google Shape;79;p31"/>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22"/>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2"/>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9.jp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chart" Target="../charts/char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chart" Target="../charts/char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chart" Target="../charts/char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hart" Target="../charts/char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chart" Target="../charts/char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hart" Target="../charts/chart1.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
          <p:cNvPicPr preferRelativeResize="0"/>
          <p:nvPr/>
        </p:nvPicPr>
        <p:blipFill rotWithShape="1">
          <a:blip r:embed="rId3">
            <a:alphaModFix/>
          </a:blip>
          <a:srcRect b="0" l="0" r="0" t="0"/>
          <a:stretch/>
        </p:blipFill>
        <p:spPr>
          <a:xfrm>
            <a:off x="1788122" y="1636531"/>
            <a:ext cx="6392852" cy="2249669"/>
          </a:xfrm>
          <a:prstGeom prst="rect">
            <a:avLst/>
          </a:prstGeom>
          <a:noFill/>
          <a:ln>
            <a:noFill/>
          </a:ln>
        </p:spPr>
      </p:pic>
      <p:sp>
        <p:nvSpPr>
          <p:cNvPr id="102" name="Google Shape;102;p1"/>
          <p:cNvSpPr txBox="1"/>
          <p:nvPr>
            <p:ph idx="4294967295" type="subTitle"/>
          </p:nvPr>
        </p:nvSpPr>
        <p:spPr>
          <a:xfrm>
            <a:off x="1263650" y="765175"/>
            <a:ext cx="10928350" cy="5478463"/>
          </a:xfrm>
          <a:prstGeom prst="rect">
            <a:avLst/>
          </a:prstGeom>
          <a:noFill/>
          <a:ln>
            <a:noFill/>
          </a:ln>
        </p:spPr>
        <p:txBody>
          <a:bodyPr anchorCtr="0" anchor="t" bIns="45700" lIns="0" spcFirstLastPara="1" rIns="0" wrap="square" tIns="45700">
            <a:normAutofit/>
          </a:bodyPr>
          <a:lstStyle/>
          <a:p>
            <a:pPr indent="-190500" lvl="0" marL="91440" marR="0" rtl="0" algn="l">
              <a:lnSpc>
                <a:spcPct val="90000"/>
              </a:lnSpc>
              <a:spcBef>
                <a:spcPts val="0"/>
              </a:spcBef>
              <a:spcAft>
                <a:spcPts val="0"/>
              </a:spcAft>
              <a:buClr>
                <a:schemeClr val="accent1"/>
              </a:buClr>
              <a:buSzPts val="3000"/>
              <a:buFont typeface="Calibri"/>
              <a:buChar char=" "/>
            </a:pPr>
            <a:r>
              <a:rPr b="1" i="0" lang="en-US" sz="3000" u="none" cap="none" strike="noStrike">
                <a:solidFill>
                  <a:srgbClr val="262626"/>
                </a:solidFill>
                <a:latin typeface="Arial Black"/>
                <a:ea typeface="Arial Black"/>
                <a:cs typeface="Arial Black"/>
                <a:sym typeface="Arial Black"/>
              </a:rPr>
              <a:t>Social Media Analysis </a:t>
            </a:r>
            <a:endParaRPr/>
          </a:p>
          <a:p>
            <a:pPr indent="0" lvl="0" marL="91440" marR="0" rtl="0" algn="l">
              <a:lnSpc>
                <a:spcPct val="90000"/>
              </a:lnSpc>
              <a:spcBef>
                <a:spcPts val="1400"/>
              </a:spcBef>
              <a:spcAft>
                <a:spcPts val="0"/>
              </a:spcAft>
              <a:buClr>
                <a:schemeClr val="accent1"/>
              </a:buClr>
              <a:buSzPts val="3000"/>
              <a:buFont typeface="Calibri"/>
              <a:buNone/>
            </a:pPr>
            <a:r>
              <a:t/>
            </a:r>
            <a:endParaRPr b="1" i="0" sz="3000" u="none" cap="none" strike="noStrike">
              <a:solidFill>
                <a:srgbClr val="3F3F3F"/>
              </a:solidFill>
              <a:latin typeface="Arial Black"/>
              <a:ea typeface="Arial Black"/>
              <a:cs typeface="Arial Black"/>
              <a:sym typeface="Arial Black"/>
            </a:endParaRPr>
          </a:p>
          <a:p>
            <a:pPr indent="0" lvl="0" marL="91440" marR="0" rtl="0" algn="l">
              <a:lnSpc>
                <a:spcPct val="90000"/>
              </a:lnSpc>
              <a:spcBef>
                <a:spcPts val="1400"/>
              </a:spcBef>
              <a:spcAft>
                <a:spcPts val="0"/>
              </a:spcAft>
              <a:buClr>
                <a:schemeClr val="accent1"/>
              </a:buClr>
              <a:buSzPts val="3000"/>
              <a:buFont typeface="Calibri"/>
              <a:buNone/>
            </a:pPr>
            <a:r>
              <a:t/>
            </a:r>
            <a:endParaRPr b="1" i="0" sz="3000" u="none" cap="none" strike="noStrike">
              <a:solidFill>
                <a:srgbClr val="3F3F3F"/>
              </a:solidFill>
              <a:latin typeface="Arial Black"/>
              <a:ea typeface="Arial Black"/>
              <a:cs typeface="Arial Black"/>
              <a:sym typeface="Arial Black"/>
            </a:endParaRPr>
          </a:p>
          <a:p>
            <a:pPr indent="0" lvl="0" marL="91440" marR="0" rtl="0" algn="l">
              <a:lnSpc>
                <a:spcPct val="90000"/>
              </a:lnSpc>
              <a:spcBef>
                <a:spcPts val="1400"/>
              </a:spcBef>
              <a:spcAft>
                <a:spcPts val="0"/>
              </a:spcAft>
              <a:buClr>
                <a:schemeClr val="accent1"/>
              </a:buClr>
              <a:buSzPts val="3000"/>
              <a:buFont typeface="Calibri"/>
              <a:buNone/>
            </a:pPr>
            <a:r>
              <a:t/>
            </a:r>
            <a:endParaRPr b="1" i="0" sz="3000" u="none" cap="none" strike="noStrike">
              <a:solidFill>
                <a:srgbClr val="3F3F3F"/>
              </a:solidFill>
              <a:latin typeface="Arial Black"/>
              <a:ea typeface="Arial Black"/>
              <a:cs typeface="Arial Black"/>
              <a:sym typeface="Arial Black"/>
            </a:endParaRPr>
          </a:p>
          <a:p>
            <a:pPr indent="0" lvl="0" marL="91440" marR="0" rtl="0" algn="l">
              <a:lnSpc>
                <a:spcPct val="90000"/>
              </a:lnSpc>
              <a:spcBef>
                <a:spcPts val="1400"/>
              </a:spcBef>
              <a:spcAft>
                <a:spcPts val="0"/>
              </a:spcAft>
              <a:buClr>
                <a:schemeClr val="accent1"/>
              </a:buClr>
              <a:buSzPts val="3000"/>
              <a:buFont typeface="Calibri"/>
              <a:buNone/>
            </a:pPr>
            <a:r>
              <a:t/>
            </a:r>
            <a:endParaRPr b="1" i="0" sz="3000" u="none" cap="none" strike="noStrike">
              <a:solidFill>
                <a:srgbClr val="3F3F3F"/>
              </a:solidFill>
              <a:latin typeface="Arial Black"/>
              <a:ea typeface="Arial Black"/>
              <a:cs typeface="Arial Black"/>
              <a:sym typeface="Arial Black"/>
            </a:endParaRPr>
          </a:p>
          <a:p>
            <a:pPr indent="0" lvl="0" marL="91440" marR="0" rtl="0" algn="l">
              <a:lnSpc>
                <a:spcPct val="90000"/>
              </a:lnSpc>
              <a:spcBef>
                <a:spcPts val="1400"/>
              </a:spcBef>
              <a:spcAft>
                <a:spcPts val="0"/>
              </a:spcAft>
              <a:buClr>
                <a:schemeClr val="accent1"/>
              </a:buClr>
              <a:buSzPts val="2500"/>
              <a:buFont typeface="Calibri"/>
              <a:buNone/>
            </a:pPr>
            <a:r>
              <a:t/>
            </a:r>
            <a:endParaRPr b="1" i="0" sz="2500" u="none" cap="none" strike="noStrike">
              <a:solidFill>
                <a:srgbClr val="3F3F3F"/>
              </a:solidFill>
              <a:latin typeface="Arial Black"/>
              <a:ea typeface="Arial Black"/>
              <a:cs typeface="Arial Black"/>
              <a:sym typeface="Arial Black"/>
            </a:endParaRPr>
          </a:p>
          <a:p>
            <a:pPr indent="0" lvl="0" marL="91440" marR="0" rtl="0" algn="l">
              <a:lnSpc>
                <a:spcPct val="90000"/>
              </a:lnSpc>
              <a:spcBef>
                <a:spcPts val="1400"/>
              </a:spcBef>
              <a:spcAft>
                <a:spcPts val="0"/>
              </a:spcAft>
              <a:buClr>
                <a:schemeClr val="accent1"/>
              </a:buClr>
              <a:buSzPts val="2500"/>
              <a:buFont typeface="Calibri"/>
              <a:buNone/>
            </a:pPr>
            <a:r>
              <a:t/>
            </a:r>
            <a:endParaRPr b="1" i="0" sz="2500" u="none" cap="none" strike="noStrike">
              <a:solidFill>
                <a:srgbClr val="3F3F3F"/>
              </a:solidFill>
              <a:latin typeface="Arial Black"/>
              <a:ea typeface="Arial Black"/>
              <a:cs typeface="Arial Black"/>
              <a:sym typeface="Arial Black"/>
            </a:endParaRPr>
          </a:p>
          <a:p>
            <a:pPr indent="-158750" lvl="0" marL="91440" marR="0" rtl="0" algn="l">
              <a:lnSpc>
                <a:spcPct val="90000"/>
              </a:lnSpc>
              <a:spcBef>
                <a:spcPts val="1400"/>
              </a:spcBef>
              <a:spcAft>
                <a:spcPts val="0"/>
              </a:spcAft>
              <a:buClr>
                <a:schemeClr val="accent1"/>
              </a:buClr>
              <a:buSzPts val="2500"/>
              <a:buFont typeface="Calibri"/>
              <a:buChar char=" "/>
            </a:pPr>
            <a:r>
              <a:rPr b="1" i="0" lang="en-US" sz="2500" u="none" cap="none" strike="noStrike">
                <a:solidFill>
                  <a:srgbClr val="262626"/>
                </a:solidFill>
                <a:latin typeface="Arial Black"/>
                <a:ea typeface="Arial Black"/>
                <a:cs typeface="Arial Black"/>
                <a:sym typeface="Arial Black"/>
              </a:rPr>
              <a:t>SQL PROJECT BY – </a:t>
            </a:r>
            <a:br>
              <a:rPr b="1" i="0" lang="en-US" sz="3000" u="none" cap="none" strike="noStrike">
                <a:solidFill>
                  <a:srgbClr val="262626"/>
                </a:solidFill>
                <a:latin typeface="Arial Black"/>
                <a:ea typeface="Arial Black"/>
                <a:cs typeface="Arial Black"/>
                <a:sym typeface="Arial Black"/>
              </a:rPr>
            </a:br>
            <a:r>
              <a:rPr b="1" lang="en-US" sz="3000">
                <a:solidFill>
                  <a:srgbClr val="262626"/>
                </a:solidFill>
                <a:latin typeface="Arial Black"/>
                <a:ea typeface="Arial Black"/>
                <a:cs typeface="Arial Black"/>
                <a:sym typeface="Arial Black"/>
              </a:rPr>
              <a:t>Preety Rai</a:t>
            </a:r>
            <a:endParaRPr/>
          </a:p>
        </p:txBody>
      </p:sp>
      <p:pic>
        <p:nvPicPr>
          <p:cNvPr id="103" name="Google Shape;103;p1"/>
          <p:cNvPicPr preferRelativeResize="0"/>
          <p:nvPr/>
        </p:nvPicPr>
        <p:blipFill rotWithShape="1">
          <a:blip r:embed="rId4">
            <a:alphaModFix/>
          </a:blip>
          <a:srcRect b="0" l="0" r="0" t="0"/>
          <a:stretch/>
        </p:blipFill>
        <p:spPr>
          <a:xfrm>
            <a:off x="8952808" y="3614001"/>
            <a:ext cx="3094326" cy="3094326"/>
          </a:xfrm>
          <a:prstGeom prst="rect">
            <a:avLst/>
          </a:prstGeom>
          <a:noFill/>
          <a:ln>
            <a:noFill/>
          </a:ln>
        </p:spPr>
      </p:pic>
      <p:pic>
        <p:nvPicPr>
          <p:cNvPr id="104" name="Google Shape;104;p1"/>
          <p:cNvPicPr preferRelativeResize="0"/>
          <p:nvPr/>
        </p:nvPicPr>
        <p:blipFill rotWithShape="1">
          <a:blip r:embed="rId5">
            <a:alphaModFix/>
          </a:blip>
          <a:srcRect b="0" l="0" r="0" t="0"/>
          <a:stretch/>
        </p:blipFill>
        <p:spPr>
          <a:xfrm>
            <a:off x="9284884" y="149673"/>
            <a:ext cx="2762250" cy="165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idx="4294967295" type="title"/>
          </p:nvPr>
        </p:nvSpPr>
        <p:spPr>
          <a:xfrm>
            <a:off x="3261631" y="0"/>
            <a:ext cx="5668737" cy="773566"/>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3F3F3F"/>
              </a:buClr>
              <a:buSzPts val="4800"/>
              <a:buFont typeface="Arial"/>
              <a:buNone/>
            </a:pPr>
            <a:r>
              <a:rPr lang="en-US">
                <a:latin typeface="Arial"/>
                <a:ea typeface="Arial"/>
                <a:cs typeface="Arial"/>
                <a:sym typeface="Arial"/>
              </a:rPr>
              <a:t>User Activity(Likes)</a:t>
            </a:r>
            <a:endParaRPr/>
          </a:p>
        </p:txBody>
      </p:sp>
      <p:graphicFrame>
        <p:nvGraphicFramePr>
          <p:cNvPr id="178" name="Google Shape;178;p10"/>
          <p:cNvGraphicFramePr/>
          <p:nvPr/>
        </p:nvGraphicFramePr>
        <p:xfrm>
          <a:off x="543169" y="1477736"/>
          <a:ext cx="5001848" cy="3918857"/>
        </p:xfrm>
        <a:graphic>
          <a:graphicData uri="http://schemas.openxmlformats.org/drawingml/2006/chart">
            <c:chart r:id="rId3"/>
          </a:graphicData>
        </a:graphic>
      </p:graphicFrame>
      <p:sp>
        <p:nvSpPr>
          <p:cNvPr id="179" name="Google Shape;179;p10"/>
          <p:cNvSpPr txBox="1"/>
          <p:nvPr/>
        </p:nvSpPr>
        <p:spPr>
          <a:xfrm>
            <a:off x="5732796" y="1608086"/>
            <a:ext cx="6103814"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The chart displays the number of likes for each user.</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Thirteen users have received 257 likes, the highest number of likes among all users.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The majority of users have fewer than 100 likes.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Additionally, 23 users have not received any likes out of the total 100 users.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nvSpPr>
        <p:spPr>
          <a:xfrm>
            <a:off x="6305900" y="1157573"/>
            <a:ext cx="5333999"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Top Commenters:</a:t>
            </a:r>
            <a:r>
              <a:rPr lang="en-US" sz="1800">
                <a:solidFill>
                  <a:schemeClr val="dk1"/>
                </a:solidFill>
                <a:latin typeface="Calibri"/>
                <a:ea typeface="Calibri"/>
                <a:cs typeface="Calibri"/>
                <a:sym typeface="Calibri"/>
              </a:rPr>
              <a:t> Thirteen users have made 257 comments, the highest number recorded by any user.</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Comment Distribution:</a:t>
            </a:r>
            <a:r>
              <a:rPr lang="en-US" sz="1800">
                <a:solidFill>
                  <a:schemeClr val="dk1"/>
                </a:solidFill>
                <a:latin typeface="Calibri"/>
                <a:ea typeface="Calibri"/>
                <a:cs typeface="Calibri"/>
                <a:sym typeface="Calibri"/>
              </a:rPr>
              <a:t> The majority of users have made fewer than 90 comments, showing a lower level of interaction.</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Inactive Users:</a:t>
            </a:r>
            <a:r>
              <a:rPr lang="en-US" sz="1800">
                <a:solidFill>
                  <a:schemeClr val="dk1"/>
                </a:solidFill>
                <a:latin typeface="Calibri"/>
                <a:ea typeface="Calibri"/>
                <a:cs typeface="Calibri"/>
                <a:sym typeface="Calibri"/>
              </a:rPr>
              <a:t> Out of 100 users, 23 have not made any comments, contributing to lower engagement.</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Engagement Impact:</a:t>
            </a:r>
            <a:r>
              <a:rPr lang="en-US" sz="1800">
                <a:solidFill>
                  <a:schemeClr val="dk1"/>
                </a:solidFill>
                <a:latin typeface="Calibri"/>
                <a:ea typeface="Calibri"/>
                <a:cs typeface="Calibri"/>
                <a:sym typeface="Calibri"/>
              </a:rPr>
              <a:t> These figures highlight how comment activity significantly influences the overall engagement rate.</a:t>
            </a:r>
            <a:endParaRPr/>
          </a:p>
        </p:txBody>
      </p:sp>
      <p:graphicFrame>
        <p:nvGraphicFramePr>
          <p:cNvPr id="185" name="Google Shape;185;p11"/>
          <p:cNvGraphicFramePr/>
          <p:nvPr/>
        </p:nvGraphicFramePr>
        <p:xfrm>
          <a:off x="552101" y="1665103"/>
          <a:ext cx="5333999" cy="3935730"/>
        </p:xfrm>
        <a:graphic>
          <a:graphicData uri="http://schemas.openxmlformats.org/drawingml/2006/chart">
            <c:chart r:id="rId3"/>
          </a:graphicData>
        </a:graphic>
      </p:graphicFrame>
      <p:sp>
        <p:nvSpPr>
          <p:cNvPr id="186" name="Google Shape;186;p11"/>
          <p:cNvSpPr txBox="1"/>
          <p:nvPr/>
        </p:nvSpPr>
        <p:spPr>
          <a:xfrm>
            <a:off x="2350964" y="122464"/>
            <a:ext cx="707027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Arial"/>
                <a:ea typeface="Arial"/>
                <a:cs typeface="Arial"/>
                <a:sym typeface="Arial"/>
              </a:rPr>
              <a:t>User Activity (Comments)</a:t>
            </a:r>
            <a:endParaRPr/>
          </a:p>
        </p:txBody>
      </p:sp>
      <p:sp>
        <p:nvSpPr>
          <p:cNvPr id="187" name="Google Shape;187;p11"/>
          <p:cNvSpPr txBox="1"/>
          <p:nvPr/>
        </p:nvSpPr>
        <p:spPr>
          <a:xfrm>
            <a:off x="1837830" y="1665103"/>
            <a:ext cx="28387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User Activity (Comments)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12"/>
          <p:cNvGraphicFramePr/>
          <p:nvPr/>
        </p:nvGraphicFramePr>
        <p:xfrm>
          <a:off x="410307" y="1690076"/>
          <a:ext cx="5396523" cy="3616569"/>
        </p:xfrm>
        <a:graphic>
          <a:graphicData uri="http://schemas.openxmlformats.org/drawingml/2006/chart">
            <c:chart r:id="rId3"/>
          </a:graphicData>
        </a:graphic>
      </p:graphicFrame>
      <p:sp>
        <p:nvSpPr>
          <p:cNvPr id="193" name="Google Shape;193;p12"/>
          <p:cNvSpPr txBox="1"/>
          <p:nvPr/>
        </p:nvSpPr>
        <p:spPr>
          <a:xfrm>
            <a:off x="5719281" y="1468141"/>
            <a:ext cx="5541527"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Posting Activity: Out of 100 users, only 74 have posted photos. The majority (18 users) have made just one post, while only 7 users have posted more than five photos.</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User Engagement Trend: As the number of posts increases, the number of users decreases significantly, indicating that most users are minimally active.</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Top-Performing Hashtags: The hashtags with the highest engagement rates include #beauty, #delicious, #foodie, #dreamy, #food, #photography, #smile, #stunning, #sunset, and #beach</a:t>
            </a:r>
            <a:endParaRPr/>
          </a:p>
        </p:txBody>
      </p:sp>
      <p:sp>
        <p:nvSpPr>
          <p:cNvPr id="194" name="Google Shape;194;p12"/>
          <p:cNvSpPr txBox="1"/>
          <p:nvPr/>
        </p:nvSpPr>
        <p:spPr>
          <a:xfrm>
            <a:off x="2759511" y="0"/>
            <a:ext cx="609463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Arial"/>
                <a:ea typeface="Arial"/>
                <a:cs typeface="Arial"/>
                <a:sym typeface="Arial"/>
              </a:rPr>
              <a:t>User Activity (Photos)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nvSpPr>
        <p:spPr>
          <a:xfrm>
            <a:off x="2671471" y="136187"/>
            <a:ext cx="684905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Top Tags by </a:t>
            </a:r>
            <a:r>
              <a:rPr lang="en-US" sz="4400">
                <a:solidFill>
                  <a:schemeClr val="dk1"/>
                </a:solidFill>
                <a:latin typeface="Arial"/>
                <a:ea typeface="Arial"/>
                <a:cs typeface="Arial"/>
                <a:sym typeface="Arial"/>
              </a:rPr>
              <a:t>Average</a:t>
            </a:r>
            <a:r>
              <a:rPr lang="en-US" sz="4400">
                <a:solidFill>
                  <a:schemeClr val="dk1"/>
                </a:solidFill>
                <a:latin typeface="Calibri"/>
                <a:ea typeface="Calibri"/>
                <a:cs typeface="Calibri"/>
                <a:sym typeface="Calibri"/>
              </a:rPr>
              <a:t> Likes</a:t>
            </a:r>
            <a:r>
              <a:rPr lang="en-US" sz="4400">
                <a:solidFill>
                  <a:schemeClr val="dk1"/>
                </a:solidFill>
                <a:latin typeface="Arial"/>
                <a:ea typeface="Arial"/>
                <a:cs typeface="Arial"/>
                <a:sym typeface="Arial"/>
              </a:rPr>
              <a:t> </a:t>
            </a:r>
            <a:endParaRPr/>
          </a:p>
        </p:txBody>
      </p:sp>
      <p:graphicFrame>
        <p:nvGraphicFramePr>
          <p:cNvPr id="200" name="Google Shape;200;p13"/>
          <p:cNvGraphicFramePr/>
          <p:nvPr/>
        </p:nvGraphicFramePr>
        <p:xfrm>
          <a:off x="76929" y="1425102"/>
          <a:ext cx="6411419" cy="3555460"/>
        </p:xfrm>
        <a:graphic>
          <a:graphicData uri="http://schemas.openxmlformats.org/drawingml/2006/chart">
            <c:chart r:id="rId3"/>
          </a:graphicData>
        </a:graphic>
      </p:graphicFrame>
      <p:sp>
        <p:nvSpPr>
          <p:cNvPr id="201" name="Google Shape;201;p13"/>
          <p:cNvSpPr txBox="1"/>
          <p:nvPr/>
        </p:nvSpPr>
        <p:spPr>
          <a:xfrm>
            <a:off x="6741267" y="1633171"/>
            <a:ext cx="5165389"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Calculating Likes Per Tag: The query determines the total likes for each photo and then calculates the average number of likes across all photos associated with each tag.</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Grouping and Sorting: The results are grouped by tag name and sorted in descending order based on the average number of likes.Top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Tags Selection: The top 10 tags with the highest average likes are selected and displayed.</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aphicFrame>
        <p:nvGraphicFramePr>
          <p:cNvPr id="206" name="Google Shape;206;p14"/>
          <p:cNvGraphicFramePr/>
          <p:nvPr/>
        </p:nvGraphicFramePr>
        <p:xfrm>
          <a:off x="543951" y="1854541"/>
          <a:ext cx="4637648" cy="2912843"/>
        </p:xfrm>
        <a:graphic>
          <a:graphicData uri="http://schemas.openxmlformats.org/drawingml/2006/chart">
            <c:chart r:id="rId3"/>
          </a:graphicData>
        </a:graphic>
      </p:graphicFrame>
      <p:sp>
        <p:nvSpPr>
          <p:cNvPr id="207" name="Google Shape;207;p14"/>
          <p:cNvSpPr txBox="1"/>
          <p:nvPr/>
        </p:nvSpPr>
        <p:spPr>
          <a:xfrm>
            <a:off x="5436825" y="1325803"/>
            <a:ext cx="6542202"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Engagement Rate Calculation: The engagement rate is determined by summing the number of likes and comments for each user.</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Top Engaged Users: Karley_Bosco leads with the highest average engagement rate of 166, followed by Kenneth64 (158) and Erick5 (157). Other notable users include Kelsi26 (156), Aiyana_Hoeger and Delpha.Kihn (154), and Rafael.Hickle2 (153).</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Overall Engagement Insights: Most users have an average engagement rate below this range, highlighting the need to enhance user experience to drive higher engagement.</a:t>
            </a:r>
            <a:endParaRPr/>
          </a:p>
        </p:txBody>
      </p:sp>
      <p:sp>
        <p:nvSpPr>
          <p:cNvPr id="208" name="Google Shape;208;p14"/>
          <p:cNvSpPr txBox="1"/>
          <p:nvPr/>
        </p:nvSpPr>
        <p:spPr>
          <a:xfrm>
            <a:off x="2410838" y="0"/>
            <a:ext cx="737032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Arial"/>
                <a:ea typeface="Arial"/>
                <a:cs typeface="Arial"/>
                <a:sym typeface="Arial"/>
              </a:rPr>
              <a:t>Engagement Rate (Top10)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aphicFrame>
        <p:nvGraphicFramePr>
          <p:cNvPr id="213" name="Google Shape;213;p15"/>
          <p:cNvGraphicFramePr/>
          <p:nvPr/>
        </p:nvGraphicFramePr>
        <p:xfrm>
          <a:off x="480767" y="759712"/>
          <a:ext cx="11001080" cy="2669287"/>
        </p:xfrm>
        <a:graphic>
          <a:graphicData uri="http://schemas.openxmlformats.org/drawingml/2006/chart">
            <c:chart r:id="rId3"/>
          </a:graphicData>
        </a:graphic>
      </p:graphicFrame>
      <p:sp>
        <p:nvSpPr>
          <p:cNvPr id="214" name="Google Shape;214;p15"/>
          <p:cNvSpPr txBox="1"/>
          <p:nvPr/>
        </p:nvSpPr>
        <p:spPr>
          <a:xfrm>
            <a:off x="865413" y="3322864"/>
            <a:ext cx="10450287"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The dataset provides scores for inactive users, along with the count of users corresponding to each score.</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Identifying Low Engagement Users: The query analyzes user activity metrics, including photos posted, comments made, likes given, followers, and following, to calculate an overall engagement score.</a:t>
            </a:r>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Ranking by Engagement Score: Users are ranked in ascending order, with the lowest engagement score receiving the highest rank (rank 1).</a:t>
            </a:r>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Final Output: The results display the user ID, username, engagement score, and rank, highlighting the least engaged users on the platform.</a:t>
            </a:r>
            <a:endParaRPr/>
          </a:p>
        </p:txBody>
      </p:sp>
      <p:sp>
        <p:nvSpPr>
          <p:cNvPr id="215" name="Google Shape;215;p15"/>
          <p:cNvSpPr txBox="1"/>
          <p:nvPr/>
        </p:nvSpPr>
        <p:spPr>
          <a:xfrm>
            <a:off x="1387058" y="29183"/>
            <a:ext cx="940699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Arial"/>
                <a:ea typeface="Arial"/>
                <a:cs typeface="Arial"/>
                <a:sym typeface="Arial"/>
              </a:rPr>
              <a:t>Inactive User’s Engagement Ranking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idx="4294967295" type="title"/>
          </p:nvPr>
        </p:nvSpPr>
        <p:spPr>
          <a:xfrm>
            <a:off x="3770308" y="0"/>
            <a:ext cx="4651375" cy="100806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Arial"/>
              <a:buNone/>
            </a:pPr>
            <a:r>
              <a:rPr lang="en-US">
                <a:latin typeface="Arial"/>
                <a:ea typeface="Arial"/>
                <a:cs typeface="Arial"/>
                <a:sym typeface="Arial"/>
              </a:rPr>
              <a:t>Recommendation</a:t>
            </a:r>
            <a:endParaRPr/>
          </a:p>
        </p:txBody>
      </p:sp>
      <p:sp>
        <p:nvSpPr>
          <p:cNvPr id="221" name="Google Shape;221;p16"/>
          <p:cNvSpPr txBox="1"/>
          <p:nvPr/>
        </p:nvSpPr>
        <p:spPr>
          <a:xfrm>
            <a:off x="213671" y="1668507"/>
            <a:ext cx="11764651"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Re-Engaging Users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Leverage Instagram Insights:</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Analyze user interests and interactions to gain a deeper understanding of their preferences.</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Create content tailored to specific user segments based on factors like age, location, and interests.</a:t>
            </a:r>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Personalized Re-engagement Emails:</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Send customized emails highlighting trending content or posts from their connections they might have missed.</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Recommend content, groups, or hashtags aligned with their past behavior and interests.</a:t>
            </a:r>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Hashtag Targeting:</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Research trending and popular hashtags within your niche.</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Identify hashtags that resonate with your brand and audience.</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Incorporate these hashtags strategically in your content and ad campaigns.</a:t>
            </a:r>
            <a:endParaRPr/>
          </a:p>
        </p:txBody>
      </p:sp>
      <p:pic>
        <p:nvPicPr>
          <p:cNvPr id="222" name="Google Shape;222;p16"/>
          <p:cNvPicPr preferRelativeResize="0"/>
          <p:nvPr/>
        </p:nvPicPr>
        <p:blipFill rotWithShape="1">
          <a:blip r:embed="rId3">
            <a:alphaModFix/>
          </a:blip>
          <a:srcRect b="0" l="0" r="0" t="0"/>
          <a:stretch/>
        </p:blipFill>
        <p:spPr>
          <a:xfrm>
            <a:off x="8906042" y="607504"/>
            <a:ext cx="3072282" cy="18484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7"/>
          <p:cNvSpPr txBox="1"/>
          <p:nvPr/>
        </p:nvSpPr>
        <p:spPr>
          <a:xfrm>
            <a:off x="463481" y="1007620"/>
            <a:ext cx="11265031"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Re-Engaging Users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Calibri"/>
              <a:buAutoNum type="arabicPeriod"/>
            </a:pPr>
            <a:r>
              <a:rPr b="1" lang="en-US" sz="1800">
                <a:solidFill>
                  <a:schemeClr val="dk1"/>
                </a:solidFill>
                <a:latin typeface="Arial"/>
                <a:ea typeface="Arial"/>
                <a:cs typeface="Arial"/>
                <a:sym typeface="Arial"/>
              </a:rPr>
              <a:t>Offering Discounts and Gift Cards:</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Rewarding users with discounts or gift cards is a proven and effective </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    method to show appreciation.</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2. These incentives are exciting for users and encourage them to engage more with your platform.</a:t>
            </a:r>
            <a:endParaRPr/>
          </a:p>
          <a:p>
            <a:pPr indent="-171450" lvl="1" marL="74295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Calibri"/>
              <a:buAutoNum type="arabicPeriod"/>
            </a:pPr>
            <a:r>
              <a:rPr b="1" lang="en-US" sz="1800">
                <a:solidFill>
                  <a:schemeClr val="dk1"/>
                </a:solidFill>
                <a:latin typeface="Arial"/>
                <a:ea typeface="Arial"/>
                <a:cs typeface="Arial"/>
                <a:sym typeface="Arial"/>
              </a:rPr>
              <a:t>Collaborating with Influencers:</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Partner with influencers who have high follower counts and strong engagement rates.</a:t>
            </a:r>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Focus on individuals whose content aligns with your brand values and target audience.</a:t>
            </a:r>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Clearly define campaign objectives and track influencer performance using Instagram Insights.</a:t>
            </a:r>
            <a:endParaRPr/>
          </a:p>
          <a:p>
            <a:pPr indent="-171450" lvl="1" marL="74295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Calibri"/>
              <a:buAutoNum type="arabicPeriod" startAt="3"/>
            </a:pPr>
            <a:r>
              <a:rPr b="1" lang="en-US" sz="1800">
                <a:solidFill>
                  <a:schemeClr val="dk1"/>
                </a:solidFill>
                <a:latin typeface="Arial"/>
                <a:ea typeface="Arial"/>
                <a:cs typeface="Arial"/>
                <a:sym typeface="Arial"/>
              </a:rPr>
              <a:t>Organizing Contests:</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Launch challenges or contests that offer rewards for the most engaging content or achieving specific activity milestones.</a:t>
            </a:r>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Use these contests to motivate users to interact more actively with your platform.</a:t>
            </a:r>
            <a:endParaRPr/>
          </a:p>
        </p:txBody>
      </p:sp>
      <p:pic>
        <p:nvPicPr>
          <p:cNvPr id="228" name="Google Shape;228;p17"/>
          <p:cNvPicPr preferRelativeResize="0"/>
          <p:nvPr/>
        </p:nvPicPr>
        <p:blipFill rotWithShape="1">
          <a:blip r:embed="rId3">
            <a:alphaModFix/>
          </a:blip>
          <a:srcRect b="0" l="0" r="0" t="0"/>
          <a:stretch/>
        </p:blipFill>
        <p:spPr>
          <a:xfrm>
            <a:off x="8700940" y="185675"/>
            <a:ext cx="3281706" cy="2188848"/>
          </a:xfrm>
          <a:prstGeom prst="rect">
            <a:avLst/>
          </a:prstGeom>
          <a:noFill/>
          <a:ln>
            <a:noFill/>
          </a:ln>
        </p:spPr>
      </p:pic>
      <p:sp>
        <p:nvSpPr>
          <p:cNvPr id="229" name="Google Shape;229;p17"/>
          <p:cNvSpPr txBox="1"/>
          <p:nvPr/>
        </p:nvSpPr>
        <p:spPr>
          <a:xfrm>
            <a:off x="3534782" y="100697"/>
            <a:ext cx="512242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Arial"/>
                <a:ea typeface="Arial"/>
                <a:cs typeface="Arial"/>
                <a:sym typeface="Arial"/>
              </a:rPr>
              <a:t>Recommendation</a:t>
            </a:r>
            <a:endParaRPr sz="4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nvSpPr>
        <p:spPr>
          <a:xfrm>
            <a:off x="631595" y="1457809"/>
            <a:ext cx="11199043"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User Retention Strategies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Calibri"/>
              <a:buAutoNum type="arabicPeriod"/>
            </a:pPr>
            <a:r>
              <a:rPr b="1" lang="en-US" sz="1800">
                <a:solidFill>
                  <a:schemeClr val="dk1"/>
                </a:solidFill>
                <a:latin typeface="Arial"/>
                <a:ea typeface="Arial"/>
                <a:cs typeface="Arial"/>
                <a:sym typeface="Arial"/>
              </a:rPr>
              <a:t>Targeted Campaigns:</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Identify inactive users using historical data.</a:t>
            </a:r>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Create personalized content and offers to encourage re-engagement.</a:t>
            </a:r>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Leverage Instagram features like Stories and Reels to reconnect with users effectively.</a:t>
            </a:r>
            <a:endParaRPr/>
          </a:p>
          <a:p>
            <a:pPr indent="-171450" lvl="1" marL="74295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Calibri"/>
              <a:buAutoNum type="arabicPeriod"/>
            </a:pPr>
            <a:r>
              <a:rPr b="1" lang="en-US" sz="1800">
                <a:solidFill>
                  <a:schemeClr val="dk1"/>
                </a:solidFill>
                <a:latin typeface="Arial"/>
                <a:ea typeface="Arial"/>
                <a:cs typeface="Arial"/>
                <a:sym typeface="Arial"/>
              </a:rPr>
              <a:t>Simplifying User Interaction:</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Provide templates or prompts to make content creation and sharing easier, reducing the effort required for users to participate.</a:t>
            </a:r>
            <a:endParaRPr/>
          </a:p>
          <a:p>
            <a:pPr indent="0" lvl="1" marL="45720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Calibri"/>
              <a:buAutoNum type="arabicPeriod"/>
            </a:pPr>
            <a:r>
              <a:rPr b="1" lang="en-US" sz="1800">
                <a:solidFill>
                  <a:schemeClr val="dk1"/>
                </a:solidFill>
                <a:latin typeface="Arial"/>
                <a:ea typeface="Arial"/>
                <a:cs typeface="Arial"/>
                <a:sym typeface="Arial"/>
              </a:rPr>
              <a:t>Programs and Meetups:</a:t>
            </a:r>
            <a:endParaRPr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Design programs that reward consistent engagement and interactions.</a:t>
            </a:r>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Utilize Instagram features such as badges and rewards to recognize active users.</a:t>
            </a:r>
            <a:endParaRPr/>
          </a:p>
          <a:p>
            <a:pPr indent="-285750" lvl="1" marL="742950" marR="0" rtl="0" algn="l">
              <a:spcBef>
                <a:spcPts val="0"/>
              </a:spcBef>
              <a:spcAft>
                <a:spcPts val="0"/>
              </a:spcAft>
              <a:buClr>
                <a:schemeClr val="dk1"/>
              </a:buClr>
              <a:buSzPts val="1800"/>
              <a:buFont typeface="Calibri"/>
              <a:buAutoNum type="arabicPeriod"/>
            </a:pPr>
            <a:r>
              <a:rPr b="0" i="0" lang="en-US" sz="1800" u="none" cap="none" strike="noStrike">
                <a:solidFill>
                  <a:schemeClr val="dk1"/>
                </a:solidFill>
                <a:latin typeface="Arial"/>
                <a:ea typeface="Arial"/>
                <a:cs typeface="Arial"/>
                <a:sym typeface="Arial"/>
              </a:rPr>
              <a:t>Partner with influencers to promote loyalty programs and drive participation.</a:t>
            </a:r>
            <a:endParaRPr/>
          </a:p>
        </p:txBody>
      </p:sp>
      <p:pic>
        <p:nvPicPr>
          <p:cNvPr id="235" name="Google Shape;235;p18"/>
          <p:cNvPicPr preferRelativeResize="0"/>
          <p:nvPr/>
        </p:nvPicPr>
        <p:blipFill rotWithShape="1">
          <a:blip r:embed="rId3">
            <a:alphaModFix/>
          </a:blip>
          <a:srcRect b="0" l="0" r="0" t="0"/>
          <a:stretch/>
        </p:blipFill>
        <p:spPr>
          <a:xfrm>
            <a:off x="7767685" y="886118"/>
            <a:ext cx="4062953" cy="1602557"/>
          </a:xfrm>
          <a:prstGeom prst="rect">
            <a:avLst/>
          </a:prstGeom>
          <a:noFill/>
          <a:ln>
            <a:noFill/>
          </a:ln>
        </p:spPr>
      </p:pic>
      <p:sp>
        <p:nvSpPr>
          <p:cNvPr id="236" name="Google Shape;236;p18"/>
          <p:cNvSpPr txBox="1"/>
          <p:nvPr/>
        </p:nvSpPr>
        <p:spPr>
          <a:xfrm>
            <a:off x="3612610" y="55121"/>
            <a:ext cx="496678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Arial"/>
                <a:ea typeface="Arial"/>
                <a:cs typeface="Arial"/>
                <a:sym typeface="Arial"/>
              </a:rPr>
              <a:t>Recommendation</a:t>
            </a:r>
            <a:endParaRPr sz="4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nvSpPr>
        <p:spPr>
          <a:xfrm>
            <a:off x="1101649" y="1362425"/>
            <a:ext cx="30417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User Retention Strategies</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42" name="Google Shape;242;p19"/>
          <p:cNvSpPr txBox="1"/>
          <p:nvPr/>
        </p:nvSpPr>
        <p:spPr>
          <a:xfrm>
            <a:off x="728605" y="2071319"/>
            <a:ext cx="10463752" cy="45947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9"/>
          <p:cNvSpPr/>
          <p:nvPr/>
        </p:nvSpPr>
        <p:spPr>
          <a:xfrm>
            <a:off x="474481" y="2196445"/>
            <a:ext cx="11243036" cy="424731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4. Custom Titles or Badges:</a:t>
            </a:r>
            <a:endParaRPr/>
          </a:p>
          <a:p>
            <a:pPr indent="0" lvl="0" marL="0" marR="0" rtl="0" algn="l">
              <a:lnSpc>
                <a:spcPct val="100000"/>
              </a:lnSpc>
              <a:spcBef>
                <a:spcPts val="0"/>
              </a:spcBef>
              <a:spcAft>
                <a:spcPts val="0"/>
              </a:spcAft>
              <a:buNone/>
            </a:pPr>
            <a:r>
              <a:rPr lang="en-US" sz="1800">
                <a:solidFill>
                  <a:schemeClr val="dk1"/>
                </a:solidFill>
                <a:latin typeface="Arial"/>
                <a:ea typeface="Arial"/>
                <a:cs typeface="Arial"/>
                <a:sym typeface="Arial"/>
              </a:rPr>
              <a:t>Offer custom titles or badges to help users stand out and feel valued, fostering a sense of exclusivity and recognition.</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5. Gathering Feedback:</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Reach out to inactive users and ask for feedback on why they stopped engaging.</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Use their insights to implement meaningful changes or offer tailored solutions.</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6. Data-Driven Insights:</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Analyze historical data of inactive users, such as their first follows or liked posts.</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Use these insights to refine your content strategy and create personalized experiences that resonate with their preferences.</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Offer custom titles or badges to help users stand out and feel valued, fostering a sense of exclusivity and recognition.</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244" name="Google Shape;244;p19"/>
          <p:cNvPicPr preferRelativeResize="0"/>
          <p:nvPr/>
        </p:nvPicPr>
        <p:blipFill rotWithShape="1">
          <a:blip r:embed="rId3">
            <a:alphaModFix/>
          </a:blip>
          <a:srcRect b="0" l="0" r="0" t="0"/>
          <a:stretch/>
        </p:blipFill>
        <p:spPr>
          <a:xfrm>
            <a:off x="8889476" y="150378"/>
            <a:ext cx="3188747" cy="2046067"/>
          </a:xfrm>
          <a:prstGeom prst="rect">
            <a:avLst/>
          </a:prstGeom>
          <a:noFill/>
          <a:ln>
            <a:noFill/>
          </a:ln>
        </p:spPr>
      </p:pic>
      <p:sp>
        <p:nvSpPr>
          <p:cNvPr id="245" name="Google Shape;245;p19"/>
          <p:cNvSpPr txBox="1"/>
          <p:nvPr/>
        </p:nvSpPr>
        <p:spPr>
          <a:xfrm>
            <a:off x="3447097" y="53367"/>
            <a:ext cx="502676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Arial"/>
                <a:ea typeface="Arial"/>
                <a:cs typeface="Arial"/>
                <a:sym typeface="Arial"/>
              </a:rPr>
              <a:t>Recommendation</a:t>
            </a:r>
            <a:endParaRPr sz="4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idx="4294967295" type="title"/>
          </p:nvPr>
        </p:nvSpPr>
        <p:spPr>
          <a:xfrm>
            <a:off x="3691932" y="69904"/>
            <a:ext cx="4643804" cy="79235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Arial"/>
              <a:buNone/>
            </a:pPr>
            <a:r>
              <a:rPr lang="en-US">
                <a:latin typeface="Arial"/>
                <a:ea typeface="Arial"/>
                <a:cs typeface="Arial"/>
                <a:sym typeface="Arial"/>
              </a:rPr>
              <a:t>Table of Content</a:t>
            </a:r>
            <a:endParaRPr/>
          </a:p>
        </p:txBody>
      </p:sp>
      <p:sp>
        <p:nvSpPr>
          <p:cNvPr id="110" name="Google Shape;110;p2"/>
          <p:cNvSpPr txBox="1"/>
          <p:nvPr/>
        </p:nvSpPr>
        <p:spPr>
          <a:xfrm>
            <a:off x="889907" y="1020955"/>
            <a:ext cx="8284431" cy="5546705"/>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2166"/>
              </a:lnSpc>
              <a:spcBef>
                <a:spcPts val="0"/>
              </a:spcBef>
              <a:spcAft>
                <a:spcPts val="0"/>
              </a:spcAft>
              <a:buClr>
                <a:schemeClr val="dk1"/>
              </a:buClr>
              <a:buSzPts val="2000"/>
              <a:buFont typeface="Noto Sans Symbols"/>
              <a:buChar char="❑"/>
            </a:pPr>
            <a:r>
              <a:rPr b="1" i="0" lang="en-US" sz="1800" u="none" cap="none" strike="noStrike">
                <a:solidFill>
                  <a:schemeClr val="dk1"/>
                </a:solidFill>
                <a:latin typeface="Arial"/>
                <a:ea typeface="Arial"/>
                <a:cs typeface="Arial"/>
                <a:sym typeface="Arial"/>
              </a:rPr>
              <a:t>About Meta</a:t>
            </a:r>
            <a:endParaRPr/>
          </a:p>
          <a:p>
            <a:pPr indent="-285750" lvl="0" marL="285750" marR="0" rtl="0" algn="l">
              <a:lnSpc>
                <a:spcPct val="202166"/>
              </a:lnSpc>
              <a:spcBef>
                <a:spcPts val="0"/>
              </a:spcBef>
              <a:spcAft>
                <a:spcPts val="0"/>
              </a:spcAft>
              <a:buClr>
                <a:schemeClr val="dk1"/>
              </a:buClr>
              <a:buSzPts val="2000"/>
              <a:buFont typeface="Noto Sans Symbols"/>
              <a:buChar char="❑"/>
            </a:pPr>
            <a:r>
              <a:rPr b="1" i="0" lang="en-US" sz="1800" u="none" cap="none" strike="noStrike">
                <a:solidFill>
                  <a:schemeClr val="dk1"/>
                </a:solidFill>
                <a:latin typeface="Arial"/>
                <a:ea typeface="Arial"/>
                <a:cs typeface="Arial"/>
                <a:sym typeface="Arial"/>
              </a:rPr>
              <a:t>Problem Statement</a:t>
            </a:r>
            <a:endParaRPr/>
          </a:p>
          <a:p>
            <a:pPr indent="-285750" lvl="0" marL="285750" marR="0" rtl="0" algn="l">
              <a:lnSpc>
                <a:spcPct val="202166"/>
              </a:lnSpc>
              <a:spcBef>
                <a:spcPts val="0"/>
              </a:spcBef>
              <a:spcAft>
                <a:spcPts val="0"/>
              </a:spcAft>
              <a:buClr>
                <a:schemeClr val="dk1"/>
              </a:buClr>
              <a:buSzPts val="2000"/>
              <a:buFont typeface="Noto Sans Symbols"/>
              <a:buChar char="❑"/>
            </a:pPr>
            <a:r>
              <a:rPr b="1" i="0" lang="en-US" sz="1800" u="none" cap="none" strike="noStrike">
                <a:solidFill>
                  <a:schemeClr val="dk1"/>
                </a:solidFill>
                <a:latin typeface="Arial"/>
                <a:ea typeface="Arial"/>
                <a:cs typeface="Arial"/>
                <a:sym typeface="Arial"/>
              </a:rPr>
              <a:t>Schema</a:t>
            </a:r>
            <a:endParaRPr/>
          </a:p>
          <a:p>
            <a:pPr indent="-285750" lvl="0" marL="285750" marR="0" rtl="0" algn="l">
              <a:lnSpc>
                <a:spcPct val="202166"/>
              </a:lnSpc>
              <a:spcBef>
                <a:spcPts val="0"/>
              </a:spcBef>
              <a:spcAft>
                <a:spcPts val="0"/>
              </a:spcAft>
              <a:buClr>
                <a:schemeClr val="dk1"/>
              </a:buClr>
              <a:buSzPts val="2000"/>
              <a:buFont typeface="Noto Sans Symbols"/>
              <a:buChar char="❑"/>
            </a:pPr>
            <a:r>
              <a:rPr b="1" i="0" lang="en-US" sz="1800" u="none" cap="none" strike="noStrike">
                <a:solidFill>
                  <a:schemeClr val="dk1"/>
                </a:solidFill>
                <a:latin typeface="Arial"/>
                <a:ea typeface="Arial"/>
                <a:cs typeface="Arial"/>
                <a:sym typeface="Arial"/>
              </a:rPr>
              <a:t>Data Overview</a:t>
            </a:r>
            <a:endParaRPr/>
          </a:p>
          <a:p>
            <a:pPr indent="-285750" lvl="0" marL="285750" marR="0" rtl="0" algn="l">
              <a:lnSpc>
                <a:spcPct val="202166"/>
              </a:lnSpc>
              <a:spcBef>
                <a:spcPts val="0"/>
              </a:spcBef>
              <a:spcAft>
                <a:spcPts val="0"/>
              </a:spcAft>
              <a:buClr>
                <a:schemeClr val="dk1"/>
              </a:buClr>
              <a:buSzPts val="2000"/>
              <a:buFont typeface="Noto Sans Symbols"/>
              <a:buChar char="❑"/>
            </a:pPr>
            <a:r>
              <a:rPr b="1" i="0" lang="en-US" sz="1800" u="none" cap="none" strike="noStrike">
                <a:solidFill>
                  <a:schemeClr val="dk1"/>
                </a:solidFill>
                <a:latin typeface="Arial"/>
                <a:ea typeface="Arial"/>
                <a:cs typeface="Arial"/>
                <a:sym typeface="Arial"/>
              </a:rPr>
              <a:t>Approach</a:t>
            </a:r>
            <a:endParaRPr/>
          </a:p>
          <a:p>
            <a:pPr indent="-285750" lvl="0" marL="285750" marR="0" rtl="0" algn="l">
              <a:lnSpc>
                <a:spcPct val="202166"/>
              </a:lnSpc>
              <a:spcBef>
                <a:spcPts val="0"/>
              </a:spcBef>
              <a:spcAft>
                <a:spcPts val="0"/>
              </a:spcAft>
              <a:buClr>
                <a:schemeClr val="dk1"/>
              </a:buClr>
              <a:buSzPts val="2000"/>
              <a:buFont typeface="Noto Sans Symbols"/>
              <a:buChar char="❑"/>
            </a:pPr>
            <a:r>
              <a:rPr b="1" i="0" lang="en-US" sz="1800" u="none" cap="none" strike="noStrike">
                <a:solidFill>
                  <a:schemeClr val="dk1"/>
                </a:solidFill>
                <a:latin typeface="Arial"/>
                <a:ea typeface="Arial"/>
                <a:cs typeface="Arial"/>
                <a:sym typeface="Arial"/>
              </a:rPr>
              <a:t>Key Metrics </a:t>
            </a:r>
            <a:endParaRPr/>
          </a:p>
          <a:p>
            <a:pPr indent="-285750" lvl="0" marL="285750" marR="0" rtl="0" algn="l">
              <a:lnSpc>
                <a:spcPct val="202166"/>
              </a:lnSpc>
              <a:spcBef>
                <a:spcPts val="0"/>
              </a:spcBef>
              <a:spcAft>
                <a:spcPts val="0"/>
              </a:spcAft>
              <a:buClr>
                <a:schemeClr val="dk1"/>
              </a:buClr>
              <a:buSzPts val="2000"/>
              <a:buFont typeface="Noto Sans Symbols"/>
              <a:buChar char="❑"/>
            </a:pPr>
            <a:r>
              <a:rPr b="1" i="0" lang="en-US" sz="1800" u="none" cap="none" strike="noStrike">
                <a:solidFill>
                  <a:schemeClr val="dk1"/>
                </a:solidFill>
                <a:latin typeface="Arial"/>
                <a:ea typeface="Arial"/>
                <a:cs typeface="Arial"/>
                <a:sym typeface="Arial"/>
              </a:rPr>
              <a:t>User Classification </a:t>
            </a:r>
            <a:endParaRPr/>
          </a:p>
          <a:p>
            <a:pPr indent="-285750" lvl="0" marL="285750" marR="0" rtl="0" algn="l">
              <a:lnSpc>
                <a:spcPct val="202166"/>
              </a:lnSpc>
              <a:spcBef>
                <a:spcPts val="0"/>
              </a:spcBef>
              <a:spcAft>
                <a:spcPts val="0"/>
              </a:spcAft>
              <a:buClr>
                <a:schemeClr val="dk1"/>
              </a:buClr>
              <a:buSzPts val="2000"/>
              <a:buFont typeface="Noto Sans Symbols"/>
              <a:buChar char="❑"/>
            </a:pPr>
            <a:r>
              <a:rPr b="1" i="0" lang="en-US" sz="1800" u="none" cap="none" strike="noStrike">
                <a:solidFill>
                  <a:schemeClr val="dk1"/>
                </a:solidFill>
                <a:latin typeface="Arial"/>
                <a:ea typeface="Arial"/>
                <a:cs typeface="Arial"/>
                <a:sym typeface="Arial"/>
              </a:rPr>
              <a:t>User Activity (Photos, Likes, Comments)</a:t>
            </a:r>
            <a:endParaRPr/>
          </a:p>
          <a:p>
            <a:pPr indent="-285750" lvl="0" marL="285750" marR="0" rtl="0" algn="l">
              <a:lnSpc>
                <a:spcPct val="202166"/>
              </a:lnSpc>
              <a:spcBef>
                <a:spcPts val="0"/>
              </a:spcBef>
              <a:spcAft>
                <a:spcPts val="0"/>
              </a:spcAft>
              <a:buClr>
                <a:schemeClr val="dk1"/>
              </a:buClr>
              <a:buSzPts val="2000"/>
              <a:buFont typeface="Noto Sans Symbols"/>
              <a:buChar char="❑"/>
            </a:pPr>
            <a:r>
              <a:rPr b="1" i="0" lang="en-US" sz="1800" u="none" cap="none" strike="noStrike">
                <a:solidFill>
                  <a:schemeClr val="dk1"/>
                </a:solidFill>
                <a:latin typeface="Arial"/>
                <a:ea typeface="Arial"/>
                <a:cs typeface="Arial"/>
                <a:sym typeface="Arial"/>
              </a:rPr>
              <a:t>Engagement Rate</a:t>
            </a:r>
            <a:endParaRPr/>
          </a:p>
          <a:p>
            <a:pPr indent="-285750" lvl="0" marL="285750" marR="0" rtl="0" algn="l">
              <a:lnSpc>
                <a:spcPct val="202166"/>
              </a:lnSpc>
              <a:spcBef>
                <a:spcPts val="0"/>
              </a:spcBef>
              <a:spcAft>
                <a:spcPts val="0"/>
              </a:spcAft>
              <a:buClr>
                <a:schemeClr val="dk1"/>
              </a:buClr>
              <a:buSzPts val="2000"/>
              <a:buFont typeface="Noto Sans Symbols"/>
              <a:buChar char="❑"/>
            </a:pPr>
            <a:r>
              <a:rPr b="1" i="0" lang="en-US" sz="1800" u="none" cap="none" strike="noStrike">
                <a:solidFill>
                  <a:schemeClr val="dk1"/>
                </a:solidFill>
                <a:latin typeface="Arial"/>
                <a:ea typeface="Arial"/>
                <a:cs typeface="Arial"/>
                <a:sym typeface="Arial"/>
              </a:rPr>
              <a:t>Recommendation </a:t>
            </a:r>
            <a:endParaRPr/>
          </a:p>
          <a:p>
            <a:pPr indent="-285750" lvl="0" marL="285750" marR="0" rtl="0" algn="l">
              <a:lnSpc>
                <a:spcPct val="202166"/>
              </a:lnSpc>
              <a:spcBef>
                <a:spcPts val="0"/>
              </a:spcBef>
              <a:spcAft>
                <a:spcPts val="0"/>
              </a:spcAft>
              <a:buClr>
                <a:schemeClr val="dk1"/>
              </a:buClr>
              <a:buSzPts val="2000"/>
              <a:buFont typeface="Noto Sans Symbols"/>
              <a:buChar char="❑"/>
            </a:pPr>
            <a:r>
              <a:rPr b="1" i="0" lang="en-US" sz="1800" u="none" cap="none" strike="noStrike">
                <a:solidFill>
                  <a:schemeClr val="dk1"/>
                </a:solidFill>
                <a:latin typeface="Arial"/>
                <a:ea typeface="Arial"/>
                <a:cs typeface="Arial"/>
                <a:sym typeface="Arial"/>
              </a:rPr>
              <a:t>Conclusion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0"/>
          <p:cNvSpPr txBox="1"/>
          <p:nvPr/>
        </p:nvSpPr>
        <p:spPr>
          <a:xfrm>
            <a:off x="873580" y="836246"/>
            <a:ext cx="10458450"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The analysis categorizes users into three segments: Active Users, Moderately Active Users, and Inactive Users, with a primary focus on re-engaging Inactive Users.</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Hashtags play a crucial role in boosting user engagement and content promotion. Therefore, they should be carefully monitored and aligned with trending and hot topics for maximum effectiveness.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20"/>
          <p:cNvSpPr txBox="1"/>
          <p:nvPr/>
        </p:nvSpPr>
        <p:spPr>
          <a:xfrm>
            <a:off x="859970" y="2590572"/>
            <a:ext cx="10458450"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Reels have emerged as a highly engaging format, particularly among new users. Efforts should be made to encourage users and influencers to create reels using trending hashtags to amplify reach and interaction.</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Ads and campaigns should be optimized to align with ongoing trends, ensuring they remain relevant and impactful.</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Lastly, notifications via push alerts, emails, and SMS should be strategically utilized, with A/B testing conducted to refine and enhance promotional efforts.</a:t>
            </a:r>
            <a:endParaRPr/>
          </a:p>
        </p:txBody>
      </p:sp>
      <p:sp>
        <p:nvSpPr>
          <p:cNvPr id="252" name="Google Shape;252;p20"/>
          <p:cNvSpPr txBox="1"/>
          <p:nvPr/>
        </p:nvSpPr>
        <p:spPr>
          <a:xfrm>
            <a:off x="4453276" y="0"/>
            <a:ext cx="327183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Arial"/>
                <a:ea typeface="Arial"/>
                <a:cs typeface="Arial"/>
                <a:sym typeface="Arial"/>
              </a:rPr>
              <a:t>Conclusion</a:t>
            </a:r>
            <a:endParaRPr sz="4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4294967295" type="title"/>
          </p:nvPr>
        </p:nvSpPr>
        <p:spPr>
          <a:xfrm>
            <a:off x="4452937" y="78014"/>
            <a:ext cx="3286125" cy="804863"/>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About meta</a:t>
            </a:r>
            <a:endParaRPr/>
          </a:p>
        </p:txBody>
      </p:sp>
      <p:sp>
        <p:nvSpPr>
          <p:cNvPr id="116" name="Google Shape;116;p3"/>
          <p:cNvSpPr txBox="1"/>
          <p:nvPr>
            <p:ph idx="4294967295" type="body"/>
          </p:nvPr>
        </p:nvSpPr>
        <p:spPr>
          <a:xfrm>
            <a:off x="865414" y="1085850"/>
            <a:ext cx="10458450" cy="5614988"/>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solidFill>
                  <a:schemeClr val="dk1"/>
                </a:solidFill>
                <a:latin typeface="Arial"/>
                <a:ea typeface="Arial"/>
                <a:cs typeface="Arial"/>
                <a:sym typeface="Arial"/>
              </a:rPr>
              <a:t>Meta, previously known as Facebook, is a technology company founded by Mark Zuckerberg in 2004. In October 2021, it rebranded to Meta to highlight its commitment to developing the “Metaverse” – a virtual reality space where users can engage in shared, immersive experiences. </a:t>
            </a:r>
            <a:endParaRPr/>
          </a:p>
          <a:p>
            <a:pPr indent="-127000" lvl="0" marL="91440" rtl="0" algn="l">
              <a:lnSpc>
                <a:spcPct val="90000"/>
              </a:lnSpc>
              <a:spcBef>
                <a:spcPts val="1400"/>
              </a:spcBef>
              <a:spcAft>
                <a:spcPts val="0"/>
              </a:spcAft>
              <a:buSzPts val="2000"/>
              <a:buChar char=" "/>
            </a:pPr>
            <a:r>
              <a:rPr lang="en-US">
                <a:solidFill>
                  <a:schemeClr val="dk1"/>
                </a:solidFill>
                <a:latin typeface="Arial"/>
                <a:ea typeface="Arial"/>
                <a:cs typeface="Arial"/>
                <a:sym typeface="Arial"/>
              </a:rPr>
              <a:t>Meta's ecosystem encompasses popular social media platforms like Facebook, Instagram, and WhatsApp, along with augmented and virtual reality technologies like Oculus. The company envisions creating a digital frontier that seamlessly integrates virtual and physical worlds, enabling people to connect, work, and play in new and transformative ways.</a:t>
            </a:r>
            <a:endParaRPr/>
          </a:p>
          <a:p>
            <a:pPr indent="0" lvl="0" marL="0" rtl="0" algn="l">
              <a:lnSpc>
                <a:spcPct val="90000"/>
              </a:lnSpc>
              <a:spcBef>
                <a:spcPts val="140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idx="4294967295" type="title"/>
          </p:nvPr>
        </p:nvSpPr>
        <p:spPr>
          <a:xfrm>
            <a:off x="3412558" y="89806"/>
            <a:ext cx="5366884" cy="740229"/>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Arial"/>
              <a:buNone/>
            </a:pPr>
            <a:r>
              <a:rPr lang="en-US">
                <a:latin typeface="Arial"/>
                <a:ea typeface="Arial"/>
                <a:cs typeface="Arial"/>
                <a:sym typeface="Arial"/>
              </a:rPr>
              <a:t>Problem Statement</a:t>
            </a:r>
            <a:endParaRPr/>
          </a:p>
        </p:txBody>
      </p:sp>
      <p:sp>
        <p:nvSpPr>
          <p:cNvPr id="122" name="Google Shape;122;p4"/>
          <p:cNvSpPr txBox="1"/>
          <p:nvPr>
            <p:ph idx="4294967295" type="body"/>
          </p:nvPr>
        </p:nvSpPr>
        <p:spPr>
          <a:xfrm>
            <a:off x="873579" y="1085850"/>
            <a:ext cx="10433957" cy="4204606"/>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solidFill>
                <a:schemeClr val="dk1"/>
              </a:solidFill>
            </a:endParaRPr>
          </a:p>
          <a:p>
            <a:pPr indent="0" lvl="0" marL="91440" rtl="0" algn="l">
              <a:lnSpc>
                <a:spcPct val="90000"/>
              </a:lnSpc>
              <a:spcBef>
                <a:spcPts val="1400"/>
              </a:spcBef>
              <a:spcAft>
                <a:spcPts val="0"/>
              </a:spcAft>
              <a:buSzPts val="2000"/>
              <a:buNone/>
            </a:pPr>
            <a:r>
              <a:t/>
            </a:r>
            <a:endParaRPr>
              <a:solidFill>
                <a:schemeClr val="dk1"/>
              </a:solidFill>
              <a:latin typeface="Arial"/>
              <a:ea typeface="Arial"/>
              <a:cs typeface="Arial"/>
              <a:sym typeface="Arial"/>
            </a:endParaRPr>
          </a:p>
          <a:p>
            <a:pPr indent="-127000" lvl="0" marL="91440" rtl="0" algn="l">
              <a:lnSpc>
                <a:spcPct val="90000"/>
              </a:lnSpc>
              <a:spcBef>
                <a:spcPts val="1400"/>
              </a:spcBef>
              <a:spcAft>
                <a:spcPts val="0"/>
              </a:spcAft>
              <a:buSzPts val="2000"/>
              <a:buChar char=" "/>
            </a:pPr>
            <a:r>
              <a:rPr lang="en-US">
                <a:solidFill>
                  <a:schemeClr val="dk1"/>
                </a:solidFill>
                <a:latin typeface="Arial"/>
                <a:ea typeface="Arial"/>
                <a:cs typeface="Arial"/>
                <a:sym typeface="Arial"/>
              </a:rPr>
              <a:t>As a newly hired Data Analyst at Meta, you have been tasked with collaborating closely with the Marketing team. The primary goal of this collaboration is to leverage Instagram's vast repository of user data to craft highly effective targeted marketing strategies. </a:t>
            </a:r>
            <a:endParaRPr/>
          </a:p>
          <a:p>
            <a:pPr indent="-127000" lvl="0" marL="91440" rtl="0" algn="l">
              <a:lnSpc>
                <a:spcPct val="90000"/>
              </a:lnSpc>
              <a:spcBef>
                <a:spcPts val="1400"/>
              </a:spcBef>
              <a:spcAft>
                <a:spcPts val="0"/>
              </a:spcAft>
              <a:buSzPts val="2000"/>
              <a:buChar char=" "/>
            </a:pPr>
            <a:r>
              <a:rPr lang="en-US">
                <a:solidFill>
                  <a:schemeClr val="dk1"/>
                </a:solidFill>
                <a:latin typeface="Arial"/>
                <a:ea typeface="Arial"/>
                <a:cs typeface="Arial"/>
                <a:sym typeface="Arial"/>
              </a:rPr>
              <a:t>These strategies aim to drive three critical objectives: enhancing user engagement, improving user retention rates, and boosting new user acquisition. </a:t>
            </a:r>
            <a:endParaRPr/>
          </a:p>
          <a:p>
            <a:pPr indent="-127000" lvl="0" marL="91440" rtl="0" algn="l">
              <a:lnSpc>
                <a:spcPct val="90000"/>
              </a:lnSpc>
              <a:spcBef>
                <a:spcPts val="1400"/>
              </a:spcBef>
              <a:spcAft>
                <a:spcPts val="0"/>
              </a:spcAft>
              <a:buSzPts val="2000"/>
              <a:buChar char=" "/>
            </a:pPr>
            <a:r>
              <a:rPr lang="en-US">
                <a:solidFill>
                  <a:schemeClr val="dk1"/>
                </a:solidFill>
                <a:latin typeface="Arial"/>
                <a:ea typeface="Arial"/>
                <a:cs typeface="Arial"/>
                <a:sym typeface="Arial"/>
              </a:rPr>
              <a:t>Your role involves providing actionable insights and well-informed recommendations to address these objectives, ultimately contributing to the development of data-driven marketing campaigns that optimize Instagram's performance and user experience.</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5"/>
          <p:cNvPicPr preferRelativeResize="0"/>
          <p:nvPr>
            <p:ph idx="4294967295" type="body"/>
          </p:nvPr>
        </p:nvPicPr>
        <p:blipFill rotWithShape="1">
          <a:blip r:embed="rId3">
            <a:alphaModFix/>
          </a:blip>
          <a:srcRect b="0" l="0" r="0" t="0"/>
          <a:stretch/>
        </p:blipFill>
        <p:spPr>
          <a:xfrm>
            <a:off x="0" y="1125538"/>
            <a:ext cx="11433175" cy="4783137"/>
          </a:xfrm>
          <a:prstGeom prst="rect">
            <a:avLst/>
          </a:prstGeom>
          <a:noFill/>
          <a:ln>
            <a:noFill/>
          </a:ln>
        </p:spPr>
      </p:pic>
      <p:sp>
        <p:nvSpPr>
          <p:cNvPr id="128" name="Google Shape;128;p5"/>
          <p:cNvSpPr txBox="1"/>
          <p:nvPr/>
        </p:nvSpPr>
        <p:spPr>
          <a:xfrm>
            <a:off x="4488882" y="118328"/>
            <a:ext cx="245540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Arial"/>
                <a:ea typeface="Arial"/>
                <a:cs typeface="Arial"/>
                <a:sym typeface="Arial"/>
              </a:rPr>
              <a:t>Schema</a:t>
            </a:r>
            <a:endParaRPr sz="4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idx="4294967295" type="title"/>
          </p:nvPr>
        </p:nvSpPr>
        <p:spPr>
          <a:xfrm>
            <a:off x="4265630" y="122464"/>
            <a:ext cx="4035879" cy="78762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Arial"/>
              <a:buNone/>
            </a:pPr>
            <a:r>
              <a:rPr lang="en-US">
                <a:latin typeface="Arial"/>
                <a:ea typeface="Arial"/>
                <a:cs typeface="Arial"/>
                <a:sym typeface="Arial"/>
              </a:rPr>
              <a:t>Data overview</a:t>
            </a:r>
            <a:endParaRPr/>
          </a:p>
        </p:txBody>
      </p:sp>
      <p:sp>
        <p:nvSpPr>
          <p:cNvPr id="134" name="Google Shape;134;p6"/>
          <p:cNvSpPr txBox="1"/>
          <p:nvPr>
            <p:ph idx="4294967295" type="body"/>
          </p:nvPr>
        </p:nvSpPr>
        <p:spPr>
          <a:xfrm>
            <a:off x="6686550" y="1085850"/>
            <a:ext cx="4623707" cy="4079875"/>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101600" lvl="0" marL="91440" rtl="0" algn="l">
              <a:lnSpc>
                <a:spcPct val="90000"/>
              </a:lnSpc>
              <a:spcBef>
                <a:spcPts val="1400"/>
              </a:spcBef>
              <a:spcAft>
                <a:spcPts val="0"/>
              </a:spcAft>
              <a:buSzPts val="1600"/>
              <a:buChar char=" "/>
            </a:pPr>
            <a:r>
              <a:rPr lang="en-US" sz="1600">
                <a:latin typeface="Arial"/>
                <a:ea typeface="Arial"/>
                <a:cs typeface="Arial"/>
                <a:sym typeface="Arial"/>
              </a:rPr>
              <a:t>● </a:t>
            </a:r>
            <a:r>
              <a:rPr b="1" lang="en-US" sz="1600">
                <a:latin typeface="Arial"/>
                <a:ea typeface="Arial"/>
                <a:cs typeface="Arial"/>
                <a:sym typeface="Arial"/>
              </a:rPr>
              <a:t>tag_id</a:t>
            </a:r>
            <a:r>
              <a:rPr lang="en-US" sz="1600">
                <a:latin typeface="Arial"/>
                <a:ea typeface="Arial"/>
                <a:cs typeface="Arial"/>
                <a:sym typeface="Arial"/>
              </a:rPr>
              <a:t>: A unique identifier assigned to each tag.</a:t>
            </a:r>
            <a:endParaRPr/>
          </a:p>
          <a:p>
            <a:pPr indent="-101600" lvl="0" marL="91440" rtl="0" algn="l">
              <a:lnSpc>
                <a:spcPct val="90000"/>
              </a:lnSpc>
              <a:spcBef>
                <a:spcPts val="1400"/>
              </a:spcBef>
              <a:spcAft>
                <a:spcPts val="0"/>
              </a:spcAft>
              <a:buSzPts val="1600"/>
              <a:buChar char=" "/>
            </a:pPr>
            <a:br>
              <a:rPr lang="en-US" sz="1600">
                <a:latin typeface="Arial"/>
                <a:ea typeface="Arial"/>
                <a:cs typeface="Arial"/>
                <a:sym typeface="Arial"/>
              </a:rPr>
            </a:br>
            <a:r>
              <a:rPr lang="en-US" sz="1600">
                <a:latin typeface="Arial"/>
                <a:ea typeface="Arial"/>
                <a:cs typeface="Arial"/>
                <a:sym typeface="Arial"/>
              </a:rPr>
              <a:t>● </a:t>
            </a:r>
            <a:r>
              <a:rPr b="1" lang="en-US" sz="1600">
                <a:latin typeface="Arial"/>
                <a:ea typeface="Arial"/>
                <a:cs typeface="Arial"/>
                <a:sym typeface="Arial"/>
              </a:rPr>
              <a:t>image_url</a:t>
            </a:r>
            <a:r>
              <a:rPr lang="en-US" sz="1600">
                <a:latin typeface="Arial"/>
                <a:ea typeface="Arial"/>
                <a:cs typeface="Arial"/>
                <a:sym typeface="Arial"/>
              </a:rPr>
              <a:t>: The URL linking to an image posted on the platform.</a:t>
            </a:r>
            <a:endParaRPr/>
          </a:p>
          <a:p>
            <a:pPr indent="-101600" lvl="0" marL="91440" rtl="0" algn="l">
              <a:lnSpc>
                <a:spcPct val="90000"/>
              </a:lnSpc>
              <a:spcBef>
                <a:spcPts val="1400"/>
              </a:spcBef>
              <a:spcAft>
                <a:spcPts val="0"/>
              </a:spcAft>
              <a:buSzPts val="1600"/>
              <a:buChar char=" "/>
            </a:pPr>
            <a:br>
              <a:rPr lang="en-US" sz="1600">
                <a:latin typeface="Arial"/>
                <a:ea typeface="Arial"/>
                <a:cs typeface="Arial"/>
                <a:sym typeface="Arial"/>
              </a:rPr>
            </a:br>
            <a:r>
              <a:rPr lang="en-US" sz="1600">
                <a:latin typeface="Arial"/>
                <a:ea typeface="Arial"/>
                <a:cs typeface="Arial"/>
                <a:sym typeface="Arial"/>
              </a:rPr>
              <a:t>● </a:t>
            </a:r>
            <a:r>
              <a:rPr b="1" lang="en-US" sz="1600">
                <a:latin typeface="Arial"/>
                <a:ea typeface="Arial"/>
                <a:cs typeface="Arial"/>
                <a:sym typeface="Arial"/>
              </a:rPr>
              <a:t>username</a:t>
            </a:r>
            <a:r>
              <a:rPr lang="en-US" sz="1600">
                <a:latin typeface="Arial"/>
                <a:ea typeface="Arial"/>
                <a:cs typeface="Arial"/>
                <a:sym typeface="Arial"/>
              </a:rPr>
              <a:t>: The unique username selected by the user.</a:t>
            </a:r>
            <a:endParaRPr sz="1600"/>
          </a:p>
        </p:txBody>
      </p:sp>
      <p:sp>
        <p:nvSpPr>
          <p:cNvPr id="135" name="Google Shape;135;p6"/>
          <p:cNvSpPr txBox="1"/>
          <p:nvPr/>
        </p:nvSpPr>
        <p:spPr>
          <a:xfrm>
            <a:off x="881743" y="1443841"/>
            <a:ext cx="5214257"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comments_id</a:t>
            </a:r>
            <a:r>
              <a:rPr lang="en-US" sz="1600">
                <a:solidFill>
                  <a:schemeClr val="dk1"/>
                </a:solidFill>
                <a:latin typeface="Arial"/>
                <a:ea typeface="Arial"/>
                <a:cs typeface="Arial"/>
                <a:sym typeface="Arial"/>
              </a:rPr>
              <a:t>: A unique identifier assigned to each comment.</a:t>
            </a:r>
            <a:endParaRPr/>
          </a:p>
          <a:p>
            <a:pPr indent="0" lvl="0" marL="0" marR="0" rtl="0" algn="l">
              <a:spcBef>
                <a:spcPts val="0"/>
              </a:spcBef>
              <a:spcAft>
                <a:spcPts val="0"/>
              </a:spcAft>
              <a:buNone/>
            </a:pP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comment_text</a:t>
            </a:r>
            <a:r>
              <a:rPr lang="en-US" sz="1600">
                <a:solidFill>
                  <a:schemeClr val="dk1"/>
                </a:solidFill>
                <a:latin typeface="Arial"/>
                <a:ea typeface="Arial"/>
                <a:cs typeface="Arial"/>
                <a:sym typeface="Arial"/>
              </a:rPr>
              <a:t>: The content of a specific comment.</a:t>
            </a:r>
            <a:endParaRPr/>
          </a:p>
          <a:p>
            <a:pPr indent="0" lvl="0" marL="0" marR="0" rtl="0" algn="l">
              <a:spcBef>
                <a:spcPts val="0"/>
              </a:spcBef>
              <a:spcAft>
                <a:spcPts val="0"/>
              </a:spcAft>
              <a:buNone/>
            </a:pP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user_id</a:t>
            </a:r>
            <a:r>
              <a:rPr lang="en-US" sz="1600">
                <a:solidFill>
                  <a:schemeClr val="dk1"/>
                </a:solidFill>
                <a:latin typeface="Arial"/>
                <a:ea typeface="Arial"/>
                <a:cs typeface="Arial"/>
                <a:sym typeface="Arial"/>
              </a:rPr>
              <a:t>: A unique identifier assigned to each user.</a:t>
            </a:r>
            <a:endParaRPr/>
          </a:p>
          <a:p>
            <a:pPr indent="0" lvl="0" marL="0" marR="0" rtl="0" algn="l">
              <a:spcBef>
                <a:spcPts val="0"/>
              </a:spcBef>
              <a:spcAft>
                <a:spcPts val="0"/>
              </a:spcAft>
              <a:buNone/>
            </a:pP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photo_id</a:t>
            </a:r>
            <a:r>
              <a:rPr lang="en-US" sz="1600">
                <a:solidFill>
                  <a:schemeClr val="dk1"/>
                </a:solidFill>
                <a:latin typeface="Arial"/>
                <a:ea typeface="Arial"/>
                <a:cs typeface="Arial"/>
                <a:sym typeface="Arial"/>
              </a:rPr>
              <a:t>: A unique identifier assigned to each photo.</a:t>
            </a:r>
            <a:endParaRPr/>
          </a:p>
          <a:p>
            <a:pPr indent="0" lvl="0" marL="0" marR="0" rtl="0" algn="l">
              <a:spcBef>
                <a:spcPts val="0"/>
              </a:spcBef>
              <a:spcAft>
                <a:spcPts val="0"/>
              </a:spcAft>
              <a:buNone/>
            </a:pP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created_at</a:t>
            </a:r>
            <a:r>
              <a:rPr lang="en-US" sz="1600">
                <a:solidFill>
                  <a:schemeClr val="dk1"/>
                </a:solidFill>
                <a:latin typeface="Arial"/>
                <a:ea typeface="Arial"/>
                <a:cs typeface="Arial"/>
                <a:sym typeface="Arial"/>
              </a:rPr>
              <a:t>: The date when an interaction, such as likes,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photos, or tags, occurred.</a:t>
            </a:r>
            <a:endParaRPr/>
          </a:p>
          <a:p>
            <a:pPr indent="0" lvl="0" marL="0" marR="0" rtl="0" algn="l">
              <a:spcBef>
                <a:spcPts val="0"/>
              </a:spcBef>
              <a:spcAft>
                <a:spcPts val="0"/>
              </a:spcAft>
              <a:buNone/>
            </a:pP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follower_id</a:t>
            </a:r>
            <a:r>
              <a:rPr lang="en-US" sz="1600">
                <a:solidFill>
                  <a:schemeClr val="dk1"/>
                </a:solidFill>
                <a:latin typeface="Arial"/>
                <a:ea typeface="Arial"/>
                <a:cs typeface="Arial"/>
                <a:sym typeface="Arial"/>
              </a:rPr>
              <a:t>: The user ID of the follower associated with a particular user.</a:t>
            </a:r>
            <a:endParaRPr/>
          </a:p>
          <a:p>
            <a:pPr indent="0" lvl="0" marL="0" marR="0" rtl="0" algn="l">
              <a:spcBef>
                <a:spcPts val="0"/>
              </a:spcBef>
              <a:spcAft>
                <a:spcPts val="0"/>
              </a:spcAft>
              <a:buNone/>
            </a:pP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followee_id</a:t>
            </a:r>
            <a:r>
              <a:rPr lang="en-US" sz="1600">
                <a:solidFill>
                  <a:schemeClr val="dk1"/>
                </a:solidFill>
                <a:latin typeface="Arial"/>
                <a:ea typeface="Arial"/>
                <a:cs typeface="Arial"/>
                <a:sym typeface="Arial"/>
              </a:rPr>
              <a:t>: The user ID of the followee linked to a particular user.</a:t>
            </a:r>
            <a:endParaRPr/>
          </a:p>
          <a:p>
            <a:pPr indent="0" lvl="0" marL="0" marR="0" rtl="0" algn="l">
              <a:spcBef>
                <a:spcPts val="0"/>
              </a:spcBef>
              <a:spcAft>
                <a:spcPts val="0"/>
              </a:spcAft>
              <a:buNone/>
            </a:pPr>
            <a:br>
              <a:rPr lang="en-US"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nvSpPr>
        <p:spPr>
          <a:xfrm>
            <a:off x="883138" y="1125847"/>
            <a:ext cx="4204676"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1. </a:t>
            </a:r>
            <a:r>
              <a:rPr b="1" lang="en-US" sz="1600" u="sng">
                <a:solidFill>
                  <a:schemeClr val="dk1"/>
                </a:solidFill>
                <a:latin typeface="Arial"/>
                <a:ea typeface="Arial"/>
                <a:cs typeface="Arial"/>
                <a:sym typeface="Arial"/>
              </a:rPr>
              <a:t>Understanding the Problem Statement</a:t>
            </a:r>
            <a:br>
              <a:rPr lang="en-US" sz="1800">
                <a:solidFill>
                  <a:schemeClr val="dk1"/>
                </a:solidFill>
                <a:latin typeface="Arial"/>
                <a:ea typeface="Arial"/>
                <a:cs typeface="Arial"/>
                <a:sym typeface="Arial"/>
              </a:rPr>
            </a:br>
            <a:r>
              <a:rPr lang="en-US" sz="1400">
                <a:solidFill>
                  <a:schemeClr val="dk1"/>
                </a:solidFill>
                <a:latin typeface="Arial"/>
                <a:ea typeface="Arial"/>
                <a:cs typeface="Arial"/>
                <a:sym typeface="Arial"/>
              </a:rPr>
              <a:t>Defining the key questions, outlining the objectives of the analysis, and assessing the available data to address them effectively.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7"/>
          <p:cNvSpPr txBox="1"/>
          <p:nvPr/>
        </p:nvSpPr>
        <p:spPr>
          <a:xfrm>
            <a:off x="894302" y="2633952"/>
            <a:ext cx="3509107"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2. </a:t>
            </a:r>
            <a:r>
              <a:rPr b="1" lang="en-US" sz="1600" u="sng">
                <a:solidFill>
                  <a:schemeClr val="dk1"/>
                </a:solidFill>
                <a:latin typeface="Arial"/>
                <a:ea typeface="Arial"/>
                <a:cs typeface="Arial"/>
                <a:sym typeface="Arial"/>
              </a:rPr>
              <a:t>Data Cleaning and Validation</a:t>
            </a:r>
            <a:r>
              <a:rPr lang="en-US" sz="1600" u="sng">
                <a:solidFill>
                  <a:schemeClr val="dk1"/>
                </a:solidFill>
                <a:latin typeface="Arial"/>
                <a:ea typeface="Arial"/>
                <a:cs typeface="Arial"/>
                <a:sym typeface="Arial"/>
              </a:rPr>
              <a:t>:</a:t>
            </a:r>
            <a:br>
              <a:rPr lang="en-US" sz="1600" u="sng">
                <a:solidFill>
                  <a:schemeClr val="dk1"/>
                </a:solidFill>
                <a:latin typeface="Arial"/>
                <a:ea typeface="Arial"/>
                <a:cs typeface="Arial"/>
                <a:sym typeface="Arial"/>
              </a:rPr>
            </a:br>
            <a:r>
              <a:rPr lang="en-US" sz="1400">
                <a:solidFill>
                  <a:schemeClr val="dk1"/>
                </a:solidFill>
                <a:latin typeface="Arial"/>
                <a:ea typeface="Arial"/>
                <a:cs typeface="Arial"/>
                <a:sym typeface="Arial"/>
              </a:rPr>
              <a:t>Identified and removed duplicate entries from the datasets and addressed any null values.</a:t>
            </a:r>
            <a:endParaRPr sz="1400">
              <a:solidFill>
                <a:schemeClr val="dk1"/>
              </a:solidFill>
              <a:latin typeface="Arial"/>
              <a:ea typeface="Arial"/>
              <a:cs typeface="Arial"/>
              <a:sym typeface="Arial"/>
            </a:endParaRPr>
          </a:p>
        </p:txBody>
      </p:sp>
      <p:sp>
        <p:nvSpPr>
          <p:cNvPr id="142" name="Google Shape;142;p7"/>
          <p:cNvSpPr txBox="1"/>
          <p:nvPr/>
        </p:nvSpPr>
        <p:spPr>
          <a:xfrm>
            <a:off x="883138" y="4224049"/>
            <a:ext cx="379436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3. </a:t>
            </a:r>
            <a:r>
              <a:rPr b="1" lang="en-US" sz="1600" u="sng">
                <a:solidFill>
                  <a:schemeClr val="dk1"/>
                </a:solidFill>
                <a:latin typeface="Arial"/>
                <a:ea typeface="Arial"/>
                <a:cs typeface="Arial"/>
                <a:sym typeface="Arial"/>
              </a:rPr>
              <a:t>Analysis</a:t>
            </a:r>
            <a:r>
              <a:rPr lang="en-US" sz="1400" u="sng">
                <a:solidFill>
                  <a:schemeClr val="dk1"/>
                </a:solidFill>
                <a:latin typeface="Arial"/>
                <a:ea typeface="Arial"/>
                <a:cs typeface="Arial"/>
                <a:sym typeface="Arial"/>
              </a:rPr>
              <a:t>:</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Performed the analysis using SQL functions such as CTEs, aggregate functions, subqueries, GROUP BY clauses, ranking functions, and more.</a:t>
            </a:r>
            <a:endParaRPr sz="1400">
              <a:solidFill>
                <a:schemeClr val="dk1"/>
              </a:solidFill>
              <a:latin typeface="Arial"/>
              <a:ea typeface="Arial"/>
              <a:cs typeface="Arial"/>
              <a:sym typeface="Arial"/>
            </a:endParaRPr>
          </a:p>
        </p:txBody>
      </p:sp>
      <p:sp>
        <p:nvSpPr>
          <p:cNvPr id="143" name="Google Shape;143;p7"/>
          <p:cNvSpPr txBox="1"/>
          <p:nvPr/>
        </p:nvSpPr>
        <p:spPr>
          <a:xfrm>
            <a:off x="7491046" y="1218180"/>
            <a:ext cx="3817816" cy="14157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4. </a:t>
            </a:r>
            <a:r>
              <a:rPr b="1" lang="en-US" sz="1600" u="sng">
                <a:solidFill>
                  <a:schemeClr val="dk1"/>
                </a:solidFill>
                <a:latin typeface="Arial"/>
                <a:ea typeface="Arial"/>
                <a:cs typeface="Arial"/>
                <a:sym typeface="Arial"/>
              </a:rPr>
              <a:t>Data Visualization</a:t>
            </a:r>
            <a:r>
              <a:rPr lang="en-US" sz="1600" u="sng">
                <a:solidFill>
                  <a:schemeClr val="dk1"/>
                </a:solidFill>
                <a:latin typeface="Arial"/>
                <a:ea typeface="Arial"/>
                <a:cs typeface="Arial"/>
                <a:sym typeface="Arial"/>
              </a:rPr>
              <a:t>:</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Presented key metrics, including total posts, likes, and comments, through visualizations. Developed charts and graphs to rank users by engagement rates and emphasize the most impactful hashtags.</a:t>
            </a:r>
            <a:endParaRPr sz="1400">
              <a:solidFill>
                <a:schemeClr val="dk1"/>
              </a:solidFill>
              <a:latin typeface="Arial"/>
              <a:ea typeface="Arial"/>
              <a:cs typeface="Arial"/>
              <a:sym typeface="Arial"/>
            </a:endParaRPr>
          </a:p>
        </p:txBody>
      </p:sp>
      <p:sp>
        <p:nvSpPr>
          <p:cNvPr id="144" name="Google Shape;144;p7"/>
          <p:cNvSpPr txBox="1"/>
          <p:nvPr/>
        </p:nvSpPr>
        <p:spPr>
          <a:xfrm>
            <a:off x="7580921" y="2805956"/>
            <a:ext cx="3911601"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5. </a:t>
            </a:r>
            <a:r>
              <a:rPr b="1" lang="en-US" sz="1600" u="sng">
                <a:solidFill>
                  <a:schemeClr val="dk1"/>
                </a:solidFill>
                <a:latin typeface="Arial"/>
                <a:ea typeface="Arial"/>
                <a:cs typeface="Arial"/>
                <a:sym typeface="Arial"/>
              </a:rPr>
              <a:t>Strategy Development</a:t>
            </a:r>
            <a:r>
              <a:rPr lang="en-US" sz="1600" u="sng">
                <a:solidFill>
                  <a:schemeClr val="dk1"/>
                </a:solidFill>
                <a:latin typeface="Arial"/>
                <a:ea typeface="Arial"/>
                <a:cs typeface="Arial"/>
                <a:sym typeface="Arial"/>
              </a:rPr>
              <a:t>:</a:t>
            </a:r>
            <a:br>
              <a:rPr lang="en-US" sz="1600">
                <a:solidFill>
                  <a:schemeClr val="dk1"/>
                </a:solidFill>
                <a:latin typeface="Arial"/>
                <a:ea typeface="Arial"/>
                <a:cs typeface="Arial"/>
                <a:sym typeface="Arial"/>
              </a:rPr>
            </a:br>
            <a:r>
              <a:rPr lang="en-US" sz="1400">
                <a:solidFill>
                  <a:schemeClr val="dk1"/>
                </a:solidFill>
                <a:latin typeface="Arial"/>
                <a:ea typeface="Arial"/>
                <a:cs typeface="Arial"/>
                <a:sym typeface="Arial"/>
              </a:rPr>
              <a:t>Formulated plans and strategies aimed at enhancing user retention and boosting engagement activities.</a:t>
            </a:r>
            <a:endParaRPr sz="1400">
              <a:solidFill>
                <a:schemeClr val="dk1"/>
              </a:solidFill>
              <a:latin typeface="Arial"/>
              <a:ea typeface="Arial"/>
              <a:cs typeface="Arial"/>
              <a:sym typeface="Arial"/>
            </a:endParaRPr>
          </a:p>
        </p:txBody>
      </p:sp>
      <p:sp>
        <p:nvSpPr>
          <p:cNvPr id="145" name="Google Shape;145;p7"/>
          <p:cNvSpPr txBox="1"/>
          <p:nvPr/>
        </p:nvSpPr>
        <p:spPr>
          <a:xfrm>
            <a:off x="7580921" y="4096553"/>
            <a:ext cx="4001476"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6. </a:t>
            </a:r>
            <a:r>
              <a:rPr b="1" lang="en-US" sz="1600" u="sng">
                <a:solidFill>
                  <a:schemeClr val="dk1"/>
                </a:solidFill>
                <a:latin typeface="Arial"/>
                <a:ea typeface="Arial"/>
                <a:cs typeface="Arial"/>
                <a:sym typeface="Arial"/>
              </a:rPr>
              <a:t>Implementation</a:t>
            </a:r>
            <a:r>
              <a:rPr lang="en-US" sz="1600" u="sng">
                <a:solidFill>
                  <a:schemeClr val="dk1"/>
                </a:solidFill>
                <a:latin typeface="Arial"/>
                <a:ea typeface="Arial"/>
                <a:cs typeface="Arial"/>
                <a:sym typeface="Arial"/>
              </a:rPr>
              <a:t>:</a:t>
            </a:r>
            <a:br>
              <a:rPr lang="en-US" sz="1600">
                <a:solidFill>
                  <a:schemeClr val="dk1"/>
                </a:solidFill>
                <a:latin typeface="Arial"/>
                <a:ea typeface="Arial"/>
                <a:cs typeface="Arial"/>
                <a:sym typeface="Arial"/>
              </a:rPr>
            </a:br>
            <a:r>
              <a:rPr lang="en-US" sz="1400">
                <a:solidFill>
                  <a:schemeClr val="dk1"/>
                </a:solidFill>
                <a:latin typeface="Arial"/>
                <a:ea typeface="Arial"/>
                <a:cs typeface="Arial"/>
                <a:sym typeface="Arial"/>
              </a:rPr>
              <a:t>Discussed the execution of the plans and strategies to ensure optimized and improved results.</a:t>
            </a:r>
            <a:endParaRPr sz="1400">
              <a:solidFill>
                <a:schemeClr val="dk1"/>
              </a:solidFill>
              <a:latin typeface="Arial"/>
              <a:ea typeface="Arial"/>
              <a:cs typeface="Arial"/>
              <a:sym typeface="Arial"/>
            </a:endParaRPr>
          </a:p>
        </p:txBody>
      </p:sp>
      <p:pic>
        <p:nvPicPr>
          <p:cNvPr id="146" name="Google Shape;146;p7"/>
          <p:cNvPicPr preferRelativeResize="0"/>
          <p:nvPr/>
        </p:nvPicPr>
        <p:blipFill rotWithShape="1">
          <a:blip r:embed="rId3">
            <a:alphaModFix/>
          </a:blip>
          <a:srcRect b="0" l="0" r="0" t="0"/>
          <a:stretch/>
        </p:blipFill>
        <p:spPr>
          <a:xfrm>
            <a:off x="5287108" y="2451350"/>
            <a:ext cx="1617784" cy="1596309"/>
          </a:xfrm>
          <a:prstGeom prst="rect">
            <a:avLst/>
          </a:prstGeom>
          <a:noFill/>
          <a:ln>
            <a:noFill/>
          </a:ln>
        </p:spPr>
      </p:pic>
      <p:sp>
        <p:nvSpPr>
          <p:cNvPr id="147" name="Google Shape;147;p7"/>
          <p:cNvSpPr txBox="1"/>
          <p:nvPr/>
        </p:nvSpPr>
        <p:spPr>
          <a:xfrm>
            <a:off x="4403409" y="115354"/>
            <a:ext cx="286362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Arial"/>
                <a:ea typeface="Arial"/>
                <a:cs typeface="Arial"/>
                <a:sym typeface="Arial"/>
              </a:rPr>
              <a:t>Approach</a:t>
            </a:r>
            <a:endParaRPr sz="4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idx="4294967295" type="title"/>
          </p:nvPr>
        </p:nvSpPr>
        <p:spPr>
          <a:xfrm>
            <a:off x="4568546" y="112861"/>
            <a:ext cx="3453492" cy="8509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Arial"/>
              <a:buNone/>
            </a:pPr>
            <a:r>
              <a:rPr lang="en-US">
                <a:latin typeface="Arial"/>
                <a:ea typeface="Arial"/>
                <a:cs typeface="Arial"/>
                <a:sym typeface="Arial"/>
              </a:rPr>
              <a:t>Key</a:t>
            </a:r>
            <a:r>
              <a:rPr lang="en-US"/>
              <a:t> </a:t>
            </a:r>
            <a:r>
              <a:rPr lang="en-US">
                <a:latin typeface="Arial"/>
                <a:ea typeface="Arial"/>
                <a:cs typeface="Arial"/>
                <a:sym typeface="Arial"/>
              </a:rPr>
              <a:t>Metrics</a:t>
            </a:r>
            <a:endParaRPr/>
          </a:p>
        </p:txBody>
      </p:sp>
      <p:sp>
        <p:nvSpPr>
          <p:cNvPr id="153" name="Google Shape;153;p8"/>
          <p:cNvSpPr txBox="1"/>
          <p:nvPr/>
        </p:nvSpPr>
        <p:spPr>
          <a:xfrm>
            <a:off x="531446" y="1492738"/>
            <a:ext cx="11527692"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8"/>
          <p:cNvSpPr txBox="1"/>
          <p:nvPr/>
        </p:nvSpPr>
        <p:spPr>
          <a:xfrm>
            <a:off x="865415" y="1671943"/>
            <a:ext cx="10474778"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rgbClr val="262626"/>
                </a:solidFill>
                <a:latin typeface="Arial"/>
                <a:ea typeface="Arial"/>
                <a:cs typeface="Arial"/>
                <a:sym typeface="Arial"/>
              </a:rPr>
              <a:t>By utilizing these metrics, we can calculate the engagement rate of users and categorize them accordingly. This enables the implementation of targeted strategies to address specific challenges.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By utilizing these metrics, we can calculate the engagement rate of users and categorize them accordingly. This enables the implementation of targeted strategies to address specific challenges.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55" name="Google Shape;155;p8"/>
          <p:cNvPicPr preferRelativeResize="0"/>
          <p:nvPr/>
        </p:nvPicPr>
        <p:blipFill rotWithShape="1">
          <a:blip r:embed="rId3">
            <a:alphaModFix/>
          </a:blip>
          <a:srcRect b="0" l="0" r="0" t="0"/>
          <a:stretch/>
        </p:blipFill>
        <p:spPr>
          <a:xfrm>
            <a:off x="1235807" y="1294797"/>
            <a:ext cx="2186354" cy="2209496"/>
          </a:xfrm>
          <a:prstGeom prst="rect">
            <a:avLst/>
          </a:prstGeom>
          <a:noFill/>
          <a:ln>
            <a:noFill/>
          </a:ln>
        </p:spPr>
      </p:pic>
      <p:pic>
        <p:nvPicPr>
          <p:cNvPr id="156" name="Google Shape;156;p8"/>
          <p:cNvPicPr preferRelativeResize="0"/>
          <p:nvPr/>
        </p:nvPicPr>
        <p:blipFill rotWithShape="1">
          <a:blip r:embed="rId4">
            <a:alphaModFix/>
          </a:blip>
          <a:srcRect b="0" l="0" r="0" t="0"/>
          <a:stretch/>
        </p:blipFill>
        <p:spPr>
          <a:xfrm>
            <a:off x="5002823" y="1492738"/>
            <a:ext cx="2186354" cy="2209495"/>
          </a:xfrm>
          <a:prstGeom prst="rect">
            <a:avLst/>
          </a:prstGeom>
          <a:noFill/>
          <a:ln>
            <a:noFill/>
          </a:ln>
        </p:spPr>
      </p:pic>
      <p:pic>
        <p:nvPicPr>
          <p:cNvPr id="157" name="Google Shape;157;p8"/>
          <p:cNvPicPr preferRelativeResize="0"/>
          <p:nvPr/>
        </p:nvPicPr>
        <p:blipFill rotWithShape="1">
          <a:blip r:embed="rId5">
            <a:alphaModFix/>
          </a:blip>
          <a:srcRect b="0" l="0" r="0" t="0"/>
          <a:stretch/>
        </p:blipFill>
        <p:spPr>
          <a:xfrm>
            <a:off x="8769839" y="1294797"/>
            <a:ext cx="2367743" cy="2292400"/>
          </a:xfrm>
          <a:prstGeom prst="rect">
            <a:avLst/>
          </a:prstGeom>
          <a:noFill/>
          <a:ln>
            <a:noFill/>
          </a:ln>
        </p:spPr>
      </p:pic>
      <p:sp>
        <p:nvSpPr>
          <p:cNvPr id="158" name="Google Shape;158;p8"/>
          <p:cNvSpPr txBox="1"/>
          <p:nvPr/>
        </p:nvSpPr>
        <p:spPr>
          <a:xfrm>
            <a:off x="1355969" y="4360814"/>
            <a:ext cx="194603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EFEFE"/>
                </a:solidFill>
                <a:latin typeface="Calibri"/>
                <a:ea typeface="Calibri"/>
                <a:cs typeface="Calibri"/>
                <a:sym typeface="Calibri"/>
              </a:rPr>
              <a:t>LIKES</a:t>
            </a:r>
            <a:endParaRPr/>
          </a:p>
        </p:txBody>
      </p:sp>
      <p:sp>
        <p:nvSpPr>
          <p:cNvPr id="159" name="Google Shape;159;p8"/>
          <p:cNvSpPr txBox="1"/>
          <p:nvPr/>
        </p:nvSpPr>
        <p:spPr>
          <a:xfrm>
            <a:off x="5122985" y="4358081"/>
            <a:ext cx="194603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EFEFE"/>
                </a:solidFill>
                <a:latin typeface="Calibri"/>
                <a:ea typeface="Calibri"/>
                <a:cs typeface="Calibri"/>
                <a:sym typeface="Calibri"/>
              </a:rPr>
              <a:t>COMMENTS</a:t>
            </a:r>
            <a:endParaRPr/>
          </a:p>
        </p:txBody>
      </p:sp>
      <p:sp>
        <p:nvSpPr>
          <p:cNvPr id="160" name="Google Shape;160;p8"/>
          <p:cNvSpPr txBox="1"/>
          <p:nvPr/>
        </p:nvSpPr>
        <p:spPr>
          <a:xfrm>
            <a:off x="8980695" y="4360814"/>
            <a:ext cx="194603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EFEFE"/>
                </a:solidFill>
                <a:latin typeface="Calibri"/>
                <a:ea typeface="Calibri"/>
                <a:cs typeface="Calibri"/>
                <a:sym typeface="Calibri"/>
              </a:rPr>
              <a:t>PHOTOS</a:t>
            </a:r>
            <a:endParaRPr/>
          </a:p>
        </p:txBody>
      </p:sp>
      <p:sp>
        <p:nvSpPr>
          <p:cNvPr id="161" name="Google Shape;161;p8"/>
          <p:cNvSpPr txBox="1"/>
          <p:nvPr/>
        </p:nvSpPr>
        <p:spPr>
          <a:xfrm>
            <a:off x="1848445" y="3892512"/>
            <a:ext cx="6123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Like</a:t>
            </a:r>
            <a:endParaRPr/>
          </a:p>
        </p:txBody>
      </p:sp>
      <p:sp>
        <p:nvSpPr>
          <p:cNvPr id="162" name="Google Shape;162;p8"/>
          <p:cNvSpPr txBox="1"/>
          <p:nvPr/>
        </p:nvSpPr>
        <p:spPr>
          <a:xfrm>
            <a:off x="5594942" y="3890147"/>
            <a:ext cx="14006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Comment</a:t>
            </a:r>
            <a:endParaRPr/>
          </a:p>
        </p:txBody>
      </p:sp>
      <p:sp>
        <p:nvSpPr>
          <p:cNvPr id="163" name="Google Shape;163;p8"/>
          <p:cNvSpPr txBox="1"/>
          <p:nvPr/>
        </p:nvSpPr>
        <p:spPr>
          <a:xfrm>
            <a:off x="9534454" y="3890147"/>
            <a:ext cx="8385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Photos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idx="4294967295" type="title"/>
          </p:nvPr>
        </p:nvSpPr>
        <p:spPr>
          <a:xfrm>
            <a:off x="3033711" y="0"/>
            <a:ext cx="6124575" cy="88563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Arial"/>
              <a:buNone/>
            </a:pPr>
            <a:r>
              <a:rPr lang="en-US">
                <a:latin typeface="Arial"/>
                <a:ea typeface="Arial"/>
                <a:cs typeface="Arial"/>
                <a:sym typeface="Arial"/>
              </a:rPr>
              <a:t>User Segmentation</a:t>
            </a:r>
            <a:endParaRPr/>
          </a:p>
        </p:txBody>
      </p:sp>
      <p:graphicFrame>
        <p:nvGraphicFramePr>
          <p:cNvPr id="169" name="Google Shape;169;p9"/>
          <p:cNvGraphicFramePr/>
          <p:nvPr/>
        </p:nvGraphicFramePr>
        <p:xfrm>
          <a:off x="597877" y="1051168"/>
          <a:ext cx="5169877" cy="3173048"/>
        </p:xfrm>
        <a:graphic>
          <a:graphicData uri="http://schemas.openxmlformats.org/drawingml/2006/chart">
            <c:chart r:id="rId3"/>
          </a:graphicData>
        </a:graphic>
      </p:graphicFrame>
      <p:sp>
        <p:nvSpPr>
          <p:cNvPr id="170" name="Google Shape;170;p9"/>
          <p:cNvSpPr txBox="1"/>
          <p:nvPr/>
        </p:nvSpPr>
        <p:spPr>
          <a:xfrm>
            <a:off x="800381" y="4088701"/>
            <a:ext cx="506046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Of the 100 users, 30% are considered active (high) users.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34% are classified as moderately (medium) active users.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The remaining 34% are inactive (low) users, characterized by a very low engagement rate.</a:t>
            </a:r>
            <a:endParaRPr/>
          </a:p>
        </p:txBody>
      </p:sp>
      <p:graphicFrame>
        <p:nvGraphicFramePr>
          <p:cNvPr id="171" name="Google Shape;171;p9"/>
          <p:cNvGraphicFramePr/>
          <p:nvPr/>
        </p:nvGraphicFramePr>
        <p:xfrm>
          <a:off x="6095998" y="1051168"/>
          <a:ext cx="5603631" cy="3173047"/>
        </p:xfrm>
        <a:graphic>
          <a:graphicData uri="http://schemas.openxmlformats.org/drawingml/2006/chart">
            <c:chart r:id="rId4"/>
          </a:graphicData>
        </a:graphic>
      </p:graphicFrame>
      <p:sp>
        <p:nvSpPr>
          <p:cNvPr id="172" name="Google Shape;172;p9"/>
          <p:cNvSpPr txBox="1"/>
          <p:nvPr/>
        </p:nvSpPr>
        <p:spPr>
          <a:xfrm>
            <a:off x="6095998" y="4069093"/>
            <a:ext cx="521970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The dataset contains a total of 100 users.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Users who created their accounts before 2017 are categorized as Old Users, while those who registered after 2017 are classified as New Users.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65% of users are Old Users, and 35% are New Users.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2025-01-27T09:51:30Z</dcterms:created>
  <dc:creator>Dhanush s</dc:creator>
</cp:coreProperties>
</file>