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Lato"/>
      <p:regular r:id="rId28"/>
      <p:bold r:id="rId29"/>
      <p:italic r:id="rId30"/>
      <p:boldItalic r:id="rId31"/>
    </p:embeddedFont>
    <p:embeddedFont>
      <p:font typeface="Pacifico"/>
      <p:regular r:id="rId32"/>
    </p:embeddedFont>
    <p:embeddedFont>
      <p:font typeface="EB Garamon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a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EBGaramond-regular.fntdata"/><Relationship Id="rId10" Type="http://schemas.openxmlformats.org/officeDocument/2006/relationships/slide" Target="slides/slide5.xml"/><Relationship Id="rId32" Type="http://schemas.openxmlformats.org/officeDocument/2006/relationships/font" Target="fonts/Pacifico-regular.fntdata"/><Relationship Id="rId13" Type="http://schemas.openxmlformats.org/officeDocument/2006/relationships/slide" Target="slides/slide8.xml"/><Relationship Id="rId35" Type="http://schemas.openxmlformats.org/officeDocument/2006/relationships/font" Target="fonts/EBGaramond-italic.fntdata"/><Relationship Id="rId12" Type="http://schemas.openxmlformats.org/officeDocument/2006/relationships/slide" Target="slides/slide7.xml"/><Relationship Id="rId34" Type="http://schemas.openxmlformats.org/officeDocument/2006/relationships/font" Target="fonts/EBGaramond-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EBGaramon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623d8719c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623d8719c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623d8719c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0623d8719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623d8719c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623d8719c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623d8719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623d8719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623d8719c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623d8719c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623d8719c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623d8719c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623d8719c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623d8719c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623d8719c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623d8719c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623d8719c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623d8719c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623d8719c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0623d8719c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623d8719c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623d8719c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623d8719c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623d8719c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623d8719c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623d8719c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623d8719c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0623d8719c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fa2073b8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fa2073b8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fa2073b8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fa2073b8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a2073b8c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fa2073b8c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fa2073b8c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fa2073b8c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fa2073b8c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fa2073b8c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623d8719c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623d8719c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623d8719c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623d8719c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1" y="744575"/>
            <a:ext cx="3650100" cy="1827300"/>
          </a:xfrm>
          <a:prstGeom prst="rect">
            <a:avLst/>
          </a:prstGeom>
          <a:solidFill>
            <a:schemeClr val="lt1"/>
          </a:solidFill>
          <a:ln cap="flat" cmpd="sng" w="9525">
            <a:solidFill>
              <a:srgbClr val="980000"/>
            </a:solidFill>
            <a:prstDash val="solid"/>
            <a:round/>
            <a:headEnd len="sm" w="sm" type="none"/>
            <a:tailEnd len="sm" w="sm" type="none"/>
          </a:ln>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rgbClr val="0C343D"/>
                </a:solidFill>
                <a:latin typeface="Pacifico"/>
                <a:ea typeface="Pacifico"/>
                <a:cs typeface="Pacifico"/>
                <a:sym typeface="Pacifico"/>
              </a:rPr>
              <a:t>Power BI Project</a:t>
            </a:r>
            <a:r>
              <a:rPr lang="en">
                <a:latin typeface="Pacifico"/>
                <a:ea typeface="Pacifico"/>
                <a:cs typeface="Pacifico"/>
                <a:sym typeface="Pacifico"/>
              </a:rPr>
              <a:t> </a:t>
            </a:r>
            <a:endParaRPr>
              <a:latin typeface="Pacifico"/>
              <a:ea typeface="Pacifico"/>
              <a:cs typeface="Pacifico"/>
              <a:sym typeface="Pacifico"/>
            </a:endParaRPr>
          </a:p>
        </p:txBody>
      </p:sp>
      <p:sp>
        <p:nvSpPr>
          <p:cNvPr id="55" name="Google Shape;55;p13"/>
          <p:cNvSpPr txBox="1"/>
          <p:nvPr>
            <p:ph idx="1" type="subTitle"/>
          </p:nvPr>
        </p:nvSpPr>
        <p:spPr>
          <a:xfrm>
            <a:off x="84150" y="2854825"/>
            <a:ext cx="3950100" cy="15516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980000"/>
                </a:solidFill>
                <a:latin typeface="Georgia"/>
                <a:ea typeface="Georgia"/>
                <a:cs typeface="Georgia"/>
                <a:sym typeface="Georgia"/>
              </a:rPr>
              <a:t>Columbia Asia Hospital Project</a:t>
            </a:r>
            <a:endParaRPr>
              <a:solidFill>
                <a:srgbClr val="980000"/>
              </a:solidFill>
              <a:latin typeface="Georgia"/>
              <a:ea typeface="Georgia"/>
              <a:cs typeface="Georgia"/>
              <a:sym typeface="Georgia"/>
            </a:endParaRPr>
          </a:p>
        </p:txBody>
      </p:sp>
      <p:pic>
        <p:nvPicPr>
          <p:cNvPr id="56" name="Google Shape;56;p13"/>
          <p:cNvPicPr preferRelativeResize="0"/>
          <p:nvPr/>
        </p:nvPicPr>
        <p:blipFill>
          <a:blip r:embed="rId3">
            <a:alphaModFix/>
          </a:blip>
          <a:stretch>
            <a:fillRect/>
          </a:stretch>
        </p:blipFill>
        <p:spPr>
          <a:xfrm>
            <a:off x="4701625" y="701238"/>
            <a:ext cx="3950100" cy="3741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0" y="176075"/>
            <a:ext cx="8832300" cy="579000"/>
          </a:xfrm>
          <a:prstGeom prst="rect">
            <a:avLst/>
          </a:prstGeom>
          <a:solidFill>
            <a:srgbClr val="FFD966"/>
          </a:solidFill>
          <a:ln cap="flat" cmpd="sng" w="9525">
            <a:solidFill>
              <a:srgbClr val="F6B26B"/>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solidFill>
                  <a:srgbClr val="0C343D"/>
                </a:solidFill>
                <a:latin typeface="Pacifico"/>
                <a:ea typeface="Pacifico"/>
                <a:cs typeface="Pacifico"/>
                <a:sym typeface="Pacifico"/>
              </a:rPr>
              <a:t>Strategies and Suggestions to provide discount to patients</a:t>
            </a:r>
            <a:endParaRPr sz="2820">
              <a:solidFill>
                <a:srgbClr val="0C343D"/>
              </a:solidFill>
              <a:latin typeface="Pacifico"/>
              <a:ea typeface="Pacifico"/>
              <a:cs typeface="Pacifico"/>
              <a:sym typeface="Pacifico"/>
            </a:endParaRPr>
          </a:p>
        </p:txBody>
      </p:sp>
      <p:sp>
        <p:nvSpPr>
          <p:cNvPr id="116" name="Google Shape;116;p22"/>
          <p:cNvSpPr txBox="1"/>
          <p:nvPr>
            <p:ph idx="1" type="body"/>
          </p:nvPr>
        </p:nvSpPr>
        <p:spPr>
          <a:xfrm>
            <a:off x="239300" y="10593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200">
                <a:solidFill>
                  <a:srgbClr val="CC4125"/>
                </a:solidFill>
                <a:latin typeface="Georgia"/>
                <a:ea typeface="Georgia"/>
                <a:cs typeface="Georgia"/>
                <a:sym typeface="Georgia"/>
              </a:rPr>
              <a:t>To create effective discount strategies for patients, it's essential to consider various factors like patient demographics, treatment types, and frequency of visits. Here are several strategies that can be implemented:</a:t>
            </a:r>
            <a:endParaRPr b="1" sz="1200">
              <a:solidFill>
                <a:srgbClr val="CC4125"/>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b="1" sz="1200">
              <a:solidFill>
                <a:srgbClr val="CC4125"/>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 sz="1200" u="sng">
                <a:solidFill>
                  <a:srgbClr val="CC4125"/>
                </a:solidFill>
                <a:latin typeface="Georgia"/>
                <a:ea typeface="Georgia"/>
                <a:cs typeface="Georgia"/>
                <a:sym typeface="Georgia"/>
              </a:rPr>
              <a:t>1. Loyalty Program </a:t>
            </a:r>
            <a:r>
              <a:rPr b="1" lang="en" sz="1200">
                <a:solidFill>
                  <a:srgbClr val="CC4125"/>
                </a:solidFill>
                <a:latin typeface="Georgia"/>
                <a:ea typeface="Georgia"/>
                <a:cs typeface="Georgia"/>
                <a:sym typeface="Georgia"/>
              </a:rPr>
              <a:t>:-  Reward frequent patients with discounts after a certain number of visits or treatments.</a:t>
            </a:r>
            <a:endParaRPr b="1" sz="1200">
              <a:solidFill>
                <a:srgbClr val="CC4125"/>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 sz="1200">
                <a:solidFill>
                  <a:srgbClr val="CC4125"/>
                </a:solidFill>
                <a:latin typeface="Georgia"/>
                <a:ea typeface="Georgia"/>
                <a:cs typeface="Georgia"/>
                <a:sym typeface="Georgia"/>
              </a:rPr>
              <a:t> example: After every 5 visits, offer a 10% discount on the next appointment.</a:t>
            </a:r>
            <a:endParaRPr b="1" sz="1200">
              <a:solidFill>
                <a:srgbClr val="CC4125"/>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 sz="1200">
                <a:solidFill>
                  <a:srgbClr val="CC4125"/>
                </a:solidFill>
                <a:latin typeface="Georgia"/>
                <a:ea typeface="Georgia"/>
                <a:cs typeface="Georgia"/>
                <a:sym typeface="Georgia"/>
              </a:rPr>
              <a:t>Benefit: Encourages repeat visits and enhances patient loyalty.</a:t>
            </a:r>
            <a:endParaRPr b="1" sz="1200">
              <a:solidFill>
                <a:srgbClr val="CC4125"/>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b="1" sz="1200">
              <a:solidFill>
                <a:srgbClr val="CC4125"/>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 sz="1200" u="sng">
                <a:solidFill>
                  <a:srgbClr val="CC4125"/>
                </a:solidFill>
                <a:latin typeface="Georgia"/>
                <a:ea typeface="Georgia"/>
                <a:cs typeface="Georgia"/>
                <a:sym typeface="Georgia"/>
              </a:rPr>
              <a:t>2. Referral Program </a:t>
            </a:r>
            <a:r>
              <a:rPr b="1" lang="en" sz="1200">
                <a:solidFill>
                  <a:srgbClr val="CC4125"/>
                </a:solidFill>
                <a:latin typeface="Georgia"/>
                <a:ea typeface="Georgia"/>
                <a:cs typeface="Georgia"/>
                <a:sym typeface="Georgia"/>
              </a:rPr>
              <a:t>:- Provide discounts to patients who refer others to the hospital or clinic. It will benefit by increasing new patient acquisition through word-of-mouth marketing.</a:t>
            </a:r>
            <a:endParaRPr b="1" sz="1200">
              <a:solidFill>
                <a:srgbClr val="CC4125"/>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 sz="1200">
                <a:solidFill>
                  <a:srgbClr val="CC4125"/>
                </a:solidFill>
                <a:latin typeface="Georgia"/>
                <a:ea typeface="Georgia"/>
                <a:cs typeface="Georgia"/>
                <a:sym typeface="Georgia"/>
              </a:rPr>
              <a:t>example: Give a 15% discount on the next appointment when a patient successfully refers a new patient.</a:t>
            </a:r>
            <a:endParaRPr b="1" sz="1200">
              <a:solidFill>
                <a:srgbClr val="CC4125"/>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200">
              <a:solidFill>
                <a:srgbClr val="CC4125"/>
              </a:solidFill>
              <a:latin typeface="Lato"/>
              <a:ea typeface="Lato"/>
              <a:cs typeface="Lato"/>
              <a:sym typeface="Lato"/>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idx="1" type="body"/>
          </p:nvPr>
        </p:nvSpPr>
        <p:spPr>
          <a:xfrm>
            <a:off x="341350" y="113775"/>
            <a:ext cx="3982500" cy="46650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Clr>
                <a:schemeClr val="dk1"/>
              </a:buClr>
              <a:buSzPct val="27500"/>
              <a:buFont typeface="Arial"/>
              <a:buNone/>
            </a:pPr>
            <a:r>
              <a:rPr b="1" lang="en" sz="4000" u="sng">
                <a:solidFill>
                  <a:srgbClr val="CC4125"/>
                </a:solidFill>
                <a:latin typeface="Georgia"/>
                <a:ea typeface="Georgia"/>
                <a:cs typeface="Georgia"/>
                <a:sym typeface="Georgia"/>
              </a:rPr>
              <a:t>3. Early Payment Discounts </a:t>
            </a:r>
            <a:r>
              <a:rPr b="1" lang="en" sz="4000">
                <a:solidFill>
                  <a:srgbClr val="CC4125"/>
                </a:solidFill>
                <a:latin typeface="Georgia"/>
                <a:ea typeface="Georgia"/>
                <a:cs typeface="Georgia"/>
                <a:sym typeface="Georgia"/>
              </a:rPr>
              <a:t>:-  Offer a discount for patients who pay their bills early.This will benefit the hospital by improving the cash flow and reducing accounts receivable.</a:t>
            </a:r>
            <a:endParaRPr b="1" sz="4000">
              <a:solidFill>
                <a:srgbClr val="CC4125"/>
              </a:solidFill>
              <a:latin typeface="Georgia"/>
              <a:ea typeface="Georgia"/>
              <a:cs typeface="Georgia"/>
              <a:sym typeface="Georgia"/>
            </a:endParaRPr>
          </a:p>
          <a:p>
            <a:pPr indent="0" lvl="0" marL="0" rtl="0" algn="l">
              <a:spcBef>
                <a:spcPts val="0"/>
              </a:spcBef>
              <a:spcAft>
                <a:spcPts val="0"/>
              </a:spcAft>
              <a:buClr>
                <a:schemeClr val="dk1"/>
              </a:buClr>
              <a:buSzPct val="27500"/>
              <a:buFont typeface="Arial"/>
              <a:buNone/>
            </a:pPr>
            <a:r>
              <a:t/>
            </a:r>
            <a:endParaRPr b="1" sz="4000">
              <a:solidFill>
                <a:srgbClr val="CC4125"/>
              </a:solidFill>
              <a:latin typeface="Georgia"/>
              <a:ea typeface="Georgia"/>
              <a:cs typeface="Georgia"/>
              <a:sym typeface="Georgia"/>
            </a:endParaRPr>
          </a:p>
          <a:p>
            <a:pPr indent="0" lvl="0" marL="0" rtl="0" algn="l">
              <a:spcBef>
                <a:spcPts val="0"/>
              </a:spcBef>
              <a:spcAft>
                <a:spcPts val="0"/>
              </a:spcAft>
              <a:buNone/>
            </a:pPr>
            <a:r>
              <a:rPr b="1" lang="en" sz="4000">
                <a:solidFill>
                  <a:srgbClr val="CC4125"/>
                </a:solidFill>
                <a:latin typeface="Georgia"/>
                <a:ea typeface="Georgia"/>
                <a:cs typeface="Georgia"/>
                <a:sym typeface="Georgia"/>
              </a:rPr>
              <a:t>example: Provide a 5% discount for payments made within</a:t>
            </a:r>
            <a:endParaRPr b="1" sz="4000">
              <a:solidFill>
                <a:srgbClr val="CC4125"/>
              </a:solidFill>
              <a:latin typeface="Georgia"/>
              <a:ea typeface="Georgia"/>
              <a:cs typeface="Georgia"/>
              <a:sym typeface="Georgia"/>
            </a:endParaRPr>
          </a:p>
          <a:p>
            <a:pPr indent="0" lvl="0" marL="0" rtl="0" algn="l">
              <a:spcBef>
                <a:spcPts val="0"/>
              </a:spcBef>
              <a:spcAft>
                <a:spcPts val="0"/>
              </a:spcAft>
              <a:buClr>
                <a:schemeClr val="dk1"/>
              </a:buClr>
              <a:buSzPct val="27500"/>
              <a:buFont typeface="Arial"/>
              <a:buNone/>
            </a:pPr>
            <a:r>
              <a:rPr b="1" lang="en" sz="4000">
                <a:solidFill>
                  <a:srgbClr val="CC4125"/>
                </a:solidFill>
                <a:latin typeface="Georgia"/>
                <a:ea typeface="Georgia"/>
                <a:cs typeface="Georgia"/>
                <a:sym typeface="Georgia"/>
              </a:rPr>
              <a:t> 5 days of receiving the bill.</a:t>
            </a:r>
            <a:endParaRPr b="1" sz="4000">
              <a:solidFill>
                <a:srgbClr val="CC4125"/>
              </a:solidFill>
              <a:latin typeface="Georgia"/>
              <a:ea typeface="Georgia"/>
              <a:cs typeface="Georgia"/>
              <a:sym typeface="Georgia"/>
            </a:endParaRPr>
          </a:p>
          <a:p>
            <a:pPr indent="0" lvl="0" marL="0" rtl="0" algn="l">
              <a:spcBef>
                <a:spcPts val="0"/>
              </a:spcBef>
              <a:spcAft>
                <a:spcPts val="0"/>
              </a:spcAft>
              <a:buClr>
                <a:schemeClr val="dk1"/>
              </a:buClr>
              <a:buSzPct val="27500"/>
              <a:buFont typeface="Arial"/>
              <a:buNone/>
            </a:pPr>
            <a:r>
              <a:t/>
            </a:r>
            <a:endParaRPr b="1" sz="4000">
              <a:solidFill>
                <a:srgbClr val="CC4125"/>
              </a:solidFill>
              <a:latin typeface="Georgia"/>
              <a:ea typeface="Georgia"/>
              <a:cs typeface="Georgia"/>
              <a:sym typeface="Georgia"/>
            </a:endParaRPr>
          </a:p>
          <a:p>
            <a:pPr indent="0" lvl="0" marL="0" rtl="0" algn="l">
              <a:spcBef>
                <a:spcPts val="0"/>
              </a:spcBef>
              <a:spcAft>
                <a:spcPts val="0"/>
              </a:spcAft>
              <a:buClr>
                <a:schemeClr val="dk1"/>
              </a:buClr>
              <a:buSzPct val="27500"/>
              <a:buFont typeface="Arial"/>
              <a:buNone/>
            </a:pPr>
            <a:r>
              <a:rPr b="1" lang="en" sz="4000" u="sng">
                <a:solidFill>
                  <a:srgbClr val="CC4125"/>
                </a:solidFill>
                <a:latin typeface="Georgia"/>
                <a:ea typeface="Georgia"/>
                <a:cs typeface="Georgia"/>
                <a:sym typeface="Georgia"/>
              </a:rPr>
              <a:t>4. Seasonal Promotions </a:t>
            </a:r>
            <a:r>
              <a:rPr b="1" lang="en" sz="4000">
                <a:solidFill>
                  <a:srgbClr val="CC4125"/>
                </a:solidFill>
                <a:latin typeface="Georgia"/>
                <a:ea typeface="Georgia"/>
                <a:cs typeface="Georgia"/>
                <a:sym typeface="Georgia"/>
              </a:rPr>
              <a:t>:- Implement discounts during specific times of the year when patient visits might be lower (e.g., summer or holiday seasons).This will benefit by driving traffic during slower periods and helps manage patient volume.</a:t>
            </a:r>
            <a:endParaRPr b="1" sz="4000">
              <a:solidFill>
                <a:srgbClr val="CC4125"/>
              </a:solidFill>
              <a:latin typeface="Georgia"/>
              <a:ea typeface="Georgia"/>
              <a:cs typeface="Georgia"/>
              <a:sym typeface="Georgia"/>
            </a:endParaRPr>
          </a:p>
          <a:p>
            <a:pPr indent="0" lvl="0" marL="0" rtl="0" algn="l">
              <a:spcBef>
                <a:spcPts val="0"/>
              </a:spcBef>
              <a:spcAft>
                <a:spcPts val="0"/>
              </a:spcAft>
              <a:buNone/>
            </a:pPr>
            <a:r>
              <a:rPr b="1" lang="en" sz="4000">
                <a:solidFill>
                  <a:srgbClr val="CC4125"/>
                </a:solidFill>
                <a:latin typeface="Georgia"/>
                <a:ea typeface="Georgia"/>
                <a:cs typeface="Georgia"/>
                <a:sym typeface="Georgia"/>
              </a:rPr>
              <a:t>Example: Offer a 20% discount on health checkups during winter </a:t>
            </a:r>
            <a:endParaRPr b="1" sz="4000">
              <a:solidFill>
                <a:srgbClr val="CC4125"/>
              </a:solidFill>
              <a:latin typeface="Georgia"/>
              <a:ea typeface="Georgia"/>
              <a:cs typeface="Georgia"/>
              <a:sym typeface="Georgia"/>
            </a:endParaRPr>
          </a:p>
          <a:p>
            <a:pPr indent="0" lvl="0" marL="0" rtl="0" algn="l">
              <a:spcBef>
                <a:spcPts val="0"/>
              </a:spcBef>
              <a:spcAft>
                <a:spcPts val="0"/>
              </a:spcAft>
              <a:buClr>
                <a:schemeClr val="dk1"/>
              </a:buClr>
              <a:buSzPct val="27500"/>
              <a:buFont typeface="Arial"/>
              <a:buNone/>
            </a:pPr>
            <a:r>
              <a:rPr b="1" lang="en" sz="4000">
                <a:solidFill>
                  <a:srgbClr val="CC4125"/>
                </a:solidFill>
                <a:latin typeface="Georgia"/>
                <a:ea typeface="Georgia"/>
                <a:cs typeface="Georgia"/>
                <a:sym typeface="Georgia"/>
              </a:rPr>
              <a:t>holidays.</a:t>
            </a:r>
            <a:endParaRPr b="1" sz="4000">
              <a:solidFill>
                <a:srgbClr val="CC4125"/>
              </a:solidFill>
              <a:latin typeface="Georgia"/>
              <a:ea typeface="Georgia"/>
              <a:cs typeface="Georgia"/>
              <a:sym typeface="Georgia"/>
            </a:endParaRPr>
          </a:p>
          <a:p>
            <a:pPr indent="0" lvl="0" marL="0" rtl="0" algn="l">
              <a:spcBef>
                <a:spcPts val="0"/>
              </a:spcBef>
              <a:spcAft>
                <a:spcPts val="0"/>
              </a:spcAft>
              <a:buClr>
                <a:schemeClr val="dk1"/>
              </a:buClr>
              <a:buSzPct val="27500"/>
              <a:buFont typeface="Arial"/>
              <a:buNone/>
            </a:pPr>
            <a:r>
              <a:t/>
            </a:r>
            <a:endParaRPr b="1" sz="4000">
              <a:solidFill>
                <a:srgbClr val="CC4125"/>
              </a:solidFill>
              <a:latin typeface="Georgia"/>
              <a:ea typeface="Georgia"/>
              <a:cs typeface="Georgia"/>
              <a:sym typeface="Georgia"/>
            </a:endParaRPr>
          </a:p>
          <a:p>
            <a:pPr indent="0" lvl="0" marL="0" rtl="0" algn="l">
              <a:spcBef>
                <a:spcPts val="0"/>
              </a:spcBef>
              <a:spcAft>
                <a:spcPts val="0"/>
              </a:spcAft>
              <a:buNone/>
            </a:pPr>
            <a:r>
              <a:rPr b="1" lang="en" sz="4000" u="sng">
                <a:solidFill>
                  <a:srgbClr val="CC4125"/>
                </a:solidFill>
                <a:latin typeface="Georgia"/>
                <a:ea typeface="Georgia"/>
                <a:cs typeface="Georgia"/>
                <a:sym typeface="Georgia"/>
              </a:rPr>
              <a:t>5. Bundled Discounts</a:t>
            </a:r>
            <a:r>
              <a:rPr b="1" lang="en" sz="4000">
                <a:solidFill>
                  <a:srgbClr val="CC4125"/>
                </a:solidFill>
                <a:latin typeface="Georgia"/>
                <a:ea typeface="Georgia"/>
                <a:cs typeface="Georgia"/>
                <a:sym typeface="Georgia"/>
              </a:rPr>
              <a:t>:- Offer discounted packages for patients who need multiple treatments or services.This will benefit by encouraging  patients to commit to lon</a:t>
            </a:r>
            <a:endParaRPr b="1" sz="4000">
              <a:solidFill>
                <a:srgbClr val="CC4125"/>
              </a:solidFill>
              <a:latin typeface="Georgia"/>
              <a:ea typeface="Georgia"/>
              <a:cs typeface="Georgia"/>
              <a:sym typeface="Georgia"/>
            </a:endParaRPr>
          </a:p>
          <a:p>
            <a:pPr indent="0" lvl="0" marL="0" rtl="0" algn="l">
              <a:spcBef>
                <a:spcPts val="0"/>
              </a:spcBef>
              <a:spcAft>
                <a:spcPts val="0"/>
              </a:spcAft>
              <a:buNone/>
            </a:pPr>
            <a:r>
              <a:rPr b="1" lang="en" sz="4000">
                <a:solidFill>
                  <a:srgbClr val="CC4125"/>
                </a:solidFill>
                <a:latin typeface="Georgia"/>
                <a:ea typeface="Georgia"/>
                <a:cs typeface="Georgia"/>
                <a:sym typeface="Georgia"/>
              </a:rPr>
              <a:t>g-term treatment plans </a:t>
            </a:r>
            <a:endParaRPr b="1" sz="4000">
              <a:solidFill>
                <a:srgbClr val="CC4125"/>
              </a:solidFill>
              <a:latin typeface="Georgia"/>
              <a:ea typeface="Georgia"/>
              <a:cs typeface="Georgia"/>
              <a:sym typeface="Georgia"/>
            </a:endParaRPr>
          </a:p>
          <a:p>
            <a:pPr indent="0" lvl="0" marL="0" rtl="0" algn="l">
              <a:spcBef>
                <a:spcPts val="0"/>
              </a:spcBef>
              <a:spcAft>
                <a:spcPts val="0"/>
              </a:spcAft>
              <a:buClr>
                <a:schemeClr val="dk1"/>
              </a:buClr>
              <a:buSzPct val="27500"/>
              <a:buFont typeface="Arial"/>
              <a:buNone/>
            </a:pPr>
            <a:r>
              <a:rPr b="1" lang="en" sz="4000">
                <a:solidFill>
                  <a:srgbClr val="CC4125"/>
                </a:solidFill>
                <a:latin typeface="Georgia"/>
                <a:ea typeface="Georgia"/>
                <a:cs typeface="Georgia"/>
                <a:sym typeface="Georgia"/>
              </a:rPr>
              <a:t>and increase overall revenue per patient.</a:t>
            </a:r>
            <a:endParaRPr sz="4000">
              <a:solidFill>
                <a:srgbClr val="CC4125"/>
              </a:solidFill>
              <a:latin typeface="Georgia"/>
              <a:ea typeface="Georgia"/>
              <a:cs typeface="Georgia"/>
              <a:sym typeface="Georgia"/>
            </a:endParaRPr>
          </a:p>
          <a:p>
            <a:pPr indent="0" lvl="0" marL="0" rtl="0" algn="l">
              <a:spcBef>
                <a:spcPts val="0"/>
              </a:spcBef>
              <a:spcAft>
                <a:spcPts val="0"/>
              </a:spcAft>
              <a:buClr>
                <a:schemeClr val="dk1"/>
              </a:buClr>
              <a:buSzPct val="27500"/>
              <a:buFont typeface="Arial"/>
              <a:buNone/>
            </a:pPr>
            <a:r>
              <a:t/>
            </a:r>
            <a:endParaRPr sz="4000">
              <a:solidFill>
                <a:schemeClr val="dk1"/>
              </a:solidFill>
              <a:latin typeface="Lato"/>
              <a:ea typeface="Lato"/>
              <a:cs typeface="Lato"/>
              <a:sym typeface="Lato"/>
            </a:endParaRPr>
          </a:p>
          <a:p>
            <a:pPr indent="0" lvl="0" marL="0" rtl="0" algn="l">
              <a:spcBef>
                <a:spcPts val="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pic>
        <p:nvPicPr>
          <p:cNvPr id="122" name="Google Shape;122;p23"/>
          <p:cNvPicPr preferRelativeResize="0"/>
          <p:nvPr/>
        </p:nvPicPr>
        <p:blipFill>
          <a:blip r:embed="rId3">
            <a:alphaModFix/>
          </a:blip>
          <a:stretch>
            <a:fillRect/>
          </a:stretch>
        </p:blipFill>
        <p:spPr>
          <a:xfrm>
            <a:off x="4685775" y="-85325"/>
            <a:ext cx="4365150" cy="51434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idx="1" type="body"/>
          </p:nvPr>
        </p:nvSpPr>
        <p:spPr>
          <a:xfrm>
            <a:off x="311700" y="506850"/>
            <a:ext cx="8520600" cy="4062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b="1" lang="en" sz="1300" u="sng">
                <a:solidFill>
                  <a:srgbClr val="CC4125"/>
                </a:solidFill>
                <a:latin typeface="Georgia"/>
                <a:ea typeface="Georgia"/>
                <a:cs typeface="Georgia"/>
                <a:sym typeface="Georgia"/>
              </a:rPr>
              <a:t>6. Group Discounts</a:t>
            </a:r>
            <a:r>
              <a:rPr b="1" lang="en" sz="1300">
                <a:solidFill>
                  <a:srgbClr val="CC4125"/>
                </a:solidFill>
                <a:latin typeface="Georgia"/>
                <a:ea typeface="Georgia"/>
                <a:cs typeface="Georgia"/>
                <a:sym typeface="Georgia"/>
              </a:rPr>
              <a:t>:-  Provide discounts for families or groups who schedule appointments together.This will benefit the hospital by  group visits and improves the clinic's utilization rates.</a:t>
            </a:r>
            <a:endParaRPr b="1" sz="1300">
              <a:solidFill>
                <a:srgbClr val="CC4125"/>
              </a:solidFill>
              <a:latin typeface="Georgia"/>
              <a:ea typeface="Georgia"/>
              <a:cs typeface="Georgia"/>
              <a:sym typeface="Georgia"/>
            </a:endParaRPr>
          </a:p>
          <a:p>
            <a:pPr indent="0" lvl="0" marL="0" rtl="0" algn="l">
              <a:lnSpc>
                <a:spcPct val="95000"/>
              </a:lnSpc>
              <a:spcBef>
                <a:spcPts val="0"/>
              </a:spcBef>
              <a:spcAft>
                <a:spcPts val="0"/>
              </a:spcAft>
              <a:buClr>
                <a:schemeClr val="dk1"/>
              </a:buClr>
              <a:buSzPts val="1100"/>
              <a:buFont typeface="Arial"/>
              <a:buNone/>
            </a:pPr>
            <a:r>
              <a:rPr b="1" lang="en" sz="1300">
                <a:solidFill>
                  <a:srgbClr val="CC4125"/>
                </a:solidFill>
                <a:latin typeface="Georgia"/>
                <a:ea typeface="Georgia"/>
                <a:cs typeface="Georgia"/>
                <a:sym typeface="Georgia"/>
              </a:rPr>
              <a:t>Benefit: Attracts group visits and improves the clinic's utilization rates.</a:t>
            </a:r>
            <a:endParaRPr b="1" sz="1300">
              <a:solidFill>
                <a:srgbClr val="CC4125"/>
              </a:solidFill>
              <a:latin typeface="Georgia"/>
              <a:ea typeface="Georgia"/>
              <a:cs typeface="Georgia"/>
              <a:sym typeface="Georgia"/>
            </a:endParaRPr>
          </a:p>
          <a:p>
            <a:pPr indent="0" lvl="0" marL="0" rtl="0" algn="l">
              <a:lnSpc>
                <a:spcPct val="95000"/>
              </a:lnSpc>
              <a:spcBef>
                <a:spcPts val="0"/>
              </a:spcBef>
              <a:spcAft>
                <a:spcPts val="0"/>
              </a:spcAft>
              <a:buClr>
                <a:schemeClr val="dk1"/>
              </a:buClr>
              <a:buSzPts val="1100"/>
              <a:buFont typeface="Arial"/>
              <a:buNone/>
            </a:pPr>
            <a:r>
              <a:t/>
            </a:r>
            <a:endParaRPr b="1" sz="1300">
              <a:solidFill>
                <a:srgbClr val="CC4125"/>
              </a:solidFill>
              <a:latin typeface="Georgia"/>
              <a:ea typeface="Georgia"/>
              <a:cs typeface="Georgia"/>
              <a:sym typeface="Georgia"/>
            </a:endParaRPr>
          </a:p>
          <a:p>
            <a:pPr indent="0" lvl="0" marL="0" rtl="0" algn="l">
              <a:lnSpc>
                <a:spcPct val="95000"/>
              </a:lnSpc>
              <a:spcBef>
                <a:spcPts val="0"/>
              </a:spcBef>
              <a:spcAft>
                <a:spcPts val="0"/>
              </a:spcAft>
              <a:buClr>
                <a:schemeClr val="dk1"/>
              </a:buClr>
              <a:buSzPts val="1100"/>
              <a:buFont typeface="Arial"/>
              <a:buNone/>
            </a:pPr>
            <a:r>
              <a:rPr b="1" lang="en" sz="1300" u="sng">
                <a:solidFill>
                  <a:srgbClr val="CC4125"/>
                </a:solidFill>
                <a:latin typeface="Georgia"/>
                <a:ea typeface="Georgia"/>
                <a:cs typeface="Georgia"/>
                <a:sym typeface="Georgia"/>
              </a:rPr>
              <a:t>7. Senior and Student Discounts</a:t>
            </a:r>
            <a:r>
              <a:rPr b="1" lang="en" sz="1300">
                <a:solidFill>
                  <a:srgbClr val="CC4125"/>
                </a:solidFill>
                <a:latin typeface="Georgia"/>
                <a:ea typeface="Georgia"/>
                <a:cs typeface="Georgia"/>
                <a:sym typeface="Georgia"/>
              </a:rPr>
              <a:t>:-  Offer specific discounts to seniors, students, or other demographics.This will help by Building  goodwill with specific demographics and fosters long-term relationships.</a:t>
            </a:r>
            <a:endParaRPr b="1" sz="1300">
              <a:solidFill>
                <a:srgbClr val="CC4125"/>
              </a:solidFill>
              <a:latin typeface="Georgia"/>
              <a:ea typeface="Georgia"/>
              <a:cs typeface="Georgia"/>
              <a:sym typeface="Georgia"/>
            </a:endParaRPr>
          </a:p>
          <a:p>
            <a:pPr indent="0" lvl="0" marL="0" rtl="0" algn="l">
              <a:lnSpc>
                <a:spcPct val="95000"/>
              </a:lnSpc>
              <a:spcBef>
                <a:spcPts val="0"/>
              </a:spcBef>
              <a:spcAft>
                <a:spcPts val="0"/>
              </a:spcAft>
              <a:buClr>
                <a:schemeClr val="dk1"/>
              </a:buClr>
              <a:buSzPts val="1100"/>
              <a:buFont typeface="Arial"/>
              <a:buNone/>
            </a:pPr>
            <a:r>
              <a:rPr b="1" lang="en" sz="1300">
                <a:solidFill>
                  <a:srgbClr val="CC4125"/>
                </a:solidFill>
                <a:latin typeface="Georgia"/>
                <a:ea typeface="Georgia"/>
                <a:cs typeface="Georgia"/>
                <a:sym typeface="Georgia"/>
              </a:rPr>
              <a:t>Example: Provide a 15% discount on appointments for patients over 60 or students with valid IDs.</a:t>
            </a:r>
            <a:endParaRPr b="1" sz="1300">
              <a:solidFill>
                <a:srgbClr val="CC4125"/>
              </a:solidFill>
              <a:latin typeface="Georgia"/>
              <a:ea typeface="Georgia"/>
              <a:cs typeface="Georgia"/>
              <a:sym typeface="Georgia"/>
            </a:endParaRPr>
          </a:p>
          <a:p>
            <a:pPr indent="0" lvl="0" marL="0" rtl="0" algn="l">
              <a:lnSpc>
                <a:spcPct val="95000"/>
              </a:lnSpc>
              <a:spcBef>
                <a:spcPts val="0"/>
              </a:spcBef>
              <a:spcAft>
                <a:spcPts val="0"/>
              </a:spcAft>
              <a:buClr>
                <a:schemeClr val="dk1"/>
              </a:buClr>
              <a:buSzPts val="1100"/>
              <a:buFont typeface="Arial"/>
              <a:buNone/>
            </a:pPr>
            <a:r>
              <a:t/>
            </a:r>
            <a:endParaRPr b="1" sz="1300">
              <a:solidFill>
                <a:srgbClr val="CC4125"/>
              </a:solidFill>
              <a:latin typeface="Georgia"/>
              <a:ea typeface="Georgia"/>
              <a:cs typeface="Georgia"/>
              <a:sym typeface="Georgia"/>
            </a:endParaRPr>
          </a:p>
          <a:p>
            <a:pPr indent="0" lvl="0" marL="0" rtl="0" algn="l">
              <a:lnSpc>
                <a:spcPct val="95000"/>
              </a:lnSpc>
              <a:spcBef>
                <a:spcPts val="0"/>
              </a:spcBef>
              <a:spcAft>
                <a:spcPts val="0"/>
              </a:spcAft>
              <a:buClr>
                <a:schemeClr val="dk1"/>
              </a:buClr>
              <a:buSzPts val="1100"/>
              <a:buFont typeface="Arial"/>
              <a:buNone/>
            </a:pPr>
            <a:r>
              <a:rPr b="1" lang="en" sz="1300" u="sng">
                <a:solidFill>
                  <a:srgbClr val="CC4125"/>
                </a:solidFill>
                <a:latin typeface="Georgia"/>
                <a:ea typeface="Georgia"/>
                <a:cs typeface="Georgia"/>
                <a:sym typeface="Georgia"/>
              </a:rPr>
              <a:t>8. First-Time Patient Discount</a:t>
            </a:r>
            <a:r>
              <a:rPr b="1" lang="en" sz="1300">
                <a:solidFill>
                  <a:srgbClr val="CC4125"/>
                </a:solidFill>
                <a:latin typeface="Georgia"/>
                <a:ea typeface="Georgia"/>
                <a:cs typeface="Georgia"/>
                <a:sym typeface="Georgia"/>
              </a:rPr>
              <a:t>:-  Attract new patients by offering a discount on their first visit.This reduces the barrier to entry and attracts new patients.</a:t>
            </a:r>
            <a:endParaRPr b="1" sz="1300">
              <a:solidFill>
                <a:srgbClr val="CC4125"/>
              </a:solidFill>
              <a:latin typeface="Georgia"/>
              <a:ea typeface="Georgia"/>
              <a:cs typeface="Georgia"/>
              <a:sym typeface="Georgia"/>
            </a:endParaRPr>
          </a:p>
          <a:p>
            <a:pPr indent="0" lvl="0" marL="0" rtl="0" algn="l">
              <a:lnSpc>
                <a:spcPct val="95000"/>
              </a:lnSpc>
              <a:spcBef>
                <a:spcPts val="0"/>
              </a:spcBef>
              <a:spcAft>
                <a:spcPts val="0"/>
              </a:spcAft>
              <a:buClr>
                <a:schemeClr val="dk1"/>
              </a:buClr>
              <a:buSzPts val="1100"/>
              <a:buFont typeface="Arial"/>
              <a:buNone/>
            </a:pPr>
            <a:r>
              <a:rPr b="1" lang="en" sz="1300">
                <a:solidFill>
                  <a:srgbClr val="CC4125"/>
                </a:solidFill>
                <a:latin typeface="Georgia"/>
                <a:ea typeface="Georgia"/>
                <a:cs typeface="Georgia"/>
                <a:sym typeface="Georgia"/>
              </a:rPr>
              <a:t>Example: 20% off for first-time consultations or treatments.</a:t>
            </a:r>
            <a:endParaRPr b="1" sz="1300">
              <a:solidFill>
                <a:srgbClr val="CC4125"/>
              </a:solidFill>
              <a:latin typeface="Georgia"/>
              <a:ea typeface="Georgia"/>
              <a:cs typeface="Georgia"/>
              <a:sym typeface="Georgia"/>
            </a:endParaRPr>
          </a:p>
          <a:p>
            <a:pPr indent="0" lvl="0" marL="0" rtl="0" algn="l">
              <a:lnSpc>
                <a:spcPct val="95000"/>
              </a:lnSpc>
              <a:spcBef>
                <a:spcPts val="0"/>
              </a:spcBef>
              <a:spcAft>
                <a:spcPts val="0"/>
              </a:spcAft>
              <a:buClr>
                <a:schemeClr val="dk1"/>
              </a:buClr>
              <a:buSzPts val="1100"/>
              <a:buFont typeface="Arial"/>
              <a:buNone/>
            </a:pPr>
            <a:r>
              <a:t/>
            </a:r>
            <a:endParaRPr b="1" sz="1300">
              <a:solidFill>
                <a:srgbClr val="CC4125"/>
              </a:solidFill>
              <a:latin typeface="Georgia"/>
              <a:ea typeface="Georgia"/>
              <a:cs typeface="Georgia"/>
              <a:sym typeface="Georgia"/>
            </a:endParaRPr>
          </a:p>
          <a:p>
            <a:pPr indent="0" lvl="0" marL="0" rtl="0" algn="l">
              <a:lnSpc>
                <a:spcPct val="95000"/>
              </a:lnSpc>
              <a:spcBef>
                <a:spcPts val="0"/>
              </a:spcBef>
              <a:spcAft>
                <a:spcPts val="0"/>
              </a:spcAft>
              <a:buClr>
                <a:schemeClr val="dk1"/>
              </a:buClr>
              <a:buSzPts val="1100"/>
              <a:buFont typeface="Arial"/>
              <a:buNone/>
            </a:pPr>
            <a:r>
              <a:rPr b="1" lang="en" sz="1300">
                <a:solidFill>
                  <a:srgbClr val="CC4125"/>
                </a:solidFill>
                <a:latin typeface="Georgia"/>
                <a:ea typeface="Georgia"/>
                <a:cs typeface="Georgia"/>
                <a:sym typeface="Georgia"/>
              </a:rPr>
              <a:t>10. </a:t>
            </a:r>
            <a:r>
              <a:rPr b="1" lang="en" sz="1300" u="sng">
                <a:solidFill>
                  <a:srgbClr val="CC4125"/>
                </a:solidFill>
                <a:latin typeface="Georgia"/>
                <a:ea typeface="Georgia"/>
                <a:cs typeface="Georgia"/>
                <a:sym typeface="Georgia"/>
              </a:rPr>
              <a:t>Membership Program:</a:t>
            </a:r>
            <a:r>
              <a:rPr b="1" lang="en" sz="1300">
                <a:solidFill>
                  <a:srgbClr val="CC4125"/>
                </a:solidFill>
                <a:latin typeface="Georgia"/>
                <a:ea typeface="Georgia"/>
                <a:cs typeface="Georgia"/>
                <a:sym typeface="Georgia"/>
              </a:rPr>
              <a:t>- Introduce a subscription-based membership that provides patients with regular discounts or services. This benefits by ensuring recurring revenue while offering value to frequent patients.</a:t>
            </a:r>
            <a:endParaRPr b="1" sz="1300">
              <a:solidFill>
                <a:srgbClr val="CC4125"/>
              </a:solidFill>
              <a:latin typeface="Georgia"/>
              <a:ea typeface="Georgia"/>
              <a:cs typeface="Georgia"/>
              <a:sym typeface="Georgia"/>
            </a:endParaRPr>
          </a:p>
          <a:p>
            <a:pPr indent="0" lvl="0" marL="0" rtl="0" algn="l">
              <a:lnSpc>
                <a:spcPct val="95000"/>
              </a:lnSpc>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4775250" y="445025"/>
            <a:ext cx="4317000" cy="572700"/>
          </a:xfrm>
          <a:prstGeom prst="rect">
            <a:avLst/>
          </a:prstGeom>
          <a:solidFill>
            <a:srgbClr val="E69138"/>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134F5C"/>
                </a:solidFill>
                <a:latin typeface="Pacifico"/>
                <a:ea typeface="Pacifico"/>
                <a:cs typeface="Pacifico"/>
                <a:sym typeface="Pacifico"/>
              </a:rPr>
              <a:t>No. Of Visits by Age Groups</a:t>
            </a:r>
            <a:endParaRPr b="1">
              <a:solidFill>
                <a:srgbClr val="134F5C"/>
              </a:solidFill>
              <a:latin typeface="Pacifico"/>
              <a:ea typeface="Pacifico"/>
              <a:cs typeface="Pacifico"/>
              <a:sym typeface="Pacifico"/>
            </a:endParaRPr>
          </a:p>
        </p:txBody>
      </p:sp>
      <p:sp>
        <p:nvSpPr>
          <p:cNvPr id="133" name="Google Shape;133;p25"/>
          <p:cNvSpPr txBox="1"/>
          <p:nvPr>
            <p:ph idx="1" type="body"/>
          </p:nvPr>
        </p:nvSpPr>
        <p:spPr>
          <a:xfrm>
            <a:off x="5171925" y="1125750"/>
            <a:ext cx="3163800" cy="2892000"/>
          </a:xfrm>
          <a:prstGeom prst="rect">
            <a:avLst/>
          </a:prstGeom>
          <a:ln cap="flat" cmpd="sng" w="9525">
            <a:solidFill>
              <a:srgbClr val="99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rgbClr val="93C47D"/>
                </a:solidFill>
                <a:latin typeface="Georgia"/>
                <a:ea typeface="Georgia"/>
                <a:cs typeface="Georgia"/>
                <a:sym typeface="Georgia"/>
              </a:rPr>
              <a:t>From this data it is clearly visits that number of visits of patients for age bucket of 50-59 is highest followed by patients in the age range of 20-20 . </a:t>
            </a:r>
            <a:endParaRPr b="1">
              <a:solidFill>
                <a:srgbClr val="93C47D"/>
              </a:solidFill>
              <a:latin typeface="Georgia"/>
              <a:ea typeface="Georgia"/>
              <a:cs typeface="Georgia"/>
              <a:sym typeface="Georgia"/>
            </a:endParaRPr>
          </a:p>
        </p:txBody>
      </p:sp>
      <p:pic>
        <p:nvPicPr>
          <p:cNvPr id="134" name="Google Shape;134;p25"/>
          <p:cNvPicPr preferRelativeResize="0"/>
          <p:nvPr/>
        </p:nvPicPr>
        <p:blipFill>
          <a:blip r:embed="rId3">
            <a:alphaModFix/>
          </a:blip>
          <a:stretch>
            <a:fillRect/>
          </a:stretch>
        </p:blipFill>
        <p:spPr>
          <a:xfrm>
            <a:off x="86362" y="175850"/>
            <a:ext cx="4688876" cy="5143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5068525" y="279275"/>
            <a:ext cx="4189200" cy="589500"/>
          </a:xfrm>
          <a:prstGeom prst="rect">
            <a:avLst/>
          </a:prstGeom>
          <a:solidFill>
            <a:srgbClr val="F6B26B"/>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a:solidFill>
                  <a:srgbClr val="134F5C"/>
                </a:solidFill>
                <a:latin typeface="Pacifico"/>
                <a:ea typeface="Pacifico"/>
                <a:cs typeface="Pacifico"/>
                <a:sym typeface="Pacifico"/>
              </a:rPr>
              <a:t>No. of visits by department</a:t>
            </a:r>
            <a:endParaRPr>
              <a:solidFill>
                <a:srgbClr val="134F5C"/>
              </a:solidFill>
              <a:latin typeface="Pacifico"/>
              <a:ea typeface="Pacifico"/>
              <a:cs typeface="Pacifico"/>
              <a:sym typeface="Pacifico"/>
            </a:endParaRPr>
          </a:p>
        </p:txBody>
      </p:sp>
      <p:sp>
        <p:nvSpPr>
          <p:cNvPr id="140" name="Google Shape;140;p26"/>
          <p:cNvSpPr txBox="1"/>
          <p:nvPr>
            <p:ph idx="1" type="body"/>
          </p:nvPr>
        </p:nvSpPr>
        <p:spPr>
          <a:xfrm>
            <a:off x="5864975" y="1152475"/>
            <a:ext cx="2967300" cy="3416400"/>
          </a:xfrm>
          <a:prstGeom prst="rect">
            <a:avLst/>
          </a:prstGeom>
          <a:ln cap="flat" cmpd="sng" w="9525">
            <a:solidFill>
              <a:srgbClr val="A64D79"/>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rgbClr val="93C47D"/>
                </a:solidFill>
                <a:latin typeface="EB Garamond"/>
                <a:ea typeface="EB Garamond"/>
                <a:cs typeface="EB Garamond"/>
                <a:sym typeface="EB Garamond"/>
              </a:rPr>
              <a:t>From this bar chart we can see that number of visits is greatest in General Practice </a:t>
            </a:r>
            <a:r>
              <a:rPr b="1" lang="en">
                <a:solidFill>
                  <a:srgbClr val="93C47D"/>
                </a:solidFill>
                <a:latin typeface="EB Garamond"/>
                <a:ea typeface="EB Garamond"/>
                <a:cs typeface="EB Garamond"/>
                <a:sym typeface="EB Garamond"/>
              </a:rPr>
              <a:t>department</a:t>
            </a:r>
            <a:r>
              <a:rPr b="1" lang="en">
                <a:solidFill>
                  <a:srgbClr val="93C47D"/>
                </a:solidFill>
                <a:latin typeface="EB Garamond"/>
                <a:ea typeface="EB Garamond"/>
                <a:cs typeface="EB Garamond"/>
                <a:sym typeface="EB Garamond"/>
              </a:rPr>
              <a:t> followed by Orthopedics Department. Also the Patient wait time is greatest in General Practice department followed by Orthopedics , which is justifiable.</a:t>
            </a:r>
            <a:r>
              <a:rPr b="1" lang="en">
                <a:latin typeface="EB Garamond"/>
                <a:ea typeface="EB Garamond"/>
                <a:cs typeface="EB Garamond"/>
                <a:sym typeface="EB Garamond"/>
              </a:rPr>
              <a:t> </a:t>
            </a:r>
            <a:endParaRPr b="1">
              <a:latin typeface="EB Garamond"/>
              <a:ea typeface="EB Garamond"/>
              <a:cs typeface="EB Garamond"/>
              <a:sym typeface="EB Garamond"/>
            </a:endParaRPr>
          </a:p>
        </p:txBody>
      </p:sp>
      <p:pic>
        <p:nvPicPr>
          <p:cNvPr id="141" name="Google Shape;141;p26"/>
          <p:cNvPicPr preferRelativeResize="0"/>
          <p:nvPr/>
        </p:nvPicPr>
        <p:blipFill>
          <a:blip r:embed="rId3">
            <a:alphaModFix/>
          </a:blip>
          <a:stretch>
            <a:fillRect/>
          </a:stretch>
        </p:blipFill>
        <p:spPr>
          <a:xfrm>
            <a:off x="-196518" y="0"/>
            <a:ext cx="5527036"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5461500" y="165500"/>
            <a:ext cx="3682500" cy="858600"/>
          </a:xfrm>
          <a:prstGeom prst="rect">
            <a:avLst/>
          </a:prstGeom>
          <a:solidFill>
            <a:srgbClr val="F9CB9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latin typeface="Pacifico"/>
                <a:ea typeface="Pacifico"/>
                <a:cs typeface="Pacifico"/>
                <a:sym typeface="Pacifico"/>
              </a:rPr>
              <a:t>Revenue by Department</a:t>
            </a:r>
            <a:endParaRPr>
              <a:solidFill>
                <a:srgbClr val="134F5C"/>
              </a:solidFill>
              <a:latin typeface="Pacifico"/>
              <a:ea typeface="Pacifico"/>
              <a:cs typeface="Pacifico"/>
              <a:sym typeface="Pacifico"/>
            </a:endParaRPr>
          </a:p>
        </p:txBody>
      </p:sp>
      <p:sp>
        <p:nvSpPr>
          <p:cNvPr id="147" name="Google Shape;147;p27"/>
          <p:cNvSpPr txBox="1"/>
          <p:nvPr>
            <p:ph idx="1" type="body"/>
          </p:nvPr>
        </p:nvSpPr>
        <p:spPr>
          <a:xfrm>
            <a:off x="5668450" y="1152475"/>
            <a:ext cx="3361800" cy="3429900"/>
          </a:xfrm>
          <a:prstGeom prst="rect">
            <a:avLst/>
          </a:prstGeom>
          <a:ln cap="flat" cmpd="sng" w="9525">
            <a:solidFill>
              <a:srgbClr val="B45F06"/>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rgbClr val="93C47D"/>
                </a:solidFill>
                <a:latin typeface="EB Garamond"/>
                <a:ea typeface="EB Garamond"/>
                <a:cs typeface="EB Garamond"/>
                <a:sym typeface="EB Garamond"/>
              </a:rPr>
              <a:t>From this data we can clearly see that Revenue generated by Orthopedics department is greatest, followed by General Practice Department. Though number of visits in General Practice department is highest i.e 154 M followed by Orthopedics department .</a:t>
            </a:r>
            <a:endParaRPr b="1">
              <a:solidFill>
                <a:srgbClr val="93C47D"/>
              </a:solidFill>
              <a:latin typeface="EB Garamond"/>
              <a:ea typeface="EB Garamond"/>
              <a:cs typeface="EB Garamond"/>
              <a:sym typeface="EB Garamond"/>
            </a:endParaRPr>
          </a:p>
        </p:txBody>
      </p:sp>
      <p:pic>
        <p:nvPicPr>
          <p:cNvPr id="148" name="Google Shape;148;p27"/>
          <p:cNvPicPr preferRelativeResize="0"/>
          <p:nvPr/>
        </p:nvPicPr>
        <p:blipFill>
          <a:blip r:embed="rId3">
            <a:alphaModFix/>
          </a:blip>
          <a:stretch>
            <a:fillRect/>
          </a:stretch>
        </p:blipFill>
        <p:spPr>
          <a:xfrm>
            <a:off x="111723" y="-72400"/>
            <a:ext cx="5424303"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445025"/>
            <a:ext cx="8520600" cy="572700"/>
          </a:xfrm>
          <a:prstGeom prst="rect">
            <a:avLst/>
          </a:prstGeom>
          <a:solidFill>
            <a:srgbClr val="F9CB9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latin typeface="Pacifico"/>
                <a:ea typeface="Pacifico"/>
                <a:cs typeface="Pacifico"/>
                <a:sym typeface="Pacifico"/>
              </a:rPr>
              <a:t>Department Having Highest Appointment Fees</a:t>
            </a:r>
            <a:endParaRPr>
              <a:solidFill>
                <a:srgbClr val="134F5C"/>
              </a:solidFill>
              <a:latin typeface="Pacifico"/>
              <a:ea typeface="Pacifico"/>
              <a:cs typeface="Pacifico"/>
              <a:sym typeface="Pacifico"/>
            </a:endParaRPr>
          </a:p>
        </p:txBody>
      </p:sp>
      <p:sp>
        <p:nvSpPr>
          <p:cNvPr id="154" name="Google Shape;154;p28"/>
          <p:cNvSpPr txBox="1"/>
          <p:nvPr>
            <p:ph idx="1" type="body"/>
          </p:nvPr>
        </p:nvSpPr>
        <p:spPr>
          <a:xfrm>
            <a:off x="4251325" y="1152475"/>
            <a:ext cx="4477500" cy="3416400"/>
          </a:xfrm>
          <a:prstGeom prst="rect">
            <a:avLst/>
          </a:prstGeom>
          <a:ln cap="flat" cmpd="sng" w="9525">
            <a:solidFill>
              <a:srgbClr val="A64D79"/>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rgbClr val="A64D79"/>
                </a:solidFill>
                <a:latin typeface="Georgia"/>
                <a:ea typeface="Georgia"/>
                <a:cs typeface="Georgia"/>
                <a:sym typeface="Georgia"/>
              </a:rPr>
              <a:t>From the data , we can see that Neurology department has the highest appointment fees i.e 1500 . Though the overall revenue generated and number of </a:t>
            </a:r>
            <a:r>
              <a:rPr b="1" lang="en">
                <a:solidFill>
                  <a:srgbClr val="A64D79"/>
                </a:solidFill>
                <a:latin typeface="Georgia"/>
                <a:ea typeface="Georgia"/>
                <a:cs typeface="Georgia"/>
                <a:sym typeface="Georgia"/>
              </a:rPr>
              <a:t>patients</a:t>
            </a:r>
            <a:r>
              <a:rPr b="1" lang="en">
                <a:solidFill>
                  <a:srgbClr val="A64D79"/>
                </a:solidFill>
                <a:latin typeface="Georgia"/>
                <a:ea typeface="Georgia"/>
                <a:cs typeface="Georgia"/>
                <a:sym typeface="Georgia"/>
              </a:rPr>
              <a:t> visits is very less. </a:t>
            </a:r>
            <a:endParaRPr b="1">
              <a:solidFill>
                <a:srgbClr val="A64D79"/>
              </a:solidFill>
              <a:latin typeface="Georgia"/>
              <a:ea typeface="Georgia"/>
              <a:cs typeface="Georgia"/>
              <a:sym typeface="Georgia"/>
            </a:endParaRPr>
          </a:p>
        </p:txBody>
      </p:sp>
      <p:pic>
        <p:nvPicPr>
          <p:cNvPr id="155" name="Google Shape;155;p28"/>
          <p:cNvPicPr preferRelativeResize="0"/>
          <p:nvPr/>
        </p:nvPicPr>
        <p:blipFill>
          <a:blip r:embed="rId3">
            <a:alphaModFix/>
          </a:blip>
          <a:stretch>
            <a:fillRect/>
          </a:stretch>
        </p:blipFill>
        <p:spPr>
          <a:xfrm>
            <a:off x="311700" y="1017713"/>
            <a:ext cx="3867150" cy="3267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9"/>
          <p:cNvPicPr preferRelativeResize="0"/>
          <p:nvPr/>
        </p:nvPicPr>
        <p:blipFill>
          <a:blip r:embed="rId3">
            <a:alphaModFix/>
          </a:blip>
          <a:stretch>
            <a:fillRect/>
          </a:stretch>
        </p:blipFill>
        <p:spPr>
          <a:xfrm>
            <a:off x="0" y="-113525"/>
            <a:ext cx="9144001" cy="4923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0"/>
          <p:cNvSpPr txBox="1"/>
          <p:nvPr>
            <p:ph type="title"/>
          </p:nvPr>
        </p:nvSpPr>
        <p:spPr>
          <a:xfrm>
            <a:off x="311700" y="310550"/>
            <a:ext cx="8520600" cy="572700"/>
          </a:xfrm>
          <a:prstGeom prst="rect">
            <a:avLst/>
          </a:prstGeom>
          <a:solidFill>
            <a:srgbClr val="FFD966"/>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solidFill>
                  <a:srgbClr val="134F5C"/>
                </a:solidFill>
                <a:latin typeface="Pacifico"/>
                <a:ea typeface="Pacifico"/>
                <a:cs typeface="Pacifico"/>
                <a:sym typeface="Pacifico"/>
              </a:rPr>
              <a:t>Patient trend throughout the year</a:t>
            </a:r>
            <a:endParaRPr sz="2720">
              <a:solidFill>
                <a:srgbClr val="134F5C"/>
              </a:solidFill>
              <a:latin typeface="Pacifico"/>
              <a:ea typeface="Pacifico"/>
              <a:cs typeface="Pacifico"/>
              <a:sym typeface="Pacifico"/>
            </a:endParaRPr>
          </a:p>
        </p:txBody>
      </p:sp>
      <p:sp>
        <p:nvSpPr>
          <p:cNvPr id="168" name="Google Shape;168;p30"/>
          <p:cNvSpPr txBox="1"/>
          <p:nvPr>
            <p:ph idx="1" type="body"/>
          </p:nvPr>
        </p:nvSpPr>
        <p:spPr>
          <a:xfrm>
            <a:off x="311700" y="1152475"/>
            <a:ext cx="8520600" cy="3416400"/>
          </a:xfrm>
          <a:prstGeom prst="rect">
            <a:avLst/>
          </a:prstGeom>
          <a:ln cap="flat" cmpd="sng" w="952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1200"/>
              </a:spcAft>
              <a:buNone/>
            </a:pPr>
            <a:r>
              <a:rPr b="1" lang="en" sz="1900">
                <a:solidFill>
                  <a:srgbClr val="93C47D"/>
                </a:solidFill>
                <a:latin typeface="Georgia"/>
                <a:ea typeface="Georgia"/>
                <a:cs typeface="Georgia"/>
                <a:sym typeface="Georgia"/>
              </a:rPr>
              <a:t>From the above line chart we can see that number of patient visits </a:t>
            </a:r>
            <a:r>
              <a:rPr b="1" lang="en" sz="1900">
                <a:solidFill>
                  <a:srgbClr val="93C47D"/>
                </a:solidFill>
                <a:latin typeface="Georgia"/>
                <a:ea typeface="Georgia"/>
                <a:cs typeface="Georgia"/>
                <a:sym typeface="Georgia"/>
              </a:rPr>
              <a:t>throughout</a:t>
            </a:r>
            <a:r>
              <a:rPr b="1" lang="en" sz="1900">
                <a:solidFill>
                  <a:srgbClr val="93C47D"/>
                </a:solidFill>
                <a:latin typeface="Georgia"/>
                <a:ea typeface="Georgia"/>
                <a:cs typeface="Georgia"/>
                <a:sym typeface="Georgia"/>
              </a:rPr>
              <a:t> the year follows the zig-zag pattern, which first increases and then decreases in due time. Number of </a:t>
            </a:r>
            <a:r>
              <a:rPr b="1" lang="en" sz="1900">
                <a:solidFill>
                  <a:srgbClr val="93C47D"/>
                </a:solidFill>
                <a:latin typeface="Georgia"/>
                <a:ea typeface="Georgia"/>
                <a:cs typeface="Georgia"/>
                <a:sym typeface="Georgia"/>
              </a:rPr>
              <a:t>patients</a:t>
            </a:r>
            <a:r>
              <a:rPr b="1" lang="en" sz="1900">
                <a:solidFill>
                  <a:srgbClr val="93C47D"/>
                </a:solidFill>
                <a:latin typeface="Georgia"/>
                <a:ea typeface="Georgia"/>
                <a:cs typeface="Georgia"/>
                <a:sym typeface="Georgia"/>
              </a:rPr>
              <a:t> visits is greatest in August 2020 i.e 530 patients and lowest in March 2020 i.e 431 patients</a:t>
            </a:r>
            <a:endParaRPr b="1" sz="1900">
              <a:solidFill>
                <a:srgbClr val="93C47D"/>
              </a:solidFill>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0" y="62300"/>
            <a:ext cx="8749500" cy="572700"/>
          </a:xfrm>
          <a:prstGeom prst="rect">
            <a:avLst/>
          </a:prstGeom>
          <a:solidFill>
            <a:srgbClr val="F9CB9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latin typeface="Pacifico"/>
                <a:ea typeface="Pacifico"/>
                <a:cs typeface="Pacifico"/>
                <a:sym typeface="Pacifico"/>
              </a:rPr>
              <a:t>Hospital Tab</a:t>
            </a:r>
            <a:endParaRPr>
              <a:solidFill>
                <a:srgbClr val="134F5C"/>
              </a:solidFill>
              <a:latin typeface="Pacifico"/>
              <a:ea typeface="Pacifico"/>
              <a:cs typeface="Pacifico"/>
              <a:sym typeface="Pacifico"/>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31"/>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310550"/>
            <a:ext cx="8520600" cy="572700"/>
          </a:xfrm>
          <a:prstGeom prst="rect">
            <a:avLst/>
          </a:prstGeom>
          <a:ln cap="flat" cmpd="sng" w="9525">
            <a:solidFill>
              <a:srgbClr val="073763"/>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022">
                <a:solidFill>
                  <a:srgbClr val="E6B8AF"/>
                </a:solidFill>
                <a:latin typeface="EB Garamond"/>
                <a:ea typeface="EB Garamond"/>
                <a:cs typeface="EB Garamond"/>
                <a:sym typeface="EB Garamond"/>
              </a:rPr>
              <a:t>Agenda</a:t>
            </a:r>
            <a:endParaRPr b="1" sz="3022">
              <a:solidFill>
                <a:srgbClr val="E6B8AF"/>
              </a:solidFill>
              <a:latin typeface="EB Garamond"/>
              <a:ea typeface="EB Garamond"/>
              <a:cs typeface="EB Garamond"/>
              <a:sym typeface="EB Garamond"/>
            </a:endParaRPr>
          </a:p>
          <a:p>
            <a:pPr indent="0" lvl="0" marL="0" rtl="0" algn="l">
              <a:spcBef>
                <a:spcPts val="0"/>
              </a:spcBef>
              <a:spcAft>
                <a:spcPts val="0"/>
              </a:spcAft>
              <a:buNone/>
            </a:pPr>
            <a:r>
              <a:t/>
            </a:r>
            <a:endParaRPr/>
          </a:p>
        </p:txBody>
      </p:sp>
      <p:sp>
        <p:nvSpPr>
          <p:cNvPr id="62" name="Google Shape;62;p14"/>
          <p:cNvSpPr txBox="1"/>
          <p:nvPr>
            <p:ph idx="1" type="body"/>
          </p:nvPr>
        </p:nvSpPr>
        <p:spPr>
          <a:xfrm>
            <a:off x="228950" y="14628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C343D"/>
              </a:buClr>
              <a:buSzPts val="1800"/>
              <a:buFont typeface="Pacifico"/>
              <a:buChar char="❏"/>
            </a:pPr>
            <a:r>
              <a:rPr b="1" lang="en">
                <a:solidFill>
                  <a:srgbClr val="0C343D"/>
                </a:solidFill>
                <a:latin typeface="Pacifico"/>
                <a:ea typeface="Pacifico"/>
                <a:cs typeface="Pacifico"/>
                <a:sym typeface="Pacifico"/>
              </a:rPr>
              <a:t>Problem Statement</a:t>
            </a:r>
            <a:endParaRPr b="1">
              <a:solidFill>
                <a:srgbClr val="0C343D"/>
              </a:solidFill>
              <a:latin typeface="Pacifico"/>
              <a:ea typeface="Pacifico"/>
              <a:cs typeface="Pacifico"/>
              <a:sym typeface="Pacifico"/>
            </a:endParaRPr>
          </a:p>
          <a:p>
            <a:pPr indent="0" lvl="0" marL="457200" rtl="0" algn="l">
              <a:spcBef>
                <a:spcPts val="0"/>
              </a:spcBef>
              <a:spcAft>
                <a:spcPts val="0"/>
              </a:spcAft>
              <a:buClr>
                <a:schemeClr val="dk1"/>
              </a:buClr>
              <a:buSzPts val="1800"/>
              <a:buFont typeface="Arial"/>
              <a:buNone/>
            </a:pPr>
            <a:r>
              <a:t/>
            </a:r>
            <a:endParaRPr b="1">
              <a:solidFill>
                <a:srgbClr val="0C343D"/>
              </a:solidFill>
              <a:latin typeface="Pacifico"/>
              <a:ea typeface="Pacifico"/>
              <a:cs typeface="Pacifico"/>
              <a:sym typeface="Pacifico"/>
            </a:endParaRPr>
          </a:p>
          <a:p>
            <a:pPr indent="-342900" lvl="0" marL="457200" rtl="0" algn="l">
              <a:spcBef>
                <a:spcPts val="0"/>
              </a:spcBef>
              <a:spcAft>
                <a:spcPts val="0"/>
              </a:spcAft>
              <a:buClr>
                <a:srgbClr val="0C343D"/>
              </a:buClr>
              <a:buSzPts val="1800"/>
              <a:buFont typeface="Pacifico"/>
              <a:buChar char="❏"/>
            </a:pPr>
            <a:r>
              <a:rPr b="1" lang="en">
                <a:solidFill>
                  <a:srgbClr val="0C343D"/>
                </a:solidFill>
                <a:latin typeface="Pacifico"/>
                <a:ea typeface="Pacifico"/>
                <a:cs typeface="Pacifico"/>
                <a:sym typeface="Pacifico"/>
              </a:rPr>
              <a:t>Data Description</a:t>
            </a:r>
            <a:endParaRPr b="1">
              <a:solidFill>
                <a:srgbClr val="0C343D"/>
              </a:solidFill>
              <a:latin typeface="Pacifico"/>
              <a:ea typeface="Pacifico"/>
              <a:cs typeface="Pacifico"/>
              <a:sym typeface="Pacifico"/>
            </a:endParaRPr>
          </a:p>
          <a:p>
            <a:pPr indent="0" lvl="0" marL="457200" rtl="0" algn="l">
              <a:spcBef>
                <a:spcPts val="0"/>
              </a:spcBef>
              <a:spcAft>
                <a:spcPts val="0"/>
              </a:spcAft>
              <a:buClr>
                <a:schemeClr val="dk1"/>
              </a:buClr>
              <a:buSzPts val="1800"/>
              <a:buFont typeface="Arial"/>
              <a:buNone/>
            </a:pPr>
            <a:r>
              <a:t/>
            </a:r>
            <a:endParaRPr b="1">
              <a:solidFill>
                <a:srgbClr val="0C343D"/>
              </a:solidFill>
              <a:latin typeface="Pacifico"/>
              <a:ea typeface="Pacifico"/>
              <a:cs typeface="Pacifico"/>
              <a:sym typeface="Pacifico"/>
            </a:endParaRPr>
          </a:p>
          <a:p>
            <a:pPr indent="-342900" lvl="0" marL="457200" rtl="0" algn="l">
              <a:spcBef>
                <a:spcPts val="0"/>
              </a:spcBef>
              <a:spcAft>
                <a:spcPts val="0"/>
              </a:spcAft>
              <a:buClr>
                <a:srgbClr val="0C343D"/>
              </a:buClr>
              <a:buSzPts val="1800"/>
              <a:buFont typeface="Pacifico"/>
              <a:buChar char="❏"/>
            </a:pPr>
            <a:r>
              <a:rPr b="1" lang="en">
                <a:solidFill>
                  <a:srgbClr val="0C343D"/>
                </a:solidFill>
                <a:latin typeface="Pacifico"/>
                <a:ea typeface="Pacifico"/>
                <a:cs typeface="Pacifico"/>
                <a:sym typeface="Pacifico"/>
              </a:rPr>
              <a:t>Objective Key Metrics and Visualizations</a:t>
            </a:r>
            <a:endParaRPr b="1">
              <a:solidFill>
                <a:srgbClr val="0C343D"/>
              </a:solidFill>
              <a:latin typeface="Pacifico"/>
              <a:ea typeface="Pacifico"/>
              <a:cs typeface="Pacifico"/>
              <a:sym typeface="Pacifico"/>
            </a:endParaRPr>
          </a:p>
          <a:p>
            <a:pPr indent="0" lvl="0" marL="457200" rtl="0" algn="l">
              <a:spcBef>
                <a:spcPts val="0"/>
              </a:spcBef>
              <a:spcAft>
                <a:spcPts val="0"/>
              </a:spcAft>
              <a:buClr>
                <a:schemeClr val="dk1"/>
              </a:buClr>
              <a:buSzPts val="1800"/>
              <a:buFont typeface="Arial"/>
              <a:buNone/>
            </a:pPr>
            <a:r>
              <a:t/>
            </a:r>
            <a:endParaRPr b="1">
              <a:solidFill>
                <a:srgbClr val="0C343D"/>
              </a:solidFill>
              <a:latin typeface="Pacifico"/>
              <a:ea typeface="Pacifico"/>
              <a:cs typeface="Pacifico"/>
              <a:sym typeface="Pacifico"/>
            </a:endParaRPr>
          </a:p>
          <a:p>
            <a:pPr indent="-342900" lvl="0" marL="457200" rtl="0" algn="l">
              <a:spcBef>
                <a:spcPts val="0"/>
              </a:spcBef>
              <a:spcAft>
                <a:spcPts val="0"/>
              </a:spcAft>
              <a:buClr>
                <a:srgbClr val="0C343D"/>
              </a:buClr>
              <a:buSzPts val="1800"/>
              <a:buFont typeface="Pacifico"/>
              <a:buChar char="❏"/>
            </a:pPr>
            <a:r>
              <a:rPr b="1" lang="en">
                <a:solidFill>
                  <a:srgbClr val="0C343D"/>
                </a:solidFill>
                <a:latin typeface="Pacifico"/>
                <a:ea typeface="Pacifico"/>
                <a:cs typeface="Pacifico"/>
                <a:sym typeface="Pacifico"/>
              </a:rPr>
              <a:t>Subjective Question for Insights</a:t>
            </a:r>
            <a:endParaRPr b="1">
              <a:solidFill>
                <a:srgbClr val="0C343D"/>
              </a:solidFill>
              <a:latin typeface="Pacifico"/>
              <a:ea typeface="Pacifico"/>
              <a:cs typeface="Pacifico"/>
              <a:sym typeface="Pacifico"/>
            </a:endParaRPr>
          </a:p>
          <a:p>
            <a:pPr indent="0" lvl="0" marL="457200" rtl="0" algn="l">
              <a:spcBef>
                <a:spcPts val="0"/>
              </a:spcBef>
              <a:spcAft>
                <a:spcPts val="1200"/>
              </a:spcAft>
              <a:buNone/>
            </a:pPr>
            <a:r>
              <a:t/>
            </a:r>
            <a:endParaRPr b="1" sz="1500">
              <a:solidFill>
                <a:srgbClr val="0C343D"/>
              </a:solidFill>
              <a:highlight>
                <a:srgbClr val="FFFFFF"/>
              </a:highlight>
              <a:latin typeface="Pacifico"/>
              <a:ea typeface="Pacifico"/>
              <a:cs typeface="Pacifico"/>
              <a:sym typeface="Pacifico"/>
            </a:endParaRPr>
          </a:p>
        </p:txBody>
      </p:sp>
      <p:pic>
        <p:nvPicPr>
          <p:cNvPr id="63" name="Google Shape;63;p14"/>
          <p:cNvPicPr preferRelativeResize="0"/>
          <p:nvPr/>
        </p:nvPicPr>
        <p:blipFill>
          <a:blip r:embed="rId3">
            <a:alphaModFix/>
          </a:blip>
          <a:stretch>
            <a:fillRect/>
          </a:stretch>
        </p:blipFill>
        <p:spPr>
          <a:xfrm>
            <a:off x="5590350" y="2202325"/>
            <a:ext cx="3553650" cy="2941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0" y="0"/>
            <a:ext cx="9144000" cy="873000"/>
          </a:xfrm>
          <a:prstGeom prst="rect">
            <a:avLst/>
          </a:prstGeom>
          <a:solidFill>
            <a:srgbClr val="F9CB9C"/>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34F5C"/>
                </a:solidFill>
                <a:latin typeface="Pacifico"/>
                <a:ea typeface="Pacifico"/>
                <a:cs typeface="Pacifico"/>
                <a:sym typeface="Pacifico"/>
              </a:rPr>
              <a:t>                            Patient’s </a:t>
            </a:r>
            <a:r>
              <a:rPr lang="en">
                <a:solidFill>
                  <a:srgbClr val="134F5C"/>
                </a:solidFill>
                <a:latin typeface="Pacifico"/>
                <a:ea typeface="Pacifico"/>
                <a:cs typeface="Pacifico"/>
                <a:sym typeface="Pacifico"/>
              </a:rPr>
              <a:t>Tab</a:t>
            </a:r>
            <a:endParaRPr>
              <a:solidFill>
                <a:srgbClr val="134F5C"/>
              </a:solidFill>
              <a:latin typeface="Pacifico"/>
              <a:ea typeface="Pacifico"/>
              <a:cs typeface="Pacifico"/>
              <a:sym typeface="Pacifico"/>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2" name="Google Shape;182;p32"/>
          <p:cNvPicPr preferRelativeResize="0"/>
          <p:nvPr/>
        </p:nvPicPr>
        <p:blipFill>
          <a:blip r:embed="rId3">
            <a:alphaModFix/>
          </a:blip>
          <a:stretch>
            <a:fillRect/>
          </a:stretch>
        </p:blipFill>
        <p:spPr>
          <a:xfrm>
            <a:off x="0" y="703550"/>
            <a:ext cx="9144003" cy="44243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124375"/>
            <a:ext cx="8520600" cy="572700"/>
          </a:xfrm>
          <a:prstGeom prst="rect">
            <a:avLst/>
          </a:prstGeom>
          <a:solidFill>
            <a:srgbClr val="F9CB9C"/>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134F5C"/>
                </a:solidFill>
                <a:latin typeface="Pacifico"/>
                <a:ea typeface="Pacifico"/>
                <a:cs typeface="Pacifico"/>
                <a:sym typeface="Pacifico"/>
              </a:rPr>
              <a:t>                             </a:t>
            </a:r>
            <a:r>
              <a:rPr lang="en">
                <a:solidFill>
                  <a:srgbClr val="134F5C"/>
                </a:solidFill>
                <a:latin typeface="Pacifico"/>
                <a:ea typeface="Pacifico"/>
                <a:cs typeface="Pacifico"/>
                <a:sym typeface="Pacifico"/>
              </a:rPr>
              <a:t>Doctor’s Tab</a:t>
            </a:r>
            <a:endParaRPr>
              <a:solidFill>
                <a:srgbClr val="134F5C"/>
              </a:solidFill>
              <a:latin typeface="Pacifico"/>
              <a:ea typeface="Pacifico"/>
              <a:cs typeface="Pacifico"/>
              <a:sym typeface="Pacifico"/>
            </a:endParaRPr>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3"/>
          <p:cNvPicPr preferRelativeResize="0"/>
          <p:nvPr/>
        </p:nvPicPr>
        <p:blipFill>
          <a:blip r:embed="rId3">
            <a:alphaModFix/>
          </a:blip>
          <a:stretch>
            <a:fillRect/>
          </a:stretch>
        </p:blipFill>
        <p:spPr>
          <a:xfrm>
            <a:off x="0" y="-53575"/>
            <a:ext cx="9143997" cy="51970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34"/>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ln cap="flat" cmpd="sng" w="9525">
            <a:solidFill>
              <a:srgbClr val="98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E06666"/>
                </a:solidFill>
                <a:latin typeface="Pacifico"/>
                <a:ea typeface="Pacifico"/>
                <a:cs typeface="Pacifico"/>
                <a:sym typeface="Pacifico"/>
              </a:rPr>
              <a:t>Problem Statement </a:t>
            </a:r>
            <a:endParaRPr b="1">
              <a:solidFill>
                <a:srgbClr val="E06666"/>
              </a:solidFill>
              <a:latin typeface="Pacifico"/>
              <a:ea typeface="Pacifico"/>
              <a:cs typeface="Pacifico"/>
              <a:sym typeface="Pacifico"/>
            </a:endParaRPr>
          </a:p>
        </p:txBody>
      </p:sp>
      <p:sp>
        <p:nvSpPr>
          <p:cNvPr id="69" name="Google Shape;69;p15"/>
          <p:cNvSpPr txBox="1"/>
          <p:nvPr>
            <p:ph idx="1" type="body"/>
          </p:nvPr>
        </p:nvSpPr>
        <p:spPr>
          <a:xfrm>
            <a:off x="311700" y="1152475"/>
            <a:ext cx="8520600" cy="3416400"/>
          </a:xfrm>
          <a:prstGeom prst="rect">
            <a:avLst/>
          </a:prstGeom>
          <a:ln cap="flat" cmpd="sng" w="9525">
            <a:solidFill>
              <a:srgbClr val="5B0F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600"/>
              <a:buFont typeface="Arial"/>
              <a:buNone/>
            </a:pPr>
            <a:r>
              <a:rPr b="1" lang="en" sz="1900">
                <a:solidFill>
                  <a:srgbClr val="6AA84F"/>
                </a:solidFill>
                <a:latin typeface="Lato"/>
                <a:ea typeface="Lato"/>
                <a:cs typeface="Lato"/>
                <a:sym typeface="Lato"/>
              </a:rPr>
              <a:t>The </a:t>
            </a:r>
            <a:r>
              <a:rPr b="1" lang="en" sz="1900">
                <a:solidFill>
                  <a:srgbClr val="6AA84F"/>
                </a:solidFill>
                <a:latin typeface="Lato"/>
                <a:ea typeface="Lato"/>
                <a:cs typeface="Lato"/>
                <a:sym typeface="Lato"/>
              </a:rPr>
              <a:t>Columbia Asia Hospital </a:t>
            </a:r>
            <a:r>
              <a:rPr b="1" lang="en" sz="1900">
                <a:solidFill>
                  <a:srgbClr val="6AA84F"/>
                </a:solidFill>
                <a:latin typeface="Lato"/>
                <a:ea typeface="Lato"/>
                <a:cs typeface="Lato"/>
                <a:sym typeface="Lato"/>
              </a:rPr>
              <a:t>is looking for key insights for the following objectives:</a:t>
            </a:r>
            <a:endParaRPr b="1" sz="1900">
              <a:solidFill>
                <a:srgbClr val="6AA84F"/>
              </a:solidFill>
              <a:latin typeface="Lato"/>
              <a:ea typeface="Lato"/>
              <a:cs typeface="Lato"/>
              <a:sym typeface="Lato"/>
            </a:endParaRPr>
          </a:p>
          <a:p>
            <a:pPr indent="-349250" lvl="0" marL="457200" rtl="0" algn="l">
              <a:lnSpc>
                <a:spcPct val="100000"/>
              </a:lnSpc>
              <a:spcBef>
                <a:spcPts val="0"/>
              </a:spcBef>
              <a:spcAft>
                <a:spcPts val="0"/>
              </a:spcAft>
              <a:buClr>
                <a:srgbClr val="6AA84F"/>
              </a:buClr>
              <a:buSzPts val="1900"/>
              <a:buFont typeface="Lato"/>
              <a:buChar char="●"/>
            </a:pPr>
            <a:r>
              <a:rPr b="1" lang="en" sz="1900">
                <a:solidFill>
                  <a:srgbClr val="6AA84F"/>
                </a:solidFill>
                <a:latin typeface="Lato"/>
                <a:ea typeface="Lato"/>
                <a:cs typeface="Lato"/>
                <a:sym typeface="Lato"/>
              </a:rPr>
              <a:t>Assess the hospital's revenue generation</a:t>
            </a:r>
            <a:endParaRPr b="1" sz="1900">
              <a:solidFill>
                <a:srgbClr val="6AA84F"/>
              </a:solidFill>
              <a:latin typeface="Lato"/>
              <a:ea typeface="Lato"/>
              <a:cs typeface="Lato"/>
              <a:sym typeface="Lato"/>
            </a:endParaRPr>
          </a:p>
          <a:p>
            <a:pPr indent="-349250" lvl="0" marL="457200" rtl="0" algn="l">
              <a:lnSpc>
                <a:spcPct val="100000"/>
              </a:lnSpc>
              <a:spcBef>
                <a:spcPts val="0"/>
              </a:spcBef>
              <a:spcAft>
                <a:spcPts val="0"/>
              </a:spcAft>
              <a:buClr>
                <a:srgbClr val="6AA84F"/>
              </a:buClr>
              <a:buSzPts val="1900"/>
              <a:buFont typeface="Lato"/>
              <a:buChar char="●"/>
            </a:pPr>
            <a:r>
              <a:rPr b="1" lang="en" sz="1900">
                <a:solidFill>
                  <a:srgbClr val="6AA84F"/>
                </a:solidFill>
                <a:latin typeface="Lato"/>
                <a:ea typeface="Lato"/>
                <a:cs typeface="Lato"/>
                <a:sym typeface="Lato"/>
              </a:rPr>
              <a:t>Insights about suitable departments for new hires</a:t>
            </a:r>
            <a:endParaRPr b="1" sz="1900">
              <a:solidFill>
                <a:srgbClr val="6AA84F"/>
              </a:solidFill>
              <a:latin typeface="Lato"/>
              <a:ea typeface="Lato"/>
              <a:cs typeface="Lato"/>
              <a:sym typeface="Lato"/>
            </a:endParaRPr>
          </a:p>
          <a:p>
            <a:pPr indent="-349250" lvl="0" marL="457200" rtl="0" algn="l">
              <a:lnSpc>
                <a:spcPct val="100000"/>
              </a:lnSpc>
              <a:spcBef>
                <a:spcPts val="0"/>
              </a:spcBef>
              <a:spcAft>
                <a:spcPts val="0"/>
              </a:spcAft>
              <a:buClr>
                <a:srgbClr val="6AA84F"/>
              </a:buClr>
              <a:buSzPts val="1900"/>
              <a:buFont typeface="Lato"/>
              <a:buChar char="●"/>
            </a:pPr>
            <a:r>
              <a:rPr b="1" lang="en" sz="1900">
                <a:solidFill>
                  <a:srgbClr val="6AA84F"/>
                </a:solidFill>
                <a:latin typeface="Lato"/>
                <a:ea typeface="Lato"/>
                <a:cs typeface="Lato"/>
                <a:sym typeface="Lato"/>
              </a:rPr>
              <a:t>Strategies suggestions for patient discounts</a:t>
            </a:r>
            <a:endParaRPr b="1" sz="1900">
              <a:solidFill>
                <a:srgbClr val="6AA84F"/>
              </a:solidFill>
              <a:latin typeface="Lato"/>
              <a:ea typeface="Lato"/>
              <a:cs typeface="Lato"/>
              <a:sym typeface="Lato"/>
            </a:endParaRPr>
          </a:p>
          <a:p>
            <a:pPr indent="0" lvl="0" marL="0" rtl="0" algn="l">
              <a:spcBef>
                <a:spcPts val="0"/>
              </a:spcBef>
              <a:spcAft>
                <a:spcPts val="0"/>
              </a:spcAft>
              <a:buNone/>
            </a:pPr>
            <a:r>
              <a:t/>
            </a:r>
            <a:endParaRPr b="1" sz="2100">
              <a:solidFill>
                <a:srgbClr val="6AA84F"/>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 name="Google Shape;76;p16"/>
          <p:cNvPicPr preferRelativeResize="0"/>
          <p:nvPr/>
        </p:nvPicPr>
        <p:blipFill>
          <a:blip r:embed="rId3">
            <a:alphaModFix/>
          </a:blip>
          <a:stretch>
            <a:fillRect/>
          </a:stretch>
        </p:blipFill>
        <p:spPr>
          <a:xfrm>
            <a:off x="0" y="11"/>
            <a:ext cx="9144003" cy="43398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73450"/>
            <a:ext cx="8520600" cy="572700"/>
          </a:xfrm>
          <a:prstGeom prst="rect">
            <a:avLst/>
          </a:prstGeom>
          <a:ln cap="flat" cmpd="sng" w="9525">
            <a:solidFill>
              <a:srgbClr val="0C343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1920">
                <a:solidFill>
                  <a:srgbClr val="134F5C"/>
                </a:solidFill>
                <a:latin typeface="Pacifico"/>
                <a:ea typeface="Pacifico"/>
                <a:cs typeface="Pacifico"/>
                <a:sym typeface="Pacifico"/>
              </a:rPr>
              <a:t>The image above displays details about Columbia Asia Hospital data, including:</a:t>
            </a:r>
            <a:endParaRPr b="1" sz="2820">
              <a:solidFill>
                <a:srgbClr val="134F5C"/>
              </a:solidFill>
              <a:latin typeface="Pacifico"/>
              <a:ea typeface="Pacifico"/>
              <a:cs typeface="Pacifico"/>
              <a:sym typeface="Pacifico"/>
            </a:endParaRPr>
          </a:p>
        </p:txBody>
      </p:sp>
      <p:sp>
        <p:nvSpPr>
          <p:cNvPr id="82" name="Google Shape;82;p17"/>
          <p:cNvSpPr txBox="1"/>
          <p:nvPr>
            <p:ph idx="1" type="body"/>
          </p:nvPr>
        </p:nvSpPr>
        <p:spPr>
          <a:xfrm>
            <a:off x="104575" y="846150"/>
            <a:ext cx="9039300" cy="4183200"/>
          </a:xfrm>
          <a:prstGeom prst="rect">
            <a:avLst/>
          </a:prstGeom>
          <a:ln cap="flat" cmpd="sng" w="9525">
            <a:solidFill>
              <a:srgbClr val="A64D79"/>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665" u="sng">
                <a:solidFill>
                  <a:srgbClr val="38761D"/>
                </a:solidFill>
                <a:latin typeface="EB Garamond"/>
                <a:ea typeface="EB Garamond"/>
                <a:cs typeface="EB Garamond"/>
                <a:sym typeface="EB Garamond"/>
              </a:rPr>
              <a:t>Date </a:t>
            </a:r>
            <a:r>
              <a:rPr b="1" lang="en" sz="4665">
                <a:solidFill>
                  <a:srgbClr val="38761D"/>
                </a:solidFill>
                <a:latin typeface="EB Garamond"/>
                <a:ea typeface="EB Garamond"/>
                <a:cs typeface="EB Garamond"/>
                <a:sym typeface="EB Garamond"/>
              </a:rPr>
              <a:t>:- </a:t>
            </a:r>
            <a:r>
              <a:rPr b="1" lang="en" sz="4365">
                <a:solidFill>
                  <a:srgbClr val="38761D"/>
                </a:solidFill>
                <a:latin typeface="EB Garamond"/>
                <a:ea typeface="EB Garamond"/>
                <a:cs typeface="EB Garamond"/>
                <a:sym typeface="EB Garamond"/>
              </a:rPr>
              <a:t> This column contains date and time information without specifying AM or PM. The format is DD-MM-YYYY HH:MM.</a:t>
            </a:r>
            <a:endParaRPr b="1" sz="4665">
              <a:solidFill>
                <a:srgbClr val="38761D"/>
              </a:solidFill>
              <a:latin typeface="EB Garamond"/>
              <a:ea typeface="EB Garamond"/>
              <a:cs typeface="EB Garamond"/>
              <a:sym typeface="EB Garamond"/>
            </a:endParaRPr>
          </a:p>
          <a:p>
            <a:pPr indent="0" lvl="0" marL="0" rtl="0" algn="l">
              <a:spcBef>
                <a:spcPts val="1200"/>
              </a:spcBef>
              <a:spcAft>
                <a:spcPts val="0"/>
              </a:spcAft>
              <a:buNone/>
            </a:pPr>
            <a:r>
              <a:rPr b="1" lang="en" sz="4665" u="sng">
                <a:solidFill>
                  <a:srgbClr val="38761D"/>
                </a:solidFill>
                <a:latin typeface="EB Garamond"/>
                <a:ea typeface="EB Garamond"/>
                <a:cs typeface="EB Garamond"/>
                <a:sym typeface="EB Garamond"/>
              </a:rPr>
              <a:t>Patient_id</a:t>
            </a:r>
            <a:r>
              <a:rPr b="1" lang="en" sz="4665">
                <a:solidFill>
                  <a:srgbClr val="38761D"/>
                </a:solidFill>
                <a:latin typeface="EB Garamond"/>
                <a:ea typeface="EB Garamond"/>
                <a:cs typeface="EB Garamond"/>
                <a:sym typeface="EB Garamond"/>
              </a:rPr>
              <a:t> :- </a:t>
            </a:r>
            <a:r>
              <a:rPr b="1" lang="en" sz="4365">
                <a:solidFill>
                  <a:srgbClr val="38761D"/>
                </a:solidFill>
                <a:latin typeface="EB Garamond"/>
                <a:ea typeface="EB Garamond"/>
                <a:cs typeface="EB Garamond"/>
                <a:sym typeface="EB Garamond"/>
              </a:rPr>
              <a:t>Each patient is assigned a unique identifier, which seems to be in the format 124-62-3289.</a:t>
            </a:r>
            <a:endParaRPr b="1" sz="4665">
              <a:solidFill>
                <a:srgbClr val="38761D"/>
              </a:solidFill>
              <a:latin typeface="EB Garamond"/>
              <a:ea typeface="EB Garamond"/>
              <a:cs typeface="EB Garamond"/>
              <a:sym typeface="EB Garamond"/>
            </a:endParaRPr>
          </a:p>
          <a:p>
            <a:pPr indent="0" lvl="0" marL="0" rtl="0" algn="l">
              <a:spcBef>
                <a:spcPts val="1200"/>
              </a:spcBef>
              <a:spcAft>
                <a:spcPts val="0"/>
              </a:spcAft>
              <a:buNone/>
            </a:pPr>
            <a:r>
              <a:rPr b="1" lang="en" sz="4665" u="sng">
                <a:solidFill>
                  <a:srgbClr val="38761D"/>
                </a:solidFill>
                <a:latin typeface="EB Garamond"/>
                <a:ea typeface="EB Garamond"/>
                <a:cs typeface="EB Garamond"/>
                <a:sym typeface="EB Garamond"/>
              </a:rPr>
              <a:t>Patient_gender </a:t>
            </a:r>
            <a:r>
              <a:rPr b="1" lang="en" sz="4665">
                <a:solidFill>
                  <a:srgbClr val="38761D"/>
                </a:solidFill>
                <a:latin typeface="EB Garamond"/>
                <a:ea typeface="EB Garamond"/>
                <a:cs typeface="EB Garamond"/>
                <a:sym typeface="EB Garamond"/>
              </a:rPr>
              <a:t>:- </a:t>
            </a:r>
            <a:r>
              <a:rPr b="1" lang="en" sz="4365">
                <a:solidFill>
                  <a:srgbClr val="38761D"/>
                </a:solidFill>
                <a:latin typeface="EB Garamond"/>
                <a:ea typeface="EB Garamond"/>
                <a:cs typeface="EB Garamond"/>
                <a:sym typeface="EB Garamond"/>
              </a:rPr>
              <a:t>This column records the gender of the patient, denoted by 'M' for male and 'F' for female.</a:t>
            </a:r>
            <a:endParaRPr b="1" sz="4665">
              <a:solidFill>
                <a:srgbClr val="38761D"/>
              </a:solidFill>
              <a:latin typeface="EB Garamond"/>
              <a:ea typeface="EB Garamond"/>
              <a:cs typeface="EB Garamond"/>
              <a:sym typeface="EB Garamond"/>
            </a:endParaRPr>
          </a:p>
          <a:p>
            <a:pPr indent="0" lvl="0" marL="0" rtl="0" algn="l">
              <a:spcBef>
                <a:spcPts val="1200"/>
              </a:spcBef>
              <a:spcAft>
                <a:spcPts val="0"/>
              </a:spcAft>
              <a:buNone/>
            </a:pPr>
            <a:r>
              <a:rPr b="1" lang="en" sz="4665" u="sng">
                <a:solidFill>
                  <a:srgbClr val="38761D"/>
                </a:solidFill>
                <a:latin typeface="EB Garamond"/>
                <a:ea typeface="EB Garamond"/>
                <a:cs typeface="EB Garamond"/>
                <a:sym typeface="EB Garamond"/>
              </a:rPr>
              <a:t>Patient_age</a:t>
            </a:r>
            <a:r>
              <a:rPr b="1" lang="en" sz="4665">
                <a:solidFill>
                  <a:srgbClr val="38761D"/>
                </a:solidFill>
                <a:latin typeface="EB Garamond"/>
                <a:ea typeface="EB Garamond"/>
                <a:cs typeface="EB Garamond"/>
                <a:sym typeface="EB Garamond"/>
              </a:rPr>
              <a:t> :- </a:t>
            </a:r>
            <a:r>
              <a:rPr b="1" lang="en" sz="4365">
                <a:solidFill>
                  <a:srgbClr val="38761D"/>
                </a:solidFill>
                <a:latin typeface="EB Garamond"/>
                <a:ea typeface="EB Garamond"/>
                <a:cs typeface="EB Garamond"/>
                <a:sym typeface="EB Garamond"/>
              </a:rPr>
              <a:t>The age of the patients is listed in years.</a:t>
            </a:r>
            <a:endParaRPr b="1" sz="4665">
              <a:solidFill>
                <a:srgbClr val="38761D"/>
              </a:solidFill>
              <a:latin typeface="EB Garamond"/>
              <a:ea typeface="EB Garamond"/>
              <a:cs typeface="EB Garamond"/>
              <a:sym typeface="EB Garamond"/>
            </a:endParaRPr>
          </a:p>
          <a:p>
            <a:pPr indent="0" lvl="0" marL="0" rtl="0" algn="l">
              <a:spcBef>
                <a:spcPts val="1200"/>
              </a:spcBef>
              <a:spcAft>
                <a:spcPts val="0"/>
              </a:spcAft>
              <a:buNone/>
            </a:pPr>
            <a:r>
              <a:rPr b="1" lang="en" sz="4665" u="sng">
                <a:solidFill>
                  <a:srgbClr val="38761D"/>
                </a:solidFill>
                <a:latin typeface="EB Garamond"/>
                <a:ea typeface="EB Garamond"/>
                <a:cs typeface="EB Garamond"/>
                <a:sym typeface="EB Garamond"/>
              </a:rPr>
              <a:t>Patient_first_initial :</a:t>
            </a:r>
            <a:r>
              <a:rPr b="1" lang="en" sz="4665">
                <a:solidFill>
                  <a:srgbClr val="38761D"/>
                </a:solidFill>
                <a:latin typeface="EB Garamond"/>
                <a:ea typeface="EB Garamond"/>
                <a:cs typeface="EB Garamond"/>
                <a:sym typeface="EB Garamond"/>
              </a:rPr>
              <a:t>- </a:t>
            </a:r>
            <a:r>
              <a:rPr b="1" lang="en" sz="4365">
                <a:solidFill>
                  <a:srgbClr val="38761D"/>
                </a:solidFill>
                <a:latin typeface="EB Garamond"/>
                <a:ea typeface="EB Garamond"/>
                <a:cs typeface="EB Garamond"/>
                <a:sym typeface="EB Garamond"/>
              </a:rPr>
              <a:t>This column contains the first initial of the patient's first name.</a:t>
            </a:r>
            <a:endParaRPr b="1" sz="4665">
              <a:solidFill>
                <a:srgbClr val="38761D"/>
              </a:solidFill>
              <a:latin typeface="EB Garamond"/>
              <a:ea typeface="EB Garamond"/>
              <a:cs typeface="EB Garamond"/>
              <a:sym typeface="EB Garamond"/>
            </a:endParaRPr>
          </a:p>
          <a:p>
            <a:pPr indent="0" lvl="0" marL="0" rtl="0" algn="l">
              <a:spcBef>
                <a:spcPts val="1200"/>
              </a:spcBef>
              <a:spcAft>
                <a:spcPts val="0"/>
              </a:spcAft>
              <a:buNone/>
            </a:pPr>
            <a:r>
              <a:rPr b="1" lang="en" sz="4665" u="sng">
                <a:solidFill>
                  <a:srgbClr val="38761D"/>
                </a:solidFill>
                <a:latin typeface="EB Garamond"/>
                <a:ea typeface="EB Garamond"/>
                <a:cs typeface="EB Garamond"/>
                <a:sym typeface="EB Garamond"/>
              </a:rPr>
              <a:t>Patient_last_name </a:t>
            </a:r>
            <a:r>
              <a:rPr b="1" lang="en" sz="4665">
                <a:solidFill>
                  <a:srgbClr val="38761D"/>
                </a:solidFill>
                <a:latin typeface="EB Garamond"/>
                <a:ea typeface="EB Garamond"/>
                <a:cs typeface="EB Garamond"/>
                <a:sym typeface="EB Garamond"/>
              </a:rPr>
              <a:t>:- </a:t>
            </a:r>
            <a:r>
              <a:rPr b="1" lang="en" sz="4365">
                <a:solidFill>
                  <a:srgbClr val="38761D"/>
                </a:solidFill>
                <a:latin typeface="EB Garamond"/>
                <a:ea typeface="EB Garamond"/>
                <a:cs typeface="EB Garamond"/>
                <a:sym typeface="EB Garamond"/>
              </a:rPr>
              <a:t>The surname of the patient is listed in this column.</a:t>
            </a:r>
            <a:endParaRPr b="1" sz="4365">
              <a:solidFill>
                <a:srgbClr val="38761D"/>
              </a:solidFill>
              <a:latin typeface="EB Garamond"/>
              <a:ea typeface="EB Garamond"/>
              <a:cs typeface="EB Garamond"/>
              <a:sym typeface="EB Garamond"/>
            </a:endParaRPr>
          </a:p>
          <a:p>
            <a:pPr indent="0" lvl="0" marL="0" rtl="0" algn="l">
              <a:lnSpc>
                <a:spcPct val="100000"/>
              </a:lnSpc>
              <a:spcBef>
                <a:spcPts val="1200"/>
              </a:spcBef>
              <a:spcAft>
                <a:spcPts val="0"/>
              </a:spcAft>
              <a:buNone/>
            </a:pPr>
            <a:r>
              <a:rPr b="1" lang="en" sz="4365" u="sng">
                <a:solidFill>
                  <a:srgbClr val="38761D"/>
                </a:solidFill>
                <a:latin typeface="EB Garamond"/>
                <a:ea typeface="EB Garamond"/>
                <a:cs typeface="EB Garamond"/>
                <a:sym typeface="EB Garamond"/>
              </a:rPr>
              <a:t>Patient Sat Score</a:t>
            </a:r>
            <a:r>
              <a:rPr b="1" lang="en" sz="4365">
                <a:solidFill>
                  <a:srgbClr val="38761D"/>
                </a:solidFill>
                <a:latin typeface="EB Garamond"/>
                <a:ea typeface="EB Garamond"/>
                <a:cs typeface="EB Garamond"/>
                <a:sym typeface="EB Garamond"/>
              </a:rPr>
              <a:t>: It seems to represent a satisfaction score given by or for the patient. However, the scores are single-digit, and it's not clear what the scale is.</a:t>
            </a:r>
            <a:endParaRPr b="1" sz="4365">
              <a:solidFill>
                <a:srgbClr val="38761D"/>
              </a:solidFill>
              <a:latin typeface="EB Garamond"/>
              <a:ea typeface="EB Garamond"/>
              <a:cs typeface="EB Garamond"/>
              <a:sym typeface="EB Garamond"/>
            </a:endParaRPr>
          </a:p>
          <a:p>
            <a:pPr indent="0" lvl="0" marL="0" rtl="0" algn="l">
              <a:lnSpc>
                <a:spcPct val="100000"/>
              </a:lnSpc>
              <a:spcBef>
                <a:spcPts val="1000"/>
              </a:spcBef>
              <a:spcAft>
                <a:spcPts val="0"/>
              </a:spcAft>
              <a:buNone/>
            </a:pPr>
            <a:r>
              <a:t/>
            </a:r>
            <a:endParaRPr b="1" sz="4365">
              <a:solidFill>
                <a:srgbClr val="38761D"/>
              </a:solidFill>
              <a:latin typeface="EB Garamond"/>
              <a:ea typeface="EB Garamond"/>
              <a:cs typeface="EB Garamond"/>
              <a:sym typeface="EB Garamond"/>
            </a:endParaRPr>
          </a:p>
          <a:p>
            <a:pPr indent="0" lvl="0" marL="0" rtl="0" algn="l">
              <a:spcBef>
                <a:spcPts val="0"/>
              </a:spcBef>
              <a:spcAft>
                <a:spcPts val="0"/>
              </a:spcAft>
              <a:buNone/>
            </a:pPr>
            <a:r>
              <a:rPr b="1" lang="en" sz="4665" u="sng">
                <a:solidFill>
                  <a:srgbClr val="38761D"/>
                </a:solidFill>
                <a:latin typeface="EB Garamond"/>
                <a:ea typeface="EB Garamond"/>
                <a:cs typeface="EB Garamond"/>
                <a:sym typeface="EB Garamond"/>
              </a:rPr>
              <a:t>Patient_race:</a:t>
            </a:r>
            <a:r>
              <a:rPr b="1" lang="en" sz="4665">
                <a:solidFill>
                  <a:srgbClr val="38761D"/>
                </a:solidFill>
                <a:latin typeface="EB Garamond"/>
                <a:ea typeface="EB Garamond"/>
                <a:cs typeface="EB Garamond"/>
                <a:sym typeface="EB Garamond"/>
              </a:rPr>
              <a:t>- </a:t>
            </a:r>
            <a:r>
              <a:rPr b="1" lang="en" sz="4365">
                <a:solidFill>
                  <a:srgbClr val="38761D"/>
                </a:solidFill>
                <a:latin typeface="EB Garamond"/>
                <a:ea typeface="EB Garamond"/>
                <a:cs typeface="EB Garamond"/>
                <a:sym typeface="EB Garamond"/>
              </a:rPr>
              <a:t>The racial or ethnic background of the patient is recorded here, with categories such as 'White', 'African American', 'Asian', 'Native American/Alaska Native', and 'Two or More Races'.</a:t>
            </a:r>
            <a:endParaRPr b="1" sz="4665">
              <a:solidFill>
                <a:srgbClr val="38761D"/>
              </a:solidFill>
              <a:latin typeface="EB Garamond"/>
              <a:ea typeface="EB Garamond"/>
              <a:cs typeface="EB Garamond"/>
              <a:sym typeface="EB Garamond"/>
            </a:endParaRPr>
          </a:p>
          <a:p>
            <a:pPr indent="0" lvl="0" marL="0" rtl="0" algn="l">
              <a:spcBef>
                <a:spcPts val="1200"/>
              </a:spcBef>
              <a:spcAft>
                <a:spcPts val="0"/>
              </a:spcAft>
              <a:buNone/>
            </a:pPr>
            <a:r>
              <a:rPr b="1" lang="en" sz="4665" u="sng">
                <a:solidFill>
                  <a:srgbClr val="38761D"/>
                </a:solidFill>
                <a:latin typeface="EB Garamond"/>
                <a:ea typeface="EB Garamond"/>
                <a:cs typeface="EB Garamond"/>
                <a:sym typeface="EB Garamond"/>
              </a:rPr>
              <a:t>Patient_admin_flag</a:t>
            </a:r>
            <a:r>
              <a:rPr b="1" lang="en" sz="4665">
                <a:solidFill>
                  <a:srgbClr val="38761D"/>
                </a:solidFill>
                <a:latin typeface="EB Garamond"/>
                <a:ea typeface="EB Garamond"/>
                <a:cs typeface="EB Garamond"/>
                <a:sym typeface="EB Garamond"/>
              </a:rPr>
              <a:t>:- </a:t>
            </a:r>
            <a:r>
              <a:rPr b="1" lang="en" sz="4365">
                <a:solidFill>
                  <a:srgbClr val="38761D"/>
                </a:solidFill>
                <a:latin typeface="EB Garamond"/>
                <a:ea typeface="EB Garamond"/>
                <a:cs typeface="EB Garamond"/>
                <a:sym typeface="EB Garamond"/>
              </a:rPr>
              <a:t> This column contains boolean values ('TRUE' or 'FALSE') which might indicate whether the patient was admitted or some other administrative flag.</a:t>
            </a:r>
            <a:endParaRPr b="1" sz="4665">
              <a:solidFill>
                <a:srgbClr val="38761D"/>
              </a:solidFill>
              <a:latin typeface="EB Garamond"/>
              <a:ea typeface="EB Garamond"/>
              <a:cs typeface="EB Garamond"/>
              <a:sym typeface="EB Garamond"/>
            </a:endParaRPr>
          </a:p>
          <a:p>
            <a:pPr indent="0" lvl="0" marL="0" rtl="0" algn="l">
              <a:spcBef>
                <a:spcPts val="1200"/>
              </a:spcBef>
              <a:spcAft>
                <a:spcPts val="0"/>
              </a:spcAft>
              <a:buNone/>
            </a:pPr>
            <a:r>
              <a:rPr b="1" lang="en" sz="4665" u="sng">
                <a:solidFill>
                  <a:srgbClr val="38761D"/>
                </a:solidFill>
                <a:latin typeface="EB Garamond"/>
                <a:ea typeface="EB Garamond"/>
                <a:cs typeface="EB Garamond"/>
                <a:sym typeface="EB Garamond"/>
              </a:rPr>
              <a:t>Patient_waittime</a:t>
            </a:r>
            <a:r>
              <a:rPr b="1" lang="en" sz="4665">
                <a:solidFill>
                  <a:srgbClr val="38761D"/>
                </a:solidFill>
                <a:latin typeface="EB Garamond"/>
                <a:ea typeface="EB Garamond"/>
                <a:cs typeface="EB Garamond"/>
                <a:sym typeface="EB Garamond"/>
              </a:rPr>
              <a:t>:- </a:t>
            </a:r>
            <a:r>
              <a:rPr b="1" lang="en" sz="4365">
                <a:solidFill>
                  <a:srgbClr val="38761D"/>
                </a:solidFill>
                <a:latin typeface="EB Garamond"/>
                <a:ea typeface="EB Garamond"/>
                <a:cs typeface="EB Garamond"/>
                <a:sym typeface="EB Garamond"/>
              </a:rPr>
              <a:t> Appears to indicate the time the patient waited, possibly in minutes, before being seen or processed.</a:t>
            </a:r>
            <a:endParaRPr b="1" sz="4365">
              <a:solidFill>
                <a:srgbClr val="38761D"/>
              </a:solidFill>
              <a:latin typeface="EB Garamond"/>
              <a:ea typeface="EB Garamond"/>
              <a:cs typeface="EB Garamond"/>
              <a:sym typeface="EB Garamond"/>
            </a:endParaRPr>
          </a:p>
          <a:p>
            <a:pPr indent="0" lvl="0" marL="0" rtl="0" algn="l">
              <a:spcBef>
                <a:spcPts val="1200"/>
              </a:spcBef>
              <a:spcAft>
                <a:spcPts val="0"/>
              </a:spcAft>
              <a:buNone/>
            </a:pPr>
            <a:r>
              <a:rPr b="1" lang="en" sz="4665" u="sng">
                <a:solidFill>
                  <a:srgbClr val="38761D"/>
                </a:solidFill>
                <a:latin typeface="EB Garamond"/>
                <a:ea typeface="EB Garamond"/>
                <a:cs typeface="EB Garamond"/>
                <a:sym typeface="EB Garamond"/>
              </a:rPr>
              <a:t>Department_referral</a:t>
            </a:r>
            <a:r>
              <a:rPr b="1" lang="en" sz="4665">
                <a:solidFill>
                  <a:srgbClr val="38761D"/>
                </a:solidFill>
                <a:latin typeface="EB Garamond"/>
                <a:ea typeface="EB Garamond"/>
                <a:cs typeface="EB Garamond"/>
                <a:sym typeface="EB Garamond"/>
              </a:rPr>
              <a:t>:- </a:t>
            </a:r>
            <a:r>
              <a:rPr b="1" lang="en" sz="4365">
                <a:solidFill>
                  <a:srgbClr val="38761D"/>
                </a:solidFill>
                <a:latin typeface="EB Garamond"/>
                <a:ea typeface="EB Garamond"/>
                <a:cs typeface="EB Garamond"/>
                <a:sym typeface="EB Garamond"/>
              </a:rPr>
              <a:t>This column lists the department to which the patient was referred, with entries such as 'General Practice', 'Orthopedics', 'Gastroenterology', or 'None' indicating no referral.</a:t>
            </a:r>
            <a:endParaRPr b="1" sz="4365">
              <a:solidFill>
                <a:srgbClr val="38761D"/>
              </a:solidFill>
              <a:latin typeface="EB Garamond"/>
              <a:ea typeface="EB Garamond"/>
              <a:cs typeface="EB Garamond"/>
              <a:sym typeface="EB Garamond"/>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0" y="72400"/>
            <a:ext cx="9060550" cy="492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1920">
                <a:solidFill>
                  <a:srgbClr val="134F5C"/>
                </a:solidFill>
                <a:latin typeface="Pacifico"/>
                <a:ea typeface="Pacifico"/>
                <a:cs typeface="Pacifico"/>
                <a:sym typeface="Pacifico"/>
              </a:rPr>
              <a:t>The image above displays details about Columbia Asia Hospital data, including:</a:t>
            </a:r>
            <a:endParaRPr b="1" sz="2820">
              <a:solidFill>
                <a:srgbClr val="134F5C"/>
              </a:solidFill>
              <a:latin typeface="Pacifico"/>
              <a:ea typeface="Pacifico"/>
              <a:cs typeface="Pacifico"/>
              <a:sym typeface="Pacifico"/>
            </a:endParaRPr>
          </a:p>
          <a:p>
            <a:pPr indent="0" lvl="0" marL="0" rtl="0" algn="l">
              <a:spcBef>
                <a:spcPts val="0"/>
              </a:spcBef>
              <a:spcAft>
                <a:spcPts val="0"/>
              </a:spcAft>
              <a:buSzPts val="990"/>
              <a:buNone/>
            </a:pPr>
            <a:r>
              <a:t/>
            </a:r>
            <a:endParaRPr sz="2520"/>
          </a:p>
        </p:txBody>
      </p:sp>
      <p:sp>
        <p:nvSpPr>
          <p:cNvPr id="95" name="Google Shape;95;p19"/>
          <p:cNvSpPr txBox="1"/>
          <p:nvPr>
            <p:ph idx="1" type="body"/>
          </p:nvPr>
        </p:nvSpPr>
        <p:spPr>
          <a:xfrm>
            <a:off x="311700" y="1152475"/>
            <a:ext cx="8520600" cy="3416400"/>
          </a:xfrm>
          <a:prstGeom prst="rect">
            <a:avLst/>
          </a:prstGeom>
          <a:ln cap="flat" cmpd="sng" w="9525">
            <a:solidFill>
              <a:srgbClr val="66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u="sng"/>
              <a:t>Patient_id:</a:t>
            </a:r>
            <a:r>
              <a:rPr b="1" lang="en"/>
              <a:t>- </a:t>
            </a:r>
            <a:r>
              <a:rPr b="1" lang="en" sz="1500">
                <a:solidFill>
                  <a:schemeClr val="dk1"/>
                </a:solidFill>
                <a:latin typeface="Lato"/>
                <a:ea typeface="Lato"/>
                <a:cs typeface="Lato"/>
                <a:sym typeface="Lato"/>
              </a:rPr>
              <a:t>Each patient is assigned a unique identifier, which seems to be in the format 124-62-3289.</a:t>
            </a:r>
            <a:endParaRPr b="1"/>
          </a:p>
          <a:p>
            <a:pPr indent="0" lvl="0" marL="0" rtl="0" algn="l">
              <a:spcBef>
                <a:spcPts val="1200"/>
              </a:spcBef>
              <a:spcAft>
                <a:spcPts val="0"/>
              </a:spcAft>
              <a:buNone/>
            </a:pPr>
            <a:r>
              <a:rPr b="1" lang="en" u="sng"/>
              <a:t>Department_referral</a:t>
            </a:r>
            <a:r>
              <a:rPr b="1" lang="en"/>
              <a:t>:-</a:t>
            </a:r>
            <a:r>
              <a:rPr b="1" lang="en" sz="1500">
                <a:solidFill>
                  <a:schemeClr val="dk1"/>
                </a:solidFill>
                <a:latin typeface="Lato"/>
                <a:ea typeface="Lato"/>
                <a:cs typeface="Lato"/>
                <a:sym typeface="Lato"/>
              </a:rPr>
              <a:t>This column lists the department to which the patient was referred, with entries such as 'General Practice', 'Orthopedics', 'Gastroenterology', or 'None' indicating no referral.</a:t>
            </a:r>
            <a:endParaRPr b="1"/>
          </a:p>
          <a:p>
            <a:pPr indent="0" lvl="0" marL="0" rtl="0" algn="l">
              <a:spcBef>
                <a:spcPts val="1200"/>
              </a:spcBef>
              <a:spcAft>
                <a:spcPts val="0"/>
              </a:spcAft>
              <a:buNone/>
            </a:pPr>
            <a:r>
              <a:rPr b="1" lang="en" u="sng"/>
              <a:t>Doctor Name:</a:t>
            </a:r>
            <a:r>
              <a:rPr b="1" lang="en"/>
              <a:t>-</a:t>
            </a:r>
            <a:r>
              <a:rPr b="1" lang="en" sz="1500">
                <a:solidFill>
                  <a:schemeClr val="dk1"/>
                </a:solidFill>
                <a:latin typeface="Lato"/>
                <a:ea typeface="Lato"/>
                <a:cs typeface="Lato"/>
                <a:sym typeface="Lato"/>
              </a:rPr>
              <a:t>Identifies the doctor who attended each patient.</a:t>
            </a:r>
            <a:endParaRPr b="1"/>
          </a:p>
          <a:p>
            <a:pPr indent="0" lvl="0" marL="0" rtl="0" algn="l">
              <a:spcBef>
                <a:spcPts val="1200"/>
              </a:spcBef>
              <a:spcAft>
                <a:spcPts val="0"/>
              </a:spcAft>
              <a:buNone/>
            </a:pPr>
            <a:r>
              <a:rPr b="1" lang="en" u="sng"/>
              <a:t> Appointment Fees:</a:t>
            </a:r>
            <a:r>
              <a:rPr b="1" lang="en"/>
              <a:t>-</a:t>
            </a:r>
            <a:r>
              <a:rPr b="1" lang="en" sz="1500">
                <a:solidFill>
                  <a:schemeClr val="dk1"/>
                </a:solidFill>
                <a:latin typeface="Lato"/>
                <a:ea typeface="Lato"/>
                <a:cs typeface="Lato"/>
                <a:sym typeface="Lato"/>
              </a:rPr>
              <a:t>The cost charged for a doctor's consultation.</a:t>
            </a:r>
            <a:endParaRPr b="1"/>
          </a:p>
          <a:p>
            <a:pPr indent="0" lvl="0" marL="0" rtl="0" algn="l">
              <a:spcBef>
                <a:spcPts val="1200"/>
              </a:spcBef>
              <a:spcAft>
                <a:spcPts val="0"/>
              </a:spcAft>
              <a:buNone/>
            </a:pPr>
            <a:r>
              <a:rPr b="1" lang="en" u="sng"/>
              <a:t>Total Bill:-</a:t>
            </a:r>
            <a:r>
              <a:rPr b="1" lang="en"/>
              <a:t> </a:t>
            </a:r>
            <a:r>
              <a:rPr b="1" lang="en" sz="1500">
                <a:solidFill>
                  <a:schemeClr val="dk1"/>
                </a:solidFill>
                <a:latin typeface="Lato"/>
                <a:ea typeface="Lato"/>
                <a:cs typeface="Lato"/>
                <a:sym typeface="Lato"/>
              </a:rPr>
              <a:t>The overall amount billed to the patient, including all services and charges.</a:t>
            </a:r>
            <a:endParaRPr b="1"/>
          </a:p>
          <a:p>
            <a:pPr indent="0" lvl="0" marL="0" rtl="0" algn="l">
              <a:spcBef>
                <a:spcPts val="1200"/>
              </a:spcBef>
              <a:spcAft>
                <a:spcPts val="0"/>
              </a:spcAft>
              <a:buNone/>
            </a:pPr>
            <a:r>
              <a:rPr b="1" lang="en" u="sng"/>
              <a:t>Doctor ID</a:t>
            </a:r>
            <a:r>
              <a:rPr b="1" lang="en"/>
              <a:t>:- </a:t>
            </a:r>
            <a:r>
              <a:rPr b="1" lang="en" sz="1500">
                <a:solidFill>
                  <a:schemeClr val="dk1"/>
                </a:solidFill>
                <a:latin typeface="Lato"/>
                <a:ea typeface="Lato"/>
                <a:cs typeface="Lato"/>
                <a:sym typeface="Lato"/>
              </a:rPr>
              <a:t>Each doctor is assigned a unique identifier, which seems to be in the format CAH001.</a:t>
            </a:r>
            <a:endParaRPr b="1" sz="1500">
              <a:solidFill>
                <a:schemeClr val="dk1"/>
              </a:solidFill>
              <a:latin typeface="Lato"/>
              <a:ea typeface="Lato"/>
              <a:cs typeface="Lato"/>
              <a:sym typeface="Lato"/>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55150"/>
            <a:ext cx="8520600" cy="862500"/>
          </a:xfrm>
          <a:prstGeom prst="rect">
            <a:avLst/>
          </a:prstGeom>
          <a:solidFill>
            <a:srgbClr val="F1C23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134F5C"/>
                </a:solidFill>
                <a:latin typeface="Pacifico"/>
                <a:ea typeface="Pacifico"/>
                <a:cs typeface="Pacifico"/>
                <a:sym typeface="Pacifico"/>
              </a:rPr>
              <a:t>Revenue Generated by different Departments</a:t>
            </a:r>
            <a:endParaRPr b="1">
              <a:solidFill>
                <a:srgbClr val="134F5C"/>
              </a:solidFill>
              <a:latin typeface="Pacifico"/>
              <a:ea typeface="Pacifico"/>
              <a:cs typeface="Pacifico"/>
              <a:sym typeface="Pacifico"/>
            </a:endParaRPr>
          </a:p>
        </p:txBody>
      </p:sp>
      <p:sp>
        <p:nvSpPr>
          <p:cNvPr id="101" name="Google Shape;101;p20"/>
          <p:cNvSpPr txBox="1"/>
          <p:nvPr>
            <p:ph idx="1" type="body"/>
          </p:nvPr>
        </p:nvSpPr>
        <p:spPr>
          <a:xfrm>
            <a:off x="11378275" y="1152475"/>
            <a:ext cx="2760600" cy="353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133725" y="1017725"/>
            <a:ext cx="5503701" cy="4083775"/>
          </a:xfrm>
          <a:prstGeom prst="rect">
            <a:avLst/>
          </a:prstGeom>
          <a:noFill/>
          <a:ln>
            <a:noFill/>
          </a:ln>
        </p:spPr>
      </p:pic>
      <p:sp>
        <p:nvSpPr>
          <p:cNvPr id="103" name="Google Shape;103;p20"/>
          <p:cNvSpPr txBox="1"/>
          <p:nvPr/>
        </p:nvSpPr>
        <p:spPr>
          <a:xfrm>
            <a:off x="5978775" y="1210225"/>
            <a:ext cx="2760600" cy="3533400"/>
          </a:xfrm>
          <a:prstGeom prst="rect">
            <a:avLst/>
          </a:prstGeom>
          <a:noFill/>
          <a:ln cap="flat" cmpd="sng" w="9525">
            <a:solidFill>
              <a:srgbClr val="741B4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EA9999"/>
                </a:solidFill>
                <a:latin typeface="Georgia"/>
                <a:ea typeface="Georgia"/>
                <a:cs typeface="Georgia"/>
                <a:sym typeface="Georgia"/>
              </a:rPr>
              <a:t>The pie chart shows that revenue generated by Orthopedics </a:t>
            </a:r>
            <a:r>
              <a:rPr b="1" lang="en" sz="1800">
                <a:solidFill>
                  <a:srgbClr val="EA9999"/>
                </a:solidFill>
                <a:latin typeface="Georgia"/>
                <a:ea typeface="Georgia"/>
                <a:cs typeface="Georgia"/>
                <a:sym typeface="Georgia"/>
              </a:rPr>
              <a:t>department</a:t>
            </a:r>
            <a:r>
              <a:rPr b="1" lang="en" sz="1800">
                <a:solidFill>
                  <a:srgbClr val="EA9999"/>
                </a:solidFill>
                <a:latin typeface="Georgia"/>
                <a:ea typeface="Georgia"/>
                <a:cs typeface="Georgia"/>
                <a:sym typeface="Georgia"/>
              </a:rPr>
              <a:t> is highest i.e 173 M followed by General Practice i.e 164 M . And Revenue generated by Renal </a:t>
            </a:r>
            <a:r>
              <a:rPr b="1" lang="en" sz="1800">
                <a:solidFill>
                  <a:srgbClr val="EA9999"/>
                </a:solidFill>
                <a:latin typeface="Georgia"/>
                <a:ea typeface="Georgia"/>
                <a:cs typeface="Georgia"/>
                <a:sym typeface="Georgia"/>
              </a:rPr>
              <a:t>department</a:t>
            </a:r>
            <a:r>
              <a:rPr b="1" lang="en" sz="1800">
                <a:solidFill>
                  <a:srgbClr val="EA9999"/>
                </a:solidFill>
                <a:latin typeface="Georgia"/>
                <a:ea typeface="Georgia"/>
                <a:cs typeface="Georgia"/>
                <a:sym typeface="Georgia"/>
              </a:rPr>
              <a:t> is lowest. </a:t>
            </a:r>
            <a:endParaRPr b="1" sz="1800">
              <a:solidFill>
                <a:srgbClr val="EA9999"/>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a:solidFill>
            <a:srgbClr val="F1C232"/>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solidFill>
                  <a:srgbClr val="073763"/>
                </a:solidFill>
                <a:latin typeface="Pacifico"/>
                <a:ea typeface="Pacifico"/>
                <a:cs typeface="Pacifico"/>
                <a:sym typeface="Pacifico"/>
              </a:rPr>
              <a:t>Appointment Fees of each department</a:t>
            </a:r>
            <a:endParaRPr sz="2620">
              <a:solidFill>
                <a:srgbClr val="073763"/>
              </a:solidFill>
              <a:latin typeface="Pacifico"/>
              <a:ea typeface="Pacifico"/>
              <a:cs typeface="Pacifico"/>
              <a:sym typeface="Pacifico"/>
            </a:endParaRPr>
          </a:p>
        </p:txBody>
      </p:sp>
      <p:sp>
        <p:nvSpPr>
          <p:cNvPr id="109" name="Google Shape;109;p21"/>
          <p:cNvSpPr txBox="1"/>
          <p:nvPr>
            <p:ph idx="1" type="body"/>
          </p:nvPr>
        </p:nvSpPr>
        <p:spPr>
          <a:xfrm>
            <a:off x="5513400" y="1359350"/>
            <a:ext cx="3318900" cy="2943600"/>
          </a:xfrm>
          <a:prstGeom prst="rect">
            <a:avLst/>
          </a:prstGeom>
          <a:ln cap="flat" cmpd="sng" w="9525">
            <a:solidFill>
              <a:srgbClr val="7F6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b="1">
              <a:solidFill>
                <a:srgbClr val="E06666"/>
              </a:solidFill>
              <a:latin typeface="Georgia"/>
              <a:ea typeface="Georgia"/>
              <a:cs typeface="Georgia"/>
              <a:sym typeface="Georgia"/>
            </a:endParaRPr>
          </a:p>
          <a:p>
            <a:pPr indent="0" lvl="0" marL="0" rtl="0" algn="l">
              <a:spcBef>
                <a:spcPts val="1200"/>
              </a:spcBef>
              <a:spcAft>
                <a:spcPts val="1200"/>
              </a:spcAft>
              <a:buNone/>
            </a:pPr>
            <a:r>
              <a:rPr b="1" lang="en">
                <a:solidFill>
                  <a:srgbClr val="E06666"/>
                </a:solidFill>
                <a:latin typeface="Georgia"/>
                <a:ea typeface="Georgia"/>
                <a:cs typeface="Georgia"/>
                <a:sym typeface="Georgia"/>
              </a:rPr>
              <a:t>From this chart we can clearly see that appointment fees charged by General Practice department is highest followed by Orthopedics department. And appointment fees charged by Renal </a:t>
            </a:r>
            <a:r>
              <a:rPr b="1" lang="en">
                <a:solidFill>
                  <a:srgbClr val="E06666"/>
                </a:solidFill>
                <a:latin typeface="Georgia"/>
                <a:ea typeface="Georgia"/>
                <a:cs typeface="Georgia"/>
                <a:sym typeface="Georgia"/>
              </a:rPr>
              <a:t>department</a:t>
            </a:r>
            <a:r>
              <a:rPr b="1" lang="en">
                <a:solidFill>
                  <a:srgbClr val="E06666"/>
                </a:solidFill>
                <a:latin typeface="Georgia"/>
                <a:ea typeface="Georgia"/>
                <a:cs typeface="Georgia"/>
                <a:sym typeface="Georgia"/>
              </a:rPr>
              <a:t> is lowest.</a:t>
            </a:r>
            <a:endParaRPr b="1">
              <a:solidFill>
                <a:srgbClr val="E06666"/>
              </a:solidFill>
              <a:latin typeface="Georgia"/>
              <a:ea typeface="Georgia"/>
              <a:cs typeface="Georgia"/>
              <a:sym typeface="Georgia"/>
            </a:endParaRPr>
          </a:p>
        </p:txBody>
      </p:sp>
      <p:pic>
        <p:nvPicPr>
          <p:cNvPr id="110" name="Google Shape;110;p21"/>
          <p:cNvPicPr preferRelativeResize="0"/>
          <p:nvPr/>
        </p:nvPicPr>
        <p:blipFill>
          <a:blip r:embed="rId3">
            <a:alphaModFix/>
          </a:blip>
          <a:stretch>
            <a:fillRect/>
          </a:stretch>
        </p:blipFill>
        <p:spPr>
          <a:xfrm>
            <a:off x="165999" y="1152475"/>
            <a:ext cx="5264524" cy="4052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