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roxima Nova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Pacifico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46" Type="http://schemas.openxmlformats.org/officeDocument/2006/relationships/font" Target="fonts/Pacifico-regular.fntdata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1ddaa28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1ddaa28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1ddaa287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1ddaa287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1ddaa287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1ddaa287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1ddaa287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1ddaa287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26fb342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26fb342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1ddaa28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1ddaa28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1ddaa287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1ddaa287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1ddaa287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1ddaa287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1ddaa287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1ddaa287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26fb342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26fb342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bb4d03a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bb4d03a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26fb342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26fb342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1ddaa287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1ddaa287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1ddaa28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1ddaa28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9121728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9121728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9121728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9121728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1ddaa287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1ddaa287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1ddaa287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1ddaa287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912172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912172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1ddaa287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1ddaa287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b4d03a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bb4d03a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b4d03a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bb4d03a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bb4d03a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bb4d03a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bb4d03a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bb4d03a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bb4d03a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bb4d03a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b4d03a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bb4d03a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bb4d03aa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bb4d03a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CRM Development for a Bank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0450" y="3182331"/>
            <a:ext cx="81231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Preety Rai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September 2024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701" y="2526500"/>
            <a:ext cx="3394300" cy="26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</a:t>
            </a:r>
            <a:endParaRPr u="sng"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598100" y="2715942"/>
            <a:ext cx="8120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197"/>
              <a:t>To extract </a:t>
            </a:r>
            <a:r>
              <a:rPr lang="en" sz="2197"/>
              <a:t>meaningful insights from various customer related datasets . The bank aims to reduce customer churn , improve service delivery and enhance customer satisfaction.</a:t>
            </a:r>
            <a:endParaRPr sz="219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313925" y="1194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Benefits</a:t>
            </a:r>
            <a:r>
              <a:rPr lang="en" u="sng"/>
              <a:t> of CRM in Banking</a:t>
            </a:r>
            <a:endParaRPr u="sng"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313925" y="1785946"/>
            <a:ext cx="8219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Improve Customer Retention Rate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Better Segmentation of Customers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Make Workforce More Productive.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Better Insights That Help Campaign Success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Boost Customer Satisfaction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Enhance Marketing Efforts.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00" y="0"/>
            <a:ext cx="70782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303575" y="988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Features to Look in Bank CRM</a:t>
            </a:r>
            <a:endParaRPr u="sng"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365625" y="1941793"/>
            <a:ext cx="8123100" cy="27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Analytics :- Provides insights into customer behavior, preferences, and trends to help banks personalize services, improve retention, and drive growth.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Automation :- Streamlines repetitive tasks like data entry, customer communication, and reporting, freeing up time for staff to focus on more valuable interactions.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Mobile Access :- Enables customers and bank employees to access CRM systems on mobile devices for improved flexibility and real-time data on-the-go.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41250" y="0"/>
            <a:ext cx="8461500" cy="4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4.)</a:t>
            </a:r>
            <a:r>
              <a:rPr lang="en"/>
              <a:t>Security Certifications :-  Ensures the CRM system adheres to industry security standards (e.g., ISO, PCI-DSS) to protect sensitive customer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5.)</a:t>
            </a:r>
            <a:r>
              <a:rPr lang="en"/>
              <a:t>Lead Management :- Tracks and manages potential customers (leads) through various stages of the sales funnel to convert them into loyal customers.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6.)Compliance:- Ensures the CRM system complies with banking regulations (e.g., GDPR, KYC) to avoid legal risks and ensure proper customer handling.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7.)Data Security:- Implements encryption, access controls, and other measures to protect customer data from unauthorized access or breaches.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510450" y="103425"/>
            <a:ext cx="8123100" cy="15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Overview</a:t>
            </a:r>
            <a:endParaRPr u="sng"/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510450" y="1889377"/>
            <a:ext cx="81231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Customer data from three different regions are given i.e France Spain and Germany.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 the data bank has largest number of customers coming from France.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From the data we can also see that credit card facility is mostly used by the customers and also helps me customer retention.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Also only one product from the bank is mostly used by customers.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We have also seen that long term </a:t>
            </a:r>
            <a:r>
              <a:rPr lang="en"/>
              <a:t>customers</a:t>
            </a:r>
            <a:r>
              <a:rPr lang="en"/>
              <a:t> have quite large amount of money in the form of balance.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96675" y="1505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Tools and Methodology</a:t>
            </a:r>
            <a:endParaRPr u="sng"/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510450" y="1941800"/>
            <a:ext cx="81231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Power BI , Sql Workbench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 Sql analysis is performed by using various sql query on different </a:t>
            </a:r>
            <a:r>
              <a:rPr lang="en"/>
              <a:t>parameters</a:t>
            </a:r>
            <a:r>
              <a:rPr lang="en"/>
              <a:t> to analyze the data.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 Power BI steps taken in the analysis like data cleaning, data enrichment, and the types of analysis conducted (eg. power query editor, measure etc)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107050" y="160850"/>
            <a:ext cx="8716200" cy="15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Analysis :- </a:t>
            </a:r>
            <a:endParaRPr u="sng"/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510450" y="2089502"/>
            <a:ext cx="81162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Bank has largest number of customers coming from France i.e 707 customers.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Female has greater average estimated salary as compared to Male.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Average customer lifetime or tenure of customers revolves around 4.7 to 4.8 years.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Older customers show higher loyalty and lesser churn rates as compared to new </a:t>
            </a:r>
            <a:r>
              <a:rPr lang="en"/>
              <a:t>customers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ctrTitle"/>
          </p:nvPr>
        </p:nvSpPr>
        <p:spPr>
          <a:xfrm>
            <a:off x="510450" y="49850"/>
            <a:ext cx="7999500" cy="11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Tenure By Geography ID</a:t>
            </a:r>
            <a:endParaRPr u="sng"/>
          </a:p>
        </p:txBody>
      </p:sp>
      <p:sp>
        <p:nvSpPr>
          <p:cNvPr id="187" name="Google Shape;187;p30"/>
          <p:cNvSpPr txBox="1"/>
          <p:nvPr/>
        </p:nvSpPr>
        <p:spPr>
          <a:xfrm>
            <a:off x="4439950" y="1644800"/>
            <a:ext cx="36318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we can clearly see that average tenure of customers from all the geographical regions are almost same.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950"/>
            <a:ext cx="3724892" cy="28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ctrTitle"/>
          </p:nvPr>
        </p:nvSpPr>
        <p:spPr>
          <a:xfrm>
            <a:off x="329825" y="688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Count of Customers in a particular Age Bucket</a:t>
            </a:r>
            <a:endParaRPr u="sng"/>
          </a:p>
        </p:txBody>
      </p:sp>
      <p:sp>
        <p:nvSpPr>
          <p:cNvPr id="194" name="Google Shape;194;p31"/>
          <p:cNvSpPr txBox="1"/>
          <p:nvPr/>
        </p:nvSpPr>
        <p:spPr>
          <a:xfrm>
            <a:off x="6179800" y="2063100"/>
            <a:ext cx="24339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bar chart clearly shows that bank has largest number of customers in the age bucket of 30-39 followed by 40-49 and so on.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375"/>
            <a:ext cx="5409426" cy="3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456350"/>
            <a:ext cx="8222100" cy="10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1901471"/>
            <a:ext cx="81582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51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acifico"/>
              <a:buChar char="❏"/>
            </a:pPr>
            <a:r>
              <a:rPr lang="en" sz="2164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Problem Statement</a:t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166"/>
              <a:buFont typeface="Arial"/>
              <a:buNone/>
            </a:pPr>
            <a:r>
              <a:t/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351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acifico"/>
              <a:buChar char="❏"/>
            </a:pPr>
            <a:r>
              <a:rPr lang="en" sz="2164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Data Description</a:t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166"/>
              <a:buFont typeface="Arial"/>
              <a:buNone/>
            </a:pPr>
            <a:r>
              <a:t/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351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acifico"/>
              <a:buChar char="❏"/>
            </a:pPr>
            <a:r>
              <a:rPr lang="en" sz="2164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Objective Key Metrics and Visualizations</a:t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166"/>
              <a:buFont typeface="Arial"/>
              <a:buNone/>
            </a:pPr>
            <a:r>
              <a:t/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351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acifico"/>
              <a:buChar char="❏"/>
            </a:pPr>
            <a:r>
              <a:rPr lang="en" sz="2164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Subjective Question for Insights</a:t>
            </a:r>
            <a:endParaRPr sz="2164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C343D"/>
              </a:solidFill>
              <a:highlight>
                <a:schemeClr val="lt1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396350" y="879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Count of Customers by number of Product they are using</a:t>
            </a:r>
            <a:endParaRPr u="sng"/>
          </a:p>
        </p:txBody>
      </p:sp>
      <p:sp>
        <p:nvSpPr>
          <p:cNvPr id="201" name="Google Shape;201;p32"/>
          <p:cNvSpPr txBox="1"/>
          <p:nvPr/>
        </p:nvSpPr>
        <p:spPr>
          <a:xfrm>
            <a:off x="6075225" y="2338850"/>
            <a:ext cx="294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we can clearly see that num of products 1 and 2 is mostly used by customers across all the regions.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50" y="1847525"/>
            <a:ext cx="4721445" cy="31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186200" y="274625"/>
            <a:ext cx="8626800" cy="15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Insights :- </a:t>
            </a:r>
            <a:endParaRPr u="sng"/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279275" y="1941800"/>
            <a:ext cx="83889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Customer Gender Distribution:- Maximum number of users from the bank is Male from France i.e 2753 customers.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Credit Card Facility is mostly used by bank as out of 10000 customers 7055 customers are using credit card.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Also we can see that France Pose to have highest financial risk to the </a:t>
            </a:r>
            <a:r>
              <a:rPr lang="en"/>
              <a:t>bank</a:t>
            </a:r>
            <a:r>
              <a:rPr lang="en"/>
              <a:t> as compared to Spain or Germany.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From the data we can see that customers who have low credit card score i.e in between 300 and 600 tend to show higher exit rate.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also shows that customers in the age bucket of 20-29 has highest number of customers using credit card.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" type="subTitle"/>
          </p:nvPr>
        </p:nvSpPr>
        <p:spPr>
          <a:xfrm>
            <a:off x="417350" y="182634"/>
            <a:ext cx="80958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5.) Analysis also shows that customers who have exited were using only 1 products from the bank.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6.) This is how joining trend of customer shows over month and year.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6900"/>
            <a:ext cx="6105626" cy="33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6465025" y="1901475"/>
            <a:ext cx="2415000" cy="29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this we can see that trend follows the zig-zag pattern and overall number of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 is increasing in the bank on yearly basis.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subTitle"/>
          </p:nvPr>
        </p:nvSpPr>
        <p:spPr>
          <a:xfrm>
            <a:off x="5637875" y="779649"/>
            <a:ext cx="31824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we can see that trend of customers joining the bank significantly increases from year 2016 to 2019 i.e 3, 300 customers . 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00" y="306418"/>
            <a:ext cx="4610800" cy="42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ctrTitle"/>
          </p:nvPr>
        </p:nvSpPr>
        <p:spPr>
          <a:xfrm>
            <a:off x="460950" y="-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Risk </a:t>
            </a:r>
            <a:r>
              <a:rPr lang="en" u="sng"/>
              <a:t>Management</a:t>
            </a:r>
            <a:endParaRPr u="sng"/>
          </a:p>
        </p:txBody>
      </p:sp>
      <p:sp>
        <p:nvSpPr>
          <p:cNvPr id="227" name="Google Shape;227;p36"/>
          <p:cNvSpPr txBox="1"/>
          <p:nvPr>
            <p:ph idx="1" type="subTitle"/>
          </p:nvPr>
        </p:nvSpPr>
        <p:spPr>
          <a:xfrm>
            <a:off x="4572000" y="1169400"/>
            <a:ext cx="42483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we can see that Geography ID 1 poses </a:t>
            </a:r>
            <a:r>
              <a:rPr lang="en"/>
              <a:t>highest</a:t>
            </a:r>
            <a:r>
              <a:rPr lang="en"/>
              <a:t> risk to the bank, as the credit score of customers are very low as compared to other regions. 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197"/>
            <a:ext cx="4267200" cy="365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ctrTitle"/>
          </p:nvPr>
        </p:nvSpPr>
        <p:spPr>
          <a:xfrm>
            <a:off x="407025" y="677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Strategic Recommendations</a:t>
            </a:r>
            <a:endParaRPr u="sng"/>
          </a:p>
        </p:txBody>
      </p:sp>
      <p:sp>
        <p:nvSpPr>
          <p:cNvPr id="241" name="Google Shape;241;p38"/>
          <p:cNvSpPr txBox="1"/>
          <p:nvPr>
            <p:ph idx="1" type="subTitle"/>
          </p:nvPr>
        </p:nvSpPr>
        <p:spPr>
          <a:xfrm>
            <a:off x="510450" y="1789501"/>
            <a:ext cx="81231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Customer Segmentation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Enhanced Customer Support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Customer Loyalty Program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Data Driven Insights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Personalized Customer Experience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Integration of CRM with Core Banking Systems.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Compliance and Data Security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Performance Monitoring And Feed back.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ctrTitle"/>
          </p:nvPr>
        </p:nvSpPr>
        <p:spPr>
          <a:xfrm>
            <a:off x="460950" y="453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07950" y="1432475"/>
            <a:ext cx="82221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From this data we can see that trend of customers joining the bank significantly increases from year 2016 to 2019 that shows a very good growth in bank.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Around 69.7 % of customers only use 1 product from the bank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Bank has largest number of customers in the age range of 30-39 years.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Geography ID 1 poses highest risk to the bank.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25" y="185925"/>
            <a:ext cx="7282375" cy="47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12525" y="389801"/>
            <a:ext cx="82221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06666"/>
                </a:solidFill>
                <a:latin typeface="Pacifico"/>
                <a:ea typeface="Pacifico"/>
                <a:cs typeface="Pacifico"/>
                <a:sym typeface="Pacifico"/>
              </a:rPr>
              <a:t>                    </a:t>
            </a:r>
            <a:endParaRPr b="1" sz="2800">
              <a:solidFill>
                <a:srgbClr val="E06666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E06666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E06666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acifico"/>
                <a:ea typeface="Pacifico"/>
                <a:cs typeface="Pacifico"/>
                <a:sym typeface="Pacifico"/>
              </a:rPr>
              <a:t>                    </a:t>
            </a:r>
            <a:r>
              <a:rPr b="1" lang="en" sz="2911">
                <a:latin typeface="Pacifico"/>
                <a:ea typeface="Pacifico"/>
                <a:cs typeface="Pacifico"/>
                <a:sym typeface="Pacifico"/>
              </a:rPr>
              <a:t>Problem Statement </a:t>
            </a:r>
            <a:endParaRPr b="1" sz="2911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100" y="1635280"/>
            <a:ext cx="8222100" cy="2966400"/>
          </a:xfrm>
          <a:prstGeom prst="rect">
            <a:avLst/>
          </a:prstGeom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Bank is looking for key insights for the following objectives: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Reduce customer churn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Improve service delivery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Enhance customer satisfaction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13" y="109338"/>
            <a:ext cx="8515975" cy="49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341400" y="342275"/>
            <a:ext cx="8222100" cy="13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image above displays the details of banks for bank churn .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341400" y="1664075"/>
            <a:ext cx="8222100" cy="32511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1.) </a:t>
            </a:r>
            <a:r>
              <a:rPr lang="en" sz="2500"/>
              <a:t>CustomerId: Unique identifier for each customer.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2.) CreditScore: Credit score of the customer; higher scores usually indicate more       creditworthiness.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3.) Tenure: Number of years the customer has been with the bank.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4.) Balance: The amount in the customer’s account; a 0 balance could mean the   customer doesn't have money in their bank account at the time of data collection.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598100" y="1102850"/>
            <a:ext cx="8222100" cy="3584400"/>
          </a:xfrm>
          <a:prstGeom prst="rect">
            <a:avLst/>
          </a:prstGeom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5.) NumOfProducts: Number of products (such as credit cards, loans, etc.) the customer uses.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6.) HasCrCard: Indicates if the customer has a credit card (1 for yes, 0 for no).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7.) IsActiveMember: Indicates if the customer is an active bank member (1 for active, 0 for inactive).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9.) Exited: A binary column where 1 means the customer has left the bank (churned), and 0 means they are still a customer.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5" y="331325"/>
            <a:ext cx="8934252" cy="44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265350" y="1036300"/>
            <a:ext cx="82221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image above displays the details of banks for customer info.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198150" y="2386350"/>
            <a:ext cx="8747700" cy="2329200"/>
          </a:xfrm>
          <a:prstGeom prst="rect">
            <a:avLst/>
          </a:prstGeom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9"/>
              <a:t>1.) </a:t>
            </a:r>
            <a:r>
              <a:rPr lang="en" sz="3529"/>
              <a:t>CustomerId: Unique identifier for each customer.</a:t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9"/>
              <a:t>2.)Surname: Last name of the customer; this may provide no specific analytical value but can be used for identification or sorting purposes.</a:t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9"/>
              <a:t>3.)Age: Customer’s age, which could be useful for analyzing customer demographics and their impact on behaviors like spending, saving, or churn.</a:t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29"/>
              <a:t>4.)GenderID: Encodes gender, with 1 and 2 likely representing male and female, respectively (though confirming the encoding is ideal).</a:t>
            </a:r>
            <a:endParaRPr sz="3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65350" y="979250"/>
            <a:ext cx="8222100" cy="3783900"/>
          </a:xfrm>
          <a:prstGeom prst="rect">
            <a:avLst/>
          </a:prstGeom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5.)EstimatedSalary: The customer’s annual estimated salary, which can help in analyzing customer segments by income.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6.)GeographyID: Encodes the customer’s geographical location, likely representing different regions or countries (such as 1 = region A, 2 = region B, etc.).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/>
              <a:t>7.) Bank DOJ (Date of Joining): The date when the customer joined the bank. This can be used to calculate tenure with the bank and analyze loyalty or retention based on duration.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