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notesMasterIdLst>
    <p:notesMasterId r:id="rId19"/>
  </p:notesMasterIdLst>
  <p:sldIdLst>
    <p:sldId id="274" r:id="rId2"/>
    <p:sldId id="258" r:id="rId3"/>
    <p:sldId id="279" r:id="rId4"/>
    <p:sldId id="260" r:id="rId5"/>
    <p:sldId id="284" r:id="rId6"/>
    <p:sldId id="263" r:id="rId7"/>
    <p:sldId id="286" r:id="rId8"/>
    <p:sldId id="287" r:id="rId9"/>
    <p:sldId id="298" r:id="rId10"/>
    <p:sldId id="299" r:id="rId11"/>
    <p:sldId id="304" r:id="rId12"/>
    <p:sldId id="301" r:id="rId13"/>
    <p:sldId id="305" r:id="rId14"/>
    <p:sldId id="280" r:id="rId15"/>
    <p:sldId id="281" r:id="rId16"/>
    <p:sldId id="30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5E5"/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7B710-0C33-40EC-9E40-E5C0414BE5AC}" v="16" dt="2023-06-03T16:38:1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94690"/>
  </p:normalViewPr>
  <p:slideViewPr>
    <p:cSldViewPr snapToGrid="0" snapToObjects="1">
      <p:cViewPr varScale="1">
        <p:scale>
          <a:sx n="84" d="100"/>
          <a:sy n="84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2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1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8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0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1941" TargetMode="External"/><Relationship Id="rId2" Type="http://schemas.openxmlformats.org/officeDocument/2006/relationships/hyperlink" Target="https://github.com/fcakyon/craft-text-detector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29" y="422910"/>
            <a:ext cx="12192000" cy="643509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0133" y="4608526"/>
            <a:ext cx="32963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50280" y="4075694"/>
            <a:ext cx="2162734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Thành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Viên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21206"/>
            <a:ext cx="12192000" cy="208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814" y="739726"/>
            <a:ext cx="9685982" cy="1660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môn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trí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tuệ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nhân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endParaRPr lang="vi-VN" sz="4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7578" y="2475385"/>
            <a:ext cx="7833359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3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BÁO CÁO BÀI TẬP LỚN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Hải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479DE-7656-452F-8E97-A9988BA63E8E}"/>
              </a:ext>
            </a:extLst>
          </p:cNvPr>
          <p:cNvSpPr/>
          <p:nvPr/>
        </p:nvSpPr>
        <p:spPr>
          <a:xfrm>
            <a:off x="1137460" y="510204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Hữu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Tiến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ED9837-5371-459A-9FE3-86CB89506207}"/>
              </a:ext>
            </a:extLst>
          </p:cNvPr>
          <p:cNvSpPr/>
          <p:nvPr/>
        </p:nvSpPr>
        <p:spPr>
          <a:xfrm>
            <a:off x="1137460" y="5566878"/>
            <a:ext cx="2861881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Doãn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Trung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D925D-DDC9-4F48-A52A-A6300F7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3C044-3B81-65D7-B28F-F886C27FE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t="52236" r="66629" b="20379"/>
          <a:stretch/>
        </p:blipFill>
        <p:spPr>
          <a:xfrm>
            <a:off x="10101943" y="4526279"/>
            <a:ext cx="1728108" cy="19740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0B9D45-0FAD-543B-C7F3-71F652A0A753}"/>
              </a:ext>
            </a:extLst>
          </p:cNvPr>
          <p:cNvSpPr txBox="1"/>
          <p:nvPr/>
        </p:nvSpPr>
        <p:spPr>
          <a:xfrm>
            <a:off x="1205645" y="3065233"/>
            <a:ext cx="8322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/>
              </a:rPr>
              <a:t>Character Region Awareness for Text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 dirty="0"/>
          </a:p>
        </p:txBody>
      </p:sp>
      <p:pic>
        <p:nvPicPr>
          <p:cNvPr id="7170" name="Picture 2" descr="PDF] Character Region Awareness for Text Detection | Semantic Scholar">
            <a:extLst>
              <a:ext uri="{FF2B5EF4-FFF2-40B4-BE49-F238E27FC236}">
                <a16:creationId xmlns:a16="http://schemas.microsoft.com/office/drawing/2014/main" id="{A317644D-FD31-6FB0-C189-7F537D20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1" y="1010987"/>
            <a:ext cx="10718812" cy="4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4DA93-D72E-B183-3601-D0047034B420}"/>
              </a:ext>
            </a:extLst>
          </p:cNvPr>
          <p:cNvSpPr txBox="1"/>
          <p:nvPr/>
        </p:nvSpPr>
        <p:spPr>
          <a:xfrm>
            <a:off x="183417" y="202869"/>
            <a:ext cx="7518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2.2.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pseudo ground-truth </a:t>
            </a:r>
          </a:p>
          <a:p>
            <a:r>
              <a:rPr lang="en-US" sz="3200" dirty="0"/>
              <a:t>  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3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3A10733-5585-A589-5227-BD19AE486E9B}"/>
              </a:ext>
            </a:extLst>
          </p:cNvPr>
          <p:cNvSpPr/>
          <p:nvPr/>
        </p:nvSpPr>
        <p:spPr>
          <a:xfrm>
            <a:off x="311727" y="1776845"/>
            <a:ext cx="7346373" cy="33874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359034-FB83-C917-1EF6-72AECE4080B1}"/>
              </a:ext>
            </a:extLst>
          </p:cNvPr>
          <p:cNvSpPr/>
          <p:nvPr/>
        </p:nvSpPr>
        <p:spPr>
          <a:xfrm>
            <a:off x="139900" y="501652"/>
            <a:ext cx="7871491" cy="51832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20147-7A33-7264-6F58-ECD88C9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pPr/>
              <a:t>11</a:t>
            </a:fld>
            <a:endParaRPr lang="en-VN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2E90FBE-151D-C5C0-99F1-93F73AC5C47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AE0C10-0EF1-C246-872D-CC0E704EB9A9}" type="slidenum">
              <a:rPr lang="en-VN" smtClean="0"/>
              <a:pPr/>
              <a:t>11</a:t>
            </a:fld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DE2B8-274E-EF61-E152-970226B966B1}"/>
              </a:ext>
            </a:extLst>
          </p:cNvPr>
          <p:cNvSpPr txBox="1"/>
          <p:nvPr/>
        </p:nvSpPr>
        <p:spPr>
          <a:xfrm>
            <a:off x="2726888" y="-47883"/>
            <a:ext cx="6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6EF81-0CBF-E02F-7116-C0C20AC7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8" y="2162750"/>
            <a:ext cx="3307629" cy="385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FB0B2-2DD5-600C-236F-0CB04EFD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862" y="2098941"/>
            <a:ext cx="3448531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C45D0-BC22-1D25-506D-C5C5419AA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8" y="2946928"/>
            <a:ext cx="2936296" cy="353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627B6-55D8-820C-3F45-90D8D06EE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233" y="2775310"/>
            <a:ext cx="3315163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E1893-EF11-A310-AEB8-D2149A9B8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18" y="3733983"/>
            <a:ext cx="1400370" cy="36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7C8F3A-FA18-2282-39B0-29D575BFA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814" y="3729453"/>
            <a:ext cx="5344271" cy="65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F02ADA-DFC7-009A-FDD2-7D4C75A3826D}"/>
              </a:ext>
            </a:extLst>
          </p:cNvPr>
          <p:cNvSpPr txBox="1"/>
          <p:nvPr/>
        </p:nvSpPr>
        <p:spPr>
          <a:xfrm>
            <a:off x="561559" y="790882"/>
            <a:ext cx="559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.VnCourier"/>
              </a:rPr>
              <a:t>Hàm</a:t>
            </a:r>
            <a:r>
              <a:rPr lang="en-US" sz="3600" dirty="0">
                <a:latin typeface=".VnCourier"/>
              </a:rPr>
              <a:t> Loss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29739C-11D3-3378-F406-56EF6C4EA81D}"/>
              </a:ext>
            </a:extLst>
          </p:cNvPr>
          <p:cNvSpPr/>
          <p:nvPr/>
        </p:nvSpPr>
        <p:spPr>
          <a:xfrm rot="15306074">
            <a:off x="7351709" y="1634964"/>
            <a:ext cx="4719812" cy="3588073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475DD5-5ADE-9AED-8281-D0FFFF73DF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886" t="52236" r="66629" b="20379"/>
          <a:stretch/>
        </p:blipFill>
        <p:spPr>
          <a:xfrm>
            <a:off x="9623170" y="2412711"/>
            <a:ext cx="1473551" cy="16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B419B-8502-0E09-6F58-F28231A2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80D47-6B87-48CE-BA4C-51F2EEEF2640}"/>
              </a:ext>
            </a:extLst>
          </p:cNvPr>
          <p:cNvSpPr txBox="1"/>
          <p:nvPr/>
        </p:nvSpPr>
        <p:spPr>
          <a:xfrm>
            <a:off x="223684" y="503286"/>
            <a:ext cx="6738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/>
          </a:p>
          <a:p>
            <a:r>
              <a:rPr lang="en-US" sz="3200"/>
              <a:t>  </a:t>
            </a:r>
          </a:p>
          <a:p>
            <a:r>
              <a:rPr lang="en-US" sz="3200"/>
              <a:t>   </a:t>
            </a:r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0044D-B4B4-C7A0-5007-3B320ACB227F}"/>
              </a:ext>
            </a:extLst>
          </p:cNvPr>
          <p:cNvSpPr txBox="1"/>
          <p:nvPr/>
        </p:nvSpPr>
        <p:spPr>
          <a:xfrm>
            <a:off x="559252" y="1120676"/>
            <a:ext cx="9282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 </a:t>
            </a:r>
          </a:p>
          <a:p>
            <a:endParaRPr lang="en-US" sz="2400"/>
          </a:p>
          <a:p>
            <a:endParaRPr lang="en-US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3F14BD-EBBD-EF08-6BAA-78CBE057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0" y="1272395"/>
            <a:ext cx="5474217" cy="3077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9D65B-0883-295D-6220-FAA3ADA1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1272394"/>
            <a:ext cx="5020493" cy="3077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999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034B10C-B55B-6781-CCA0-7794A9DF5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" t="3506" r="28152" b="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BDF1F-DE27-43E6-10CD-B0487197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6" y="216614"/>
            <a:ext cx="422647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latin typeface=".VnCourier New"/>
              </a:rPr>
              <a:t>Demo </a:t>
            </a:r>
            <a:br>
              <a:rPr lang="en-US" sz="4000" b="1" dirty="0">
                <a:latin typeface=".VnCourier New"/>
              </a:rPr>
            </a:br>
            <a:r>
              <a:rPr lang="en-US" sz="4000" b="1" dirty="0" err="1">
                <a:latin typeface=".VnCourier New"/>
              </a:rPr>
              <a:t>chương</a:t>
            </a:r>
            <a:r>
              <a:rPr lang="en-US" sz="4000" b="1" dirty="0">
                <a:latin typeface=".VnCourier New"/>
              </a:rPr>
              <a:t> </a:t>
            </a:r>
            <a:r>
              <a:rPr lang="en-US" sz="4000" b="1" dirty="0" err="1">
                <a:latin typeface=".VnCourier New"/>
              </a:rPr>
              <a:t>trình</a:t>
            </a:r>
            <a:endParaRPr lang="en-US" sz="4000" b="1" dirty="0">
              <a:latin typeface=".VnCourier New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061B0-10ED-FE25-EF84-5602DEEC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E9AE0C10-0EF1-C246-872D-CC0E704EB9A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436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F5A2-AA60-0E77-3BC7-D61D809A35E3}"/>
              </a:ext>
            </a:extLst>
          </p:cNvPr>
          <p:cNvSpPr txBox="1"/>
          <p:nvPr/>
        </p:nvSpPr>
        <p:spPr>
          <a:xfrm>
            <a:off x="83126" y="-25039"/>
            <a:ext cx="392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/>
              </a:rPr>
              <a:t>Mục tiêu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421F06-DCA6-5A77-4F8B-3646CA091B52}"/>
              </a:ext>
            </a:extLst>
          </p:cNvPr>
          <p:cNvCxnSpPr/>
          <p:nvPr/>
        </p:nvCxnSpPr>
        <p:spPr>
          <a:xfrm>
            <a:off x="0" y="621292"/>
            <a:ext cx="444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Text&#10;&#10;Description automatically generated">
            <a:extLst>
              <a:ext uri="{FF2B5EF4-FFF2-40B4-BE49-F238E27FC236}">
                <a16:creationId xmlns:a16="http://schemas.microsoft.com/office/drawing/2014/main" id="{F552BFEF-A847-C211-F934-94DD63D0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3" y="893457"/>
            <a:ext cx="4887910" cy="69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ext&#10;&#10;Description automatically generated">
            <a:extLst>
              <a:ext uri="{FF2B5EF4-FFF2-40B4-BE49-F238E27FC236}">
                <a16:creationId xmlns:a16="http://schemas.microsoft.com/office/drawing/2014/main" id="{B92001BC-2711-F4FE-140B-AFEEC377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34" y="815554"/>
            <a:ext cx="5145267" cy="73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3C4D2-EF4A-8137-0E5C-41B6D21EC620}"/>
              </a:ext>
            </a:extLst>
          </p:cNvPr>
          <p:cNvSpPr txBox="1"/>
          <p:nvPr/>
        </p:nvSpPr>
        <p:spPr>
          <a:xfrm>
            <a:off x="1797626" y="524125"/>
            <a:ext cx="26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B7606-3FBF-DDC1-E171-7A02FC34E9C3}"/>
              </a:ext>
            </a:extLst>
          </p:cNvPr>
          <p:cNvSpPr txBox="1"/>
          <p:nvPr/>
        </p:nvSpPr>
        <p:spPr>
          <a:xfrm>
            <a:off x="7420501" y="524125"/>
            <a:ext cx="20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784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02E58-89E0-4D36-C2B8-A9B98262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F0949-C0DB-2A3F-707C-E7431B86AF8C}"/>
              </a:ext>
            </a:extLst>
          </p:cNvPr>
          <p:cNvSpPr txBox="1"/>
          <p:nvPr/>
        </p:nvSpPr>
        <p:spPr>
          <a:xfrm>
            <a:off x="576748" y="2075289"/>
            <a:ext cx="42914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: </a:t>
            </a:r>
            <a:endParaRPr lang="en-US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 cho dữ liệu Tiếng Anh tại địa chỉ </a:t>
            </a:r>
            <a:r>
              <a:rPr lang="vi-VN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2"/>
              </a:rPr>
              <a:t>https://github.com/fcakyon/craft-text-detector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Paper để tham khảo model </a:t>
            </a:r>
          </a:p>
          <a:p>
            <a:pPr algn="l" rtl="0" fontAlgn="base"/>
            <a:r>
              <a:rPr lang="vi-VN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https://arxiv.org/abs/1904.01941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7B589-E5E8-5EEE-6FD7-FB76A5B1710E}"/>
              </a:ext>
            </a:extLst>
          </p:cNvPr>
          <p:cNvSpPr txBox="1"/>
          <p:nvPr/>
        </p:nvSpPr>
        <p:spPr>
          <a:xfrm>
            <a:off x="415636" y="374073"/>
            <a:ext cx="4748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400" dirty="0">
                <a:solidFill>
                  <a:srgbClr val="000000"/>
                </a:solidFill>
                <a:latin typeface=".VnCourier"/>
              </a:rPr>
              <a:t>Framework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.VnCourier"/>
              </a:rPr>
              <a:t>(của người khác) được sử dụng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.VnCourier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Pytorch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5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9077" y="-60904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56" y="1695792"/>
            <a:ext cx="7025080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: </a:t>
            </a:r>
          </a:p>
          <a:p>
            <a:r>
              <a:rPr lang="en-US" dirty="0"/>
              <a:t>             +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r>
              <a:rPr lang="en-US" dirty="0"/>
              <a:t>             +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</a:p>
          <a:p>
            <a:r>
              <a:rPr lang="en-US" dirty="0"/>
              <a:t>             +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Mô hình hiện tại vẫn chưa được tốt với dữ liệu là Tiếng Việt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	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lvl="1"/>
            <a:r>
              <a:rPr lang="en-US" dirty="0"/>
              <a:t>      +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tuning 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hyperparameter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/>
              <a:t>               +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               +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text                 	 </a:t>
            </a:r>
            <a:r>
              <a:rPr lang="en-US" dirty="0" err="1"/>
              <a:t>VietOCR</a:t>
            </a:r>
            <a:r>
              <a:rPr lang="en-US" dirty="0"/>
              <a:t> </a:t>
            </a:r>
          </a:p>
          <a:p>
            <a:r>
              <a:rPr lang="en-US" dirty="0"/>
              <a:t>               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27468" y="2555296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-161833" y="-1217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Khó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khăn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và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mục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tiêu</a:t>
            </a:r>
            <a:endParaRPr lang="en-US" sz="3200" b="1" kern="0" spc="300" dirty="0">
              <a:solidFill>
                <a:srgbClr val="E7E6E6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3768B-26B5-4F44-B316-D8E405A5EA02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80EFF-CB2F-C14D-AA60-FF5A32191D99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301E-20AB-0646-B22C-9EB4428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16</a:t>
            </a:fld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6EC83-000C-C76A-5C73-372206233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t="52236" r="66629" b="20379"/>
          <a:stretch/>
        </p:blipFill>
        <p:spPr>
          <a:xfrm>
            <a:off x="9411741" y="2435828"/>
            <a:ext cx="1728108" cy="19740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045935-573D-2DFA-BC6A-7B0C95F2A197}"/>
              </a:ext>
            </a:extLst>
          </p:cNvPr>
          <p:cNvCxnSpPr/>
          <p:nvPr/>
        </p:nvCxnSpPr>
        <p:spPr>
          <a:xfrm>
            <a:off x="113261" y="517946"/>
            <a:ext cx="47902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3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AD544D8-32D5-13D1-D468-DA009B819BEC}"/>
              </a:ext>
            </a:extLst>
          </p:cNvPr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E283C-0C94-936A-F946-5F416668D0EF}"/>
              </a:ext>
            </a:extLst>
          </p:cNvPr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FD1299-EE4B-ACC6-ED16-385965CE5D5B}"/>
              </a:ext>
            </a:extLst>
          </p:cNvPr>
          <p:cNvSpPr/>
          <p:nvPr/>
        </p:nvSpPr>
        <p:spPr>
          <a:xfrm>
            <a:off x="362857" y="1695792"/>
            <a:ext cx="7852228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Tiến: tìm kiếm mô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</a:rPr>
              <a:t>đọc paper,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training mô 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(Hoàn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đúng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Hải: đọc paper, tìm kiếm dataset, training mô 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kiếm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metric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đánh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(Hoàn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vi-V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Trung: đọc paper, tìm kiếm dataset, training mô 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(Hoàn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vi-V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2C268-A3DF-D6D9-4843-8BDAD8020C94}"/>
              </a:ext>
            </a:extLst>
          </p:cNvPr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B917B-16D4-C219-9B8F-97B6A4FD7E49}"/>
              </a:ext>
            </a:extLst>
          </p:cNvPr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744EC5-D8E1-6174-3A90-49A6C414A5A2}"/>
              </a:ext>
            </a:extLst>
          </p:cNvPr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642B20-199F-5F62-A06C-03107BF7FEEE}"/>
              </a:ext>
            </a:extLst>
          </p:cNvPr>
          <p:cNvSpPr/>
          <p:nvPr/>
        </p:nvSpPr>
        <p:spPr>
          <a:xfrm>
            <a:off x="-161833" y="-1217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Việc</a:t>
            </a:r>
            <a:endParaRPr lang="en-US" sz="3200" b="1" kern="0" spc="300" dirty="0">
              <a:solidFill>
                <a:srgbClr val="E7E6E6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3BCB4E-8DA3-BA15-3D2B-C3FBA15DFC0E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BD7D9-503A-45E4-266A-8C9ED16769F0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C030C3F9-A043-A948-C142-AEF3B3B6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17</a:t>
            </a:fld>
            <a:endParaRPr lang="en-V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FB409-80DF-1FD2-16CF-7D048FEB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t="52236" r="66629" b="20379"/>
          <a:stretch/>
        </p:blipFill>
        <p:spPr>
          <a:xfrm>
            <a:off x="11017914" y="0"/>
            <a:ext cx="1055374" cy="120557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2C91D8-8C7B-D4D7-3FBE-FCDE4FA17CB9}"/>
              </a:ext>
            </a:extLst>
          </p:cNvPr>
          <p:cNvCxnSpPr/>
          <p:nvPr/>
        </p:nvCxnSpPr>
        <p:spPr>
          <a:xfrm>
            <a:off x="197427" y="632246"/>
            <a:ext cx="47902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	2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. Phương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pháp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thực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hiện</a:t>
            </a:r>
            <a:endParaRPr lang="en-US" sz="2400" kern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/>
            </a:endParaRPr>
          </a:p>
          <a:p>
            <a:pPr>
              <a:lnSpc>
                <a:spcPct val="200000"/>
              </a:lnSpc>
            </a:pPr>
            <a:r>
              <a:rPr lang="vi-VN" sz="3600" b="1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  <a:r>
              <a:rPr lang="en-US" sz="3600" b="1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3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.  Demo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chương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trình</a:t>
            </a:r>
            <a:endParaRPr lang="en-US" sz="2400" kern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/>
            </a:endParaRPr>
          </a:p>
          <a:p>
            <a:pPr>
              <a:lnSpc>
                <a:spcPct val="200000"/>
              </a:lnSpc>
            </a:pP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       </a:t>
            </a:r>
            <a:r>
              <a:rPr lang="en-US" sz="3600" b="1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4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.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Phân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 chia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công</a:t>
            </a:r>
            <a:r>
              <a:rPr lang="en-US" sz="2400" kern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 </a:t>
            </a:r>
            <a:r>
              <a:rPr lang="en-US" sz="2400" kern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</a:rPr>
              <a:t>việc</a:t>
            </a:r>
            <a:endParaRPr lang="en-US" sz="2800" kern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D0767-7F1B-82EE-17F4-94B6E1223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t="52236" r="66629" b="20379"/>
          <a:stretch/>
        </p:blipFill>
        <p:spPr>
          <a:xfrm>
            <a:off x="1790116" y="2718261"/>
            <a:ext cx="1728108" cy="19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88C76-8322-A1FC-57BE-631777E9E563}"/>
              </a:ext>
            </a:extLst>
          </p:cNvPr>
          <p:cNvSpPr/>
          <p:nvPr/>
        </p:nvSpPr>
        <p:spPr>
          <a:xfrm>
            <a:off x="134639" y="66353"/>
            <a:ext cx="8251115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B64E4B-C60A-84A7-D8C3-5FB956312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r="3599" b="-1"/>
          <a:stretch/>
        </p:blipFill>
        <p:spPr bwMode="auto">
          <a:xfrm>
            <a:off x="398786" y="1336907"/>
            <a:ext cx="5611071" cy="3156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-2600325" y="277654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/>
                <a:ea typeface="+mj-ea"/>
                <a:cs typeface="+mj-cs"/>
              </a:rPr>
              <a:t>LÝ DO LỰA CHỌN ĐỀ TÀI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54" y="2399115"/>
            <a:ext cx="16200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DD675-5489-FDEB-61F1-88158565AFEC}"/>
              </a:ext>
            </a:extLst>
          </p:cNvPr>
          <p:cNvSpPr txBox="1"/>
          <p:nvPr/>
        </p:nvSpPr>
        <p:spPr>
          <a:xfrm>
            <a:off x="40880" y="6479661"/>
            <a:ext cx="554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https://fsivietnam.com.vn/ung-dung-cong-nghe-ocr-trong-doanh-nghiep/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3A2E1-8E8B-415F-993C-473CC1ABD00C}"/>
              </a:ext>
            </a:extLst>
          </p:cNvPr>
          <p:cNvSpPr/>
          <p:nvPr/>
        </p:nvSpPr>
        <p:spPr>
          <a:xfrm>
            <a:off x="6619153" y="927902"/>
            <a:ext cx="5438208" cy="4573295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01E9B-D7EF-EB1A-714D-7B1CE851CA39}"/>
              </a:ext>
            </a:extLst>
          </p:cNvPr>
          <p:cNvSpPr txBox="1"/>
          <p:nvPr/>
        </p:nvSpPr>
        <p:spPr>
          <a:xfrm>
            <a:off x="6902997" y="1359762"/>
            <a:ext cx="4870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kiệm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sót</a:t>
            </a:r>
            <a:r>
              <a:rPr lang="en-US" sz="2400" dirty="0"/>
              <a:t>,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kiệm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endParaRPr lang="en-US" sz="2400" dirty="0"/>
          </a:p>
          <a:p>
            <a:endParaRPr lang="en-US" dirty="0">
              <a:latin typeface=".VnCourier" panose="020B72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2385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480" y="338818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Xây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dựng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một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hệ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thống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học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máy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nhằm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giải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quyết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một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bài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toán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thực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tế</a:t>
            </a:r>
            <a:r>
              <a:rPr lang="vi-VN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định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vị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chữ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viết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riêng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+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hồi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+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+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cuối</a:t>
            </a:r>
            <a:endParaRPr lang="en-V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VN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0938"/>
            <a:ext cx="2743200" cy="365125"/>
          </a:xfrm>
        </p:spPr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E6F7D-DA66-2371-D8A0-4E245ED6E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t="52236" r="66629" b="20379"/>
          <a:stretch/>
        </p:blipFill>
        <p:spPr>
          <a:xfrm>
            <a:off x="9118146" y="2590775"/>
            <a:ext cx="1728108" cy="19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DF37CC5-5067-9862-D69D-F8ADDA1CCDDC}"/>
              </a:ext>
            </a:extLst>
          </p:cNvPr>
          <p:cNvSpPr/>
          <p:nvPr/>
        </p:nvSpPr>
        <p:spPr>
          <a:xfrm>
            <a:off x="224714" y="853447"/>
            <a:ext cx="4755238" cy="431030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ptical Character Recognition | Multilingual | docEdge DMS | Pericent.com">
            <a:extLst>
              <a:ext uri="{FF2B5EF4-FFF2-40B4-BE49-F238E27FC236}">
                <a16:creationId xmlns:a16="http://schemas.microsoft.com/office/drawing/2014/main" id="{F0B6A960-C942-708D-9895-6947DAA8D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48" y="2167099"/>
            <a:ext cx="4317616" cy="17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63B41B5-ED71-E3C3-A4EB-B90A149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7F4A2C-1056-FEE7-6B83-73B4C6146E48}"/>
              </a:ext>
            </a:extLst>
          </p:cNvPr>
          <p:cNvSpPr/>
          <p:nvPr/>
        </p:nvSpPr>
        <p:spPr>
          <a:xfrm>
            <a:off x="4100660" y="505623"/>
            <a:ext cx="5297864" cy="1188621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DEE8-9C50-C715-6BB1-6264A1FF6F4E}"/>
              </a:ext>
            </a:extLst>
          </p:cNvPr>
          <p:cNvSpPr txBox="1"/>
          <p:nvPr/>
        </p:nvSpPr>
        <p:spPr>
          <a:xfrm>
            <a:off x="4480420" y="821216"/>
            <a:ext cx="7525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tả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tả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  <a:p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vi-VN" sz="2400" dirty="0"/>
              <a:t> Mô hình định vị text đối với tiếng Anh xuất hiện khá phổ biến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vi-VN" sz="2400" dirty="0"/>
              <a:t>Chưa có một mô hình định vị text có sẵn nào đủ tốt  tiếng Việt </a:t>
            </a:r>
            <a:endParaRPr lang="en-US" sz="2400" dirty="0"/>
          </a:p>
          <a:p>
            <a:pPr lvl="1"/>
            <a:endParaRPr lang="vi-VN" sz="2400" dirty="0"/>
          </a:p>
          <a:p>
            <a:pPr lvl="1"/>
            <a:r>
              <a:rPr lang="vi-VN" sz="2400" dirty="0">
                <a:sym typeface="Wingdings" panose="05000000000000000000" pitchFamily="2" charset="2"/>
              </a:rPr>
              <a:t> Sử dụng model có sẵn với tiếng Anh, customize lại đối với tiếng Việt để thu được kết quả đủ tốt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73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60853-124E-C9A0-75EA-D1EDD3709B11}"/>
              </a:ext>
            </a:extLst>
          </p:cNvPr>
          <p:cNvSpPr/>
          <p:nvPr/>
        </p:nvSpPr>
        <p:spPr>
          <a:xfrm>
            <a:off x="0" y="-19372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Phương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pháp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thực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hiện</a:t>
            </a:r>
            <a:endParaRPr lang="en-US" sz="3200" b="1" kern="0" spc="300" dirty="0">
              <a:solidFill>
                <a:srgbClr val="E7E6E6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63B41B5-ED71-E3C3-A4EB-B90A149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8FDD1-1F65-964E-CDDC-5FE3FA0435C5}"/>
              </a:ext>
            </a:extLst>
          </p:cNvPr>
          <p:cNvCxnSpPr>
            <a:cxnSpLocks/>
          </p:cNvCxnSpPr>
          <p:nvPr/>
        </p:nvCxnSpPr>
        <p:spPr>
          <a:xfrm>
            <a:off x="88603" y="596804"/>
            <a:ext cx="7060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D930E4-EFC0-22BA-C07A-5252EBCB4116}"/>
              </a:ext>
            </a:extLst>
          </p:cNvPr>
          <p:cNvSpPr txBox="1"/>
          <p:nvPr/>
        </p:nvSpPr>
        <p:spPr>
          <a:xfrm>
            <a:off x="393985" y="596804"/>
            <a:ext cx="934452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3200" dirty="0"/>
              <a:t>M</a:t>
            </a:r>
            <a:r>
              <a:rPr lang="en-US" sz="3200" dirty="0"/>
              <a:t>ô </a:t>
            </a:r>
            <a:r>
              <a:rPr lang="en-US" sz="3200" dirty="0" err="1"/>
              <a:t>hình</a:t>
            </a:r>
            <a:r>
              <a:rPr lang="vi-VN" sz="3200" dirty="0"/>
              <a:t> lựa chọn</a:t>
            </a:r>
            <a:r>
              <a:rPr lang="en-US" sz="3200" dirty="0"/>
              <a:t>  </a:t>
            </a:r>
            <a:endParaRPr lang="en-US" sz="2400" dirty="0"/>
          </a:p>
          <a:p>
            <a:r>
              <a:rPr lang="vi-VN" sz="2400" dirty="0" err="1">
                <a:latin typeface="Arial"/>
                <a:cs typeface="Arial"/>
              </a:rPr>
              <a:t>Craft</a:t>
            </a:r>
            <a:r>
              <a:rPr lang="en-US" sz="2400" dirty="0"/>
              <a:t>: </a:t>
            </a:r>
            <a:r>
              <a:rPr lang="en-US" sz="2400" dirty="0">
                <a:latin typeface="Arial"/>
                <a:cs typeface="Arial"/>
              </a:rPr>
              <a:t>Character-Region Awareness For Text detection</a:t>
            </a:r>
            <a:r>
              <a:rPr lang="vi-VN" sz="2400" dirty="0">
                <a:latin typeface="Arial"/>
                <a:cs typeface="Arial"/>
              </a:rPr>
              <a:t> 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2400" dirty="0">
                <a:latin typeface="Arial"/>
                <a:cs typeface="Arial"/>
              </a:rPr>
              <a:t> Dựa trên cấu trúc mạng tích chập (CNN)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5" name="Picture 4" descr="Character Region Awareness for Text Detection · Issue #136 ·  chullhwan-song/Reading-Paper · GitHub">
            <a:extLst>
              <a:ext uri="{FF2B5EF4-FFF2-40B4-BE49-F238E27FC236}">
                <a16:creationId xmlns:a16="http://schemas.microsoft.com/office/drawing/2014/main" id="{3C2A869D-2A91-7806-FE3C-3343ED2F6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8" b="7315"/>
          <a:stretch/>
        </p:blipFill>
        <p:spPr bwMode="auto">
          <a:xfrm>
            <a:off x="2532651" y="656568"/>
            <a:ext cx="6205243" cy="56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60853-124E-C9A0-75EA-D1EDD3709B11}"/>
              </a:ext>
            </a:extLst>
          </p:cNvPr>
          <p:cNvSpPr/>
          <p:nvPr/>
        </p:nvSpPr>
        <p:spPr>
          <a:xfrm>
            <a:off x="0" y="-19372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Phương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pháp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thực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hiện</a:t>
            </a:r>
            <a:endParaRPr lang="en-US" sz="3200" b="1" kern="0" spc="300" dirty="0">
              <a:solidFill>
                <a:srgbClr val="E7E6E6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63B41B5-ED71-E3C3-A4EB-B90A149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8FDD1-1F65-964E-CDDC-5FE3FA0435C5}"/>
              </a:ext>
            </a:extLst>
          </p:cNvPr>
          <p:cNvCxnSpPr>
            <a:cxnSpLocks/>
          </p:cNvCxnSpPr>
          <p:nvPr/>
        </p:nvCxnSpPr>
        <p:spPr>
          <a:xfrm>
            <a:off x="88603" y="596804"/>
            <a:ext cx="7060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D930E4-EFC0-22BA-C07A-5252EBCB4116}"/>
              </a:ext>
            </a:extLst>
          </p:cNvPr>
          <p:cNvSpPr txBox="1"/>
          <p:nvPr/>
        </p:nvSpPr>
        <p:spPr>
          <a:xfrm>
            <a:off x="220365" y="645032"/>
            <a:ext cx="9344523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2. </a:t>
            </a:r>
            <a:r>
              <a:rPr lang="vi-VN" sz="3200" dirty="0"/>
              <a:t>M</a:t>
            </a:r>
            <a:r>
              <a:rPr lang="en-US" sz="3200" dirty="0"/>
              <a:t>ô </a:t>
            </a:r>
            <a:r>
              <a:rPr lang="en-US" sz="3200" dirty="0" err="1"/>
              <a:t>hình</a:t>
            </a:r>
            <a:r>
              <a:rPr lang="vi-VN" sz="3200" dirty="0"/>
              <a:t> lựa chọn</a:t>
            </a:r>
            <a:r>
              <a:rPr lang="en-US" sz="3200" dirty="0"/>
              <a:t>  </a:t>
            </a:r>
            <a:endParaRPr lang="en-US" sz="2400" dirty="0"/>
          </a:p>
          <a:p>
            <a:r>
              <a:rPr lang="vi-VN" sz="2400" dirty="0"/>
              <a:t>Craft</a:t>
            </a:r>
            <a:r>
              <a:rPr lang="en-US" sz="2400" dirty="0"/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Character-Region Awareness For Text detection</a:t>
            </a:r>
            <a:r>
              <a:rPr lang="vi-VN" sz="2400" dirty="0"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vi-VN" sz="2400" dirty="0">
                <a:latin typeface="Arial"/>
                <a:cs typeface="Arial"/>
              </a:rPr>
              <a:t> Dựa trên cấu trúc mạng tích chập (CNN)</a:t>
            </a:r>
          </a:p>
          <a:p>
            <a:pPr marL="800100" lvl="1" indent="-342900">
              <a:buFont typeface="Arial"/>
              <a:buChar char="•"/>
            </a:pPr>
            <a:r>
              <a:rPr lang="vi-VN" sz="2400" dirty="0">
                <a:latin typeface="Arial"/>
                <a:cs typeface="Arial"/>
              </a:rPr>
              <a:t> Sinh synthetic data cho tiếng Việt 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3" descr="Text, timeline&#10;&#10;Description automatically generated">
            <a:extLst>
              <a:ext uri="{FF2B5EF4-FFF2-40B4-BE49-F238E27FC236}">
                <a16:creationId xmlns:a16="http://schemas.microsoft.com/office/drawing/2014/main" id="{743875F1-BD9F-2814-1F4B-E467E4B0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00" y="545862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60853-124E-C9A0-75EA-D1EDD3709B11}"/>
              </a:ext>
            </a:extLst>
          </p:cNvPr>
          <p:cNvSpPr/>
          <p:nvPr/>
        </p:nvSpPr>
        <p:spPr>
          <a:xfrm>
            <a:off x="0" y="-19372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Phương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pháp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thực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hiện</a:t>
            </a:r>
            <a:endParaRPr lang="en-US" sz="3200" b="1" kern="0" spc="300" dirty="0">
              <a:solidFill>
                <a:srgbClr val="E7E6E6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63B41B5-ED71-E3C3-A4EB-B90A149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8FDD1-1F65-964E-CDDC-5FE3FA0435C5}"/>
              </a:ext>
            </a:extLst>
          </p:cNvPr>
          <p:cNvCxnSpPr>
            <a:cxnSpLocks/>
          </p:cNvCxnSpPr>
          <p:nvPr/>
        </p:nvCxnSpPr>
        <p:spPr>
          <a:xfrm>
            <a:off x="88603" y="596804"/>
            <a:ext cx="7060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D930E4-EFC0-22BA-C07A-5252EBCB4116}"/>
              </a:ext>
            </a:extLst>
          </p:cNvPr>
          <p:cNvSpPr txBox="1"/>
          <p:nvPr/>
        </p:nvSpPr>
        <p:spPr>
          <a:xfrm>
            <a:off x="345757" y="596804"/>
            <a:ext cx="109287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vi-VN" sz="3200" dirty="0"/>
              <a:t>M</a:t>
            </a:r>
            <a:r>
              <a:rPr lang="en-US" sz="3200" dirty="0"/>
              <a:t>ô </a:t>
            </a:r>
            <a:r>
              <a:rPr lang="en-US" sz="3200" dirty="0" err="1"/>
              <a:t>hình</a:t>
            </a:r>
            <a:r>
              <a:rPr lang="vi-VN" sz="3200" dirty="0"/>
              <a:t> lựa chọn</a:t>
            </a:r>
            <a:r>
              <a:rPr lang="en-US" sz="3200" dirty="0"/>
              <a:t>  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vi-VN" sz="2400" dirty="0"/>
              <a:t>Craft</a:t>
            </a:r>
            <a:r>
              <a:rPr lang="en-US" sz="2400" dirty="0"/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Character-Region Awareness For Text detection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Dựa trên cấu trúc mạng tích chập (CNN)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Sinh synthetic data cho tiếng Việt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Sử dụng Gaussian heatmap 2 chiều và tính toán biến đổi phối cảnh  </a:t>
            </a:r>
            <a:endParaRPr lang="en-US" sz="2400" dirty="0"/>
          </a:p>
        </p:txBody>
      </p:sp>
      <p:pic>
        <p:nvPicPr>
          <p:cNvPr id="4" name="Picture 2" descr="PDF] Character Region Awareness for Text Detection | Semantic Scholar">
            <a:extLst>
              <a:ext uri="{FF2B5EF4-FFF2-40B4-BE49-F238E27FC236}">
                <a16:creationId xmlns:a16="http://schemas.microsoft.com/office/drawing/2014/main" id="{785F5048-7A11-8047-5DDC-EA2F07CF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10" y="2717804"/>
            <a:ext cx="10350949" cy="40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B4797-AE90-A691-C7C4-4C02155D3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6" t="52236" r="66629" b="20379"/>
          <a:stretch/>
        </p:blipFill>
        <p:spPr>
          <a:xfrm>
            <a:off x="5065303" y="83122"/>
            <a:ext cx="362733" cy="4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E7B934-55AD-CF9B-0615-4A8D05D25CE3}"/>
              </a:ext>
            </a:extLst>
          </p:cNvPr>
          <p:cNvSpPr/>
          <p:nvPr/>
        </p:nvSpPr>
        <p:spPr>
          <a:xfrm>
            <a:off x="0" y="-19372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Phương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pháp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thực</a:t>
            </a: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 </a:t>
            </a:r>
            <a:r>
              <a:rPr lang="en-US" sz="3200" b="1" kern="0" spc="300" dirty="0" err="1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hiện</a:t>
            </a:r>
            <a:endParaRPr lang="en-US" sz="3200" b="1" kern="0" spc="300" dirty="0">
              <a:solidFill>
                <a:srgbClr val="E7E6E6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E0B709B-EA6A-71DD-AB32-8D4F1DA3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9</a:t>
            </a:fld>
            <a:endParaRPr lang="en-V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BAF32-A358-AAF0-9589-2E9B1B12A003}"/>
              </a:ext>
            </a:extLst>
          </p:cNvPr>
          <p:cNvCxnSpPr>
            <a:cxnSpLocks/>
          </p:cNvCxnSpPr>
          <p:nvPr/>
        </p:nvCxnSpPr>
        <p:spPr>
          <a:xfrm>
            <a:off x="88603" y="596804"/>
            <a:ext cx="7060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CAB4AB-E282-4219-17A3-ADDAFB393159}"/>
              </a:ext>
            </a:extLst>
          </p:cNvPr>
          <p:cNvSpPr txBox="1"/>
          <p:nvPr/>
        </p:nvSpPr>
        <p:spPr>
          <a:xfrm>
            <a:off x="214257" y="503286"/>
            <a:ext cx="6738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2.3. Training model</a:t>
            </a:r>
          </a:p>
          <a:p>
            <a:r>
              <a:rPr lang="en-US" sz="3200" dirty="0"/>
              <a:t>  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 descr="論文読解】Character Region Awareness for Text Detection - Qiita">
            <a:extLst>
              <a:ext uri="{FF2B5EF4-FFF2-40B4-BE49-F238E27FC236}">
                <a16:creationId xmlns:a16="http://schemas.microsoft.com/office/drawing/2014/main" id="{E65C72A6-71C8-2223-A64D-CCDAF6CB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27" y="1949836"/>
            <a:ext cx="9525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6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1396</TotalTime>
  <Words>628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.VnCourier</vt:lpstr>
      <vt:lpstr>.VnCourier New</vt:lpstr>
      <vt:lpstr>Arial</vt:lpstr>
      <vt:lpstr>Calibri</vt:lpstr>
      <vt:lpstr>Calibri Light</vt:lpstr>
      <vt:lpstr>Cascadia Code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 chương trình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Kieu Doan Trung 20205037</cp:lastModifiedBy>
  <cp:revision>102</cp:revision>
  <dcterms:created xsi:type="dcterms:W3CDTF">2020-06-02T02:16:03Z</dcterms:created>
  <dcterms:modified xsi:type="dcterms:W3CDTF">2023-06-03T16:40:19Z</dcterms:modified>
</cp:coreProperties>
</file>