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66" r:id="rId4"/>
    <p:sldId id="261" r:id="rId5"/>
    <p:sldId id="262" r:id="rId6"/>
    <p:sldId id="267" r:id="rId7"/>
    <p:sldId id="265" r:id="rId8"/>
    <p:sldId id="263" r:id="rId9"/>
    <p:sldId id="264"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p:restoredTop sz="95009"/>
  </p:normalViewPr>
  <p:slideViewPr>
    <p:cSldViewPr snapToGrid="0" snapToObjects="1">
      <p:cViewPr varScale="1">
        <p:scale>
          <a:sx n="87" d="100"/>
          <a:sy n="87" d="100"/>
        </p:scale>
        <p:origin x="9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527B3-58DF-1047-99E6-6E3E3E2382D9}" type="datetimeFigureOut">
              <a:rPr lang="en-BE" smtClean="0"/>
              <a:t>28/07/2022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BBCCE-C838-1F4E-9396-7779ACA264EF}" type="slidenum">
              <a:rPr lang="en-BE" smtClean="0"/>
              <a:t>‹#›</a:t>
            </a:fld>
            <a:endParaRPr lang="en-BE"/>
          </a:p>
        </p:txBody>
      </p:sp>
    </p:spTree>
    <p:extLst>
      <p:ext uri="{BB962C8B-B14F-4D97-AF65-F5344CB8AC3E}">
        <p14:creationId xmlns:p14="http://schemas.microsoft.com/office/powerpoint/2010/main" val="339366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581x282</a:t>
            </a:r>
          </a:p>
        </p:txBody>
      </p:sp>
      <p:sp>
        <p:nvSpPr>
          <p:cNvPr id="4" name="Slide Number Placeholder 3"/>
          <p:cNvSpPr>
            <a:spLocks noGrp="1"/>
          </p:cNvSpPr>
          <p:nvPr>
            <p:ph type="sldNum" sz="quarter" idx="5"/>
          </p:nvPr>
        </p:nvSpPr>
        <p:spPr/>
        <p:txBody>
          <a:bodyPr/>
          <a:lstStyle/>
          <a:p>
            <a:fld id="{337BBCCE-C838-1F4E-9396-7779ACA264EF}" type="slidenum">
              <a:rPr lang="en-BE" smtClean="0"/>
              <a:t>4</a:t>
            </a:fld>
            <a:endParaRPr lang="en-BE"/>
          </a:p>
        </p:txBody>
      </p:sp>
    </p:spTree>
    <p:extLst>
      <p:ext uri="{BB962C8B-B14F-4D97-AF65-F5344CB8AC3E}">
        <p14:creationId xmlns:p14="http://schemas.microsoft.com/office/powerpoint/2010/main" val="268090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14</a:t>
            </a:fld>
            <a:endParaRPr lang="en-BE"/>
          </a:p>
        </p:txBody>
      </p:sp>
    </p:spTree>
    <p:extLst>
      <p:ext uri="{BB962C8B-B14F-4D97-AF65-F5344CB8AC3E}">
        <p14:creationId xmlns:p14="http://schemas.microsoft.com/office/powerpoint/2010/main" val="187705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15</a:t>
            </a:fld>
            <a:endParaRPr lang="en-BE"/>
          </a:p>
        </p:txBody>
      </p:sp>
    </p:spTree>
    <p:extLst>
      <p:ext uri="{BB962C8B-B14F-4D97-AF65-F5344CB8AC3E}">
        <p14:creationId xmlns:p14="http://schemas.microsoft.com/office/powerpoint/2010/main" val="52073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r>
              <a:rPr lang="en-BE" dirty="0"/>
              <a:t>MCCV with test composition of 11-11 tend to choose microbiome that is quite different compared to other MCCV type. In general the choice of microbiome when combining to the microarray data tend to pick different genera compared to univariate microbiome analysis. </a:t>
            </a:r>
          </a:p>
        </p:txBody>
      </p:sp>
      <p:sp>
        <p:nvSpPr>
          <p:cNvPr id="4" name="Slide Number Placeholder 3"/>
          <p:cNvSpPr>
            <a:spLocks noGrp="1"/>
          </p:cNvSpPr>
          <p:nvPr>
            <p:ph type="sldNum" sz="quarter" idx="5"/>
          </p:nvPr>
        </p:nvSpPr>
        <p:spPr/>
        <p:txBody>
          <a:bodyPr/>
          <a:lstStyle/>
          <a:p>
            <a:fld id="{337BBCCE-C838-1F4E-9396-7779ACA264EF}" type="slidenum">
              <a:rPr lang="en-BE" smtClean="0"/>
              <a:t>16</a:t>
            </a:fld>
            <a:endParaRPr lang="en-BE"/>
          </a:p>
        </p:txBody>
      </p:sp>
    </p:spTree>
    <p:extLst>
      <p:ext uri="{BB962C8B-B14F-4D97-AF65-F5344CB8AC3E}">
        <p14:creationId xmlns:p14="http://schemas.microsoft.com/office/powerpoint/2010/main" val="74812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17</a:t>
            </a:fld>
            <a:endParaRPr lang="en-BE"/>
          </a:p>
        </p:txBody>
      </p:sp>
    </p:spTree>
    <p:extLst>
      <p:ext uri="{BB962C8B-B14F-4D97-AF65-F5344CB8AC3E}">
        <p14:creationId xmlns:p14="http://schemas.microsoft.com/office/powerpoint/2010/main" val="3041499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18</a:t>
            </a:fld>
            <a:endParaRPr lang="en-BE"/>
          </a:p>
        </p:txBody>
      </p:sp>
    </p:spTree>
    <p:extLst>
      <p:ext uri="{BB962C8B-B14F-4D97-AF65-F5344CB8AC3E}">
        <p14:creationId xmlns:p14="http://schemas.microsoft.com/office/powerpoint/2010/main" val="3185712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r>
              <a:rPr lang="en-BE" dirty="0"/>
              <a:t>MCCV with test composition of 11-11 tend to choose microbiome that is quite different compared to other MCCV type. In general the choice of microbiome when combining to the microarray data tend to pick different genera compared to univariate microbiome analysis. </a:t>
            </a:r>
          </a:p>
        </p:txBody>
      </p:sp>
      <p:sp>
        <p:nvSpPr>
          <p:cNvPr id="4" name="Slide Number Placeholder 3"/>
          <p:cNvSpPr>
            <a:spLocks noGrp="1"/>
          </p:cNvSpPr>
          <p:nvPr>
            <p:ph type="sldNum" sz="quarter" idx="5"/>
          </p:nvPr>
        </p:nvSpPr>
        <p:spPr/>
        <p:txBody>
          <a:bodyPr/>
          <a:lstStyle/>
          <a:p>
            <a:fld id="{337BBCCE-C838-1F4E-9396-7779ACA264EF}" type="slidenum">
              <a:rPr lang="en-BE" smtClean="0"/>
              <a:t>19</a:t>
            </a:fld>
            <a:endParaRPr lang="en-BE"/>
          </a:p>
        </p:txBody>
      </p:sp>
    </p:spTree>
    <p:extLst>
      <p:ext uri="{BB962C8B-B14F-4D97-AF65-F5344CB8AC3E}">
        <p14:creationId xmlns:p14="http://schemas.microsoft.com/office/powerpoint/2010/main" val="343737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581x282</a:t>
            </a:r>
          </a:p>
        </p:txBody>
      </p:sp>
      <p:sp>
        <p:nvSpPr>
          <p:cNvPr id="4" name="Slide Number Placeholder 3"/>
          <p:cNvSpPr>
            <a:spLocks noGrp="1"/>
          </p:cNvSpPr>
          <p:nvPr>
            <p:ph type="sldNum" sz="quarter" idx="5"/>
          </p:nvPr>
        </p:nvSpPr>
        <p:spPr/>
        <p:txBody>
          <a:bodyPr/>
          <a:lstStyle/>
          <a:p>
            <a:fld id="{337BBCCE-C838-1F4E-9396-7779ACA264EF}" type="slidenum">
              <a:rPr lang="en-BE" smtClean="0"/>
              <a:t>5</a:t>
            </a:fld>
            <a:endParaRPr lang="en-BE"/>
          </a:p>
        </p:txBody>
      </p:sp>
    </p:spTree>
    <p:extLst>
      <p:ext uri="{BB962C8B-B14F-4D97-AF65-F5344CB8AC3E}">
        <p14:creationId xmlns:p14="http://schemas.microsoft.com/office/powerpoint/2010/main" val="409629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581x282</a:t>
            </a:r>
          </a:p>
        </p:txBody>
      </p:sp>
      <p:sp>
        <p:nvSpPr>
          <p:cNvPr id="4" name="Slide Number Placeholder 3"/>
          <p:cNvSpPr>
            <a:spLocks noGrp="1"/>
          </p:cNvSpPr>
          <p:nvPr>
            <p:ph type="sldNum" sz="quarter" idx="5"/>
          </p:nvPr>
        </p:nvSpPr>
        <p:spPr/>
        <p:txBody>
          <a:bodyPr/>
          <a:lstStyle/>
          <a:p>
            <a:fld id="{337BBCCE-C838-1F4E-9396-7779ACA264EF}" type="slidenum">
              <a:rPr lang="en-BE" smtClean="0"/>
              <a:t>6</a:t>
            </a:fld>
            <a:endParaRPr lang="en-BE"/>
          </a:p>
        </p:txBody>
      </p:sp>
    </p:spTree>
    <p:extLst>
      <p:ext uri="{BB962C8B-B14F-4D97-AF65-F5344CB8AC3E}">
        <p14:creationId xmlns:p14="http://schemas.microsoft.com/office/powerpoint/2010/main" val="209654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581x282</a:t>
            </a:r>
          </a:p>
        </p:txBody>
      </p:sp>
      <p:sp>
        <p:nvSpPr>
          <p:cNvPr id="4" name="Slide Number Placeholder 3"/>
          <p:cNvSpPr>
            <a:spLocks noGrp="1"/>
          </p:cNvSpPr>
          <p:nvPr>
            <p:ph type="sldNum" sz="quarter" idx="5"/>
          </p:nvPr>
        </p:nvSpPr>
        <p:spPr/>
        <p:txBody>
          <a:bodyPr/>
          <a:lstStyle/>
          <a:p>
            <a:fld id="{337BBCCE-C838-1F4E-9396-7779ACA264EF}" type="slidenum">
              <a:rPr lang="en-BE" smtClean="0"/>
              <a:t>8</a:t>
            </a:fld>
            <a:endParaRPr lang="en-BE"/>
          </a:p>
        </p:txBody>
      </p:sp>
    </p:spTree>
    <p:extLst>
      <p:ext uri="{BB962C8B-B14F-4D97-AF65-F5344CB8AC3E}">
        <p14:creationId xmlns:p14="http://schemas.microsoft.com/office/powerpoint/2010/main" val="245320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581x282</a:t>
            </a:r>
          </a:p>
        </p:txBody>
      </p:sp>
      <p:sp>
        <p:nvSpPr>
          <p:cNvPr id="4" name="Slide Number Placeholder 3"/>
          <p:cNvSpPr>
            <a:spLocks noGrp="1"/>
          </p:cNvSpPr>
          <p:nvPr>
            <p:ph type="sldNum" sz="quarter" idx="5"/>
          </p:nvPr>
        </p:nvSpPr>
        <p:spPr/>
        <p:txBody>
          <a:bodyPr/>
          <a:lstStyle/>
          <a:p>
            <a:fld id="{337BBCCE-C838-1F4E-9396-7779ACA264EF}" type="slidenum">
              <a:rPr lang="en-BE" smtClean="0"/>
              <a:t>9</a:t>
            </a:fld>
            <a:endParaRPr lang="en-BE"/>
          </a:p>
        </p:txBody>
      </p:sp>
    </p:spTree>
    <p:extLst>
      <p:ext uri="{BB962C8B-B14F-4D97-AF65-F5344CB8AC3E}">
        <p14:creationId xmlns:p14="http://schemas.microsoft.com/office/powerpoint/2010/main" val="10162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987*387</a:t>
            </a:r>
          </a:p>
          <a:p>
            <a:endParaRPr lang="en-BE" dirty="0"/>
          </a:p>
          <a:p>
            <a:r>
              <a:rPr lang="en-BE" dirty="0"/>
              <a:t>To be updated with the result from microbiome univariate analysiss</a:t>
            </a:r>
          </a:p>
        </p:txBody>
      </p:sp>
      <p:sp>
        <p:nvSpPr>
          <p:cNvPr id="4" name="Slide Number Placeholder 3"/>
          <p:cNvSpPr>
            <a:spLocks noGrp="1"/>
          </p:cNvSpPr>
          <p:nvPr>
            <p:ph type="sldNum" sz="quarter" idx="5"/>
          </p:nvPr>
        </p:nvSpPr>
        <p:spPr/>
        <p:txBody>
          <a:bodyPr/>
          <a:lstStyle/>
          <a:p>
            <a:fld id="{337BBCCE-C838-1F4E-9396-7779ACA264EF}" type="slidenum">
              <a:rPr lang="en-BE" smtClean="0"/>
              <a:t>10</a:t>
            </a:fld>
            <a:endParaRPr lang="en-BE"/>
          </a:p>
        </p:txBody>
      </p:sp>
    </p:spTree>
    <p:extLst>
      <p:ext uri="{BB962C8B-B14F-4D97-AF65-F5344CB8AC3E}">
        <p14:creationId xmlns:p14="http://schemas.microsoft.com/office/powerpoint/2010/main" val="217655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11</a:t>
            </a:fld>
            <a:endParaRPr lang="en-BE"/>
          </a:p>
        </p:txBody>
      </p:sp>
    </p:spTree>
    <p:extLst>
      <p:ext uri="{BB962C8B-B14F-4D97-AF65-F5344CB8AC3E}">
        <p14:creationId xmlns:p14="http://schemas.microsoft.com/office/powerpoint/2010/main" val="409420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endParaRPr lang="en-BE" dirty="0"/>
          </a:p>
        </p:txBody>
      </p:sp>
      <p:sp>
        <p:nvSpPr>
          <p:cNvPr id="4" name="Slide Number Placeholder 3"/>
          <p:cNvSpPr>
            <a:spLocks noGrp="1"/>
          </p:cNvSpPr>
          <p:nvPr>
            <p:ph type="sldNum" sz="quarter" idx="5"/>
          </p:nvPr>
        </p:nvSpPr>
        <p:spPr/>
        <p:txBody>
          <a:bodyPr/>
          <a:lstStyle/>
          <a:p>
            <a:fld id="{337BBCCE-C838-1F4E-9396-7779ACA264EF}" type="slidenum">
              <a:rPr lang="en-BE" smtClean="0"/>
              <a:t>12</a:t>
            </a:fld>
            <a:endParaRPr lang="en-BE"/>
          </a:p>
        </p:txBody>
      </p:sp>
    </p:spTree>
    <p:extLst>
      <p:ext uri="{BB962C8B-B14F-4D97-AF65-F5344CB8AC3E}">
        <p14:creationId xmlns:p14="http://schemas.microsoft.com/office/powerpoint/2010/main" val="114908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Picture size: 1117 x 572</a:t>
            </a:r>
          </a:p>
          <a:p>
            <a:r>
              <a:rPr lang="en-BE" dirty="0"/>
              <a:t>MCCV with test composition of 11-11 tend to choose microbiome that is quite different compared to other MCCV type. In general the choice of microbiome when combining to the microarray data tend to pick different genera compared to univariate microbiome analysis. </a:t>
            </a:r>
          </a:p>
        </p:txBody>
      </p:sp>
      <p:sp>
        <p:nvSpPr>
          <p:cNvPr id="4" name="Slide Number Placeholder 3"/>
          <p:cNvSpPr>
            <a:spLocks noGrp="1"/>
          </p:cNvSpPr>
          <p:nvPr>
            <p:ph type="sldNum" sz="quarter" idx="5"/>
          </p:nvPr>
        </p:nvSpPr>
        <p:spPr/>
        <p:txBody>
          <a:bodyPr/>
          <a:lstStyle/>
          <a:p>
            <a:fld id="{337BBCCE-C838-1F4E-9396-7779ACA264EF}" type="slidenum">
              <a:rPr lang="en-BE" smtClean="0"/>
              <a:t>13</a:t>
            </a:fld>
            <a:endParaRPr lang="en-BE"/>
          </a:p>
        </p:txBody>
      </p:sp>
    </p:spTree>
    <p:extLst>
      <p:ext uri="{BB962C8B-B14F-4D97-AF65-F5344CB8AC3E}">
        <p14:creationId xmlns:p14="http://schemas.microsoft.com/office/powerpoint/2010/main" val="396287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E66B-4801-EAC7-A082-233AF64287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4757A55-CB61-DBCB-4CE1-9FF1CDBAF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C8D2F482-026D-CBB5-00FD-2DF2DAD74567}"/>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24DAEE79-6B56-B5D5-B9B8-98445D62170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C48EFA8-8B81-0E4C-AD17-04932761B0E7}"/>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346511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12D7-13E7-A6B7-FA35-F9054CC26722}"/>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3304C88-1634-C9E0-B6E0-245EA5BEA6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60BDD90-B5A7-EE24-A23E-C588F0C34C2C}"/>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0A830986-CF4C-43FE-D168-AEFFC1C70CC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6A68D46-0B81-891E-0949-01ABD324C667}"/>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184915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B8AB9-46F1-638D-4503-59921F35384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1CA7F91-E807-47BC-8FC4-D5A05C2827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45173CB-C62B-95EB-6DF7-C2BA0B6F1EE1}"/>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440D4C82-8DB6-F05A-1667-7222B6B23C5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30D2C81-7C47-EB21-ECF4-CF57644A0A8E}"/>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365390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30B6-6C9D-76C3-7476-16B6705DD8E4}"/>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9BBA770-3C28-41DF-34D3-389CE4F456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B03B9E3-561C-9A2F-99D1-ED9BF2B6BBEB}"/>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49513EAB-6D6A-ACF0-34F5-246E6D22BCD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A8E5248-ACA2-3764-75BE-CA60DCE32E48}"/>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69550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E54C-A8FF-1529-1309-3E6E23D184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4D2A7EA5-E84E-9F76-580B-B9BD5308A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62B3FD-5ABB-1CB0-9E54-B329073EA83F}"/>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C3F5949E-C60D-67A4-842D-9076E186624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EEED83-D43A-B9EB-0CF2-9351293B3DB0}"/>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158953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14A5-40C8-2E72-F16A-E471337FA503}"/>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2A73504-39FE-9A73-76D2-8130E10F51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5143890-A17F-1CA2-BF33-E6BA9FDF26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CADC20-DABF-7433-8178-786C38CB1995}"/>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6" name="Footer Placeholder 5">
            <a:extLst>
              <a:ext uri="{FF2B5EF4-FFF2-40B4-BE49-F238E27FC236}">
                <a16:creationId xmlns:a16="http://schemas.microsoft.com/office/drawing/2014/main" id="{05E2AA36-F4FF-EFD3-EE88-BEF027FB4380}"/>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579BE89-469D-1EA0-1E84-D9B33393FA57}"/>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169482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DEDD-3183-56D3-A214-DBCDC9F7DD63}"/>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FFC769CE-18DF-C3A5-A14C-A44D1DE45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4359E11-117F-3697-44BE-3D89320A2B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BB9457A5-F011-309E-6A14-AD42F0849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746FF6-B2C8-BD04-605A-C07187DAF8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8D9DFBED-F872-E520-91ED-479EBB0F32C9}"/>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8" name="Footer Placeholder 7">
            <a:extLst>
              <a:ext uri="{FF2B5EF4-FFF2-40B4-BE49-F238E27FC236}">
                <a16:creationId xmlns:a16="http://schemas.microsoft.com/office/drawing/2014/main" id="{22FA2B0F-31A5-689C-98C8-3719D2A38F7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0A057AF-7A0B-A929-DC8E-58ED39F7C58F}"/>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367903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FF2B-211A-9C54-E64A-4961A3BBF9B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58DF806-EEB3-2171-1299-C80096C5DC3E}"/>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4" name="Footer Placeholder 3">
            <a:extLst>
              <a:ext uri="{FF2B5EF4-FFF2-40B4-BE49-F238E27FC236}">
                <a16:creationId xmlns:a16="http://schemas.microsoft.com/office/drawing/2014/main" id="{197D9AE0-7829-7042-8472-89EBFEB660EC}"/>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3CF468F-4F62-D183-8A8D-A7EABEB0ED89}"/>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378639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F20EB-FB31-D7DD-7A92-ACEBFD5CC460}"/>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3" name="Footer Placeholder 2">
            <a:extLst>
              <a:ext uri="{FF2B5EF4-FFF2-40B4-BE49-F238E27FC236}">
                <a16:creationId xmlns:a16="http://schemas.microsoft.com/office/drawing/2014/main" id="{6361CE69-63E2-85EF-7758-2AA201EBFC3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6F2A3A7-20A3-E15C-2079-64F5904D7387}"/>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139896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48DF-322E-696C-C3A5-ADCF01DBCF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FE79E7B-8427-3151-B5A3-AC525A6EC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7E721A82-472E-601E-313E-B2D29D35E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2C76D3-07E9-D6AF-8249-CAFD39E0FEEF}"/>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6" name="Footer Placeholder 5">
            <a:extLst>
              <a:ext uri="{FF2B5EF4-FFF2-40B4-BE49-F238E27FC236}">
                <a16:creationId xmlns:a16="http://schemas.microsoft.com/office/drawing/2014/main" id="{68454AF7-0ED2-E87F-9F9E-42BE55CF264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C969A7-A74E-56D8-E39D-95FD3C0931AE}"/>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410900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BD5B-3A8A-CC78-F4D0-E8AC092C9F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EDC6A366-9CC2-C6F3-27BA-1E7BF353D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52A2BBA2-C0A9-44AA-B110-97BDBCFCD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D11AB3-5877-5521-D1BA-E102FE2BF02B}"/>
              </a:ext>
            </a:extLst>
          </p:cNvPr>
          <p:cNvSpPr>
            <a:spLocks noGrp="1"/>
          </p:cNvSpPr>
          <p:nvPr>
            <p:ph type="dt" sz="half" idx="10"/>
          </p:nvPr>
        </p:nvSpPr>
        <p:spPr/>
        <p:txBody>
          <a:bodyPr/>
          <a:lstStyle/>
          <a:p>
            <a:fld id="{FBA48A57-FF81-F74D-9C72-5BD59A83811E}" type="datetimeFigureOut">
              <a:rPr lang="en-BE" smtClean="0"/>
              <a:t>28/07/2022</a:t>
            </a:fld>
            <a:endParaRPr lang="en-BE"/>
          </a:p>
        </p:txBody>
      </p:sp>
      <p:sp>
        <p:nvSpPr>
          <p:cNvPr id="6" name="Footer Placeholder 5">
            <a:extLst>
              <a:ext uri="{FF2B5EF4-FFF2-40B4-BE49-F238E27FC236}">
                <a16:creationId xmlns:a16="http://schemas.microsoft.com/office/drawing/2014/main" id="{EFC3A4D0-2AE2-F2DF-3894-D14314B00A6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969C669-09B1-9F0C-B715-924EE6695269}"/>
              </a:ext>
            </a:extLst>
          </p:cNvPr>
          <p:cNvSpPr>
            <a:spLocks noGrp="1"/>
          </p:cNvSpPr>
          <p:nvPr>
            <p:ph type="sldNum" sz="quarter" idx="12"/>
          </p:nvPr>
        </p:nvSpPr>
        <p:spPr/>
        <p:txBody>
          <a:bodyPr/>
          <a:lstStyle/>
          <a:p>
            <a:fld id="{D6B4132E-02BD-C34C-99D9-6BD3324EDD50}" type="slidenum">
              <a:rPr lang="en-BE" smtClean="0"/>
              <a:t>‹#›</a:t>
            </a:fld>
            <a:endParaRPr lang="en-BE"/>
          </a:p>
        </p:txBody>
      </p:sp>
    </p:spTree>
    <p:extLst>
      <p:ext uri="{BB962C8B-B14F-4D97-AF65-F5344CB8AC3E}">
        <p14:creationId xmlns:p14="http://schemas.microsoft.com/office/powerpoint/2010/main" val="33185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A1943-7913-97CC-AAB2-DBC988C8D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26A7F647-9A85-DF13-114A-BAC9554B5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D63D635-F3A1-5079-841D-1EC286120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8A57-FF81-F74D-9C72-5BD59A83811E}" type="datetimeFigureOut">
              <a:rPr lang="en-BE" smtClean="0"/>
              <a:t>28/07/2022</a:t>
            </a:fld>
            <a:endParaRPr lang="en-BE"/>
          </a:p>
        </p:txBody>
      </p:sp>
      <p:sp>
        <p:nvSpPr>
          <p:cNvPr id="5" name="Footer Placeholder 4">
            <a:extLst>
              <a:ext uri="{FF2B5EF4-FFF2-40B4-BE49-F238E27FC236}">
                <a16:creationId xmlns:a16="http://schemas.microsoft.com/office/drawing/2014/main" id="{21688B41-E0B4-B4F8-F8FE-53AB96797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3122E60-A507-176C-E76B-B8BC089F0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4132E-02BD-C34C-99D9-6BD3324EDD50}" type="slidenum">
              <a:rPr lang="en-BE" smtClean="0"/>
              <a:t>‹#›</a:t>
            </a:fld>
            <a:endParaRPr lang="en-BE"/>
          </a:p>
        </p:txBody>
      </p:sp>
    </p:spTree>
    <p:extLst>
      <p:ext uri="{BB962C8B-B14F-4D97-AF65-F5344CB8AC3E}">
        <p14:creationId xmlns:p14="http://schemas.microsoft.com/office/powerpoint/2010/main" val="5214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2715-949F-A959-0806-805CA14E01DD}"/>
              </a:ext>
            </a:extLst>
          </p:cNvPr>
          <p:cNvSpPr>
            <a:spLocks noGrp="1"/>
          </p:cNvSpPr>
          <p:nvPr>
            <p:ph type="ctrTitle"/>
          </p:nvPr>
        </p:nvSpPr>
        <p:spPr/>
        <p:txBody>
          <a:bodyPr/>
          <a:lstStyle/>
          <a:p>
            <a:r>
              <a:rPr lang="en-BE" dirty="0"/>
              <a:t>CRC microbiome</a:t>
            </a:r>
          </a:p>
        </p:txBody>
      </p:sp>
      <p:sp>
        <p:nvSpPr>
          <p:cNvPr id="3" name="Subtitle 2">
            <a:extLst>
              <a:ext uri="{FF2B5EF4-FFF2-40B4-BE49-F238E27FC236}">
                <a16:creationId xmlns:a16="http://schemas.microsoft.com/office/drawing/2014/main" id="{D3FB40E7-D940-58F3-B1A1-3401B4B08BDA}"/>
              </a:ext>
            </a:extLst>
          </p:cNvPr>
          <p:cNvSpPr>
            <a:spLocks noGrp="1"/>
          </p:cNvSpPr>
          <p:nvPr>
            <p:ph type="subTitle" idx="1"/>
          </p:nvPr>
        </p:nvSpPr>
        <p:spPr/>
        <p:txBody>
          <a:bodyPr/>
          <a:lstStyle/>
          <a:p>
            <a:r>
              <a:rPr lang="en-BE" dirty="0"/>
              <a:t>Update the different MCCV</a:t>
            </a:r>
          </a:p>
        </p:txBody>
      </p:sp>
    </p:spTree>
    <p:extLst>
      <p:ext uri="{BB962C8B-B14F-4D97-AF65-F5344CB8AC3E}">
        <p14:creationId xmlns:p14="http://schemas.microsoft.com/office/powerpoint/2010/main" val="34056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Model assessment</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4" name="Picture 3">
            <a:extLst>
              <a:ext uri="{FF2B5EF4-FFF2-40B4-BE49-F238E27FC236}">
                <a16:creationId xmlns:a16="http://schemas.microsoft.com/office/drawing/2014/main" id="{FD403256-B9E4-2CC8-B182-1E11130FB194}"/>
              </a:ext>
            </a:extLst>
          </p:cNvPr>
          <p:cNvPicPr>
            <a:picLocks noChangeAspect="1"/>
          </p:cNvPicPr>
          <p:nvPr/>
        </p:nvPicPr>
        <p:blipFill>
          <a:blip/>
          <a:stretch>
            <a:fillRect/>
          </a:stretch>
        </p:blipFill>
        <p:spPr>
          <a:xfrm>
            <a:off x="409020" y="1690688"/>
            <a:ext cx="11678759" cy="4572000"/>
          </a:xfrm>
          <a:prstGeom prst="rect">
            <a:avLst/>
          </a:prstGeom>
        </p:spPr>
      </p:pic>
    </p:spTree>
    <p:extLst>
      <p:ext uri="{BB962C8B-B14F-4D97-AF65-F5344CB8AC3E}">
        <p14:creationId xmlns:p14="http://schemas.microsoft.com/office/powerpoint/2010/main" val="13195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474-DC95-2F71-5324-1B2B9C02C77D}"/>
              </a:ext>
            </a:extLst>
          </p:cNvPr>
          <p:cNvSpPr>
            <a:spLocks noGrp="1"/>
          </p:cNvSpPr>
          <p:nvPr>
            <p:ph type="title"/>
          </p:nvPr>
        </p:nvSpPr>
        <p:spPr/>
        <p:txBody>
          <a:bodyPr/>
          <a:lstStyle/>
          <a:p>
            <a:r>
              <a:rPr lang="en-BE" dirty="0"/>
              <a:t>Joint analysis</a:t>
            </a:r>
          </a:p>
        </p:txBody>
      </p:sp>
      <p:sp>
        <p:nvSpPr>
          <p:cNvPr id="3" name="Text Placeholder 2">
            <a:extLst>
              <a:ext uri="{FF2B5EF4-FFF2-40B4-BE49-F238E27FC236}">
                <a16:creationId xmlns:a16="http://schemas.microsoft.com/office/drawing/2014/main" id="{5D5FD69F-ACDB-431E-D064-266A4DAEAF18}"/>
              </a:ext>
            </a:extLst>
          </p:cNvPr>
          <p:cNvSpPr>
            <a:spLocks noGrp="1"/>
          </p:cNvSpPr>
          <p:nvPr>
            <p:ph type="body" idx="1"/>
          </p:nvPr>
        </p:nvSpPr>
        <p:spPr/>
        <p:txBody>
          <a:bodyPr/>
          <a:lstStyle/>
          <a:p>
            <a:r>
              <a:rPr lang="en-BE" dirty="0"/>
              <a:t>Microarray is fixed</a:t>
            </a:r>
          </a:p>
        </p:txBody>
      </p:sp>
    </p:spTree>
    <p:extLst>
      <p:ext uri="{BB962C8B-B14F-4D97-AF65-F5344CB8AC3E}">
        <p14:creationId xmlns:p14="http://schemas.microsoft.com/office/powerpoint/2010/main" val="133475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Model assessment</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7" name="Picture 6">
            <a:extLst>
              <a:ext uri="{FF2B5EF4-FFF2-40B4-BE49-F238E27FC236}">
                <a16:creationId xmlns:a16="http://schemas.microsoft.com/office/drawing/2014/main" id="{A9362D3C-38C4-C4A2-A313-B218676A15AC}"/>
              </a:ext>
            </a:extLst>
          </p:cNvPr>
          <p:cNvPicPr>
            <a:picLocks noChangeAspect="1"/>
          </p:cNvPicPr>
          <p:nvPr/>
        </p:nvPicPr>
        <p:blipFill>
          <a:blip/>
          <a:stretch>
            <a:fillRect/>
          </a:stretch>
        </p:blipFill>
        <p:spPr>
          <a:xfrm>
            <a:off x="838200" y="1263367"/>
            <a:ext cx="10134600" cy="5535641"/>
          </a:xfrm>
          <a:prstGeom prst="rect">
            <a:avLst/>
          </a:prstGeom>
        </p:spPr>
      </p:pic>
    </p:spTree>
    <p:extLst>
      <p:ext uri="{BB962C8B-B14F-4D97-AF65-F5344CB8AC3E}">
        <p14:creationId xmlns:p14="http://schemas.microsoft.com/office/powerpoint/2010/main" val="207523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Microbiome selection</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8" name="Picture 7">
            <a:extLst>
              <a:ext uri="{FF2B5EF4-FFF2-40B4-BE49-F238E27FC236}">
                <a16:creationId xmlns:a16="http://schemas.microsoft.com/office/drawing/2014/main" id="{7DBD08E6-7D9E-A561-E50F-1D55FF479DF6}"/>
              </a:ext>
            </a:extLst>
          </p:cNvPr>
          <p:cNvPicPr>
            <a:picLocks noChangeAspect="1"/>
          </p:cNvPicPr>
          <p:nvPr/>
        </p:nvPicPr>
        <p:blipFill>
          <a:blip/>
          <a:stretch>
            <a:fillRect/>
          </a:stretch>
        </p:blipFill>
        <p:spPr>
          <a:xfrm>
            <a:off x="838200" y="1342765"/>
            <a:ext cx="10515601" cy="5384892"/>
          </a:xfrm>
          <a:prstGeom prst="rect">
            <a:avLst/>
          </a:prstGeom>
        </p:spPr>
      </p:pic>
    </p:spTree>
    <p:extLst>
      <p:ext uri="{BB962C8B-B14F-4D97-AF65-F5344CB8AC3E}">
        <p14:creationId xmlns:p14="http://schemas.microsoft.com/office/powerpoint/2010/main" val="422314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474-DC95-2F71-5324-1B2B9C02C77D}"/>
              </a:ext>
            </a:extLst>
          </p:cNvPr>
          <p:cNvSpPr>
            <a:spLocks noGrp="1"/>
          </p:cNvSpPr>
          <p:nvPr>
            <p:ph type="title"/>
          </p:nvPr>
        </p:nvSpPr>
        <p:spPr/>
        <p:txBody>
          <a:bodyPr/>
          <a:lstStyle/>
          <a:p>
            <a:r>
              <a:rPr lang="en-BE" dirty="0"/>
              <a:t>Joint analysis</a:t>
            </a:r>
          </a:p>
        </p:txBody>
      </p:sp>
      <p:sp>
        <p:nvSpPr>
          <p:cNvPr id="3" name="Text Placeholder 2">
            <a:extLst>
              <a:ext uri="{FF2B5EF4-FFF2-40B4-BE49-F238E27FC236}">
                <a16:creationId xmlns:a16="http://schemas.microsoft.com/office/drawing/2014/main" id="{5D5FD69F-ACDB-431E-D064-266A4DAEAF18}"/>
              </a:ext>
            </a:extLst>
          </p:cNvPr>
          <p:cNvSpPr>
            <a:spLocks noGrp="1"/>
          </p:cNvSpPr>
          <p:nvPr>
            <p:ph type="body" idx="1"/>
          </p:nvPr>
        </p:nvSpPr>
        <p:spPr/>
        <p:txBody>
          <a:bodyPr/>
          <a:lstStyle/>
          <a:p>
            <a:r>
              <a:rPr lang="en-BE" dirty="0"/>
              <a:t>Microbiome is fixed</a:t>
            </a:r>
          </a:p>
        </p:txBody>
      </p:sp>
    </p:spTree>
    <p:extLst>
      <p:ext uri="{BB962C8B-B14F-4D97-AF65-F5344CB8AC3E}">
        <p14:creationId xmlns:p14="http://schemas.microsoft.com/office/powerpoint/2010/main" val="257922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Model assessment</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7" name="Picture 6">
            <a:extLst>
              <a:ext uri="{FF2B5EF4-FFF2-40B4-BE49-F238E27FC236}">
                <a16:creationId xmlns:a16="http://schemas.microsoft.com/office/drawing/2014/main" id="{A9362D3C-38C4-C4A2-A313-B218676A15AC}"/>
              </a:ext>
            </a:extLst>
          </p:cNvPr>
          <p:cNvPicPr>
            <a:picLocks noChangeAspect="1"/>
          </p:cNvPicPr>
          <p:nvPr/>
        </p:nvPicPr>
        <p:blipFill>
          <a:blip/>
          <a:stretch>
            <a:fillRect/>
          </a:stretch>
        </p:blipFill>
        <p:spPr>
          <a:xfrm>
            <a:off x="838200" y="1263367"/>
            <a:ext cx="10134600" cy="5535641"/>
          </a:xfrm>
          <a:prstGeom prst="rect">
            <a:avLst/>
          </a:prstGeom>
        </p:spPr>
      </p:pic>
    </p:spTree>
    <p:extLst>
      <p:ext uri="{BB962C8B-B14F-4D97-AF65-F5344CB8AC3E}">
        <p14:creationId xmlns:p14="http://schemas.microsoft.com/office/powerpoint/2010/main" val="116746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Microbiome selection</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8" name="Picture 7">
            <a:extLst>
              <a:ext uri="{FF2B5EF4-FFF2-40B4-BE49-F238E27FC236}">
                <a16:creationId xmlns:a16="http://schemas.microsoft.com/office/drawing/2014/main" id="{7DBD08E6-7D9E-A561-E50F-1D55FF479DF6}"/>
              </a:ext>
            </a:extLst>
          </p:cNvPr>
          <p:cNvPicPr>
            <a:picLocks noChangeAspect="1"/>
          </p:cNvPicPr>
          <p:nvPr/>
        </p:nvPicPr>
        <p:blipFill>
          <a:blip/>
          <a:stretch>
            <a:fillRect/>
          </a:stretch>
        </p:blipFill>
        <p:spPr>
          <a:xfrm>
            <a:off x="838200" y="1342765"/>
            <a:ext cx="10515601" cy="5384892"/>
          </a:xfrm>
          <a:prstGeom prst="rect">
            <a:avLst/>
          </a:prstGeom>
        </p:spPr>
      </p:pic>
    </p:spTree>
    <p:extLst>
      <p:ext uri="{BB962C8B-B14F-4D97-AF65-F5344CB8AC3E}">
        <p14:creationId xmlns:p14="http://schemas.microsoft.com/office/powerpoint/2010/main" val="423092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474-DC95-2F71-5324-1B2B9C02C77D}"/>
              </a:ext>
            </a:extLst>
          </p:cNvPr>
          <p:cNvSpPr>
            <a:spLocks noGrp="1"/>
          </p:cNvSpPr>
          <p:nvPr>
            <p:ph type="title"/>
          </p:nvPr>
        </p:nvSpPr>
        <p:spPr/>
        <p:txBody>
          <a:bodyPr/>
          <a:lstStyle/>
          <a:p>
            <a:r>
              <a:rPr lang="en-BE" dirty="0"/>
              <a:t>Joint analysis</a:t>
            </a:r>
          </a:p>
        </p:txBody>
      </p:sp>
      <p:sp>
        <p:nvSpPr>
          <p:cNvPr id="3" name="Text Placeholder 2">
            <a:extLst>
              <a:ext uri="{FF2B5EF4-FFF2-40B4-BE49-F238E27FC236}">
                <a16:creationId xmlns:a16="http://schemas.microsoft.com/office/drawing/2014/main" id="{5D5FD69F-ACDB-431E-D064-266A4DAEAF18}"/>
              </a:ext>
            </a:extLst>
          </p:cNvPr>
          <p:cNvSpPr>
            <a:spLocks noGrp="1"/>
          </p:cNvSpPr>
          <p:nvPr>
            <p:ph type="body" idx="1"/>
          </p:nvPr>
        </p:nvSpPr>
        <p:spPr/>
        <p:txBody>
          <a:bodyPr/>
          <a:lstStyle/>
          <a:p>
            <a:r>
              <a:rPr lang="en-BE"/>
              <a:t>All microarray and microbiome</a:t>
            </a:r>
            <a:endParaRPr lang="en-BE" dirty="0"/>
          </a:p>
        </p:txBody>
      </p:sp>
    </p:spTree>
    <p:extLst>
      <p:ext uri="{BB962C8B-B14F-4D97-AF65-F5344CB8AC3E}">
        <p14:creationId xmlns:p14="http://schemas.microsoft.com/office/powerpoint/2010/main" val="244047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Model assessment</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7" name="Picture 6">
            <a:extLst>
              <a:ext uri="{FF2B5EF4-FFF2-40B4-BE49-F238E27FC236}">
                <a16:creationId xmlns:a16="http://schemas.microsoft.com/office/drawing/2014/main" id="{A9362D3C-38C4-C4A2-A313-B218676A15AC}"/>
              </a:ext>
            </a:extLst>
          </p:cNvPr>
          <p:cNvPicPr>
            <a:picLocks noChangeAspect="1"/>
          </p:cNvPicPr>
          <p:nvPr/>
        </p:nvPicPr>
        <p:blipFill>
          <a:blip/>
          <a:stretch>
            <a:fillRect/>
          </a:stretch>
        </p:blipFill>
        <p:spPr>
          <a:xfrm>
            <a:off x="838200" y="1263367"/>
            <a:ext cx="10134600" cy="5535641"/>
          </a:xfrm>
          <a:prstGeom prst="rect">
            <a:avLst/>
          </a:prstGeom>
        </p:spPr>
      </p:pic>
    </p:spTree>
    <p:extLst>
      <p:ext uri="{BB962C8B-B14F-4D97-AF65-F5344CB8AC3E}">
        <p14:creationId xmlns:p14="http://schemas.microsoft.com/office/powerpoint/2010/main" val="389221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Microbiome selection</a:t>
            </a:r>
          </a:p>
        </p:txBody>
      </p:sp>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8" name="Picture 7">
            <a:extLst>
              <a:ext uri="{FF2B5EF4-FFF2-40B4-BE49-F238E27FC236}">
                <a16:creationId xmlns:a16="http://schemas.microsoft.com/office/drawing/2014/main" id="{7DBD08E6-7D9E-A561-E50F-1D55FF479DF6}"/>
              </a:ext>
            </a:extLst>
          </p:cNvPr>
          <p:cNvPicPr>
            <a:picLocks noChangeAspect="1"/>
          </p:cNvPicPr>
          <p:nvPr/>
        </p:nvPicPr>
        <p:blipFill>
          <a:blip/>
          <a:stretch>
            <a:fillRect/>
          </a:stretch>
        </p:blipFill>
        <p:spPr>
          <a:xfrm>
            <a:off x="838200" y="1342765"/>
            <a:ext cx="10515601" cy="5384892"/>
          </a:xfrm>
          <a:prstGeom prst="rect">
            <a:avLst/>
          </a:prstGeom>
        </p:spPr>
      </p:pic>
    </p:spTree>
    <p:extLst>
      <p:ext uri="{BB962C8B-B14F-4D97-AF65-F5344CB8AC3E}">
        <p14:creationId xmlns:p14="http://schemas.microsoft.com/office/powerpoint/2010/main" val="109206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F4D4-456F-1A49-E1C3-725750C99BDC}"/>
              </a:ext>
            </a:extLst>
          </p:cNvPr>
          <p:cNvSpPr>
            <a:spLocks noGrp="1"/>
          </p:cNvSpPr>
          <p:nvPr>
            <p:ph type="title"/>
          </p:nvPr>
        </p:nvSpPr>
        <p:spPr/>
        <p:txBody>
          <a:bodyPr/>
          <a:lstStyle/>
          <a:p>
            <a:r>
              <a:rPr lang="en-BE" dirty="0"/>
              <a:t>MCCV</a:t>
            </a:r>
          </a:p>
        </p:txBody>
      </p:sp>
      <p:graphicFrame>
        <p:nvGraphicFramePr>
          <p:cNvPr id="4" name="Table 4">
            <a:extLst>
              <a:ext uri="{FF2B5EF4-FFF2-40B4-BE49-F238E27FC236}">
                <a16:creationId xmlns:a16="http://schemas.microsoft.com/office/drawing/2014/main" id="{0B959B4F-0E07-C7F0-C6F6-2F0B562FEF95}"/>
              </a:ext>
            </a:extLst>
          </p:cNvPr>
          <p:cNvGraphicFramePr>
            <a:graphicFrameLocks noGrp="1"/>
          </p:cNvGraphicFramePr>
          <p:nvPr>
            <p:ph idx="1"/>
            <p:extLst>
              <p:ext uri="{D42A27DB-BD31-4B8C-83A1-F6EECF244321}">
                <p14:modId xmlns:p14="http://schemas.microsoft.com/office/powerpoint/2010/main" val="698268618"/>
              </p:ext>
            </p:extLst>
          </p:nvPr>
        </p:nvGraphicFramePr>
        <p:xfrm>
          <a:off x="838199" y="1825625"/>
          <a:ext cx="9953296" cy="2409777"/>
        </p:xfrm>
        <a:graphic>
          <a:graphicData uri="http://schemas.openxmlformats.org/drawingml/2006/table">
            <a:tbl>
              <a:tblPr firstRow="1" bandRow="1" bandCol="1">
                <a:tableStyleId>{5C22544A-7EE6-4342-B048-85BDC9FD1C3A}</a:tableStyleId>
              </a:tblPr>
              <a:tblGrid>
                <a:gridCol w="2488324">
                  <a:extLst>
                    <a:ext uri="{9D8B030D-6E8A-4147-A177-3AD203B41FA5}">
                      <a16:colId xmlns:a16="http://schemas.microsoft.com/office/drawing/2014/main" val="2626027492"/>
                    </a:ext>
                  </a:extLst>
                </a:gridCol>
                <a:gridCol w="2488324">
                  <a:extLst>
                    <a:ext uri="{9D8B030D-6E8A-4147-A177-3AD203B41FA5}">
                      <a16:colId xmlns:a16="http://schemas.microsoft.com/office/drawing/2014/main" val="469193831"/>
                    </a:ext>
                  </a:extLst>
                </a:gridCol>
                <a:gridCol w="2488324">
                  <a:extLst>
                    <a:ext uri="{9D8B030D-6E8A-4147-A177-3AD203B41FA5}">
                      <a16:colId xmlns:a16="http://schemas.microsoft.com/office/drawing/2014/main" val="769810685"/>
                    </a:ext>
                  </a:extLst>
                </a:gridCol>
                <a:gridCol w="2488324">
                  <a:extLst>
                    <a:ext uri="{9D8B030D-6E8A-4147-A177-3AD203B41FA5}">
                      <a16:colId xmlns:a16="http://schemas.microsoft.com/office/drawing/2014/main" val="8661945"/>
                    </a:ext>
                  </a:extLst>
                </a:gridCol>
              </a:tblGrid>
              <a:tr h="528939">
                <a:tc>
                  <a:txBody>
                    <a:bodyPr/>
                    <a:lstStyle/>
                    <a:p>
                      <a:pPr algn="ctr"/>
                      <a:r>
                        <a:rPr lang="en-BE" dirty="0">
                          <a:solidFill>
                            <a:schemeClr val="tx1"/>
                          </a:solidFill>
                        </a:rPr>
                        <a:t>Original MCCV</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BE" dirty="0">
                          <a:solidFill>
                            <a:schemeClr val="tx1"/>
                          </a:solidFill>
                        </a:rPr>
                        <a:t>MCCV type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BE" dirty="0">
                          <a:solidFill>
                            <a:schemeClr val="tx1"/>
                          </a:solidFill>
                        </a:rPr>
                        <a:t>MCCV type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BE" dirty="0">
                          <a:solidFill>
                            <a:schemeClr val="tx1"/>
                          </a:solidFill>
                        </a:rPr>
                        <a:t>MCCV type 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25412"/>
                  </a:ext>
                </a:extLst>
              </a:tr>
              <a:tr h="528939">
                <a:tc>
                  <a:txBody>
                    <a:bodyPr/>
                    <a:lstStyle/>
                    <a:p>
                      <a:pPr algn="l"/>
                      <a:r>
                        <a:rPr lang="en-BE" sz="1600" i="1" dirty="0"/>
                        <a:t>2/3 train, 1/3 test</a:t>
                      </a:r>
                    </a:p>
                    <a:p>
                      <a:pPr algn="l"/>
                      <a:r>
                        <a:rPr lang="en-BE" sz="1600" dirty="0"/>
                        <a:t>Train: 27-14</a:t>
                      </a:r>
                    </a:p>
                    <a:p>
                      <a:pPr algn="l"/>
                      <a:r>
                        <a:rPr lang="en-BE" sz="1600" dirty="0"/>
                        <a:t>Test: 14-7</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Train: 30-10</a:t>
                      </a:r>
                      <a:br>
                        <a:rPr lang="en-BE" sz="1600" dirty="0"/>
                      </a:br>
                      <a:r>
                        <a:rPr lang="en-BE" sz="1600" dirty="0"/>
                        <a:t>Test: 11-11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Train: 21-11</a:t>
                      </a:r>
                    </a:p>
                    <a:p>
                      <a:pPr algn="l"/>
                      <a:r>
                        <a:rPr lang="en-BE" sz="1600" dirty="0"/>
                        <a:t>Test: 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Train: 11-11</a:t>
                      </a:r>
                    </a:p>
                    <a:p>
                      <a:pPr algn="l"/>
                      <a:r>
                        <a:rPr lang="en-BE" sz="1600" dirty="0"/>
                        <a:t>Test: 30-10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887418"/>
                  </a:ext>
                </a:extLst>
              </a:tr>
              <a:tr h="528939">
                <a:tc>
                  <a:txBody>
                    <a:bodyPr/>
                    <a:lstStyle/>
                    <a:p>
                      <a:pPr algn="l"/>
                      <a:r>
                        <a:rPr lang="en-BE" sz="1600" dirty="0"/>
                        <a:t>3-fold CV</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3-fold CV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3-fold CV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BE" sz="1600" dirty="0"/>
                        <a:t>3-fold CV</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3144476"/>
                  </a:ext>
                </a:extLst>
              </a:tr>
              <a:tr h="528939">
                <a:tc>
                  <a:txBody>
                    <a:bodyPr/>
                    <a:lstStyle/>
                    <a:p>
                      <a:pPr algn="l"/>
                      <a:r>
                        <a:rPr lang="en-BE" sz="1600" dirty="0"/>
                        <a:t>500 repeats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a:r>
                        <a:rPr lang="en-BE" sz="1600" dirty="0"/>
                        <a:t>500 repeats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a:r>
                        <a:rPr lang="en-BE" sz="1600" dirty="0"/>
                        <a:t>500 repeats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a:r>
                        <a:rPr lang="en-BE" sz="1600" dirty="0"/>
                        <a:t>500 repeats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31413329"/>
                  </a:ext>
                </a:extLst>
              </a:tr>
            </a:tbl>
          </a:graphicData>
        </a:graphic>
      </p:graphicFrame>
    </p:spTree>
    <p:extLst>
      <p:ext uri="{BB962C8B-B14F-4D97-AF65-F5344CB8AC3E}">
        <p14:creationId xmlns:p14="http://schemas.microsoft.com/office/powerpoint/2010/main" val="199549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474-DC95-2F71-5324-1B2B9C02C77D}"/>
              </a:ext>
            </a:extLst>
          </p:cNvPr>
          <p:cNvSpPr>
            <a:spLocks noGrp="1"/>
          </p:cNvSpPr>
          <p:nvPr>
            <p:ph type="title"/>
          </p:nvPr>
        </p:nvSpPr>
        <p:spPr/>
        <p:txBody>
          <a:bodyPr/>
          <a:lstStyle/>
          <a:p>
            <a:r>
              <a:rPr lang="en-BE" dirty="0"/>
              <a:t>Microarray</a:t>
            </a:r>
          </a:p>
        </p:txBody>
      </p:sp>
      <p:sp>
        <p:nvSpPr>
          <p:cNvPr id="3" name="Text Placeholder 2">
            <a:extLst>
              <a:ext uri="{FF2B5EF4-FFF2-40B4-BE49-F238E27FC236}">
                <a16:creationId xmlns:a16="http://schemas.microsoft.com/office/drawing/2014/main" id="{5D5FD69F-ACDB-431E-D064-266A4DAEAF18}"/>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54989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F4D4-456F-1A49-E1C3-725750C99BDC}"/>
              </a:ext>
            </a:extLst>
          </p:cNvPr>
          <p:cNvSpPr>
            <a:spLocks noGrp="1"/>
          </p:cNvSpPr>
          <p:nvPr>
            <p:ph type="title"/>
          </p:nvPr>
        </p:nvSpPr>
        <p:spPr/>
        <p:txBody>
          <a:bodyPr/>
          <a:lstStyle/>
          <a:p>
            <a:r>
              <a:rPr lang="en-BE" dirty="0"/>
              <a:t>Feat selected: univariate microarray</a:t>
            </a:r>
          </a:p>
        </p:txBody>
      </p:sp>
      <p:sp>
        <p:nvSpPr>
          <p:cNvPr id="5" name="Content Placeholder 4">
            <a:extLst>
              <a:ext uri="{FF2B5EF4-FFF2-40B4-BE49-F238E27FC236}">
                <a16:creationId xmlns:a16="http://schemas.microsoft.com/office/drawing/2014/main" id="{9CA5BE74-850F-371E-0C1E-37CFA09D0BB9}"/>
              </a:ext>
            </a:extLst>
          </p:cNvPr>
          <p:cNvSpPr>
            <a:spLocks noGrp="1"/>
          </p:cNvSpPr>
          <p:nvPr>
            <p:ph idx="1"/>
          </p:nvPr>
        </p:nvSpPr>
        <p:spPr>
          <a:xfrm>
            <a:off x="838200" y="1825625"/>
            <a:ext cx="5257800" cy="4351338"/>
          </a:xfrm>
        </p:spPr>
        <p:txBody>
          <a:bodyPr/>
          <a:lstStyle/>
          <a:p>
            <a:r>
              <a:rPr lang="en-BE" dirty="0"/>
              <a:t>Original MCCV</a:t>
            </a:r>
          </a:p>
        </p:txBody>
      </p:sp>
      <p:sp>
        <p:nvSpPr>
          <p:cNvPr id="8" name="Content Placeholder 4">
            <a:extLst>
              <a:ext uri="{FF2B5EF4-FFF2-40B4-BE49-F238E27FC236}">
                <a16:creationId xmlns:a16="http://schemas.microsoft.com/office/drawing/2014/main" id="{BCA3CC43-1C85-B0A5-C121-9AB70E94A36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BE" dirty="0"/>
              <a:t>MCCV type 1</a:t>
            </a:r>
          </a:p>
        </p:txBody>
      </p:sp>
      <p:pic>
        <p:nvPicPr>
          <p:cNvPr id="10" name="Picture 9">
            <a:extLst>
              <a:ext uri="{FF2B5EF4-FFF2-40B4-BE49-F238E27FC236}">
                <a16:creationId xmlns:a16="http://schemas.microsoft.com/office/drawing/2014/main" id="{8F40D35F-9EBA-A67F-67AD-AABD1B839139}"/>
              </a:ext>
            </a:extLst>
          </p:cNvPr>
          <p:cNvPicPr>
            <a:picLocks noChangeAspect="1"/>
          </p:cNvPicPr>
          <p:nvPr/>
        </p:nvPicPr>
        <p:blipFill>
          <a:blip/>
          <a:stretch>
            <a:fillRect/>
          </a:stretch>
        </p:blipFill>
        <p:spPr>
          <a:xfrm>
            <a:off x="838800" y="2675540"/>
            <a:ext cx="5262393" cy="2558612"/>
          </a:xfrm>
          <a:prstGeom prst="rect">
            <a:avLst/>
          </a:prstGeom>
        </p:spPr>
      </p:pic>
      <p:pic>
        <p:nvPicPr>
          <p:cNvPr id="12" name="Picture 11">
            <a:extLst>
              <a:ext uri="{FF2B5EF4-FFF2-40B4-BE49-F238E27FC236}">
                <a16:creationId xmlns:a16="http://schemas.microsoft.com/office/drawing/2014/main" id="{CB9FCFFD-7A54-DBC7-0E51-2DD2E0E77D59}"/>
              </a:ext>
            </a:extLst>
          </p:cNvPr>
          <p:cNvPicPr>
            <a:picLocks noChangeAspect="1"/>
          </p:cNvPicPr>
          <p:nvPr/>
        </p:nvPicPr>
        <p:blipFill>
          <a:blip/>
          <a:stretch>
            <a:fillRect/>
          </a:stretch>
        </p:blipFill>
        <p:spPr>
          <a:xfrm>
            <a:off x="6096000" y="2674800"/>
            <a:ext cx="5266690" cy="2560701"/>
          </a:xfrm>
          <a:prstGeom prst="rect">
            <a:avLst/>
          </a:prstGeom>
        </p:spPr>
      </p:pic>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Tree>
    <p:extLst>
      <p:ext uri="{BB962C8B-B14F-4D97-AF65-F5344CB8AC3E}">
        <p14:creationId xmlns:p14="http://schemas.microsoft.com/office/powerpoint/2010/main" val="365734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A5BE74-850F-371E-0C1E-37CFA09D0BB9}"/>
              </a:ext>
            </a:extLst>
          </p:cNvPr>
          <p:cNvSpPr>
            <a:spLocks noGrp="1"/>
          </p:cNvSpPr>
          <p:nvPr>
            <p:ph idx="1"/>
          </p:nvPr>
        </p:nvSpPr>
        <p:spPr>
          <a:xfrm>
            <a:off x="838200" y="1825625"/>
            <a:ext cx="5257800" cy="4351338"/>
          </a:xfrm>
        </p:spPr>
        <p:txBody>
          <a:bodyPr/>
          <a:lstStyle/>
          <a:p>
            <a:r>
              <a:rPr lang="en-BE" dirty="0"/>
              <a:t>MCCV type 2</a:t>
            </a:r>
          </a:p>
        </p:txBody>
      </p:sp>
      <p:sp>
        <p:nvSpPr>
          <p:cNvPr id="8" name="Content Placeholder 4">
            <a:extLst>
              <a:ext uri="{FF2B5EF4-FFF2-40B4-BE49-F238E27FC236}">
                <a16:creationId xmlns:a16="http://schemas.microsoft.com/office/drawing/2014/main" id="{BCA3CC43-1C85-B0A5-C121-9AB70E94A36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BE" dirty="0"/>
              <a:t>MCCV type 3</a:t>
            </a:r>
          </a:p>
        </p:txBody>
      </p:sp>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4" name="Picture 3">
            <a:extLst>
              <a:ext uri="{FF2B5EF4-FFF2-40B4-BE49-F238E27FC236}">
                <a16:creationId xmlns:a16="http://schemas.microsoft.com/office/drawing/2014/main" id="{976A31A9-4CB3-9F5C-ADF0-BD615844DA86}"/>
              </a:ext>
            </a:extLst>
          </p:cNvPr>
          <p:cNvPicPr>
            <a:picLocks noChangeAspect="1"/>
          </p:cNvPicPr>
          <p:nvPr/>
        </p:nvPicPr>
        <p:blipFill>
          <a:blip/>
          <a:stretch>
            <a:fillRect/>
          </a:stretch>
        </p:blipFill>
        <p:spPr>
          <a:xfrm>
            <a:off x="6096000" y="2674800"/>
            <a:ext cx="5266690" cy="2560701"/>
          </a:xfrm>
          <a:prstGeom prst="rect">
            <a:avLst/>
          </a:prstGeom>
        </p:spPr>
      </p:pic>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pic>
        <p:nvPicPr>
          <p:cNvPr id="9" name="Picture 8">
            <a:extLst>
              <a:ext uri="{FF2B5EF4-FFF2-40B4-BE49-F238E27FC236}">
                <a16:creationId xmlns:a16="http://schemas.microsoft.com/office/drawing/2014/main" id="{26A097EB-2869-768C-BE42-010F9FE94378}"/>
              </a:ext>
            </a:extLst>
          </p:cNvPr>
          <p:cNvPicPr>
            <a:picLocks noChangeAspect="1"/>
          </p:cNvPicPr>
          <p:nvPr/>
        </p:nvPicPr>
        <p:blipFill>
          <a:blip/>
          <a:stretch>
            <a:fillRect/>
          </a:stretch>
        </p:blipFill>
        <p:spPr>
          <a:xfrm>
            <a:off x="838200" y="2674800"/>
            <a:ext cx="5266690" cy="2560701"/>
          </a:xfrm>
          <a:prstGeom prst="rect">
            <a:avLst/>
          </a:prstGeom>
        </p:spPr>
      </p:pic>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Feat selected: univariate microarray</a:t>
            </a:r>
          </a:p>
        </p:txBody>
      </p:sp>
    </p:spTree>
    <p:extLst>
      <p:ext uri="{BB962C8B-B14F-4D97-AF65-F5344CB8AC3E}">
        <p14:creationId xmlns:p14="http://schemas.microsoft.com/office/powerpoint/2010/main" val="168719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Model assessment</a:t>
            </a:r>
          </a:p>
        </p:txBody>
      </p:sp>
      <p:pic>
        <p:nvPicPr>
          <p:cNvPr id="3" name="Picture 2">
            <a:extLst>
              <a:ext uri="{FF2B5EF4-FFF2-40B4-BE49-F238E27FC236}">
                <a16:creationId xmlns:a16="http://schemas.microsoft.com/office/drawing/2014/main" id="{2E579490-5B8D-EFB0-AD0B-AA2BD3077003}"/>
              </a:ext>
            </a:extLst>
          </p:cNvPr>
          <p:cNvPicPr>
            <a:picLocks noChangeAspect="1"/>
          </p:cNvPicPr>
          <p:nvPr/>
        </p:nvPicPr>
        <p:blipFill>
          <a:blip/>
          <a:stretch>
            <a:fillRect/>
          </a:stretch>
        </p:blipFill>
        <p:spPr>
          <a:xfrm>
            <a:off x="748552" y="1825625"/>
            <a:ext cx="10838329" cy="4765790"/>
          </a:xfrm>
          <a:prstGeom prst="rect">
            <a:avLst/>
          </a:prstGeom>
        </p:spPr>
      </p:pic>
      <p:sp>
        <p:nvSpPr>
          <p:cNvPr id="16" name="AutoShape 10">
            <a:extLst>
              <a:ext uri="{FF2B5EF4-FFF2-40B4-BE49-F238E27FC236}">
                <a16:creationId xmlns:a16="http://schemas.microsoft.com/office/drawing/2014/main" id="{36693E89-3202-1915-098C-956E38F65FC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Tree>
    <p:extLst>
      <p:ext uri="{BB962C8B-B14F-4D97-AF65-F5344CB8AC3E}">
        <p14:creationId xmlns:p14="http://schemas.microsoft.com/office/powerpoint/2010/main" val="12180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474-DC95-2F71-5324-1B2B9C02C77D}"/>
              </a:ext>
            </a:extLst>
          </p:cNvPr>
          <p:cNvSpPr>
            <a:spLocks noGrp="1"/>
          </p:cNvSpPr>
          <p:nvPr>
            <p:ph type="title"/>
          </p:nvPr>
        </p:nvSpPr>
        <p:spPr/>
        <p:txBody>
          <a:bodyPr/>
          <a:lstStyle/>
          <a:p>
            <a:r>
              <a:rPr lang="en-BE" dirty="0"/>
              <a:t>Microbiome</a:t>
            </a:r>
          </a:p>
        </p:txBody>
      </p:sp>
      <p:sp>
        <p:nvSpPr>
          <p:cNvPr id="3" name="Text Placeholder 2">
            <a:extLst>
              <a:ext uri="{FF2B5EF4-FFF2-40B4-BE49-F238E27FC236}">
                <a16:creationId xmlns:a16="http://schemas.microsoft.com/office/drawing/2014/main" id="{5D5FD69F-ACDB-431E-D064-266A4DAEAF18}"/>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388806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F4D4-456F-1A49-E1C3-725750C99BDC}"/>
              </a:ext>
            </a:extLst>
          </p:cNvPr>
          <p:cNvSpPr>
            <a:spLocks noGrp="1"/>
          </p:cNvSpPr>
          <p:nvPr>
            <p:ph type="title"/>
          </p:nvPr>
        </p:nvSpPr>
        <p:spPr/>
        <p:txBody>
          <a:bodyPr/>
          <a:lstStyle/>
          <a:p>
            <a:r>
              <a:rPr lang="en-BE" dirty="0"/>
              <a:t>Feat selected: univariate microbiome</a:t>
            </a:r>
          </a:p>
        </p:txBody>
      </p:sp>
      <p:sp>
        <p:nvSpPr>
          <p:cNvPr id="5" name="Content Placeholder 4">
            <a:extLst>
              <a:ext uri="{FF2B5EF4-FFF2-40B4-BE49-F238E27FC236}">
                <a16:creationId xmlns:a16="http://schemas.microsoft.com/office/drawing/2014/main" id="{9CA5BE74-850F-371E-0C1E-37CFA09D0BB9}"/>
              </a:ext>
            </a:extLst>
          </p:cNvPr>
          <p:cNvSpPr>
            <a:spLocks noGrp="1"/>
          </p:cNvSpPr>
          <p:nvPr>
            <p:ph idx="1"/>
          </p:nvPr>
        </p:nvSpPr>
        <p:spPr>
          <a:xfrm>
            <a:off x="838200" y="1825625"/>
            <a:ext cx="5257800" cy="4351338"/>
          </a:xfrm>
        </p:spPr>
        <p:txBody>
          <a:bodyPr/>
          <a:lstStyle/>
          <a:p>
            <a:r>
              <a:rPr lang="en-BE" dirty="0"/>
              <a:t>Original MCCV</a:t>
            </a:r>
          </a:p>
        </p:txBody>
      </p:sp>
      <p:sp>
        <p:nvSpPr>
          <p:cNvPr id="8" name="Content Placeholder 4">
            <a:extLst>
              <a:ext uri="{FF2B5EF4-FFF2-40B4-BE49-F238E27FC236}">
                <a16:creationId xmlns:a16="http://schemas.microsoft.com/office/drawing/2014/main" id="{BCA3CC43-1C85-B0A5-C121-9AB70E94A36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BE" dirty="0"/>
              <a:t>MCCV type 1</a:t>
            </a:r>
          </a:p>
        </p:txBody>
      </p:sp>
      <p:pic>
        <p:nvPicPr>
          <p:cNvPr id="9" name="Picture 8">
            <a:extLst>
              <a:ext uri="{FF2B5EF4-FFF2-40B4-BE49-F238E27FC236}">
                <a16:creationId xmlns:a16="http://schemas.microsoft.com/office/drawing/2014/main" id="{18BB288C-3560-A7F8-4B81-60FDB61A61FB}"/>
              </a:ext>
            </a:extLst>
          </p:cNvPr>
          <p:cNvPicPr>
            <a:picLocks noChangeAspect="1"/>
          </p:cNvPicPr>
          <p:nvPr/>
        </p:nvPicPr>
        <p:blipFill>
          <a:blip/>
          <a:stretch>
            <a:fillRect/>
          </a:stretch>
        </p:blipFill>
        <p:spPr>
          <a:xfrm>
            <a:off x="833755" y="2674800"/>
            <a:ext cx="5266690" cy="2560701"/>
          </a:xfrm>
          <a:prstGeom prst="rect">
            <a:avLst/>
          </a:prstGeom>
        </p:spPr>
      </p:pic>
      <p:pic>
        <p:nvPicPr>
          <p:cNvPr id="4" name="Picture 3">
            <a:extLst>
              <a:ext uri="{FF2B5EF4-FFF2-40B4-BE49-F238E27FC236}">
                <a16:creationId xmlns:a16="http://schemas.microsoft.com/office/drawing/2014/main" id="{BA9F0113-15DF-4E62-4261-730113700904}"/>
              </a:ext>
            </a:extLst>
          </p:cNvPr>
          <p:cNvPicPr>
            <a:picLocks noChangeAspect="1"/>
          </p:cNvPicPr>
          <p:nvPr/>
        </p:nvPicPr>
        <p:blipFill>
          <a:blip/>
          <a:stretch>
            <a:fillRect/>
          </a:stretch>
        </p:blipFill>
        <p:spPr>
          <a:xfrm>
            <a:off x="6094800" y="2674800"/>
            <a:ext cx="5266690" cy="2560701"/>
          </a:xfrm>
          <a:prstGeom prst="rect">
            <a:avLst/>
          </a:prstGeom>
        </p:spPr>
      </p:pic>
    </p:spTree>
    <p:extLst>
      <p:ext uri="{BB962C8B-B14F-4D97-AF65-F5344CB8AC3E}">
        <p14:creationId xmlns:p14="http://schemas.microsoft.com/office/powerpoint/2010/main" val="219251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A5BE74-850F-371E-0C1E-37CFA09D0BB9}"/>
              </a:ext>
            </a:extLst>
          </p:cNvPr>
          <p:cNvSpPr>
            <a:spLocks noGrp="1"/>
          </p:cNvSpPr>
          <p:nvPr>
            <p:ph idx="1"/>
          </p:nvPr>
        </p:nvSpPr>
        <p:spPr>
          <a:xfrm>
            <a:off x="838200" y="1825625"/>
            <a:ext cx="5257800" cy="4351338"/>
          </a:xfrm>
        </p:spPr>
        <p:txBody>
          <a:bodyPr/>
          <a:lstStyle/>
          <a:p>
            <a:r>
              <a:rPr lang="en-BE" dirty="0"/>
              <a:t>MCCV type 2</a:t>
            </a:r>
          </a:p>
        </p:txBody>
      </p:sp>
      <p:sp>
        <p:nvSpPr>
          <p:cNvPr id="8" name="Content Placeholder 4">
            <a:extLst>
              <a:ext uri="{FF2B5EF4-FFF2-40B4-BE49-F238E27FC236}">
                <a16:creationId xmlns:a16="http://schemas.microsoft.com/office/drawing/2014/main" id="{BCA3CC43-1C85-B0A5-C121-9AB70E94A36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BE" dirty="0"/>
              <a:t>MCCV type 3</a:t>
            </a:r>
          </a:p>
        </p:txBody>
      </p:sp>
      <p:sp>
        <p:nvSpPr>
          <p:cNvPr id="13" name="AutoShape 8">
            <a:extLst>
              <a:ext uri="{FF2B5EF4-FFF2-40B4-BE49-F238E27FC236}">
                <a16:creationId xmlns:a16="http://schemas.microsoft.com/office/drawing/2014/main" id="{C9D6E25E-D881-71D1-C427-75BB3F9707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6" name="AutoShape 4">
            <a:extLst>
              <a:ext uri="{FF2B5EF4-FFF2-40B4-BE49-F238E27FC236}">
                <a16:creationId xmlns:a16="http://schemas.microsoft.com/office/drawing/2014/main" id="{F4794507-D099-9AB6-2B66-0B3A72EE1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12" name="Title 1">
            <a:extLst>
              <a:ext uri="{FF2B5EF4-FFF2-40B4-BE49-F238E27FC236}">
                <a16:creationId xmlns:a16="http://schemas.microsoft.com/office/drawing/2014/main" id="{058EABDE-4D24-704B-6805-76A24AE71606}"/>
              </a:ext>
            </a:extLst>
          </p:cNvPr>
          <p:cNvSpPr>
            <a:spLocks noGrp="1"/>
          </p:cNvSpPr>
          <p:nvPr>
            <p:ph type="title"/>
          </p:nvPr>
        </p:nvSpPr>
        <p:spPr>
          <a:xfrm>
            <a:off x="838200" y="365125"/>
            <a:ext cx="10515600" cy="1325563"/>
          </a:xfrm>
        </p:spPr>
        <p:txBody>
          <a:bodyPr/>
          <a:lstStyle/>
          <a:p>
            <a:r>
              <a:rPr lang="en-BE" dirty="0"/>
              <a:t>Feat selected: univariate microbiome</a:t>
            </a:r>
          </a:p>
        </p:txBody>
      </p:sp>
      <p:pic>
        <p:nvPicPr>
          <p:cNvPr id="10" name="Picture 9">
            <a:extLst>
              <a:ext uri="{FF2B5EF4-FFF2-40B4-BE49-F238E27FC236}">
                <a16:creationId xmlns:a16="http://schemas.microsoft.com/office/drawing/2014/main" id="{083048FA-FEF9-394F-F43A-D856E0538C47}"/>
              </a:ext>
            </a:extLst>
          </p:cNvPr>
          <p:cNvPicPr>
            <a:picLocks noChangeAspect="1"/>
          </p:cNvPicPr>
          <p:nvPr/>
        </p:nvPicPr>
        <p:blipFill>
          <a:blip/>
          <a:stretch>
            <a:fillRect/>
          </a:stretch>
        </p:blipFill>
        <p:spPr>
          <a:xfrm>
            <a:off x="838800" y="2674800"/>
            <a:ext cx="5266690" cy="2560701"/>
          </a:xfrm>
          <a:prstGeom prst="rect">
            <a:avLst/>
          </a:prstGeom>
        </p:spPr>
      </p:pic>
      <p:pic>
        <p:nvPicPr>
          <p:cNvPr id="14" name="Picture 13">
            <a:extLst>
              <a:ext uri="{FF2B5EF4-FFF2-40B4-BE49-F238E27FC236}">
                <a16:creationId xmlns:a16="http://schemas.microsoft.com/office/drawing/2014/main" id="{C465CFEB-2B5E-FB40-7C68-70F55E1CA75D}"/>
              </a:ext>
            </a:extLst>
          </p:cNvPr>
          <p:cNvPicPr>
            <a:picLocks noChangeAspect="1"/>
          </p:cNvPicPr>
          <p:nvPr/>
        </p:nvPicPr>
        <p:blipFill>
          <a:blip/>
          <a:stretch>
            <a:fillRect/>
          </a:stretch>
        </p:blipFill>
        <p:spPr>
          <a:xfrm>
            <a:off x="6094800" y="2674800"/>
            <a:ext cx="5266690" cy="2560701"/>
          </a:xfrm>
          <a:prstGeom prst="rect">
            <a:avLst/>
          </a:prstGeom>
        </p:spPr>
      </p:pic>
    </p:spTree>
    <p:extLst>
      <p:ext uri="{BB962C8B-B14F-4D97-AF65-F5344CB8AC3E}">
        <p14:creationId xmlns:p14="http://schemas.microsoft.com/office/powerpoint/2010/main" val="44117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10920</TotalTime>
  <Words>354</Words>
  <Application>Microsoft Macintosh PowerPoint</Application>
  <PresentationFormat>Widescreen</PresentationFormat>
  <Paragraphs>83</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CRC microbiome</vt:lpstr>
      <vt:lpstr>MCCV</vt:lpstr>
      <vt:lpstr>Microarray</vt:lpstr>
      <vt:lpstr>Feat selected: univariate microarray</vt:lpstr>
      <vt:lpstr>Feat selected: univariate microarray</vt:lpstr>
      <vt:lpstr>Model assessment</vt:lpstr>
      <vt:lpstr>Microbiome</vt:lpstr>
      <vt:lpstr>Feat selected: univariate microbiome</vt:lpstr>
      <vt:lpstr>Feat selected: univariate microbiome</vt:lpstr>
      <vt:lpstr>Model assessment</vt:lpstr>
      <vt:lpstr>Joint analysis</vt:lpstr>
      <vt:lpstr>Model assessment</vt:lpstr>
      <vt:lpstr>Microbiome selection</vt:lpstr>
      <vt:lpstr>Joint analysis</vt:lpstr>
      <vt:lpstr>Model assessment</vt:lpstr>
      <vt:lpstr>Microbiome selection</vt:lpstr>
      <vt:lpstr>Joint analysis</vt:lpstr>
      <vt:lpstr>Model assessment</vt:lpstr>
      <vt:lpstr>Microbiome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CRC microbiome</dc:title>
  <dc:creator>Dea Rynanda</dc:creator>
  <cp:lastModifiedBy>Dea Rynanda</cp:lastModifiedBy>
  <cp:revision>21</cp:revision>
  <dcterms:created xsi:type="dcterms:W3CDTF">2022-04-18T19:33:52Z</dcterms:created>
  <dcterms:modified xsi:type="dcterms:W3CDTF">2022-07-28T16:38:24Z</dcterms:modified>
</cp:coreProperties>
</file>