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2" r:id="rId7"/>
    <p:sldId id="273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E6D1"/>
          </a:solidFill>
        </a:fill>
      </a:tcStyle>
    </a:wholeTbl>
    <a:band2H>
      <a:tcTxStyle/>
      <a:tcStyle>
        <a:tcBdr/>
        <a:fill>
          <a:solidFill>
            <a:srgbClr val="F3F3E9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bg1">
                <a:alpha val="0"/>
              </a:schemeClr>
            </a:gs>
            <a:gs pos="100000">
              <a:srgbClr val="7030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57200" y="1066800"/>
            <a:ext cx="80772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7329" y="6477000"/>
            <a:ext cx="249472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9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grpSp>
        <p:nvGrpSpPr>
          <p:cNvPr id="8" name="Group"/>
          <p:cNvGrpSpPr/>
          <p:nvPr/>
        </p:nvGrpSpPr>
        <p:grpSpPr>
          <a:xfrm>
            <a:off x="191515" y="6388100"/>
            <a:ext cx="1662464" cy="237985"/>
            <a:chOff x="0" y="0"/>
            <a:chExt cx="1662462" cy="237984"/>
          </a:xfrm>
        </p:grpSpPr>
        <p:sp>
          <p:nvSpPr>
            <p:cNvPr id="6" name="2013-2019 Suzanne McIntosh"/>
            <p:cNvSpPr txBox="1"/>
            <p:nvPr/>
          </p:nvSpPr>
          <p:spPr>
            <a:xfrm>
              <a:off x="0" y="0"/>
              <a:ext cx="1662463" cy="237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defRPr sz="9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r>
                <a:rPr dirty="0"/>
                <a:t>     </a:t>
              </a:r>
              <a:r>
                <a:rPr sz="700" dirty="0"/>
                <a:t>2013-2019 Suzanne McIntosh</a:t>
              </a:r>
            </a:p>
          </p:txBody>
        </p:sp>
        <p:sp>
          <p:nvSpPr>
            <p:cNvPr id="7" name="C"/>
            <p:cNvSpPr/>
            <p:nvPr/>
          </p:nvSpPr>
          <p:spPr>
            <a:xfrm>
              <a:off x="52116" y="72342"/>
              <a:ext cx="123883" cy="11870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 defTabSz="584200">
                <a:defRPr sz="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dirty="0"/>
                <a:t>C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■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p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7" Type="http://schemas.openxmlformats.org/officeDocument/2006/relationships/hyperlink" Target="https://www.globus.org/data-transfer" TargetMode="External"/><Relationship Id="rId2" Type="http://schemas.openxmlformats.org/officeDocument/2006/relationships/hyperlink" Target="https://developer.twitter.com/en/docs/tweets/search/overview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witter4j.org/en/" TargetMode="External"/><Relationship Id="rId5" Type="http://schemas.openxmlformats.org/officeDocument/2006/relationships/hyperlink" Target="https://www.scalalang.org/api/2.11.12/#package" TargetMode="External"/><Relationship Id="rId4" Type="http://schemas.openxmlformats.org/officeDocument/2006/relationships/hyperlink" Target="https://spark.apache.org/docs/2.3.0/ml-guide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36" name="Big Data Applications Symposium - Spring 20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Big Data Applications Symposium - Spring 2019</a:t>
            </a:r>
          </a:p>
        </p:txBody>
      </p:sp>
      <p:sp>
        <p:nvSpPr>
          <p:cNvPr id="37" name="Project Name:  &lt; Enter your project name here &gt;…"/>
          <p:cNvSpPr txBox="1">
            <a:spLocks noGrp="1"/>
          </p:cNvSpPr>
          <p:nvPr>
            <p:ph type="body" idx="1"/>
          </p:nvPr>
        </p:nvSpPr>
        <p:spPr>
          <a:xfrm>
            <a:off x="571499" y="1130300"/>
            <a:ext cx="7785101" cy="5346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Project Name:  </a:t>
            </a:r>
            <a: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  <a:t>Author Profiling: Predicting Age, Gender and Personality of Twitter Users </a:t>
            </a:r>
            <a:b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</a:br>
            <a:endParaRPr lang="en-US" dirty="0">
              <a:solidFill>
                <a:srgbClr val="FF000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Team: 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Daniel Rivera Ruiz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rgbClr val="FF000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Abstract:  </a:t>
            </a:r>
          </a:p>
          <a:p>
            <a:pPr marL="0" indent="0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  <a:t>Author profiling is an area of text analytics that tries to</a:t>
            </a:r>
            <a:b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</a:br>
            <a: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  <a:t>uncover characteristics of an author based on the style of written text. In this project we will apply author profiling techniques on </a:t>
            </a:r>
            <a:r>
              <a:rPr lang="en-US" i="1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  <a:t>tweets </a:t>
            </a:r>
            <a: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  <a:t>to try to predict the age, gender and strongest personality traits of Twitter users. </a:t>
            </a:r>
            <a:br>
              <a:rPr lang="en-US" dirty="0">
                <a:latin typeface="Univers Condensed Light" panose="020B0604020202020204" pitchFamily="34" charset="0"/>
                <a:cs typeface="Latha" panose="020B0502040204020203" pitchFamily="34" charset="0"/>
                <a:sym typeface="Century"/>
              </a:rPr>
            </a:br>
            <a:endParaRPr lang="en-US" dirty="0">
              <a:solidFill>
                <a:srgbClr val="FF000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863840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References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sz="8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1. Kursuncu, U., Gaur, M., Lokala, N. U. Ga., Thirunarayan, K., et al. (2019): Predictive Analysis on Twitter: Techniques and Applications.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2. Twitter. (2019):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2"/>
              </a:rPr>
              <a:t>https://developer.twitter.com/en/docs/tweets/search/overview.html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3. Google Code. (2013): Word2vec.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3"/>
              </a:rPr>
              <a:t>https://code.google.com/archive/p/word2vec/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4. Sushree D., Ranjan K. B., Mukesh K., Santanu K. R. (2018): RealTime Sentiment Analysis of Twitter Streaming data for Stock Prediction.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5. Apache Spark 2.3.0. (2019): Machine Learning Library (MLlib) Guide.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4"/>
              </a:rPr>
              <a:t>https://spark.apache.org/docs/2.3.0/ml-guide.html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6. Scala 2.11.12. (2019): Scala Library API.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5"/>
              </a:rPr>
              <a:t>https://www.scalalang.org/api/2.11.12/#package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7. Karau, H., Konwinski, A., Wendell, P., Zaharia, M. (2015): Learning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Spark: Lightning-Fast Big Data Analytics, 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8. Alexander, A. (2013): Scala Cookbook: Recipes for Object-Oriented and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Functional Programming, 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9. Twitter4J (2019). An unofficial Java library for the Twitter API.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6"/>
              </a:rPr>
              <a:t>http://twitter4j.org/en/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10. Data transfer with Globus (2019). </a:t>
            </a:r>
            <a:r>
              <a:rPr lang="en-US" sz="1600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  <a:hlinkClick r:id="rId7"/>
              </a:rPr>
              <a:t>https://www.globus.org/data-transfer</a:t>
            </a:r>
            <a:endParaRPr lang="en-US" sz="16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sz="2000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39391306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2809240" y="2767330"/>
            <a:ext cx="3525520" cy="160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60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Thank you!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3774735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Motivation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Who are the users of this application?</a:t>
            </a:r>
            <a:endParaRPr lang="en-US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Companies that want to better understand their customers.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Who will benefit from this application?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Advertising agencies, political and social analysts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rgbClr val="FF000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Why is this application important?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The information extracted from text plus the metadata (retweets, followers, etc.) helps to make sense of public opinions and reactions to contemporary issues.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Goodness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What steps were taken to assess the ‘goodness’ of the analytic itself? 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Test the predictions of the model with unseen data for which the ground truth is known (e.g. celebrities).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7592514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Remediation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What actuation(s) or remediation actions are performed by the application?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Top 5 most similar tweets from the training set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Understand what the models consider similar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Identify business opportunities based on these similarities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42875807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Data Sources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Name: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 Twitter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Description: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 Tweets (status + metadata) collected with Twitter API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Size of data:</a:t>
            </a:r>
            <a:r>
              <a:rPr lang="en-US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 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1G</a:t>
            </a:r>
            <a:endParaRPr lang="en-US" b="1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Name: 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word2vec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Description: 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Word embeddings from Google News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Size of data:</a:t>
            </a:r>
            <a:r>
              <a:rPr lang="en-US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 </a:t>
            </a: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10G</a:t>
            </a: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065876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Design Diagram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Platform(s) on which 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the application runs: 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Dumbo Cluster NYU</a:t>
            </a:r>
            <a:r>
              <a:rPr lang="en-US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 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10C5FA5-BAD3-4EB6-B057-71704B7A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2225" y="1803859"/>
            <a:ext cx="5376187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248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Insights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Skewed data for the age prediction task: more young users.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The gender prediction model is the one with more difficulties.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The personality trait prediction makes more sense in a per tweet basis rather than per user.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8948875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Obstacles</a:t>
            </a:r>
          </a:p>
          <a:p>
            <a:pPr marL="0" indent="0" hangingPunct="1">
              <a:buSzTx/>
              <a:buFont typeface="Wingdings"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Retrieving the “right” tweets for the training data (how to determine age/gender/personality a priori).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Getting the pre-trained word embeddings in a format that was compatible with Apache Spark.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Generating a UI that can interact with the Spark application in the Dumbo Cluster under the hood.</a:t>
            </a: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0651465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09994" y="6477000"/>
            <a:ext cx="176807" cy="2311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sp>
        <p:nvSpPr>
          <p:cNvPr id="40" name="&lt;Your project name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defRPr>
                <a:solidFill>
                  <a:srgbClr val="FF0000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cs typeface="Latha" panose="020B0502040204020203" pitchFamily="34" charset="0"/>
              </a:rPr>
              <a:t>Author Profiling On Twitter Users</a:t>
            </a:r>
            <a:endParaRPr sz="2800" b="1" dirty="0">
              <a:solidFill>
                <a:srgbClr val="7030A0"/>
              </a:solidFill>
              <a:latin typeface="Univers Condensed Light" panose="020B0604020202020204" pitchFamily="34" charset="0"/>
              <a:cs typeface="Latha" panose="020B0502040204020203" pitchFamily="34" charset="0"/>
            </a:endParaRPr>
          </a:p>
        </p:txBody>
      </p:sp>
      <p:sp>
        <p:nvSpPr>
          <p:cNvPr id="5" name="Project Name:  &lt; Enter your project name here &gt;…">
            <a:extLst>
              <a:ext uri="{FF2B5EF4-FFF2-40B4-BE49-F238E27FC236}">
                <a16:creationId xmlns:a16="http://schemas.microsoft.com/office/drawing/2014/main" id="{554C88F0-638A-465C-9C32-6E7632739E41}"/>
              </a:ext>
            </a:extLst>
          </p:cNvPr>
          <p:cNvSpPr txBox="1">
            <a:spLocks/>
          </p:cNvSpPr>
          <p:nvPr/>
        </p:nvSpPr>
        <p:spPr>
          <a:xfrm>
            <a:off x="457200" y="1060450"/>
            <a:ext cx="7785101" cy="534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numCol="1">
            <a:no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800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■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p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714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1717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6289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0861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5433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000500" marR="0" indent="-34290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▪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>
              <a:lnSpc>
                <a:spcPct val="80000"/>
              </a:lnSpc>
              <a:buSzTx/>
              <a:buFont typeface="Wingdings"/>
              <a:buNone/>
              <a:defRPr sz="200" b="1"/>
            </a:pPr>
            <a:endParaRPr lang="en-US" b="1" dirty="0">
              <a:latin typeface="Univers Condensed Light" panose="020B0604020202020204" pitchFamily="34" charset="0"/>
              <a:cs typeface="Latha" panose="020B0502040204020203" pitchFamily="34" charset="0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Summary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We developed an Author Profiling system that predicts the age, gender and personality traits of Twitter users based on their writing style and metadata from their Twitter accounts.</a:t>
            </a:r>
          </a:p>
          <a:p>
            <a:pPr marL="0" indent="0" hangingPunct="1">
              <a:buSzTx/>
              <a:buNone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sz="2800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0" indent="0" hangingPunct="1">
              <a:buSzTx/>
              <a:buFont typeface="Wingdings"/>
              <a:buNone/>
              <a:defRPr sz="2000">
                <a:latin typeface="Century"/>
                <a:ea typeface="Century"/>
                <a:cs typeface="Century"/>
                <a:sym typeface="Century"/>
              </a:defRPr>
            </a:pPr>
            <a:r>
              <a:rPr lang="en-US" sz="2800" b="1" dirty="0">
                <a:solidFill>
                  <a:srgbClr val="7030A0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Acknowledgments</a:t>
            </a:r>
            <a:endParaRPr lang="en-US" b="1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Professor McIntosh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HPC@NYU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Twitter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r>
              <a:rPr lang="en-US" dirty="0">
                <a:solidFill>
                  <a:schemeClr val="tx1"/>
                </a:solidFill>
                <a:latin typeface="Univers Condensed Light" panose="020B0604020202020204" pitchFamily="34" charset="0"/>
                <a:ea typeface="Century"/>
                <a:cs typeface="Latha" panose="020B0502040204020203" pitchFamily="34" charset="0"/>
                <a:sym typeface="Century"/>
              </a:rPr>
              <a:t>Google</a:t>
            </a:r>
          </a:p>
          <a:p>
            <a:pPr hangingPunct="1">
              <a:buSzTx/>
              <a:buFont typeface="Arial" panose="020B0604020202020204" pitchFamily="34" charset="0"/>
              <a:buChar char="•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chemeClr val="tx1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  <a:p>
            <a:pPr marL="457200" indent="-457200" hangingPunct="1">
              <a:buSzTx/>
              <a:buFont typeface="+mj-lt"/>
              <a:buAutoNum type="arabicPeriod"/>
              <a:defRPr>
                <a:latin typeface="Century"/>
                <a:ea typeface="Century"/>
                <a:cs typeface="Century"/>
                <a:sym typeface="Century"/>
              </a:defRPr>
            </a:pPr>
            <a:endParaRPr lang="en-US" b="1" dirty="0">
              <a:solidFill>
                <a:srgbClr val="7030A0"/>
              </a:solidFill>
              <a:latin typeface="Univers Condensed Light" panose="020B0604020202020204" pitchFamily="34" charset="0"/>
              <a:ea typeface="Century"/>
              <a:cs typeface="Latha" panose="020B0502040204020203" pitchFamily="34" charset="0"/>
              <a:sym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432707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8F8F8F"/>
      </a:accent3>
      <a:accent4>
        <a:srgbClr val="707070"/>
      </a:accent4>
      <a:accent5>
        <a:srgbClr val="CAE2AA"/>
      </a:accent5>
      <a:accent6>
        <a:srgbClr val="B9B95C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682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 Neue Light</vt:lpstr>
      <vt:lpstr>Univers Condensed Light</vt:lpstr>
      <vt:lpstr>Verdana</vt:lpstr>
      <vt:lpstr>Wingdings</vt:lpstr>
      <vt:lpstr>Level</vt:lpstr>
      <vt:lpstr>Big Data Applications Symposium - Spring 2019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  <vt:lpstr>Author Profiling On Twitter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Applications Symposium - Spring 2019</dc:title>
  <cp:lastModifiedBy>Daniel Rivera</cp:lastModifiedBy>
  <cp:revision>27</cp:revision>
  <dcterms:modified xsi:type="dcterms:W3CDTF">2019-04-29T04:39:50Z</dcterms:modified>
</cp:coreProperties>
</file>