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6" r:id="rId6"/>
    <p:sldId id="260" r:id="rId7"/>
    <p:sldId id="261" r:id="rId8"/>
    <p:sldId id="267" r:id="rId9"/>
    <p:sldId id="268" r:id="rId10"/>
    <p:sldId id="269" r:id="rId11"/>
    <p:sldId id="270" r:id="rId12"/>
    <p:sldId id="262" r:id="rId13"/>
    <p:sldId id="271" r:id="rId14"/>
    <p:sldId id="263" r:id="rId15"/>
    <p:sldId id="264" r:id="rId16"/>
    <p:sldId id="265" r:id="rId1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DECCA"/>
          </a:solidFill>
        </a:fill>
      </a:tcStyle>
    </a:wholeTbl>
    <a:band2H>
      <a:tcTxStyle/>
      <a:tcStyle>
        <a:tcBdr/>
        <a:fill>
          <a:solidFill>
            <a:srgbClr val="EFF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6E6D1"/>
          </a:solidFill>
        </a:fill>
      </a:tcStyle>
    </a:wholeTbl>
    <a:band2H>
      <a:tcTxStyle/>
      <a:tcStyle>
        <a:tcBdr/>
        <a:fill>
          <a:solidFill>
            <a:srgbClr val="F3F3E9"/>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2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Shape 23"/>
          <p:cNvSpPr>
            <a:spLocks noGrp="1" noRot="1" noChangeAspect="1"/>
          </p:cNvSpPr>
          <p:nvPr>
            <p:ph type="sldImg"/>
          </p:nvPr>
        </p:nvSpPr>
        <p:spPr>
          <a:xfrm>
            <a:off x="1143000" y="685800"/>
            <a:ext cx="4572000" cy="3429000"/>
          </a:xfrm>
          <a:prstGeom prst="rect">
            <a:avLst/>
          </a:prstGeom>
        </p:spPr>
        <p:txBody>
          <a:bodyPr/>
          <a:lstStyle/>
          <a:p>
            <a:endParaRPr/>
          </a:p>
        </p:txBody>
      </p:sp>
      <p:sp>
        <p:nvSpPr>
          <p:cNvPr id="24" name="Shape 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5" name="Title Text"/>
          <p:cNvSpPr txBox="1">
            <a:spLocks noGrp="1"/>
          </p:cNvSpPr>
          <p:nvPr>
            <p:ph type="title"/>
          </p:nvPr>
        </p:nvSpPr>
        <p:spPr>
          <a:prstGeom prst="rect">
            <a:avLst/>
          </a:prstGeom>
        </p:spPr>
        <p:txBody>
          <a:bodyPr/>
          <a:lstStyle/>
          <a:p>
            <a:r>
              <a:t>Title Text</a:t>
            </a:r>
          </a:p>
        </p:txBody>
      </p:sp>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Line"/>
          <p:cNvSpPr/>
          <p:nvPr/>
        </p:nvSpPr>
        <p:spPr>
          <a:xfrm>
            <a:off x="457200" y="1066800"/>
            <a:ext cx="8077200" cy="0"/>
          </a:xfrm>
          <a:prstGeom prst="line">
            <a:avLst/>
          </a:prstGeom>
          <a:ln w="19050">
            <a:solidFill>
              <a:srgbClr val="000000"/>
            </a:solidFill>
          </a:ln>
        </p:spPr>
        <p:txBody>
          <a:bodyPr lIns="45719" rIns="45719"/>
          <a:lstStyle/>
          <a:p>
            <a:endParaRPr/>
          </a:p>
        </p:txBody>
      </p:sp>
      <p:sp>
        <p:nvSpPr>
          <p:cNvPr id="3" name="Title Text"/>
          <p:cNvSpPr txBox="1">
            <a:spLocks noGrp="1"/>
          </p:cNvSpPr>
          <p:nvPr>
            <p:ph type="title"/>
          </p:nvPr>
        </p:nvSpPr>
        <p:spPr>
          <a:xfrm>
            <a:off x="457200" y="277813"/>
            <a:ext cx="8229600" cy="7127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4" name="Body Level One…"/>
          <p:cNvSpPr txBox="1">
            <a:spLocks noGrp="1"/>
          </p:cNvSpPr>
          <p:nvPr>
            <p:ph type="body" idx="1"/>
          </p:nvPr>
        </p:nvSpPr>
        <p:spPr>
          <a:xfrm>
            <a:off x="457200" y="1143000"/>
            <a:ext cx="8229600" cy="4987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437329" y="6477000"/>
            <a:ext cx="249472" cy="231140"/>
          </a:xfrm>
          <a:prstGeom prst="rect">
            <a:avLst/>
          </a:prstGeom>
          <a:ln w="12700">
            <a:miter lim="400000"/>
          </a:ln>
        </p:spPr>
        <p:txBody>
          <a:bodyPr wrap="none" lIns="45719" rIns="45719">
            <a:spAutoFit/>
          </a:bodyPr>
          <a:lstStyle>
            <a:lvl1pPr algn="r">
              <a:defRPr sz="900" i="1">
                <a:latin typeface="Verdana"/>
                <a:ea typeface="Verdana"/>
                <a:cs typeface="Verdana"/>
                <a:sym typeface="Verdana"/>
              </a:defRPr>
            </a:lvl1pPr>
          </a:lstStyle>
          <a:p>
            <a:fld id="{86CB4B4D-7CA3-9044-876B-883B54F8677D}" type="slidenum">
              <a:t>‹#›</a:t>
            </a:fld>
            <a:endParaRPr/>
          </a:p>
        </p:txBody>
      </p:sp>
      <p:grpSp>
        <p:nvGrpSpPr>
          <p:cNvPr id="8" name="Group"/>
          <p:cNvGrpSpPr/>
          <p:nvPr/>
        </p:nvGrpSpPr>
        <p:grpSpPr>
          <a:xfrm>
            <a:off x="191515" y="6388100"/>
            <a:ext cx="1662464" cy="237985"/>
            <a:chOff x="0" y="0"/>
            <a:chExt cx="1662462" cy="237984"/>
          </a:xfrm>
        </p:grpSpPr>
        <p:sp>
          <p:nvSpPr>
            <p:cNvPr id="6" name="2013-2018 Suzanne McIntosh"/>
            <p:cNvSpPr txBox="1"/>
            <p:nvPr/>
          </p:nvSpPr>
          <p:spPr>
            <a:xfrm>
              <a:off x="0" y="0"/>
              <a:ext cx="1662463" cy="2379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p>
              <a:pPr defTabSz="584200">
                <a:defRPr sz="900">
                  <a:latin typeface="Helvetica Neue Light"/>
                  <a:ea typeface="Helvetica Neue Light"/>
                  <a:cs typeface="Helvetica Neue Light"/>
                  <a:sym typeface="Helvetica Neue Light"/>
                </a:defRPr>
              </a:pPr>
              <a:r>
                <a:t>     </a:t>
              </a:r>
              <a:r>
                <a:rPr sz="700"/>
                <a:t>2013-2018 Suzanne McIntosh</a:t>
              </a:r>
            </a:p>
          </p:txBody>
        </p:sp>
        <p:sp>
          <p:nvSpPr>
            <p:cNvPr id="7" name="C"/>
            <p:cNvSpPr/>
            <p:nvPr/>
          </p:nvSpPr>
          <p:spPr>
            <a:xfrm>
              <a:off x="52116" y="72342"/>
              <a:ext cx="123883" cy="118700"/>
            </a:xfrm>
            <a:prstGeom prst="ellipse">
              <a:avLst/>
            </a:prstGeom>
            <a:solidFill>
              <a:schemeClr val="accent3">
                <a:lumOff val="44000"/>
              </a:schemeClr>
            </a:solidFill>
            <a:ln w="3175"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ctr" defTabSz="584200">
                <a:defRPr sz="600">
                  <a:latin typeface="Helvetica Neue Light"/>
                  <a:ea typeface="Helvetica Neue Light"/>
                  <a:cs typeface="Helvetica Neue Light"/>
                  <a:sym typeface="Helvetica Neue Light"/>
                </a:defRPr>
              </a:lvl1pPr>
            </a:lstStyle>
            <a:p>
              <a:r>
                <a:t>C</a:t>
              </a:r>
            </a:p>
          </p:txBody>
        </p:sp>
      </p:gr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5pPr>
      <a:lvl6pPr marL="0" marR="0" indent="4572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6pPr>
      <a:lvl7pPr marL="0" marR="0" indent="9144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7pPr>
      <a:lvl8pPr marL="0" marR="0" indent="13716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8pPr>
      <a:lvl9pPr marL="0" marR="0" indent="18288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9pPr>
    </p:titleStyle>
    <p:bodyStyle>
      <a:lvl1pPr marL="342900" marR="0" indent="-3429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1pPr>
      <a:lvl2pPr marL="800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2pPr>
      <a:lvl3pPr marL="1219200" marR="0" indent="-3048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3pPr>
      <a:lvl4pPr marL="1714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4pPr>
      <a:lvl5pPr marL="21717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5pPr>
      <a:lvl6pPr marL="26289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6pPr>
      <a:lvl7pPr marL="3086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7pPr>
      <a:lvl8pPr marL="35433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8pPr>
      <a:lvl9pPr marL="4000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dev.socrata.co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dd.org/kdd2016/papers/files/adp1044-wangA.pdf"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27" name="Big Data Analytics Symposium - Fall 2018"/>
          <p:cNvSpPr txBox="1">
            <a:spLocks noGrp="1"/>
          </p:cNvSpPr>
          <p:nvPr>
            <p:ph type="title"/>
          </p:nvPr>
        </p:nvSpPr>
        <p:spPr>
          <a:prstGeom prst="rect">
            <a:avLst/>
          </a:prstGeom>
        </p:spPr>
        <p:txBody>
          <a:bodyPr/>
          <a:lstStyle>
            <a:lvl1pPr>
              <a:defRPr sz="2800">
                <a:latin typeface="Century"/>
                <a:ea typeface="Century"/>
                <a:cs typeface="Century"/>
                <a:sym typeface="Century"/>
              </a:defRPr>
            </a:lvl1pPr>
          </a:lstStyle>
          <a:p>
            <a:r>
              <a:t>Big Data Analytics Symposium - Fall 2018</a:t>
            </a:r>
          </a:p>
        </p:txBody>
      </p:sp>
      <p:sp>
        <p:nvSpPr>
          <p:cNvPr id="28" name="Analytics Project:  &lt; Enter your project name here &gt;…"/>
          <p:cNvSpPr txBox="1">
            <a:spLocks noGrp="1"/>
          </p:cNvSpPr>
          <p:nvPr>
            <p:ph type="body" idx="1"/>
          </p:nvPr>
        </p:nvSpPr>
        <p:spPr>
          <a:xfrm>
            <a:off x="571499" y="1130300"/>
            <a:ext cx="7785101" cy="5346700"/>
          </a:xfrm>
          <a:prstGeom prst="rect">
            <a:avLst/>
          </a:prstGeom>
        </p:spPr>
        <p:txBody>
          <a:bodyPr>
            <a:normAutofit/>
          </a:bodyPr>
          <a:lstStyle/>
          <a:p>
            <a:pPr>
              <a:lnSpc>
                <a:spcPct val="80000"/>
              </a:lnSpc>
              <a:buSzTx/>
              <a:buFont typeface="Wingdings"/>
              <a:buNone/>
              <a:defRPr sz="200" b="1"/>
            </a:pPr>
            <a:endParaRPr dirty="0"/>
          </a:p>
          <a:p>
            <a:pPr marL="0" indent="0">
              <a:buSzTx/>
              <a:buFont typeface="Wingdings"/>
              <a:buNone/>
              <a:defRPr sz="2000">
                <a:latin typeface="Century"/>
                <a:ea typeface="Century"/>
                <a:cs typeface="Century"/>
                <a:sym typeface="Century"/>
              </a:defRPr>
            </a:pPr>
            <a:endParaRPr dirty="0"/>
          </a:p>
          <a:p>
            <a:pPr marL="0" indent="0">
              <a:buSzTx/>
              <a:buFont typeface="Wingdings"/>
              <a:buNone/>
              <a:defRPr>
                <a:latin typeface="Century"/>
                <a:ea typeface="Century"/>
                <a:cs typeface="Century"/>
                <a:sym typeface="Century"/>
              </a:defRPr>
            </a:pPr>
            <a:r>
              <a:rPr dirty="0"/>
              <a:t>Analytics Project:  </a:t>
            </a:r>
            <a:r>
              <a:rPr lang="en-US" dirty="0">
                <a:sym typeface="Century"/>
              </a:rPr>
              <a:t>Quantitative Analysis of Crime Incidents in the City of Chicago, IL using Data Analytics Techniques</a:t>
            </a:r>
            <a:endParaRPr dirty="0">
              <a:solidFill>
                <a:srgbClr val="FF0000"/>
              </a:solidFill>
            </a:endParaRPr>
          </a:p>
          <a:p>
            <a:pPr marL="0" indent="0">
              <a:buSzTx/>
              <a:buFont typeface="Wingdings"/>
              <a:buNone/>
              <a:defRPr>
                <a:latin typeface="Century"/>
                <a:ea typeface="Century"/>
                <a:cs typeface="Century"/>
                <a:sym typeface="Century"/>
              </a:defRPr>
            </a:pPr>
            <a:endParaRPr lang="en-US" dirty="0"/>
          </a:p>
          <a:p>
            <a:pPr marL="0" indent="0">
              <a:buSzTx/>
              <a:buFont typeface="Wingdings"/>
              <a:buNone/>
              <a:defRPr>
                <a:latin typeface="Century"/>
                <a:ea typeface="Century"/>
                <a:cs typeface="Century"/>
                <a:sym typeface="Century"/>
              </a:defRPr>
            </a:pPr>
            <a:r>
              <a:rPr dirty="0"/>
              <a:t>Team:  </a:t>
            </a:r>
            <a:r>
              <a:rPr lang="en-US" dirty="0"/>
              <a:t>Daniel Rivera &amp; Alisha Sawant</a:t>
            </a:r>
            <a:endParaRPr dirty="0">
              <a:solidFill>
                <a:srgbClr val="FF0000"/>
              </a:solidFill>
            </a:endParaRPr>
          </a:p>
          <a:p>
            <a:pPr marL="0" indent="0">
              <a:buSzTx/>
              <a:buFont typeface="Wingdings"/>
              <a:buNone/>
              <a:defRPr>
                <a:latin typeface="Century"/>
                <a:ea typeface="Century"/>
                <a:cs typeface="Century"/>
                <a:sym typeface="Century"/>
              </a:defRPr>
            </a:pPr>
            <a:endParaRPr dirty="0">
              <a:solidFill>
                <a:srgbClr val="FF0000"/>
              </a:solidFill>
            </a:endParaRPr>
          </a:p>
          <a:p>
            <a:pPr marL="0" indent="0">
              <a:buSzTx/>
              <a:buFont typeface="Wingdings"/>
              <a:buNone/>
              <a:defRPr>
                <a:latin typeface="Century"/>
                <a:ea typeface="Century"/>
                <a:cs typeface="Century"/>
                <a:sym typeface="Century"/>
              </a:defRPr>
            </a:pPr>
            <a:r>
              <a:rPr dirty="0"/>
              <a:t>Abstract:</a:t>
            </a:r>
            <a:r>
              <a:rPr lang="en-US" dirty="0"/>
              <a:t> </a:t>
            </a:r>
            <a:r>
              <a:rPr lang="en-US" dirty="0">
                <a:sym typeface="Century"/>
              </a:rPr>
              <a:t>By combining different data sources, the analytic will extract information that is correlated to the pattern of crime incidents in Chicago. Demographics, train ridership and traffic data, and business licenses in the areas were considered. </a:t>
            </a:r>
            <a:endParaRPr dirty="0">
              <a:solidFill>
                <a:srgbClr val="FF0000"/>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47"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IN" dirty="0">
                <a:solidFill>
                  <a:schemeClr val="tx1"/>
                </a:solidFill>
              </a:rPr>
              <a:t>Quantitative Analysis of Crime Incidents in the City of Chicago, IL using Data Analytics Techniques</a:t>
            </a:r>
            <a:endParaRPr dirty="0"/>
          </a:p>
        </p:txBody>
      </p:sp>
      <p:sp>
        <p:nvSpPr>
          <p:cNvPr id="48" name="Results…"/>
          <p:cNvSpPr txBox="1">
            <a:spLocks noGrp="1"/>
          </p:cNvSpPr>
          <p:nvPr>
            <p:ph type="body" idx="1"/>
          </p:nvPr>
        </p:nvSpPr>
        <p:spPr>
          <a:xfrm>
            <a:off x="571499" y="1130300"/>
            <a:ext cx="7785101" cy="5346700"/>
          </a:xfrm>
          <a:prstGeom prst="rect">
            <a:avLst/>
          </a:prstGeom>
        </p:spPr>
        <p:txBody>
          <a:bodyPr>
            <a:normAutofit/>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Results</a:t>
            </a: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lgn="ctr">
              <a:spcBef>
                <a:spcPts val="600"/>
              </a:spcBef>
              <a:buSzTx/>
              <a:buFont typeface="Wingdings"/>
              <a:buNone/>
              <a:defRPr sz="2800">
                <a:latin typeface="Century"/>
                <a:ea typeface="Century"/>
                <a:cs typeface="Century"/>
                <a:sym typeface="Century"/>
              </a:defRPr>
            </a:pPr>
            <a:r>
              <a:rPr lang="en-US" sz="2000" dirty="0"/>
              <a:t>Top 10 Factors by Percentage with High Correlations</a:t>
            </a:r>
            <a:endParaRPr sz="2000" dirty="0"/>
          </a:p>
          <a:p>
            <a:pPr marL="0" indent="0">
              <a:buSzTx/>
              <a:buFont typeface="Wingdings"/>
              <a:buNone/>
              <a:defRPr sz="1600">
                <a:latin typeface="Century"/>
                <a:ea typeface="Century"/>
                <a:cs typeface="Century"/>
                <a:sym typeface="Century"/>
              </a:defRPr>
            </a:pPr>
            <a:endParaRPr dirty="0"/>
          </a:p>
        </p:txBody>
      </p:sp>
      <p:pic>
        <p:nvPicPr>
          <p:cNvPr id="8" name="Picture 7">
            <a:extLst>
              <a:ext uri="{FF2B5EF4-FFF2-40B4-BE49-F238E27FC236}">
                <a16:creationId xmlns:a16="http://schemas.microsoft.com/office/drawing/2014/main" id="{EE5A329A-D25F-423E-AEBE-6AC9EE7FE35E}"/>
              </a:ext>
            </a:extLst>
          </p:cNvPr>
          <p:cNvPicPr/>
          <p:nvPr/>
        </p:nvPicPr>
        <p:blipFill>
          <a:blip r:embed="rId2"/>
          <a:stretch>
            <a:fillRect/>
          </a:stretch>
        </p:blipFill>
        <p:spPr>
          <a:xfrm>
            <a:off x="1072988" y="1859914"/>
            <a:ext cx="6785137" cy="3867786"/>
          </a:xfrm>
          <a:prstGeom prst="rect">
            <a:avLst/>
          </a:prstGeom>
        </p:spPr>
      </p:pic>
    </p:spTree>
    <p:extLst>
      <p:ext uri="{BB962C8B-B14F-4D97-AF65-F5344CB8AC3E}">
        <p14:creationId xmlns:p14="http://schemas.microsoft.com/office/powerpoint/2010/main" val="335197645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47"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IN" dirty="0">
                <a:solidFill>
                  <a:schemeClr val="tx1"/>
                </a:solidFill>
              </a:rPr>
              <a:t>Quantitative Analysis of Crime Incidents in the City of Chicago, IL using Data Analytics Techniques</a:t>
            </a:r>
            <a:endParaRPr dirty="0"/>
          </a:p>
        </p:txBody>
      </p:sp>
      <p:sp>
        <p:nvSpPr>
          <p:cNvPr id="48" name="Results…"/>
          <p:cNvSpPr txBox="1">
            <a:spLocks noGrp="1"/>
          </p:cNvSpPr>
          <p:nvPr>
            <p:ph type="body" idx="1"/>
          </p:nvPr>
        </p:nvSpPr>
        <p:spPr>
          <a:xfrm>
            <a:off x="571499" y="1130300"/>
            <a:ext cx="7785101" cy="5346700"/>
          </a:xfrm>
          <a:prstGeom prst="rect">
            <a:avLst/>
          </a:prstGeom>
        </p:spPr>
        <p:txBody>
          <a:bodyPr>
            <a:normAutofit/>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Results</a:t>
            </a: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lgn="ctr">
              <a:spcBef>
                <a:spcPts val="600"/>
              </a:spcBef>
              <a:buSzTx/>
              <a:buFont typeface="Wingdings"/>
              <a:buNone/>
              <a:defRPr sz="2800">
                <a:latin typeface="Century"/>
                <a:ea typeface="Century"/>
                <a:cs typeface="Century"/>
                <a:sym typeface="Century"/>
              </a:defRPr>
            </a:pPr>
            <a:r>
              <a:rPr lang="en-US" sz="2000" dirty="0"/>
              <a:t>Top 10 Community Areas by Percentage with High Correlations</a:t>
            </a:r>
            <a:endParaRPr sz="2000" dirty="0"/>
          </a:p>
          <a:p>
            <a:pPr marL="0" indent="0">
              <a:buSzTx/>
              <a:buFont typeface="Wingdings"/>
              <a:buNone/>
              <a:defRPr sz="1600">
                <a:latin typeface="Century"/>
                <a:ea typeface="Century"/>
                <a:cs typeface="Century"/>
                <a:sym typeface="Century"/>
              </a:defRPr>
            </a:pPr>
            <a:endParaRPr dirty="0"/>
          </a:p>
        </p:txBody>
      </p:sp>
      <p:pic>
        <p:nvPicPr>
          <p:cNvPr id="7" name="Picture 6">
            <a:extLst>
              <a:ext uri="{FF2B5EF4-FFF2-40B4-BE49-F238E27FC236}">
                <a16:creationId xmlns:a16="http://schemas.microsoft.com/office/drawing/2014/main" id="{9F9FEA42-8113-4996-971F-CD1A7FAD060E}"/>
              </a:ext>
            </a:extLst>
          </p:cNvPr>
          <p:cNvPicPr/>
          <p:nvPr/>
        </p:nvPicPr>
        <p:blipFill>
          <a:blip r:embed="rId2"/>
          <a:stretch>
            <a:fillRect/>
          </a:stretch>
        </p:blipFill>
        <p:spPr>
          <a:xfrm>
            <a:off x="1072989" y="1859914"/>
            <a:ext cx="6782118" cy="3867786"/>
          </a:xfrm>
          <a:prstGeom prst="rect">
            <a:avLst/>
          </a:prstGeom>
        </p:spPr>
      </p:pic>
    </p:spTree>
    <p:extLst>
      <p:ext uri="{BB962C8B-B14F-4D97-AF65-F5344CB8AC3E}">
        <p14:creationId xmlns:p14="http://schemas.microsoft.com/office/powerpoint/2010/main" val="110586701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51"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IN" dirty="0">
                <a:solidFill>
                  <a:schemeClr val="tx1"/>
                </a:solidFill>
              </a:rPr>
              <a:t>Quantitative Analysis of Crime Incidents in the City of Chicago, IL using Data Analytics Techniques</a:t>
            </a:r>
            <a:endParaRPr dirty="0"/>
          </a:p>
        </p:txBody>
      </p:sp>
      <p:sp>
        <p:nvSpPr>
          <p:cNvPr id="52" name="Obstacles…"/>
          <p:cNvSpPr txBox="1">
            <a:spLocks noGrp="1"/>
          </p:cNvSpPr>
          <p:nvPr>
            <p:ph type="body" idx="1"/>
          </p:nvPr>
        </p:nvSpPr>
        <p:spPr>
          <a:xfrm>
            <a:off x="571499" y="1130300"/>
            <a:ext cx="7785101" cy="5346700"/>
          </a:xfrm>
          <a:prstGeom prst="rect">
            <a:avLst/>
          </a:prstGeom>
        </p:spPr>
        <p:txBody>
          <a:bodyPr>
            <a:normAutofit fontScale="92500" lnSpcReduction="1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Obstacles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1.</a:t>
            </a:r>
            <a:r>
              <a:rPr lang="en-US" dirty="0"/>
              <a:t> Mapping the location information (latitude, longitude) to the corresponding community areas.</a:t>
            </a:r>
          </a:p>
          <a:p>
            <a:pPr lvl="1">
              <a:spcBef>
                <a:spcPts val="400"/>
              </a:spcBef>
              <a:buSzTx/>
              <a:buFont typeface="Wingdings" panose="05000000000000000000" pitchFamily="2" charset="2"/>
              <a:buChar char="§"/>
              <a:defRPr sz="2000">
                <a:latin typeface="Century"/>
                <a:ea typeface="Century"/>
                <a:cs typeface="Century"/>
                <a:sym typeface="Century"/>
              </a:defRPr>
            </a:pPr>
            <a:r>
              <a:rPr lang="en-US" dirty="0"/>
              <a:t>Using the </a:t>
            </a:r>
            <a:r>
              <a:rPr lang="en-US" dirty="0" err="1"/>
              <a:t>Socrata</a:t>
            </a:r>
            <a:r>
              <a:rPr lang="en-US" dirty="0"/>
              <a:t> Open Data API (</a:t>
            </a:r>
            <a:r>
              <a:rPr lang="en-US" dirty="0">
                <a:hlinkClick r:id="rId2"/>
              </a:rPr>
              <a:t>SODA</a:t>
            </a:r>
            <a:r>
              <a:rPr lang="en-US" dirty="0"/>
              <a:t>)</a:t>
            </a:r>
            <a:r>
              <a:rPr dirty="0"/>
              <a:t> </a:t>
            </a:r>
            <a:r>
              <a:rPr lang="en-US" dirty="0"/>
              <a:t>we were able to query a dataset that includes the geometry of all the community areas:</a:t>
            </a:r>
          </a:p>
          <a:p>
            <a:pPr marL="457200" lvl="1" indent="0">
              <a:spcBef>
                <a:spcPts val="400"/>
              </a:spcBef>
              <a:buSzTx/>
              <a:buNone/>
              <a:defRPr sz="2000">
                <a:latin typeface="Century"/>
                <a:ea typeface="Century"/>
                <a:cs typeface="Century"/>
                <a:sym typeface="Century"/>
              </a:defRPr>
            </a:pPr>
            <a:endParaRPr lang="en-US" dirty="0"/>
          </a:p>
          <a:p>
            <a:pPr marL="457200" lvl="1" indent="0">
              <a:spcBef>
                <a:spcPts val="400"/>
              </a:spcBef>
              <a:buSzTx/>
              <a:buNone/>
              <a:defRPr sz="2000">
                <a:latin typeface="Century"/>
                <a:ea typeface="Century"/>
                <a:cs typeface="Century"/>
                <a:sym typeface="Century"/>
              </a:defRPr>
            </a:pPr>
            <a:r>
              <a:rPr lang="en-US" sz="1500" dirty="0">
                <a:latin typeface="Lucida Console" panose="020B0609040504020204" pitchFamily="49" charset="0"/>
              </a:rPr>
              <a:t>String w = </a:t>
            </a:r>
            <a:r>
              <a:rPr lang="en-US" sz="1500" dirty="0" err="1">
                <a:latin typeface="Lucida Console" panose="020B0609040504020204" pitchFamily="49" charset="0"/>
              </a:rPr>
              <a:t>String.format</a:t>
            </a:r>
            <a:r>
              <a:rPr lang="en-US" sz="1500" dirty="0">
                <a:latin typeface="Lucida Console" panose="020B0609040504020204" pitchFamily="49" charset="0"/>
              </a:rPr>
              <a:t>(</a:t>
            </a:r>
            <a:r>
              <a:rPr lang="en-US" sz="1500" dirty="0">
                <a:solidFill>
                  <a:srgbClr val="FF0000"/>
                </a:solidFill>
                <a:latin typeface="Lucida Console" panose="020B0609040504020204" pitchFamily="49" charset="0"/>
              </a:rPr>
              <a:t>"intersects(</a:t>
            </a:r>
            <a:r>
              <a:rPr lang="en-US" sz="1500" dirty="0" err="1">
                <a:solidFill>
                  <a:srgbClr val="FF0000"/>
                </a:solidFill>
                <a:latin typeface="Lucida Console" panose="020B0609040504020204" pitchFamily="49" charset="0"/>
              </a:rPr>
              <a:t>the_geom</a:t>
            </a:r>
            <a:r>
              <a:rPr lang="en-US" sz="1500" dirty="0">
                <a:solidFill>
                  <a:srgbClr val="FF0000"/>
                </a:solidFill>
                <a:latin typeface="Lucida Console" panose="020B0609040504020204" pitchFamily="49" charset="0"/>
              </a:rPr>
              <a:t>, '%s')"</a:t>
            </a:r>
            <a:r>
              <a:rPr lang="en-US" sz="1500" dirty="0">
                <a:latin typeface="Lucida Console" panose="020B0609040504020204" pitchFamily="49" charset="0"/>
              </a:rPr>
              <a:t>, point);</a:t>
            </a:r>
          </a:p>
          <a:p>
            <a:pPr marL="457200" lvl="1" indent="0">
              <a:spcBef>
                <a:spcPts val="400"/>
              </a:spcBef>
              <a:buSzTx/>
              <a:buNone/>
              <a:defRPr sz="2000">
                <a:latin typeface="Century"/>
                <a:ea typeface="Century"/>
                <a:cs typeface="Century"/>
                <a:sym typeface="Century"/>
              </a:defRPr>
            </a:pPr>
            <a:r>
              <a:rPr lang="en-US" sz="1500" dirty="0" err="1">
                <a:latin typeface="Lucida Console" panose="020B0609040504020204" pitchFamily="49" charset="0"/>
              </a:rPr>
              <a:t>SoqlQuery</a:t>
            </a:r>
            <a:r>
              <a:rPr lang="en-US" sz="1500" dirty="0">
                <a:latin typeface="Lucida Console" panose="020B0609040504020204" pitchFamily="49" charset="0"/>
              </a:rPr>
              <a:t> query = new </a:t>
            </a:r>
            <a:r>
              <a:rPr lang="en-US" sz="1500" dirty="0" err="1">
                <a:latin typeface="Lucida Console" panose="020B0609040504020204" pitchFamily="49" charset="0"/>
              </a:rPr>
              <a:t>SoqlQueryBuilder</a:t>
            </a:r>
            <a:r>
              <a:rPr lang="en-US" sz="1500" dirty="0">
                <a:latin typeface="Lucida Console" panose="020B0609040504020204" pitchFamily="49" charset="0"/>
              </a:rPr>
              <a:t>()</a:t>
            </a:r>
          </a:p>
          <a:p>
            <a:pPr marL="457200" lvl="1" indent="0">
              <a:spcBef>
                <a:spcPts val="400"/>
              </a:spcBef>
              <a:buSzTx/>
              <a:buNone/>
              <a:defRPr sz="2000">
                <a:latin typeface="Century"/>
                <a:ea typeface="Century"/>
                <a:cs typeface="Century"/>
                <a:sym typeface="Century"/>
              </a:defRPr>
            </a:pPr>
            <a:r>
              <a:rPr lang="en-US" sz="1500" dirty="0">
                <a:latin typeface="Lucida Console" panose="020B0609040504020204" pitchFamily="49" charset="0"/>
              </a:rPr>
              <a:t>                    .</a:t>
            </a:r>
            <a:r>
              <a:rPr lang="en-US" sz="1500" dirty="0" err="1">
                <a:latin typeface="Lucida Console" panose="020B0609040504020204" pitchFamily="49" charset="0"/>
              </a:rPr>
              <a:t>addSelectPhrase</a:t>
            </a:r>
            <a:r>
              <a:rPr lang="en-US" sz="1500" dirty="0">
                <a:latin typeface="Lucida Console" panose="020B0609040504020204" pitchFamily="49" charset="0"/>
              </a:rPr>
              <a:t>("</a:t>
            </a:r>
            <a:r>
              <a:rPr lang="en-US" sz="1500" dirty="0" err="1">
                <a:latin typeface="Lucida Console" panose="020B0609040504020204" pitchFamily="49" charset="0"/>
              </a:rPr>
              <a:t>area_numbe</a:t>
            </a:r>
            <a:r>
              <a:rPr lang="en-US" sz="1500" dirty="0">
                <a:latin typeface="Lucida Console" panose="020B0609040504020204" pitchFamily="49" charset="0"/>
              </a:rPr>
              <a:t>")</a:t>
            </a:r>
          </a:p>
          <a:p>
            <a:pPr marL="457200" lvl="1" indent="0">
              <a:spcBef>
                <a:spcPts val="400"/>
              </a:spcBef>
              <a:buSzTx/>
              <a:buNone/>
              <a:defRPr sz="2000">
                <a:latin typeface="Century"/>
                <a:ea typeface="Century"/>
                <a:cs typeface="Century"/>
                <a:sym typeface="Century"/>
              </a:defRPr>
            </a:pPr>
            <a:r>
              <a:rPr lang="en-US" sz="1500" dirty="0">
                <a:latin typeface="Lucida Console" panose="020B0609040504020204" pitchFamily="49" charset="0"/>
              </a:rPr>
              <a:t>                    </a:t>
            </a:r>
            <a:r>
              <a:rPr lang="en-US" sz="1500" dirty="0">
                <a:solidFill>
                  <a:srgbClr val="FF0000"/>
                </a:solidFill>
                <a:latin typeface="Lucida Console" panose="020B0609040504020204" pitchFamily="49" charset="0"/>
              </a:rPr>
              <a:t>.</a:t>
            </a:r>
            <a:r>
              <a:rPr lang="en-US" sz="1500" dirty="0" err="1">
                <a:solidFill>
                  <a:srgbClr val="FF0000"/>
                </a:solidFill>
                <a:latin typeface="Lucida Console" panose="020B0609040504020204" pitchFamily="49" charset="0"/>
              </a:rPr>
              <a:t>setWhereClause</a:t>
            </a:r>
            <a:r>
              <a:rPr lang="en-US" sz="1500" dirty="0">
                <a:solidFill>
                  <a:srgbClr val="FF0000"/>
                </a:solidFill>
                <a:latin typeface="Lucida Console" panose="020B0609040504020204" pitchFamily="49" charset="0"/>
              </a:rPr>
              <a:t>(w)</a:t>
            </a:r>
          </a:p>
          <a:p>
            <a:pPr marL="457200" lvl="1" indent="0">
              <a:spcBef>
                <a:spcPts val="400"/>
              </a:spcBef>
              <a:buSzTx/>
              <a:buNone/>
              <a:defRPr sz="2000">
                <a:latin typeface="Century"/>
                <a:ea typeface="Century"/>
                <a:cs typeface="Century"/>
                <a:sym typeface="Century"/>
              </a:defRPr>
            </a:pPr>
            <a:r>
              <a:rPr lang="en-US" sz="1500" dirty="0">
                <a:latin typeface="Lucida Console" panose="020B0609040504020204" pitchFamily="49" charset="0"/>
              </a:rPr>
              <a:t>                    .build();</a:t>
            </a:r>
          </a:p>
          <a:p>
            <a:pPr marL="457200" lvl="1" indent="0">
              <a:spcBef>
                <a:spcPts val="400"/>
              </a:spcBef>
              <a:buSzTx/>
              <a:buNone/>
              <a:defRPr sz="2000">
                <a:latin typeface="Century"/>
                <a:ea typeface="Century"/>
                <a:cs typeface="Century"/>
                <a:sym typeface="Century"/>
              </a:defRPr>
            </a:pPr>
            <a:endParaRPr lang="en-US" dirty="0"/>
          </a:p>
          <a:p>
            <a:pPr lvl="1">
              <a:spcBef>
                <a:spcPts val="400"/>
              </a:spcBef>
              <a:buSzTx/>
              <a:buFont typeface="Wingdings" panose="05000000000000000000" pitchFamily="2" charset="2"/>
              <a:buChar char="§"/>
              <a:defRPr sz="2000">
                <a:latin typeface="Century"/>
                <a:ea typeface="Century"/>
                <a:cs typeface="Century"/>
                <a:sym typeface="Century"/>
              </a:defRPr>
            </a:pPr>
            <a:r>
              <a:rPr lang="en-US" dirty="0">
                <a:solidFill>
                  <a:schemeClr val="tx1"/>
                </a:solidFill>
              </a:rPr>
              <a:t>Connecting to the API was a time-consuming process, so making use of the parallelized computation capabilities of MapReduce was crucial to complete the task within a reasonable time (next slide)</a:t>
            </a:r>
            <a:endParaRPr dirty="0">
              <a:solidFill>
                <a:schemeClr val="tx1"/>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51"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IN" dirty="0">
                <a:solidFill>
                  <a:schemeClr val="tx1"/>
                </a:solidFill>
              </a:rPr>
              <a:t>Quantitative Analysis of Crime Incidents in the City of Chicago, IL using Data Analytics Techniques</a:t>
            </a:r>
            <a:endParaRPr dirty="0"/>
          </a:p>
        </p:txBody>
      </p:sp>
      <p:sp>
        <p:nvSpPr>
          <p:cNvPr id="52" name="Obstacles…"/>
          <p:cNvSpPr txBox="1">
            <a:spLocks noGrp="1"/>
          </p:cNvSpPr>
          <p:nvPr>
            <p:ph type="body" idx="1"/>
          </p:nvPr>
        </p:nvSpPr>
        <p:spPr>
          <a:xfrm>
            <a:off x="571499" y="1082675"/>
            <a:ext cx="7785101" cy="5346700"/>
          </a:xfrm>
          <a:prstGeom prst="rect">
            <a:avLst/>
          </a:prstGeom>
        </p:spPr>
        <p:txBody>
          <a:bodyPr>
            <a:normAutofit/>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sz="2600" dirty="0"/>
              <a:t>Obstacles</a:t>
            </a:r>
            <a:endParaRPr lang="en-US" sz="2600" dirty="0"/>
          </a:p>
          <a:p>
            <a:pPr marL="0" indent="0">
              <a:buSzTx/>
              <a:buFont typeface="Wingdings"/>
              <a:buNone/>
              <a:defRPr sz="1600">
                <a:latin typeface="Century"/>
                <a:ea typeface="Century"/>
                <a:cs typeface="Century"/>
                <a:sym typeface="Century"/>
              </a:defRPr>
            </a:pPr>
            <a:endParaRPr lang="en-US" dirty="0"/>
          </a:p>
        </p:txBody>
      </p:sp>
      <p:pic>
        <p:nvPicPr>
          <p:cNvPr id="3" name="Picture 2">
            <a:extLst>
              <a:ext uri="{FF2B5EF4-FFF2-40B4-BE49-F238E27FC236}">
                <a16:creationId xmlns:a16="http://schemas.microsoft.com/office/drawing/2014/main" id="{9A8E2292-2FC2-4187-9968-DD7DBE1434E5}"/>
              </a:ext>
            </a:extLst>
          </p:cNvPr>
          <p:cNvPicPr>
            <a:picLocks noChangeAspect="1"/>
          </p:cNvPicPr>
          <p:nvPr/>
        </p:nvPicPr>
        <p:blipFill rotWithShape="1">
          <a:blip r:embed="rId2">
            <a:extLst>
              <a:ext uri="{28A0092B-C50C-407E-A947-70E740481C1C}">
                <a14:useLocalDpi xmlns:a14="http://schemas.microsoft.com/office/drawing/2010/main" val="0"/>
              </a:ext>
            </a:extLst>
          </a:blip>
          <a:srcRect l="15417" t="30817" r="1353" b="19215"/>
          <a:stretch/>
        </p:blipFill>
        <p:spPr>
          <a:xfrm>
            <a:off x="38100" y="2001044"/>
            <a:ext cx="9073837" cy="2894012"/>
          </a:xfrm>
          <a:prstGeom prst="rect">
            <a:avLst/>
          </a:prstGeom>
        </p:spPr>
      </p:pic>
    </p:spTree>
    <p:extLst>
      <p:ext uri="{BB962C8B-B14F-4D97-AF65-F5344CB8AC3E}">
        <p14:creationId xmlns:p14="http://schemas.microsoft.com/office/powerpoint/2010/main" val="405824472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55"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IN" dirty="0">
                <a:solidFill>
                  <a:schemeClr val="tx1"/>
                </a:solidFill>
              </a:rPr>
              <a:t>Quantitative Analysis of Crime Incidents in the City of Chicago, IL using Data Analytics Techniques</a:t>
            </a:r>
            <a:endParaRPr dirty="0"/>
          </a:p>
        </p:txBody>
      </p:sp>
      <p:sp>
        <p:nvSpPr>
          <p:cNvPr id="56" name="Summary…"/>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Summary</a:t>
            </a:r>
            <a:endParaRPr lang="en-US" dirty="0"/>
          </a:p>
          <a:p>
            <a:pPr lvl="1">
              <a:spcBef>
                <a:spcPts val="600"/>
              </a:spcBef>
              <a:buSzTx/>
              <a:buFont typeface="Wingdings" panose="05000000000000000000" pitchFamily="2" charset="2"/>
              <a:buChar char="§"/>
              <a:defRPr sz="2800">
                <a:latin typeface="Century"/>
                <a:ea typeface="Century"/>
                <a:cs typeface="Century"/>
                <a:sym typeface="Century"/>
              </a:defRPr>
            </a:pPr>
            <a:r>
              <a:rPr lang="en-US" sz="2800" dirty="0">
                <a:sym typeface="Century"/>
              </a:rPr>
              <a:t>Crime is influenced by multiple factors that may be complex and unsuspected. </a:t>
            </a:r>
          </a:p>
          <a:p>
            <a:pPr lvl="1">
              <a:spcBef>
                <a:spcPts val="600"/>
              </a:spcBef>
              <a:buSzTx/>
              <a:buFont typeface="Wingdings" panose="05000000000000000000" pitchFamily="2" charset="2"/>
              <a:buChar char="§"/>
              <a:defRPr sz="2800">
                <a:latin typeface="Century"/>
                <a:ea typeface="Century"/>
                <a:cs typeface="Century"/>
                <a:sym typeface="Century"/>
              </a:defRPr>
            </a:pPr>
            <a:r>
              <a:rPr lang="en-US" sz="2800" dirty="0">
                <a:sym typeface="Century"/>
              </a:rPr>
              <a:t>Positively correlated factors: take action towards minimizing them.</a:t>
            </a:r>
          </a:p>
          <a:p>
            <a:pPr lvl="1">
              <a:spcBef>
                <a:spcPts val="600"/>
              </a:spcBef>
              <a:buSzTx/>
              <a:buFont typeface="Wingdings" panose="05000000000000000000" pitchFamily="2" charset="2"/>
              <a:buChar char="§"/>
              <a:defRPr sz="2800">
                <a:latin typeface="Century"/>
                <a:ea typeface="Century"/>
                <a:cs typeface="Century"/>
                <a:sym typeface="Century"/>
              </a:defRPr>
            </a:pPr>
            <a:r>
              <a:rPr lang="en-US" sz="2800" dirty="0">
                <a:sym typeface="Century"/>
              </a:rPr>
              <a:t>Negatively correlated factors: take action towards extrapolating them to other areas.</a:t>
            </a:r>
          </a:p>
          <a:p>
            <a:pPr lvl="1">
              <a:spcBef>
                <a:spcPts val="600"/>
              </a:spcBef>
              <a:buSzTx/>
              <a:buFont typeface="Wingdings" panose="05000000000000000000" pitchFamily="2" charset="2"/>
              <a:buChar char="§"/>
              <a:defRPr sz="2800">
                <a:latin typeface="Century"/>
                <a:ea typeface="Century"/>
                <a:cs typeface="Century"/>
                <a:sym typeface="Century"/>
              </a:defRPr>
            </a:pPr>
            <a:r>
              <a:rPr lang="en-US" sz="2800" dirty="0">
                <a:sym typeface="Century"/>
              </a:rPr>
              <a:t>Future work: time series for causality analysis and forecasting.</a:t>
            </a:r>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59"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IN" dirty="0">
                <a:solidFill>
                  <a:schemeClr val="tx1"/>
                </a:solidFill>
              </a:rPr>
              <a:t>Quantitative Analysis of Crime Incidents in the City of Chicago, IL using Data Analytics Techniques</a:t>
            </a:r>
            <a:endParaRPr dirty="0"/>
          </a:p>
        </p:txBody>
      </p:sp>
      <p:sp>
        <p:nvSpPr>
          <p:cNvPr id="60" name="References…"/>
          <p:cNvSpPr txBox="1">
            <a:spLocks noGrp="1"/>
          </p:cNvSpPr>
          <p:nvPr>
            <p:ph type="body" idx="1"/>
          </p:nvPr>
        </p:nvSpPr>
        <p:spPr>
          <a:xfrm>
            <a:off x="571499" y="1130300"/>
            <a:ext cx="7785101" cy="5346700"/>
          </a:xfrm>
          <a:prstGeom prst="rect">
            <a:avLst/>
          </a:prstGeom>
        </p:spPr>
        <p:txBody>
          <a:bodyPr>
            <a:normAutofit fontScale="92500" lnSpcReduction="1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References</a:t>
            </a:r>
          </a:p>
          <a:p>
            <a:pPr marL="457200" lvl="0" indent="-457200" fontAlgn="base">
              <a:buFont typeface="+mj-lt"/>
              <a:buAutoNum type="arabicPeriod"/>
            </a:pPr>
            <a:r>
              <a:rPr lang="en-US" sz="2200" dirty="0">
                <a:latin typeface="Century"/>
                <a:ea typeface="Century"/>
                <a:cs typeface="Century"/>
              </a:rPr>
              <a:t>Wang, </a:t>
            </a:r>
            <a:r>
              <a:rPr lang="en-US" sz="2200" dirty="0" err="1">
                <a:latin typeface="Century"/>
                <a:ea typeface="Century"/>
                <a:cs typeface="Century"/>
              </a:rPr>
              <a:t>Hongjian</a:t>
            </a:r>
            <a:r>
              <a:rPr lang="en-US" sz="2200" dirty="0">
                <a:latin typeface="Century"/>
                <a:ea typeface="Century"/>
                <a:cs typeface="Century"/>
              </a:rPr>
              <a:t>, et al. "Crime rate inference with big data." Proceedings of the 22nd ACM SIGKDD international conference on knowledge discovery and data mining. ACM, 2016.</a:t>
            </a:r>
          </a:p>
          <a:p>
            <a:pPr marL="457200" lvl="0" indent="-457200" fontAlgn="base">
              <a:buFont typeface="+mj-lt"/>
              <a:buAutoNum type="arabicPeriod"/>
            </a:pPr>
            <a:r>
              <a:rPr lang="en-US" sz="2200" dirty="0">
                <a:latin typeface="Century"/>
                <a:ea typeface="Century"/>
                <a:cs typeface="Century"/>
              </a:rPr>
              <a:t>Zhao, </a:t>
            </a:r>
            <a:r>
              <a:rPr lang="en-US" sz="2200" dirty="0" err="1">
                <a:latin typeface="Century"/>
                <a:ea typeface="Century"/>
                <a:cs typeface="Century"/>
              </a:rPr>
              <a:t>Xiangyu</a:t>
            </a:r>
            <a:r>
              <a:rPr lang="en-US" sz="2200" dirty="0">
                <a:latin typeface="Century"/>
                <a:ea typeface="Century"/>
                <a:cs typeface="Century"/>
              </a:rPr>
              <a:t>, and </a:t>
            </a:r>
            <a:r>
              <a:rPr lang="en-US" sz="2200" dirty="0" err="1">
                <a:latin typeface="Century"/>
                <a:ea typeface="Century"/>
                <a:cs typeface="Century"/>
              </a:rPr>
              <a:t>Jiliang</a:t>
            </a:r>
            <a:r>
              <a:rPr lang="en-US" sz="2200" dirty="0">
                <a:latin typeface="Century"/>
                <a:ea typeface="Century"/>
                <a:cs typeface="Century"/>
              </a:rPr>
              <a:t> Tang. "Crime in Urban Areas:: A Data Mining Perspective." ACM SIGKDD Explorations Newsletter 20.1 (2018): 1-12. </a:t>
            </a:r>
          </a:p>
          <a:p>
            <a:pPr marL="457200" lvl="0" indent="-457200" fontAlgn="base">
              <a:buFont typeface="+mj-lt"/>
              <a:buAutoNum type="arabicPeriod"/>
            </a:pPr>
            <a:r>
              <a:rPr lang="en-US" sz="2200" dirty="0">
                <a:latin typeface="Century"/>
                <a:ea typeface="Century"/>
                <a:cs typeface="Century"/>
              </a:rPr>
              <a:t>Williams, Matthew L., Pete </a:t>
            </a:r>
            <a:r>
              <a:rPr lang="en-US" sz="2200" dirty="0" err="1">
                <a:latin typeface="Century"/>
                <a:ea typeface="Century"/>
                <a:cs typeface="Century"/>
              </a:rPr>
              <a:t>Burnap</a:t>
            </a:r>
            <a:r>
              <a:rPr lang="en-US" sz="2200" dirty="0">
                <a:latin typeface="Century"/>
                <a:ea typeface="Century"/>
                <a:cs typeface="Century"/>
              </a:rPr>
              <a:t>, and Luke Sloan. "Crime sensing with big data: The affordances and limitations of using open-source communications to estimate crime patterns." The British Journal of Criminology 57.2 (2017): 320-340. </a:t>
            </a:r>
          </a:p>
          <a:p>
            <a:pPr marL="457200" indent="-457200">
              <a:buFont typeface="+mj-lt"/>
              <a:buAutoNum type="arabicPeriod"/>
            </a:pPr>
            <a:r>
              <a:rPr lang="en-US" sz="2200" dirty="0" err="1">
                <a:latin typeface="Century"/>
                <a:ea typeface="Century"/>
                <a:cs typeface="Century"/>
              </a:rPr>
              <a:t>Pramanik</a:t>
            </a:r>
            <a:r>
              <a:rPr lang="en-US" sz="2200" dirty="0">
                <a:latin typeface="Century"/>
                <a:ea typeface="Century"/>
                <a:cs typeface="Century"/>
              </a:rPr>
              <a:t>, </a:t>
            </a:r>
            <a:r>
              <a:rPr lang="en-US" sz="2200" dirty="0" err="1">
                <a:latin typeface="Century"/>
                <a:ea typeface="Century"/>
                <a:cs typeface="Century"/>
              </a:rPr>
              <a:t>Md</a:t>
            </a:r>
            <a:r>
              <a:rPr lang="en-US" sz="2200" dirty="0">
                <a:latin typeface="Century"/>
                <a:ea typeface="Century"/>
                <a:cs typeface="Century"/>
              </a:rPr>
              <a:t> </a:t>
            </a:r>
            <a:r>
              <a:rPr lang="en-US" sz="2200" dirty="0" err="1">
                <a:latin typeface="Century"/>
                <a:ea typeface="Century"/>
                <a:cs typeface="Century"/>
              </a:rPr>
              <a:t>Ileas</a:t>
            </a:r>
            <a:r>
              <a:rPr lang="en-US" sz="2200" dirty="0">
                <a:latin typeface="Century"/>
                <a:ea typeface="Century"/>
                <a:cs typeface="Century"/>
              </a:rPr>
              <a:t>, et al. "A framework for criminal network analysis using big data." e-Business Engineering (ICEBE), 2016 IEEE 13th International Conference on. IEEE, 2016.</a:t>
            </a:r>
            <a:endParaRPr sz="2200" dirty="0">
              <a:latin typeface="Century"/>
              <a:ea typeface="Century"/>
              <a:cs typeface="Century"/>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63"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IN" dirty="0">
                <a:solidFill>
                  <a:schemeClr val="tx1"/>
                </a:solidFill>
              </a:rPr>
              <a:t>Quantitative Analysis of Crime Incidents in the City of Chicago, IL using Data Analytics Techniques</a:t>
            </a:r>
            <a:endParaRPr dirty="0"/>
          </a:p>
        </p:txBody>
      </p:sp>
      <p:sp>
        <p:nvSpPr>
          <p:cNvPr id="64" name="Thank you!"/>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5400">
                <a:solidFill>
                  <a:srgbClr val="00B0F0"/>
                </a:solidFill>
                <a:latin typeface="Century"/>
                <a:ea typeface="Century"/>
                <a:cs typeface="Century"/>
                <a:sym typeface="Century"/>
              </a:defRPr>
            </a:pPr>
            <a:endParaRPr/>
          </a:p>
          <a:p>
            <a:pPr>
              <a:lnSpc>
                <a:spcPct val="80000"/>
              </a:lnSpc>
              <a:buSzTx/>
              <a:buFont typeface="Wingdings"/>
              <a:buNone/>
              <a:defRPr sz="5400">
                <a:solidFill>
                  <a:srgbClr val="00B0F0"/>
                </a:solidFill>
                <a:latin typeface="Century"/>
                <a:ea typeface="Century"/>
                <a:cs typeface="Century"/>
                <a:sym typeface="Century"/>
              </a:defRPr>
            </a:pPr>
            <a:endParaRPr/>
          </a:p>
          <a:p>
            <a:pPr algn="ctr">
              <a:lnSpc>
                <a:spcPct val="80000"/>
              </a:lnSpc>
              <a:spcBef>
                <a:spcPts val="1200"/>
              </a:spcBef>
              <a:buSzTx/>
              <a:buFont typeface="Wingdings"/>
              <a:buNone/>
              <a:defRPr sz="5400">
                <a:latin typeface="Century"/>
                <a:ea typeface="Century"/>
                <a:cs typeface="Century"/>
                <a:sym typeface="Century"/>
              </a:defRPr>
            </a:pPr>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31"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pPr>
              <a:defRPr>
                <a:latin typeface="Century"/>
                <a:ea typeface="Century"/>
                <a:cs typeface="Century"/>
                <a:sym typeface="Century"/>
              </a:defRPr>
            </a:pPr>
            <a:r>
              <a:rPr lang="en-IN" dirty="0">
                <a:solidFill>
                  <a:schemeClr val="tx1"/>
                </a:solidFill>
              </a:rPr>
              <a:t>Quantitative Analysis of Crime Incidents in the City of Chicago, IL using Data Analytics Techniques</a:t>
            </a:r>
          </a:p>
        </p:txBody>
      </p:sp>
      <p:sp>
        <p:nvSpPr>
          <p:cNvPr id="32" name="Motivation…"/>
          <p:cNvSpPr txBox="1">
            <a:spLocks noGrp="1"/>
          </p:cNvSpPr>
          <p:nvPr>
            <p:ph type="body" idx="1"/>
          </p:nvPr>
        </p:nvSpPr>
        <p:spPr>
          <a:xfrm>
            <a:off x="571499" y="1130300"/>
            <a:ext cx="7785101" cy="5346700"/>
          </a:xfrm>
          <a:prstGeom prst="rect">
            <a:avLst/>
          </a:prstGeom>
        </p:spPr>
        <p:txBody>
          <a:bodyPr/>
          <a:lstStyle/>
          <a:p>
            <a:pPr marL="0" indent="0">
              <a:spcBef>
                <a:spcPts val="600"/>
              </a:spcBef>
              <a:buSzTx/>
              <a:buFont typeface="Wingdings"/>
              <a:buNone/>
              <a:defRPr sz="2800">
                <a:latin typeface="Century"/>
                <a:ea typeface="Century"/>
                <a:cs typeface="Century"/>
                <a:sym typeface="Century"/>
              </a:defRPr>
            </a:pPr>
            <a:r>
              <a:rPr dirty="0"/>
              <a:t>Motivation</a:t>
            </a:r>
            <a:endParaRPr sz="2000" dirty="0"/>
          </a:p>
          <a:p>
            <a:pPr marL="0" indent="0">
              <a:buSzTx/>
              <a:buFont typeface="Wingdings"/>
              <a:buNone/>
              <a:defRPr sz="1600">
                <a:latin typeface="Century"/>
                <a:ea typeface="Century"/>
                <a:cs typeface="Century"/>
                <a:sym typeface="Century"/>
              </a:defRPr>
            </a:pPr>
            <a:endParaRPr sz="2000" dirty="0"/>
          </a:p>
          <a:p>
            <a:pPr marL="0" indent="0">
              <a:spcBef>
                <a:spcPts val="400"/>
              </a:spcBef>
              <a:buSzTx/>
              <a:buFont typeface="Wingdings"/>
              <a:buNone/>
              <a:defRPr sz="2000">
                <a:latin typeface="Century"/>
                <a:ea typeface="Century"/>
                <a:cs typeface="Century"/>
                <a:sym typeface="Century"/>
              </a:defRPr>
            </a:pPr>
            <a:r>
              <a:rPr dirty="0"/>
              <a:t>Who are the users of this analytic?</a:t>
            </a:r>
            <a:r>
              <a:rPr lang="en-US" dirty="0"/>
              <a:t> - Police Department of Chicago</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endParaRPr lang="en-US" dirty="0"/>
          </a:p>
          <a:p>
            <a:pPr marL="0" indent="0">
              <a:spcBef>
                <a:spcPts val="400"/>
              </a:spcBef>
              <a:buSzTx/>
              <a:buFont typeface="Wingdings"/>
              <a:buNone/>
              <a:defRPr sz="2000">
                <a:latin typeface="Century"/>
                <a:ea typeface="Century"/>
                <a:cs typeface="Century"/>
                <a:sym typeface="Century"/>
              </a:defRPr>
            </a:pPr>
            <a:r>
              <a:rPr dirty="0"/>
              <a:t>Who will benefit from this analytic?</a:t>
            </a:r>
            <a:r>
              <a:rPr lang="en-US" dirty="0"/>
              <a:t> -</a:t>
            </a:r>
            <a:r>
              <a:rPr dirty="0"/>
              <a:t> </a:t>
            </a:r>
            <a:r>
              <a:rPr lang="en-US" dirty="0"/>
              <a:t>Police Department of Chicago &amp; the residents of Chicago</a:t>
            </a:r>
          </a:p>
          <a:p>
            <a:pPr marL="0" indent="0">
              <a:spcBef>
                <a:spcPts val="400"/>
              </a:spcBef>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Why is this analytic important?</a:t>
            </a:r>
            <a:endParaRPr lang="en-US" dirty="0"/>
          </a:p>
          <a:p>
            <a:pPr marL="0" indent="0">
              <a:spcBef>
                <a:spcPts val="400"/>
              </a:spcBef>
              <a:buSzTx/>
              <a:buNone/>
              <a:defRPr sz="2000">
                <a:latin typeface="Century"/>
                <a:ea typeface="Century"/>
                <a:cs typeface="Century"/>
                <a:sym typeface="Century"/>
              </a:defRPr>
            </a:pPr>
            <a:r>
              <a:rPr lang="en-US" sz="2000" dirty="0">
                <a:sym typeface="Century"/>
              </a:rPr>
              <a:t>This analytic can be used to anticipate the occurrence of certain types of crimes within the community areas of a Chicago. With this information, the police can increase the number of policemen on patrol and the patrol frequency in those areas.</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35"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IN" dirty="0">
                <a:solidFill>
                  <a:schemeClr val="tx1"/>
                </a:solidFill>
              </a:rPr>
              <a:t>Quantitative Analysis of Crime Incidents in the City of Chicago, IL using Data Analytics Techniques</a:t>
            </a:r>
            <a:endParaRPr dirty="0"/>
          </a:p>
        </p:txBody>
      </p:sp>
      <p:sp>
        <p:nvSpPr>
          <p:cNvPr id="36" name="Goodness…"/>
          <p:cNvSpPr txBox="1">
            <a:spLocks noGrp="1"/>
          </p:cNvSpPr>
          <p:nvPr>
            <p:ph type="body" idx="1"/>
          </p:nvPr>
        </p:nvSpPr>
        <p:spPr>
          <a:xfrm>
            <a:off x="571499" y="1130300"/>
            <a:ext cx="3390901" cy="2984500"/>
          </a:xfrm>
          <a:prstGeom prst="rect">
            <a:avLst/>
          </a:prstGeom>
        </p:spPr>
        <p:txBody>
          <a:bodyPr>
            <a:normAutofit/>
          </a:bodyPr>
          <a:lstStyle/>
          <a:p>
            <a:pPr marL="0" indent="0">
              <a:spcBef>
                <a:spcPts val="600"/>
              </a:spcBef>
              <a:buSzTx/>
              <a:buFont typeface="Wingdings"/>
              <a:buNone/>
              <a:defRPr sz="2800">
                <a:latin typeface="Century"/>
                <a:ea typeface="Century"/>
                <a:cs typeface="Century"/>
                <a:sym typeface="Century"/>
              </a:defRPr>
            </a:pPr>
            <a:r>
              <a:rPr dirty="0"/>
              <a:t>Goodness</a:t>
            </a:r>
            <a:endParaRPr lang="en-US" dirty="0"/>
          </a:p>
          <a:p>
            <a:pPr marL="0" indent="0">
              <a:spcBef>
                <a:spcPts val="600"/>
              </a:spcBef>
              <a:buSzTx/>
              <a:buFont typeface="Wingdings"/>
              <a:buNone/>
              <a:defRPr sz="2800">
                <a:latin typeface="Century"/>
                <a:ea typeface="Century"/>
                <a:cs typeface="Century"/>
                <a:sym typeface="Century"/>
              </a:defRPr>
            </a:pPr>
            <a:endParaRPr sz="800" dirty="0"/>
          </a:p>
          <a:p>
            <a:pPr marL="0" indent="0">
              <a:spcBef>
                <a:spcPts val="400"/>
              </a:spcBef>
              <a:buSzTx/>
              <a:buFont typeface="Wingdings"/>
              <a:buNone/>
              <a:defRPr sz="2000">
                <a:latin typeface="Century"/>
                <a:ea typeface="Century"/>
                <a:cs typeface="Century"/>
                <a:sym typeface="Century"/>
              </a:defRPr>
            </a:pPr>
            <a:r>
              <a:rPr dirty="0"/>
              <a:t>What steps were taken to assess the ‘goodness’ of the analytic?</a:t>
            </a:r>
            <a:endParaRPr lang="en-US" dirty="0"/>
          </a:p>
          <a:p>
            <a:pPr marL="0" indent="0">
              <a:spcBef>
                <a:spcPts val="400"/>
              </a:spcBef>
              <a:buSzTx/>
              <a:buFont typeface="Wingdings"/>
              <a:buNone/>
              <a:defRPr sz="2000">
                <a:latin typeface="Century"/>
                <a:ea typeface="Century"/>
                <a:cs typeface="Century"/>
                <a:sym typeface="Century"/>
              </a:defRPr>
            </a:pPr>
            <a:r>
              <a:rPr lang="en-US" dirty="0"/>
              <a:t> </a:t>
            </a:r>
            <a:endParaRPr i="1" dirty="0"/>
          </a:p>
        </p:txBody>
      </p:sp>
      <p:pic>
        <p:nvPicPr>
          <p:cNvPr id="2" name="Picture 1">
            <a:extLst>
              <a:ext uri="{FF2B5EF4-FFF2-40B4-BE49-F238E27FC236}">
                <a16:creationId xmlns:a16="http://schemas.microsoft.com/office/drawing/2014/main" id="{EA959C6C-23FA-45A1-BB6F-8DC6A141B500}"/>
              </a:ext>
            </a:extLst>
          </p:cNvPr>
          <p:cNvPicPr>
            <a:picLocks noChangeAspect="1"/>
          </p:cNvPicPr>
          <p:nvPr/>
        </p:nvPicPr>
        <p:blipFill>
          <a:blip r:embed="rId2"/>
          <a:stretch>
            <a:fillRect/>
          </a:stretch>
        </p:blipFill>
        <p:spPr>
          <a:xfrm>
            <a:off x="4285182" y="1247775"/>
            <a:ext cx="4401618" cy="2552700"/>
          </a:xfrm>
          <a:prstGeom prst="rect">
            <a:avLst/>
          </a:prstGeom>
        </p:spPr>
      </p:pic>
      <p:sp>
        <p:nvSpPr>
          <p:cNvPr id="3" name="Rectangle 2">
            <a:extLst>
              <a:ext uri="{FF2B5EF4-FFF2-40B4-BE49-F238E27FC236}">
                <a16:creationId xmlns:a16="http://schemas.microsoft.com/office/drawing/2014/main" id="{A273AD99-81CD-4470-B53A-5A8489068214}"/>
              </a:ext>
            </a:extLst>
          </p:cNvPr>
          <p:cNvSpPr/>
          <p:nvPr/>
        </p:nvSpPr>
        <p:spPr>
          <a:xfrm>
            <a:off x="4648200" y="2457450"/>
            <a:ext cx="3638550" cy="257175"/>
          </a:xfrm>
          <a:prstGeom prst="rect">
            <a:avLst/>
          </a:prstGeom>
          <a:solidFill>
            <a:srgbClr val="FF66CC">
              <a:alpha val="36000"/>
            </a:srgbClr>
          </a:solidFill>
          <a:ln w="25400" cap="flat">
            <a:solidFill>
              <a:srgbClr val="FF66CC"/>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j-lt"/>
              <a:ea typeface="+mj-ea"/>
              <a:cs typeface="+mj-cs"/>
              <a:sym typeface="Arial"/>
            </a:endParaRPr>
          </a:p>
        </p:txBody>
      </p:sp>
      <p:sp>
        <p:nvSpPr>
          <p:cNvPr id="7" name="Goodness…">
            <a:extLst>
              <a:ext uri="{FF2B5EF4-FFF2-40B4-BE49-F238E27FC236}">
                <a16:creationId xmlns:a16="http://schemas.microsoft.com/office/drawing/2014/main" id="{1427C3BD-5D96-4ED9-AA7D-F5AD34E9B3CE}"/>
              </a:ext>
            </a:extLst>
          </p:cNvPr>
          <p:cNvSpPr txBox="1">
            <a:spLocks/>
          </p:cNvSpPr>
          <p:nvPr/>
        </p:nvSpPr>
        <p:spPr>
          <a:xfrm>
            <a:off x="4392042" y="3333750"/>
            <a:ext cx="4206355" cy="2863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342900" marR="0" indent="-3429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1pPr>
            <a:lvl2pPr marL="800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2pPr>
            <a:lvl3pPr marL="1219200" marR="0" indent="-3048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3pPr>
            <a:lvl4pPr marL="1714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4pPr>
            <a:lvl5pPr marL="21717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5pPr>
            <a:lvl6pPr marL="26289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6pPr>
            <a:lvl7pPr marL="3086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7pPr>
            <a:lvl8pPr marL="35433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8pPr>
            <a:lvl9pPr marL="4000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9pPr>
          </a:lstStyle>
          <a:p>
            <a:pPr marL="0" indent="0" hangingPunct="1">
              <a:spcBef>
                <a:spcPts val="400"/>
              </a:spcBef>
              <a:buSzTx/>
              <a:buFont typeface="Wingdings"/>
              <a:buNone/>
              <a:defRPr sz="2000">
                <a:latin typeface="Century"/>
                <a:ea typeface="Century"/>
                <a:cs typeface="Century"/>
                <a:sym typeface="Century"/>
              </a:defRPr>
            </a:pPr>
            <a:endParaRPr lang="en-US" sz="2000" i="1" dirty="0">
              <a:latin typeface="Century"/>
              <a:ea typeface="Century"/>
              <a:cs typeface="Century"/>
              <a:sym typeface="Century"/>
            </a:endParaRPr>
          </a:p>
          <a:p>
            <a:pPr marL="0" indent="0" hangingPunct="1">
              <a:spcBef>
                <a:spcPts val="400"/>
              </a:spcBef>
              <a:buSzTx/>
              <a:buFont typeface="Wingdings"/>
              <a:buNone/>
              <a:defRPr sz="2000">
                <a:latin typeface="Century"/>
                <a:ea typeface="Century"/>
                <a:cs typeface="Century"/>
                <a:sym typeface="Century"/>
              </a:defRPr>
            </a:pPr>
            <a:r>
              <a:rPr lang="en-US" sz="900" i="1" dirty="0"/>
              <a:t>(Source: </a:t>
            </a:r>
            <a:r>
              <a:rPr lang="en-US" sz="900" i="1" dirty="0" err="1"/>
              <a:t>Graif</a:t>
            </a:r>
            <a:r>
              <a:rPr lang="en-US" sz="900" i="1" dirty="0"/>
              <a:t> C, </a:t>
            </a:r>
            <a:r>
              <a:rPr lang="en-US" sz="900" i="1" dirty="0" err="1"/>
              <a:t>Kifer</a:t>
            </a:r>
            <a:r>
              <a:rPr lang="en-US" sz="900" i="1" dirty="0"/>
              <a:t> D, Li Z, Wang H. Crime Rate Inference with Big Data. Available at </a:t>
            </a:r>
            <a:r>
              <a:rPr lang="en-US" sz="900" i="1" dirty="0">
                <a:hlinkClick r:id="rId3"/>
              </a:rPr>
              <a:t>https://www.kdd.org/kdd2016/papers/files/adp1044-wangA.pdf</a:t>
            </a:r>
            <a:r>
              <a:rPr lang="en-US" sz="900" i="1" dirty="0"/>
              <a:t>)</a:t>
            </a:r>
            <a:endParaRPr lang="en-US" sz="900" i="1" dirty="0">
              <a:latin typeface="Century"/>
              <a:ea typeface="Century"/>
              <a:cs typeface="Century"/>
              <a:sym typeface="Century"/>
            </a:endParaRPr>
          </a:p>
        </p:txBody>
      </p:sp>
      <p:sp>
        <p:nvSpPr>
          <p:cNvPr id="8" name="Goodness…">
            <a:extLst>
              <a:ext uri="{FF2B5EF4-FFF2-40B4-BE49-F238E27FC236}">
                <a16:creationId xmlns:a16="http://schemas.microsoft.com/office/drawing/2014/main" id="{1493E8FE-5366-438C-A1A0-E57F45269900}"/>
              </a:ext>
            </a:extLst>
          </p:cNvPr>
          <p:cNvSpPr txBox="1">
            <a:spLocks/>
          </p:cNvSpPr>
          <p:nvPr/>
        </p:nvSpPr>
        <p:spPr>
          <a:xfrm>
            <a:off x="571499" y="4445000"/>
            <a:ext cx="8229600" cy="572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342900" marR="0" indent="-3429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1pPr>
            <a:lvl2pPr marL="800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2pPr>
            <a:lvl3pPr marL="1219200" marR="0" indent="-3048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3pPr>
            <a:lvl4pPr marL="1714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4pPr>
            <a:lvl5pPr marL="21717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5pPr>
            <a:lvl6pPr marL="26289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6pPr>
            <a:lvl7pPr marL="3086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7pPr>
            <a:lvl8pPr marL="35433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8pPr>
            <a:lvl9pPr marL="4000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9pPr>
          </a:lstStyle>
          <a:p>
            <a:pPr marL="0" indent="0" hangingPunct="1">
              <a:spcBef>
                <a:spcPts val="400"/>
              </a:spcBef>
              <a:buSzTx/>
              <a:buFont typeface="Wingdings"/>
              <a:buNone/>
              <a:defRPr sz="2000">
                <a:latin typeface="Century"/>
                <a:ea typeface="Century"/>
                <a:cs typeface="Century"/>
                <a:sym typeface="Century"/>
              </a:defRPr>
            </a:pPr>
            <a:r>
              <a:rPr lang="en-US" sz="2000" dirty="0">
                <a:latin typeface="Century"/>
                <a:ea typeface="Century"/>
                <a:cs typeface="Century"/>
                <a:sym typeface="Century"/>
              </a:rPr>
              <a:t>According to a previous analysis performed on the Chicago Crime dataset, poverty index is one of the demographic factors that exhibits a significant correlation to the number of crime incidents in the city.</a:t>
            </a:r>
          </a:p>
          <a:p>
            <a:pPr marL="0" indent="0" hangingPunct="1">
              <a:spcBef>
                <a:spcPts val="400"/>
              </a:spcBef>
              <a:buSzTx/>
              <a:buFont typeface="Wingdings"/>
              <a:buNone/>
              <a:defRPr sz="2000">
                <a:latin typeface="Century"/>
                <a:ea typeface="Century"/>
                <a:cs typeface="Century"/>
                <a:sym typeface="Century"/>
              </a:defRPr>
            </a:pPr>
            <a:endParaRPr lang="en-US" sz="2000" dirty="0">
              <a:latin typeface="Century"/>
              <a:ea typeface="Century"/>
              <a:cs typeface="Century"/>
              <a:sym typeface="Century"/>
            </a:endParaRPr>
          </a:p>
          <a:p>
            <a:pPr marL="0" indent="0" hangingPunct="1">
              <a:spcBef>
                <a:spcPts val="400"/>
              </a:spcBef>
              <a:buSzTx/>
              <a:buFontTx/>
              <a:buNone/>
              <a:defRPr sz="2000">
                <a:latin typeface="Century"/>
                <a:ea typeface="Century"/>
                <a:cs typeface="Century"/>
                <a:sym typeface="Century"/>
              </a:defRPr>
            </a:pPr>
            <a:r>
              <a:rPr lang="en-US" sz="2000" dirty="0">
                <a:latin typeface="Century"/>
                <a:ea typeface="Century"/>
                <a:cs typeface="Century"/>
                <a:sym typeface="Century"/>
              </a:rPr>
              <a:t>Our results exhibit similar characteristics, so we have reason to believe that the analysis is trustworthy.</a:t>
            </a:r>
          </a:p>
          <a:p>
            <a:pPr marL="0" indent="0" hangingPunct="1">
              <a:spcBef>
                <a:spcPts val="400"/>
              </a:spcBef>
              <a:buSzTx/>
              <a:buFont typeface="Wingdings"/>
              <a:buNone/>
              <a:defRPr sz="2000">
                <a:latin typeface="Century"/>
                <a:ea typeface="Century"/>
                <a:cs typeface="Century"/>
                <a:sym typeface="Century"/>
              </a:defRPr>
            </a:pPr>
            <a:endParaRPr lang="en-US" sz="2000" dirty="0">
              <a:latin typeface="Century"/>
              <a:ea typeface="Century"/>
              <a:cs typeface="Century"/>
              <a:sym typeface="Century"/>
            </a:endParaRPr>
          </a:p>
          <a:p>
            <a:pPr marL="0" indent="0" hangingPunct="1">
              <a:spcBef>
                <a:spcPts val="400"/>
              </a:spcBef>
              <a:buSzTx/>
              <a:buFont typeface="Wingdings"/>
              <a:buNone/>
              <a:defRPr sz="2000">
                <a:latin typeface="Century"/>
                <a:ea typeface="Century"/>
                <a:cs typeface="Century"/>
                <a:sym typeface="Century"/>
              </a:defRPr>
            </a:pPr>
            <a:r>
              <a:rPr lang="en-US" sz="2000" dirty="0">
                <a:latin typeface="Century"/>
                <a:ea typeface="Century"/>
                <a:cs typeface="Century"/>
                <a:sym typeface="Century"/>
              </a:rPr>
              <a:t> </a:t>
            </a:r>
            <a:endParaRPr lang="en-US" sz="2000" i="1" dirty="0">
              <a:latin typeface="Century"/>
              <a:ea typeface="Century"/>
              <a:cs typeface="Century"/>
              <a:sym typeface="Century"/>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39"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IN" dirty="0">
                <a:solidFill>
                  <a:schemeClr val="tx1"/>
                </a:solidFill>
              </a:rPr>
              <a:t>Quantitative Analysis of Crime Incidents in the City of Chicago, IL using Data Analytics Techniques</a:t>
            </a:r>
            <a:endParaRPr dirty="0"/>
          </a:p>
        </p:txBody>
      </p:sp>
      <p:sp>
        <p:nvSpPr>
          <p:cNvPr id="40" name="Data Sources…"/>
          <p:cNvSpPr txBox="1">
            <a:spLocks noGrp="1"/>
          </p:cNvSpPr>
          <p:nvPr>
            <p:ph type="body" idx="1"/>
          </p:nvPr>
        </p:nvSpPr>
        <p:spPr>
          <a:xfrm>
            <a:off x="571499" y="1130300"/>
            <a:ext cx="7785101" cy="5577840"/>
          </a:xfrm>
          <a:prstGeom prst="rect">
            <a:avLst/>
          </a:prstGeom>
        </p:spPr>
        <p:txBody>
          <a:bodyPr>
            <a:normAutofit lnSpcReduction="1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Data Sources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Name:</a:t>
            </a:r>
            <a:r>
              <a:rPr lang="en-US" dirty="0"/>
              <a:t> </a:t>
            </a:r>
            <a:r>
              <a:rPr lang="en-US" sz="2000" dirty="0">
                <a:sym typeface="Century"/>
              </a:rPr>
              <a:t>Crimes - 2001 to present</a:t>
            </a:r>
            <a:r>
              <a:rPr dirty="0"/>
              <a:t>   </a:t>
            </a:r>
            <a:endParaRPr lang="en-US"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Description: </a:t>
            </a:r>
            <a:r>
              <a:rPr lang="en-US" sz="2000" dirty="0">
                <a:sym typeface="Century"/>
              </a:rPr>
              <a:t>Reflects reported incidents of crime that occurred in the City of Chicago from 2001 to present.</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Size of data:</a:t>
            </a:r>
            <a:r>
              <a:rPr lang="en-US" dirty="0"/>
              <a:t> 1.7 GB</a:t>
            </a:r>
            <a:endParaRPr dirty="0">
              <a:solidFill>
                <a:srgbClr val="FF0000"/>
              </a:solidFill>
            </a:endParaRPr>
          </a:p>
          <a:p>
            <a:pPr marL="0" indent="0">
              <a:buSzTx/>
              <a:buFont typeface="Wingdings"/>
              <a:buNone/>
              <a:defRPr sz="2000">
                <a:solidFill>
                  <a:srgbClr val="00B0F0"/>
                </a:solidFill>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Name: </a:t>
            </a:r>
            <a:r>
              <a:rPr lang="en-US" dirty="0"/>
              <a:t>Census Community Data</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Description: </a:t>
            </a:r>
            <a:r>
              <a:rPr lang="en-US" sz="2000" dirty="0">
                <a:sym typeface="Century"/>
              </a:rPr>
              <a:t>A combination of multiple datasets giving information about age, ethnicity and economic demographics.</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Size of data: </a:t>
            </a:r>
            <a:endParaRPr lang="en-US" dirty="0">
              <a:solidFill>
                <a:srgbClr val="FF0000"/>
              </a:solidFill>
            </a:endParaRPr>
          </a:p>
          <a:p>
            <a:pPr marL="0" indent="0">
              <a:spcBef>
                <a:spcPts val="400"/>
              </a:spcBef>
              <a:buSzTx/>
              <a:buFont typeface="Wingdings"/>
              <a:buNone/>
              <a:defRPr sz="20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Name: </a:t>
            </a:r>
            <a:r>
              <a:rPr lang="en-US" sz="2000" dirty="0">
                <a:sym typeface="Century"/>
              </a:rPr>
              <a:t>Train Data – ‘L’ Station Entries</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Description:</a:t>
            </a:r>
            <a:r>
              <a:rPr lang="en-US" dirty="0"/>
              <a:t> </a:t>
            </a:r>
            <a:r>
              <a:rPr lang="en-US" sz="2000" dirty="0">
                <a:sym typeface="Century"/>
              </a:rPr>
              <a:t>Shows daily totals of ridership, by station entry, for each 'L' station dating back to 2001.</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Size of data</a:t>
            </a:r>
            <a:r>
              <a:rPr lang="en-US" dirty="0"/>
              <a:t>: </a:t>
            </a:r>
            <a:endParaRPr dirty="0">
              <a:solidFill>
                <a:srgbClr val="FF0000"/>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39"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IN" dirty="0">
                <a:solidFill>
                  <a:schemeClr val="tx1"/>
                </a:solidFill>
              </a:rPr>
              <a:t>Quantitative Analysis of Crime Incidents in the City of Chicago, IL using Data Analytics Techniques</a:t>
            </a:r>
            <a:endParaRPr dirty="0"/>
          </a:p>
        </p:txBody>
      </p:sp>
      <p:sp>
        <p:nvSpPr>
          <p:cNvPr id="40" name="Data Sources…"/>
          <p:cNvSpPr txBox="1">
            <a:spLocks noGrp="1"/>
          </p:cNvSpPr>
          <p:nvPr>
            <p:ph type="body" idx="1"/>
          </p:nvPr>
        </p:nvSpPr>
        <p:spPr>
          <a:xfrm>
            <a:off x="571499" y="1130300"/>
            <a:ext cx="7785101" cy="5346700"/>
          </a:xfrm>
          <a:prstGeom prst="rect">
            <a:avLst/>
          </a:prstGeom>
        </p:spPr>
        <p:txBody>
          <a:bodyPr>
            <a:normAutofit/>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Data Sources</a:t>
            </a:r>
            <a:r>
              <a:rPr lang="en-US" dirty="0"/>
              <a:t> (</a:t>
            </a:r>
            <a:r>
              <a:rPr lang="en-US" dirty="0" err="1"/>
              <a:t>contd</a:t>
            </a:r>
            <a:r>
              <a:rPr lang="en-US" dirty="0"/>
              <a:t>…)</a:t>
            </a:r>
            <a:endParaRPr dirty="0"/>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Name:</a:t>
            </a:r>
            <a:r>
              <a:rPr lang="en-US" dirty="0"/>
              <a:t> </a:t>
            </a:r>
            <a:r>
              <a:rPr lang="en-US" sz="2000" dirty="0">
                <a:sym typeface="Century"/>
              </a:rPr>
              <a:t>Chicago Traffic Tracker</a:t>
            </a:r>
            <a:endParaRPr lang="en-US"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Description: </a:t>
            </a:r>
            <a:r>
              <a:rPr lang="en-US" sz="2000" dirty="0">
                <a:sym typeface="Century"/>
              </a:rPr>
              <a:t>Contains the historical estimated congestion for 1270 traffic segments, in selected time periods from August 2011 to May 2018.</a:t>
            </a:r>
          </a:p>
          <a:p>
            <a:pPr marL="0" indent="0">
              <a:spcBef>
                <a:spcPts val="400"/>
              </a:spcBef>
              <a:buSzTx/>
              <a:buFont typeface="Wingdings"/>
              <a:buNone/>
              <a:defRPr sz="2000">
                <a:latin typeface="Century"/>
                <a:ea typeface="Century"/>
                <a:cs typeface="Century"/>
                <a:sym typeface="Century"/>
              </a:defRPr>
            </a:pPr>
            <a:r>
              <a:rPr dirty="0"/>
              <a:t>Size of data:</a:t>
            </a:r>
            <a:r>
              <a:rPr lang="en-US" dirty="0"/>
              <a:t> 640 MB	</a:t>
            </a:r>
            <a:endParaRPr dirty="0">
              <a:solidFill>
                <a:srgbClr val="FF0000"/>
              </a:solidFill>
            </a:endParaRPr>
          </a:p>
          <a:p>
            <a:pPr marL="0" indent="0">
              <a:buSzTx/>
              <a:buFont typeface="Wingdings"/>
              <a:buNone/>
              <a:defRPr sz="2000">
                <a:solidFill>
                  <a:srgbClr val="00B0F0"/>
                </a:solidFill>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Name: </a:t>
            </a:r>
            <a:r>
              <a:rPr lang="en-US" dirty="0"/>
              <a:t>Business Licenses</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Description: </a:t>
            </a:r>
            <a:r>
              <a:rPr lang="en-US" sz="2000" dirty="0">
                <a:sym typeface="Century"/>
              </a:rPr>
              <a:t>Business licenses issued by the Department of Business Affairs and Consumer Protection in the City of Chicago from 2002 to the present. </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a:t>300 MB</a:t>
            </a:r>
            <a:endParaRPr lang="en-US" dirty="0">
              <a:solidFill>
                <a:srgbClr val="FF0000"/>
              </a:solidFill>
            </a:endParaRPr>
          </a:p>
          <a:p>
            <a:pPr marL="0" indent="0">
              <a:spcBef>
                <a:spcPts val="400"/>
              </a:spcBef>
              <a:buSzTx/>
              <a:buFont typeface="Wingdings"/>
              <a:buNone/>
              <a:defRPr sz="2000">
                <a:latin typeface="Century"/>
                <a:ea typeface="Century"/>
                <a:cs typeface="Century"/>
                <a:sym typeface="Century"/>
              </a:defRPr>
            </a:pPr>
            <a:endParaRPr dirty="0"/>
          </a:p>
        </p:txBody>
      </p:sp>
    </p:spTree>
    <p:extLst>
      <p:ext uri="{BB962C8B-B14F-4D97-AF65-F5344CB8AC3E}">
        <p14:creationId xmlns:p14="http://schemas.microsoft.com/office/powerpoint/2010/main" val="29936605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43"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IN" dirty="0">
                <a:solidFill>
                  <a:schemeClr val="tx1"/>
                </a:solidFill>
              </a:rPr>
              <a:t>Quantitative Analysis of Crime Incidents in the City of Chicago, IL using Data Analytics Techniques</a:t>
            </a:r>
            <a:endParaRPr dirty="0"/>
          </a:p>
        </p:txBody>
      </p:sp>
      <p:sp>
        <p:nvSpPr>
          <p:cNvPr id="44" name="Design Diagram…"/>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Design Diagram</a:t>
            </a:r>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endParaRPr lang="en-US" dirty="0"/>
          </a:p>
          <a:p>
            <a:pPr marL="0" indent="0">
              <a:spcBef>
                <a:spcPts val="400"/>
              </a:spcBef>
              <a:buSzTx/>
              <a:buFont typeface="Wingdings"/>
              <a:buNone/>
              <a:defRPr sz="2000">
                <a:latin typeface="Century"/>
                <a:ea typeface="Century"/>
                <a:cs typeface="Century"/>
                <a:sym typeface="Century"/>
              </a:defRPr>
            </a:pPr>
            <a:endParaRPr lang="en-US" dirty="0"/>
          </a:p>
          <a:p>
            <a:pPr marL="0" indent="0">
              <a:spcBef>
                <a:spcPts val="400"/>
              </a:spcBef>
              <a:buSzTx/>
              <a:buFont typeface="Wingdings"/>
              <a:buNone/>
              <a:defRPr sz="2000">
                <a:latin typeface="Century"/>
                <a:ea typeface="Century"/>
                <a:cs typeface="Century"/>
                <a:sym typeface="Century"/>
              </a:defRPr>
            </a:pPr>
            <a:r>
              <a:rPr dirty="0"/>
              <a:t>Platform(s) on which the analytic ran: </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a:solidFill>
                  <a:schemeClr val="tx1"/>
                </a:solidFill>
              </a:rPr>
              <a:t>NYU HPC Cluster - Dumbo</a:t>
            </a:r>
            <a:endParaRPr dirty="0">
              <a:solidFill>
                <a:schemeClr val="tx1"/>
              </a:solidFill>
            </a:endParaRPr>
          </a:p>
        </p:txBody>
      </p:sp>
      <p:pic>
        <p:nvPicPr>
          <p:cNvPr id="81" name="Picture 80"/>
          <p:cNvPicPr/>
          <p:nvPr/>
        </p:nvPicPr>
        <p:blipFill>
          <a:blip r:embed="rId2"/>
          <a:stretch>
            <a:fillRect/>
          </a:stretch>
        </p:blipFill>
        <p:spPr>
          <a:xfrm>
            <a:off x="571498" y="1909234"/>
            <a:ext cx="7938496" cy="215900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47"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IN" dirty="0">
                <a:solidFill>
                  <a:schemeClr val="tx1"/>
                </a:solidFill>
              </a:rPr>
              <a:t>Quantitative Analysis of Crime Incidents in the City of Chicago, IL using Data Analytics Techniques</a:t>
            </a:r>
            <a:endParaRPr dirty="0"/>
          </a:p>
        </p:txBody>
      </p:sp>
      <p:sp>
        <p:nvSpPr>
          <p:cNvPr id="48" name="Results…"/>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Results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1. </a:t>
            </a:r>
            <a:r>
              <a:rPr lang="en-US" dirty="0"/>
              <a:t>Demographic factors, such as income below poverty level, repeatedly appear as highly correlated to several crime types in most community areas.</a:t>
            </a:r>
          </a:p>
          <a:p>
            <a:pPr marL="0" indent="0">
              <a:spcBef>
                <a:spcPts val="400"/>
              </a:spcBef>
              <a:buSzTx/>
              <a:buFont typeface="Wingdings"/>
              <a:buNone/>
              <a:defRPr sz="2000">
                <a:latin typeface="Century"/>
                <a:ea typeface="Century"/>
                <a:cs typeface="Century"/>
                <a:sym typeface="Century"/>
              </a:defRPr>
            </a:pPr>
            <a:endParaRPr sz="2000" dirty="0"/>
          </a:p>
          <a:p>
            <a:pPr marL="0" indent="0">
              <a:spcBef>
                <a:spcPts val="400"/>
              </a:spcBef>
              <a:buSzTx/>
              <a:buFont typeface="Wingdings"/>
              <a:buNone/>
              <a:defRPr sz="2000">
                <a:latin typeface="Century"/>
                <a:ea typeface="Century"/>
                <a:cs typeface="Century"/>
                <a:sym typeface="Century"/>
              </a:defRPr>
            </a:pPr>
            <a:r>
              <a:rPr dirty="0"/>
              <a:t>2.</a:t>
            </a:r>
            <a:r>
              <a:rPr lang="en-US" dirty="0"/>
              <a:t> The number of public transportation buses within the city exhibits a high correlation with </a:t>
            </a:r>
            <a:r>
              <a:rPr lang="en-US" b="1" dirty="0"/>
              <a:t>theft</a:t>
            </a:r>
            <a:r>
              <a:rPr lang="en-US" dirty="0"/>
              <a:t> crime incidents.</a:t>
            </a:r>
            <a:endParaRPr dirty="0">
              <a:solidFill>
                <a:srgbClr val="FF0000"/>
              </a:solidFill>
            </a:endParaRPr>
          </a:p>
          <a:p>
            <a:pPr marL="0" indent="0">
              <a:buSzTx/>
              <a:buFont typeface="Wingdings"/>
              <a:buNone/>
              <a:defRPr sz="2000">
                <a:solidFill>
                  <a:srgbClr val="00B0F0"/>
                </a:solidFill>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3.</a:t>
            </a:r>
            <a:r>
              <a:rPr lang="en-US" dirty="0"/>
              <a:t> Certain combinations of demographic factors and community areas exhibit a significant </a:t>
            </a:r>
            <a:r>
              <a:rPr lang="en-US" b="1" dirty="0"/>
              <a:t>negative correlation </a:t>
            </a:r>
            <a:r>
              <a:rPr lang="en-US" dirty="0"/>
              <a:t>with crime incidents.</a:t>
            </a:r>
            <a:endParaRPr dirty="0">
              <a:solidFill>
                <a:srgbClr val="FF0000"/>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47"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IN" dirty="0">
                <a:solidFill>
                  <a:schemeClr val="tx1"/>
                </a:solidFill>
              </a:rPr>
              <a:t>Quantitative Analysis of Crime Incidents in the City of Chicago, IL using Data Analytics Techniques</a:t>
            </a:r>
            <a:endParaRPr dirty="0"/>
          </a:p>
        </p:txBody>
      </p:sp>
      <p:sp>
        <p:nvSpPr>
          <p:cNvPr id="48" name="Results…"/>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Results</a:t>
            </a:r>
          </a:p>
          <a:p>
            <a:pPr marL="0" indent="0">
              <a:buSzTx/>
              <a:buFont typeface="Wingdings"/>
              <a:buNone/>
              <a:defRPr sz="1600">
                <a:latin typeface="Century"/>
                <a:ea typeface="Century"/>
                <a:cs typeface="Century"/>
                <a:sym typeface="Century"/>
              </a:defRPr>
            </a:pPr>
            <a:endParaRPr dirty="0"/>
          </a:p>
        </p:txBody>
      </p:sp>
      <p:graphicFrame>
        <p:nvGraphicFramePr>
          <p:cNvPr id="2" name="Table 1">
            <a:extLst>
              <a:ext uri="{FF2B5EF4-FFF2-40B4-BE49-F238E27FC236}">
                <a16:creationId xmlns:a16="http://schemas.microsoft.com/office/drawing/2014/main" id="{DE126873-81CF-427B-86E0-389C919D2A73}"/>
              </a:ext>
            </a:extLst>
          </p:cNvPr>
          <p:cNvGraphicFramePr>
            <a:graphicFrameLocks noGrp="1"/>
          </p:cNvGraphicFramePr>
          <p:nvPr>
            <p:extLst>
              <p:ext uri="{D42A27DB-BD31-4B8C-83A1-F6EECF244321}">
                <p14:modId xmlns:p14="http://schemas.microsoft.com/office/powerpoint/2010/main" val="2165509802"/>
              </p:ext>
            </p:extLst>
          </p:nvPr>
        </p:nvGraphicFramePr>
        <p:xfrm>
          <a:off x="244973" y="1903725"/>
          <a:ext cx="8677845" cy="3941826"/>
        </p:xfrm>
        <a:graphic>
          <a:graphicData uri="http://schemas.openxmlformats.org/drawingml/2006/table">
            <a:tbl>
              <a:tblPr firstRow="1" firstCol="1" bandRow="1">
                <a:tableStyleId>{69C7853C-536D-4A76-A0AE-DD22124D55A5}</a:tableStyleId>
              </a:tblPr>
              <a:tblGrid>
                <a:gridCol w="3815243">
                  <a:extLst>
                    <a:ext uri="{9D8B030D-6E8A-4147-A177-3AD203B41FA5}">
                      <a16:colId xmlns:a16="http://schemas.microsoft.com/office/drawing/2014/main" val="912930294"/>
                    </a:ext>
                  </a:extLst>
                </a:gridCol>
                <a:gridCol w="1433550">
                  <a:extLst>
                    <a:ext uri="{9D8B030D-6E8A-4147-A177-3AD203B41FA5}">
                      <a16:colId xmlns:a16="http://schemas.microsoft.com/office/drawing/2014/main" val="3377935001"/>
                    </a:ext>
                  </a:extLst>
                </a:gridCol>
                <a:gridCol w="1952662">
                  <a:extLst>
                    <a:ext uri="{9D8B030D-6E8A-4147-A177-3AD203B41FA5}">
                      <a16:colId xmlns:a16="http://schemas.microsoft.com/office/drawing/2014/main" val="3574801591"/>
                    </a:ext>
                  </a:extLst>
                </a:gridCol>
                <a:gridCol w="1476390">
                  <a:extLst>
                    <a:ext uri="{9D8B030D-6E8A-4147-A177-3AD203B41FA5}">
                      <a16:colId xmlns:a16="http://schemas.microsoft.com/office/drawing/2014/main" val="302448150"/>
                    </a:ext>
                  </a:extLst>
                </a:gridCol>
              </a:tblGrid>
              <a:tr h="363225">
                <a:tc>
                  <a:txBody>
                    <a:bodyPr/>
                    <a:lstStyle/>
                    <a:p>
                      <a:pPr marL="0" marR="0" indent="0" algn="l">
                        <a:lnSpc>
                          <a:spcPct val="200000"/>
                        </a:lnSpc>
                        <a:spcBef>
                          <a:spcPts val="0"/>
                        </a:spcBef>
                        <a:spcAft>
                          <a:spcPts val="0"/>
                        </a:spcAft>
                        <a:tabLst>
                          <a:tab pos="182880" algn="l"/>
                        </a:tabLst>
                      </a:pPr>
                      <a:r>
                        <a:rPr lang="en-US" sz="1600" dirty="0">
                          <a:effectLst/>
                          <a:uFill>
                            <a:solidFill>
                              <a:srgbClr val="000000"/>
                            </a:solidFill>
                          </a:uFill>
                        </a:rPr>
                        <a:t>Factor</a:t>
                      </a:r>
                      <a:endParaRPr lang="en-US" sz="1600" b="1"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71755" indent="0" algn="just">
                        <a:lnSpc>
                          <a:spcPct val="200000"/>
                        </a:lnSpc>
                        <a:spcBef>
                          <a:spcPts val="0"/>
                        </a:spcBef>
                        <a:spcAft>
                          <a:spcPts val="0"/>
                        </a:spcAft>
                        <a:tabLst>
                          <a:tab pos="182880" algn="l"/>
                        </a:tabLst>
                      </a:pPr>
                      <a:r>
                        <a:rPr lang="en-US" sz="1600" dirty="0">
                          <a:effectLst/>
                          <a:uFill>
                            <a:solidFill>
                              <a:srgbClr val="000000"/>
                            </a:solidFill>
                          </a:uFill>
                        </a:rPr>
                        <a:t>Crime Type</a:t>
                      </a:r>
                      <a:endParaRPr lang="en-US" sz="1600" b="1"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71755" indent="0" algn="just">
                        <a:lnSpc>
                          <a:spcPct val="200000"/>
                        </a:lnSpc>
                        <a:spcBef>
                          <a:spcPts val="0"/>
                        </a:spcBef>
                        <a:spcAft>
                          <a:spcPts val="0"/>
                        </a:spcAft>
                        <a:tabLst>
                          <a:tab pos="182880" algn="l"/>
                        </a:tabLst>
                      </a:pPr>
                      <a:r>
                        <a:rPr lang="en-US" sz="1600" dirty="0">
                          <a:effectLst/>
                          <a:uFill>
                            <a:solidFill>
                              <a:srgbClr val="000000"/>
                            </a:solidFill>
                          </a:uFill>
                        </a:rPr>
                        <a:t>Community Area</a:t>
                      </a:r>
                      <a:endParaRPr lang="en-US" sz="1600" b="1"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71755" indent="0" algn="just">
                        <a:lnSpc>
                          <a:spcPct val="200000"/>
                        </a:lnSpc>
                        <a:spcBef>
                          <a:spcPts val="0"/>
                        </a:spcBef>
                        <a:spcAft>
                          <a:spcPts val="0"/>
                        </a:spcAft>
                        <a:tabLst>
                          <a:tab pos="182880" algn="l"/>
                        </a:tabLst>
                      </a:pPr>
                      <a:r>
                        <a:rPr lang="en-US" sz="1600" dirty="0">
                          <a:effectLst/>
                          <a:uFill>
                            <a:solidFill>
                              <a:srgbClr val="000000"/>
                            </a:solidFill>
                          </a:uFill>
                        </a:rPr>
                        <a:t>Correlation</a:t>
                      </a:r>
                      <a:endParaRPr lang="en-US" sz="1600" b="1"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extLst>
                  <a:ext uri="{0D108BD9-81ED-4DB2-BD59-A6C34878D82A}">
                    <a16:rowId xmlns:a16="http://schemas.microsoft.com/office/drawing/2014/main" val="882951631"/>
                  </a:ext>
                </a:extLst>
              </a:tr>
              <a:tr h="156046">
                <a:tc>
                  <a:txBody>
                    <a:bodyPr/>
                    <a:lstStyle/>
                    <a:p>
                      <a:pPr marL="0" marR="0" indent="0" algn="just">
                        <a:lnSpc>
                          <a:spcPct val="200000"/>
                        </a:lnSpc>
                        <a:spcBef>
                          <a:spcPts val="0"/>
                        </a:spcBef>
                        <a:spcAft>
                          <a:spcPts val="0"/>
                        </a:spcAft>
                        <a:tabLst>
                          <a:tab pos="182880" algn="l"/>
                        </a:tabLst>
                      </a:pPr>
                      <a:r>
                        <a:rPr lang="en-US" sz="1600" dirty="0">
                          <a:effectLst/>
                          <a:uFill>
                            <a:solidFill>
                              <a:srgbClr val="000000"/>
                            </a:solidFill>
                          </a:uFill>
                        </a:rPr>
                        <a:t>Income in the past 12 months below poverty level</a:t>
                      </a:r>
                      <a:endParaRPr lang="en-US" sz="16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dirty="0">
                          <a:effectLst/>
                          <a:uFill>
                            <a:solidFill>
                              <a:srgbClr val="000000"/>
                            </a:solidFill>
                          </a:uFill>
                        </a:rPr>
                        <a:t>Total</a:t>
                      </a:r>
                      <a:endParaRPr lang="en-US" sz="16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dirty="0">
                          <a:effectLst/>
                          <a:uFill>
                            <a:solidFill>
                              <a:srgbClr val="000000"/>
                            </a:solidFill>
                          </a:uFill>
                        </a:rPr>
                        <a:t>00</a:t>
                      </a:r>
                      <a:endParaRPr lang="en-US" sz="16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dirty="0">
                          <a:effectLst/>
                          <a:uFill>
                            <a:solidFill>
                              <a:srgbClr val="000000"/>
                            </a:solidFill>
                          </a:uFill>
                        </a:rPr>
                        <a:t>0.8319</a:t>
                      </a:r>
                      <a:endParaRPr lang="en-US" sz="16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extLst>
                  <a:ext uri="{0D108BD9-81ED-4DB2-BD59-A6C34878D82A}">
                    <a16:rowId xmlns:a16="http://schemas.microsoft.com/office/drawing/2014/main" val="287272977"/>
                  </a:ext>
                </a:extLst>
              </a:tr>
              <a:tr h="156046">
                <a:tc>
                  <a:txBody>
                    <a:bodyPr/>
                    <a:lstStyle/>
                    <a:p>
                      <a:pPr marL="0" marR="0" indent="0" algn="just">
                        <a:lnSpc>
                          <a:spcPct val="200000"/>
                        </a:lnSpc>
                        <a:spcBef>
                          <a:spcPts val="0"/>
                        </a:spcBef>
                        <a:spcAft>
                          <a:spcPts val="0"/>
                        </a:spcAft>
                        <a:tabLst>
                          <a:tab pos="182880" algn="l"/>
                        </a:tabLst>
                      </a:pPr>
                      <a:r>
                        <a:rPr lang="en-US" sz="1600" dirty="0">
                          <a:effectLst/>
                          <a:uFill>
                            <a:solidFill>
                              <a:srgbClr val="000000"/>
                            </a:solidFill>
                          </a:uFill>
                        </a:rPr>
                        <a:t>Public transportation buses</a:t>
                      </a:r>
                      <a:endParaRPr lang="en-US" sz="16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a:effectLst/>
                          <a:uFill>
                            <a:solidFill>
                              <a:srgbClr val="000000"/>
                            </a:solidFill>
                          </a:uFill>
                        </a:rPr>
                        <a:t>Theft</a:t>
                      </a:r>
                      <a:endParaRPr lang="en-US" sz="16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dirty="0">
                          <a:effectLst/>
                          <a:uFill>
                            <a:solidFill>
                              <a:srgbClr val="000000"/>
                            </a:solidFill>
                          </a:uFill>
                        </a:rPr>
                        <a:t>00</a:t>
                      </a:r>
                      <a:endParaRPr lang="en-US" sz="16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a:effectLst/>
                          <a:uFill>
                            <a:solidFill>
                              <a:srgbClr val="000000"/>
                            </a:solidFill>
                          </a:uFill>
                        </a:rPr>
                        <a:t>0.8454</a:t>
                      </a:r>
                      <a:endParaRPr lang="en-US" sz="16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extLst>
                  <a:ext uri="{0D108BD9-81ED-4DB2-BD59-A6C34878D82A}">
                    <a16:rowId xmlns:a16="http://schemas.microsoft.com/office/drawing/2014/main" val="1045095756"/>
                  </a:ext>
                </a:extLst>
              </a:tr>
              <a:tr h="156046">
                <a:tc>
                  <a:txBody>
                    <a:bodyPr/>
                    <a:lstStyle/>
                    <a:p>
                      <a:pPr marL="0" marR="0" indent="0" algn="just">
                        <a:lnSpc>
                          <a:spcPct val="200000"/>
                        </a:lnSpc>
                        <a:spcBef>
                          <a:spcPts val="0"/>
                        </a:spcBef>
                        <a:spcAft>
                          <a:spcPts val="0"/>
                        </a:spcAft>
                        <a:tabLst>
                          <a:tab pos="182880" algn="l"/>
                        </a:tabLst>
                      </a:pPr>
                      <a:r>
                        <a:rPr lang="en-US" sz="1600">
                          <a:effectLst/>
                          <a:uFill>
                            <a:solidFill>
                              <a:srgbClr val="000000"/>
                            </a:solidFill>
                          </a:uFill>
                        </a:rPr>
                        <a:t>Average traffic speed</a:t>
                      </a:r>
                      <a:endParaRPr lang="en-US" sz="16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a:effectLst/>
                          <a:uFill>
                            <a:solidFill>
                              <a:srgbClr val="000000"/>
                            </a:solidFill>
                          </a:uFill>
                        </a:rPr>
                        <a:t>Prostitution</a:t>
                      </a:r>
                      <a:endParaRPr lang="en-US" sz="16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dirty="0">
                          <a:effectLst/>
                          <a:uFill>
                            <a:solidFill>
                              <a:srgbClr val="000000"/>
                            </a:solidFill>
                          </a:uFill>
                        </a:rPr>
                        <a:t>57</a:t>
                      </a:r>
                      <a:endParaRPr lang="en-US" sz="16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a:effectLst/>
                          <a:uFill>
                            <a:solidFill>
                              <a:srgbClr val="000000"/>
                            </a:solidFill>
                          </a:uFill>
                        </a:rPr>
                        <a:t>0.8117</a:t>
                      </a:r>
                      <a:endParaRPr lang="en-US" sz="16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extLst>
                  <a:ext uri="{0D108BD9-81ED-4DB2-BD59-A6C34878D82A}">
                    <a16:rowId xmlns:a16="http://schemas.microsoft.com/office/drawing/2014/main" val="1074604625"/>
                  </a:ext>
                </a:extLst>
              </a:tr>
              <a:tr h="156046">
                <a:tc>
                  <a:txBody>
                    <a:bodyPr/>
                    <a:lstStyle/>
                    <a:p>
                      <a:pPr marL="0" marR="0" indent="0" algn="just">
                        <a:lnSpc>
                          <a:spcPct val="200000"/>
                        </a:lnSpc>
                        <a:spcBef>
                          <a:spcPts val="0"/>
                        </a:spcBef>
                        <a:spcAft>
                          <a:spcPts val="0"/>
                        </a:spcAft>
                        <a:tabLst>
                          <a:tab pos="182880" algn="l"/>
                        </a:tabLst>
                      </a:pPr>
                      <a:r>
                        <a:rPr lang="en-US" sz="1600" dirty="0">
                          <a:effectLst/>
                          <a:uFill>
                            <a:solidFill>
                              <a:srgbClr val="000000"/>
                            </a:solidFill>
                          </a:uFill>
                        </a:rPr>
                        <a:t>Income below poverty level: </a:t>
                      </a:r>
                    </a:p>
                    <a:p>
                      <a:pPr marL="0" marR="0" indent="0" algn="just">
                        <a:lnSpc>
                          <a:spcPct val="200000"/>
                        </a:lnSpc>
                        <a:spcBef>
                          <a:spcPts val="0"/>
                        </a:spcBef>
                        <a:spcAft>
                          <a:spcPts val="0"/>
                        </a:spcAft>
                        <a:tabLst>
                          <a:tab pos="182880" algn="l"/>
                        </a:tabLst>
                      </a:pPr>
                      <a:r>
                        <a:rPr lang="en-US" sz="1600" dirty="0">
                          <a:effectLst/>
                          <a:uFill>
                            <a:solidFill>
                              <a:srgbClr val="000000"/>
                            </a:solidFill>
                          </a:uFill>
                        </a:rPr>
                        <a:t>male 55 to 64 years</a:t>
                      </a:r>
                      <a:endParaRPr lang="en-US" sz="16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a:effectLst/>
                          <a:uFill>
                            <a:solidFill>
                              <a:srgbClr val="000000"/>
                            </a:solidFill>
                          </a:uFill>
                        </a:rPr>
                        <a:t>Total</a:t>
                      </a:r>
                      <a:endParaRPr lang="en-US" sz="16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dirty="0">
                          <a:effectLst/>
                          <a:uFill>
                            <a:solidFill>
                              <a:srgbClr val="000000"/>
                            </a:solidFill>
                          </a:uFill>
                        </a:rPr>
                        <a:t>66</a:t>
                      </a:r>
                      <a:endParaRPr lang="en-US" sz="16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dirty="0">
                          <a:effectLst/>
                          <a:uFill>
                            <a:solidFill>
                              <a:srgbClr val="000000"/>
                            </a:solidFill>
                          </a:uFill>
                        </a:rPr>
                        <a:t>-0.8706</a:t>
                      </a:r>
                      <a:endParaRPr lang="en-US" sz="16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extLst>
                  <a:ext uri="{0D108BD9-81ED-4DB2-BD59-A6C34878D82A}">
                    <a16:rowId xmlns:a16="http://schemas.microsoft.com/office/drawing/2014/main" val="2650178605"/>
                  </a:ext>
                </a:extLst>
              </a:tr>
              <a:tr h="156046">
                <a:tc>
                  <a:txBody>
                    <a:bodyPr/>
                    <a:lstStyle/>
                    <a:p>
                      <a:pPr marL="0" marR="0" indent="0" algn="just">
                        <a:lnSpc>
                          <a:spcPct val="200000"/>
                        </a:lnSpc>
                        <a:spcBef>
                          <a:spcPts val="0"/>
                        </a:spcBef>
                        <a:spcAft>
                          <a:spcPts val="0"/>
                        </a:spcAft>
                        <a:tabLst>
                          <a:tab pos="182880" algn="l"/>
                        </a:tabLst>
                      </a:pPr>
                      <a:r>
                        <a:rPr lang="en-US" sz="1600" dirty="0">
                          <a:effectLst/>
                          <a:uFill>
                            <a:solidFill>
                              <a:srgbClr val="000000"/>
                            </a:solidFill>
                          </a:uFill>
                        </a:rPr>
                        <a:t>Income below poverty level: </a:t>
                      </a:r>
                    </a:p>
                    <a:p>
                      <a:pPr marL="0" marR="0" indent="0" algn="just">
                        <a:lnSpc>
                          <a:spcPct val="200000"/>
                        </a:lnSpc>
                        <a:spcBef>
                          <a:spcPts val="0"/>
                        </a:spcBef>
                        <a:spcAft>
                          <a:spcPts val="0"/>
                        </a:spcAft>
                        <a:tabLst>
                          <a:tab pos="182880" algn="l"/>
                        </a:tabLst>
                      </a:pPr>
                      <a:r>
                        <a:rPr lang="en-US" sz="1600" dirty="0">
                          <a:effectLst/>
                          <a:uFill>
                            <a:solidFill>
                              <a:srgbClr val="000000"/>
                            </a:solidFill>
                          </a:uFill>
                        </a:rPr>
                        <a:t>female 55 to 64 years</a:t>
                      </a:r>
                      <a:endParaRPr lang="en-US" sz="16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a:effectLst/>
                          <a:uFill>
                            <a:solidFill>
                              <a:srgbClr val="000000"/>
                            </a:solidFill>
                          </a:uFill>
                        </a:rPr>
                        <a:t>Total</a:t>
                      </a:r>
                      <a:endParaRPr lang="en-US" sz="16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a:effectLst/>
                          <a:uFill>
                            <a:solidFill>
                              <a:srgbClr val="000000"/>
                            </a:solidFill>
                          </a:uFill>
                        </a:rPr>
                        <a:t>66</a:t>
                      </a:r>
                      <a:endParaRPr lang="en-US" sz="16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tc>
                  <a:txBody>
                    <a:bodyPr/>
                    <a:lstStyle/>
                    <a:p>
                      <a:pPr marL="0" marR="0" indent="0" algn="ctr">
                        <a:lnSpc>
                          <a:spcPct val="200000"/>
                        </a:lnSpc>
                        <a:spcBef>
                          <a:spcPts val="0"/>
                        </a:spcBef>
                        <a:spcAft>
                          <a:spcPts val="0"/>
                        </a:spcAft>
                        <a:tabLst>
                          <a:tab pos="182880" algn="l"/>
                        </a:tabLst>
                      </a:pPr>
                      <a:r>
                        <a:rPr lang="en-US" sz="1600" dirty="0">
                          <a:effectLst/>
                          <a:uFill>
                            <a:solidFill>
                              <a:srgbClr val="000000"/>
                            </a:solidFill>
                          </a:uFill>
                        </a:rPr>
                        <a:t>-0.8600</a:t>
                      </a:r>
                      <a:endParaRPr lang="en-US" sz="16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6376" marR="66376" marT="0" marB="0" anchor="ctr"/>
                </a:tc>
                <a:extLst>
                  <a:ext uri="{0D108BD9-81ED-4DB2-BD59-A6C34878D82A}">
                    <a16:rowId xmlns:a16="http://schemas.microsoft.com/office/drawing/2014/main" val="2017348657"/>
                  </a:ext>
                </a:extLst>
              </a:tr>
            </a:tbl>
          </a:graphicData>
        </a:graphic>
      </p:graphicFrame>
    </p:spTree>
    <p:extLst>
      <p:ext uri="{BB962C8B-B14F-4D97-AF65-F5344CB8AC3E}">
        <p14:creationId xmlns:p14="http://schemas.microsoft.com/office/powerpoint/2010/main" val="26535761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47" name="&lt;Your project name&gt;"/>
          <p:cNvSpPr txBox="1">
            <a:spLocks noGrp="1"/>
          </p:cNvSpPr>
          <p:nvPr>
            <p:ph type="title"/>
          </p:nvPr>
        </p:nvSpPr>
        <p:spPr>
          <a:prstGeom prst="rect">
            <a:avLst/>
          </a:prstGeom>
        </p:spPr>
        <p:txBody>
          <a:bodyPr>
            <a:normAutofit fontScale="90000"/>
          </a:bodyPr>
          <a:lstStyle>
            <a:lvl1pPr>
              <a:defRPr>
                <a:solidFill>
                  <a:srgbClr val="FF0000"/>
                </a:solidFill>
                <a:latin typeface="Century"/>
                <a:ea typeface="Century"/>
                <a:cs typeface="Century"/>
                <a:sym typeface="Century"/>
              </a:defRPr>
            </a:lvl1pPr>
          </a:lstStyle>
          <a:p>
            <a:r>
              <a:rPr lang="en-IN" dirty="0">
                <a:solidFill>
                  <a:schemeClr val="tx1"/>
                </a:solidFill>
              </a:rPr>
              <a:t>Quantitative Analysis of Crime Incidents in the City of Chicago, IL using Data Analytics Techniques</a:t>
            </a:r>
            <a:endParaRPr dirty="0"/>
          </a:p>
        </p:txBody>
      </p:sp>
      <p:sp>
        <p:nvSpPr>
          <p:cNvPr id="48" name="Results…"/>
          <p:cNvSpPr txBox="1">
            <a:spLocks noGrp="1"/>
          </p:cNvSpPr>
          <p:nvPr>
            <p:ph type="body" idx="1"/>
          </p:nvPr>
        </p:nvSpPr>
        <p:spPr>
          <a:xfrm>
            <a:off x="571499" y="1130300"/>
            <a:ext cx="7785101" cy="5346700"/>
          </a:xfrm>
          <a:prstGeom prst="rect">
            <a:avLst/>
          </a:prstGeom>
        </p:spPr>
        <p:txBody>
          <a:bodyPr>
            <a:normAutofit/>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Results</a:t>
            </a: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spcBef>
                <a:spcPts val="600"/>
              </a:spcBef>
              <a:buSzTx/>
              <a:buFont typeface="Wingdings"/>
              <a:buNone/>
              <a:defRPr sz="2800">
                <a:latin typeface="Century"/>
                <a:ea typeface="Century"/>
                <a:cs typeface="Century"/>
                <a:sym typeface="Century"/>
              </a:defRPr>
            </a:pPr>
            <a:endParaRPr lang="en-US" dirty="0"/>
          </a:p>
          <a:p>
            <a:pPr marL="0" indent="0" algn="ctr">
              <a:spcBef>
                <a:spcPts val="600"/>
              </a:spcBef>
              <a:buSzTx/>
              <a:buFont typeface="Wingdings"/>
              <a:buNone/>
              <a:defRPr sz="2800">
                <a:latin typeface="Century"/>
                <a:ea typeface="Century"/>
                <a:cs typeface="Century"/>
                <a:sym typeface="Century"/>
              </a:defRPr>
            </a:pPr>
            <a:r>
              <a:rPr lang="en-US" sz="2000" dirty="0"/>
              <a:t>Top 10 Crime Types by Percentage with High Correlations</a:t>
            </a:r>
            <a:endParaRPr sz="2000" dirty="0"/>
          </a:p>
          <a:p>
            <a:pPr marL="0" indent="0">
              <a:buSzTx/>
              <a:buFont typeface="Wingdings"/>
              <a:buNone/>
              <a:defRPr sz="1600">
                <a:latin typeface="Century"/>
                <a:ea typeface="Century"/>
                <a:cs typeface="Century"/>
                <a:sym typeface="Century"/>
              </a:defRPr>
            </a:pPr>
            <a:endParaRPr dirty="0"/>
          </a:p>
        </p:txBody>
      </p:sp>
      <p:pic>
        <p:nvPicPr>
          <p:cNvPr id="6" name="Picture 5">
            <a:extLst>
              <a:ext uri="{FF2B5EF4-FFF2-40B4-BE49-F238E27FC236}">
                <a16:creationId xmlns:a16="http://schemas.microsoft.com/office/drawing/2014/main" id="{27605DC8-252C-4553-BE50-CB9A1E736F68}"/>
              </a:ext>
            </a:extLst>
          </p:cNvPr>
          <p:cNvPicPr/>
          <p:nvPr/>
        </p:nvPicPr>
        <p:blipFill>
          <a:blip r:embed="rId2"/>
          <a:stretch>
            <a:fillRect/>
          </a:stretch>
        </p:blipFill>
        <p:spPr>
          <a:xfrm>
            <a:off x="1072989" y="1859914"/>
            <a:ext cx="6782119" cy="3887471"/>
          </a:xfrm>
          <a:prstGeom prst="rect">
            <a:avLst/>
          </a:prstGeom>
        </p:spPr>
      </p:pic>
    </p:spTree>
    <p:extLst>
      <p:ext uri="{BB962C8B-B14F-4D97-AF65-F5344CB8AC3E}">
        <p14:creationId xmlns:p14="http://schemas.microsoft.com/office/powerpoint/2010/main" val="78739755"/>
      </p:ext>
    </p:extLst>
  </p:cSld>
  <p:clrMapOvr>
    <a:masterClrMapping/>
  </p:clrMapOvr>
  <p:transition spd="med"/>
</p:sld>
</file>

<file path=ppt/theme/theme1.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271</TotalTime>
  <Words>1017</Words>
  <Application>Microsoft Office PowerPoint</Application>
  <PresentationFormat>On-screen Show (4:3)</PresentationFormat>
  <Paragraphs>193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Century</vt:lpstr>
      <vt:lpstr>Helvetica Neue Light</vt:lpstr>
      <vt:lpstr>Lucida Console</vt:lpstr>
      <vt:lpstr>Times New Roman</vt:lpstr>
      <vt:lpstr>Verdana</vt:lpstr>
      <vt:lpstr>Wingdings</vt:lpstr>
      <vt:lpstr>Level</vt:lpstr>
      <vt:lpstr>Big Data Analytics Symposium - Fall 2018</vt:lpstr>
      <vt:lpstr>Quantitative Analysis of Crime Incidents in the City of Chicago, IL using Data Analytics Techniques</vt:lpstr>
      <vt:lpstr>Quantitative Analysis of Crime Incidents in the City of Chicago, IL using Data Analytics Techniques</vt:lpstr>
      <vt:lpstr>Quantitative Analysis of Crime Incidents in the City of Chicago, IL using Data Analytics Techniques</vt:lpstr>
      <vt:lpstr>Quantitative Analysis of Crime Incidents in the City of Chicago, IL using Data Analytics Techniques</vt:lpstr>
      <vt:lpstr>Quantitative Analysis of Crime Incidents in the City of Chicago, IL using Data Analytics Techniques</vt:lpstr>
      <vt:lpstr>Quantitative Analysis of Crime Incidents in the City of Chicago, IL using Data Analytics Techniques</vt:lpstr>
      <vt:lpstr>Quantitative Analysis of Crime Incidents in the City of Chicago, IL using Data Analytics Techniques</vt:lpstr>
      <vt:lpstr>Quantitative Analysis of Crime Incidents in the City of Chicago, IL using Data Analytics Techniques</vt:lpstr>
      <vt:lpstr>Quantitative Analysis of Crime Incidents in the City of Chicago, IL using Data Analytics Techniques</vt:lpstr>
      <vt:lpstr>Quantitative Analysis of Crime Incidents in the City of Chicago, IL using Data Analytics Techniques</vt:lpstr>
      <vt:lpstr>Quantitative Analysis of Crime Incidents in the City of Chicago, IL using Data Analytics Techniques</vt:lpstr>
      <vt:lpstr>Quantitative Analysis of Crime Incidents in the City of Chicago, IL using Data Analytics Techniques</vt:lpstr>
      <vt:lpstr>Quantitative Analysis of Crime Incidents in the City of Chicago, IL using Data Analytics Techniques</vt:lpstr>
      <vt:lpstr>Quantitative Analysis of Crime Incidents in the City of Chicago, IL using Data Analytics Techniques</vt:lpstr>
      <vt:lpstr>Quantitative Analysis of Crime Incidents in the City of Chicago, IL using Data Analytics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Symposium - Fall 2018</dc:title>
  <dc:creator>Alisha</dc:creator>
  <cp:lastModifiedBy>Daniel Rivera</cp:lastModifiedBy>
  <cp:revision>32</cp:revision>
  <dcterms:modified xsi:type="dcterms:W3CDTF">2018-12-11T03:49:03Z</dcterms:modified>
</cp:coreProperties>
</file>