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9"/>
  </p:notesMasterIdLst>
  <p:handoutMasterIdLst>
    <p:handoutMasterId r:id="rId40"/>
  </p:handoutMasterIdLst>
  <p:sldIdLst>
    <p:sldId id="542" r:id="rId3"/>
    <p:sldId id="1255" r:id="rId4"/>
    <p:sldId id="682" r:id="rId5"/>
    <p:sldId id="1288" r:id="rId6"/>
    <p:sldId id="1262" r:id="rId7"/>
    <p:sldId id="1254" r:id="rId8"/>
    <p:sldId id="1260" r:id="rId9"/>
    <p:sldId id="1263" r:id="rId10"/>
    <p:sldId id="546" r:id="rId11"/>
    <p:sldId id="640" r:id="rId12"/>
    <p:sldId id="547" r:id="rId13"/>
    <p:sldId id="642" r:id="rId14"/>
    <p:sldId id="1264" r:id="rId15"/>
    <p:sldId id="548" r:id="rId16"/>
    <p:sldId id="1265" r:id="rId17"/>
    <p:sldId id="1266" r:id="rId18"/>
    <p:sldId id="550" r:id="rId19"/>
    <p:sldId id="553" r:id="rId20"/>
    <p:sldId id="1246" r:id="rId21"/>
    <p:sldId id="301" r:id="rId22"/>
    <p:sldId id="1247" r:id="rId23"/>
    <p:sldId id="1286" r:id="rId24"/>
    <p:sldId id="551" r:id="rId25"/>
    <p:sldId id="1248" r:id="rId26"/>
    <p:sldId id="597" r:id="rId27"/>
    <p:sldId id="305" r:id="rId28"/>
    <p:sldId id="308" r:id="rId29"/>
    <p:sldId id="579" r:id="rId30"/>
    <p:sldId id="1287" r:id="rId31"/>
    <p:sldId id="1253" r:id="rId32"/>
    <p:sldId id="1250" r:id="rId33"/>
    <p:sldId id="1252" r:id="rId34"/>
    <p:sldId id="666" r:id="rId35"/>
    <p:sldId id="1243" r:id="rId36"/>
    <p:sldId id="500" r:id="rId37"/>
    <p:sldId id="281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58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33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11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10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8" name="Google Shape;7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14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change in notation ; Using register numbers instead of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c482c2159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5c482c2159_0_2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lb/sb have same syntax as lw/sw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Aside: also load/store halfword (lh/sh)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5c482c2159_0_28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5c482c2159_0_28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1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482c2159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g5c482c2159_0_3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1" name="Google Shape;901;g5c482c2159_0_3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18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32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2" y="6324602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0857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  <p:sldLayoutId id="2147483682" r:id="rId16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12: RISC-V: Arithmetic and Load/Store instructions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3059"/>
            <a:ext cx="7924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dirty="0"/>
              <a:t>Design Principle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4ED59-CB89-4547-A7C9-D03419942117}"/>
              </a:ext>
            </a:extLst>
          </p:cNvPr>
          <p:cNvSpPr txBox="1"/>
          <p:nvPr/>
        </p:nvSpPr>
        <p:spPr>
          <a:xfrm>
            <a:off x="222374" y="6400800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Digital Design and Computer Architecture: RISC-V Edition</a:t>
            </a:r>
            <a:r>
              <a:rPr lang="en-US" sz="1200" b="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9156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8431711" cy="762000"/>
          </a:xfrm>
          <a:ln/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Multiple Instructions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950640"/>
            <a:ext cx="7609532" cy="5430688"/>
          </a:xfrm>
          <a:ln/>
        </p:spPr>
        <p:txBody>
          <a:bodyPr>
            <a:normAutofit/>
          </a:bodyPr>
          <a:lstStyle/>
          <a:p>
            <a:r>
              <a:rPr lang="en-US" dirty="0"/>
              <a:t>How to do the following C statement?</a:t>
            </a:r>
          </a:p>
          <a:p>
            <a:pPr marL="0" indent="0">
              <a:buNone/>
            </a:pPr>
            <a:r>
              <a:rPr lang="en-US" dirty="0">
                <a:solidFill>
                  <a:srgbClr val="063DE8"/>
                </a:solidFill>
              </a:rPr>
              <a:t>	a = b + c + d - e;</a:t>
            </a:r>
            <a:endParaRPr lang="en-US" dirty="0"/>
          </a:p>
          <a:p>
            <a:r>
              <a:rPr lang="en-US" dirty="0"/>
              <a:t>Break into multiple instructions</a:t>
            </a:r>
          </a:p>
          <a:p>
            <a:pPr marL="0" indent="0">
              <a:buNone/>
            </a:pPr>
            <a:endParaRPr lang="en-US" dirty="0"/>
          </a:p>
          <a:p>
            <a:pPr marL="357188" lvl="1" indent="0">
              <a:lnSpc>
                <a:spcPct val="75000"/>
              </a:lnSpc>
              <a:buNone/>
            </a:pPr>
            <a:r>
              <a:rPr lang="en-US" dirty="0">
                <a:latin typeface="Courier"/>
              </a:rPr>
              <a:t>add x10, x1, x2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919191"/>
                </a:solidFill>
                <a:latin typeface="Courier"/>
              </a:rPr>
              <a:t>a_temp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 = b + c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add x10, x10, x3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919191"/>
                </a:solidFill>
                <a:latin typeface="Courier"/>
              </a:rPr>
              <a:t>a_temp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 = </a:t>
            </a:r>
            <a:r>
              <a:rPr lang="en-US" i="1" dirty="0" err="1">
                <a:solidFill>
                  <a:srgbClr val="919191"/>
                </a:solidFill>
                <a:latin typeface="Courier"/>
              </a:rPr>
              <a:t>a_temp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 + d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sub x10, x10, x4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a = </a:t>
            </a:r>
            <a:r>
              <a:rPr lang="en-US" i="1" dirty="0" err="1">
                <a:solidFill>
                  <a:srgbClr val="919191"/>
                </a:solidFill>
                <a:latin typeface="Courier"/>
              </a:rPr>
              <a:t>a_temp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 - e</a:t>
            </a:r>
            <a:endParaRPr lang="en-US" dirty="0">
              <a:latin typeface="Courier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 </a:t>
            </a:r>
          </a:p>
          <a:p>
            <a:pPr>
              <a:lnSpc>
                <a:spcPct val="105000"/>
              </a:lnSpc>
            </a:pPr>
            <a:r>
              <a:rPr lang="en-US" dirty="0"/>
              <a:t>A single line of C may turn into several RISC-V instructions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624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972B8AC-CE48-1B41-A3B3-845C24BB6C5D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Adapted form: 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EB9C7-A788-054C-AF7F-234F1F348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46281"/>
              </p:ext>
            </p:extLst>
          </p:nvPr>
        </p:nvGraphicFramePr>
        <p:xfrm>
          <a:off x="5050795" y="5469814"/>
          <a:ext cx="3919209" cy="96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Visio" r:id="rId3" imgW="2203269" imgH="540743" progId="Visio.Drawing.11">
                  <p:embed/>
                </p:oleObj>
              </mc:Choice>
              <mc:Fallback>
                <p:oleObj name="Visio" r:id="rId3" imgW="2203269" imgH="540743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0795" y="5469814"/>
                        <a:ext cx="3919209" cy="96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2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6F49-2ED7-B74A-A766-34A0316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7592093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Design Principle 2</a:t>
            </a:r>
            <a:br>
              <a:rPr lang="en-US" dirty="0"/>
            </a:br>
            <a:endParaRPr lang="en-US" dirty="0"/>
          </a:p>
        </p:txBody>
      </p:sp>
      <p:sp>
        <p:nvSpPr>
          <p:cNvPr id="102605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084362"/>
            <a:ext cx="7896225" cy="51845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RISC-V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RISC-V</a:t>
            </a:r>
            <a:r>
              <a:rPr lang="en-US" sz="2600" dirty="0"/>
              <a:t>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</a:t>
            </a:r>
            <a:r>
              <a:rPr lang="en-US" sz="2600" dirty="0">
                <a:solidFill>
                  <a:srgbClr val="FF0000"/>
                </a:solidFill>
              </a:rPr>
              <a:t>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(CISC)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695D0-970B-5347-A19D-CCF368E58546}"/>
              </a:ext>
            </a:extLst>
          </p:cNvPr>
          <p:cNvSpPr txBox="1"/>
          <p:nvPr/>
        </p:nvSpPr>
        <p:spPr>
          <a:xfrm>
            <a:off x="222374" y="6400800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Digital Design and Computer Architecture: RISC-V Edition</a:t>
            </a:r>
            <a:r>
              <a:rPr lang="en-US" sz="1200" b="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007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Immediate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6068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052736"/>
            <a:ext cx="8279581" cy="4447366"/>
          </a:xfrm>
          <a:ln/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dirty="0" err="1">
                <a:solidFill>
                  <a:srgbClr val="0070C0"/>
                </a:solidFill>
              </a:rPr>
              <a:t>Immediates</a:t>
            </a:r>
            <a:r>
              <a:rPr lang="en-US" dirty="0"/>
              <a:t> are numerical constants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They appear often in code, so there are special instructions for them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syntax for </a:t>
            </a:r>
            <a:r>
              <a:rPr lang="en-US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immediates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opi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names end with ‘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replace 2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source register with an immediate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US" dirty="0" err="1">
                <a:solidFill>
                  <a:srgbClr val="0070C0"/>
                </a:solidFill>
              </a:rPr>
              <a:t>Immediates</a:t>
            </a:r>
            <a:r>
              <a:rPr lang="en-US" dirty="0"/>
              <a:t> can be up to 12-bits in size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US" dirty="0"/>
              <a:t>Interpreted as sign-extended two’s complement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US" dirty="0"/>
              <a:t>In assembly, </a:t>
            </a:r>
            <a:r>
              <a:rPr lang="en-US" dirty="0">
                <a:solidFill>
                  <a:srgbClr val="0070C0"/>
                </a:solidFill>
              </a:rPr>
              <a:t>immediate</a:t>
            </a:r>
            <a:r>
              <a:rPr lang="en-US" dirty="0"/>
              <a:t> can be written in decimal, hexadecimal or binary</a:t>
            </a:r>
          </a:p>
          <a:p>
            <a:pPr>
              <a:lnSpc>
                <a:spcPct val="85000"/>
              </a:lnSpc>
            </a:pPr>
            <a:r>
              <a:rPr lang="en-US" dirty="0"/>
              <a:t>Example: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	Add </a:t>
            </a:r>
            <a:r>
              <a:rPr lang="en-US" dirty="0">
                <a:solidFill>
                  <a:srgbClr val="0070C0"/>
                </a:solidFill>
              </a:rPr>
              <a:t>Immediate</a:t>
            </a:r>
            <a:r>
              <a:rPr lang="en-US" dirty="0"/>
              <a:t>:</a:t>
            </a:r>
          </a:p>
          <a:p>
            <a:pPr marL="357188" lvl="1" indent="0"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800080"/>
                </a:solidFill>
                <a:latin typeface="Courier"/>
              </a:rPr>
              <a:t>addi</a:t>
            </a:r>
            <a:r>
              <a:rPr lang="en-US" dirty="0">
                <a:solidFill>
                  <a:srgbClr val="800080"/>
                </a:solidFill>
                <a:latin typeface="Courier"/>
              </a:rPr>
              <a:t> x3,x4,-10</a:t>
            </a:r>
            <a:r>
              <a:rPr lang="en-US" dirty="0"/>
              <a:t> 	(in RISC-V)</a:t>
            </a:r>
          </a:p>
          <a:p>
            <a:pPr marL="357188" lvl="1" indent="0">
              <a:lnSpc>
                <a:spcPct val="85000"/>
              </a:lnSpc>
              <a:buNone/>
            </a:pPr>
            <a:r>
              <a:rPr lang="en-US" dirty="0"/>
              <a:t>		 f = g - 10 		(in C)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CCC328-95C5-C344-8BEB-74E9D24DC1BD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Adapted from: 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043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052736"/>
            <a:ext cx="7896225" cy="4447366"/>
          </a:xfrm>
          <a:ln/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s0,b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s1.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RISC-V:</a:t>
            </a: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(5+b)-3;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t1, s1, 5</a:t>
            </a: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s0, t1, -3</a:t>
            </a: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5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instruction?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CCC328-95C5-C344-8BEB-74E9D24DC1BD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Adapted from: Braden </a:t>
            </a:r>
            <a:r>
              <a:rPr lang="en-US" i="1" dirty="0" err="1"/>
              <a:t>Ghena</a:t>
            </a:r>
            <a:r>
              <a:rPr lang="en-US" dirty="0"/>
              <a:t>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1C867B7-3FDE-5741-AFBB-DD256DC15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4432"/>
              </p:ext>
            </p:extLst>
          </p:nvPr>
        </p:nvGraphicFramePr>
        <p:xfrm>
          <a:off x="3707904" y="4725144"/>
          <a:ext cx="5139822" cy="123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3" imgW="2203269" imgH="540327" progId="Visio.Drawing.11">
                  <p:embed/>
                </p:oleObj>
              </mc:Choice>
              <mc:Fallback>
                <p:oleObj name="Visio" r:id="rId3" imgW="2203269" imgH="540327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4EC36C-C169-6544-A879-9B63165D5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4725144"/>
                        <a:ext cx="5139822" cy="1235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2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Transfer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79002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2114550"/>
            <a:ext cx="3048000" cy="29718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Control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800" b="0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Datapath</a:t>
              </a:r>
              <a:endParaRPr lang="en-US" sz="18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1138" y="188640"/>
            <a:ext cx="8371022" cy="762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3200" dirty="0"/>
              <a:t>Data Transfer: </a:t>
            </a:r>
            <a:r>
              <a:rPr lang="en-US" sz="3200" dirty="0">
                <a:solidFill>
                  <a:srgbClr val="C00000"/>
                </a:solidFill>
              </a:rPr>
              <a:t>Load from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C00000"/>
                </a:solidFill>
              </a:rPr>
              <a:t>Store to </a:t>
            </a:r>
            <a:r>
              <a:rPr lang="en-US" sz="3200" dirty="0"/>
              <a:t>memory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14401" y="3486151"/>
            <a:ext cx="2362202" cy="1422789"/>
            <a:chOff x="914399" y="3505200"/>
            <a:chExt cx="2362202" cy="1897052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045481"/>
                <a:ext cx="103105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Registers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540477"/>
              <a:ext cx="2362200" cy="861775"/>
              <a:chOff x="4572000" y="3245077"/>
              <a:chExt cx="2362200" cy="861775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84337" y="3245077"/>
                <a:ext cx="2342756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Arithmetic &amp; Logic Unit</a:t>
                </a:r>
              </a:p>
              <a:p>
                <a:pPr algn="ctr"/>
                <a:r>
                  <a:rPr lang="en-US" sz="1800" b="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(ALU)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99898" y="2000250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804898" y="2114550"/>
            <a:ext cx="1524000" cy="5715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804898" y="4457700"/>
            <a:ext cx="1524000" cy="5715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052298" y="2343150"/>
            <a:ext cx="1524000" cy="257175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Bytes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2154580"/>
            <a:ext cx="2854499" cy="3586852"/>
            <a:chOff x="2743200" y="1729770"/>
            <a:chExt cx="2854499" cy="4782473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3662" y="1729770"/>
              <a:ext cx="1681738" cy="4149537"/>
              <a:chOff x="3423662" y="1729770"/>
              <a:chExt cx="1681738" cy="414953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 flipV="1">
                <a:off x="3423662" y="3581398"/>
                <a:ext cx="1476236" cy="23383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436427" y="4397041"/>
                <a:ext cx="1435422" cy="9485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3429000" y="4723848"/>
                <a:ext cx="1450276" cy="2141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613263" y="1729770"/>
                <a:ext cx="1264642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Enable?</a:t>
                </a:r>
              </a:p>
              <a:p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Read/Write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177573"/>
                <a:ext cx="9334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57600" y="3598184"/>
                <a:ext cx="1447800" cy="12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0926B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Write Data  = Store to memory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1205" y="4648200"/>
                <a:ext cx="1341795" cy="12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Read Data = Load from</a:t>
                </a:r>
              </a:p>
              <a:p>
                <a:r>
                  <a:rPr lang="en-US" sz="1800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499" cy="797243"/>
              <a:chOff x="2819400" y="5791200"/>
              <a:chExt cx="2854499" cy="797243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49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Processor-Memory Interface</a:t>
                </a: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423899" y="5200649"/>
            <a:ext cx="2308261" cy="597932"/>
            <a:chOff x="6324600" y="5791200"/>
            <a:chExt cx="2308261" cy="797243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b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082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I/O-Memory Interfaces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064887" y="2808489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5040889" y="4172906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grpSp>
        <p:nvGrpSpPr>
          <p:cNvPr id="287" name="Group 286"/>
          <p:cNvGrpSpPr/>
          <p:nvPr/>
        </p:nvGrpSpPr>
        <p:grpSpPr>
          <a:xfrm>
            <a:off x="6423899" y="3276427"/>
            <a:ext cx="2590798" cy="1105244"/>
            <a:chOff x="6553201" y="3250741"/>
            <a:chExt cx="2590798" cy="1473659"/>
          </a:xfrm>
        </p:grpSpPr>
        <p:sp>
          <p:nvSpPr>
            <p:cNvPr id="275" name="TextBox 274"/>
            <p:cNvSpPr txBox="1"/>
            <p:nvPr/>
          </p:nvSpPr>
          <p:spPr>
            <a:xfrm>
              <a:off x="6944621" y="3250741"/>
              <a:ext cx="219937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Much larger place</a:t>
              </a:r>
            </a:p>
            <a:p>
              <a:pPr algn="ctr"/>
              <a:r>
                <a:rPr lang="en-US" sz="18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To hold values, but slower than registers!</a:t>
              </a:r>
            </a:p>
          </p:txBody>
        </p:sp>
        <p:cxnSp>
          <p:nvCxnSpPr>
            <p:cNvPr id="5" name="Curved Connector 4"/>
            <p:cNvCxnSpPr/>
            <p:nvPr/>
          </p:nvCxnSpPr>
          <p:spPr>
            <a:xfrm rot="10800000" flipV="1">
              <a:off x="6553201" y="4114800"/>
              <a:ext cx="838200" cy="609600"/>
            </a:xfrm>
            <a:prstGeom prst="curvedConnector3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50881" y="4029076"/>
            <a:ext cx="2165914" cy="1743632"/>
            <a:chOff x="250880" y="4229100"/>
            <a:chExt cx="2165914" cy="2324843"/>
          </a:xfrm>
        </p:grpSpPr>
        <p:sp>
          <p:nvSpPr>
            <p:cNvPr id="2" name="TextBox 1"/>
            <p:cNvSpPr txBox="1"/>
            <p:nvPr/>
          </p:nvSpPr>
          <p:spPr>
            <a:xfrm>
              <a:off x="250880" y="5692168"/>
              <a:ext cx="2165914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Fast but limited place</a:t>
              </a:r>
            </a:p>
            <a:p>
              <a:r>
                <a:rPr lang="en-US" sz="18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To hold values</a:t>
              </a:r>
            </a:p>
          </p:txBody>
        </p:sp>
        <p:cxnSp>
          <p:nvCxnSpPr>
            <p:cNvPr id="278" name="Curved Connector 277"/>
            <p:cNvCxnSpPr>
              <a:endCxn id="17" idx="1"/>
            </p:cNvCxnSpPr>
            <p:nvPr/>
          </p:nvCxnSpPr>
          <p:spPr>
            <a:xfrm rot="5400000" flipH="1" flipV="1">
              <a:off x="-209550" y="4743450"/>
              <a:ext cx="1638300" cy="609600"/>
            </a:xfrm>
            <a:prstGeom prst="curvedConnector2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Footer Placeholder 3">
            <a:extLst>
              <a:ext uri="{FF2B5EF4-FFF2-40B4-BE49-F238E27FC236}">
                <a16:creationId xmlns:a16="http://schemas.microsoft.com/office/drawing/2014/main" id="{235ABD1B-7405-9249-9E5C-E5CC41B5B43B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59948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 are in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6753"/>
            <a:ext cx="8063557" cy="3384376"/>
          </a:xfrm>
        </p:spPr>
        <p:txBody>
          <a:bodyPr>
            <a:normAutofit/>
          </a:bodyPr>
          <a:lstStyle/>
          <a:p>
            <a:r>
              <a:rPr lang="en-US" dirty="0"/>
              <a:t>Data typically smaller than 32 bits, but rarely smaller than 8 bits (e.g., char type)–works fine if everything is a multiple of 8 bits</a:t>
            </a:r>
          </a:p>
          <a:p>
            <a:r>
              <a:rPr lang="en-US" dirty="0"/>
              <a:t>8 bit chunk is called a </a:t>
            </a:r>
            <a:r>
              <a:rPr lang="en-US" i="1" dirty="0">
                <a:solidFill>
                  <a:srgbClr val="000000"/>
                </a:solidFill>
              </a:rPr>
              <a:t>byte </a:t>
            </a:r>
            <a:r>
              <a:rPr lang="en-US" dirty="0">
                <a:solidFill>
                  <a:srgbClr val="000000"/>
                </a:solidFill>
              </a:rPr>
              <a:t>(1 word = 4 bytes)</a:t>
            </a:r>
          </a:p>
          <a:p>
            <a:r>
              <a:rPr lang="en-US" dirty="0">
                <a:solidFill>
                  <a:srgbClr val="FF0000"/>
                </a:solidFill>
              </a:rPr>
              <a:t>Byte Addressable </a:t>
            </a:r>
          </a:p>
          <a:p>
            <a:r>
              <a:rPr lang="en-US" dirty="0"/>
              <a:t>Word addresses are 4 bytes apart 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Word address is same as address of rightmost byte – least-significant byte(i.e. Little-endian convention) 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77891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z="1050" b="0" smtClean="0"/>
              <a:pPr/>
              <a:t>18</a:t>
            </a:fld>
            <a:endParaRPr lang="en-US" sz="1050" b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CF3AB-E77B-704D-98FF-872F8B23B754}"/>
              </a:ext>
            </a:extLst>
          </p:cNvPr>
          <p:cNvGrpSpPr/>
          <p:nvPr/>
        </p:nvGrpSpPr>
        <p:grpSpPr>
          <a:xfrm>
            <a:off x="396875" y="4828358"/>
            <a:ext cx="7402355" cy="1473021"/>
            <a:chOff x="396875" y="5397180"/>
            <a:chExt cx="7402355" cy="1473021"/>
          </a:xfrm>
        </p:grpSpPr>
        <p:grpSp>
          <p:nvGrpSpPr>
            <p:cNvPr id="46" name="Group 34">
              <a:extLst>
                <a:ext uri="{FF2B5EF4-FFF2-40B4-BE49-F238E27FC236}">
                  <a16:creationId xmlns:a16="http://schemas.microsoft.com/office/drawing/2014/main" id="{11595762-9CBB-F849-A7FD-C0247D4C7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107" y="5793814"/>
              <a:ext cx="5500688" cy="715963"/>
              <a:chOff x="-9" y="-51"/>
              <a:chExt cx="3465" cy="451"/>
            </a:xfrm>
          </p:grpSpPr>
          <p:grpSp>
            <p:nvGrpSpPr>
              <p:cNvPr id="47" name="Group 35">
                <a:extLst>
                  <a:ext uri="{FF2B5EF4-FFF2-40B4-BE49-F238E27FC236}">
                    <a16:creationId xmlns:a16="http://schemas.microsoft.com/office/drawing/2014/main" id="{D28E0054-0DC5-B34A-8A1D-F562F4EC6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9" y="-51"/>
                <a:ext cx="1305" cy="243"/>
                <a:chOff x="-873" y="-51"/>
                <a:chExt cx="1305" cy="243"/>
              </a:xfrm>
            </p:grpSpPr>
            <p:sp>
              <p:nvSpPr>
                <p:cNvPr id="93" name="Rectangle 36">
                  <a:extLst>
                    <a:ext uri="{FF2B5EF4-FFF2-40B4-BE49-F238E27FC236}">
                      <a16:creationId xmlns:a16="http://schemas.microsoft.com/office/drawing/2014/main" id="{A5479A5F-F017-F741-B065-75ABB36C3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37">
                  <a:extLst>
                    <a:ext uri="{FF2B5EF4-FFF2-40B4-BE49-F238E27FC236}">
                      <a16:creationId xmlns:a16="http://schemas.microsoft.com/office/drawing/2014/main" id="{9B70E41D-5AC0-A647-ABB9-1070D594F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3" y="-51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0x0000</a:t>
                  </a:r>
                </a:p>
              </p:txBody>
            </p:sp>
          </p:grpSp>
          <p:grpSp>
            <p:nvGrpSpPr>
              <p:cNvPr id="48" name="Group 38">
                <a:extLst>
                  <a:ext uri="{FF2B5EF4-FFF2-40B4-BE49-F238E27FC236}">
                    <a16:creationId xmlns:a16="http://schemas.microsoft.com/office/drawing/2014/main" id="{6E114EE9-D32F-E54E-83B6-9DF87BAA12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" y="-51"/>
                <a:ext cx="1305" cy="243"/>
                <a:chOff x="-873" y="-51"/>
                <a:chExt cx="1305" cy="243"/>
              </a:xfrm>
            </p:grpSpPr>
            <p:sp>
              <p:nvSpPr>
                <p:cNvPr id="91" name="Rectangle 39">
                  <a:extLst>
                    <a:ext uri="{FF2B5EF4-FFF2-40B4-BE49-F238E27FC236}">
                      <a16:creationId xmlns:a16="http://schemas.microsoft.com/office/drawing/2014/main" id="{2CFA734F-EF44-484E-A5B2-87ECC10CC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40">
                  <a:extLst>
                    <a:ext uri="{FF2B5EF4-FFF2-40B4-BE49-F238E27FC236}">
                      <a16:creationId xmlns:a16="http://schemas.microsoft.com/office/drawing/2014/main" id="{09DEC4F4-A14E-D44C-AA19-BFCF986B9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3" y="-51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0x0001</a:t>
                  </a:r>
                </a:p>
              </p:txBody>
            </p:sp>
          </p:grpSp>
          <p:grpSp>
            <p:nvGrpSpPr>
              <p:cNvPr id="49" name="Group 41">
                <a:extLst>
                  <a:ext uri="{FF2B5EF4-FFF2-40B4-BE49-F238E27FC236}">
                    <a16:creationId xmlns:a16="http://schemas.microsoft.com/office/drawing/2014/main" id="{8922C5B5-D559-804F-BE0A-C761845A8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-23"/>
                <a:ext cx="1296" cy="215"/>
                <a:chOff x="-864" y="-23"/>
                <a:chExt cx="1296" cy="215"/>
              </a:xfrm>
            </p:grpSpPr>
            <p:sp>
              <p:nvSpPr>
                <p:cNvPr id="89" name="Rectangle 42">
                  <a:extLst>
                    <a:ext uri="{FF2B5EF4-FFF2-40B4-BE49-F238E27FC236}">
                      <a16:creationId xmlns:a16="http://schemas.microsoft.com/office/drawing/2014/main" id="{F64C8370-9FC3-5441-8047-22CA19A016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43">
                  <a:extLst>
                    <a:ext uri="{FF2B5EF4-FFF2-40B4-BE49-F238E27FC236}">
                      <a16:creationId xmlns:a16="http://schemas.microsoft.com/office/drawing/2014/main" id="{60BA8544-C9C9-5C41-974B-01AADDFE1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64" y="-23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0x0002</a:t>
                  </a:r>
                </a:p>
              </p:txBody>
            </p:sp>
          </p:grpSp>
          <p:grpSp>
            <p:nvGrpSpPr>
              <p:cNvPr id="50" name="Group 44">
                <a:extLst>
                  <a:ext uri="{FF2B5EF4-FFF2-40B4-BE49-F238E27FC236}">
                    <a16:creationId xmlns:a16="http://schemas.microsoft.com/office/drawing/2014/main" id="{D48FA6FF-8C1A-8D4E-9EDE-DFEE9DDC28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5" y="-16"/>
                <a:ext cx="1277" cy="208"/>
                <a:chOff x="-845" y="-16"/>
                <a:chExt cx="1277" cy="208"/>
              </a:xfrm>
            </p:grpSpPr>
            <p:sp>
              <p:nvSpPr>
                <p:cNvPr id="82" name="Rectangle 45">
                  <a:extLst>
                    <a:ext uri="{FF2B5EF4-FFF2-40B4-BE49-F238E27FC236}">
                      <a16:creationId xmlns:a16="http://schemas.microsoft.com/office/drawing/2014/main" id="{52CF3F1F-7043-D74B-9EA9-7A7D0977B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46">
                  <a:extLst>
                    <a:ext uri="{FF2B5EF4-FFF2-40B4-BE49-F238E27FC236}">
                      <a16:creationId xmlns:a16="http://schemas.microsoft.com/office/drawing/2014/main" id="{8C265F96-3737-734C-8CEA-6A1264ABB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5" y="-16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0x0003</a:t>
                  </a:r>
                </a:p>
              </p:txBody>
            </p:sp>
          </p:grp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C1C35D99-80B4-8041-815B-F61581098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"/>
                <a:ext cx="432" cy="192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00"/>
                    </a:solidFill>
                    <a:latin typeface="Calibri" panose="020F0502020204030204" pitchFamily="34" charset="0"/>
                    <a:ea typeface="ヒラギノ角ゴ ProN W3" charset="-128"/>
                    <a:cs typeface="Calibri" panose="020F0502020204030204" pitchFamily="34" charset="0"/>
                    <a:sym typeface="Gill Sans" charset="0"/>
                  </a:rPr>
                  <a:t>AB</a:t>
                </a:r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AE86EB39-B3F8-6D40-9B1E-8B1626B22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92"/>
                <a:ext cx="432" cy="192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grpSp>
            <p:nvGrpSpPr>
              <p:cNvPr id="53" name="Group 49">
                <a:extLst>
                  <a:ext uri="{FF2B5EF4-FFF2-40B4-BE49-F238E27FC236}">
                    <a16:creationId xmlns:a16="http://schemas.microsoft.com/office/drawing/2014/main" id="{5B6BAFA9-5CE4-4B4E-969F-CDB96112D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6"/>
                <a:ext cx="432" cy="224"/>
                <a:chOff x="0" y="0"/>
                <a:chExt cx="432" cy="224"/>
              </a:xfrm>
            </p:grpSpPr>
            <p:sp>
              <p:nvSpPr>
                <p:cNvPr id="70" name="Rectangle 50">
                  <a:extLst>
                    <a:ext uri="{FF2B5EF4-FFF2-40B4-BE49-F238E27FC236}">
                      <a16:creationId xmlns:a16="http://schemas.microsoft.com/office/drawing/2014/main" id="{46E7D60B-3CF4-0748-86DE-CA9A5A63C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51">
                  <a:extLst>
                    <a:ext uri="{FF2B5EF4-FFF2-40B4-BE49-F238E27FC236}">
                      <a16:creationId xmlns:a16="http://schemas.microsoft.com/office/drawing/2014/main" id="{164D8A35-4A75-6A40-99DE-65C2278D7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grpSp>
            <p:nvGrpSpPr>
              <p:cNvPr id="54" name="Group 52">
                <a:extLst>
                  <a:ext uri="{FF2B5EF4-FFF2-40B4-BE49-F238E27FC236}">
                    <a16:creationId xmlns:a16="http://schemas.microsoft.com/office/drawing/2014/main" id="{1979022A-2660-6A47-8B0B-913A7FB33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76"/>
                <a:ext cx="432" cy="224"/>
                <a:chOff x="0" y="0"/>
                <a:chExt cx="432" cy="224"/>
              </a:xfrm>
            </p:grpSpPr>
            <p:sp>
              <p:nvSpPr>
                <p:cNvPr id="65" name="Rectangle 53">
                  <a:extLst>
                    <a:ext uri="{FF2B5EF4-FFF2-40B4-BE49-F238E27FC236}">
                      <a16:creationId xmlns:a16="http://schemas.microsoft.com/office/drawing/2014/main" id="{9D1B445B-416F-BA4C-BC6E-94FFC7540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54">
                  <a:extLst>
                    <a:ext uri="{FF2B5EF4-FFF2-40B4-BE49-F238E27FC236}">
                      <a16:creationId xmlns:a16="http://schemas.microsoft.com/office/drawing/2014/main" id="{74205D13-C973-6D44-A905-6220FB9F0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55" name="Group 55">
                <a:extLst>
                  <a:ext uri="{FF2B5EF4-FFF2-40B4-BE49-F238E27FC236}">
                    <a16:creationId xmlns:a16="http://schemas.microsoft.com/office/drawing/2014/main" id="{1D11BCB0-0E4A-F440-845C-8C8D9F392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6"/>
                <a:ext cx="432" cy="224"/>
                <a:chOff x="0" y="0"/>
                <a:chExt cx="432" cy="224"/>
              </a:xfrm>
            </p:grpSpPr>
            <p:sp>
              <p:nvSpPr>
                <p:cNvPr id="62" name="Rectangle 56">
                  <a:extLst>
                    <a:ext uri="{FF2B5EF4-FFF2-40B4-BE49-F238E27FC236}">
                      <a16:creationId xmlns:a16="http://schemas.microsoft.com/office/drawing/2014/main" id="{95228620-F9F7-784D-B733-C54CFAC6F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57">
                  <a:extLst>
                    <a:ext uri="{FF2B5EF4-FFF2-40B4-BE49-F238E27FC236}">
                      <a16:creationId xmlns:a16="http://schemas.microsoft.com/office/drawing/2014/main" id="{7B887BB9-E0BB-DA4A-A562-B7C446C0F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56" name="Group 58">
                <a:extLst>
                  <a:ext uri="{FF2B5EF4-FFF2-40B4-BE49-F238E27FC236}">
                    <a16:creationId xmlns:a16="http://schemas.microsoft.com/office/drawing/2014/main" id="{3ADC03BC-6819-134B-B0F3-47559ADAB0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76"/>
                <a:ext cx="432" cy="224"/>
                <a:chOff x="0" y="0"/>
                <a:chExt cx="432" cy="224"/>
              </a:xfrm>
            </p:grpSpPr>
            <p:sp>
              <p:nvSpPr>
                <p:cNvPr id="59" name="Rectangle 59">
                  <a:extLst>
                    <a:ext uri="{FF2B5EF4-FFF2-40B4-BE49-F238E27FC236}">
                      <a16:creationId xmlns:a16="http://schemas.microsoft.com/office/drawing/2014/main" id="{68242D6A-D01B-0B47-AEB8-93920F598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C1AE265-6F5A-074B-A938-47AB218F2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sp>
            <p:nvSpPr>
              <p:cNvPr id="57" name="Rectangle 61">
                <a:extLst>
                  <a:ext uri="{FF2B5EF4-FFF2-40B4-BE49-F238E27FC236}">
                    <a16:creationId xmlns:a16="http://schemas.microsoft.com/office/drawing/2014/main" id="{90E7642A-82C2-A343-B9DF-96F108F50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62">
                <a:extLst>
                  <a:ext uri="{FF2B5EF4-FFF2-40B4-BE49-F238E27FC236}">
                    <a16:creationId xmlns:a16="http://schemas.microsoft.com/office/drawing/2014/main" id="{8EB20E6F-A730-BB40-B9EB-C71C4E186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FFAD6812-A718-4444-A60E-AE41AFEE6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5418138"/>
              <a:ext cx="17907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5400" tIns="25400" rIns="63500" bIns="25400">
              <a:prstTxWarp prst="textNoShape">
                <a:avLst/>
              </a:prstTxWarp>
            </a:bodyPr>
            <a:lstStyle/>
            <a:p>
              <a:pPr marL="12700" eaLnBrk="1" hangingPunct="1">
                <a:lnSpc>
                  <a:spcPct val="95000"/>
                </a:lnSpc>
              </a:pPr>
              <a:r>
                <a:rPr lang="en-US" sz="1800" dirty="0">
                  <a:solidFill>
                    <a:srgbClr val="98000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Little Endian</a:t>
              </a:r>
            </a:p>
          </p:txBody>
        </p:sp>
        <p:grpSp>
          <p:nvGrpSpPr>
            <p:cNvPr id="101" name="Group 78">
              <a:extLst>
                <a:ext uri="{FF2B5EF4-FFF2-40B4-BE49-F238E27FC236}">
                  <a16:creationId xmlns:a16="http://schemas.microsoft.com/office/drawing/2014/main" id="{6048E43C-D58E-4D49-A4EC-F8086E7D6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344" y="6154177"/>
              <a:ext cx="2581275" cy="358775"/>
              <a:chOff x="0" y="-1"/>
              <a:chExt cx="1626" cy="226"/>
            </a:xfrm>
          </p:grpSpPr>
          <p:grpSp>
            <p:nvGrpSpPr>
              <p:cNvPr id="102" name="Group 79">
                <a:extLst>
                  <a:ext uri="{FF2B5EF4-FFF2-40B4-BE49-F238E27FC236}">
                    <a16:creationId xmlns:a16="http://schemas.microsoft.com/office/drawing/2014/main" id="{4091719E-9E99-E840-A244-96540302F5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1"/>
                <a:ext cx="432" cy="226"/>
                <a:chOff x="0" y="-1"/>
                <a:chExt cx="432" cy="226"/>
              </a:xfrm>
            </p:grpSpPr>
            <p:sp>
              <p:nvSpPr>
                <p:cNvPr id="112" name="Rectangle 80">
                  <a:extLst>
                    <a:ext uri="{FF2B5EF4-FFF2-40B4-BE49-F238E27FC236}">
                      <a16:creationId xmlns:a16="http://schemas.microsoft.com/office/drawing/2014/main" id="{ECF67D8D-5B07-3045-B01E-E7815DDF7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81">
                  <a:extLst>
                    <a:ext uri="{FF2B5EF4-FFF2-40B4-BE49-F238E27FC236}">
                      <a16:creationId xmlns:a16="http://schemas.microsoft.com/office/drawing/2014/main" id="{1226CB7C-6712-664A-98A0-BD7A02C9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" y="-1"/>
                  <a:ext cx="61" cy="2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3" name="Group 82">
                <a:extLst>
                  <a:ext uri="{FF2B5EF4-FFF2-40B4-BE49-F238E27FC236}">
                    <a16:creationId xmlns:a16="http://schemas.microsoft.com/office/drawing/2014/main" id="{9DC96B7F-2D8A-7048-A4E1-2AD92F6A2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-1"/>
                <a:ext cx="432" cy="226"/>
                <a:chOff x="0" y="-1"/>
                <a:chExt cx="432" cy="226"/>
              </a:xfrm>
            </p:grpSpPr>
            <p:sp>
              <p:nvSpPr>
                <p:cNvPr id="110" name="Rectangle 83">
                  <a:extLst>
                    <a:ext uri="{FF2B5EF4-FFF2-40B4-BE49-F238E27FC236}">
                      <a16:creationId xmlns:a16="http://schemas.microsoft.com/office/drawing/2014/main" id="{34005EC8-811B-534E-BE17-CCD6E1A39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84">
                  <a:extLst>
                    <a:ext uri="{FF2B5EF4-FFF2-40B4-BE49-F238E27FC236}">
                      <a16:creationId xmlns:a16="http://schemas.microsoft.com/office/drawing/2014/main" id="{EA777D86-9798-8B41-AF35-F66F161E6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" y="-1"/>
                  <a:ext cx="61" cy="2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sp>
            <p:nvSpPr>
              <p:cNvPr id="109" name="Rectangle 87">
                <a:extLst>
                  <a:ext uri="{FF2B5EF4-FFF2-40B4-BE49-F238E27FC236}">
                    <a16:creationId xmlns:a16="http://schemas.microsoft.com/office/drawing/2014/main" id="{50C068BC-810E-A549-A639-D4E843484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F2</a:t>
                </a:r>
              </a:p>
            </p:txBody>
          </p:sp>
          <p:sp>
            <p:nvSpPr>
              <p:cNvPr id="107" name="Rectangle 90">
                <a:extLst>
                  <a:ext uri="{FF2B5EF4-FFF2-40B4-BE49-F238E27FC236}">
                    <a16:creationId xmlns:a16="http://schemas.microsoft.com/office/drawing/2014/main" id="{7254B7A8-5084-B94A-BBA6-23DEFD9FD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F1</a:t>
                </a:r>
              </a:p>
            </p:txBody>
          </p:sp>
        </p:grpSp>
        <p:sp>
          <p:nvSpPr>
            <p:cNvPr id="115" name="Rectangle 90">
              <a:extLst>
                <a:ext uri="{FF2B5EF4-FFF2-40B4-BE49-F238E27FC236}">
                  <a16:creationId xmlns:a16="http://schemas.microsoft.com/office/drawing/2014/main" id="{316950B8-BF6B-354C-895D-6FF8841D3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472" y="6150558"/>
              <a:ext cx="373179" cy="358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AC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54F8F1C-DB53-464C-827F-F8F453428A32}"/>
                </a:ext>
              </a:extLst>
            </p:cNvPr>
            <p:cNvSpPr/>
            <p:nvPr/>
          </p:nvSpPr>
          <p:spPr bwMode="auto">
            <a:xfrm>
              <a:off x="2247107" y="6097596"/>
              <a:ext cx="2784474" cy="456061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8" name="Rectangle 47">
              <a:extLst>
                <a:ext uri="{FF2B5EF4-FFF2-40B4-BE49-F238E27FC236}">
                  <a16:creationId xmlns:a16="http://schemas.microsoft.com/office/drawing/2014/main" id="{1BB9561E-16CA-EB41-A886-6671CDB62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6" y="6188539"/>
              <a:ext cx="685800" cy="3048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CD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92ABD2-AA6C-AB40-9473-F73A64F6DBE3}"/>
                </a:ext>
              </a:extLst>
            </p:cNvPr>
            <p:cNvSpPr/>
            <p:nvPr/>
          </p:nvSpPr>
          <p:spPr>
            <a:xfrm>
              <a:off x="3730525" y="6112901"/>
              <a:ext cx="428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EF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D7F9D8-C595-1D43-827E-59DEF8FFEA0F}"/>
                </a:ext>
              </a:extLst>
            </p:cNvPr>
            <p:cNvSpPr/>
            <p:nvPr/>
          </p:nvSpPr>
          <p:spPr>
            <a:xfrm>
              <a:off x="4401676" y="6137141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78</a:t>
              </a:r>
            </a:p>
          </p:txBody>
        </p:sp>
        <p:sp>
          <p:nvSpPr>
            <p:cNvPr id="121" name="Rectangle 90">
              <a:extLst>
                <a:ext uri="{FF2B5EF4-FFF2-40B4-BE49-F238E27FC236}">
                  <a16:creationId xmlns:a16="http://schemas.microsoft.com/office/drawing/2014/main" id="{C494204A-40EC-F24C-993B-A72C8D2F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05" y="6178435"/>
              <a:ext cx="373179" cy="358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07</a:t>
              </a:r>
            </a:p>
          </p:txBody>
        </p:sp>
        <p:sp>
          <p:nvSpPr>
            <p:cNvPr id="122" name="Rectangle 46">
              <a:extLst>
                <a:ext uri="{FF2B5EF4-FFF2-40B4-BE49-F238E27FC236}">
                  <a16:creationId xmlns:a16="http://schemas.microsoft.com/office/drawing/2014/main" id="{C3304C9A-4451-E047-9080-F34D66BA8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180" y="5843786"/>
              <a:ext cx="788036" cy="318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0x0004</a:t>
              </a:r>
            </a:p>
          </p:txBody>
        </p:sp>
        <p:sp>
          <p:nvSpPr>
            <p:cNvPr id="123" name="Rectangle 46">
              <a:extLst>
                <a:ext uri="{FF2B5EF4-FFF2-40B4-BE49-F238E27FC236}">
                  <a16:creationId xmlns:a16="http://schemas.microsoft.com/office/drawing/2014/main" id="{4211CCB9-C99A-AB4A-AEF5-AAD1B204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194" y="5832790"/>
              <a:ext cx="788036" cy="318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0x0007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DE9C-59D4-8F42-8D69-7F2CA7CC61B5}"/>
                </a:ext>
              </a:extLst>
            </p:cNvPr>
            <p:cNvSpPr txBox="1"/>
            <p:nvPr/>
          </p:nvSpPr>
          <p:spPr>
            <a:xfrm>
              <a:off x="1260888" y="5739402"/>
              <a:ext cx="844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address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8E9419-61BF-D141-BF66-D05CED3C9D20}"/>
                </a:ext>
              </a:extLst>
            </p:cNvPr>
            <p:cNvSpPr txBox="1"/>
            <p:nvPr/>
          </p:nvSpPr>
          <p:spPr>
            <a:xfrm>
              <a:off x="2252291" y="6488306"/>
              <a:ext cx="861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alibri" pitchFamily="34" charset="0"/>
                </a:rPr>
                <a:t>LSByte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BE360F-63A7-1043-9B8A-47AF6E496773}"/>
                </a:ext>
              </a:extLst>
            </p:cNvPr>
            <p:cNvSpPr txBox="1"/>
            <p:nvPr/>
          </p:nvSpPr>
          <p:spPr>
            <a:xfrm>
              <a:off x="4281700" y="6593202"/>
              <a:ext cx="861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alibri" pitchFamily="34" charset="0"/>
                </a:rPr>
                <a:t>MSByte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46C39F-117C-CB48-B32C-B189DF54B60D}"/>
                </a:ext>
              </a:extLst>
            </p:cNvPr>
            <p:cNvSpPr txBox="1"/>
            <p:nvPr/>
          </p:nvSpPr>
          <p:spPr>
            <a:xfrm>
              <a:off x="3497264" y="5397180"/>
              <a:ext cx="2772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</a:rPr>
                <a:t>Word 0x78EFCDAB is stored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3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05BE-F691-9047-A129-DDC655CA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88640"/>
            <a:ext cx="7592093" cy="762000"/>
          </a:xfrm>
        </p:spPr>
        <p:txBody>
          <a:bodyPr/>
          <a:lstStyle/>
          <a:p>
            <a:r>
              <a:rPr lang="en-US" dirty="0"/>
              <a:t>Byte-Addressable Memory (Revision)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42F0-7BAC-3F44-81F3-DE18273F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The address of a 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memory word</a:t>
            </a:r>
            <a:r>
              <a:rPr lang="en-US" dirty="0">
                <a:cs typeface="Calibri" panose="020F0502020204030204" pitchFamily="34" charset="0"/>
              </a:rPr>
              <a:t> must now be multiplied by 4.  For example,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the address of memory word 2 is 2 × 4 = 8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the address of memory word 10 is 10 × 4 = 40  (0x28)</a:t>
            </a:r>
          </a:p>
          <a:p>
            <a:r>
              <a:rPr lang="en-US" sz="3200" b="1" dirty="0">
                <a:solidFill>
                  <a:srgbClr val="0070C0"/>
                </a:solidFill>
                <a:cs typeface="Calibri" panose="020F0502020204030204" pitchFamily="34" charset="0"/>
              </a:rPr>
              <a:t>RISC-V is byte-addressed, not word-addressed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26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Machine Language, University of Berkeley, </a:t>
            </a:r>
            <a:r>
              <a:rPr lang="en-US" sz="2000" dirty="0"/>
              <a:t>Branden </a:t>
            </a:r>
            <a:r>
              <a:rPr lang="en-US" sz="2000" dirty="0" err="1"/>
              <a:t>Ghen</a:t>
            </a:r>
            <a:r>
              <a:rPr lang="en-US" sz="2000" dirty="0"/>
              <a:t>, Fall 2019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74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Data Transfer Instruction - syntax</a:t>
            </a:r>
            <a:endParaRPr dirty="0">
              <a:sym typeface="Calibri"/>
            </a:endParaRPr>
          </a:p>
        </p:txBody>
      </p:sp>
      <p:sp>
        <p:nvSpPr>
          <p:cNvPr id="771" name="Google Shape;771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  <a:sym typeface="Calibri"/>
              </a:rPr>
              <a:t>Instruction syntax for data transfer:</a:t>
            </a:r>
            <a:endParaRPr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dirty="0">
                <a:cs typeface="Calibri" panose="020F0502020204030204" pitchFamily="34" charset="0"/>
                <a:sym typeface="Courier New"/>
              </a:rPr>
              <a:t>		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memop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reg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, off(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bAddr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3200" dirty="0">
              <a:solidFill>
                <a:srgbClr val="FF0000"/>
              </a:solidFill>
              <a:latin typeface="Courier New"/>
              <a:cs typeface="Courier New"/>
              <a:sym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cs typeface="Calibri" panose="020F0502020204030204" pitchFamily="34" charset="0"/>
              <a:sym typeface="Courier New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cs typeface="Calibri" panose="020F0502020204030204" pitchFamily="34" charset="0"/>
                <a:sym typeface="Courier New"/>
              </a:rPr>
              <a:t>memop</a:t>
            </a:r>
            <a:r>
              <a:rPr lang="en-US" dirty="0">
                <a:cs typeface="Calibri" panose="020F0502020204030204" pitchFamily="34" charset="0"/>
                <a:sym typeface="Calibri"/>
              </a:rPr>
              <a:t> = operation name (“operator”)</a:t>
            </a:r>
            <a:endParaRPr dirty="0"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cs typeface="Calibri" panose="020F0502020204030204" pitchFamily="34" charset="0"/>
                <a:sym typeface="Courier New"/>
              </a:rPr>
              <a:t>reg</a:t>
            </a:r>
            <a:r>
              <a:rPr lang="en-US" dirty="0">
                <a:cs typeface="Calibri" panose="020F0502020204030204" pitchFamily="34" charset="0"/>
                <a:sym typeface="Calibri"/>
              </a:rPr>
              <a:t> = register for operation source or destination</a:t>
            </a:r>
            <a:endParaRPr dirty="0"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cs typeface="Calibri" panose="020F0502020204030204" pitchFamily="34" charset="0"/>
                <a:sym typeface="Courier New"/>
              </a:rPr>
              <a:t>bAddr</a:t>
            </a:r>
            <a:r>
              <a:rPr lang="en-US" dirty="0">
                <a:cs typeface="Calibri" panose="020F0502020204030204" pitchFamily="34" charset="0"/>
                <a:sym typeface="Calibri"/>
              </a:rPr>
              <a:t> = register with pointer to memory (“base address”)</a:t>
            </a:r>
            <a:endParaRPr dirty="0"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cs typeface="Calibri" panose="020F0502020204030204" pitchFamily="34" charset="0"/>
                <a:sym typeface="Courier New"/>
              </a:rPr>
              <a:t>off</a:t>
            </a:r>
            <a:r>
              <a:rPr lang="en-US" dirty="0">
                <a:cs typeface="Calibri" panose="020F0502020204030204" pitchFamily="34" charset="0"/>
                <a:sym typeface="Calibri"/>
              </a:rPr>
              <a:t> = address offset (immediate) in bytes (“offset”)</a:t>
            </a:r>
            <a:endParaRPr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  <a:sym typeface="Calibri"/>
              </a:rPr>
              <a:t>Accesses memory at address </a:t>
            </a:r>
            <a:r>
              <a:rPr lang="en-US" sz="30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bAddr+off</a:t>
            </a:r>
            <a:endParaRPr sz="3000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  <a:sym typeface="Calibri"/>
              </a:rPr>
              <a:t>Reminder:  A register holds a word of raw data (no type) – make sure to use a register (and offset) that point to a valid memory address  </a:t>
            </a:r>
            <a:endParaRPr dirty="0"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endParaRPr dirty="0"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</a:pPr>
            <a:endParaRPr dirty="0">
              <a:cs typeface="Calibri" panose="020F0502020204030204" pitchFamily="34" charset="0"/>
              <a:sym typeface="Calibri"/>
            </a:endParaRPr>
          </a:p>
        </p:txBody>
      </p:sp>
      <p:sp>
        <p:nvSpPr>
          <p:cNvPr id="772" name="Google Shape;772;p33"/>
          <p:cNvSpPr txBox="1">
            <a:spLocks noGrp="1"/>
          </p:cNvSpPr>
          <p:nvPr>
            <p:ph type="sldNum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C6247B1-B1C0-D542-B9C5-41D0061C873E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Adapted from: Braden </a:t>
            </a:r>
            <a:r>
              <a:rPr lang="en-US" i="1" dirty="0" err="1"/>
              <a:t>Ghena</a:t>
            </a:r>
            <a:r>
              <a:rPr lang="en-US" dirty="0"/>
              <a:t>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70721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63F-AF35-C045-B216-853D110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Word: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2F16-0831-5D40-95C3-9DB4E271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93" y="1648583"/>
            <a:ext cx="7896225" cy="45212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&gt;, &lt;offset&gt;(&lt;base register&gt;)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AF59A1-8E5A-674E-96C0-7AECD2B1C0C4}"/>
              </a:ext>
            </a:extLst>
          </p:cNvPr>
          <p:cNvGrpSpPr/>
          <p:nvPr/>
        </p:nvGrpSpPr>
        <p:grpSpPr>
          <a:xfrm>
            <a:off x="415181" y="2224880"/>
            <a:ext cx="2531975" cy="1223486"/>
            <a:chOff x="289636" y="2057401"/>
            <a:chExt cx="2531975" cy="12234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987498-9821-EB42-BD4B-49A9BEA72E03}"/>
                </a:ext>
              </a:extLst>
            </p:cNvPr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4661F-1006-1C43-B208-5B2EF13D86A4}"/>
                </a:ext>
              </a:extLst>
            </p:cNvPr>
            <p:cNvSpPr txBox="1"/>
            <p:nvPr/>
          </p:nvSpPr>
          <p:spPr>
            <a:xfrm>
              <a:off x="289636" y="2911555"/>
              <a:ext cx="25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Operation code (</a:t>
              </a:r>
              <a:r>
                <a:rPr lang="en-US" sz="18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opcode</a:t>
              </a:r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63F93B-5AB7-D34D-8F8E-58F6AF898179}"/>
              </a:ext>
            </a:extLst>
          </p:cNvPr>
          <p:cNvGrpSpPr/>
          <p:nvPr/>
        </p:nvGrpSpPr>
        <p:grpSpPr>
          <a:xfrm>
            <a:off x="1785542" y="2273296"/>
            <a:ext cx="2028184" cy="829832"/>
            <a:chOff x="898617" y="2057401"/>
            <a:chExt cx="2028184" cy="8298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316F7A-5A16-8647-8FE9-45A24C3A1A85}"/>
                </a:ext>
              </a:extLst>
            </p:cNvPr>
            <p:cNvCxnSpPr/>
            <p:nvPr/>
          </p:nvCxnSpPr>
          <p:spPr>
            <a:xfrm flipH="1" flipV="1">
              <a:off x="1722971" y="2057401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9FADA9-DEBD-0F4E-A9C7-7B7BBF9DAC2A}"/>
                </a:ext>
              </a:extLst>
            </p:cNvPr>
            <p:cNvSpPr txBox="1"/>
            <p:nvPr/>
          </p:nvSpPr>
          <p:spPr>
            <a:xfrm>
              <a:off x="898617" y="2517901"/>
              <a:ext cx="202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Destination register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DBB8D-C77E-B541-9C7C-DFC7BEE4B68F}"/>
              </a:ext>
            </a:extLst>
          </p:cNvPr>
          <p:cNvGrpSpPr/>
          <p:nvPr/>
        </p:nvGrpSpPr>
        <p:grpSpPr>
          <a:xfrm>
            <a:off x="4358699" y="2254588"/>
            <a:ext cx="776257" cy="943566"/>
            <a:chOff x="1656041" y="2112242"/>
            <a:chExt cx="549944" cy="17580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7DC21B-FD00-154B-8362-2AC3D53A063B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F08F0-D635-444F-950D-7C541BBA407A}"/>
                </a:ext>
              </a:extLst>
            </p:cNvPr>
            <p:cNvSpPr txBox="1"/>
            <p:nvPr/>
          </p:nvSpPr>
          <p:spPr>
            <a:xfrm>
              <a:off x="1672044" y="3182179"/>
              <a:ext cx="533941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591863-056E-3D4F-9F2B-3E082838AF7D}"/>
              </a:ext>
            </a:extLst>
          </p:cNvPr>
          <p:cNvGrpSpPr/>
          <p:nvPr/>
        </p:nvGrpSpPr>
        <p:grpSpPr>
          <a:xfrm>
            <a:off x="6364321" y="2254588"/>
            <a:ext cx="1456507" cy="943566"/>
            <a:chOff x="1656041" y="2112242"/>
            <a:chExt cx="1031872" cy="175809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70F787-2B8B-AE41-B93A-2B45275BEC36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3F6785-EA2F-F44A-AEF9-48BB5C73BBE5}"/>
                </a:ext>
              </a:extLst>
            </p:cNvPr>
            <p:cNvSpPr txBox="1"/>
            <p:nvPr/>
          </p:nvSpPr>
          <p:spPr>
            <a:xfrm>
              <a:off x="1672044" y="3182179"/>
              <a:ext cx="1015869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Base Register</a:t>
              </a:r>
            </a:p>
          </p:txBody>
        </p:sp>
      </p:grp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099E88F1-105A-1B47-BA11-A45F6F8589FD}"/>
              </a:ext>
            </a:extLst>
          </p:cNvPr>
          <p:cNvSpPr txBox="1">
            <a:spLocks/>
          </p:cNvSpPr>
          <p:nvPr/>
        </p:nvSpPr>
        <p:spPr bwMode="auto">
          <a:xfrm>
            <a:off x="549275" y="3772388"/>
            <a:ext cx="8199189" cy="267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cs typeface="Calibri" panose="020F0502020204030204" pitchFamily="34" charset="0"/>
              </a:rPr>
              <a:t>Example: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4(s0)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Address calculation: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cs typeface="Calibri" panose="020F0502020204030204" pitchFamily="34" charset="0"/>
              </a:rPr>
              <a:t>add </a:t>
            </a:r>
            <a:r>
              <a:rPr lang="en-US" b="0" i="1" dirty="0">
                <a:solidFill>
                  <a:srgbClr val="0070C0"/>
                </a:solidFill>
                <a:cs typeface="Calibri" panose="020F0502020204030204" pitchFamily="34" charset="0"/>
              </a:rPr>
              <a:t>offset </a:t>
            </a: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(4)</a:t>
            </a:r>
            <a:r>
              <a:rPr lang="en-US" b="0" dirty="0">
                <a:cs typeface="Calibri" panose="020F0502020204030204" pitchFamily="34" charset="0"/>
              </a:rPr>
              <a:t> to the </a:t>
            </a:r>
            <a:r>
              <a:rPr lang="en-US" b="0" i="1" dirty="0">
                <a:solidFill>
                  <a:srgbClr val="0070C0"/>
                </a:solidFill>
                <a:cs typeface="Calibri" panose="020F0502020204030204" pitchFamily="34" charset="0"/>
              </a:rPr>
              <a:t>base address</a:t>
            </a: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 (s0)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cs typeface="Calibri" panose="020F0502020204030204" pitchFamily="34" charset="0"/>
              </a:rPr>
              <a:t>address = (s0 + 4)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Destination register (</a:t>
            </a:r>
            <a:r>
              <a:rPr lang="en-US" dirty="0" err="1">
                <a:cs typeface="Arial" charset="0"/>
              </a:rPr>
              <a:t>rd</a:t>
            </a:r>
            <a:r>
              <a:rPr lang="en-US" dirty="0">
                <a:cs typeface="Arial" charset="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400" b="0" dirty="0">
                <a:cs typeface="Arial" charset="0"/>
              </a:rPr>
              <a:t>t1 holds the value at address (s0 + 4)</a:t>
            </a:r>
          </a:p>
          <a:p>
            <a:r>
              <a:rPr lang="en-US" dirty="0">
                <a:solidFill>
                  <a:srgbClr val="FF0000"/>
                </a:solidFill>
                <a:cs typeface="Arial" charset="0"/>
              </a:rPr>
              <a:t>Any register </a:t>
            </a:r>
            <a:r>
              <a:rPr lang="en-US" dirty="0">
                <a:cs typeface="Arial" charset="0"/>
              </a:rPr>
              <a:t>can be used to hold the  base address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902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63F-AF35-C045-B216-853D110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Word: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r>
              <a:rPr lang="en-US" dirty="0"/>
              <a:t> instruction - Example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E18F2B73-BCDE-A749-8C5A-91413A8FCF5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1700" y="1372932"/>
            <a:ext cx="7620000" cy="102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assembly code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000" b="0" dirty="0">
                <a:latin typeface="Courier New" pitchFamily="49" charset="0"/>
                <a:cs typeface="Arial" charset="0"/>
              </a:rPr>
              <a:t> x5, 4(x0)  # read word at address 4 into x5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A12BF-F2EC-D643-9707-990824B0EF9B}"/>
              </a:ext>
            </a:extLst>
          </p:cNvPr>
          <p:cNvSpPr txBox="1"/>
          <p:nvPr/>
        </p:nvSpPr>
        <p:spPr>
          <a:xfrm>
            <a:off x="455381" y="2455591"/>
            <a:ext cx="736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>
                <a:latin typeface="Courier New" pitchFamily="49" charset="0"/>
                <a:cs typeface="Arial" charset="0"/>
              </a:rPr>
              <a:t>x5</a:t>
            </a:r>
            <a:r>
              <a:rPr lang="en-US" b="0" dirty="0">
                <a:latin typeface="Times New Roman" pitchFamily="18" charset="0"/>
                <a:cs typeface="Arial" charset="0"/>
              </a:rPr>
              <a:t>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holds the value 0xF2F1AC07 after load</a:t>
            </a:r>
          </a:p>
          <a:p>
            <a:endParaRPr lang="en-US" b="0" dirty="0">
              <a:latin typeface="Calibri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030D55-24FC-7F45-A567-2453169D8407}"/>
              </a:ext>
            </a:extLst>
          </p:cNvPr>
          <p:cNvGrpSpPr/>
          <p:nvPr/>
        </p:nvGrpSpPr>
        <p:grpSpPr>
          <a:xfrm>
            <a:off x="471700" y="3809998"/>
            <a:ext cx="7402355" cy="1452063"/>
            <a:chOff x="396875" y="5418138"/>
            <a:chExt cx="7402355" cy="1452063"/>
          </a:xfrm>
        </p:grpSpPr>
        <p:grpSp>
          <p:nvGrpSpPr>
            <p:cNvPr id="57" name="Group 34">
              <a:extLst>
                <a:ext uri="{FF2B5EF4-FFF2-40B4-BE49-F238E27FC236}">
                  <a16:creationId xmlns:a16="http://schemas.microsoft.com/office/drawing/2014/main" id="{39D88DC6-73BE-8A4C-8F04-E8B3F344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107" y="5793814"/>
              <a:ext cx="5500688" cy="715963"/>
              <a:chOff x="-9" y="-51"/>
              <a:chExt cx="3465" cy="451"/>
            </a:xfrm>
          </p:grpSpPr>
          <p:grpSp>
            <p:nvGrpSpPr>
              <p:cNvPr id="80" name="Group 35">
                <a:extLst>
                  <a:ext uri="{FF2B5EF4-FFF2-40B4-BE49-F238E27FC236}">
                    <a16:creationId xmlns:a16="http://schemas.microsoft.com/office/drawing/2014/main" id="{B52E382C-C3AC-584C-A35F-D9DD6CC1A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9" y="-51"/>
                <a:ext cx="1305" cy="243"/>
                <a:chOff x="-873" y="-51"/>
                <a:chExt cx="1305" cy="243"/>
              </a:xfrm>
            </p:grpSpPr>
            <p:sp>
              <p:nvSpPr>
                <p:cNvPr id="106" name="Rectangle 36">
                  <a:extLst>
                    <a:ext uri="{FF2B5EF4-FFF2-40B4-BE49-F238E27FC236}">
                      <a16:creationId xmlns:a16="http://schemas.microsoft.com/office/drawing/2014/main" id="{4008FD60-CF14-F549-95A5-E4ABF7B84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37">
                  <a:extLst>
                    <a:ext uri="{FF2B5EF4-FFF2-40B4-BE49-F238E27FC236}">
                      <a16:creationId xmlns:a16="http://schemas.microsoft.com/office/drawing/2014/main" id="{60CEDC50-51E3-FF44-9758-5B3F871312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3" y="-51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0x0000</a:t>
                  </a:r>
                </a:p>
              </p:txBody>
            </p:sp>
          </p:grpSp>
          <p:grpSp>
            <p:nvGrpSpPr>
              <p:cNvPr id="81" name="Group 38">
                <a:extLst>
                  <a:ext uri="{FF2B5EF4-FFF2-40B4-BE49-F238E27FC236}">
                    <a16:creationId xmlns:a16="http://schemas.microsoft.com/office/drawing/2014/main" id="{1AB49163-3A3C-0243-BE1F-C82A86983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" y="-51"/>
                <a:ext cx="1305" cy="243"/>
                <a:chOff x="-873" y="-51"/>
                <a:chExt cx="1305" cy="243"/>
              </a:xfrm>
            </p:grpSpPr>
            <p:sp>
              <p:nvSpPr>
                <p:cNvPr id="104" name="Rectangle 39">
                  <a:extLst>
                    <a:ext uri="{FF2B5EF4-FFF2-40B4-BE49-F238E27FC236}">
                      <a16:creationId xmlns:a16="http://schemas.microsoft.com/office/drawing/2014/main" id="{D6693E89-0A9B-2F47-BE65-19D25D8D7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40">
                  <a:extLst>
                    <a:ext uri="{FF2B5EF4-FFF2-40B4-BE49-F238E27FC236}">
                      <a16:creationId xmlns:a16="http://schemas.microsoft.com/office/drawing/2014/main" id="{539864CF-6E99-724B-A1A8-286B6691E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3" y="-51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0x0001</a:t>
                  </a:r>
                </a:p>
              </p:txBody>
            </p:sp>
          </p:grpSp>
          <p:grpSp>
            <p:nvGrpSpPr>
              <p:cNvPr id="82" name="Group 41">
                <a:extLst>
                  <a:ext uri="{FF2B5EF4-FFF2-40B4-BE49-F238E27FC236}">
                    <a16:creationId xmlns:a16="http://schemas.microsoft.com/office/drawing/2014/main" id="{8DDFBDAF-5FF5-5E40-8419-0286DC6E9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-23"/>
                <a:ext cx="1296" cy="215"/>
                <a:chOff x="-864" y="-23"/>
                <a:chExt cx="1296" cy="215"/>
              </a:xfrm>
            </p:grpSpPr>
            <p:sp>
              <p:nvSpPr>
                <p:cNvPr id="102" name="Rectangle 42">
                  <a:extLst>
                    <a:ext uri="{FF2B5EF4-FFF2-40B4-BE49-F238E27FC236}">
                      <a16:creationId xmlns:a16="http://schemas.microsoft.com/office/drawing/2014/main" id="{95FDD166-1E4C-B84D-859A-75F84E502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43">
                  <a:extLst>
                    <a:ext uri="{FF2B5EF4-FFF2-40B4-BE49-F238E27FC236}">
                      <a16:creationId xmlns:a16="http://schemas.microsoft.com/office/drawing/2014/main" id="{BABEF256-7D71-0342-BC02-ADED04269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64" y="-23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0x0002</a:t>
                  </a:r>
                </a:p>
              </p:txBody>
            </p:sp>
          </p:grpSp>
          <p:grpSp>
            <p:nvGrpSpPr>
              <p:cNvPr id="83" name="Group 44">
                <a:extLst>
                  <a:ext uri="{FF2B5EF4-FFF2-40B4-BE49-F238E27FC236}">
                    <a16:creationId xmlns:a16="http://schemas.microsoft.com/office/drawing/2014/main" id="{1D115906-ABE5-A44B-A3F5-DF6849E4B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5" y="-16"/>
                <a:ext cx="1277" cy="208"/>
                <a:chOff x="-845" y="-16"/>
                <a:chExt cx="1277" cy="208"/>
              </a:xfrm>
            </p:grpSpPr>
            <p:sp>
              <p:nvSpPr>
                <p:cNvPr id="100" name="Rectangle 45">
                  <a:extLst>
                    <a:ext uri="{FF2B5EF4-FFF2-40B4-BE49-F238E27FC236}">
                      <a16:creationId xmlns:a16="http://schemas.microsoft.com/office/drawing/2014/main" id="{5A2CB349-1A0F-9F4B-B868-02B4A14C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46">
                  <a:extLst>
                    <a:ext uri="{FF2B5EF4-FFF2-40B4-BE49-F238E27FC236}">
                      <a16:creationId xmlns:a16="http://schemas.microsoft.com/office/drawing/2014/main" id="{1733E62E-F6EE-D044-9EBF-A4637C810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5" y="-16"/>
                  <a:ext cx="496" cy="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0x0003</a:t>
                  </a:r>
                </a:p>
              </p:txBody>
            </p:sp>
          </p:grpSp>
          <p:sp>
            <p:nvSpPr>
              <p:cNvPr id="84" name="Rectangle 47">
                <a:extLst>
                  <a:ext uri="{FF2B5EF4-FFF2-40B4-BE49-F238E27FC236}">
                    <a16:creationId xmlns:a16="http://schemas.microsoft.com/office/drawing/2014/main" id="{C6FE62EA-0F01-3C41-BBC9-82806422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"/>
                <a:ext cx="432" cy="19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00"/>
                    </a:solidFill>
                    <a:latin typeface="Calibri" panose="020F0502020204030204" pitchFamily="34" charset="0"/>
                    <a:ea typeface="ヒラギノ角ゴ ProN W3" charset="-128"/>
                    <a:cs typeface="Calibri" panose="020F0502020204030204" pitchFamily="34" charset="0"/>
                    <a:sym typeface="Gill Sans" charset="0"/>
                  </a:rPr>
                  <a:t>AB</a:t>
                </a:r>
              </a:p>
            </p:txBody>
          </p:sp>
          <p:sp>
            <p:nvSpPr>
              <p:cNvPr id="85" name="Rectangle 48">
                <a:extLst>
                  <a:ext uri="{FF2B5EF4-FFF2-40B4-BE49-F238E27FC236}">
                    <a16:creationId xmlns:a16="http://schemas.microsoft.com/office/drawing/2014/main" id="{9DFBB64A-4201-AE4D-A43B-27C4483A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92"/>
                <a:ext cx="432" cy="19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grpSp>
            <p:nvGrpSpPr>
              <p:cNvPr id="86" name="Group 49">
                <a:extLst>
                  <a:ext uri="{FF2B5EF4-FFF2-40B4-BE49-F238E27FC236}">
                    <a16:creationId xmlns:a16="http://schemas.microsoft.com/office/drawing/2014/main" id="{4AEACA20-2D0E-3F42-8C84-0704E53A5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6"/>
                <a:ext cx="432" cy="224"/>
                <a:chOff x="0" y="0"/>
                <a:chExt cx="432" cy="224"/>
              </a:xfrm>
            </p:grpSpPr>
            <p:sp>
              <p:nvSpPr>
                <p:cNvPr id="98" name="Rectangle 50">
                  <a:extLst>
                    <a:ext uri="{FF2B5EF4-FFF2-40B4-BE49-F238E27FC236}">
                      <a16:creationId xmlns:a16="http://schemas.microsoft.com/office/drawing/2014/main" id="{62E64AE7-34EF-9744-9DFF-88D2C69BF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51">
                  <a:extLst>
                    <a:ext uri="{FF2B5EF4-FFF2-40B4-BE49-F238E27FC236}">
                      <a16:creationId xmlns:a16="http://schemas.microsoft.com/office/drawing/2014/main" id="{0FDD8661-AF69-B941-BDEA-76A609C32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grpSp>
            <p:nvGrpSpPr>
              <p:cNvPr id="87" name="Group 52">
                <a:extLst>
                  <a:ext uri="{FF2B5EF4-FFF2-40B4-BE49-F238E27FC236}">
                    <a16:creationId xmlns:a16="http://schemas.microsoft.com/office/drawing/2014/main" id="{C21A1FBA-BE43-BD43-9401-098731551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76"/>
                <a:ext cx="432" cy="224"/>
                <a:chOff x="0" y="0"/>
                <a:chExt cx="432" cy="224"/>
              </a:xfrm>
            </p:grpSpPr>
            <p:sp>
              <p:nvSpPr>
                <p:cNvPr id="96" name="Rectangle 53">
                  <a:extLst>
                    <a:ext uri="{FF2B5EF4-FFF2-40B4-BE49-F238E27FC236}">
                      <a16:creationId xmlns:a16="http://schemas.microsoft.com/office/drawing/2014/main" id="{4CBC18B9-091F-8D40-8797-8D32E1F1D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54">
                  <a:extLst>
                    <a:ext uri="{FF2B5EF4-FFF2-40B4-BE49-F238E27FC236}">
                      <a16:creationId xmlns:a16="http://schemas.microsoft.com/office/drawing/2014/main" id="{5B2916AC-45A8-0040-821F-ADE5A7535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88" name="Group 55">
                <a:extLst>
                  <a:ext uri="{FF2B5EF4-FFF2-40B4-BE49-F238E27FC236}">
                    <a16:creationId xmlns:a16="http://schemas.microsoft.com/office/drawing/2014/main" id="{6FEEEF34-9249-0843-AF4E-C6C28F1297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6"/>
                <a:ext cx="432" cy="224"/>
                <a:chOff x="0" y="0"/>
                <a:chExt cx="432" cy="224"/>
              </a:xfrm>
            </p:grpSpPr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FA0C5EFB-7C53-3D4A-9FBB-4E5070937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57">
                  <a:extLst>
                    <a:ext uri="{FF2B5EF4-FFF2-40B4-BE49-F238E27FC236}">
                      <a16:creationId xmlns:a16="http://schemas.microsoft.com/office/drawing/2014/main" id="{A7D6E261-DD51-3D4F-B9F1-17D8C2632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89" name="Group 58">
                <a:extLst>
                  <a:ext uri="{FF2B5EF4-FFF2-40B4-BE49-F238E27FC236}">
                    <a16:creationId xmlns:a16="http://schemas.microsoft.com/office/drawing/2014/main" id="{133A8B8A-DD29-6D44-BCFC-2C747EDF5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76"/>
                <a:ext cx="432" cy="224"/>
                <a:chOff x="0" y="0"/>
                <a:chExt cx="432" cy="224"/>
              </a:xfrm>
            </p:grpSpPr>
            <p:sp>
              <p:nvSpPr>
                <p:cNvPr id="92" name="Rectangle 59">
                  <a:extLst>
                    <a:ext uri="{FF2B5EF4-FFF2-40B4-BE49-F238E27FC236}">
                      <a16:creationId xmlns:a16="http://schemas.microsoft.com/office/drawing/2014/main" id="{D1332BAE-50C0-174C-B3FD-EC4DE3723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953A085-FE48-314D-B6F7-AA703E6A3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sp>
            <p:nvSpPr>
              <p:cNvPr id="90" name="Rectangle 61">
                <a:extLst>
                  <a:ext uri="{FF2B5EF4-FFF2-40B4-BE49-F238E27FC236}">
                    <a16:creationId xmlns:a16="http://schemas.microsoft.com/office/drawing/2014/main" id="{A6A36AB3-D588-0742-8378-7FC4B322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1" name="Rectangle 62">
                <a:extLst>
                  <a:ext uri="{FF2B5EF4-FFF2-40B4-BE49-F238E27FC236}">
                    <a16:creationId xmlns:a16="http://schemas.microsoft.com/office/drawing/2014/main" id="{F140C2B2-5C4A-034B-B773-E4FCB056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16E93DF8-66AF-9A4A-93EB-C5F3C41F3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5418138"/>
              <a:ext cx="17907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5400" tIns="25400" rIns="63500" bIns="25400">
              <a:prstTxWarp prst="textNoShape">
                <a:avLst/>
              </a:prstTxWarp>
            </a:bodyPr>
            <a:lstStyle/>
            <a:p>
              <a:pPr marL="12700" eaLnBrk="1" hangingPunct="1">
                <a:lnSpc>
                  <a:spcPct val="95000"/>
                </a:lnSpc>
              </a:pPr>
              <a:r>
                <a:rPr lang="en-US" sz="1800" dirty="0">
                  <a:solidFill>
                    <a:srgbClr val="98000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Little Endian</a:t>
              </a:r>
            </a:p>
          </p:txBody>
        </p:sp>
        <p:grpSp>
          <p:nvGrpSpPr>
            <p:cNvPr id="59" name="Group 78">
              <a:extLst>
                <a:ext uri="{FF2B5EF4-FFF2-40B4-BE49-F238E27FC236}">
                  <a16:creationId xmlns:a16="http://schemas.microsoft.com/office/drawing/2014/main" id="{A37585C4-E8BC-A74E-80F1-28D566F5E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344" y="6154177"/>
              <a:ext cx="2578101" cy="358775"/>
              <a:chOff x="0" y="-1"/>
              <a:chExt cx="1624" cy="226"/>
            </a:xfrm>
          </p:grpSpPr>
          <p:grpSp>
            <p:nvGrpSpPr>
              <p:cNvPr id="72" name="Group 79">
                <a:extLst>
                  <a:ext uri="{FF2B5EF4-FFF2-40B4-BE49-F238E27FC236}">
                    <a16:creationId xmlns:a16="http://schemas.microsoft.com/office/drawing/2014/main" id="{F850BA9F-7446-EF4A-9CCE-536AB9682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1"/>
                <a:ext cx="432" cy="226"/>
                <a:chOff x="0" y="-1"/>
                <a:chExt cx="432" cy="226"/>
              </a:xfrm>
            </p:grpSpPr>
            <p:sp>
              <p:nvSpPr>
                <p:cNvPr id="78" name="Rectangle 80">
                  <a:extLst>
                    <a:ext uri="{FF2B5EF4-FFF2-40B4-BE49-F238E27FC236}">
                      <a16:creationId xmlns:a16="http://schemas.microsoft.com/office/drawing/2014/main" id="{0D282438-E0D9-5C4B-8DD5-2A5A47386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noFill/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81">
                  <a:extLst>
                    <a:ext uri="{FF2B5EF4-FFF2-40B4-BE49-F238E27FC236}">
                      <a16:creationId xmlns:a16="http://schemas.microsoft.com/office/drawing/2014/main" id="{7BE8BA5E-D379-D94D-9356-522E5F25A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" y="-1"/>
                  <a:ext cx="61" cy="2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3" name="Group 82">
                <a:extLst>
                  <a:ext uri="{FF2B5EF4-FFF2-40B4-BE49-F238E27FC236}">
                    <a16:creationId xmlns:a16="http://schemas.microsoft.com/office/drawing/2014/main" id="{A292A5DD-669D-1F4C-8BC9-305820E08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-1"/>
                <a:ext cx="432" cy="226"/>
                <a:chOff x="0" y="-1"/>
                <a:chExt cx="432" cy="226"/>
              </a:xfrm>
            </p:grpSpPr>
            <p:sp>
              <p:nvSpPr>
                <p:cNvPr id="76" name="Rectangle 83">
                  <a:extLst>
                    <a:ext uri="{FF2B5EF4-FFF2-40B4-BE49-F238E27FC236}">
                      <a16:creationId xmlns:a16="http://schemas.microsoft.com/office/drawing/2014/main" id="{18EB85CB-1DE2-824C-AA8E-D247FE4B6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noFill/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84">
                  <a:extLst>
                    <a:ext uri="{FF2B5EF4-FFF2-40B4-BE49-F238E27FC236}">
                      <a16:creationId xmlns:a16="http://schemas.microsoft.com/office/drawing/2014/main" id="{8D42249C-9A79-6949-BBDA-644208E46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" y="-1"/>
                  <a:ext cx="61" cy="2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sp>
            <p:nvSpPr>
              <p:cNvPr id="74" name="Rectangle 87">
                <a:extLst>
                  <a:ext uri="{FF2B5EF4-FFF2-40B4-BE49-F238E27FC236}">
                    <a16:creationId xmlns:a16="http://schemas.microsoft.com/office/drawing/2014/main" id="{612C9B76-C6C1-1149-BF21-A5B156388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07</a:t>
                </a:r>
              </a:p>
            </p:txBody>
          </p:sp>
          <p:sp>
            <p:nvSpPr>
              <p:cNvPr id="75" name="Rectangle 90">
                <a:extLst>
                  <a:ext uri="{FF2B5EF4-FFF2-40B4-BE49-F238E27FC236}">
                    <a16:creationId xmlns:a16="http://schemas.microsoft.com/office/drawing/2014/main" id="{3298FB61-F917-1240-8BE2-8D3D361E5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9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AC</a:t>
                </a:r>
              </a:p>
            </p:txBody>
          </p:sp>
        </p:grpSp>
        <p:sp>
          <p:nvSpPr>
            <p:cNvPr id="60" name="Rectangle 90">
              <a:extLst>
                <a:ext uri="{FF2B5EF4-FFF2-40B4-BE49-F238E27FC236}">
                  <a16:creationId xmlns:a16="http://schemas.microsoft.com/office/drawing/2014/main" id="{22597B65-0B3D-2F40-8272-E5B28BEE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472" y="6150558"/>
              <a:ext cx="373179" cy="358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29A0B19-DF61-2D4F-A468-006BD7A7C67D}"/>
                </a:ext>
              </a:extLst>
            </p:cNvPr>
            <p:cNvSpPr/>
            <p:nvPr/>
          </p:nvSpPr>
          <p:spPr bwMode="auto">
            <a:xfrm>
              <a:off x="5003922" y="6111442"/>
              <a:ext cx="2784474" cy="456061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2" name="Rectangle 47">
              <a:extLst>
                <a:ext uri="{FF2B5EF4-FFF2-40B4-BE49-F238E27FC236}">
                  <a16:creationId xmlns:a16="http://schemas.microsoft.com/office/drawing/2014/main" id="{2DFDC676-B807-F244-A3ED-DE6DCF58F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6" y="6188539"/>
              <a:ext cx="685800" cy="304800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CD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22E205-93CE-E746-90D1-CC035C5B9623}"/>
                </a:ext>
              </a:extLst>
            </p:cNvPr>
            <p:cNvSpPr/>
            <p:nvPr/>
          </p:nvSpPr>
          <p:spPr>
            <a:xfrm>
              <a:off x="3730525" y="6112901"/>
              <a:ext cx="428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EF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534436-21FC-A14B-A55D-389A9E34A98A}"/>
                </a:ext>
              </a:extLst>
            </p:cNvPr>
            <p:cNvSpPr/>
            <p:nvPr/>
          </p:nvSpPr>
          <p:spPr>
            <a:xfrm>
              <a:off x="4401676" y="6137141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0" dirty="0">
                  <a:solidFill>
                    <a:srgbClr val="000000"/>
                  </a:solidFill>
                  <a:latin typeface="Calibri" panose="020F0502020204030204" pitchFamily="34" charset="0"/>
                  <a:ea typeface="ヒラギノ角ゴ ProN W3" charset="-128"/>
                  <a:cs typeface="Calibri" panose="020F0502020204030204" pitchFamily="34" charset="0"/>
                  <a:sym typeface="Gill Sans" charset="0"/>
                </a:rPr>
                <a:t>78</a:t>
              </a:r>
            </a:p>
          </p:txBody>
        </p:sp>
        <p:sp>
          <p:nvSpPr>
            <p:cNvPr id="65" name="Rectangle 90">
              <a:extLst>
                <a:ext uri="{FF2B5EF4-FFF2-40B4-BE49-F238E27FC236}">
                  <a16:creationId xmlns:a16="http://schemas.microsoft.com/office/drawing/2014/main" id="{BD4FE6B6-ED54-6243-AD0E-637290DB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05" y="6178435"/>
              <a:ext cx="373179" cy="358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F2</a:t>
              </a:r>
            </a:p>
          </p:txBody>
        </p:sp>
        <p:sp>
          <p:nvSpPr>
            <p:cNvPr id="66" name="Rectangle 46">
              <a:extLst>
                <a:ext uri="{FF2B5EF4-FFF2-40B4-BE49-F238E27FC236}">
                  <a16:creationId xmlns:a16="http://schemas.microsoft.com/office/drawing/2014/main" id="{FB772DA3-250B-FD42-AC1D-7F632150A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180" y="5843786"/>
              <a:ext cx="788036" cy="318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0x0004</a:t>
              </a:r>
            </a:p>
          </p:txBody>
        </p:sp>
        <p:sp>
          <p:nvSpPr>
            <p:cNvPr id="67" name="Rectangle 46">
              <a:extLst>
                <a:ext uri="{FF2B5EF4-FFF2-40B4-BE49-F238E27FC236}">
                  <a16:creationId xmlns:a16="http://schemas.microsoft.com/office/drawing/2014/main" id="{1E26B8ED-2103-8848-BC50-2E4FBA0D5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194" y="5832790"/>
              <a:ext cx="788036" cy="318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0x0007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17FB51-816A-6A4D-9876-3C2598D2B065}"/>
                </a:ext>
              </a:extLst>
            </p:cNvPr>
            <p:cNvSpPr txBox="1"/>
            <p:nvPr/>
          </p:nvSpPr>
          <p:spPr>
            <a:xfrm>
              <a:off x="1260888" y="5739402"/>
              <a:ext cx="844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address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F89D10-62FB-4F42-BB13-A8E2AB8AAB0D}"/>
                </a:ext>
              </a:extLst>
            </p:cNvPr>
            <p:cNvSpPr txBox="1"/>
            <p:nvPr/>
          </p:nvSpPr>
          <p:spPr>
            <a:xfrm>
              <a:off x="2252291" y="6488306"/>
              <a:ext cx="861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alibri" pitchFamily="34" charset="0"/>
                </a:rPr>
                <a:t>LSByte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423AC4-87FF-DD4E-AAB0-F2849F3F4E55}"/>
                </a:ext>
              </a:extLst>
            </p:cNvPr>
            <p:cNvSpPr txBox="1"/>
            <p:nvPr/>
          </p:nvSpPr>
          <p:spPr>
            <a:xfrm>
              <a:off x="4281700" y="6593202"/>
              <a:ext cx="861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alibri" pitchFamily="34" charset="0"/>
                </a:rPr>
                <a:t>MSByte</a:t>
              </a:r>
              <a:endParaRPr lang="en-US" sz="12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79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: </a:t>
            </a:r>
            <a:r>
              <a:rPr lang="en-US" dirty="0">
                <a:cs typeface="Calibri" panose="020F0502020204030204" pitchFamily="34" charset="0"/>
              </a:rPr>
              <a:t>load word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992888" cy="4032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latin typeface="Courier New"/>
                <a:cs typeface="Courier New"/>
              </a:rPr>
              <a:t>g = h + A[3];</a:t>
            </a:r>
            <a:endParaRPr lang="en-US" dirty="0"/>
          </a:p>
          <a:p>
            <a:r>
              <a:rPr lang="en-US" dirty="0"/>
              <a:t>RISC-V assembly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 x10,12(x13) </a:t>
            </a:r>
            <a:r>
              <a:rPr lang="en-US" dirty="0"/>
              <a:t># </a:t>
            </a:r>
            <a:r>
              <a:rPr lang="en-US" dirty="0" err="1"/>
              <a:t>Reg</a:t>
            </a:r>
            <a:r>
              <a:rPr lang="en-US" dirty="0"/>
              <a:t> x10 gets A[3]</a:t>
            </a:r>
          </a:p>
          <a:p>
            <a:pPr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add x11,x12,x10 </a:t>
            </a:r>
            <a:r>
              <a:rPr lang="en-US" dirty="0"/>
              <a:t># g = h + A[3]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+mj-lt"/>
                <a:cs typeface="Courier New"/>
              </a:rPr>
              <a:t>	</a:t>
            </a:r>
            <a:r>
              <a:rPr lang="en-US" dirty="0">
                <a:solidFill>
                  <a:srgbClr val="C00000"/>
                </a:solidFill>
                <a:cs typeface="Calibri" panose="020F0502020204030204" pitchFamily="34" charset="0"/>
              </a:rPr>
              <a:t>Note: </a:t>
            </a:r>
            <a:r>
              <a:rPr lang="en-US" dirty="0">
                <a:latin typeface="Courier New"/>
                <a:cs typeface="Courier New"/>
              </a:rPr>
              <a:t>x13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– base register (pointer to A[0])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		   </a:t>
            </a:r>
            <a:r>
              <a:rPr lang="en-US" dirty="0">
                <a:latin typeface="Courier New"/>
                <a:cs typeface="Courier New"/>
              </a:rPr>
              <a:t>12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 – offset in </a:t>
            </a:r>
            <a:r>
              <a:rPr lang="en-US" u="sng" dirty="0">
                <a:solidFill>
                  <a:srgbClr val="0070C0"/>
                </a:solidFill>
                <a:cs typeface="Calibri" panose="020F0502020204030204" pitchFamily="34" charset="0"/>
              </a:rPr>
              <a:t>bytes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		Offset must be a constant known at assembly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B314F-12F0-414A-A22A-BBBF6F2C912E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C6F191-59F4-5840-893F-53BE25977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6650" y="5373216"/>
          <a:ext cx="4194958" cy="102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Visio" r:id="rId4" imgW="2203269" imgH="540327" progId="Visio.Drawing.11">
                  <p:embed/>
                </p:oleObj>
              </mc:Choice>
              <mc:Fallback>
                <p:oleObj name="Visio" r:id="rId4" imgW="2203269" imgH="540327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C6F191-59F4-5840-893F-53BE25977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6650" y="5373216"/>
                        <a:ext cx="4194958" cy="102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63F-AF35-C045-B216-853D110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Word: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sw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2F16-0831-5D40-95C3-9DB4E271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36" y="1545850"/>
            <a:ext cx="7896225" cy="1902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&lt;src1&gt;, &lt;offset&gt;(&lt;base register&gt;)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AF59A1-8E5A-674E-96C0-7AECD2B1C0C4}"/>
              </a:ext>
            </a:extLst>
          </p:cNvPr>
          <p:cNvGrpSpPr/>
          <p:nvPr/>
        </p:nvGrpSpPr>
        <p:grpSpPr>
          <a:xfrm>
            <a:off x="415181" y="2224880"/>
            <a:ext cx="2531975" cy="1223486"/>
            <a:chOff x="289636" y="2057401"/>
            <a:chExt cx="2531975" cy="12234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987498-9821-EB42-BD4B-49A9BEA72E03}"/>
                </a:ext>
              </a:extLst>
            </p:cNvPr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4661F-1006-1C43-B208-5B2EF13D86A4}"/>
                </a:ext>
              </a:extLst>
            </p:cNvPr>
            <p:cNvSpPr txBox="1"/>
            <p:nvPr/>
          </p:nvSpPr>
          <p:spPr>
            <a:xfrm>
              <a:off x="289636" y="2911555"/>
              <a:ext cx="25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Operation code (</a:t>
              </a:r>
              <a:r>
                <a:rPr lang="en-US" sz="18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opcode</a:t>
              </a:r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63F93B-5AB7-D34D-8F8E-58F6AF898179}"/>
              </a:ext>
            </a:extLst>
          </p:cNvPr>
          <p:cNvGrpSpPr/>
          <p:nvPr/>
        </p:nvGrpSpPr>
        <p:grpSpPr>
          <a:xfrm>
            <a:off x="1785542" y="2273296"/>
            <a:ext cx="1588640" cy="829832"/>
            <a:chOff x="898617" y="2057401"/>
            <a:chExt cx="1588640" cy="8298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316F7A-5A16-8647-8FE9-45A24C3A1A85}"/>
                </a:ext>
              </a:extLst>
            </p:cNvPr>
            <p:cNvCxnSpPr/>
            <p:nvPr/>
          </p:nvCxnSpPr>
          <p:spPr>
            <a:xfrm flipH="1" flipV="1">
              <a:off x="1722971" y="2057401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9FADA9-DEBD-0F4E-A9C7-7B7BBF9DAC2A}"/>
                </a:ext>
              </a:extLst>
            </p:cNvPr>
            <p:cNvSpPr txBox="1"/>
            <p:nvPr/>
          </p:nvSpPr>
          <p:spPr>
            <a:xfrm>
              <a:off x="898617" y="2517901"/>
              <a:ext cx="158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Source register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DBB8D-C77E-B541-9C7C-DFC7BEE4B68F}"/>
              </a:ext>
            </a:extLst>
          </p:cNvPr>
          <p:cNvGrpSpPr/>
          <p:nvPr/>
        </p:nvGrpSpPr>
        <p:grpSpPr>
          <a:xfrm>
            <a:off x="4358699" y="2254588"/>
            <a:ext cx="776257" cy="943566"/>
            <a:chOff x="1656041" y="2112242"/>
            <a:chExt cx="549944" cy="17580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7DC21B-FD00-154B-8362-2AC3D53A063B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F08F0-D635-444F-950D-7C541BBA407A}"/>
                </a:ext>
              </a:extLst>
            </p:cNvPr>
            <p:cNvSpPr txBox="1"/>
            <p:nvPr/>
          </p:nvSpPr>
          <p:spPr>
            <a:xfrm>
              <a:off x="1672044" y="3182179"/>
              <a:ext cx="533941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591863-056E-3D4F-9F2B-3E082838AF7D}"/>
              </a:ext>
            </a:extLst>
          </p:cNvPr>
          <p:cNvGrpSpPr/>
          <p:nvPr/>
        </p:nvGrpSpPr>
        <p:grpSpPr>
          <a:xfrm>
            <a:off x="6364321" y="2254588"/>
            <a:ext cx="1456507" cy="943566"/>
            <a:chOff x="1656041" y="2112242"/>
            <a:chExt cx="1031872" cy="175809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70F787-2B8B-AE41-B93A-2B45275BEC36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3F6785-EA2F-F44A-AEF9-48BB5C73BBE5}"/>
                </a:ext>
              </a:extLst>
            </p:cNvPr>
            <p:cNvSpPr txBox="1"/>
            <p:nvPr/>
          </p:nvSpPr>
          <p:spPr>
            <a:xfrm>
              <a:off x="1672044" y="3182179"/>
              <a:ext cx="1015869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Base Register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88A12BF-F2EC-D643-9707-990824B0EF9B}"/>
              </a:ext>
            </a:extLst>
          </p:cNvPr>
          <p:cNvSpPr txBox="1"/>
          <p:nvPr/>
        </p:nvSpPr>
        <p:spPr>
          <a:xfrm>
            <a:off x="457671" y="4413998"/>
            <a:ext cx="713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stores the value held in t6 into memory address 0x2C (44)</a:t>
            </a:r>
          </a:p>
          <a:p>
            <a:endParaRPr lang="en-US" b="0" dirty="0">
              <a:latin typeface="Calibri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53FD0AD-407C-C340-85CD-C9288F1287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288" y="3531412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t6, 44(zero)  # write t6 into address 44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07C81FF-A908-C246-882D-62E2E0063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5929" y="5173002"/>
          <a:ext cx="3744926" cy="92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Visio" r:id="rId4" imgW="2203269" imgH="541159" progId="Visio.Drawing.11">
                  <p:embed/>
                </p:oleObj>
              </mc:Choice>
              <mc:Fallback>
                <p:oleObj name="Visio" r:id="rId4" imgW="2203269" imgH="541159" progId="Visio.Drawing.11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D07C81FF-A908-C246-882D-62E2E0063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5929" y="5173002"/>
                        <a:ext cx="3744926" cy="92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8287695" cy="762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sw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:</a:t>
            </a:r>
            <a:r>
              <a:rPr lang="en-US" dirty="0"/>
              <a:t> store word -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latin typeface="Courier New"/>
                <a:cs typeface="Courier New"/>
              </a:rPr>
              <a:t>A[10] = h + A[3];</a:t>
            </a:r>
          </a:p>
          <a:p>
            <a:endParaRPr lang="en-US" dirty="0"/>
          </a:p>
          <a:p>
            <a:r>
              <a:rPr lang="en-US" dirty="0"/>
              <a:t>Using Store Word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sw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/>
              <a:t>in RISC-V: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 x10,12(x13)  </a:t>
            </a:r>
            <a:r>
              <a:rPr lang="en-US" dirty="0"/>
              <a:t># Temp </a:t>
            </a:r>
            <a:r>
              <a:rPr lang="en-US" dirty="0" err="1"/>
              <a:t>reg</a:t>
            </a:r>
            <a:r>
              <a:rPr lang="en-US" dirty="0"/>
              <a:t> x10 gets A[3]</a:t>
            </a:r>
          </a:p>
          <a:p>
            <a:pPr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add x10,x12,x10  </a:t>
            </a:r>
            <a:r>
              <a:rPr lang="en-US" dirty="0"/>
              <a:t># Temp </a:t>
            </a:r>
            <a:r>
              <a:rPr lang="en-US" dirty="0" err="1"/>
              <a:t>reg</a:t>
            </a:r>
            <a:r>
              <a:rPr lang="en-US" dirty="0"/>
              <a:t> x10 gets h + A[3]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latin typeface="Courier"/>
              </a:rPr>
              <a:t>sw</a:t>
            </a:r>
            <a:r>
              <a:rPr lang="en-US" dirty="0">
                <a:solidFill>
                  <a:srgbClr val="FF0000"/>
                </a:solidFill>
                <a:latin typeface="Courier"/>
              </a:rPr>
              <a:t>	 x10,40(x13) 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latin typeface="+mj-lt"/>
              </a:rPr>
              <a:t># A[10] = h + A[3]</a:t>
            </a:r>
          </a:p>
          <a:p>
            <a:pPr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+mj-lt"/>
                <a:cs typeface="Courier New"/>
              </a:rPr>
              <a:t>	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Note:</a:t>
            </a:r>
            <a:r>
              <a:rPr lang="en-US" dirty="0">
                <a:solidFill>
                  <a:srgbClr val="3366FF"/>
                </a:solidFill>
                <a:cs typeface="Calibri" panose="020F0502020204030204" pitchFamily="34" charset="0"/>
              </a:rPr>
              <a:t>  </a:t>
            </a:r>
            <a:r>
              <a:rPr lang="en-US" dirty="0">
                <a:cs typeface="Calibri" panose="020F0502020204030204" pitchFamily="34" charset="0"/>
              </a:rPr>
              <a:t>x13</a:t>
            </a:r>
            <a:r>
              <a:rPr lang="en-US" dirty="0">
                <a:solidFill>
                  <a:srgbClr val="3366FF"/>
                </a:solidFill>
                <a:cs typeface="Calibri" panose="020F0502020204030204" pitchFamily="34" charset="0"/>
              </a:rPr>
              <a:t> –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base register (pointer)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cs typeface="Calibri" panose="020F0502020204030204" pitchFamily="34" charset="0"/>
              </a:rPr>
              <a:t>		 </a:t>
            </a:r>
            <a:r>
              <a:rPr lang="en-US" dirty="0">
                <a:cs typeface="Calibri" panose="020F0502020204030204" pitchFamily="34" charset="0"/>
              </a:rPr>
              <a:t>12,40</a:t>
            </a:r>
            <a:r>
              <a:rPr lang="en-US" dirty="0">
                <a:solidFill>
                  <a:srgbClr val="3366FF"/>
                </a:solidFill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– offsets in </a:t>
            </a:r>
            <a:r>
              <a:rPr lang="en-US" u="sng" dirty="0">
                <a:solidFill>
                  <a:srgbClr val="0070C0"/>
                </a:solidFill>
                <a:cs typeface="Calibri" panose="020F0502020204030204" pitchFamily="34" charset="0"/>
              </a:rPr>
              <a:t>bytes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x13 + 12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x13 + 40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must be multiples of 4</a:t>
            </a:r>
          </a:p>
        </p:txBody>
      </p:sp>
    </p:spTree>
    <p:extLst>
      <p:ext uri="{BB962C8B-B14F-4D97-AF65-F5344CB8AC3E}">
        <p14:creationId xmlns:p14="http://schemas.microsoft.com/office/powerpoint/2010/main" val="1286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c482c2159_0_285"/>
          <p:cNvSpPr txBox="1">
            <a:spLocks noGrp="1"/>
          </p:cNvSpPr>
          <p:nvPr>
            <p:ph type="title"/>
          </p:nvPr>
        </p:nvSpPr>
        <p:spPr>
          <a:xfrm>
            <a:off x="381471" y="-387424"/>
            <a:ext cx="7592093" cy="105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2800" dirty="0"/>
              <a:t>Memory and Variable Size</a:t>
            </a:r>
            <a:endParaRPr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5c482c2159_0_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So Far: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</a:pP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What about characters (1 Byte) and shorts (sometimes 2 Bytes), </a:t>
            </a:r>
            <a:r>
              <a:rPr lang="en-US" dirty="0" err="1"/>
              <a:t>etc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Want to be able to use interact with memory values smaller than a word.</a:t>
            </a:r>
            <a:endParaRPr dirty="0">
              <a:sym typeface="Calibri"/>
            </a:endParaRPr>
          </a:p>
        </p:txBody>
      </p:sp>
      <p:grpSp>
        <p:nvGrpSpPr>
          <p:cNvPr id="839" name="Google Shape;839;g5c482c2159_0_285"/>
          <p:cNvGrpSpPr/>
          <p:nvPr/>
        </p:nvGrpSpPr>
        <p:grpSpPr>
          <a:xfrm>
            <a:off x="4371121" y="692696"/>
            <a:ext cx="4096058" cy="2726630"/>
            <a:chOff x="3200400" y="2238695"/>
            <a:chExt cx="5029200" cy="3017400"/>
          </a:xfrm>
        </p:grpSpPr>
        <p:sp>
          <p:nvSpPr>
            <p:cNvPr id="840" name="Google Shape;840;g5c482c2159_0_285"/>
            <p:cNvSpPr/>
            <p:nvPr/>
          </p:nvSpPr>
          <p:spPr>
            <a:xfrm>
              <a:off x="3200400" y="2238695"/>
              <a:ext cx="5029200" cy="30174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g5c482c2159_0_285"/>
            <p:cNvSpPr/>
            <p:nvPr/>
          </p:nvSpPr>
          <p:spPr>
            <a:xfrm>
              <a:off x="3382800" y="2757810"/>
              <a:ext cx="1371600" cy="22404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g5c482c2159_0_285"/>
            <p:cNvSpPr/>
            <p:nvPr/>
          </p:nvSpPr>
          <p:spPr>
            <a:xfrm>
              <a:off x="3429000" y="2941602"/>
              <a:ext cx="13716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Processor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5c482c2159_0_285"/>
            <p:cNvSpPr/>
            <p:nvPr/>
          </p:nvSpPr>
          <p:spPr>
            <a:xfrm>
              <a:off x="5034638" y="2757810"/>
              <a:ext cx="1371600" cy="22404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g5c482c2159_0_285"/>
            <p:cNvSpPr/>
            <p:nvPr/>
          </p:nvSpPr>
          <p:spPr>
            <a:xfrm>
              <a:off x="6629425" y="2729960"/>
              <a:ext cx="1371600" cy="22404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g5c482c2159_0_285"/>
            <p:cNvSpPr/>
            <p:nvPr/>
          </p:nvSpPr>
          <p:spPr>
            <a:xfrm>
              <a:off x="3200400" y="2238700"/>
              <a:ext cx="50292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Computer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5c482c2159_0_285"/>
            <p:cNvSpPr/>
            <p:nvPr/>
          </p:nvSpPr>
          <p:spPr>
            <a:xfrm>
              <a:off x="3585804" y="3489263"/>
              <a:ext cx="1079400" cy="597000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g5c482c2159_0_285"/>
            <p:cNvSpPr/>
            <p:nvPr/>
          </p:nvSpPr>
          <p:spPr>
            <a:xfrm>
              <a:off x="3585804" y="4268413"/>
              <a:ext cx="1079400" cy="597000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g5c482c2159_0_285"/>
            <p:cNvSpPr/>
            <p:nvPr/>
          </p:nvSpPr>
          <p:spPr>
            <a:xfrm>
              <a:off x="3439875" y="3523470"/>
              <a:ext cx="13716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(“brain”)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5c482c2159_0_285"/>
            <p:cNvSpPr/>
            <p:nvPr/>
          </p:nvSpPr>
          <p:spPr>
            <a:xfrm>
              <a:off x="3439886" y="4305764"/>
              <a:ext cx="13716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Datapath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Registers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5c482c2159_0_285"/>
            <p:cNvSpPr/>
            <p:nvPr/>
          </p:nvSpPr>
          <p:spPr>
            <a:xfrm>
              <a:off x="5029200" y="2944739"/>
              <a:ext cx="13716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5c482c2159_0_285"/>
            <p:cNvSpPr/>
            <p:nvPr/>
          </p:nvSpPr>
          <p:spPr>
            <a:xfrm>
              <a:off x="6640300" y="2941589"/>
              <a:ext cx="13716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5c482c2159_0_285"/>
            <p:cNvSpPr/>
            <p:nvPr/>
          </p:nvSpPr>
          <p:spPr>
            <a:xfrm>
              <a:off x="6786204" y="3235300"/>
              <a:ext cx="1079400" cy="597000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g5c482c2159_0_285"/>
            <p:cNvSpPr/>
            <p:nvPr/>
          </p:nvSpPr>
          <p:spPr>
            <a:xfrm>
              <a:off x="6775704" y="4055300"/>
              <a:ext cx="1079400" cy="597000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EEECE1">
                  <a:alpha val="7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g5c482c2159_0_285"/>
            <p:cNvSpPr/>
            <p:nvPr/>
          </p:nvSpPr>
          <p:spPr>
            <a:xfrm>
              <a:off x="6640300" y="3299595"/>
              <a:ext cx="13716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5c482c2159_0_285"/>
            <p:cNvSpPr/>
            <p:nvPr/>
          </p:nvSpPr>
          <p:spPr>
            <a:xfrm>
              <a:off x="6640300" y="4055302"/>
              <a:ext cx="13716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6" name="Google Shape;856;g5c482c2159_0_285"/>
          <p:cNvCxnSpPr>
            <a:cxnSpLocks/>
          </p:cNvCxnSpPr>
          <p:nvPr/>
        </p:nvCxnSpPr>
        <p:spPr>
          <a:xfrm flipH="1">
            <a:off x="5367772" y="2637228"/>
            <a:ext cx="1311957" cy="128757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7" name="Google Shape;857;g5c482c2159_0_285"/>
          <p:cNvSpPr txBox="1"/>
          <p:nvPr/>
        </p:nvSpPr>
        <p:spPr>
          <a:xfrm>
            <a:off x="5886196" y="2202431"/>
            <a:ext cx="15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en-US" sz="14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r>
              <a:rPr lang="en-US" sz="14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off(</a:t>
            </a:r>
            <a:r>
              <a:rPr lang="en-US" sz="1400" b="0" i="0" u="none" strike="noStrike" cap="none" dirty="0" err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bAddr</a:t>
            </a:r>
            <a:r>
              <a:rPr lang="en-US" sz="14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g5c482c2159_0_285"/>
          <p:cNvCxnSpPr/>
          <p:nvPr/>
        </p:nvCxnSpPr>
        <p:spPr>
          <a:xfrm>
            <a:off x="4940077" y="2974946"/>
            <a:ext cx="1156200" cy="2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9" name="Google Shape;859;g5c482c2159_0_285"/>
          <p:cNvSpPr txBox="1"/>
          <p:nvPr/>
        </p:nvSpPr>
        <p:spPr>
          <a:xfrm>
            <a:off x="5911520" y="2696288"/>
            <a:ext cx="15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off(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bAddr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635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c482c2159_0_359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Half-Word Instructions</a:t>
            </a:r>
            <a:endParaRPr dirty="0"/>
          </a:p>
        </p:txBody>
      </p:sp>
      <p:sp>
        <p:nvSpPr>
          <p:cNvPr id="904" name="Google Shape;904;g5c482c2159_0_359"/>
          <p:cNvSpPr txBox="1">
            <a:spLocks noGrp="1"/>
          </p:cNvSpPr>
          <p:nvPr>
            <p:ph type="body" idx="1"/>
          </p:nvPr>
        </p:nvSpPr>
        <p:spPr>
          <a:xfrm>
            <a:off x="457200" y="1628800"/>
            <a:ext cx="82296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dirty="0"/>
              <a:t>“load half”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dirty="0"/>
              <a:t>“store half”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Font typeface="Calibri"/>
              <a:buChar char="–"/>
            </a:pPr>
            <a:endParaRPr lang="en-US" sz="2590"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400" dirty="0">
                <a:cs typeface="Calibri" panose="020F0502020204030204" pitchFamily="34" charset="0"/>
              </a:rPr>
              <a:t>On </a:t>
            </a:r>
            <a:r>
              <a:rPr lang="en-US" sz="2400" dirty="0" err="1">
                <a:latin typeface="Courier New"/>
                <a:cs typeface="Courier New"/>
                <a:sym typeface="Courier New"/>
              </a:rPr>
              <a:t>sh</a:t>
            </a:r>
            <a:r>
              <a:rPr lang="en-US" sz="2400" dirty="0">
                <a:cs typeface="Calibri" panose="020F0502020204030204" pitchFamily="34" charset="0"/>
              </a:rPr>
              <a:t>, upper 16 bits are </a:t>
            </a:r>
            <a:r>
              <a:rPr 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ignored</a:t>
            </a:r>
            <a:endParaRPr sz="2400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400" dirty="0">
                <a:cs typeface="Calibri" panose="020F0502020204030204" pitchFamily="34" charset="0"/>
              </a:rPr>
              <a:t>On </a:t>
            </a:r>
            <a:r>
              <a:rPr lang="en-US" sz="2400" dirty="0" err="1">
                <a:latin typeface="Courier New"/>
                <a:cs typeface="Courier New"/>
                <a:sym typeface="Courier New"/>
              </a:rPr>
              <a:t>lh</a:t>
            </a:r>
            <a:r>
              <a:rPr lang="en-US" sz="2400" dirty="0">
                <a:cs typeface="Calibri" panose="020F0502020204030204" pitchFamily="34" charset="0"/>
              </a:rPr>
              <a:t>, upper 16 bits are filled by </a:t>
            </a:r>
            <a:r>
              <a:rPr 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sign-extension</a:t>
            </a:r>
            <a:endParaRPr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906" name="Google Shape;906;g5c482c2159_0_359"/>
          <p:cNvGraphicFramePr/>
          <p:nvPr/>
        </p:nvGraphicFramePr>
        <p:xfrm>
          <a:off x="952500" y="846700"/>
          <a:ext cx="7239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00FF00">
                        <a:alpha val="321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00FF00">
                        <a:alpha val="321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9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21431" tIns="21431" rIns="21431" bIns="21431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Lucida Grande" charset="0"/>
                <a:cs typeface="Calibri" panose="020F0502020204030204" pitchFamily="34" charset="0"/>
                <a:sym typeface="Lucida Grande" charset="0"/>
              </a:rPr>
              <a:t>Loading and Storing </a:t>
            </a:r>
            <a:r>
              <a:rPr lang="en-US" altLang="en-US" dirty="0">
                <a:solidFill>
                  <a:srgbClr val="FF0000"/>
                </a:solidFill>
                <a:ea typeface="Lucida Grande" charset="0"/>
                <a:cs typeface="Calibri" panose="020F0502020204030204" pitchFamily="34" charset="0"/>
                <a:sym typeface="Lucida Grande" charset="0"/>
              </a:rPr>
              <a:t>Bytes</a:t>
            </a:r>
            <a:endParaRPr lang="en-US" altLang="en-US" dirty="0">
              <a:solidFill>
                <a:srgbClr val="FF0000"/>
              </a:solidFill>
              <a:cs typeface="Calibri" panose="020F0502020204030204" pitchFamily="34" charset="0"/>
              <a:sym typeface="Lucida Grande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124744"/>
            <a:ext cx="7896225" cy="52565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ym typeface="Lucida Grande" charset="0"/>
              </a:rPr>
              <a:t>In addition to word data transfers </a:t>
            </a:r>
            <a:br>
              <a:rPr lang="en-US" altLang="en-US" dirty="0">
                <a:sym typeface="Lucida Grande" charset="0"/>
              </a:rPr>
            </a:br>
            <a:r>
              <a:rPr lang="en-US" altLang="en-US" dirty="0">
                <a:sym typeface="Lucida Grande" charset="0"/>
              </a:rPr>
              <a:t>(</a:t>
            </a:r>
            <a:r>
              <a:rPr lang="en-US" altLang="en-US" dirty="0" err="1">
                <a:sym typeface="Lucida Grande" charset="0"/>
              </a:rPr>
              <a:t>lw</a:t>
            </a:r>
            <a:r>
              <a:rPr lang="en-US" altLang="en-US" dirty="0">
                <a:sym typeface="Lucida Grande" charset="0"/>
              </a:rPr>
              <a:t>, </a:t>
            </a:r>
            <a:r>
              <a:rPr lang="en-US" altLang="en-US" dirty="0" err="1">
                <a:sym typeface="Lucida Grande" charset="0"/>
              </a:rPr>
              <a:t>sw</a:t>
            </a:r>
            <a:r>
              <a:rPr lang="en-US" altLang="en-US" dirty="0">
                <a:sym typeface="Lucida Grande" charset="0"/>
              </a:rPr>
              <a:t>), RISC-V has </a:t>
            </a:r>
            <a:r>
              <a:rPr lang="en-US" altLang="en-US" dirty="0">
                <a:solidFill>
                  <a:srgbClr val="FF0000"/>
                </a:solidFill>
                <a:sym typeface="Lucida Grande" charset="0"/>
              </a:rPr>
              <a:t>byte</a:t>
            </a:r>
            <a:r>
              <a:rPr lang="en-US" altLang="en-US" dirty="0">
                <a:sym typeface="Lucida Grande" charset="0"/>
              </a:rPr>
              <a:t> data transfers: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load byte:</a:t>
            </a: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sz="2800" dirty="0" err="1">
                <a:solidFill>
                  <a:srgbClr val="7030A0"/>
                </a:solidFill>
                <a:latin typeface="Courier"/>
                <a:sym typeface="Courier" charset="0"/>
              </a:rPr>
              <a:t>lb</a:t>
            </a:r>
            <a:endParaRPr lang="en-US" altLang="en-US" dirty="0">
              <a:solidFill>
                <a:srgbClr val="7030A0"/>
              </a:solidFill>
              <a:latin typeface="Courier"/>
              <a:sym typeface="Lucida Grande" charset="0"/>
            </a:endParaRP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store byte: </a:t>
            </a:r>
            <a:r>
              <a:rPr lang="en-US" altLang="en-US" sz="2800" dirty="0" err="1">
                <a:solidFill>
                  <a:srgbClr val="7030A0"/>
                </a:solidFill>
                <a:latin typeface="Courier"/>
                <a:sym typeface="Courier" charset="0"/>
              </a:rPr>
              <a:t>sb</a:t>
            </a:r>
            <a:endParaRPr lang="en-US" altLang="en-US" dirty="0">
              <a:solidFill>
                <a:srgbClr val="7030A0"/>
              </a:solidFill>
              <a:latin typeface="Courier"/>
              <a:sym typeface="Lucida Grande" charset="0"/>
            </a:endParaRPr>
          </a:p>
          <a:p>
            <a:r>
              <a:rPr lang="en-US" altLang="en-US" dirty="0">
                <a:sym typeface="Lucida Grande" charset="0"/>
              </a:rPr>
              <a:t>Same format as </a:t>
            </a:r>
            <a:r>
              <a:rPr lang="en-US" altLang="en-US" dirty="0" err="1">
                <a:latin typeface="Courier" pitchFamily="2" charset="0"/>
                <a:sym typeface="Courier" charset="0"/>
              </a:rPr>
              <a:t>lw</a:t>
            </a:r>
            <a:r>
              <a:rPr lang="en-US" altLang="en-US" dirty="0">
                <a:latin typeface="Courier" pitchFamily="2" charset="0"/>
                <a:sym typeface="Lucida Grande" charset="0"/>
              </a:rPr>
              <a:t>, </a:t>
            </a:r>
            <a:r>
              <a:rPr lang="en-US" altLang="en-US" dirty="0" err="1">
                <a:latin typeface="Courier" pitchFamily="2" charset="0"/>
                <a:sym typeface="Courier" charset="0"/>
              </a:rPr>
              <a:t>sw</a:t>
            </a:r>
            <a:endParaRPr lang="en-US" altLang="en-US" dirty="0">
              <a:latin typeface="Courier" pitchFamily="2" charset="0"/>
              <a:sym typeface="Lucida Grande" charset="0"/>
            </a:endParaRPr>
          </a:p>
          <a:p>
            <a:r>
              <a:rPr lang="en-US" altLang="en-US" dirty="0">
                <a:sym typeface="Lucida Grande" charset="0"/>
              </a:rPr>
              <a:t>E.g.,  </a:t>
            </a:r>
            <a:r>
              <a:rPr lang="en-US" altLang="en-US" dirty="0" err="1">
                <a:solidFill>
                  <a:srgbClr val="7030A0"/>
                </a:solidFill>
                <a:latin typeface="Courier" pitchFamily="2" charset="0"/>
                <a:sym typeface="Courier" charset="0"/>
              </a:rPr>
              <a:t>lb</a:t>
            </a:r>
            <a:r>
              <a:rPr lang="en-US" altLang="en-US" dirty="0">
                <a:solidFill>
                  <a:srgbClr val="7030A0"/>
                </a:solidFill>
                <a:latin typeface="Courier" pitchFamily="2" charset="0"/>
                <a:sym typeface="Courier" charset="0"/>
              </a:rPr>
              <a:t> x10,3(x11)</a:t>
            </a:r>
            <a:endParaRPr lang="en-US" altLang="en-US" dirty="0">
              <a:solidFill>
                <a:srgbClr val="7030A0"/>
              </a:solidFill>
              <a:latin typeface="Courier" pitchFamily="2" charset="0"/>
              <a:sym typeface="Lucida Grande" charset="0"/>
            </a:endParaRP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contents of memory location with address = sum of “3” + contents of register x1</a:t>
            </a:r>
            <a:r>
              <a:rPr lang="en-US" altLang="en-US" dirty="0">
                <a:cs typeface="Calibri" panose="020F0502020204030204" pitchFamily="34" charset="0"/>
                <a:sym typeface="Courier" charset="0"/>
              </a:rPr>
              <a:t>1 -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 is copied to the low byte position of register x1</a:t>
            </a:r>
            <a:r>
              <a:rPr lang="en-US" altLang="en-US" dirty="0">
                <a:cs typeface="Calibri" panose="020F0502020204030204" pitchFamily="34" charset="0"/>
                <a:sym typeface="Courier" charset="0"/>
              </a:rPr>
              <a:t>0</a:t>
            </a:r>
            <a:endParaRPr lang="en-US" altLang="en-US" dirty="0">
              <a:latin typeface="Courier"/>
              <a:sym typeface="Lucida Grand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890" y="4604836"/>
            <a:ext cx="7237642" cy="1177526"/>
            <a:chOff x="620483" y="5264153"/>
            <a:chExt cx="7237642" cy="1570035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785813" cy="1126929"/>
              <a:chOff x="0" y="0"/>
              <a:chExt cx="880" cy="1262"/>
            </a:xfrm>
          </p:grpSpPr>
          <p:sp>
            <p:nvSpPr>
              <p:cNvPr id="9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Rectangle 2"/>
              <p:cNvSpPr>
                <a:spLocks/>
              </p:cNvSpPr>
              <p:nvPr/>
            </p:nvSpPr>
            <p:spPr bwMode="auto">
              <a:xfrm>
                <a:off x="0" y="267"/>
                <a:ext cx="880" cy="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byte</a:t>
                </a:r>
                <a:b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</a:br>
                <a: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6307931" y="5390257"/>
              <a:ext cx="880048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>
                  <a:solidFill>
                    <a:srgbClr val="A40800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zzz zzzz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307931" y="5390257"/>
              <a:ext cx="161903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>
                  <a:solidFill>
                    <a:srgbClr val="3F691E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</a:t>
              </a: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712589"/>
              <a:chOff x="0" y="0"/>
              <a:chExt cx="4416" cy="798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355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solidFill>
                      <a:srgbClr val="408000"/>
                    </a:solidFill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5694970" y="5722441"/>
              <a:ext cx="832050" cy="1111747"/>
              <a:chOff x="-516" y="0"/>
              <a:chExt cx="931" cy="1245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Rectangle 15"/>
              <p:cNvSpPr>
                <a:spLocks/>
              </p:cNvSpPr>
              <p:nvPr/>
            </p:nvSpPr>
            <p:spPr bwMode="auto">
              <a:xfrm>
                <a:off x="-516" y="715"/>
                <a:ext cx="931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solidFill>
                      <a:srgbClr val="408000"/>
                    </a:solidFill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2849330" y="5350538"/>
              <a:ext cx="3186770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endParaRPr lang="en-US" altLang="en-US" sz="2025" dirty="0">
                <a:solidFill>
                  <a:srgbClr val="676767"/>
                </a:solidFill>
                <a:latin typeface="Calibri" panose="020F0502020204030204" pitchFamily="34" charset="0"/>
                <a:ea typeface="Courier" charset="0"/>
                <a:cs typeface="Calibri" panose="020F0502020204030204" pitchFamily="34" charset="0"/>
                <a:sym typeface="Courier" charset="0"/>
              </a:endParaRP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620483" y="5264153"/>
              <a:ext cx="793980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dirty="0">
                  <a:solidFill>
                    <a:srgbClr val="0926B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x10:</a:t>
              </a:r>
            </a:p>
          </p:txBody>
        </p:sp>
      </p:grp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532F37AA-6F06-4747-B0DD-41F29281BA10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3628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8;g5c482c2159_0_359">
            <a:extLst>
              <a:ext uri="{FF2B5EF4-FFF2-40B4-BE49-F238E27FC236}">
                <a16:creationId xmlns:a16="http://schemas.microsoft.com/office/drawing/2014/main" id="{FBDB34FF-6762-EA42-A8F8-F09A6A06E7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lhu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/>
              <a:t>“load half unsigned”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275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lbu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/>
              <a:t>“load byte unsigned”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None/>
            </a:pPr>
            <a:endParaRPr lang="en-US" sz="2590" dirty="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None/>
            </a:pPr>
            <a:r>
              <a:rPr lang="en-US" sz="2590" dirty="0"/>
              <a:t>On </a:t>
            </a:r>
            <a:r>
              <a:rPr lang="en-US" sz="2405" dirty="0">
                <a:latin typeface="Courier New"/>
                <a:ea typeface="Courier New"/>
                <a:cs typeface="Courier New"/>
                <a:sym typeface="Courier New"/>
              </a:rPr>
              <a:t>l(b/h)u</a:t>
            </a:r>
            <a:r>
              <a:rPr lang="en-US" sz="2590" dirty="0"/>
              <a:t>, upper bits are filled by zero-extension</a:t>
            </a:r>
            <a:br>
              <a:rPr lang="en-US" sz="2590" dirty="0"/>
            </a:br>
            <a:endParaRPr sz="2590" dirty="0"/>
          </a:p>
          <a:p>
            <a:pPr marL="38735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	</a:t>
            </a:r>
          </a:p>
          <a:p>
            <a:pPr marL="38735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Why no </a:t>
            </a:r>
            <a:r>
              <a:rPr lang="en-US" sz="2405" dirty="0">
                <a:latin typeface="Courier New"/>
                <a:cs typeface="Courier New"/>
              </a:rPr>
              <a:t>s(h/b)u</a:t>
            </a:r>
            <a:r>
              <a:rPr lang="en-US" sz="2590" dirty="0"/>
              <a:t>? Why no </a:t>
            </a:r>
            <a:r>
              <a:rPr lang="en-US" sz="2405" dirty="0" err="1">
                <a:latin typeface="Courier New"/>
                <a:cs typeface="Courier New"/>
              </a:rPr>
              <a:t>lwu</a:t>
            </a:r>
            <a:r>
              <a:rPr lang="en-US" sz="2590" dirty="0"/>
              <a:t>?</a:t>
            </a:r>
            <a:endParaRPr sz="2590" dirty="0"/>
          </a:p>
        </p:txBody>
      </p:sp>
      <p:sp>
        <p:nvSpPr>
          <p:cNvPr id="6" name="Google Shape;907;g5c482c2159_0_359">
            <a:extLst>
              <a:ext uri="{FF2B5EF4-FFF2-40B4-BE49-F238E27FC236}">
                <a16:creationId xmlns:a16="http://schemas.microsoft.com/office/drawing/2014/main" id="{E4DF82E8-FE11-8840-A987-2E0199861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Unsigned Instructions (self reading)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7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class,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Arithmetic Instructions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latin typeface="Courier"/>
              </a:rPr>
              <a:t>add, sub</a:t>
            </a:r>
          </a:p>
          <a:p>
            <a:r>
              <a:rPr lang="en-US" dirty="0"/>
              <a:t>Immediate Instructions</a:t>
            </a: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addi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r>
              <a:rPr lang="en-US" dirty="0"/>
              <a:t>Data Transfer Instructions</a:t>
            </a: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lw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sw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lh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sh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lb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sb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8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FFBE-B237-5845-98EF-5CC41C5D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7C39-F809-8C4F-96EF-E7F04A8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studied</a:t>
            </a:r>
          </a:p>
          <a:p>
            <a:pPr lvl="1"/>
            <a:r>
              <a:rPr lang="en-US" sz="1800" dirty="0"/>
              <a:t>Basic arithmetic instruction: add</a:t>
            </a:r>
          </a:p>
          <a:p>
            <a:pPr lvl="1"/>
            <a:r>
              <a:rPr lang="en-US" sz="1800" dirty="0"/>
              <a:t>Immediate type instructions: </a:t>
            </a:r>
            <a:r>
              <a:rPr lang="en-US" sz="1800" dirty="0" err="1"/>
              <a:t>addi</a:t>
            </a:r>
            <a:endParaRPr lang="en-US" sz="1800" dirty="0"/>
          </a:p>
          <a:p>
            <a:pPr lvl="1"/>
            <a:r>
              <a:rPr lang="en-US" sz="1800" dirty="0"/>
              <a:t>Load and store instructions: </a:t>
            </a:r>
            <a:r>
              <a:rPr lang="en-US" sz="1800" dirty="0" err="1"/>
              <a:t>lw</a:t>
            </a:r>
            <a:r>
              <a:rPr lang="en-US" sz="1800" dirty="0"/>
              <a:t>, </a:t>
            </a:r>
            <a:r>
              <a:rPr lang="en-US" sz="1800" dirty="0" err="1"/>
              <a:t>sw</a:t>
            </a:r>
            <a:r>
              <a:rPr lang="en-US" sz="1800" dirty="0"/>
              <a:t>, </a:t>
            </a:r>
            <a:r>
              <a:rPr lang="en-US" sz="1800" dirty="0" err="1"/>
              <a:t>lh</a:t>
            </a:r>
            <a:r>
              <a:rPr lang="en-US" sz="1800" dirty="0"/>
              <a:t>, </a:t>
            </a:r>
            <a:r>
              <a:rPr lang="en-US" sz="1800" dirty="0" err="1"/>
              <a:t>sh</a:t>
            </a:r>
            <a:r>
              <a:rPr lang="en-US" sz="1800" dirty="0"/>
              <a:t>, </a:t>
            </a:r>
            <a:r>
              <a:rPr lang="en-US" sz="1800" dirty="0" err="1"/>
              <a:t>lb</a:t>
            </a:r>
            <a:r>
              <a:rPr lang="en-US" sz="1800" dirty="0"/>
              <a:t>, </a:t>
            </a:r>
            <a:r>
              <a:rPr lang="en-US" sz="1800" dirty="0" err="1"/>
              <a:t>sb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Trivia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5A1A4F-6431-9B47-8617-EE4787DCEC36}"/>
              </a:ext>
            </a:extLst>
          </p:cNvPr>
          <p:cNvSpPr txBox="1">
            <a:spLocks/>
          </p:cNvSpPr>
          <p:nvPr/>
        </p:nvSpPr>
        <p:spPr>
          <a:xfrm>
            <a:off x="401134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79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240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Andy Robert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Emmy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Noether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Lovelase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Maryam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Mirzadhani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Rhea Chakraborty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764CB7-F308-6A4D-83DA-04ADCC91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She?</a:t>
            </a:r>
          </a:p>
        </p:txBody>
      </p:sp>
    </p:spTree>
    <p:extLst>
      <p:ext uri="{BB962C8B-B14F-4D97-AF65-F5344CB8AC3E}">
        <p14:creationId xmlns:p14="http://schemas.microsoft.com/office/powerpoint/2010/main" val="20845007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141894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0" dirty="0">
                <a:latin typeface="Calibri" panose="020F0502020204030204" pitchFamily="34" charset="0"/>
                <a:cs typeface="Calibri" panose="020F0502020204030204" pitchFamily="34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0" dirty="0">
                <a:latin typeface="Calibri" panose="020F0502020204030204" pitchFamily="34" charset="0"/>
                <a:cs typeface="Calibri" panose="020F0502020204030204" pitchFamily="34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0" dirty="0">
                <a:latin typeface="Calibri" panose="020F0502020204030204" pitchFamily="34" charset="0"/>
                <a:cs typeface="Calibri" panose="020F0502020204030204" pitchFamily="34" charset="0"/>
              </a:rPr>
              <a:t>She was the daughter 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1899" y="2324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Ada Lovelace, 1815-1852</a:t>
            </a:r>
          </a:p>
        </p:txBody>
      </p:sp>
    </p:spTree>
    <p:extLst>
      <p:ext uri="{BB962C8B-B14F-4D97-AF65-F5344CB8AC3E}">
        <p14:creationId xmlns:p14="http://schemas.microsoft.com/office/powerpoint/2010/main" val="21016150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215824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0694460"/>
              </p:ext>
            </p:extLst>
          </p:nvPr>
        </p:nvGraphicFramePr>
        <p:xfrm>
          <a:off x="683568" y="1196752"/>
          <a:ext cx="789650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Decimal</a:t>
                      </a:r>
                    </a:p>
                  </a:txBody>
                  <a:tcPr marL="83240" marR="83240"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Binary</a:t>
                      </a:r>
                    </a:p>
                  </a:txBody>
                  <a:tcPr marL="83240" marR="8324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3240" marR="832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4-bit</a:t>
                      </a:r>
                    </a:p>
                  </a:txBody>
                  <a:tcPr marL="83240" marR="832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8-bit</a:t>
                      </a:r>
                    </a:p>
                  </a:txBody>
                  <a:tcPr marL="83240" marR="832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32-bit</a:t>
                      </a:r>
                    </a:p>
                  </a:txBody>
                  <a:tcPr marL="83240" marR="832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ten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0011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0000 0011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0000 0000 0000 0011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-3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ten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1101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1111 1101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1111 1111 1111 1101</a:t>
                      </a:r>
                      <a:r>
                        <a:rPr lang="en-US" sz="20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two</a:t>
                      </a:r>
                    </a:p>
                  </a:txBody>
                  <a:tcPr marL="83240" marR="8324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732" y="3284984"/>
            <a:ext cx="7773344" cy="10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357188" lvl="1" indent="0" eaLnBrk="1" hangingPunct="1">
              <a:lnSpc>
                <a:spcPct val="75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latin typeface="Courier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When is this relevant?</a:t>
            </a:r>
          </a:p>
          <a:p>
            <a:r>
              <a:rPr lang="en-US" dirty="0"/>
              <a:t>Any time you need a wider version of a narrower operand</a:t>
            </a:r>
          </a:p>
          <a:p>
            <a:pPr lvl="1"/>
            <a:r>
              <a:rPr lang="en-US" dirty="0"/>
              <a:t> e.g., adding two integers of different widths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1FA8D-32A6-2B45-9675-EC0255A63B6C}"/>
              </a:ext>
            </a:extLst>
          </p:cNvPr>
          <p:cNvSpPr txBox="1"/>
          <p:nvPr/>
        </p:nvSpPr>
        <p:spPr>
          <a:xfrm>
            <a:off x="417843" y="639633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hlinkClick r:id="rId2" action="ppaction://hlinksldjump"/>
              </a:rPr>
              <a:t>back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2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RISC-V</a:t>
            </a:r>
            <a:r>
              <a:rPr lang="en-US" dirty="0">
                <a:sym typeface="Calibri"/>
              </a:rPr>
              <a:t> Instructions (1/2)</a:t>
            </a:r>
            <a:endParaRPr dirty="0">
              <a:sym typeface="Calibri"/>
            </a:endParaRPr>
          </a:p>
        </p:txBody>
      </p:sp>
      <p:sp>
        <p:nvSpPr>
          <p:cNvPr id="553" name="Google Shape;55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2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dirty="0">
                <a:sym typeface="Calibri"/>
              </a:rPr>
              <a:t>Instruction Syntax is rigid: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dst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, src1, src2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dirty="0"/>
          </a:p>
          <a:p>
            <a:pPr lvl="1">
              <a:lnSpc>
                <a:spcPct val="85000"/>
              </a:lnSpc>
            </a:pPr>
            <a:r>
              <a:rPr lang="en-US" dirty="0">
                <a:sym typeface="Calibri"/>
              </a:rPr>
              <a:t>1 operator, 3 operands</a:t>
            </a:r>
            <a:endParaRPr dirty="0"/>
          </a:p>
          <a:p>
            <a:pPr lvl="2"/>
            <a:r>
              <a:rPr lang="en-US" dirty="0">
                <a:sym typeface="Courier New"/>
              </a:rPr>
              <a:t>op</a:t>
            </a:r>
            <a:r>
              <a:rPr lang="en-US" dirty="0">
                <a:sym typeface="Calibri"/>
              </a:rPr>
              <a:t> = operation name (“operator”)</a:t>
            </a:r>
            <a:endParaRPr dirty="0"/>
          </a:p>
          <a:p>
            <a:pPr lvl="2"/>
            <a:r>
              <a:rPr lang="en-US" dirty="0" err="1">
                <a:sym typeface="Courier New"/>
              </a:rPr>
              <a:t>dst</a:t>
            </a:r>
            <a:r>
              <a:rPr lang="en-US" dirty="0">
                <a:sym typeface="Calibri"/>
              </a:rPr>
              <a:t> = register getting result (“destination”)</a:t>
            </a:r>
            <a:endParaRPr dirty="0"/>
          </a:p>
          <a:p>
            <a:pPr lvl="2"/>
            <a:r>
              <a:rPr lang="en-US" dirty="0">
                <a:sym typeface="Courier New"/>
              </a:rPr>
              <a:t>src1</a:t>
            </a:r>
            <a:r>
              <a:rPr lang="en-US" dirty="0">
                <a:sym typeface="Calibri"/>
              </a:rPr>
              <a:t> = first register for operation (“source 1”)</a:t>
            </a:r>
            <a:endParaRPr dirty="0"/>
          </a:p>
          <a:p>
            <a:pPr lvl="2"/>
            <a:r>
              <a:rPr lang="en-US" dirty="0">
                <a:sym typeface="Courier New"/>
              </a:rPr>
              <a:t>src2</a:t>
            </a:r>
            <a:r>
              <a:rPr lang="en-US" dirty="0">
                <a:sym typeface="Calibri"/>
              </a:rPr>
              <a:t> = second register for operation (“source 2”)</a:t>
            </a:r>
            <a:endParaRPr dirty="0"/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dirty="0">
              <a:sym typeface="Calibri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dirty="0">
                <a:sym typeface="Calibri"/>
              </a:rPr>
              <a:t>Keep hardware simple via regularity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1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57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FB2C-D4CE-5043-B1E1-6DDAC07F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1067-1EB2-7C46-84A4-3DA5AF6B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RISC-V 32-bit integer instruction set (RV32I) version 2.2</a:t>
            </a:r>
            <a:r>
              <a:rPr lang="en-IN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0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FA33-CD94-E04F-96B2-60959D4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047667" cy="5184576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Assembly language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human-readable</a:t>
            </a:r>
            <a:r>
              <a:rPr lang="en-US" dirty="0"/>
              <a:t> representation of the computer’s native language</a:t>
            </a:r>
            <a:r>
              <a:rPr lang="en-IN" dirty="0"/>
              <a:t> </a:t>
            </a:r>
          </a:p>
          <a:p>
            <a:r>
              <a:rPr lang="en-IN" dirty="0"/>
              <a:t>Each assembly language instruction specify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to be performed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/>
              <a:t> to operate 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6FFAF5-8EEF-FE48-B032-6C91B0A9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62" y="3429000"/>
            <a:ext cx="7529089" cy="137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 typeface="Wingdings 2" pitchFamily="18" charset="2"/>
              <a:buNone/>
            </a:pPr>
            <a:r>
              <a:rPr lang="en-US" kern="0" dirty="0">
                <a:solidFill>
                  <a:srgbClr val="0070C0"/>
                </a:solidFill>
              </a:rPr>
              <a:t>Instructions have an opcode and operands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</a:pPr>
            <a:endParaRPr lang="en-US" kern="0" dirty="0"/>
          </a:p>
          <a:p>
            <a:pPr marL="0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800" b="1" kern="1200" dirty="0">
                <a:latin typeface="Courier"/>
                <a:cs typeface="Courier"/>
              </a:rPr>
              <a:t>  add x1, x2, x3  </a:t>
            </a:r>
            <a:r>
              <a:rPr lang="en-US" sz="2800" b="1" kern="1200" dirty="0">
                <a:solidFill>
                  <a:srgbClr val="00B0F0"/>
                </a:solidFill>
                <a:latin typeface="Courier"/>
                <a:cs typeface="Courier"/>
              </a:rPr>
              <a:t># x1 = x2 + x3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AC876-D9AB-A344-8F81-E740D39AFAF7}"/>
              </a:ext>
            </a:extLst>
          </p:cNvPr>
          <p:cNvGrpSpPr/>
          <p:nvPr/>
        </p:nvGrpSpPr>
        <p:grpSpPr>
          <a:xfrm>
            <a:off x="250332" y="4784981"/>
            <a:ext cx="2531975" cy="1223486"/>
            <a:chOff x="289636" y="2057401"/>
            <a:chExt cx="2531975" cy="12234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1C669B1-6608-BA45-8942-A09EFFA088C4}"/>
                </a:ext>
              </a:extLst>
            </p:cNvPr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38137D-D894-ED4A-9B34-A1566F57F0E4}"/>
                </a:ext>
              </a:extLst>
            </p:cNvPr>
            <p:cNvSpPr txBox="1"/>
            <p:nvPr/>
          </p:nvSpPr>
          <p:spPr>
            <a:xfrm>
              <a:off x="289636" y="2911555"/>
              <a:ext cx="25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Operation code (</a:t>
              </a:r>
              <a:r>
                <a:rPr lang="en-US" sz="18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opcode</a:t>
              </a:r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87738-56AB-044B-BAE5-329F30865363}"/>
              </a:ext>
            </a:extLst>
          </p:cNvPr>
          <p:cNvGrpSpPr/>
          <p:nvPr/>
        </p:nvGrpSpPr>
        <p:grpSpPr>
          <a:xfrm>
            <a:off x="1724817" y="4613059"/>
            <a:ext cx="2135713" cy="829832"/>
            <a:chOff x="898617" y="2057401"/>
            <a:chExt cx="2135713" cy="829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A71A16-97F2-1E4C-90B0-58E82C0E42D5}"/>
                </a:ext>
              </a:extLst>
            </p:cNvPr>
            <p:cNvCxnSpPr/>
            <p:nvPr/>
          </p:nvCxnSpPr>
          <p:spPr>
            <a:xfrm flipH="1" flipV="1">
              <a:off x="1722971" y="2057401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0EFBC5-3A19-0F4E-8689-613317200E2D}"/>
                </a:ext>
              </a:extLst>
            </p:cNvPr>
            <p:cNvSpPr txBox="1"/>
            <p:nvPr/>
          </p:nvSpPr>
          <p:spPr>
            <a:xfrm>
              <a:off x="898617" y="2517901"/>
              <a:ext cx="2135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Destination Operand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0E0D-6584-EE47-B7E8-3F84FF57AFE4}"/>
              </a:ext>
            </a:extLst>
          </p:cNvPr>
          <p:cNvGrpSpPr/>
          <p:nvPr/>
        </p:nvGrpSpPr>
        <p:grpSpPr>
          <a:xfrm>
            <a:off x="4297981" y="4594351"/>
            <a:ext cx="1731455" cy="943566"/>
            <a:chOff x="1656041" y="2112242"/>
            <a:chExt cx="1226657" cy="175809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474C73D-9102-A147-BFDB-D231892C6BEA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C21402-CD9B-9B4C-A7B4-523607836DD8}"/>
                </a:ext>
              </a:extLst>
            </p:cNvPr>
            <p:cNvSpPr txBox="1"/>
            <p:nvPr/>
          </p:nvSpPr>
          <p:spPr>
            <a:xfrm>
              <a:off x="1672044" y="3182179"/>
              <a:ext cx="1210654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Second operand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78C70E-4F97-CD4E-8E09-D61D874A5939}"/>
              </a:ext>
            </a:extLst>
          </p:cNvPr>
          <p:cNvGrpSpPr/>
          <p:nvPr/>
        </p:nvGrpSpPr>
        <p:grpSpPr>
          <a:xfrm>
            <a:off x="3466200" y="4616635"/>
            <a:ext cx="1741420" cy="1237088"/>
            <a:chOff x="1500720" y="1219364"/>
            <a:chExt cx="1233718" cy="23049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E7F7B7-4DB1-6844-A602-74AB0A3EDD44}"/>
                </a:ext>
              </a:extLst>
            </p:cNvPr>
            <p:cNvCxnSpPr/>
            <p:nvPr/>
          </p:nvCxnSpPr>
          <p:spPr>
            <a:xfrm flipH="1" flipV="1">
              <a:off x="1500720" y="1219364"/>
              <a:ext cx="336732" cy="161917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7FCB58-2740-BD43-9BD6-782C96F6DDC3}"/>
                </a:ext>
              </a:extLst>
            </p:cNvPr>
            <p:cNvSpPr txBox="1"/>
            <p:nvPr/>
          </p:nvSpPr>
          <p:spPr>
            <a:xfrm>
              <a:off x="1724658" y="2836202"/>
              <a:ext cx="1009780" cy="68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First operand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CE9C12-5D8D-BC4A-93C8-4F13EC755708}"/>
              </a:ext>
            </a:extLst>
          </p:cNvPr>
          <p:cNvGrpSpPr/>
          <p:nvPr/>
        </p:nvGrpSpPr>
        <p:grpSpPr>
          <a:xfrm>
            <a:off x="5033981" y="4618483"/>
            <a:ext cx="3410561" cy="484678"/>
            <a:chOff x="1849644" y="2202315"/>
            <a:chExt cx="2416227" cy="90307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196D83-86E5-3E4A-9819-FDC303FBF460}"/>
                </a:ext>
              </a:extLst>
            </p:cNvPr>
            <p:cNvCxnSpPr/>
            <p:nvPr/>
          </p:nvCxnSpPr>
          <p:spPr>
            <a:xfrm flipH="1" flipV="1">
              <a:off x="1849644" y="2202315"/>
              <a:ext cx="173627" cy="7749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E52405-07AF-B343-A269-B1F151246F02}"/>
                </a:ext>
              </a:extLst>
            </p:cNvPr>
            <p:cNvSpPr txBox="1"/>
            <p:nvPr/>
          </p:nvSpPr>
          <p:spPr>
            <a:xfrm>
              <a:off x="2131204" y="2417232"/>
              <a:ext cx="2134667" cy="68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# is assembly comment 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6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13659-6E31-C643-8395-F572802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327D5-F367-2842-9BB8-A71AE77C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cs typeface="Calibri" panose="020F0502020204030204" pitchFamily="34" charset="0"/>
              </a:rPr>
              <a:t>Operand location</a:t>
            </a:r>
            <a:r>
              <a:rPr lang="en-US" sz="2800" dirty="0">
                <a:cs typeface="Calibri" panose="020F0502020204030204" pitchFamily="34" charset="0"/>
              </a:rPr>
              <a:t>: physical location in computer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Registers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Constants (also called </a:t>
            </a:r>
            <a:r>
              <a:rPr lang="en-US" sz="2800" i="1" dirty="0" err="1">
                <a:solidFill>
                  <a:srgbClr val="0070C0"/>
                </a:solidFill>
                <a:cs typeface="Calibri" panose="020F0502020204030204" pitchFamily="34" charset="0"/>
              </a:rPr>
              <a:t>immediates</a:t>
            </a:r>
            <a:r>
              <a:rPr lang="en-US" sz="2800" dirty="0"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62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3200" b="0" dirty="0">
                <a:solidFill>
                  <a:srgbClr val="0070C0"/>
                </a:solidFill>
              </a:rPr>
              <a:t>RISC-V Assembly Language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Basic Arithmetic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95805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Addition and Subtraction of Integers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196752"/>
            <a:ext cx="7896225" cy="5184576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Addition</a:t>
            </a:r>
            <a:r>
              <a:rPr lang="en-US" dirty="0">
                <a:solidFill>
                  <a:srgbClr val="C00000"/>
                </a:solidFill>
              </a:rPr>
              <a:t> in Assembly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/>
              <a:t>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Courier" charset="0"/>
              </a:rPr>
              <a:t>Example:</a:t>
            </a:r>
            <a:r>
              <a:rPr lang="en-US" sz="2200" kern="1200" dirty="0">
                <a:solidFill>
                  <a:srgbClr val="800080"/>
                </a:solidFill>
                <a:latin typeface="Courier" charset="0"/>
                <a:ea typeface="+mn-ea"/>
                <a:cs typeface="Courier" charset="0"/>
                <a:sym typeface="Courier" charset="0"/>
              </a:rPr>
              <a:t> 	add	x1,x2,x3 		</a:t>
            </a:r>
            <a:r>
              <a:rPr lang="en-US" sz="2200" dirty="0"/>
              <a:t>(in RISC-V)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/>
              <a:t>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/>
              <a:t>	Equivalent to:	a = b + c 		(in C)</a:t>
            </a:r>
          </a:p>
          <a:p>
            <a:pPr marL="457200" lvl="1" indent="0">
              <a:buNone/>
            </a:pPr>
            <a:r>
              <a:rPr lang="en-US" sz="2200" dirty="0"/>
              <a:t>    	where  C variables ⇔ RISC-V registers are:</a:t>
            </a:r>
          </a:p>
          <a:p>
            <a:pPr marL="457200" lvl="1" indent="0">
              <a:buNone/>
            </a:pPr>
            <a:r>
              <a:rPr lang="en-US" sz="2200" dirty="0"/>
              <a:t>			a ⇔ x1, b ⇔ x2, c ⇔ x3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Subtraction</a:t>
            </a:r>
            <a:r>
              <a:rPr lang="en-US" dirty="0">
                <a:solidFill>
                  <a:srgbClr val="C00000"/>
                </a:solidFill>
              </a:rPr>
              <a:t> in Assembly</a:t>
            </a:r>
          </a:p>
          <a:p>
            <a:pPr marL="0" indent="0">
              <a:lnSpc>
                <a:spcPct val="85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2200" dirty="0"/>
              <a:t>Example:	</a:t>
            </a:r>
            <a:r>
              <a:rPr lang="en-US" sz="2200" kern="1200" dirty="0">
                <a:solidFill>
                  <a:srgbClr val="800080"/>
                </a:solidFill>
                <a:latin typeface="Courier" charset="0"/>
                <a:ea typeface="+mn-ea"/>
                <a:cs typeface="Courier" charset="0"/>
                <a:sym typeface="Courier" charset="0"/>
              </a:rPr>
              <a:t>sub	x3,x4,x5 		</a:t>
            </a:r>
            <a:r>
              <a:rPr lang="en-US" sz="2200" dirty="0"/>
              <a:t>(in RISC-V)	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200" dirty="0"/>
              <a:t>	Equivalent to:	d = e - f 		(in C)</a:t>
            </a:r>
          </a:p>
          <a:p>
            <a:pPr marL="457200" lvl="1" indent="0">
              <a:buNone/>
            </a:pPr>
            <a:r>
              <a:rPr lang="en-US" sz="2200" dirty="0"/>
              <a:t>    where  C variables ⇔ RISC-V registers are:</a:t>
            </a:r>
            <a:br>
              <a:rPr lang="en-US" sz="2200" dirty="0"/>
            </a:br>
            <a:r>
              <a:rPr lang="en-US" sz="2200" dirty="0"/>
              <a:t>             d ⇔ x3, e ⇔ x4, f ⇔ x5 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1900" dirty="0"/>
              <a:t>Note that the format of </a:t>
            </a:r>
            <a:r>
              <a:rPr lang="en-US" sz="2200" kern="1200" dirty="0">
                <a:solidFill>
                  <a:srgbClr val="800080"/>
                </a:solidFill>
                <a:latin typeface="Courier" charset="0"/>
                <a:cs typeface="Courier" charset="0"/>
              </a:rPr>
              <a:t>sub</a:t>
            </a:r>
            <a:r>
              <a:rPr lang="en-US" sz="1900" dirty="0"/>
              <a:t> is the same as that of </a:t>
            </a:r>
            <a:r>
              <a:rPr lang="en-US" sz="2200" kern="1200" dirty="0">
                <a:solidFill>
                  <a:srgbClr val="800080"/>
                </a:solidFill>
                <a:latin typeface="Courier" charset="0"/>
                <a:cs typeface="Courier" charset="0"/>
              </a:rPr>
              <a:t>add</a:t>
            </a:r>
            <a:endParaRPr lang="en-US" sz="1900" kern="1200" dirty="0">
              <a:solidFill>
                <a:srgbClr val="800080"/>
              </a:solidFill>
              <a:latin typeface="Courier" charset="0"/>
              <a:cs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3F01-DD86-6843-A71D-1F532228AF0D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97195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 Style2" id="{785CC862-AD9E-B14B-8323-DEED5B510C8D}" vid="{4A6C5C6E-4F03-D64F-A432-ED0CCB7D2A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 Style2" id="{785CC862-AD9E-B14B-8323-DEED5B510C8D}" vid="{08A5548E-C97E-4549-8CB2-1E907431C3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16383</TotalTime>
  <Words>2154</Words>
  <Application>Microsoft Macintosh PowerPoint</Application>
  <PresentationFormat>On-screen Show (4:3)</PresentationFormat>
  <Paragraphs>372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ヒラギノ角ゴ ProN W3</vt:lpstr>
      <vt:lpstr>Arial</vt:lpstr>
      <vt:lpstr>Arial Narrow</vt:lpstr>
      <vt:lpstr>Calibri</vt:lpstr>
      <vt:lpstr>Calibri Light</vt:lpstr>
      <vt:lpstr>Courier</vt:lpstr>
      <vt:lpstr>Courier New</vt:lpstr>
      <vt:lpstr>Courier New Bold</vt:lpstr>
      <vt:lpstr>Gill Sans</vt:lpstr>
      <vt:lpstr>Helvetica</vt:lpstr>
      <vt:lpstr>Helvetica Neue</vt:lpstr>
      <vt:lpstr>Lucida Grande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Lecture 12: RISC-V: Arithmetic and Load/Store instructions</vt:lpstr>
      <vt:lpstr>Acknowledgements</vt:lpstr>
      <vt:lpstr>In today’s class, we will study</vt:lpstr>
      <vt:lpstr>Introduction</vt:lpstr>
      <vt:lpstr>RISC-V Instruction Set</vt:lpstr>
      <vt:lpstr>RISC-V Assembly Language</vt:lpstr>
      <vt:lpstr>Operands</vt:lpstr>
      <vt:lpstr> RISC-V Assembly Language Basic Arithmetic Instructions</vt:lpstr>
      <vt:lpstr>Addition and Subtraction of Integers</vt:lpstr>
      <vt:lpstr>PowerPoint Presentation</vt:lpstr>
      <vt:lpstr>Multiple Instructions</vt:lpstr>
      <vt:lpstr>Design Principle 2 </vt:lpstr>
      <vt:lpstr>Immediate Instructions</vt:lpstr>
      <vt:lpstr>Immediates</vt:lpstr>
      <vt:lpstr>Immediates</vt:lpstr>
      <vt:lpstr>Data Transfer Instructions</vt:lpstr>
      <vt:lpstr>Data Transfer: Load from and Store to memory</vt:lpstr>
      <vt:lpstr>Memory Addresses are in Bytes</vt:lpstr>
      <vt:lpstr>Byte-Addressable Memory (Revision)</vt:lpstr>
      <vt:lpstr>Data Transfer Instruction - syntax</vt:lpstr>
      <vt:lpstr>Load Word: lw instruction</vt:lpstr>
      <vt:lpstr>Load Word: lw instruction - Example</vt:lpstr>
      <vt:lpstr>lw: load word – Example 2</vt:lpstr>
      <vt:lpstr>Store Word: sw instruction</vt:lpstr>
      <vt:lpstr>sw: store word - Example 1</vt:lpstr>
      <vt:lpstr>Memory and Variable Size</vt:lpstr>
      <vt:lpstr>Half-Word Instructions</vt:lpstr>
      <vt:lpstr>Loading and Storing Bytes</vt:lpstr>
      <vt:lpstr>Unsigned Instructions (self reading)</vt:lpstr>
      <vt:lpstr>Lecture Summary</vt:lpstr>
      <vt:lpstr>Trivia</vt:lpstr>
      <vt:lpstr>Who is She?</vt:lpstr>
      <vt:lpstr>PowerPoint Presentation</vt:lpstr>
      <vt:lpstr>Backup</vt:lpstr>
      <vt:lpstr>Sign Extension</vt:lpstr>
      <vt:lpstr>RISC-V Instructions (1/2)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9: RISC-V Introduction</dc:title>
  <dc:creator>Microsoft Office User</dc:creator>
  <dc:description>Redesign of slides created by Randal E. Bryant and David R. O'Hallaron</dc:description>
  <cp:lastModifiedBy>Microsoft Office User</cp:lastModifiedBy>
  <cp:revision>84</cp:revision>
  <cp:lastPrinted>2010-01-19T15:27:43Z</cp:lastPrinted>
  <dcterms:created xsi:type="dcterms:W3CDTF">2020-09-19T09:02:35Z</dcterms:created>
  <dcterms:modified xsi:type="dcterms:W3CDTF">2021-02-23T10:25:02Z</dcterms:modified>
</cp:coreProperties>
</file>