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9" r:id="rId2"/>
  </p:sldMasterIdLst>
  <p:notesMasterIdLst>
    <p:notesMasterId r:id="rId36"/>
  </p:notesMasterIdLst>
  <p:handoutMasterIdLst>
    <p:handoutMasterId r:id="rId37"/>
  </p:handoutMasterIdLst>
  <p:sldIdLst>
    <p:sldId id="542" r:id="rId3"/>
    <p:sldId id="1255" r:id="rId4"/>
    <p:sldId id="682" r:id="rId5"/>
    <p:sldId id="1247" r:id="rId6"/>
    <p:sldId id="683" r:id="rId7"/>
    <p:sldId id="579" r:id="rId8"/>
    <p:sldId id="1300" r:id="rId9"/>
    <p:sldId id="1287" r:id="rId10"/>
    <p:sldId id="1277" r:id="rId11"/>
    <p:sldId id="1297" r:id="rId12"/>
    <p:sldId id="634" r:id="rId13"/>
    <p:sldId id="1298" r:id="rId14"/>
    <p:sldId id="1278" r:id="rId15"/>
    <p:sldId id="1276" r:id="rId16"/>
    <p:sldId id="328" r:id="rId17"/>
    <p:sldId id="684" r:id="rId18"/>
    <p:sldId id="1259" r:id="rId19"/>
    <p:sldId id="1258" r:id="rId20"/>
    <p:sldId id="1295" r:id="rId21"/>
    <p:sldId id="1260" r:id="rId22"/>
    <p:sldId id="1288" r:id="rId23"/>
    <p:sldId id="1289" r:id="rId24"/>
    <p:sldId id="1291" r:id="rId25"/>
    <p:sldId id="1292" r:id="rId26"/>
    <p:sldId id="1261" r:id="rId27"/>
    <p:sldId id="1262" r:id="rId28"/>
    <p:sldId id="1270" r:id="rId29"/>
    <p:sldId id="332" r:id="rId30"/>
    <p:sldId id="1296" r:id="rId31"/>
    <p:sldId id="1299" r:id="rId32"/>
    <p:sldId id="330" r:id="rId33"/>
    <p:sldId id="331" r:id="rId34"/>
    <p:sldId id="333" r:id="rId35"/>
  </p:sldIdLst>
  <p:sldSz cx="9144000" cy="6858000" type="screen4x3"/>
  <p:notesSz cx="7302500" cy="9586913"/>
  <p:custDataLst>
    <p:tags r:id="rId3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3E4E6"/>
    <a:srgbClr val="E0E0E0"/>
    <a:srgbClr val="FF9300"/>
    <a:srgbClr val="E0F4E3"/>
    <a:srgbClr val="FFFF99"/>
    <a:srgbClr val="FF9999"/>
    <a:srgbClr val="EFBFBF"/>
    <a:srgbClr val="A8E799"/>
    <a:srgbClr val="CDF1C5"/>
    <a:srgbClr val="F1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99" autoAdjust="0"/>
    <p:restoredTop sz="94253"/>
  </p:normalViewPr>
  <p:slideViewPr>
    <p:cSldViewPr snapToObjects="1">
      <p:cViewPr varScale="1">
        <p:scale>
          <a:sx n="83" d="100"/>
          <a:sy n="83" d="100"/>
        </p:scale>
        <p:origin x="132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63" d="100"/>
          <a:sy n="63" d="100"/>
        </p:scale>
        <p:origin x="3024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CS61C Su18 - Lecture 7 </a:t>
            </a:r>
            <a:endParaRPr lang="en-IN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83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6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9" name="Google Shape;1099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38557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p6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29" name="Google Shape;1129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59811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6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4" name="Google Shape;1114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86829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63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22" name="Google Shape;1122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39441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p6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36" name="Google Shape;1136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21571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7FDCCF0E-6683-5641-9B24-4AE01A4FDB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6875" y="6444877"/>
            <a:ext cx="3086100" cy="365125"/>
          </a:xfrm>
        </p:spPr>
        <p:txBody>
          <a:bodyPr/>
          <a:lstStyle/>
          <a:p>
            <a:r>
              <a:rPr lang="en-US" dirty="0"/>
              <a:t>Computer Architecture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22C34-F2BA-E541-A50D-062F88F8F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701104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5867400"/>
            <a:ext cx="91440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7" name="Picture 2" descr="C:\HARRIS\Books\DDCAriscv\LectureSlides\riscv-logos\riscv-logos\PNG\Standard_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432" y="6324602"/>
            <a:ext cx="3354287" cy="56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3429000" y="6365557"/>
            <a:ext cx="571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0" dirty="0"/>
              <a:t>Digital Design and Computer Architecture: RISC-V Edition</a:t>
            </a:r>
            <a:r>
              <a:rPr lang="en-US" sz="1400" b="0" baseline="0" dirty="0"/>
              <a:t> </a:t>
            </a:r>
          </a:p>
          <a:p>
            <a:pPr algn="r"/>
            <a:r>
              <a:rPr lang="en-US" sz="1400" b="0" baseline="0" dirty="0"/>
              <a:t>Har</a:t>
            </a:r>
            <a:r>
              <a:rPr lang="en-US" sz="1400" b="0" dirty="0"/>
              <a:t>ris &amp; Harris</a:t>
            </a:r>
            <a:r>
              <a:rPr lang="en-US" sz="1400" b="0" baseline="0" dirty="0"/>
              <a:t> © 2020 Elsevier</a:t>
            </a:r>
            <a:endParaRPr lang="en-US" sz="1400" b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429000" y="6550225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tx1"/>
                </a:solidFill>
              </a:rPr>
              <a:t>Chapter 6 &lt;</a:t>
            </a:r>
            <a:fld id="{D1B2EFE9-D440-4A3B-858C-5FEDF5DD0E10}" type="slidenum">
              <a:rPr lang="en-US" sz="1400" smtClean="0">
                <a:solidFill>
                  <a:schemeClr val="tx1"/>
                </a:solidFill>
              </a:rPr>
              <a:pPr/>
              <a:t>‹#›</a:t>
            </a:fld>
            <a:r>
              <a:rPr lang="en-US" sz="1400" dirty="0">
                <a:solidFill>
                  <a:schemeClr val="tx1"/>
                </a:solidFill>
              </a:rPr>
              <a:t>&gt; 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524000" y="762000"/>
            <a:ext cx="7620000" cy="762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0" y="762000"/>
            <a:ext cx="1524000" cy="762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236027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CC98A-2890-2543-B56B-80D4DA10B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82F50-98DE-8045-85C5-E378A10D9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07CD0-1B69-0C4A-BDAA-13E63C322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BF0A-33AB-7B40-88AA-7FCF326FBD24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96454-8CE0-994C-A1C6-182A8D89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A33A4-0743-1442-9F5E-67B17F239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62D5-A7CC-6C4C-91DC-68796B8B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152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6EA3-B77A-D747-8203-AEE03241D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017FD-5E0E-EE4E-95B6-A0F90D32E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05098-B212-2F4F-91C8-CFABB103B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BF0A-33AB-7B40-88AA-7FCF326FBD24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4C8C5-7D45-3447-AA42-8C8C17E4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0F053-1D49-0A4F-8F0E-A18B24125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62D5-A7CC-6C4C-91DC-68796B8B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201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A7ECB-AB95-184B-8443-EEC43DE53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65E05-8D34-5B44-BFD6-D117F7513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D5D63-D5AA-3341-9D64-C11FCC106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BF0A-33AB-7B40-88AA-7FCF326FBD24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18F01-78D2-D845-8A48-BB75307BD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BFCEE-14E5-B84A-807B-AE99D975B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62D5-A7CC-6C4C-91DC-68796B8B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362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E0A03-4CD5-F043-816F-C0C61E328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BA966-85B0-7243-A700-C2559E313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B775D-FCE7-CD4A-930D-FFADEAA9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49E5F-5150-284C-A315-A88A64E4B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BF0A-33AB-7B40-88AA-7FCF326FBD24}" type="datetimeFigureOut">
              <a:rPr lang="en-US" smtClean="0"/>
              <a:t>3/12/21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8F165D-60D4-9849-B27D-59C5B341A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E36F0-B29A-304A-A821-E91791D7D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62D5-A7CC-6C4C-91DC-68796B8B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36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761" y="188640"/>
            <a:ext cx="7592093" cy="762000"/>
          </a:xfrm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109526"/>
            <a:ext cx="7896225" cy="5184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3EDD8B-FD1C-5C4A-8A29-F33DB0FB35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CS 305: Computer Architecture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C130F-AF59-4A4A-BE9B-29328542D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CA6C5-8DC1-5440-BDAE-43AF0C524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5C348-5B39-864B-A48B-9F41D8DEA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DFC358-F4EA-0948-9388-DAFBCD2F8E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235568-3167-D948-9E2B-2476F698F5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6FDD7A-9C01-9C4A-8D9B-9687D2AC0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BF0A-33AB-7B40-88AA-7FCF326FBD24}" type="datetimeFigureOut">
              <a:rPr lang="en-US" smtClean="0"/>
              <a:t>3/12/21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B46FF6-BD00-5C44-8153-520C840C2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E981AF-D95F-7843-8E68-1AF4B3B1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62D5-A7CC-6C4C-91DC-68796B8B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885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24F60-6F5F-0E4B-B721-FEE920528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633911-4067-A946-A139-BADB6840B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BF0A-33AB-7B40-88AA-7FCF326FBD24}" type="datetimeFigureOut">
              <a:rPr lang="en-US" smtClean="0"/>
              <a:t>3/12/21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44ECC7-2D8D-D543-861E-179739D55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C6C57-520F-B442-99D0-B12041723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62D5-A7CC-6C4C-91DC-68796B8B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932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ED63CE-34F6-B647-9536-A68EF6E9E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BF0A-33AB-7B40-88AA-7FCF326FBD24}" type="datetimeFigureOut">
              <a:rPr lang="en-US" smtClean="0"/>
              <a:t>3/12/21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E99632-C7AB-A544-AE44-265A05E12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F6AC6F-C07C-7547-BBAC-81B54B49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62D5-A7CC-6C4C-91DC-68796B8B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307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097DD-014C-D44E-8F1D-57400DDE0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69825-7529-144A-A220-87CEEF7A6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AE02F-6E2E-674E-8DE2-D104D0312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8FA35-7ACD-0648-B1D2-856899658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BF0A-33AB-7B40-88AA-7FCF326FBD24}" type="datetimeFigureOut">
              <a:rPr lang="en-US" smtClean="0"/>
              <a:t>3/12/21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D79A4-8337-EA47-A1D3-532D9FBA0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B3FB4-DA37-0D4E-8CCA-7C1E09CC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62D5-A7CC-6C4C-91DC-68796B8B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979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E5AD4-285C-1E44-9E92-7A9D229EC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E97E31-CF5D-AF41-A422-8411A2B658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5F5D02-0312-6A4A-B541-B2A7F7570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A9174-6366-AA4D-A43D-105A363FF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BF0A-33AB-7B40-88AA-7FCF326FBD24}" type="datetimeFigureOut">
              <a:rPr lang="en-US" smtClean="0"/>
              <a:t>3/12/21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1B2EEA-2A90-1144-BD1B-407920137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EF925-0E60-6040-8966-EF6861703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62D5-A7CC-6C4C-91DC-68796B8B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088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5396A-F63F-7E49-8812-A3E768407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9CEA53-86BB-F841-8C44-BD5BCCD6E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9A98F-3755-2149-9F57-A5C625427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BF0A-33AB-7B40-88AA-7FCF326FBD24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42732-1042-8B4B-8D4B-CAA791EBF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E4C13-8AB1-E942-AA03-1E41204B9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62D5-A7CC-6C4C-91DC-68796B8B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979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B0D1F5-4E33-5548-B60F-3A6315F841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630BDE-5AA4-1849-8900-A7B8640F5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7FCE0-E717-084F-9DE4-BC1FC0F62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BF0A-33AB-7B40-88AA-7FCF326FBD24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4D79C-BA7F-3D4F-BD19-3826E8CC0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955EC-E21F-094B-89A3-26D412F2E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62D5-A7CC-6C4C-91DC-68796B8B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75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C8F3A7AF-4748-334C-BF35-564B22ECAC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6875" y="6444877"/>
            <a:ext cx="3086100" cy="365125"/>
          </a:xfrm>
        </p:spPr>
        <p:txBody>
          <a:bodyPr/>
          <a:lstStyle/>
          <a:p>
            <a:r>
              <a:rPr lang="en-US" dirty="0"/>
              <a:t>Computer Architecture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935250A-3C15-C14C-B3A5-166799EFC6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14448" y="6440055"/>
            <a:ext cx="3086100" cy="365125"/>
          </a:xfrm>
        </p:spPr>
        <p:txBody>
          <a:bodyPr/>
          <a:lstStyle/>
          <a:p>
            <a:r>
              <a:rPr lang="en-US" dirty="0"/>
              <a:t>Computer Architecture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7A0A7684-BDBD-CE48-9863-38C370ACDC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6875" y="6444877"/>
            <a:ext cx="3086100" cy="365125"/>
          </a:xfrm>
        </p:spPr>
        <p:txBody>
          <a:bodyPr/>
          <a:lstStyle/>
          <a:p>
            <a:r>
              <a:rPr lang="en-US" dirty="0"/>
              <a:t>Computer Architecture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1138" y="188640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196752"/>
            <a:ext cx="7896225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 rot="5400000">
            <a:off x="5597105" y="3311105"/>
            <a:ext cx="6858000" cy="23579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416951" y="6488939"/>
            <a:ext cx="367408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fld id="{F5551B27-49BC-4291-80C6-707CDCF1D651}" type="slidenum">
              <a:rPr lang="en-US" sz="1200" noProof="0" smtClean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lvl="0"/>
              <a:t>‹#›</a:t>
            </a:fld>
            <a:endParaRPr lang="en-US" sz="1200" dirty="0">
              <a:solidFill>
                <a:schemeClr val="tx1">
                  <a:tint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16C76B-275E-3D40-A9AA-88CC102964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6875" y="644487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Computer Architecture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0" r:id="rId2"/>
    <p:sldLayoutId id="2147483655" r:id="rId3"/>
    <p:sldLayoutId id="2147483661" r:id="rId4"/>
    <p:sldLayoutId id="2147483659" r:id="rId5"/>
    <p:sldLayoutId id="2147483658" r:id="rId6"/>
    <p:sldLayoutId id="2147483657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  <p:sldLayoutId id="2147483668" r:id="rId14"/>
    <p:sldLayoutId id="2147483681" r:id="rId15"/>
  </p:sldLayoutIdLst>
  <p:hf sldNum="0" hd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3FBB17-EB3E-2E4C-AED5-02CEF8D24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3F657-BDD1-5E4B-B319-CB7A0AE24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021C1-E507-A943-B791-6BF9469BC2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8BF0A-33AB-7B40-88AA-7FCF326FBD24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EDE54-8E2C-874D-892A-E2642BFEAD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1BDB9-DFC6-FB49-814A-B5943A238C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962D5-A7CC-6C4C-91DC-68796B8B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286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inst.eecs.berkeley.edu/~cs61c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7B8A52-73F8-064A-9FD9-3B4895CEE2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b="0" dirty="0">
                <a:solidFill>
                  <a:srgbClr val="C00000"/>
                </a:solidFill>
              </a:rPr>
              <a:t>CS 211 Computer Architecture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sz="3000" dirty="0">
                <a:solidFill>
                  <a:srgbClr val="0070C0"/>
                </a:solidFill>
              </a:rPr>
              <a:t>Lecture 13: RISC-V Instructions – Logical and shift operations 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13AB9FB-BA87-4D47-92BC-856A79A265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b="1" dirty="0"/>
              <a:t>Ravi Mittal</a:t>
            </a:r>
          </a:p>
          <a:p>
            <a:pPr algn="r"/>
            <a:r>
              <a:rPr lang="en-US" dirty="0" err="1"/>
              <a:t>ravi.mittal@iitgoa.ac.in</a:t>
            </a:r>
            <a:endParaRPr lang="en-US" dirty="0"/>
          </a:p>
          <a:p>
            <a:pPr algn="r"/>
            <a:r>
              <a:rPr lang="en-US" dirty="0"/>
              <a:t>Indian Institute of Technology, Goa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E1FE5-D1B0-B643-A01A-89741F244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today’s class we will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E3E84-020D-2946-AF6D-7449E518E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Bit-by-bit logical instructions</a:t>
            </a:r>
          </a:p>
          <a:p>
            <a:pPr lvl="1"/>
            <a:r>
              <a:rPr lang="en-US" dirty="0">
                <a:latin typeface="Courier" pitchFamily="2" charset="0"/>
              </a:rPr>
              <a:t>and, or, </a:t>
            </a:r>
            <a:r>
              <a:rPr lang="en-US" dirty="0" err="1">
                <a:latin typeface="Courier" pitchFamily="2" charset="0"/>
              </a:rPr>
              <a:t>xor</a:t>
            </a:r>
            <a:endParaRPr lang="en-US" dirty="0">
              <a:latin typeface="Courier" pitchFamily="2" charset="0"/>
            </a:endParaRPr>
          </a:p>
          <a:p>
            <a:pPr lvl="1"/>
            <a:r>
              <a:rPr lang="en-US" dirty="0" err="1">
                <a:latin typeface="Courier" pitchFamily="2" charset="0"/>
              </a:rPr>
              <a:t>andi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latin typeface="Courier" pitchFamily="2" charset="0"/>
              </a:rPr>
              <a:t>ori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latin typeface="Courier" pitchFamily="2" charset="0"/>
              </a:rPr>
              <a:t>xori</a:t>
            </a:r>
            <a:endParaRPr lang="en-US" dirty="0">
              <a:latin typeface="Courier" pitchFamily="2" charset="0"/>
            </a:endParaRPr>
          </a:p>
          <a:p>
            <a:r>
              <a:rPr lang="en-US" dirty="0"/>
              <a:t>Logical Shift instructions</a:t>
            </a:r>
          </a:p>
          <a:p>
            <a:pPr lvl="1"/>
            <a:r>
              <a:rPr lang="en-US" dirty="0" err="1">
                <a:latin typeface="Courier" pitchFamily="2" charset="0"/>
              </a:rPr>
              <a:t>sll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latin typeface="Courier" pitchFamily="2" charset="0"/>
              </a:rPr>
              <a:t>srl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latin typeface="Courier" pitchFamily="2" charset="0"/>
              </a:rPr>
              <a:t>sra</a:t>
            </a:r>
            <a:endParaRPr lang="en-US" dirty="0">
              <a:latin typeface="Courier" pitchFamily="2" charset="0"/>
            </a:endParaRPr>
          </a:p>
          <a:p>
            <a:pPr lvl="1"/>
            <a:r>
              <a:rPr lang="en-US" dirty="0" err="1">
                <a:latin typeface="Courier" pitchFamily="2" charset="0"/>
              </a:rPr>
              <a:t>Slli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latin typeface="Courier" pitchFamily="2" charset="0"/>
              </a:rPr>
              <a:t>srli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latin typeface="Courier" pitchFamily="2" charset="0"/>
              </a:rPr>
              <a:t>srai</a:t>
            </a: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246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Your turn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61137" y="2127342"/>
            <a:ext cx="7591425" cy="339447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addi</a:t>
            </a:r>
            <a:r>
              <a:rPr lang="en-US" dirty="0">
                <a:latin typeface="Courier"/>
                <a:cs typeface="Courier"/>
              </a:rPr>
              <a:t> x11,x0,0x3f5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sw</a:t>
            </a:r>
            <a:r>
              <a:rPr lang="en-US" dirty="0">
                <a:latin typeface="Courier"/>
                <a:cs typeface="Courier"/>
              </a:rPr>
              <a:t> x11,0(x5)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lb</a:t>
            </a:r>
            <a:r>
              <a:rPr lang="en-US" dirty="0">
                <a:latin typeface="Courier"/>
                <a:cs typeface="Courier"/>
              </a:rPr>
              <a:t> x12,1(x5)</a:t>
            </a:r>
          </a:p>
          <a:p>
            <a:pPr marL="0" indent="0">
              <a:buNone/>
            </a:pPr>
            <a:endParaRPr lang="en-US" sz="3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3600" b="0" dirty="0">
                <a:latin typeface="Calibri" panose="020F0502020204030204" pitchFamily="34" charset="0"/>
                <a:cs typeface="Calibri" panose="020F0502020204030204" pitchFamily="34" charset="0"/>
              </a:rPr>
              <a:t>What is the value in x12?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08B819B-7F82-D042-91EC-BC6869DC2403}"/>
              </a:ext>
            </a:extLst>
          </p:cNvPr>
          <p:cNvSpPr txBox="1">
            <a:spLocks/>
          </p:cNvSpPr>
          <p:nvPr/>
        </p:nvSpPr>
        <p:spPr>
          <a:xfrm>
            <a:off x="31626" y="6449107"/>
            <a:ext cx="5250986" cy="356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b="0" dirty="0"/>
              <a:t>Ref: Prof </a:t>
            </a:r>
            <a:r>
              <a:rPr lang="en-US" b="0" dirty="0" err="1"/>
              <a:t>Krste</a:t>
            </a:r>
            <a:r>
              <a:rPr lang="en-US" b="0" dirty="0"/>
              <a:t> </a:t>
            </a:r>
            <a:r>
              <a:rPr lang="en-US" b="0" dirty="0" err="1"/>
              <a:t>Asanović</a:t>
            </a:r>
            <a:r>
              <a:rPr lang="en-US" b="0" dirty="0"/>
              <a:t> &amp; Randy H. Katz, </a:t>
            </a:r>
            <a:r>
              <a:rPr lang="en-US" b="0" dirty="0" err="1"/>
              <a:t>Univ</a:t>
            </a:r>
            <a:r>
              <a:rPr lang="en-US" b="0" dirty="0"/>
              <a:t>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187183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Your turn</a:t>
            </a:r>
          </a:p>
        </p:txBody>
      </p:sp>
      <p:graphicFrame>
        <p:nvGraphicFramePr>
          <p:cNvPr id="5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3147676"/>
              </p:ext>
            </p:extLst>
          </p:nvPr>
        </p:nvGraphicFramePr>
        <p:xfrm>
          <a:off x="5020380" y="2127342"/>
          <a:ext cx="3163732" cy="2800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1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1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0029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029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0x5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029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08000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0xf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029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9300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0x3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0029">
                <a:tc>
                  <a:txBody>
                    <a:bodyPr/>
                    <a:lstStyle/>
                    <a:p>
                      <a:pPr algn="ctr"/>
                      <a:endParaRPr lang="en-US" sz="2400" b="1" cap="none" spc="0" dirty="0">
                        <a:ln w="12700">
                          <a:solidFill>
                            <a:schemeClr val="tx2">
                              <a:satMod val="155000"/>
                            </a:schemeClr>
                          </a:solidFill>
                          <a:prstDash val="solid"/>
                        </a:ln>
                        <a:solidFill>
                          <a:srgbClr val="FFFF00"/>
                        </a:solidFill>
                        <a:effectLst>
                          <a:outerShdw blurRad="41275" dist="20320" dir="18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0xffffffff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361138" y="2127342"/>
            <a:ext cx="4038600" cy="339447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addi</a:t>
            </a:r>
            <a:r>
              <a:rPr lang="en-US" dirty="0">
                <a:latin typeface="Courier"/>
                <a:cs typeface="Courier"/>
              </a:rPr>
              <a:t> x11,x0,0x3f5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sw</a:t>
            </a:r>
            <a:r>
              <a:rPr lang="en-US" dirty="0">
                <a:latin typeface="Courier"/>
                <a:cs typeface="Courier"/>
              </a:rPr>
              <a:t> x11,0(x5)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lb</a:t>
            </a:r>
            <a:r>
              <a:rPr lang="en-US" dirty="0">
                <a:latin typeface="Courier"/>
                <a:cs typeface="Courier"/>
              </a:rPr>
              <a:t> x12,1(x5)</a:t>
            </a:r>
          </a:p>
          <a:p>
            <a:pPr marL="0" indent="0">
              <a:buNone/>
            </a:pPr>
            <a:endParaRPr lang="en-US" sz="3600" dirty="0">
              <a:latin typeface="Courier"/>
              <a:cs typeface="Courier"/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08B819B-7F82-D042-91EC-BC6869DC2403}"/>
              </a:ext>
            </a:extLst>
          </p:cNvPr>
          <p:cNvSpPr txBox="1">
            <a:spLocks/>
          </p:cNvSpPr>
          <p:nvPr/>
        </p:nvSpPr>
        <p:spPr>
          <a:xfrm>
            <a:off x="31626" y="6449107"/>
            <a:ext cx="5250986" cy="356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b="0" dirty="0"/>
              <a:t>Ref: Prof </a:t>
            </a:r>
            <a:r>
              <a:rPr lang="en-US" b="0" dirty="0" err="1"/>
              <a:t>Krste</a:t>
            </a:r>
            <a:r>
              <a:rPr lang="en-US" b="0" dirty="0"/>
              <a:t> </a:t>
            </a:r>
            <a:r>
              <a:rPr lang="en-US" b="0" dirty="0" err="1"/>
              <a:t>Asanović</a:t>
            </a:r>
            <a:r>
              <a:rPr lang="en-US" b="0" dirty="0"/>
              <a:t> &amp; Randy H. Katz, </a:t>
            </a:r>
            <a:r>
              <a:rPr lang="en-US" b="0" dirty="0" err="1"/>
              <a:t>Univ</a:t>
            </a:r>
            <a:r>
              <a:rPr lang="en-US" b="0" dirty="0"/>
              <a:t>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302734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FD7CEA-7899-B548-B9F7-0CE978302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560" y="2852936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 Logical</a:t>
            </a:r>
            <a:r>
              <a:rPr lang="en-US" dirty="0">
                <a:solidFill>
                  <a:srgbClr val="0070C0"/>
                </a:solidFill>
              </a:rPr>
              <a:t> Instructions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b="0" dirty="0">
                <a:solidFill>
                  <a:srgbClr val="0070C0"/>
                </a:solidFill>
                <a:latin typeface="Courier" pitchFamily="2" charset="0"/>
              </a:rPr>
              <a:t>and, or, </a:t>
            </a:r>
            <a:r>
              <a:rPr lang="en-US" b="0" dirty="0" err="1">
                <a:solidFill>
                  <a:srgbClr val="0070C0"/>
                </a:solidFill>
                <a:latin typeface="Courier" pitchFamily="2" charset="0"/>
              </a:rPr>
              <a:t>xor</a:t>
            </a:r>
            <a:endParaRPr lang="en-US" b="0" dirty="0">
              <a:solidFill>
                <a:srgbClr val="0070C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48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D5C789-7963-8548-8926-2AE9CD302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RISC-V </a:t>
            </a:r>
            <a:r>
              <a:rPr lang="en-US" dirty="0">
                <a:solidFill>
                  <a:srgbClr val="FF0000"/>
                </a:solidFill>
              </a:rPr>
              <a:t>Logical</a:t>
            </a:r>
            <a:r>
              <a:rPr lang="en-US" dirty="0"/>
              <a:t> Instructions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D7A7EA-F577-834C-A66E-9D4CC83DF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109526"/>
            <a:ext cx="7896225" cy="1887426"/>
          </a:xfrm>
        </p:spPr>
        <p:txBody>
          <a:bodyPr/>
          <a:lstStyle/>
          <a:p>
            <a:r>
              <a:rPr lang="en-US" dirty="0"/>
              <a:t>Useful to operate on fields of bits within a word </a:t>
            </a:r>
          </a:p>
          <a:p>
            <a:pPr lvl="1"/>
            <a:r>
              <a:rPr lang="en-US" sz="2400" dirty="0"/>
              <a:t> e.g., characters within a word (8 bits)</a:t>
            </a:r>
          </a:p>
          <a:p>
            <a:r>
              <a:rPr lang="en-US" dirty="0"/>
              <a:t> Operations to pack /unpack bits into words</a:t>
            </a:r>
          </a:p>
          <a:p>
            <a:r>
              <a:rPr lang="en-US" dirty="0"/>
              <a:t> Called </a:t>
            </a:r>
            <a:r>
              <a:rPr lang="en-US" i="1" dirty="0">
                <a:solidFill>
                  <a:srgbClr val="000000"/>
                </a:solidFill>
              </a:rPr>
              <a:t>logical operations</a:t>
            </a:r>
            <a:endParaRPr lang="en-US" i="1" kern="1200" dirty="0">
              <a:solidFill>
                <a:srgbClr val="000000"/>
              </a:solidFill>
            </a:endParaRPr>
          </a:p>
          <a:p>
            <a:endParaRPr lang="en-US" sz="1800" dirty="0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C7658AEF-E330-8248-BC4C-DB5F34804B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6962202"/>
              </p:ext>
            </p:extLst>
          </p:nvPr>
        </p:nvGraphicFramePr>
        <p:xfrm>
          <a:off x="660335" y="3155838"/>
          <a:ext cx="7637879" cy="2206065"/>
        </p:xfrm>
        <a:graphic>
          <a:graphicData uri="http://schemas.openxmlformats.org/drawingml/2006/table">
            <a:tbl>
              <a:tblPr/>
              <a:tblGrid>
                <a:gridCol w="2420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0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5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15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8165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latin typeface="Verdana"/>
                          <a:ea typeface="+mn-ea"/>
                          <a:cs typeface="+mn-cs"/>
                        </a:rPr>
                        <a:t>Logical operations</a:t>
                      </a:r>
                    </a:p>
                  </a:txBody>
                  <a:tcPr marL="12700" marR="12700" marT="9525" marB="0" anchor="b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latin typeface="Verdana"/>
                          <a:ea typeface="+mn-ea"/>
                          <a:cs typeface="+mn-cs"/>
                        </a:rPr>
                        <a:t>C </a:t>
                      </a:r>
                    </a:p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latin typeface="Verdana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marL="12700" marR="12700" marT="9525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latin typeface="Verdana"/>
                          <a:ea typeface="+mn-ea"/>
                          <a:cs typeface="+mn-cs"/>
                        </a:rPr>
                        <a:t>Java operators</a:t>
                      </a:r>
                    </a:p>
                  </a:txBody>
                  <a:tcPr marL="12700" marR="12700" marT="9525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RISC-V instructions</a:t>
                      </a:r>
                    </a:p>
                  </a:txBody>
                  <a:tcPr marL="12700" marR="12700" marT="9525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58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latin typeface="Verdana"/>
                          <a:ea typeface="+mn-ea"/>
                          <a:cs typeface="+mn-cs"/>
                        </a:rPr>
                        <a:t>Bit-by-bit AND</a:t>
                      </a:r>
                    </a:p>
                  </a:txBody>
                  <a:tcPr marL="12700" marR="12700" marT="9525" marB="0" anchor="b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latin typeface="Verdana"/>
                          <a:ea typeface="+mn-ea"/>
                          <a:cs typeface="+mn-cs"/>
                        </a:rPr>
                        <a:t>&amp;</a:t>
                      </a:r>
                    </a:p>
                  </a:txBody>
                  <a:tcPr marL="12700" marR="12700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latin typeface="Verdana"/>
                          <a:ea typeface="+mn-ea"/>
                          <a:cs typeface="+mn-cs"/>
                        </a:rPr>
                        <a:t>&amp;</a:t>
                      </a:r>
                    </a:p>
                  </a:txBody>
                  <a:tcPr marL="12700" marR="12700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latin typeface="Courier" pitchFamily="2" charset="0"/>
                          <a:cs typeface="Calibri" panose="020F0502020204030204" pitchFamily="34" charset="0"/>
                        </a:rPr>
                        <a:t>and</a:t>
                      </a:r>
                    </a:p>
                  </a:txBody>
                  <a:tcPr marL="12700" marR="12700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58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latin typeface="Verdana"/>
                          <a:ea typeface="+mn-ea"/>
                          <a:cs typeface="+mn-cs"/>
                        </a:rPr>
                        <a:t>Bit-by-bit OR</a:t>
                      </a:r>
                    </a:p>
                  </a:txBody>
                  <a:tcPr marL="12700" marR="12700" marT="9525" marB="0" anchor="b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latin typeface="Verdana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marL="12700" marR="12700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latin typeface="Verdana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marL="12700" marR="12700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latin typeface="Courier" pitchFamily="2" charset="0"/>
                          <a:cs typeface="Calibri" panose="020F0502020204030204" pitchFamily="34" charset="0"/>
                        </a:rPr>
                        <a:t>or</a:t>
                      </a:r>
                    </a:p>
                  </a:txBody>
                  <a:tcPr marL="12700" marR="12700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58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latin typeface="Verdana"/>
                          <a:ea typeface="+mn-ea"/>
                          <a:cs typeface="+mn-cs"/>
                        </a:rPr>
                        <a:t>Bit-by-bit XOR</a:t>
                      </a:r>
                    </a:p>
                  </a:txBody>
                  <a:tcPr marL="12700" marR="12700" marT="9525" marB="0" anchor="b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latin typeface="Verdana"/>
                          <a:ea typeface="+mn-ea"/>
                          <a:cs typeface="+mn-cs"/>
                        </a:rPr>
                        <a:t>^</a:t>
                      </a:r>
                    </a:p>
                  </a:txBody>
                  <a:tcPr marL="12700" marR="12700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latin typeface="Verdana"/>
                          <a:ea typeface="+mn-ea"/>
                          <a:cs typeface="+mn-cs"/>
                        </a:rPr>
                        <a:t>^</a:t>
                      </a:r>
                    </a:p>
                  </a:txBody>
                  <a:tcPr marL="12700" marR="12700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 err="1">
                          <a:latin typeface="Courier" pitchFamily="2" charset="0"/>
                          <a:cs typeface="Calibri" panose="020F0502020204030204" pitchFamily="34" charset="0"/>
                        </a:rPr>
                        <a:t>xor</a:t>
                      </a:r>
                      <a:endParaRPr lang="en-US" sz="2100" b="1" i="0" u="none" strike="noStrike" dirty="0">
                        <a:latin typeface="Courier" pitchFamily="2" charset="0"/>
                        <a:cs typeface="Calibri" panose="020F0502020204030204" pitchFamily="34" charset="0"/>
                      </a:endParaRPr>
                    </a:p>
                  </a:txBody>
                  <a:tcPr marL="12700" marR="12700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58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latin typeface="Verdana"/>
                          <a:ea typeface="+mn-ea"/>
                          <a:cs typeface="+mn-cs"/>
                        </a:rPr>
                        <a:t>Shift left logical</a:t>
                      </a:r>
                    </a:p>
                  </a:txBody>
                  <a:tcPr marL="12700" marR="12700" marT="9525" marB="0" anchor="b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latin typeface="Verdana"/>
                          <a:ea typeface="+mn-ea"/>
                          <a:cs typeface="+mn-cs"/>
                        </a:rPr>
                        <a:t>&lt;&lt;</a:t>
                      </a:r>
                    </a:p>
                  </a:txBody>
                  <a:tcPr marL="12700" marR="12700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latin typeface="Verdana"/>
                          <a:ea typeface="+mn-ea"/>
                          <a:cs typeface="+mn-cs"/>
                        </a:rPr>
                        <a:t>&lt;&lt;</a:t>
                      </a:r>
                    </a:p>
                  </a:txBody>
                  <a:tcPr marL="12700" marR="12700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 err="1">
                          <a:latin typeface="Courier" pitchFamily="2" charset="0"/>
                          <a:cs typeface="Calibri" panose="020F0502020204030204" pitchFamily="34" charset="0"/>
                        </a:rPr>
                        <a:t>sll</a:t>
                      </a:r>
                      <a:endParaRPr lang="en-US" sz="2100" b="1" i="0" u="none" strike="noStrike" dirty="0">
                        <a:latin typeface="Courier" pitchFamily="2" charset="0"/>
                        <a:cs typeface="Calibri" panose="020F0502020204030204" pitchFamily="34" charset="0"/>
                      </a:endParaRPr>
                    </a:p>
                  </a:txBody>
                  <a:tcPr marL="12700" marR="12700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58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latin typeface="Verdana"/>
                          <a:ea typeface="+mn-ea"/>
                          <a:cs typeface="+mn-cs"/>
                        </a:rPr>
                        <a:t>Shift right logical</a:t>
                      </a:r>
                    </a:p>
                  </a:txBody>
                  <a:tcPr marL="12700" marR="12700" marT="9525" marB="0" anchor="b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latin typeface="Verdana"/>
                          <a:ea typeface="+mn-ea"/>
                          <a:cs typeface="+mn-cs"/>
                        </a:rPr>
                        <a:t>&gt;&gt;</a:t>
                      </a:r>
                    </a:p>
                  </a:txBody>
                  <a:tcPr marL="12700" marR="12700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latin typeface="Verdana"/>
                          <a:ea typeface="+mn-ea"/>
                          <a:cs typeface="+mn-cs"/>
                        </a:rPr>
                        <a:t>&gt;&gt;</a:t>
                      </a:r>
                    </a:p>
                  </a:txBody>
                  <a:tcPr marL="12700" marR="12700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 err="1">
                          <a:latin typeface="Courier" pitchFamily="2" charset="0"/>
                          <a:cs typeface="Calibri" panose="020F0502020204030204" pitchFamily="34" charset="0"/>
                        </a:rPr>
                        <a:t>Srl</a:t>
                      </a:r>
                      <a:endParaRPr lang="en-US" sz="2100" b="1" i="0" u="none" strike="noStrike" dirty="0">
                        <a:latin typeface="Courier" pitchFamily="2" charset="0"/>
                        <a:cs typeface="Calibri" panose="020F0502020204030204" pitchFamily="34" charset="0"/>
                      </a:endParaRPr>
                    </a:p>
                  </a:txBody>
                  <a:tcPr marL="12700" marR="12700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8737817-CC77-5440-AD04-BEC380026A23}"/>
              </a:ext>
            </a:extLst>
          </p:cNvPr>
          <p:cNvSpPr txBox="1">
            <a:spLocks/>
          </p:cNvSpPr>
          <p:nvPr/>
        </p:nvSpPr>
        <p:spPr>
          <a:xfrm>
            <a:off x="31626" y="6449107"/>
            <a:ext cx="5250986" cy="356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b="0" dirty="0"/>
              <a:t>Adapted from: Prof </a:t>
            </a:r>
            <a:r>
              <a:rPr lang="en-US" b="0" dirty="0" err="1"/>
              <a:t>Krste</a:t>
            </a:r>
            <a:r>
              <a:rPr lang="en-US" b="0" dirty="0"/>
              <a:t> </a:t>
            </a:r>
            <a:r>
              <a:rPr lang="en-US" b="0" dirty="0" err="1"/>
              <a:t>Asanović</a:t>
            </a:r>
            <a:r>
              <a:rPr lang="en-US" b="0" dirty="0"/>
              <a:t> &amp; Randy H. Katz, </a:t>
            </a:r>
            <a:r>
              <a:rPr lang="en-US" b="0" dirty="0" err="1"/>
              <a:t>Univ</a:t>
            </a:r>
            <a:r>
              <a:rPr lang="en-US" b="0" dirty="0"/>
              <a:t> of California, Berkeley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598D796-5310-F445-887A-8DFC9AEAF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367488"/>
              </p:ext>
            </p:extLst>
          </p:nvPr>
        </p:nvGraphicFramePr>
        <p:xfrm>
          <a:off x="667589" y="5557657"/>
          <a:ext cx="7637879" cy="558165"/>
        </p:xfrm>
        <a:graphic>
          <a:graphicData uri="http://schemas.openxmlformats.org/drawingml/2006/table">
            <a:tbl>
              <a:tblPr/>
              <a:tblGrid>
                <a:gridCol w="2420093">
                  <a:extLst>
                    <a:ext uri="{9D8B030D-6E8A-4147-A177-3AD203B41FA5}">
                      <a16:colId xmlns:a16="http://schemas.microsoft.com/office/drawing/2014/main" val="3717317769"/>
                    </a:ext>
                  </a:extLst>
                </a:gridCol>
                <a:gridCol w="1510412">
                  <a:extLst>
                    <a:ext uri="{9D8B030D-6E8A-4147-A177-3AD203B41FA5}">
                      <a16:colId xmlns:a16="http://schemas.microsoft.com/office/drawing/2014/main" val="1280514197"/>
                    </a:ext>
                  </a:extLst>
                </a:gridCol>
                <a:gridCol w="1575873">
                  <a:extLst>
                    <a:ext uri="{9D8B030D-6E8A-4147-A177-3AD203B41FA5}">
                      <a16:colId xmlns:a16="http://schemas.microsoft.com/office/drawing/2014/main" val="3437265869"/>
                    </a:ext>
                  </a:extLst>
                </a:gridCol>
                <a:gridCol w="2131501">
                  <a:extLst>
                    <a:ext uri="{9D8B030D-6E8A-4147-A177-3AD203B41FA5}">
                      <a16:colId xmlns:a16="http://schemas.microsoft.com/office/drawing/2014/main" val="2989986254"/>
                    </a:ext>
                  </a:extLst>
                </a:gridCol>
              </a:tblGrid>
              <a:tr h="329580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latin typeface="Verdana"/>
                          <a:ea typeface="+mn-ea"/>
                          <a:cs typeface="+mn-cs"/>
                        </a:rPr>
                        <a:t>Shift right arithmetic</a:t>
                      </a:r>
                    </a:p>
                  </a:txBody>
                  <a:tcPr marL="12700" marR="12700" marT="9525" marB="0" anchor="b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800" b="0" i="0" u="none" strike="noStrike" kern="1200" dirty="0">
                        <a:solidFill>
                          <a:schemeClr val="tx1"/>
                        </a:solidFill>
                        <a:latin typeface="Verdana"/>
                        <a:ea typeface="+mn-ea"/>
                        <a:cs typeface="+mn-cs"/>
                      </a:endParaRPr>
                    </a:p>
                  </a:txBody>
                  <a:tcPr marL="12700" marR="12700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800" b="0" i="0" u="none" strike="noStrike" kern="1200" dirty="0">
                        <a:solidFill>
                          <a:schemeClr val="tx1"/>
                        </a:solidFill>
                        <a:latin typeface="Verdana"/>
                        <a:ea typeface="+mn-ea"/>
                        <a:cs typeface="+mn-cs"/>
                      </a:endParaRPr>
                    </a:p>
                  </a:txBody>
                  <a:tcPr marL="12700" marR="12700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 err="1">
                          <a:latin typeface="Courier" pitchFamily="2" charset="0"/>
                          <a:cs typeface="Calibri" panose="020F0502020204030204" pitchFamily="34" charset="0"/>
                        </a:rPr>
                        <a:t>sra</a:t>
                      </a:r>
                      <a:endParaRPr lang="en-US" sz="2100" b="1" i="0" u="none" strike="noStrike" dirty="0">
                        <a:latin typeface="Courier" pitchFamily="2" charset="0"/>
                        <a:cs typeface="Calibri" panose="020F0502020204030204" pitchFamily="34" charset="0"/>
                      </a:endParaRPr>
                    </a:p>
                  </a:txBody>
                  <a:tcPr marL="12700" marR="12700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4062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1809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6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>
              <a:lnSpc>
                <a:spcPct val="100000"/>
              </a:lnSpc>
              <a:buClr>
                <a:schemeClr val="accent1"/>
              </a:buClr>
              <a:buSzPts val="1400"/>
              <a:buFont typeface="Calibri"/>
              <a:buNone/>
            </a:pPr>
            <a:r>
              <a:rPr lang="en-US" dirty="0"/>
              <a:t>RISC-V</a:t>
            </a:r>
            <a:r>
              <a:rPr lang="en-US" dirty="0">
                <a:sym typeface="Calibri"/>
              </a:rPr>
              <a:t> Bitwise Instructions</a:t>
            </a:r>
            <a:endParaRPr dirty="0">
              <a:sym typeface="Calibri"/>
            </a:endParaRPr>
          </a:p>
        </p:txBody>
      </p:sp>
      <p:sp>
        <p:nvSpPr>
          <p:cNvPr id="1102" name="Google Shape;1102;p60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a→s1, b→s2, c→s3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04" name="Google Shape;1104;p60"/>
          <p:cNvGraphicFramePr/>
          <p:nvPr>
            <p:extLst>
              <p:ext uri="{D42A27DB-BD31-4B8C-83A1-F6EECF244321}">
                <p14:modId xmlns:p14="http://schemas.microsoft.com/office/powerpoint/2010/main" val="2667594706"/>
              </p:ext>
            </p:extLst>
          </p:nvPr>
        </p:nvGraphicFramePr>
        <p:xfrm>
          <a:off x="457198" y="2194560"/>
          <a:ext cx="8229625" cy="356623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2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4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Instruction</a:t>
                      </a:r>
                      <a:endParaRPr sz="240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RISCV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and</a:t>
                      </a:r>
                      <a:endParaRPr sz="2400" u="none" strike="noStrike" cap="none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Calibri" panose="020F0502020204030204" pitchFamily="34" charset="0"/>
                          <a:ea typeface="Courier New"/>
                          <a:cs typeface="Calibri" panose="020F0502020204030204" pitchFamily="34" charset="0"/>
                          <a:sym typeface="Courier New"/>
                        </a:rPr>
                        <a:t>a = b &amp; c;</a:t>
                      </a:r>
                      <a:endParaRPr sz="2400" u="none" strike="noStrike" cap="none">
                        <a:latin typeface="Calibri" panose="020F0502020204030204" pitchFamily="34" charset="0"/>
                        <a:ea typeface="Courier New"/>
                        <a:cs typeface="Calibri" panose="020F0502020204030204" pitchFamily="34" charset="0"/>
                        <a:sym typeface="Courier Ne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Calibri" panose="020F0502020204030204" pitchFamily="34" charset="0"/>
                          <a:ea typeface="Courier New"/>
                          <a:cs typeface="Calibri" panose="020F0502020204030204" pitchFamily="34" charset="0"/>
                          <a:sym typeface="Courier New"/>
                        </a:rPr>
                        <a:t>and  s1,s2,s3</a:t>
                      </a:r>
                      <a:endParaRPr sz="2400" u="none" strike="noStrike" cap="none">
                        <a:latin typeface="Calibri" panose="020F0502020204030204" pitchFamily="34" charset="0"/>
                        <a:ea typeface="Courier New"/>
                        <a:cs typeface="Calibri" panose="020F0502020204030204" pitchFamily="34" charset="0"/>
                        <a:sym typeface="Courier New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and Immediate</a:t>
                      </a:r>
                      <a:endParaRPr sz="2400" u="none" strike="noStrike" cap="none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Calibri" panose="020F0502020204030204" pitchFamily="34" charset="0"/>
                          <a:ea typeface="Courier New"/>
                          <a:cs typeface="Calibri" panose="020F0502020204030204" pitchFamily="34" charset="0"/>
                          <a:sym typeface="Courier New"/>
                        </a:rPr>
                        <a:t>a = b &amp; 0x1;</a:t>
                      </a:r>
                      <a:endParaRPr sz="2400" u="none" strike="noStrike" cap="none">
                        <a:latin typeface="Calibri" panose="020F0502020204030204" pitchFamily="34" charset="0"/>
                        <a:ea typeface="Courier New"/>
                        <a:cs typeface="Calibri" panose="020F0502020204030204" pitchFamily="34" charset="0"/>
                        <a:sym typeface="Courier New"/>
                      </a:endParaRPr>
                    </a:p>
                  </a:txBody>
                  <a:tcPr marL="91450" marR="91450" marT="45725" marB="45725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 dirty="0" err="1">
                          <a:latin typeface="Calibri" panose="020F0502020204030204" pitchFamily="34" charset="0"/>
                          <a:ea typeface="Courier New"/>
                          <a:cs typeface="Calibri" panose="020F0502020204030204" pitchFamily="34" charset="0"/>
                          <a:sym typeface="Courier New"/>
                        </a:rPr>
                        <a:t>andi</a:t>
                      </a:r>
                      <a:r>
                        <a:rPr lang="en-US" sz="2400" u="none" strike="noStrike" cap="none" dirty="0">
                          <a:latin typeface="Calibri" panose="020F0502020204030204" pitchFamily="34" charset="0"/>
                          <a:ea typeface="Courier New"/>
                          <a:cs typeface="Calibri" panose="020F0502020204030204" pitchFamily="34" charset="0"/>
                          <a:sym typeface="Courier New"/>
                        </a:rPr>
                        <a:t> s1,s2,0x1</a:t>
                      </a:r>
                      <a:endParaRPr sz="2400" u="none" strike="noStrike" cap="none" dirty="0">
                        <a:latin typeface="Calibri" panose="020F0502020204030204" pitchFamily="34" charset="0"/>
                        <a:ea typeface="Courier New"/>
                        <a:cs typeface="Calibri" panose="020F0502020204030204" pitchFamily="34" charset="0"/>
                        <a:sym typeface="Courier New"/>
                      </a:endParaRPr>
                    </a:p>
                  </a:txBody>
                  <a:tcPr marL="91450" marR="91450" marT="45725" marB="45725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or</a:t>
                      </a:r>
                      <a:endParaRPr sz="2400" u="none" strike="noStrike" cap="none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Calibri" panose="020F0502020204030204" pitchFamily="34" charset="0"/>
                          <a:ea typeface="Courier New"/>
                          <a:cs typeface="Calibri" panose="020F0502020204030204" pitchFamily="34" charset="0"/>
                          <a:sym typeface="Courier New"/>
                        </a:rPr>
                        <a:t>a = b | c;</a:t>
                      </a:r>
                      <a:endParaRPr sz="2400" u="none" strike="noStrike" cap="none">
                        <a:latin typeface="Calibri" panose="020F0502020204030204" pitchFamily="34" charset="0"/>
                        <a:ea typeface="Courier New"/>
                        <a:cs typeface="Calibri" panose="020F0502020204030204" pitchFamily="34" charset="0"/>
                        <a:sym typeface="Courier Ne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Calibri" panose="020F0502020204030204" pitchFamily="34" charset="0"/>
                          <a:ea typeface="Courier New"/>
                          <a:cs typeface="Calibri" panose="020F0502020204030204" pitchFamily="34" charset="0"/>
                          <a:sym typeface="Courier New"/>
                        </a:rPr>
                        <a:t>or   s1,s2,s3</a:t>
                      </a:r>
                      <a:endParaRPr sz="2400" u="none" strike="noStrike" cap="none">
                        <a:latin typeface="Calibri" panose="020F0502020204030204" pitchFamily="34" charset="0"/>
                        <a:ea typeface="Courier New"/>
                        <a:cs typeface="Calibri" panose="020F0502020204030204" pitchFamily="34" charset="0"/>
                        <a:sym typeface="Courier New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or Immediate</a:t>
                      </a:r>
                      <a:endParaRPr sz="2400" u="none" strike="noStrike" cap="none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Calibri" panose="020F0502020204030204" pitchFamily="34" charset="0"/>
                          <a:ea typeface="Courier New"/>
                          <a:cs typeface="Calibri" panose="020F0502020204030204" pitchFamily="34" charset="0"/>
                          <a:sym typeface="Courier New"/>
                        </a:rPr>
                        <a:t>a = b | 0x5;</a:t>
                      </a:r>
                      <a:endParaRPr sz="2400" u="none" strike="noStrike" cap="none">
                        <a:latin typeface="Calibri" panose="020F0502020204030204" pitchFamily="34" charset="0"/>
                        <a:ea typeface="Courier New"/>
                        <a:cs typeface="Calibri" panose="020F0502020204030204" pitchFamily="34" charset="0"/>
                        <a:sym typeface="Courier New"/>
                      </a:endParaRPr>
                    </a:p>
                  </a:txBody>
                  <a:tcPr marL="91450" marR="91450" marT="45725" marB="45725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 dirty="0" err="1">
                          <a:latin typeface="Calibri" panose="020F0502020204030204" pitchFamily="34" charset="0"/>
                          <a:ea typeface="Courier New"/>
                          <a:cs typeface="Calibri" panose="020F0502020204030204" pitchFamily="34" charset="0"/>
                          <a:sym typeface="Courier New"/>
                        </a:rPr>
                        <a:t>ori</a:t>
                      </a:r>
                      <a:r>
                        <a:rPr lang="en-US" sz="2400" u="none" strike="noStrike" cap="none" dirty="0">
                          <a:latin typeface="Calibri" panose="020F0502020204030204" pitchFamily="34" charset="0"/>
                          <a:ea typeface="Courier New"/>
                          <a:cs typeface="Calibri" panose="020F0502020204030204" pitchFamily="34" charset="0"/>
                          <a:sym typeface="Courier New"/>
                        </a:rPr>
                        <a:t>  s1,s2,0x5</a:t>
                      </a:r>
                      <a:endParaRPr sz="2400" u="none" strike="noStrike" cap="none" dirty="0">
                        <a:latin typeface="Calibri" panose="020F0502020204030204" pitchFamily="34" charset="0"/>
                        <a:ea typeface="Courier New"/>
                        <a:cs typeface="Calibri" panose="020F0502020204030204" pitchFamily="34" charset="0"/>
                        <a:sym typeface="Courier New"/>
                      </a:endParaRPr>
                    </a:p>
                  </a:txBody>
                  <a:tcPr marL="91450" marR="91450" marT="45725" marB="45725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exclusive Or</a:t>
                      </a:r>
                      <a:endParaRPr sz="2400" u="none" strike="noStrike" cap="none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Calibri" panose="020F0502020204030204" pitchFamily="34" charset="0"/>
                          <a:ea typeface="Courier New"/>
                          <a:cs typeface="Calibri" panose="020F0502020204030204" pitchFamily="34" charset="0"/>
                          <a:sym typeface="Courier New"/>
                        </a:rPr>
                        <a:t>a = b ^ c;</a:t>
                      </a:r>
                      <a:endParaRPr sz="2400" u="none" strike="noStrike" cap="none">
                        <a:latin typeface="Calibri" panose="020F0502020204030204" pitchFamily="34" charset="0"/>
                        <a:ea typeface="Courier New"/>
                        <a:cs typeface="Calibri" panose="020F0502020204030204" pitchFamily="34" charset="0"/>
                        <a:sym typeface="Courier Ne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Calibri" panose="020F0502020204030204" pitchFamily="34" charset="0"/>
                          <a:ea typeface="Courier New"/>
                          <a:cs typeface="Calibri" panose="020F0502020204030204" pitchFamily="34" charset="0"/>
                          <a:sym typeface="Courier New"/>
                        </a:rPr>
                        <a:t>xor  s1,s2,s3</a:t>
                      </a:r>
                      <a:endParaRPr sz="2400" u="none" strike="noStrike" cap="none">
                        <a:latin typeface="Calibri" panose="020F0502020204030204" pitchFamily="34" charset="0"/>
                        <a:ea typeface="Courier New"/>
                        <a:cs typeface="Calibri" panose="020F0502020204030204" pitchFamily="34" charset="0"/>
                        <a:sym typeface="Courier New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Exclusive Or Immediate</a:t>
                      </a:r>
                      <a:endParaRPr sz="2400" u="none" strike="noStrike" cap="none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Calibri" panose="020F0502020204030204" pitchFamily="34" charset="0"/>
                          <a:ea typeface="Courier New"/>
                          <a:cs typeface="Calibri" panose="020F0502020204030204" pitchFamily="34" charset="0"/>
                          <a:sym typeface="Courier New"/>
                        </a:rPr>
                        <a:t>a = b ^ 0xF;</a:t>
                      </a:r>
                      <a:endParaRPr sz="2400" u="none" strike="noStrike" cap="none">
                        <a:latin typeface="Calibri" panose="020F0502020204030204" pitchFamily="34" charset="0"/>
                        <a:ea typeface="Courier New"/>
                        <a:cs typeface="Calibri" panose="020F0502020204030204" pitchFamily="34" charset="0"/>
                        <a:sym typeface="Courier New"/>
                      </a:endParaRPr>
                    </a:p>
                  </a:txBody>
                  <a:tcPr marL="91450" marR="91450" marT="45725" marB="45725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 dirty="0" err="1">
                          <a:latin typeface="Calibri" panose="020F0502020204030204" pitchFamily="34" charset="0"/>
                          <a:ea typeface="Courier New"/>
                          <a:cs typeface="Calibri" panose="020F0502020204030204" pitchFamily="34" charset="0"/>
                          <a:sym typeface="Courier New"/>
                        </a:rPr>
                        <a:t>xori</a:t>
                      </a:r>
                      <a:r>
                        <a:rPr lang="en-US" sz="2400" u="none" strike="noStrike" cap="none" dirty="0">
                          <a:latin typeface="Calibri" panose="020F0502020204030204" pitchFamily="34" charset="0"/>
                          <a:ea typeface="Courier New"/>
                          <a:cs typeface="Calibri" panose="020F0502020204030204" pitchFamily="34" charset="0"/>
                          <a:sym typeface="Courier New"/>
                        </a:rPr>
                        <a:t> s1,s2,0xF</a:t>
                      </a:r>
                      <a:endParaRPr sz="2400" u="none" strike="noStrike" cap="none" dirty="0">
                        <a:latin typeface="Calibri" panose="020F0502020204030204" pitchFamily="34" charset="0"/>
                        <a:ea typeface="Courier New"/>
                        <a:cs typeface="Calibri" panose="020F0502020204030204" pitchFamily="34" charset="0"/>
                        <a:sym typeface="Courier New"/>
                      </a:endParaRPr>
                    </a:p>
                  </a:txBody>
                  <a:tcPr marL="91450" marR="91450" marT="45725" marB="45725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6157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AEB89-81CD-394C-85EC-65C2CF55F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rgbClr val="FF0000"/>
                </a:solidFill>
              </a:rPr>
              <a:t>Logical</a:t>
            </a:r>
            <a:r>
              <a:rPr lang="en-US" b="0" dirty="0"/>
              <a:t>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F8414-2453-D740-BB57-43818B618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000" b="1" dirty="0">
                <a:latin typeface="Courier New" pitchFamily="49" charset="0"/>
                <a:cs typeface="Arial" charset="0"/>
              </a:rPr>
              <a:t>and</a:t>
            </a:r>
            <a:r>
              <a:rPr lang="en-US" sz="30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3000" b="1" dirty="0">
                <a:latin typeface="Courier New" pitchFamily="49" charset="0"/>
                <a:cs typeface="Arial" charset="0"/>
              </a:rPr>
              <a:t>or</a:t>
            </a:r>
            <a:r>
              <a:rPr lang="en-US" sz="30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3000" b="1" dirty="0" err="1">
                <a:latin typeface="Courier New" pitchFamily="49" charset="0"/>
                <a:cs typeface="Arial" charset="0"/>
              </a:rPr>
              <a:t>xor</a:t>
            </a:r>
            <a:endParaRPr lang="en-US" sz="3000" b="1" dirty="0">
              <a:latin typeface="Courier New" pitchFamily="49" charset="0"/>
              <a:cs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Courier New" pitchFamily="49" charset="0"/>
                <a:cs typeface="Arial" charset="0"/>
              </a:rPr>
              <a:t>and</a:t>
            </a:r>
            <a:r>
              <a:rPr lang="en-US" sz="2200" dirty="0">
                <a:latin typeface="Times New Roman" pitchFamily="18" charset="0"/>
                <a:cs typeface="Arial" charset="0"/>
              </a:rPr>
              <a:t>: </a:t>
            </a:r>
            <a:r>
              <a:rPr lang="en-US" sz="2200" dirty="0">
                <a:cs typeface="Calibri" panose="020F0502020204030204" pitchFamily="34" charset="0"/>
              </a:rPr>
              <a:t>useful for </a:t>
            </a:r>
            <a:r>
              <a:rPr lang="en-US" sz="2200" b="1" dirty="0">
                <a:solidFill>
                  <a:srgbClr val="0070C0"/>
                </a:solidFill>
                <a:cs typeface="Calibri" panose="020F0502020204030204" pitchFamily="34" charset="0"/>
              </a:rPr>
              <a:t>masking</a:t>
            </a:r>
            <a:r>
              <a:rPr lang="en-US" sz="2200" dirty="0">
                <a:solidFill>
                  <a:srgbClr val="0070C0"/>
                </a:solidFill>
                <a:cs typeface="Calibri" panose="020F0502020204030204" pitchFamily="34" charset="0"/>
              </a:rPr>
              <a:t> </a:t>
            </a:r>
            <a:r>
              <a:rPr lang="en-US" sz="2200" dirty="0">
                <a:cs typeface="Calibri" panose="020F0502020204030204" pitchFamily="34" charset="0"/>
              </a:rPr>
              <a:t>bits</a:t>
            </a:r>
          </a:p>
          <a:p>
            <a:pPr lvl="2">
              <a:lnSpc>
                <a:spcPct val="90000"/>
              </a:lnSpc>
            </a:pPr>
            <a:r>
              <a:rPr lang="en-US" sz="2200" dirty="0">
                <a:cs typeface="Calibri" panose="020F0502020204030204" pitchFamily="34" charset="0"/>
              </a:rPr>
              <a:t>Masking  all but the least significant byte of a value: </a:t>
            </a:r>
          </a:p>
          <a:p>
            <a:pPr lvl="2">
              <a:lnSpc>
                <a:spcPct val="90000"/>
              </a:lnSpc>
            </a:pPr>
            <a:r>
              <a:rPr lang="en-US" sz="2200" dirty="0">
                <a:cs typeface="Calibri" panose="020F0502020204030204" pitchFamily="34" charset="0"/>
              </a:rPr>
              <a:t>	0xF234012F AND 0x000000FF = 0x0000002F</a:t>
            </a:r>
          </a:p>
          <a:p>
            <a:pPr lvl="1">
              <a:lnSpc>
                <a:spcPct val="90000"/>
              </a:lnSpc>
            </a:pPr>
            <a:endParaRPr lang="en-US" sz="2200" dirty="0">
              <a:latin typeface="Courier New" pitchFamily="49" charset="0"/>
              <a:cs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Courier New" pitchFamily="49" charset="0"/>
                <a:cs typeface="Arial" charset="0"/>
              </a:rPr>
              <a:t>or:</a:t>
            </a:r>
            <a:r>
              <a:rPr lang="en-US" sz="2200" dirty="0">
                <a:latin typeface="Times New Roman" pitchFamily="18" charset="0"/>
                <a:cs typeface="Arial" charset="0"/>
              </a:rPr>
              <a:t> </a:t>
            </a:r>
            <a:r>
              <a:rPr lang="en-US" sz="2200" dirty="0">
                <a:cs typeface="Calibri" panose="020F0502020204030204" pitchFamily="34" charset="0"/>
              </a:rPr>
              <a:t>useful for </a:t>
            </a:r>
            <a:r>
              <a:rPr lang="en-US" sz="2200" b="1" dirty="0">
                <a:solidFill>
                  <a:srgbClr val="0070C0"/>
                </a:solidFill>
                <a:cs typeface="Calibri" panose="020F0502020204030204" pitchFamily="34" charset="0"/>
              </a:rPr>
              <a:t>combining</a:t>
            </a:r>
            <a:r>
              <a:rPr lang="en-US" sz="2200" dirty="0">
                <a:solidFill>
                  <a:srgbClr val="0070C0"/>
                </a:solidFill>
                <a:cs typeface="Calibri" panose="020F0502020204030204" pitchFamily="34" charset="0"/>
              </a:rPr>
              <a:t> </a:t>
            </a:r>
            <a:r>
              <a:rPr lang="en-US" sz="2200" dirty="0">
                <a:cs typeface="Calibri" panose="020F0502020204030204" pitchFamily="34" charset="0"/>
              </a:rPr>
              <a:t>bit fields</a:t>
            </a:r>
          </a:p>
          <a:p>
            <a:pPr lvl="2">
              <a:lnSpc>
                <a:spcPct val="90000"/>
              </a:lnSpc>
            </a:pPr>
            <a:r>
              <a:rPr lang="en-US" sz="2200" dirty="0">
                <a:cs typeface="Calibri" panose="020F0502020204030204" pitchFamily="34" charset="0"/>
              </a:rPr>
              <a:t>Combine 0xF2340000 with 0x000012BC: </a:t>
            </a:r>
          </a:p>
          <a:p>
            <a:pPr lvl="2">
              <a:lnSpc>
                <a:spcPct val="90000"/>
              </a:lnSpc>
            </a:pPr>
            <a:r>
              <a:rPr lang="en-US" sz="2200" dirty="0">
                <a:cs typeface="Calibri" panose="020F0502020204030204" pitchFamily="34" charset="0"/>
              </a:rPr>
              <a:t>	0xF2340000 OR 0x000012BC = 0xF23412BC</a:t>
            </a:r>
          </a:p>
          <a:p>
            <a:pPr lvl="1">
              <a:lnSpc>
                <a:spcPct val="90000"/>
              </a:lnSpc>
            </a:pPr>
            <a:endParaRPr lang="en-US" sz="2200" dirty="0">
              <a:latin typeface="Times New Roman" pitchFamily="18" charset="0"/>
              <a:cs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200" dirty="0" err="1">
                <a:latin typeface="Courier New" pitchFamily="49" charset="0"/>
                <a:cs typeface="Arial" charset="0"/>
              </a:rPr>
              <a:t>xor</a:t>
            </a:r>
            <a:r>
              <a:rPr lang="en-US" sz="2200" dirty="0">
                <a:cs typeface="Calibri" panose="020F0502020204030204" pitchFamily="34" charset="0"/>
              </a:rPr>
              <a:t>: useful for </a:t>
            </a:r>
            <a:r>
              <a:rPr lang="en-US" sz="2200" b="1" dirty="0">
                <a:solidFill>
                  <a:srgbClr val="0070C0"/>
                </a:solidFill>
                <a:cs typeface="Calibri" panose="020F0502020204030204" pitchFamily="34" charset="0"/>
              </a:rPr>
              <a:t>inverting</a:t>
            </a:r>
            <a:r>
              <a:rPr lang="en-US" sz="2200" dirty="0">
                <a:solidFill>
                  <a:srgbClr val="0070C0"/>
                </a:solidFill>
                <a:cs typeface="Calibri" panose="020F0502020204030204" pitchFamily="34" charset="0"/>
              </a:rPr>
              <a:t> </a:t>
            </a:r>
            <a:r>
              <a:rPr lang="en-US" sz="2200" dirty="0">
                <a:cs typeface="Calibri" panose="020F0502020204030204" pitchFamily="34" charset="0"/>
              </a:rPr>
              <a:t>bits: </a:t>
            </a:r>
          </a:p>
          <a:p>
            <a:pPr lvl="2">
              <a:lnSpc>
                <a:spcPct val="90000"/>
              </a:lnSpc>
            </a:pPr>
            <a:r>
              <a:rPr lang="en-US" sz="2200" dirty="0">
                <a:cs typeface="Calibri" panose="020F0502020204030204" pitchFamily="34" charset="0"/>
              </a:rPr>
              <a:t>A </a:t>
            </a:r>
            <a:r>
              <a:rPr lang="en-US" sz="2200" dirty="0" err="1">
                <a:cs typeface="Calibri" panose="020F0502020204030204" pitchFamily="34" charset="0"/>
              </a:rPr>
              <a:t>xor</a:t>
            </a:r>
            <a:r>
              <a:rPr lang="en-US" sz="2200" dirty="0">
                <a:cs typeface="Calibri" panose="020F0502020204030204" pitchFamily="34" charset="0"/>
              </a:rPr>
              <a:t> -1 = NOT A   (remember that -1 = 0xFFFFFFFF)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5D15CF-C4F5-A546-8A6F-188B8C652AA6}"/>
              </a:ext>
            </a:extLst>
          </p:cNvPr>
          <p:cNvSpPr txBox="1"/>
          <p:nvPr/>
        </p:nvSpPr>
        <p:spPr>
          <a:xfrm>
            <a:off x="0" y="6457126"/>
            <a:ext cx="5904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Ref: Harris and Harris Book: </a:t>
            </a:r>
            <a:r>
              <a:rPr lang="en-US" sz="1000" b="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 Design and Computer Architecture: RISC-V Edition</a:t>
            </a:r>
            <a:r>
              <a:rPr lang="en-US" sz="1000" b="0" i="1" baseline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58670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0C4142B-BE2F-A145-A5B4-59D1639D9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rgbClr val="FF0000"/>
                </a:solidFill>
              </a:rPr>
              <a:t>Logical</a:t>
            </a:r>
            <a:r>
              <a:rPr lang="en-US" b="0" dirty="0"/>
              <a:t> Instructions – Example 1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2D4F91C-430D-D345-BDC5-73C606CFF4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771" y="1447800"/>
          <a:ext cx="7862308" cy="302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Visio" r:id="rId3" imgW="3465597" imgH="1334608" progId="Visio.Drawing.11">
                  <p:embed/>
                </p:oleObj>
              </mc:Choice>
              <mc:Fallback>
                <p:oleObj name="Visio" r:id="rId3" imgW="3465597" imgH="1334608" progId="Visio.Drawing.11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8771" y="1447800"/>
                        <a:ext cx="7862308" cy="302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96376DC-7D0C-384C-A004-6E3E1D038BF8}"/>
              </a:ext>
            </a:extLst>
          </p:cNvPr>
          <p:cNvSpPr txBox="1"/>
          <p:nvPr/>
        </p:nvSpPr>
        <p:spPr>
          <a:xfrm>
            <a:off x="0" y="6457126"/>
            <a:ext cx="5904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Ref: Harris and Harris Book: </a:t>
            </a:r>
            <a:r>
              <a:rPr lang="en-US" sz="1000" b="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 Design and Computer Architecture: RISC-V Edition</a:t>
            </a:r>
            <a:r>
              <a:rPr lang="en-US" sz="1000" b="0" i="1" baseline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57037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C4295-F5EB-F340-8498-4E922FCD0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Logical</a:t>
            </a:r>
            <a:r>
              <a:rPr lang="en-US" dirty="0"/>
              <a:t> Instructions – immediate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DE978-5FDF-C849-9D22-C7539913A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5589240"/>
            <a:ext cx="7896225" cy="70486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cs typeface="Arial" charset="0"/>
              </a:rPr>
              <a:t>-1484 = </a:t>
            </a:r>
            <a:r>
              <a:rPr lang="en-US" b="1" dirty="0">
                <a:solidFill>
                  <a:srgbClr val="0070C0"/>
                </a:solidFill>
                <a:cs typeface="Arial" charset="0"/>
              </a:rPr>
              <a:t>0xA34 </a:t>
            </a:r>
            <a:r>
              <a:rPr lang="en-US" dirty="0">
                <a:cs typeface="Arial" charset="0"/>
              </a:rPr>
              <a:t>in 12-bit 2’s complement representation.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53416D1-3B5A-8348-9D38-B4FD30D13C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5993323"/>
              </p:ext>
            </p:extLst>
          </p:nvPr>
        </p:nvGraphicFramePr>
        <p:xfrm>
          <a:off x="203324" y="1384663"/>
          <a:ext cx="8400746" cy="33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Visio" r:id="rId3" imgW="3651380" imgH="1478834" progId="Visio.Drawing.11">
                  <p:embed/>
                </p:oleObj>
              </mc:Choice>
              <mc:Fallback>
                <p:oleObj name="Visio" r:id="rId3" imgW="3651380" imgH="1478834" progId="Visio.Drawing.11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5677B769-7334-0741-B2A4-E5106185B8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3324" y="1384663"/>
                        <a:ext cx="8400746" cy="3393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D8AD8BE-1B42-8F4B-8078-E4BCDD5FEF9B}"/>
              </a:ext>
            </a:extLst>
          </p:cNvPr>
          <p:cNvSpPr txBox="1"/>
          <p:nvPr/>
        </p:nvSpPr>
        <p:spPr>
          <a:xfrm>
            <a:off x="0" y="6457126"/>
            <a:ext cx="5904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Ref: Harris and Harris Book: </a:t>
            </a:r>
            <a:r>
              <a:rPr lang="en-US" sz="1000" b="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 Design and Computer Architecture: RISC-V Edition</a:t>
            </a:r>
            <a:r>
              <a:rPr lang="en-US" sz="1000" b="0" i="1" baseline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12381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FD7CEA-7899-B548-B9F7-0CE978302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560" y="2852936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Logical</a:t>
            </a:r>
            <a:r>
              <a:rPr lang="en-US" dirty="0">
                <a:solidFill>
                  <a:srgbClr val="0070C0"/>
                </a:solidFill>
              </a:rPr>
              <a:t> Instructions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- </a:t>
            </a:r>
            <a:r>
              <a:rPr lang="en-US" b="0" dirty="0">
                <a:solidFill>
                  <a:srgbClr val="0070C0"/>
                </a:solidFill>
                <a:latin typeface="Courier" pitchFamily="2" charset="0"/>
              </a:rPr>
              <a:t>shift operations</a:t>
            </a:r>
          </a:p>
        </p:txBody>
      </p:sp>
    </p:spTree>
    <p:extLst>
      <p:ext uri="{BB962C8B-B14F-4D97-AF65-F5344CB8AC3E}">
        <p14:creationId xmlns:p14="http://schemas.microsoft.com/office/powerpoint/2010/main" val="3538475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8734D3-051E-4844-8FC3-C2161B756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5BE8D1-A022-B345-874E-575DA3F41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Class Presentation, CS61C, </a:t>
            </a:r>
            <a:r>
              <a:rPr lang="en-US" sz="2000" i="1" dirty="0"/>
              <a:t>Introduction to Assembly Language and RISC-V Instruction Set Architecture, University of Berkeley, Prof </a:t>
            </a:r>
            <a:r>
              <a:rPr lang="en-US" sz="2000" dirty="0" err="1"/>
              <a:t>Krste</a:t>
            </a:r>
            <a:r>
              <a:rPr lang="en-US" sz="2000" dirty="0"/>
              <a:t> </a:t>
            </a:r>
            <a:r>
              <a:rPr lang="en-US" sz="2000" dirty="0" err="1"/>
              <a:t>Asanović</a:t>
            </a:r>
            <a:r>
              <a:rPr lang="en-US" sz="2000" dirty="0"/>
              <a:t> &amp; Randy H. Katz. </a:t>
            </a:r>
            <a:r>
              <a:rPr lang="en-US" sz="2000" dirty="0">
                <a:hlinkClick r:id="rId2"/>
              </a:rPr>
              <a:t>http://inst.eecs.Berkeley.edu/~cs61c</a:t>
            </a:r>
            <a:endParaRPr lang="en-US" sz="2000" dirty="0"/>
          </a:p>
          <a:p>
            <a:r>
              <a:rPr lang="en-US" sz="2000" dirty="0"/>
              <a:t>Class Presentation, CS61C, </a:t>
            </a:r>
            <a:r>
              <a:rPr lang="en-US" sz="2000" i="1" dirty="0"/>
              <a:t>Introduction to Machine Language, University of Berkeley, </a:t>
            </a:r>
            <a:r>
              <a:rPr lang="en-US" sz="2000" dirty="0"/>
              <a:t>Branden </a:t>
            </a:r>
            <a:r>
              <a:rPr lang="en-US" sz="2000" dirty="0" err="1"/>
              <a:t>Ghen</a:t>
            </a:r>
            <a:r>
              <a:rPr lang="en-US" sz="2000" dirty="0"/>
              <a:t>, Fall 2019 </a:t>
            </a:r>
            <a:r>
              <a:rPr lang="en-US" sz="2000" dirty="0">
                <a:hlinkClick r:id="rId2"/>
              </a:rPr>
              <a:t>http://inst.eecs.Berkeley.edu/~cs61c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Computer Organization and Design, The Hardware Software Interface, RISC-V edition, Patterson and Hennessey</a:t>
            </a:r>
          </a:p>
          <a:p>
            <a:r>
              <a:rPr lang="en-US" sz="2000" dirty="0"/>
              <a:t>Digital Design and Computer Architecture: RISC-V Edition, Harris &amp; Harris Elsevier – Presentation.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7721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DA6E4-C3F5-4C45-BD11-E1CC77321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Shift</a:t>
            </a:r>
            <a:r>
              <a:rPr lang="en-US" dirty="0"/>
              <a:t>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90C04-6966-6B48-960E-4A4C3477B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109526"/>
            <a:ext cx="7896225" cy="46957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err="1">
                <a:latin typeface="Courier New" pitchFamily="49" charset="0"/>
                <a:cs typeface="Arial" charset="0"/>
              </a:rPr>
              <a:t>sll</a:t>
            </a:r>
            <a:r>
              <a:rPr lang="en-US" sz="2800" dirty="0">
                <a:latin typeface="Courier New" pitchFamily="49" charset="0"/>
                <a:cs typeface="Arial" charset="0"/>
              </a:rPr>
              <a:t>: </a:t>
            </a:r>
            <a:r>
              <a:rPr lang="en-US" sz="2800" dirty="0">
                <a:cs typeface="Arial" charset="0"/>
              </a:rPr>
              <a:t>shift left logical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0070C0"/>
                </a:solidFill>
                <a:cs typeface="Arial" charset="0"/>
              </a:rPr>
              <a:t>Example:</a:t>
            </a:r>
            <a:r>
              <a:rPr lang="en-US" dirty="0">
                <a:solidFill>
                  <a:srgbClr val="0070C0"/>
                </a:solidFill>
                <a:cs typeface="Arial" charset="0"/>
              </a:rPr>
              <a:t>  </a:t>
            </a:r>
            <a:r>
              <a:rPr lang="en-US" b="1" dirty="0" err="1">
                <a:latin typeface="Courier New" pitchFamily="49" charset="0"/>
                <a:cs typeface="Arial" charset="0"/>
              </a:rPr>
              <a:t>sll</a:t>
            </a:r>
            <a:r>
              <a:rPr lang="en-US" b="1" dirty="0">
                <a:latin typeface="Courier New" pitchFamily="49" charset="0"/>
                <a:cs typeface="Arial" charset="0"/>
              </a:rPr>
              <a:t> t0, t1, t2 # t0 = t1 &lt;&lt; t2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  <a:cs typeface="Calibri" panose="020F0502020204030204" pitchFamily="34" charset="0"/>
              </a:rPr>
              <a:t>Insert 0s on the left side by shift amount</a:t>
            </a:r>
            <a:endParaRPr lang="en-US" sz="3200" dirty="0">
              <a:solidFill>
                <a:srgbClr val="FF0000"/>
              </a:solidFill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800" dirty="0" err="1">
                <a:latin typeface="Courier New" pitchFamily="49" charset="0"/>
                <a:cs typeface="Arial" charset="0"/>
              </a:rPr>
              <a:t>srl</a:t>
            </a:r>
            <a:r>
              <a:rPr lang="en-US" sz="2800" dirty="0">
                <a:latin typeface="Courier New" pitchFamily="49" charset="0"/>
                <a:cs typeface="Arial" charset="0"/>
              </a:rPr>
              <a:t>: </a:t>
            </a:r>
            <a:r>
              <a:rPr lang="en-US" sz="2800" dirty="0">
                <a:cs typeface="Arial" charset="0"/>
              </a:rPr>
              <a:t>shift right logical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0070C0"/>
                </a:solidFill>
                <a:cs typeface="Arial" charset="0"/>
              </a:rPr>
              <a:t>Example:</a:t>
            </a:r>
            <a:r>
              <a:rPr lang="en-US" dirty="0">
                <a:solidFill>
                  <a:srgbClr val="0070C0"/>
                </a:solidFill>
                <a:cs typeface="Arial" charset="0"/>
              </a:rPr>
              <a:t>  </a:t>
            </a:r>
            <a:r>
              <a:rPr lang="en-US" b="1" dirty="0" err="1">
                <a:latin typeface="Courier New" pitchFamily="49" charset="0"/>
                <a:cs typeface="Arial" charset="0"/>
              </a:rPr>
              <a:t>srl</a:t>
            </a:r>
            <a:r>
              <a:rPr lang="en-US" b="1" dirty="0">
                <a:latin typeface="Courier New" pitchFamily="49" charset="0"/>
                <a:cs typeface="Arial" charset="0"/>
              </a:rPr>
              <a:t> t0, t1, t2 # t0 = t1 &gt;&gt; t2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  <a:cs typeface="Calibri" panose="020F0502020204030204" pitchFamily="34" charset="0"/>
              </a:rPr>
              <a:t>Insert 0s on the right side by shift amount</a:t>
            </a:r>
            <a:endParaRPr lang="en-US" sz="2800" dirty="0">
              <a:solidFill>
                <a:srgbClr val="FF0000"/>
              </a:solidFill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800" dirty="0" err="1">
                <a:latin typeface="Courier New" pitchFamily="49" charset="0"/>
                <a:cs typeface="Arial" charset="0"/>
              </a:rPr>
              <a:t>sra</a:t>
            </a:r>
            <a:r>
              <a:rPr lang="en-US" sz="2800" dirty="0">
                <a:latin typeface="Courier New" pitchFamily="49" charset="0"/>
                <a:cs typeface="Arial" charset="0"/>
              </a:rPr>
              <a:t>: </a:t>
            </a:r>
            <a:r>
              <a:rPr lang="en-US" sz="2800" dirty="0">
                <a:cs typeface="Arial" charset="0"/>
              </a:rPr>
              <a:t>shift right arithmetic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0070C0"/>
                </a:solidFill>
                <a:cs typeface="Arial" charset="0"/>
              </a:rPr>
              <a:t>Example</a:t>
            </a:r>
            <a:r>
              <a:rPr lang="en-US" dirty="0">
                <a:solidFill>
                  <a:srgbClr val="0070C0"/>
                </a:solidFill>
                <a:cs typeface="Arial" charset="0"/>
              </a:rPr>
              <a:t>: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 </a:t>
            </a:r>
            <a:r>
              <a:rPr lang="en-US" b="1" dirty="0" err="1">
                <a:latin typeface="Courier New" pitchFamily="49" charset="0"/>
                <a:cs typeface="Arial" charset="0"/>
              </a:rPr>
              <a:t>sra</a:t>
            </a:r>
            <a:r>
              <a:rPr lang="en-US" b="1" dirty="0">
                <a:latin typeface="Courier New" pitchFamily="49" charset="0"/>
                <a:cs typeface="Arial" charset="0"/>
              </a:rPr>
              <a:t> t0, t1, t2 # t0 = t1 &gt;&gt;&gt; t2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  <a:cs typeface="Calibri" panose="020F0502020204030204" pitchFamily="34" charset="0"/>
              </a:rPr>
              <a:t>Insert copy of </a:t>
            </a:r>
            <a:r>
              <a:rPr lang="en-US" dirty="0" err="1">
                <a:solidFill>
                  <a:srgbClr val="FF0000"/>
                </a:solidFill>
                <a:cs typeface="Calibri" panose="020F0502020204030204" pitchFamily="34" charset="0"/>
              </a:rPr>
              <a:t>msb</a:t>
            </a:r>
            <a:r>
              <a:rPr lang="en-US" dirty="0">
                <a:solidFill>
                  <a:srgbClr val="FF0000"/>
                </a:solidFill>
                <a:cs typeface="Calibri" panose="020F0502020204030204" pitchFamily="34" charset="0"/>
              </a:rPr>
              <a:t> bit on the right side</a:t>
            </a:r>
          </a:p>
          <a:p>
            <a:r>
              <a:rPr lang="en-US" sz="2800" dirty="0">
                <a:cs typeface="Arial" charset="0"/>
              </a:rPr>
              <a:t>Shift amount is in (lowest 5 bits of) a register. Shift amount is between 0 and 31</a:t>
            </a:r>
            <a:endParaRPr lang="en-US" sz="2800" dirty="0">
              <a:latin typeface="Courier New" pitchFamily="49" charset="0"/>
              <a:cs typeface="Arial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0BB019-4DB3-DA4D-BF69-9D10300488D6}"/>
              </a:ext>
            </a:extLst>
          </p:cNvPr>
          <p:cNvSpPr txBox="1"/>
          <p:nvPr/>
        </p:nvSpPr>
        <p:spPr>
          <a:xfrm>
            <a:off x="0" y="6457126"/>
            <a:ext cx="5904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Ref: Harris and Harris Book: </a:t>
            </a:r>
            <a:r>
              <a:rPr lang="en-US" sz="1000" b="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 Design and Computer Architecture: RISC-V Edition</a:t>
            </a:r>
            <a:r>
              <a:rPr lang="en-US" sz="1000" b="0" i="1" baseline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9768EFDF-D59C-8445-A5B3-28843920F7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8572431"/>
              </p:ext>
            </p:extLst>
          </p:nvPr>
        </p:nvGraphicFramePr>
        <p:xfrm>
          <a:off x="4373891" y="5482720"/>
          <a:ext cx="3919209" cy="962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" name="Visio" r:id="rId3" imgW="2203269" imgH="540743" progId="Visio.Drawing.11">
                  <p:embed/>
                </p:oleObj>
              </mc:Choice>
              <mc:Fallback>
                <p:oleObj name="Visio" r:id="rId3" imgW="2203269" imgH="540743" progId="Visio.Drawing.11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E34EB9C7-A788-054C-AF7F-234F1F3483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73891" y="5482720"/>
                        <a:ext cx="3919209" cy="962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8428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DA6E4-C3F5-4C45-BD11-E1CC77321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sll</a:t>
            </a:r>
            <a:r>
              <a:rPr lang="en-US" dirty="0">
                <a:solidFill>
                  <a:srgbClr val="FF0000"/>
                </a:solidFill>
              </a:rPr>
              <a:t>: Shift left logical</a:t>
            </a:r>
            <a:r>
              <a:rPr lang="en-US" dirty="0"/>
              <a:t>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90C04-6966-6B48-960E-4A4C3477B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109526"/>
            <a:ext cx="7896225" cy="5055778"/>
          </a:xfrm>
        </p:spPr>
        <p:txBody>
          <a:bodyPr/>
          <a:lstStyle/>
          <a:p>
            <a:pPr marL="0" indent="0">
              <a:buNone/>
            </a:pPr>
            <a:r>
              <a:rPr lang="en-IN" dirty="0" err="1">
                <a:latin typeface="Courier" pitchFamily="2" charset="0"/>
              </a:rPr>
              <a:t>addi</a:t>
            </a:r>
            <a:r>
              <a:rPr lang="en-IN" dirty="0">
                <a:latin typeface="Courier" pitchFamily="2" charset="0"/>
              </a:rPr>
              <a:t> t2, zero, 0x4</a:t>
            </a:r>
          </a:p>
          <a:p>
            <a:pPr marL="0" indent="0">
              <a:buNone/>
            </a:pPr>
            <a:r>
              <a:rPr lang="en-IN" dirty="0" err="1">
                <a:latin typeface="Courier" pitchFamily="2" charset="0"/>
              </a:rPr>
              <a:t>addi</a:t>
            </a:r>
            <a:r>
              <a:rPr lang="en-IN" dirty="0">
                <a:latin typeface="Courier" pitchFamily="2" charset="0"/>
              </a:rPr>
              <a:t> t1, zero,0xA</a:t>
            </a:r>
          </a:p>
          <a:p>
            <a:pPr marL="0" indent="0">
              <a:buNone/>
            </a:pPr>
            <a:r>
              <a:rPr lang="en-IN" dirty="0" err="1">
                <a:latin typeface="Courier" pitchFamily="2" charset="0"/>
              </a:rPr>
              <a:t>sll</a:t>
            </a:r>
            <a:r>
              <a:rPr lang="en-IN" dirty="0">
                <a:latin typeface="Courier" pitchFamily="2" charset="0"/>
              </a:rPr>
              <a:t> t0, t1, t2   </a:t>
            </a:r>
            <a:r>
              <a:rPr lang="en-IN" dirty="0"/>
              <a:t># moves the bits left by 4 position</a:t>
            </a:r>
            <a:endParaRPr lang="en-IN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Value of t1 is:</a:t>
            </a:r>
          </a:p>
          <a:p>
            <a:pPr marL="0" indent="0">
              <a:buNone/>
            </a:pPr>
            <a:r>
              <a:rPr lang="en-IN" sz="1600" dirty="0"/>
              <a:t>0000 0000 0000 0000 0000 0000 0000 0000 0000 0000 0000 0000 0000 0000 0000 </a:t>
            </a:r>
            <a:r>
              <a:rPr lang="en-IN" sz="1600" b="1" dirty="0">
                <a:solidFill>
                  <a:srgbClr val="0070C0"/>
                </a:solidFill>
              </a:rPr>
              <a:t>1010</a:t>
            </a:r>
            <a:r>
              <a:rPr lang="en-IN" sz="1600" dirty="0"/>
              <a:t> </a:t>
            </a:r>
            <a:endParaRPr lang="en-IN" sz="14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Value of t2 is:</a:t>
            </a:r>
          </a:p>
          <a:p>
            <a:pPr marL="0" indent="0">
              <a:buNone/>
            </a:pPr>
            <a:r>
              <a:rPr lang="en-IN" sz="1600" dirty="0"/>
              <a:t>0000 0000 0000 0000 0000 0000 0000 0000 0000 0000 0000 0000 0000 0000 000</a:t>
            </a:r>
            <a:r>
              <a:rPr lang="en-IN" sz="1600" b="1" dirty="0">
                <a:solidFill>
                  <a:srgbClr val="FF0000"/>
                </a:solidFill>
              </a:rPr>
              <a:t>0 0100</a:t>
            </a:r>
            <a:endParaRPr lang="en-IN" sz="1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/>
              <a:t>We will shift bits of t1 by 4 position to left (given by lower 5 bits of t2 : 00100)</a:t>
            </a:r>
          </a:p>
          <a:p>
            <a:pPr marL="0" indent="0">
              <a:buNone/>
            </a:pPr>
            <a:r>
              <a:rPr lang="en-US" sz="2000" dirty="0"/>
              <a:t>Value of t0 after execution of </a:t>
            </a:r>
            <a:r>
              <a:rPr lang="en-US" sz="2000" dirty="0" err="1">
                <a:latin typeface="Courier" pitchFamily="2" charset="0"/>
              </a:rPr>
              <a:t>sll</a:t>
            </a:r>
            <a:r>
              <a:rPr lang="en-US" sz="2000" dirty="0"/>
              <a:t> is:</a:t>
            </a:r>
          </a:p>
          <a:p>
            <a:pPr marL="0" indent="0">
              <a:buNone/>
            </a:pPr>
            <a:r>
              <a:rPr lang="en-IN" sz="1600" dirty="0"/>
              <a:t>0000 0000 0000 0000 0000 0000 0000 0000 0000 0000 0000 0000 0000 0000 </a:t>
            </a:r>
            <a:r>
              <a:rPr lang="en-IN" sz="1600" b="1" dirty="0">
                <a:solidFill>
                  <a:srgbClr val="0070C0"/>
                </a:solidFill>
              </a:rPr>
              <a:t>1010</a:t>
            </a:r>
            <a:r>
              <a:rPr lang="en-IN" sz="1600" dirty="0"/>
              <a:t> </a:t>
            </a:r>
            <a:r>
              <a:rPr lang="en-IN" sz="1400" dirty="0"/>
              <a:t>0000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The value of </a:t>
            </a:r>
            <a:r>
              <a:rPr lang="en-US" dirty="0">
                <a:solidFill>
                  <a:srgbClr val="0070C0"/>
                </a:solidFill>
                <a:latin typeface="Courier" pitchFamily="2" charset="0"/>
              </a:rPr>
              <a:t>t0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reg</a:t>
            </a:r>
            <a:r>
              <a:rPr lang="en-US" dirty="0">
                <a:solidFill>
                  <a:srgbClr val="0070C0"/>
                </a:solidFill>
              </a:rPr>
              <a:t> after </a:t>
            </a:r>
            <a:r>
              <a:rPr lang="en-US" dirty="0" err="1">
                <a:solidFill>
                  <a:srgbClr val="0070C0"/>
                </a:solidFill>
                <a:latin typeface="Courier" pitchFamily="2" charset="0"/>
              </a:rPr>
              <a:t>sll</a:t>
            </a:r>
            <a:r>
              <a:rPr lang="en-US" dirty="0">
                <a:solidFill>
                  <a:srgbClr val="0070C0"/>
                </a:solidFill>
              </a:rPr>
              <a:t> by 4 position is: 10*16</a:t>
            </a: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19478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DA6E4-C3F5-4C45-BD11-E1CC77321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Shift right logical</a:t>
            </a:r>
            <a:r>
              <a:rPr lang="en-US" dirty="0"/>
              <a:t>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90C04-6966-6B48-960E-4A4C3477B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109526"/>
            <a:ext cx="8351589" cy="5055778"/>
          </a:xfrm>
        </p:spPr>
        <p:txBody>
          <a:bodyPr/>
          <a:lstStyle/>
          <a:p>
            <a:pPr marL="0" indent="0">
              <a:buNone/>
            </a:pPr>
            <a:r>
              <a:rPr lang="en-IN" dirty="0" err="1">
                <a:latin typeface="Courier" pitchFamily="2" charset="0"/>
              </a:rPr>
              <a:t>addi</a:t>
            </a:r>
            <a:r>
              <a:rPr lang="en-IN" dirty="0">
                <a:latin typeface="Courier" pitchFamily="2" charset="0"/>
              </a:rPr>
              <a:t> t2, zero, 0x4</a:t>
            </a:r>
          </a:p>
          <a:p>
            <a:pPr marL="0" indent="0">
              <a:buNone/>
            </a:pPr>
            <a:r>
              <a:rPr lang="en-IN" dirty="0" err="1">
                <a:latin typeface="Courier" pitchFamily="2" charset="0"/>
              </a:rPr>
              <a:t>addi</a:t>
            </a:r>
            <a:r>
              <a:rPr lang="en-IN" dirty="0">
                <a:latin typeface="Courier" pitchFamily="2" charset="0"/>
              </a:rPr>
              <a:t> t1, zero,0xA3</a:t>
            </a:r>
          </a:p>
          <a:p>
            <a:pPr marL="0" indent="0">
              <a:buNone/>
            </a:pPr>
            <a:r>
              <a:rPr lang="en-IN" dirty="0" err="1">
                <a:latin typeface="Courier" pitchFamily="2" charset="0"/>
              </a:rPr>
              <a:t>srl</a:t>
            </a:r>
            <a:r>
              <a:rPr lang="en-IN" dirty="0">
                <a:latin typeface="Courier" pitchFamily="2" charset="0"/>
              </a:rPr>
              <a:t> t0, t1, t2   </a:t>
            </a:r>
            <a:r>
              <a:rPr lang="en-IN" dirty="0"/>
              <a:t># moves the bits left by 4 position</a:t>
            </a:r>
            <a:endParaRPr lang="en-IN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Value of t1 is:</a:t>
            </a:r>
          </a:p>
          <a:p>
            <a:pPr marL="0" indent="0">
              <a:buNone/>
            </a:pPr>
            <a:r>
              <a:rPr lang="en-IN" sz="1600" dirty="0"/>
              <a:t>0000 0000 0000 0000 0000 0000 0000 0000 0000 0000 0000 0000 0000 0000 1010 0011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2000" dirty="0"/>
              <a:t>Value of t2 is:</a:t>
            </a:r>
          </a:p>
          <a:p>
            <a:pPr marL="0" indent="0">
              <a:buNone/>
            </a:pPr>
            <a:r>
              <a:rPr lang="en-IN" sz="1600" dirty="0"/>
              <a:t>0000 0000 0000 0000 0000 0000 0000 0000 0000 0000 0000 0000 0000 0000 000</a:t>
            </a:r>
            <a:r>
              <a:rPr lang="en-IN" sz="1600" b="1" dirty="0">
                <a:solidFill>
                  <a:srgbClr val="FF0000"/>
                </a:solidFill>
              </a:rPr>
              <a:t>0 0100</a:t>
            </a:r>
            <a:endParaRPr lang="en-IN" sz="1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/>
              <a:t>We will shift bits of t1 by 4 position towards right (given by lower 5 bits of t2 : 00100)</a:t>
            </a:r>
          </a:p>
          <a:p>
            <a:pPr marL="0" indent="0">
              <a:buNone/>
            </a:pPr>
            <a:r>
              <a:rPr lang="en-US" sz="2000" dirty="0"/>
              <a:t>Value of t0 after execution of </a:t>
            </a:r>
            <a:r>
              <a:rPr lang="en-US" sz="2000" dirty="0" err="1">
                <a:latin typeface="Courier" pitchFamily="2" charset="0"/>
              </a:rPr>
              <a:t>srl</a:t>
            </a:r>
            <a:r>
              <a:rPr lang="en-US" sz="2000" dirty="0"/>
              <a:t> is:</a:t>
            </a:r>
          </a:p>
          <a:p>
            <a:pPr marL="0" indent="0">
              <a:buNone/>
            </a:pPr>
            <a:r>
              <a:rPr lang="en-IN" sz="1600" dirty="0"/>
              <a:t>0000 0000 0000 0000 0000 0000 0000 0000 0000 0000 0000 0000 0000 0000 0000 1010</a:t>
            </a:r>
            <a:endParaRPr lang="en-IN" sz="1400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The value of </a:t>
            </a:r>
            <a:r>
              <a:rPr lang="en-US" dirty="0">
                <a:solidFill>
                  <a:srgbClr val="0070C0"/>
                </a:solidFill>
                <a:latin typeface="Courier" pitchFamily="2" charset="0"/>
              </a:rPr>
              <a:t>t0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reg</a:t>
            </a:r>
            <a:r>
              <a:rPr lang="en-US" dirty="0">
                <a:solidFill>
                  <a:srgbClr val="0070C0"/>
                </a:solidFill>
              </a:rPr>
              <a:t> after </a:t>
            </a:r>
            <a:r>
              <a:rPr lang="en-US" dirty="0" err="1">
                <a:solidFill>
                  <a:srgbClr val="0070C0"/>
                </a:solidFill>
                <a:latin typeface="Courier" pitchFamily="2" charset="0"/>
              </a:rPr>
              <a:t>sll</a:t>
            </a:r>
            <a:r>
              <a:rPr lang="en-US" dirty="0">
                <a:solidFill>
                  <a:srgbClr val="0070C0"/>
                </a:solidFill>
              </a:rPr>
              <a:t> by 4 position is: 10</a:t>
            </a:r>
          </a:p>
          <a:p>
            <a:pPr marL="0" indent="0">
              <a:buNone/>
            </a:pPr>
            <a:r>
              <a:rPr lang="en-IN" sz="2000" dirty="0"/>
              <a:t>shift right logical is division (integer) by 2</a:t>
            </a:r>
            <a:r>
              <a:rPr lang="en-IN" sz="2000" baseline="30000" dirty="0"/>
              <a:t>4 </a:t>
            </a:r>
            <a:r>
              <a:rPr lang="en-IN" sz="2000" dirty="0"/>
              <a:t> ??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0BB019-4DB3-DA4D-BF69-9D10300488D6}"/>
              </a:ext>
            </a:extLst>
          </p:cNvPr>
          <p:cNvSpPr txBox="1"/>
          <p:nvPr/>
        </p:nvSpPr>
        <p:spPr>
          <a:xfrm>
            <a:off x="3851920" y="6611779"/>
            <a:ext cx="5904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Ref: Harris and Harris Book: </a:t>
            </a:r>
            <a:r>
              <a:rPr lang="en-US" sz="1000" b="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 Design and Computer Architecture: RISC-V Edition</a:t>
            </a:r>
            <a:r>
              <a:rPr lang="en-US" sz="1000" b="0" i="1" baseline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034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D0B70-D52D-6B42-8130-ECBEE3F8F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Try </a:t>
            </a:r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srl</a:t>
            </a:r>
            <a:r>
              <a:rPr lang="en-US" dirty="0">
                <a:cs typeface="Calibri" panose="020F0502020204030204" pitchFamily="34" charset="0"/>
              </a:rPr>
              <a:t> on a negative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4D3F8-1AFB-9341-9CE2-425CEDAE1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Symbols for operations: </a:t>
            </a:r>
          </a:p>
          <a:p>
            <a:r>
              <a:rPr lang="en-US" dirty="0"/>
              <a:t>&lt;&lt; x  : logical shift left by x positions</a:t>
            </a:r>
          </a:p>
          <a:p>
            <a:r>
              <a:rPr lang="en-US" dirty="0"/>
              <a:t>&gt;&gt; x  : logical shift right by x positions</a:t>
            </a:r>
          </a:p>
          <a:p>
            <a:r>
              <a:rPr lang="en-US" dirty="0"/>
              <a:t>&gt;&gt;&gt; x : </a:t>
            </a:r>
            <a:r>
              <a:rPr lang="en-US" dirty="0">
                <a:solidFill>
                  <a:srgbClr val="0070C0"/>
                </a:solidFill>
              </a:rPr>
              <a:t>arithmetic shift </a:t>
            </a:r>
            <a:r>
              <a:rPr lang="en-US" dirty="0"/>
              <a:t>right by x positions</a:t>
            </a:r>
          </a:p>
          <a:p>
            <a:endParaRPr lang="en-US" dirty="0"/>
          </a:p>
          <a:p>
            <a:r>
              <a:rPr lang="en-US" dirty="0"/>
              <a:t>Let’s try operation </a:t>
            </a:r>
            <a:r>
              <a:rPr lang="en-US" dirty="0" err="1"/>
              <a:t>srl</a:t>
            </a:r>
            <a:r>
              <a:rPr lang="en-US" dirty="0"/>
              <a:t> on a negative number </a:t>
            </a:r>
          </a:p>
          <a:p>
            <a:r>
              <a:rPr lang="en-IN" dirty="0"/>
              <a:t>(-4</a:t>
            </a:r>
            <a:r>
              <a:rPr lang="en-IN" baseline="-25000" dirty="0"/>
              <a:t>10</a:t>
            </a:r>
            <a:r>
              <a:rPr lang="en-IN" dirty="0"/>
              <a:t>) &gt;&gt; 1 = (1100</a:t>
            </a:r>
            <a:r>
              <a:rPr lang="en-IN" baseline="-25000" dirty="0"/>
              <a:t>two’s comp</a:t>
            </a:r>
            <a:r>
              <a:rPr lang="en-IN" dirty="0"/>
              <a:t>) &gt;&gt; 1 = 0110</a:t>
            </a:r>
            <a:r>
              <a:rPr lang="en-IN" baseline="-25000" dirty="0"/>
              <a:t>two’s comp</a:t>
            </a:r>
            <a:r>
              <a:rPr lang="en-IN" dirty="0"/>
              <a:t> = 6</a:t>
            </a:r>
            <a:r>
              <a:rPr lang="en-IN" baseline="-25000" dirty="0"/>
              <a:t>10</a:t>
            </a:r>
            <a:r>
              <a:rPr lang="en-IN" dirty="0"/>
              <a:t> For signed values, the division result is wrong..</a:t>
            </a:r>
          </a:p>
          <a:p>
            <a:endParaRPr lang="en-IN" dirty="0"/>
          </a:p>
          <a:p>
            <a:r>
              <a:rPr lang="en-IN" b="1" dirty="0">
                <a:solidFill>
                  <a:srgbClr val="C00000"/>
                </a:solidFill>
              </a:rPr>
              <a:t>Use Arithmetic shift :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replicates sign bits on the left side  </a:t>
            </a:r>
          </a:p>
          <a:p>
            <a:endParaRPr lang="en-I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7857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D0B70-D52D-6B42-8130-ECBEE3F8F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sra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Shift right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4D3F8-1AFB-9341-9CE2-425CEDAE1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Same as a logical right shift, but on right shifts it fills the most significant bits with a copy of the old most significant bit (</a:t>
            </a:r>
            <a:r>
              <a:rPr lang="en-IN" dirty="0" err="1"/>
              <a:t>msb</a:t>
            </a:r>
            <a:r>
              <a:rPr lang="en-IN" dirty="0"/>
              <a:t>) </a:t>
            </a:r>
          </a:p>
          <a:p>
            <a:pPr lvl="1"/>
            <a:r>
              <a:rPr lang="en-IN" dirty="0"/>
              <a:t>Arithmetic shift replicates sign bits on the left side  </a:t>
            </a:r>
          </a:p>
          <a:p>
            <a:r>
              <a:rPr lang="en-IN" dirty="0"/>
              <a:t>(-4</a:t>
            </a:r>
            <a:r>
              <a:rPr lang="en-IN" baseline="-25000" dirty="0"/>
              <a:t>10</a:t>
            </a:r>
            <a:r>
              <a:rPr lang="en-IN" dirty="0"/>
              <a:t>) &gt;&gt;&gt;1 = (1100</a:t>
            </a:r>
            <a:r>
              <a:rPr lang="en-IN" baseline="-25000" dirty="0"/>
              <a:t>two’s comp</a:t>
            </a:r>
            <a:r>
              <a:rPr lang="en-IN" dirty="0"/>
              <a:t>)&gt;&gt;&gt;1 = 1110</a:t>
            </a:r>
            <a:r>
              <a:rPr lang="en-IN" baseline="-25000" dirty="0"/>
              <a:t>two’s comp</a:t>
            </a:r>
            <a:r>
              <a:rPr lang="en-IN" dirty="0"/>
              <a:t> = -2</a:t>
            </a:r>
            <a:r>
              <a:rPr lang="en-IN" baseline="-25000" dirty="0"/>
              <a:t>10</a:t>
            </a:r>
            <a:r>
              <a:rPr lang="en-IN" dirty="0"/>
              <a:t> 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Try this operation on </a:t>
            </a:r>
            <a:r>
              <a:rPr lang="en-IN" dirty="0">
                <a:solidFill>
                  <a:srgbClr val="0070C0"/>
                </a:solidFill>
              </a:rPr>
              <a:t>odd </a:t>
            </a:r>
            <a:r>
              <a:rPr lang="en-IN" dirty="0"/>
              <a:t>negative number</a:t>
            </a:r>
          </a:p>
          <a:p>
            <a:r>
              <a:rPr lang="en-IN" dirty="0"/>
              <a:t>(-5</a:t>
            </a:r>
            <a:r>
              <a:rPr lang="en-IN" baseline="-25000" dirty="0"/>
              <a:t>10</a:t>
            </a:r>
            <a:r>
              <a:rPr lang="en-IN" dirty="0"/>
              <a:t>) &gt;&gt;&gt; 1  = (1011</a:t>
            </a:r>
            <a:r>
              <a:rPr lang="en-IN" baseline="-25000" dirty="0"/>
              <a:t>2</a:t>
            </a:r>
            <a:r>
              <a:rPr lang="en-IN" dirty="0"/>
              <a:t>)&gt;&gt;&gt;1 = 1101</a:t>
            </a:r>
            <a:r>
              <a:rPr lang="en-IN" baseline="-25000" dirty="0"/>
              <a:t>2</a:t>
            </a:r>
            <a:r>
              <a:rPr lang="en-IN" dirty="0"/>
              <a:t> = -3</a:t>
            </a:r>
            <a:r>
              <a:rPr lang="en-IN" baseline="-25000" dirty="0"/>
              <a:t>10</a:t>
            </a:r>
            <a:r>
              <a:rPr lang="en-IN" dirty="0"/>
              <a:t>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Shift right arithmetic is not exactly a division.. It fails for </a:t>
            </a:r>
            <a:r>
              <a:rPr lang="en-IN" dirty="0">
                <a:solidFill>
                  <a:srgbClr val="C00000"/>
                </a:solidFill>
              </a:rPr>
              <a:t>odd </a:t>
            </a:r>
            <a:r>
              <a:rPr lang="en-IN" dirty="0"/>
              <a:t>negative numbers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Example: </a:t>
            </a:r>
            <a:r>
              <a:rPr lang="en-IN" dirty="0" err="1">
                <a:solidFill>
                  <a:srgbClr val="0070C0"/>
                </a:solidFill>
                <a:latin typeface="Courier" pitchFamily="2" charset="0"/>
              </a:rPr>
              <a:t>sra</a:t>
            </a:r>
            <a:r>
              <a:rPr lang="en-IN" dirty="0">
                <a:solidFill>
                  <a:srgbClr val="0070C0"/>
                </a:solidFill>
                <a:latin typeface="Courier" pitchFamily="2" charset="0"/>
              </a:rPr>
              <a:t> t2, t1, t3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71327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A349A-6061-114B-BC43-F63827CB2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Immediate</a:t>
            </a:r>
            <a:r>
              <a:rPr lang="en-US" dirty="0"/>
              <a:t> Shift Instruction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5CE75-6F46-7648-86FD-3C7E857F9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109526"/>
            <a:ext cx="7896225" cy="4047666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dirty="0">
                <a:cs typeface="Arial" charset="0"/>
              </a:rPr>
              <a:t>Shift amount is an immediate between 0 to 31</a:t>
            </a:r>
            <a:endParaRPr lang="en-US" dirty="0">
              <a:latin typeface="Courier New" pitchFamily="49" charset="0"/>
              <a:cs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Courier New" pitchFamily="49" charset="0"/>
              <a:cs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dirty="0" err="1">
                <a:latin typeface="Courier New" pitchFamily="49" charset="0"/>
                <a:cs typeface="Arial" charset="0"/>
              </a:rPr>
              <a:t>slli</a:t>
            </a:r>
            <a:r>
              <a:rPr lang="en-US" dirty="0">
                <a:latin typeface="Courier New" pitchFamily="49" charset="0"/>
                <a:cs typeface="Arial" charset="0"/>
              </a:rPr>
              <a:t>: </a:t>
            </a:r>
            <a:r>
              <a:rPr lang="en-US" dirty="0">
                <a:cs typeface="Arial" charset="0"/>
              </a:rPr>
              <a:t>shift left logical immediate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b="1" dirty="0">
                <a:solidFill>
                  <a:srgbClr val="0070C0"/>
                </a:solidFill>
                <a:cs typeface="Arial" charset="0"/>
              </a:rPr>
              <a:t>Example:</a:t>
            </a:r>
            <a:r>
              <a:rPr lang="en-US" dirty="0">
                <a:solidFill>
                  <a:srgbClr val="0070C0"/>
                </a:solidFill>
                <a:cs typeface="Arial" charset="0"/>
              </a:rPr>
              <a:t>  </a:t>
            </a:r>
            <a:r>
              <a:rPr lang="en-US" dirty="0" err="1">
                <a:latin typeface="Courier New" pitchFamily="49" charset="0"/>
                <a:cs typeface="Arial" charset="0"/>
              </a:rPr>
              <a:t>slli</a:t>
            </a:r>
            <a:r>
              <a:rPr lang="en-US" dirty="0">
                <a:latin typeface="Courier New" pitchFamily="49" charset="0"/>
                <a:cs typeface="Arial" charset="0"/>
              </a:rPr>
              <a:t> t0, t1, 23 # t0 = t1 &lt;&lt; 23</a:t>
            </a:r>
          </a:p>
          <a:p>
            <a:pPr marL="0" indent="0">
              <a:lnSpc>
                <a:spcPct val="90000"/>
              </a:lnSpc>
              <a:buNone/>
            </a:pPr>
            <a:endParaRPr lang="en-US" sz="2800" dirty="0">
              <a:latin typeface="Courier New" pitchFamily="49" charset="0"/>
              <a:cs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dirty="0" err="1">
                <a:latin typeface="Courier New" pitchFamily="49" charset="0"/>
                <a:cs typeface="Arial" charset="0"/>
              </a:rPr>
              <a:t>srli</a:t>
            </a:r>
            <a:r>
              <a:rPr lang="en-US" dirty="0">
                <a:latin typeface="Courier New" pitchFamily="49" charset="0"/>
                <a:cs typeface="Arial" charset="0"/>
              </a:rPr>
              <a:t>: </a:t>
            </a:r>
            <a:r>
              <a:rPr lang="en-US" dirty="0">
                <a:cs typeface="Arial" charset="0"/>
              </a:rPr>
              <a:t>shift right logical immediate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b="1" dirty="0">
                <a:solidFill>
                  <a:srgbClr val="0070C0"/>
                </a:solidFill>
                <a:cs typeface="Arial" charset="0"/>
              </a:rPr>
              <a:t>Example:</a:t>
            </a:r>
            <a:r>
              <a:rPr lang="en-US" dirty="0">
                <a:solidFill>
                  <a:srgbClr val="0070C0"/>
                </a:solidFill>
                <a:cs typeface="Arial" charset="0"/>
              </a:rPr>
              <a:t>  </a:t>
            </a:r>
            <a:r>
              <a:rPr lang="en-US" dirty="0" err="1">
                <a:latin typeface="Courier New" pitchFamily="49" charset="0"/>
                <a:cs typeface="Arial" charset="0"/>
              </a:rPr>
              <a:t>srli</a:t>
            </a:r>
            <a:r>
              <a:rPr lang="en-US" dirty="0">
                <a:latin typeface="Courier New" pitchFamily="49" charset="0"/>
                <a:cs typeface="Arial" charset="0"/>
              </a:rPr>
              <a:t> t0, t1, 18 # t0 = t1 &gt;&gt; 18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Courier New" pitchFamily="49" charset="0"/>
              <a:cs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dirty="0" err="1">
                <a:latin typeface="Courier New" pitchFamily="49" charset="0"/>
                <a:cs typeface="Arial" charset="0"/>
              </a:rPr>
              <a:t>srai</a:t>
            </a:r>
            <a:r>
              <a:rPr lang="en-US" dirty="0">
                <a:latin typeface="Courier New" pitchFamily="49" charset="0"/>
                <a:cs typeface="Arial" charset="0"/>
              </a:rPr>
              <a:t>: </a:t>
            </a:r>
            <a:r>
              <a:rPr lang="en-US" dirty="0">
                <a:cs typeface="Arial" charset="0"/>
              </a:rPr>
              <a:t>shift right arithmetic immediate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b="1" dirty="0">
                <a:solidFill>
                  <a:srgbClr val="0070C0"/>
                </a:solidFill>
                <a:cs typeface="Arial" charset="0"/>
              </a:rPr>
              <a:t>Example</a:t>
            </a:r>
            <a:r>
              <a:rPr lang="en-US" dirty="0">
                <a:solidFill>
                  <a:srgbClr val="0070C0"/>
                </a:solidFill>
                <a:cs typeface="Arial" charset="0"/>
              </a:rPr>
              <a:t>: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 </a:t>
            </a:r>
            <a:r>
              <a:rPr lang="en-US" dirty="0" err="1">
                <a:latin typeface="Courier New" pitchFamily="49" charset="0"/>
                <a:cs typeface="Arial" charset="0"/>
              </a:rPr>
              <a:t>srai</a:t>
            </a:r>
            <a:r>
              <a:rPr lang="en-US" dirty="0">
                <a:latin typeface="Courier New" pitchFamily="49" charset="0"/>
                <a:cs typeface="Arial" charset="0"/>
              </a:rPr>
              <a:t> t0, t1, 5 # t0 = t1 &gt;&gt;&gt; 5</a:t>
            </a:r>
            <a:endParaRPr lang="en-US" dirty="0">
              <a:latin typeface="Times New Roman" pitchFamily="18" charset="0"/>
              <a:cs typeface="Arial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A3154D-A408-AA4B-90D3-DEF83DE61777}"/>
              </a:ext>
            </a:extLst>
          </p:cNvPr>
          <p:cNvSpPr txBox="1"/>
          <p:nvPr/>
        </p:nvSpPr>
        <p:spPr>
          <a:xfrm>
            <a:off x="0" y="6457126"/>
            <a:ext cx="5904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Ref: Harris and Harris Book: </a:t>
            </a:r>
            <a:r>
              <a:rPr lang="en-US" sz="1000" b="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 Design and Computer Architecture: RISC-V Edition</a:t>
            </a:r>
            <a:r>
              <a:rPr lang="en-US" sz="1000" b="0" i="1" baseline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8718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5C5D9-85C6-1643-8F76-CCD5C23EC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Immediate</a:t>
            </a:r>
            <a:r>
              <a:rPr lang="en-US" dirty="0"/>
              <a:t> Shift Instruction: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05C95-5A26-074A-9427-AEE45F2F1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SzPct val="94000"/>
              <a:buNone/>
            </a:pPr>
            <a:r>
              <a:rPr lang="en-US" altLang="en-US" b="1" dirty="0">
                <a:solidFill>
                  <a:srgbClr val="C00000"/>
                </a:solidFill>
                <a:ea typeface="Lucida Grande" charset="0"/>
                <a:cs typeface="Lucida Grande" charset="0"/>
                <a:sym typeface="Lucida Grande" charset="0"/>
              </a:rPr>
              <a:t>Shift Left Logical - immediate:</a:t>
            </a:r>
          </a:p>
          <a:p>
            <a:pPr marL="0" indent="0">
              <a:buSzPct val="94000"/>
              <a:buNone/>
            </a:pPr>
            <a:r>
              <a:rPr lang="en-US" altLang="en-US" dirty="0">
                <a:ea typeface="Lucida Grande" charset="0"/>
                <a:cs typeface="Lucida Grande" charset="0"/>
                <a:sym typeface="Lucida Grande" charset="0"/>
              </a:rPr>
              <a:t> </a:t>
            </a:r>
            <a:r>
              <a:rPr lang="en-US" altLang="en-US" dirty="0" err="1">
                <a:solidFill>
                  <a:srgbClr val="EA157A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slli</a:t>
            </a:r>
            <a:r>
              <a:rPr lang="en-US" altLang="en-US" dirty="0">
                <a:solidFill>
                  <a:srgbClr val="EA157A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altLang="en-US" sz="2000" dirty="0">
                <a:solidFill>
                  <a:srgbClr val="EA157A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x1</a:t>
            </a:r>
            <a:r>
              <a:rPr lang="en-US" altLang="en-US" dirty="0">
                <a:solidFill>
                  <a:srgbClr val="EA157A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1,</a:t>
            </a:r>
            <a:r>
              <a:rPr lang="en-US" altLang="en-US" sz="2000" dirty="0">
                <a:solidFill>
                  <a:srgbClr val="EA157A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x1</a:t>
            </a:r>
            <a:r>
              <a:rPr lang="en-US" altLang="en-US" dirty="0">
                <a:solidFill>
                  <a:srgbClr val="EA157A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2,2</a:t>
            </a:r>
            <a:r>
              <a:rPr lang="en-US" altLang="en-US" dirty="0">
                <a:solidFill>
                  <a:srgbClr val="EA157A"/>
                </a:solidFill>
                <a:ea typeface="Courier" charset="0"/>
                <a:cs typeface="Courier" charset="0"/>
                <a:sym typeface="Courier" charset="0"/>
              </a:rPr>
              <a:t>  </a:t>
            </a:r>
            <a:r>
              <a:rPr lang="en-US" altLang="en-US" dirty="0">
                <a:solidFill>
                  <a:srgbClr val="4E5B6F"/>
                </a:solidFill>
                <a:ea typeface="Courier" charset="0"/>
                <a:cs typeface="Courier" charset="0"/>
                <a:sym typeface="Courier" charset="0"/>
              </a:rPr>
              <a:t>#x11=x12&lt;&lt;2</a:t>
            </a:r>
            <a:endParaRPr lang="en-US" altLang="en-US" dirty="0">
              <a:sym typeface="Lucida Grande" charset="0"/>
            </a:endParaRPr>
          </a:p>
          <a:p>
            <a:pPr marL="457200" lvl="1" indent="0">
              <a:buSzPct val="94000"/>
              <a:buNone/>
            </a:pPr>
            <a:r>
              <a:rPr lang="en-US" altLang="en-US" dirty="0">
                <a:ea typeface="Lucida Grande" charset="0"/>
                <a:cs typeface="Lucida Grande" charset="0"/>
                <a:sym typeface="Lucida Grande" charset="0"/>
              </a:rPr>
              <a:t>Store in </a:t>
            </a:r>
            <a:r>
              <a:rPr lang="en-US" altLang="en-US" sz="1800" dirty="0">
                <a:ea typeface="Courier" charset="0"/>
                <a:cs typeface="Courier" charset="0"/>
                <a:sym typeface="Courier" charset="0"/>
              </a:rPr>
              <a:t>x1</a:t>
            </a:r>
            <a:r>
              <a:rPr lang="en-US" altLang="en-US" dirty="0">
                <a:ea typeface="Courier" charset="0"/>
                <a:cs typeface="Courier" charset="0"/>
                <a:sym typeface="Courier" charset="0"/>
              </a:rPr>
              <a:t>1</a:t>
            </a:r>
            <a:r>
              <a:rPr lang="en-US" altLang="en-US" dirty="0">
                <a:ea typeface="Lucida Grande" charset="0"/>
                <a:cs typeface="Lucida Grande" charset="0"/>
                <a:sym typeface="Lucida Grande" charset="0"/>
              </a:rPr>
              <a:t> the value from </a:t>
            </a:r>
            <a:r>
              <a:rPr lang="en-US" altLang="en-US" sz="1800" dirty="0">
                <a:ea typeface="Courier" charset="0"/>
                <a:cs typeface="Courier" charset="0"/>
                <a:sym typeface="Courier" charset="0"/>
              </a:rPr>
              <a:t>x1</a:t>
            </a:r>
            <a:r>
              <a:rPr lang="en-US" altLang="en-US" dirty="0">
                <a:ea typeface="Courier" charset="0"/>
                <a:cs typeface="Courier" charset="0"/>
                <a:sym typeface="Courier" charset="0"/>
              </a:rPr>
              <a:t>2</a:t>
            </a:r>
            <a:r>
              <a:rPr lang="en-US" altLang="en-US" dirty="0">
                <a:ea typeface="Lucida Grande" charset="0"/>
                <a:cs typeface="Lucida Grande" charset="0"/>
                <a:sym typeface="Lucida Grande" charset="0"/>
              </a:rPr>
              <a:t> shifted 2 bits to the left (they fall off end), </a:t>
            </a:r>
            <a:r>
              <a:rPr lang="en-US" altLang="en-US" dirty="0">
                <a:solidFill>
                  <a:srgbClr val="408000"/>
                </a:solidFill>
                <a:ea typeface="Lucida Grande" charset="0"/>
                <a:cs typeface="Lucida Grande" charset="0"/>
                <a:sym typeface="Lucida Grande" charset="0"/>
              </a:rPr>
              <a:t>inserting 0’s</a:t>
            </a:r>
            <a:r>
              <a:rPr lang="en-US" altLang="en-US" dirty="0">
                <a:solidFill>
                  <a:srgbClr val="7FD13B"/>
                </a:solidFill>
                <a:ea typeface="Lucida Grande" charset="0"/>
                <a:cs typeface="Lucida Grande" charset="0"/>
                <a:sym typeface="Lucida Grande" charset="0"/>
              </a:rPr>
              <a:t> </a:t>
            </a:r>
            <a:r>
              <a:rPr lang="en-US" altLang="en-US" dirty="0">
                <a:ea typeface="Lucida Grande" charset="0"/>
                <a:cs typeface="Lucida Grande" charset="0"/>
                <a:sym typeface="Lucida Grande" charset="0"/>
              </a:rPr>
              <a:t>on right; &lt;&lt; in C</a:t>
            </a:r>
          </a:p>
          <a:p>
            <a:pPr marL="457200" lvl="1" indent="0">
              <a:buSzPct val="94000"/>
              <a:buNone/>
            </a:pPr>
            <a:r>
              <a:rPr lang="en-US" altLang="en-US" sz="1800" dirty="0">
                <a:ea typeface="Lucida Grande" charset="0"/>
                <a:cs typeface="Lucida Grande" charset="0"/>
                <a:sym typeface="Lucida Grande" charset="0"/>
              </a:rPr>
              <a:t>	Before: 	</a:t>
            </a:r>
            <a:r>
              <a:rPr lang="en-US" altLang="en-US" sz="1800" dirty="0">
                <a:solidFill>
                  <a:srgbClr val="EA157A"/>
                </a:solidFill>
                <a:ea typeface="Courier" charset="0"/>
                <a:cs typeface="Courier" charset="0"/>
                <a:sym typeface="Courier" charset="0"/>
              </a:rPr>
              <a:t>0000 0002</a:t>
            </a:r>
            <a:r>
              <a:rPr lang="en-US" altLang="en-US" sz="1800" baseline="-21000" dirty="0">
                <a:ea typeface="Lucida Grande" charset="0"/>
                <a:cs typeface="Lucida Grande" charset="0"/>
                <a:sym typeface="Lucida Grande" charset="0"/>
              </a:rPr>
              <a:t>hex</a:t>
            </a:r>
            <a:br>
              <a:rPr lang="en-US" altLang="en-US" sz="1800" dirty="0">
                <a:sym typeface="Lucida Grande" charset="0"/>
              </a:rPr>
            </a:br>
            <a:r>
              <a:rPr lang="en-US" altLang="en-US" sz="1800" dirty="0">
                <a:sym typeface="Lucida Grande" charset="0"/>
              </a:rPr>
              <a:t>		</a:t>
            </a:r>
            <a:r>
              <a:rPr lang="en-US" altLang="en-US" sz="1800" dirty="0">
                <a:solidFill>
                  <a:srgbClr val="EA157A"/>
                </a:solidFill>
                <a:ea typeface="Courier" charset="0"/>
                <a:cs typeface="Courier" charset="0"/>
                <a:sym typeface="Courier" charset="0"/>
              </a:rPr>
              <a:t>0000 0000 0000 0000 0000 0000 0000 0010</a:t>
            </a:r>
            <a:r>
              <a:rPr lang="en-US" altLang="en-US" sz="1800" baseline="-21000" dirty="0">
                <a:ea typeface="Lucida Grande" charset="0"/>
                <a:cs typeface="Lucida Grande" charset="0"/>
                <a:sym typeface="Lucida Grande" charset="0"/>
              </a:rPr>
              <a:t>two</a:t>
            </a:r>
            <a:endParaRPr lang="en-US" altLang="en-US" sz="1800" dirty="0">
              <a:sym typeface="Lucida Grande" charset="0"/>
            </a:endParaRPr>
          </a:p>
          <a:p>
            <a:pPr marL="78581" lvl="1" indent="0">
              <a:spcBef>
                <a:spcPts val="450"/>
              </a:spcBef>
              <a:buClr>
                <a:srgbClr val="408000"/>
              </a:buClr>
              <a:buSzPct val="89000"/>
              <a:buNone/>
            </a:pPr>
            <a:r>
              <a:rPr lang="en-US" altLang="en-US" sz="1800" dirty="0">
                <a:ea typeface="Lucida Grande" charset="0"/>
                <a:cs typeface="Lucida Grande" charset="0"/>
                <a:sym typeface="Lucida Grande" charset="0"/>
              </a:rPr>
              <a:t>	</a:t>
            </a:r>
            <a:r>
              <a:rPr lang="en-US" altLang="en-US" dirty="0">
                <a:ea typeface="Lucida Grande" charset="0"/>
                <a:cs typeface="Lucida Grande" charset="0"/>
                <a:sym typeface="Lucida Grande" charset="0"/>
              </a:rPr>
              <a:t>After:	</a:t>
            </a:r>
            <a:r>
              <a:rPr lang="en-US" altLang="en-US" dirty="0">
                <a:solidFill>
                  <a:srgbClr val="EA157A"/>
                </a:solidFill>
                <a:ea typeface="Courier" charset="0"/>
                <a:cs typeface="Courier" charset="0"/>
                <a:sym typeface="Courier" charset="0"/>
              </a:rPr>
              <a:t>0000 000</a:t>
            </a:r>
            <a:r>
              <a:rPr lang="en-US" altLang="en-US" u="sng" dirty="0">
                <a:solidFill>
                  <a:srgbClr val="408000"/>
                </a:solidFill>
                <a:ea typeface="Courier" charset="0"/>
                <a:cs typeface="Courier" charset="0"/>
                <a:sym typeface="Courier" charset="0"/>
              </a:rPr>
              <a:t>8</a:t>
            </a:r>
            <a:r>
              <a:rPr lang="en-US" altLang="en-US" baseline="-21000" dirty="0">
                <a:ea typeface="Lucida Grande" charset="0"/>
                <a:cs typeface="Lucida Grande" charset="0"/>
                <a:sym typeface="Lucida Grande" charset="0"/>
              </a:rPr>
              <a:t>hex</a:t>
            </a:r>
            <a:br>
              <a:rPr lang="en-US" altLang="en-US" dirty="0">
                <a:sym typeface="Lucida Grande" charset="0"/>
              </a:rPr>
            </a:br>
            <a:r>
              <a:rPr lang="en-US" altLang="en-US" dirty="0">
                <a:sym typeface="Lucida Grande" charset="0"/>
              </a:rPr>
              <a:t>	 	</a:t>
            </a:r>
            <a:r>
              <a:rPr lang="en-US" altLang="en-US" dirty="0">
                <a:solidFill>
                  <a:srgbClr val="EA157A"/>
                </a:solidFill>
                <a:ea typeface="Courier" charset="0"/>
                <a:cs typeface="Courier" charset="0"/>
                <a:sym typeface="Courier" charset="0"/>
              </a:rPr>
              <a:t>0000 0000 0000 0000 0000 0000 0000 10</a:t>
            </a:r>
            <a:r>
              <a:rPr lang="en-US" altLang="en-US" u="sng" dirty="0">
                <a:solidFill>
                  <a:srgbClr val="408000"/>
                </a:solidFill>
                <a:ea typeface="Courier" charset="0"/>
                <a:cs typeface="Courier" charset="0"/>
                <a:sym typeface="Courier" charset="0"/>
              </a:rPr>
              <a:t>00</a:t>
            </a:r>
            <a:r>
              <a:rPr lang="en-US" altLang="en-US" baseline="-21000" dirty="0">
                <a:ea typeface="Lucida Grande" charset="0"/>
                <a:cs typeface="Lucida Grande" charset="0"/>
                <a:sym typeface="Lucida Grande" charset="0"/>
              </a:rPr>
              <a:t>two</a:t>
            </a:r>
            <a:endParaRPr lang="en-US" altLang="en-US" dirty="0">
              <a:sym typeface="Lucida Grande" charset="0"/>
            </a:endParaRPr>
          </a:p>
          <a:p>
            <a:pPr marL="0" indent="0">
              <a:lnSpc>
                <a:spcPct val="85000"/>
              </a:lnSpc>
              <a:buSzPct val="94000"/>
              <a:buNone/>
            </a:pPr>
            <a:endParaRPr lang="en-US" altLang="en-US" dirty="0">
              <a:ea typeface="Lucida Grande" charset="0"/>
              <a:cs typeface="Lucida Grande" charset="0"/>
              <a:sym typeface="Lucida Grande" charset="0"/>
            </a:endParaRPr>
          </a:p>
          <a:p>
            <a:pPr marL="0" indent="0">
              <a:lnSpc>
                <a:spcPct val="85000"/>
              </a:lnSpc>
              <a:buSzPct val="94000"/>
              <a:buNone/>
            </a:pPr>
            <a:r>
              <a:rPr lang="en-US" altLang="en-US" b="1" dirty="0">
                <a:solidFill>
                  <a:srgbClr val="C00000"/>
                </a:solidFill>
                <a:ea typeface="Lucida Grande" charset="0"/>
                <a:cs typeface="Lucida Grande" charset="0"/>
                <a:sym typeface="Lucida Grande" charset="0"/>
              </a:rPr>
              <a:t>Shift Right Logical- immediate: </a:t>
            </a:r>
          </a:p>
          <a:p>
            <a:pPr marL="0" indent="0">
              <a:lnSpc>
                <a:spcPct val="85000"/>
              </a:lnSpc>
              <a:buSzPct val="94000"/>
              <a:buNone/>
            </a:pPr>
            <a:endParaRPr lang="en-US" altLang="en-US" dirty="0">
              <a:solidFill>
                <a:srgbClr val="EA157A"/>
              </a:solidFill>
              <a:latin typeface="Courier"/>
              <a:ea typeface="Courier" charset="0"/>
              <a:cs typeface="Courier" charset="0"/>
              <a:sym typeface="Courier" charset="0"/>
            </a:endParaRPr>
          </a:p>
          <a:p>
            <a:pPr marL="0" indent="0">
              <a:lnSpc>
                <a:spcPct val="85000"/>
              </a:lnSpc>
              <a:buSzPct val="94000"/>
              <a:buNone/>
            </a:pPr>
            <a:r>
              <a:rPr lang="en-US" altLang="en-US" dirty="0" err="1">
                <a:solidFill>
                  <a:srgbClr val="EA157A"/>
                </a:solidFill>
                <a:latin typeface="Courier"/>
                <a:ea typeface="Courier" charset="0"/>
                <a:cs typeface="Courier" charset="0"/>
                <a:sym typeface="Courier" charset="0"/>
              </a:rPr>
              <a:t>srli</a:t>
            </a:r>
            <a:r>
              <a:rPr lang="en-US" altLang="en-US" dirty="0">
                <a:solidFill>
                  <a:srgbClr val="EA157A"/>
                </a:solidFill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altLang="en-US" dirty="0">
                <a:ea typeface="Lucida Grande" charset="0"/>
                <a:cs typeface="Lucida Grande" charset="0"/>
                <a:sym typeface="Lucida Grande" charset="0"/>
              </a:rPr>
              <a:t>is opposite shift; </a:t>
            </a:r>
            <a:r>
              <a:rPr lang="en-US" altLang="en-US" dirty="0">
                <a:ea typeface="Courier" charset="0"/>
                <a:cs typeface="Courier" charset="0"/>
                <a:sym typeface="Courier" charset="0"/>
              </a:rPr>
              <a:t>&gt;&gt;	</a:t>
            </a:r>
          </a:p>
          <a:p>
            <a:pPr marL="0" indent="0">
              <a:lnSpc>
                <a:spcPct val="85000"/>
              </a:lnSpc>
              <a:buSzPct val="94000"/>
              <a:buNone/>
            </a:pPr>
            <a:r>
              <a:rPr lang="en-US" altLang="en-US" sz="1800" dirty="0">
                <a:ea typeface="Courier" charset="0"/>
                <a:cs typeface="Courier" charset="0"/>
                <a:sym typeface="Courier" charset="0"/>
              </a:rPr>
              <a:t>	Zero bits inserted at left of word, right bits shifted off end</a:t>
            </a:r>
            <a:endParaRPr lang="en-US" altLang="en-US" dirty="0">
              <a:sym typeface="Courier" charset="0"/>
            </a:endParaRPr>
          </a:p>
          <a:p>
            <a:endParaRPr lang="en-US" sz="2000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3FD6C216-CFAD-FA48-B4F5-9613C5743F82}"/>
              </a:ext>
            </a:extLst>
          </p:cNvPr>
          <p:cNvSpPr txBox="1">
            <a:spLocks/>
          </p:cNvSpPr>
          <p:nvPr/>
        </p:nvSpPr>
        <p:spPr>
          <a:xfrm>
            <a:off x="31626" y="6449107"/>
            <a:ext cx="5250986" cy="356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b="0" dirty="0"/>
              <a:t>Prof </a:t>
            </a:r>
            <a:r>
              <a:rPr lang="en-US" b="0" dirty="0" err="1"/>
              <a:t>Krste</a:t>
            </a:r>
            <a:r>
              <a:rPr lang="en-US" b="0" dirty="0"/>
              <a:t> </a:t>
            </a:r>
            <a:r>
              <a:rPr lang="en-US" b="0" dirty="0" err="1"/>
              <a:t>Asanović</a:t>
            </a:r>
            <a:r>
              <a:rPr lang="en-US" b="0" dirty="0"/>
              <a:t> &amp; Randy H. Katz, </a:t>
            </a:r>
            <a:r>
              <a:rPr lang="en-US" b="0" dirty="0" err="1"/>
              <a:t>Univ</a:t>
            </a:r>
            <a:r>
              <a:rPr lang="en-US" b="0" dirty="0"/>
              <a:t>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9980081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5C685-A409-F84E-97D2-998217F8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Shifting: </a:t>
            </a:r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srai</a:t>
            </a:r>
            <a:endParaRPr lang="en-US" dirty="0">
              <a:solidFill>
                <a:srgbClr val="FF0000"/>
              </a:solidFill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5C293-C16E-1948-A2AB-322D242F9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109526"/>
            <a:ext cx="7896225" cy="3831642"/>
          </a:xfrm>
        </p:spPr>
        <p:txBody>
          <a:bodyPr/>
          <a:lstStyle/>
          <a:p>
            <a:r>
              <a:rPr lang="en-US" i="1" dirty="0"/>
              <a:t>Shift right arithmetic </a:t>
            </a:r>
            <a:r>
              <a:rPr lang="en-US" dirty="0"/>
              <a:t>(</a:t>
            </a:r>
            <a:r>
              <a:rPr lang="en-US" b="1" dirty="0" err="1"/>
              <a:t>srai</a:t>
            </a:r>
            <a:r>
              <a:rPr lang="en-US" dirty="0"/>
              <a:t>) moves n bits to the right (insert high-order sign bit into empty bits)</a:t>
            </a:r>
            <a:endParaRPr lang="en-US" sz="2800" baseline="-25000" dirty="0"/>
          </a:p>
          <a:p>
            <a:r>
              <a:rPr lang="en-US" dirty="0"/>
              <a:t>For example, if register x10 contained</a:t>
            </a:r>
          </a:p>
          <a:p>
            <a:pPr lvl="1">
              <a:buNone/>
            </a:pPr>
            <a:r>
              <a:rPr lang="en-US" sz="2400" dirty="0"/>
              <a:t>1111 1111 1111 1111 1111 1111 1110 0111</a:t>
            </a:r>
            <a:r>
              <a:rPr lang="en-US" sz="2400" baseline="-25000" dirty="0"/>
              <a:t>two</a:t>
            </a:r>
            <a:r>
              <a:rPr lang="en-US" sz="2400" dirty="0"/>
              <a:t>= -25</a:t>
            </a:r>
            <a:r>
              <a:rPr lang="en-US" sz="2400" baseline="-25000" dirty="0"/>
              <a:t>ten</a:t>
            </a:r>
            <a:endParaRPr lang="en-US" baseline="-25000" dirty="0"/>
          </a:p>
          <a:p>
            <a:r>
              <a:rPr lang="en-US" dirty="0"/>
              <a:t>If execute </a:t>
            </a:r>
            <a:r>
              <a:rPr lang="en-US" dirty="0" err="1">
                <a:latin typeface="Courier" pitchFamily="2" charset="0"/>
              </a:rPr>
              <a:t>sra</a:t>
            </a:r>
            <a:r>
              <a:rPr lang="en-US" dirty="0">
                <a:latin typeface="Courier" pitchFamily="2" charset="0"/>
              </a:rPr>
              <a:t> x10, x10, 4</a:t>
            </a:r>
            <a:r>
              <a:rPr lang="en-US" dirty="0"/>
              <a:t>, result is:</a:t>
            </a:r>
          </a:p>
          <a:p>
            <a:pPr>
              <a:buNone/>
            </a:pPr>
            <a:r>
              <a:rPr lang="en-US" sz="2800" dirty="0">
                <a:solidFill>
                  <a:srgbClr val="FF0000"/>
                </a:solidFill>
              </a:rPr>
              <a:t>	</a:t>
            </a:r>
            <a:r>
              <a:rPr lang="en-US" dirty="0">
                <a:solidFill>
                  <a:srgbClr val="FF0000"/>
                </a:solidFill>
              </a:rPr>
              <a:t>1111 1111 1111 1111 1111 1111 1111 1110</a:t>
            </a:r>
            <a:r>
              <a:rPr lang="en-US" baseline="-25000" dirty="0">
                <a:solidFill>
                  <a:srgbClr val="FF0000"/>
                </a:solidFill>
              </a:rPr>
              <a:t>two</a:t>
            </a:r>
            <a:r>
              <a:rPr lang="en-US" dirty="0">
                <a:solidFill>
                  <a:srgbClr val="FF0000"/>
                </a:solidFill>
              </a:rPr>
              <a:t>= -2</a:t>
            </a:r>
            <a:r>
              <a:rPr lang="en-US" baseline="-25000" dirty="0">
                <a:solidFill>
                  <a:srgbClr val="FF0000"/>
                </a:solidFill>
              </a:rPr>
              <a:t>ten</a:t>
            </a:r>
            <a:endParaRPr lang="en-US" sz="2800" baseline="-25000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/>
              <a:t>Note that this is NOT same as dividing by 2</a:t>
            </a:r>
            <a:r>
              <a:rPr lang="en-US" baseline="30000" dirty="0"/>
              <a:t>n</a:t>
            </a:r>
          </a:p>
          <a:p>
            <a:pPr lvl="1"/>
            <a:r>
              <a:rPr lang="en-US" dirty="0"/>
              <a:t>Fails for odd negative numbers</a:t>
            </a:r>
          </a:p>
          <a:p>
            <a:pPr marL="457200" lvl="1" indent="0">
              <a:buNone/>
            </a:pPr>
            <a:endParaRPr lang="en-US" baseline="30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8AFFED6-71F2-4549-9FA1-9DF9DC4C5E63}"/>
              </a:ext>
            </a:extLst>
          </p:cNvPr>
          <p:cNvSpPr txBox="1">
            <a:spLocks/>
          </p:cNvSpPr>
          <p:nvPr/>
        </p:nvSpPr>
        <p:spPr>
          <a:xfrm>
            <a:off x="371040" y="6501334"/>
            <a:ext cx="5250986" cy="356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b="0" dirty="0"/>
              <a:t>Prof </a:t>
            </a:r>
            <a:r>
              <a:rPr lang="en-US" b="0" dirty="0" err="1"/>
              <a:t>Krste</a:t>
            </a:r>
            <a:r>
              <a:rPr lang="en-US" b="0" dirty="0"/>
              <a:t> </a:t>
            </a:r>
            <a:r>
              <a:rPr lang="en-US" b="0" dirty="0" err="1"/>
              <a:t>Asanović</a:t>
            </a:r>
            <a:r>
              <a:rPr lang="en-US" b="0" dirty="0"/>
              <a:t> &amp; Randy H. Katz, </a:t>
            </a:r>
            <a:r>
              <a:rPr lang="en-US" b="0" dirty="0" err="1"/>
              <a:t>Univ</a:t>
            </a:r>
            <a:r>
              <a:rPr lang="en-US" b="0" dirty="0"/>
              <a:t>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6191967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6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Calibri"/>
              </a:rPr>
              <a:t>Example: </a:t>
            </a:r>
            <a:r>
              <a:rPr lang="en-US" dirty="0" err="1">
                <a:solidFill>
                  <a:srgbClr val="FF0000"/>
                </a:solidFill>
                <a:sym typeface="Calibri"/>
              </a:rPr>
              <a:t>lb</a:t>
            </a:r>
            <a:r>
              <a:rPr lang="en-US" dirty="0">
                <a:sym typeface="Calibri"/>
              </a:rPr>
              <a:t> using </a:t>
            </a:r>
            <a:r>
              <a:rPr lang="en-US" dirty="0" err="1">
                <a:solidFill>
                  <a:srgbClr val="FF0000"/>
                </a:solidFill>
                <a:sym typeface="Calibri"/>
              </a:rPr>
              <a:t>lw</a:t>
            </a:r>
            <a:endParaRPr dirty="0">
              <a:solidFill>
                <a:srgbClr val="FF0000"/>
              </a:solidFill>
              <a:sym typeface="Calibri"/>
            </a:endParaRPr>
          </a:p>
        </p:txBody>
      </p:sp>
      <p:sp>
        <p:nvSpPr>
          <p:cNvPr id="1132" name="Google Shape;1132;p6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46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lb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using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lw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lb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s1,1(s0)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lw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s1,0(s0)  # get word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andi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s1,s1,0xFF00 # get 2</a:t>
            </a:r>
            <a:r>
              <a:rPr lang="en-US" sz="2800" b="0" i="0" u="none" strike="noStrike" cap="none" baseline="30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nd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byte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srli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s1,s1,8	# shift into lowest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7B836258-807B-7B4E-BBDC-5F2535C159BF}"/>
              </a:ext>
            </a:extLst>
          </p:cNvPr>
          <p:cNvSpPr txBox="1">
            <a:spLocks/>
          </p:cNvSpPr>
          <p:nvPr/>
        </p:nvSpPr>
        <p:spPr>
          <a:xfrm>
            <a:off x="31626" y="6449107"/>
            <a:ext cx="5250986" cy="356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b="0" dirty="0"/>
              <a:t>Ref: Branden </a:t>
            </a:r>
            <a:r>
              <a:rPr lang="en-US" b="0" dirty="0" err="1"/>
              <a:t>Ghena</a:t>
            </a:r>
            <a:r>
              <a:rPr lang="en-US" b="0" dirty="0"/>
              <a:t>, </a:t>
            </a:r>
            <a:r>
              <a:rPr lang="en-US" b="0" dirty="0" err="1"/>
              <a:t>Univ</a:t>
            </a:r>
            <a:r>
              <a:rPr lang="en-US" b="0" dirty="0"/>
              <a:t>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33187436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E1FE5-D1B0-B643-A01A-89741F244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-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E3E84-020D-2946-AF6D-7449E518E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Bring data from memory to register and vice versa </a:t>
            </a:r>
          </a:p>
          <a:p>
            <a:pPr lvl="1"/>
            <a:r>
              <a:rPr lang="en-US" dirty="0" err="1">
                <a:latin typeface="Courier" pitchFamily="2" charset="0"/>
              </a:rPr>
              <a:t>lw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latin typeface="Courier" pitchFamily="2" charset="0"/>
              </a:rPr>
              <a:t>sw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latin typeface="Courier" pitchFamily="2" charset="0"/>
              </a:rPr>
              <a:t>lb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latin typeface="Courier" pitchFamily="2" charset="0"/>
              </a:rPr>
              <a:t>sb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latin typeface="Courier" pitchFamily="2" charset="0"/>
              </a:rPr>
              <a:t>lbu</a:t>
            </a:r>
            <a:endParaRPr lang="en-US" dirty="0">
              <a:latin typeface="Courier" pitchFamily="2" charset="0"/>
            </a:endParaRPr>
          </a:p>
          <a:p>
            <a:r>
              <a:rPr lang="en-US" dirty="0"/>
              <a:t>Bit-by-bit logical instructions</a:t>
            </a:r>
          </a:p>
          <a:p>
            <a:pPr lvl="1"/>
            <a:r>
              <a:rPr lang="en-US" dirty="0">
                <a:latin typeface="Courier" pitchFamily="2" charset="0"/>
              </a:rPr>
              <a:t>and, or, </a:t>
            </a:r>
            <a:r>
              <a:rPr lang="en-US" dirty="0" err="1">
                <a:latin typeface="Courier" pitchFamily="2" charset="0"/>
              </a:rPr>
              <a:t>xor</a:t>
            </a:r>
            <a:endParaRPr lang="en-US" dirty="0">
              <a:latin typeface="Courier" pitchFamily="2" charset="0"/>
            </a:endParaRPr>
          </a:p>
          <a:p>
            <a:pPr lvl="1"/>
            <a:r>
              <a:rPr lang="en-US" dirty="0" err="1">
                <a:latin typeface="Courier" pitchFamily="2" charset="0"/>
              </a:rPr>
              <a:t>andi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latin typeface="Courier" pitchFamily="2" charset="0"/>
              </a:rPr>
              <a:t>ori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latin typeface="Courier" pitchFamily="2" charset="0"/>
              </a:rPr>
              <a:t>xori</a:t>
            </a:r>
            <a:endParaRPr lang="en-US" dirty="0">
              <a:latin typeface="Courier" pitchFamily="2" charset="0"/>
            </a:endParaRPr>
          </a:p>
          <a:p>
            <a:r>
              <a:rPr lang="en-US" dirty="0"/>
              <a:t>Logical Shift instructions</a:t>
            </a:r>
          </a:p>
          <a:p>
            <a:pPr lvl="1"/>
            <a:r>
              <a:rPr lang="en-US" dirty="0" err="1">
                <a:latin typeface="Courier" pitchFamily="2" charset="0"/>
              </a:rPr>
              <a:t>sll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latin typeface="Courier" pitchFamily="2" charset="0"/>
              </a:rPr>
              <a:t>srl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latin typeface="Courier" pitchFamily="2" charset="0"/>
              </a:rPr>
              <a:t>sra</a:t>
            </a:r>
            <a:endParaRPr lang="en-US" dirty="0">
              <a:latin typeface="Courier" pitchFamily="2" charset="0"/>
            </a:endParaRPr>
          </a:p>
          <a:p>
            <a:pPr lvl="1"/>
            <a:r>
              <a:rPr lang="en-US" dirty="0" err="1">
                <a:latin typeface="Courier" pitchFamily="2" charset="0"/>
              </a:rPr>
              <a:t>Slli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latin typeface="Courier" pitchFamily="2" charset="0"/>
              </a:rPr>
              <a:t>srli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latin typeface="Courier" pitchFamily="2" charset="0"/>
              </a:rPr>
              <a:t>srai</a:t>
            </a: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409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1E85C7-79D7-0F4B-8CD1-D8F7BFCF4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Previous class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D1E853-EE7C-3B42-BE25-53674FE00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Arithmetic Instructions</a:t>
            </a:r>
          </a:p>
          <a:p>
            <a:pPr lvl="1"/>
            <a:r>
              <a:rPr lang="en-US" sz="2800" dirty="0">
                <a:solidFill>
                  <a:srgbClr val="7030A0"/>
                </a:solidFill>
                <a:latin typeface="Courier"/>
              </a:rPr>
              <a:t>add, sub</a:t>
            </a:r>
          </a:p>
          <a:p>
            <a:r>
              <a:rPr lang="en-US" dirty="0"/>
              <a:t>Immediate Instructions</a:t>
            </a:r>
          </a:p>
          <a:p>
            <a:pPr lvl="1"/>
            <a:r>
              <a:rPr lang="en-US" sz="2800" dirty="0" err="1">
                <a:solidFill>
                  <a:srgbClr val="7030A0"/>
                </a:solidFill>
                <a:latin typeface="Courier"/>
              </a:rPr>
              <a:t>addi</a:t>
            </a:r>
            <a:endParaRPr lang="en-US" sz="2800" dirty="0">
              <a:solidFill>
                <a:srgbClr val="7030A0"/>
              </a:solidFill>
              <a:latin typeface="Courier"/>
            </a:endParaRPr>
          </a:p>
          <a:p>
            <a:r>
              <a:rPr lang="en-US" dirty="0"/>
              <a:t>Data Transfer Instructions</a:t>
            </a:r>
          </a:p>
          <a:p>
            <a:pPr lvl="1"/>
            <a:r>
              <a:rPr lang="en-US" sz="2800" dirty="0" err="1">
                <a:solidFill>
                  <a:srgbClr val="7030A0"/>
                </a:solidFill>
                <a:latin typeface="Courier"/>
              </a:rPr>
              <a:t>lw</a:t>
            </a:r>
            <a:r>
              <a:rPr lang="en-US" sz="2800" dirty="0">
                <a:solidFill>
                  <a:srgbClr val="7030A0"/>
                </a:solidFill>
                <a:latin typeface="Courier"/>
              </a:rPr>
              <a:t>, </a:t>
            </a:r>
            <a:r>
              <a:rPr lang="en-US" sz="2800" dirty="0" err="1">
                <a:solidFill>
                  <a:srgbClr val="7030A0"/>
                </a:solidFill>
                <a:latin typeface="Courier"/>
              </a:rPr>
              <a:t>sw</a:t>
            </a:r>
            <a:endParaRPr lang="en-US" sz="2800" dirty="0">
              <a:solidFill>
                <a:srgbClr val="7030A0"/>
              </a:solidFill>
              <a:latin typeface="Courier"/>
            </a:endParaRPr>
          </a:p>
          <a:p>
            <a:pPr lvl="1"/>
            <a:r>
              <a:rPr lang="en-US" sz="2800" dirty="0" err="1">
                <a:solidFill>
                  <a:srgbClr val="7030A0"/>
                </a:solidFill>
                <a:latin typeface="Courier"/>
              </a:rPr>
              <a:t>lh</a:t>
            </a:r>
            <a:r>
              <a:rPr lang="en-US" sz="2800" dirty="0">
                <a:solidFill>
                  <a:srgbClr val="7030A0"/>
                </a:solidFill>
                <a:latin typeface="Courier"/>
              </a:rPr>
              <a:t>, </a:t>
            </a:r>
            <a:r>
              <a:rPr lang="en-US" sz="2800" dirty="0" err="1">
                <a:solidFill>
                  <a:srgbClr val="7030A0"/>
                </a:solidFill>
                <a:latin typeface="Courier"/>
              </a:rPr>
              <a:t>sh</a:t>
            </a:r>
            <a:endParaRPr lang="en-US" sz="2800" dirty="0">
              <a:solidFill>
                <a:srgbClr val="7030A0"/>
              </a:solidFill>
              <a:latin typeface="Courier"/>
            </a:endParaRPr>
          </a:p>
          <a:p>
            <a:pPr lvl="1"/>
            <a:r>
              <a:rPr lang="en-US" sz="2800" dirty="0" err="1">
                <a:solidFill>
                  <a:srgbClr val="7030A0"/>
                </a:solidFill>
                <a:latin typeface="Courier"/>
              </a:rPr>
              <a:t>lb</a:t>
            </a:r>
            <a:r>
              <a:rPr lang="en-US" sz="2800" dirty="0">
                <a:solidFill>
                  <a:srgbClr val="7030A0"/>
                </a:solidFill>
                <a:latin typeface="Courier"/>
              </a:rPr>
              <a:t>, </a:t>
            </a:r>
            <a:r>
              <a:rPr lang="en-US" sz="2800" dirty="0" err="1">
                <a:solidFill>
                  <a:srgbClr val="7030A0"/>
                </a:solidFill>
                <a:latin typeface="Courier"/>
              </a:rPr>
              <a:t>sb</a:t>
            </a:r>
            <a:endParaRPr lang="en-US" sz="2800" dirty="0">
              <a:solidFill>
                <a:srgbClr val="7030A0"/>
              </a:solidFill>
              <a:latin typeface="Courier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0030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8923404-62A9-944B-8A59-C083C391F1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35777168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6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Calibri"/>
              </a:rPr>
              <a:t>Shifting Instructions</a:t>
            </a:r>
            <a:endParaRPr dirty="0">
              <a:sym typeface="Calibri"/>
            </a:endParaRPr>
          </a:p>
        </p:txBody>
      </p:sp>
      <p:graphicFrame>
        <p:nvGraphicFramePr>
          <p:cNvPr id="1118" name="Google Shape;1118;p62"/>
          <p:cNvGraphicFramePr/>
          <p:nvPr/>
        </p:nvGraphicFramePr>
        <p:xfrm>
          <a:off x="468084" y="1574074"/>
          <a:ext cx="8229600" cy="32004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solidFill>
                            <a:schemeClr val="dk1"/>
                          </a:solidFill>
                        </a:rPr>
                        <a:t>Instruction Name</a:t>
                      </a:r>
                      <a:endParaRPr sz="2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solidFill>
                            <a:schemeClr val="dk1"/>
                          </a:solidFill>
                        </a:rPr>
                        <a:t>RISCV</a:t>
                      </a:r>
                      <a:endParaRPr sz="2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Shift Left Logical</a:t>
                      </a:r>
                      <a:endParaRPr sz="2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sll  s1,s2,s3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Shift Left Logical Imm</a:t>
                      </a:r>
                      <a:endParaRPr sz="2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slli s1,s2,imm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Shift Right Logical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srl  s1,s2,s3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Shift Right Logical Imm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srli s1,s2,imm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Shift Right Arithmetic</a:t>
                      </a:r>
                      <a:endParaRPr sz="2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sra  s1,s2,s3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Shift Right Arithmetic Imm</a:t>
                      </a:r>
                      <a:endParaRPr sz="2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srai s1,s2,imm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19" name="Google Shape;1119;p62"/>
          <p:cNvSpPr txBox="1"/>
          <p:nvPr/>
        </p:nvSpPr>
        <p:spPr>
          <a:xfrm>
            <a:off x="457200" y="5029200"/>
            <a:ext cx="82296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When using immediate, only values 0-31 are practical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When using variable, only lowest 5 bits are used (read as unsigned)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B4F2DF91-E4A1-4E43-A76C-95051F41F2EE}"/>
              </a:ext>
            </a:extLst>
          </p:cNvPr>
          <p:cNvSpPr txBox="1">
            <a:spLocks/>
          </p:cNvSpPr>
          <p:nvPr/>
        </p:nvSpPr>
        <p:spPr>
          <a:xfrm>
            <a:off x="31626" y="6449107"/>
            <a:ext cx="5250986" cy="356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b="0" dirty="0" err="1"/>
              <a:t>jRef</a:t>
            </a:r>
            <a:r>
              <a:rPr lang="en-US" b="0" dirty="0"/>
              <a:t>: Branden </a:t>
            </a:r>
            <a:r>
              <a:rPr lang="en-US" b="0" dirty="0" err="1"/>
              <a:t>Ghena</a:t>
            </a:r>
            <a:r>
              <a:rPr lang="en-US" b="0" dirty="0"/>
              <a:t>, </a:t>
            </a:r>
            <a:r>
              <a:rPr lang="en-US" b="0" dirty="0" err="1"/>
              <a:t>Univ</a:t>
            </a:r>
            <a:r>
              <a:rPr lang="en-US" b="0" dirty="0"/>
              <a:t>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39196313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6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Calibri"/>
              </a:rPr>
              <a:t>Example 1: </a:t>
            </a:r>
            <a:r>
              <a:rPr lang="en-US" dirty="0">
                <a:solidFill>
                  <a:srgbClr val="FF0000"/>
                </a:solidFill>
                <a:sym typeface="Calibri"/>
              </a:rPr>
              <a:t>Shifting</a:t>
            </a:r>
            <a:r>
              <a:rPr lang="en-US" dirty="0">
                <a:sym typeface="Calibri"/>
              </a:rPr>
              <a:t> Instructions</a:t>
            </a:r>
            <a:endParaRPr dirty="0">
              <a:sym typeface="Calibri"/>
            </a:endParaRPr>
          </a:p>
        </p:txBody>
      </p:sp>
      <p:sp>
        <p:nvSpPr>
          <p:cNvPr id="1125" name="Google Shape;1125;p63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9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sample calls to shift instructions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addi  t0,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,-256 # t0=0xFFFFFF00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slli  s0,t0,3     # s0=0xFFFFF800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srli  s1,t0,8     # s1=0x00FFFFFF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srai  s2,t0,8     # s2=0xFFFFFFFF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addi t1,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,-22   # t1=0xFFFFFFEA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# low 5: 0b01010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sll s3,t0,t1      # s3=0xFFFC0000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same as slli s3,t0,10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A6B09D7-0ACF-794A-993C-B8EF7D0C2654}"/>
              </a:ext>
            </a:extLst>
          </p:cNvPr>
          <p:cNvSpPr txBox="1">
            <a:spLocks/>
          </p:cNvSpPr>
          <p:nvPr/>
        </p:nvSpPr>
        <p:spPr>
          <a:xfrm>
            <a:off x="31626" y="6449107"/>
            <a:ext cx="5250986" cy="356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b="0" dirty="0"/>
              <a:t>Ref: Branden </a:t>
            </a:r>
            <a:r>
              <a:rPr lang="en-US" b="0" dirty="0" err="1"/>
              <a:t>Ghena</a:t>
            </a:r>
            <a:r>
              <a:rPr lang="en-US" b="0" dirty="0"/>
              <a:t>, </a:t>
            </a:r>
            <a:r>
              <a:rPr lang="en-US" b="0" dirty="0" err="1"/>
              <a:t>Univ</a:t>
            </a:r>
            <a:r>
              <a:rPr lang="en-US" b="0" dirty="0"/>
              <a:t>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36512819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6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Calibri"/>
              </a:rPr>
              <a:t>Example 3: </a:t>
            </a:r>
            <a:r>
              <a:rPr lang="en-US" dirty="0" err="1">
                <a:solidFill>
                  <a:srgbClr val="FF0000"/>
                </a:solidFill>
                <a:sym typeface="Calibri"/>
              </a:rPr>
              <a:t>sb</a:t>
            </a:r>
            <a:r>
              <a:rPr lang="en-US" dirty="0">
                <a:sym typeface="Calibri"/>
              </a:rPr>
              <a:t> using </a:t>
            </a:r>
            <a:r>
              <a:rPr lang="en-US" dirty="0" err="1">
                <a:solidFill>
                  <a:srgbClr val="FF0000"/>
                </a:solidFill>
                <a:sym typeface="Calibri"/>
              </a:rPr>
              <a:t>sw</a:t>
            </a:r>
            <a:endParaRPr dirty="0">
              <a:solidFill>
                <a:srgbClr val="FF0000"/>
              </a:solidFill>
              <a:sym typeface="Calibri"/>
            </a:endParaRPr>
          </a:p>
        </p:txBody>
      </p:sp>
      <p:sp>
        <p:nvSpPr>
          <p:cNvPr id="1139" name="Google Shape;1139;p6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3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sb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using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sb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s1,3(s0)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lw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t0,0(s0)  # get current word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andi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t0,t0,0xFFFFFF # zero top byte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slli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t1,s1,24  # shift into highest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    t0,t0,t1  # combine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8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t0,0(s0)  # store back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D2801CEA-D11C-B94B-9D9F-D18073760721}"/>
              </a:ext>
            </a:extLst>
          </p:cNvPr>
          <p:cNvSpPr txBox="1">
            <a:spLocks/>
          </p:cNvSpPr>
          <p:nvPr/>
        </p:nvSpPr>
        <p:spPr>
          <a:xfrm>
            <a:off x="31626" y="6449107"/>
            <a:ext cx="5250986" cy="356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b="0" dirty="0"/>
              <a:t>Ref: Branden </a:t>
            </a:r>
            <a:r>
              <a:rPr lang="en-US" b="0" dirty="0" err="1"/>
              <a:t>Ghena</a:t>
            </a:r>
            <a:r>
              <a:rPr lang="en-US" b="0" dirty="0"/>
              <a:t>, </a:t>
            </a:r>
            <a:r>
              <a:rPr lang="en-US" b="0" dirty="0" err="1"/>
              <a:t>Univ</a:t>
            </a:r>
            <a:r>
              <a:rPr lang="en-US" b="0" dirty="0"/>
              <a:t>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1739020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C063F-AF35-C045-B216-853D11079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Word: </a:t>
            </a:r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lw</a:t>
            </a:r>
            <a:r>
              <a:rPr lang="en-US" dirty="0"/>
              <a:t> instruction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52F16-0831-5D40-95C3-9DB4E2719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993" y="1648583"/>
            <a:ext cx="7896225" cy="4521286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rd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&gt;, &lt;offset&gt;(&lt;base register&gt;)</a:t>
            </a:r>
            <a:endParaRPr lang="en-US" b="1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AAF59A1-8E5A-674E-96C0-7AECD2B1C0C4}"/>
              </a:ext>
            </a:extLst>
          </p:cNvPr>
          <p:cNvGrpSpPr/>
          <p:nvPr/>
        </p:nvGrpSpPr>
        <p:grpSpPr>
          <a:xfrm>
            <a:off x="415181" y="2224880"/>
            <a:ext cx="2531975" cy="1223486"/>
            <a:chOff x="289636" y="2057401"/>
            <a:chExt cx="2531975" cy="1223486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D987498-9821-EB42-BD4B-49A9BEA72E03}"/>
                </a:ext>
              </a:extLst>
            </p:cNvPr>
            <p:cNvCxnSpPr/>
            <p:nvPr/>
          </p:nvCxnSpPr>
          <p:spPr>
            <a:xfrm flipV="1">
              <a:off x="1255095" y="2057401"/>
              <a:ext cx="467876" cy="906146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8B4661F-1006-1C43-B208-5B2EF13D86A4}"/>
                </a:ext>
              </a:extLst>
            </p:cNvPr>
            <p:cNvSpPr txBox="1"/>
            <p:nvPr/>
          </p:nvSpPr>
          <p:spPr>
            <a:xfrm>
              <a:off x="289636" y="2911555"/>
              <a:ext cx="2531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Calibri" panose="020F0502020204030204" pitchFamily="34" charset="0"/>
                  <a:cs typeface="Calibri" panose="020F0502020204030204" pitchFamily="34" charset="0"/>
                </a:rPr>
                <a:t>Operation code (</a:t>
              </a:r>
              <a:r>
                <a:rPr lang="en-US" sz="1800" b="0" dirty="0" err="1">
                  <a:latin typeface="Calibri" panose="020F0502020204030204" pitchFamily="34" charset="0"/>
                  <a:cs typeface="Calibri" panose="020F0502020204030204" pitchFamily="34" charset="0"/>
                </a:rPr>
                <a:t>opcode</a:t>
              </a:r>
              <a:r>
                <a:rPr lang="en-US" sz="1800" b="0" dirty="0"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663F93B-5AB7-D34D-8F8E-58F6AF898179}"/>
              </a:ext>
            </a:extLst>
          </p:cNvPr>
          <p:cNvGrpSpPr/>
          <p:nvPr/>
        </p:nvGrpSpPr>
        <p:grpSpPr>
          <a:xfrm>
            <a:off x="1785542" y="2273296"/>
            <a:ext cx="2028184" cy="829832"/>
            <a:chOff x="898617" y="2057401"/>
            <a:chExt cx="2028184" cy="82983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5316F7A-5A16-8647-8FE9-45A24C3A1A85}"/>
                </a:ext>
              </a:extLst>
            </p:cNvPr>
            <p:cNvCxnSpPr/>
            <p:nvPr/>
          </p:nvCxnSpPr>
          <p:spPr>
            <a:xfrm flipH="1" flipV="1">
              <a:off x="1722971" y="2057401"/>
              <a:ext cx="189224" cy="464076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29FADA9-DEBD-0F4E-A9C7-7B7BBF9DAC2A}"/>
                </a:ext>
              </a:extLst>
            </p:cNvPr>
            <p:cNvSpPr txBox="1"/>
            <p:nvPr/>
          </p:nvSpPr>
          <p:spPr>
            <a:xfrm>
              <a:off x="898617" y="2517901"/>
              <a:ext cx="2028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Calibri" panose="020F0502020204030204" pitchFamily="34" charset="0"/>
                  <a:cs typeface="Calibri" panose="020F0502020204030204" pitchFamily="34" charset="0"/>
                </a:rPr>
                <a:t>Destination register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F5DBB8D-C77E-B541-9C7C-DFC7BEE4B68F}"/>
              </a:ext>
            </a:extLst>
          </p:cNvPr>
          <p:cNvGrpSpPr/>
          <p:nvPr/>
        </p:nvGrpSpPr>
        <p:grpSpPr>
          <a:xfrm>
            <a:off x="4358699" y="2254588"/>
            <a:ext cx="776257" cy="943566"/>
            <a:chOff x="1656041" y="2112242"/>
            <a:chExt cx="549944" cy="175809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F7DC21B-FD00-154B-8362-2AC3D53A063B}"/>
                </a:ext>
              </a:extLst>
            </p:cNvPr>
            <p:cNvCxnSpPr/>
            <p:nvPr/>
          </p:nvCxnSpPr>
          <p:spPr>
            <a:xfrm flipH="1" flipV="1">
              <a:off x="1656041" y="2112242"/>
              <a:ext cx="199934" cy="1120969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32F08F0-D635-444F-950D-7C541BBA407A}"/>
                </a:ext>
              </a:extLst>
            </p:cNvPr>
            <p:cNvSpPr txBox="1"/>
            <p:nvPr/>
          </p:nvSpPr>
          <p:spPr>
            <a:xfrm>
              <a:off x="1672044" y="3182179"/>
              <a:ext cx="533941" cy="6881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Calibri" panose="020F0502020204030204" pitchFamily="34" charset="0"/>
                  <a:cs typeface="Calibri" panose="020F0502020204030204" pitchFamily="34" charset="0"/>
                </a:rPr>
                <a:t>Offset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2591863-056E-3D4F-9F2B-3E082838AF7D}"/>
              </a:ext>
            </a:extLst>
          </p:cNvPr>
          <p:cNvGrpSpPr/>
          <p:nvPr/>
        </p:nvGrpSpPr>
        <p:grpSpPr>
          <a:xfrm>
            <a:off x="6364321" y="2254588"/>
            <a:ext cx="1456507" cy="943566"/>
            <a:chOff x="1656041" y="2112242"/>
            <a:chExt cx="1031872" cy="1758092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670F787-2B8B-AE41-B93A-2B45275BEC36}"/>
                </a:ext>
              </a:extLst>
            </p:cNvPr>
            <p:cNvCxnSpPr/>
            <p:nvPr/>
          </p:nvCxnSpPr>
          <p:spPr>
            <a:xfrm flipH="1" flipV="1">
              <a:off x="1656041" y="2112242"/>
              <a:ext cx="199934" cy="1120969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23F6785-EA2F-F44A-AEF9-48BB5C73BBE5}"/>
                </a:ext>
              </a:extLst>
            </p:cNvPr>
            <p:cNvSpPr txBox="1"/>
            <p:nvPr/>
          </p:nvSpPr>
          <p:spPr>
            <a:xfrm>
              <a:off x="1672044" y="3182179"/>
              <a:ext cx="1015869" cy="6881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Calibri" panose="020F0502020204030204" pitchFamily="34" charset="0"/>
                  <a:cs typeface="Calibri" panose="020F0502020204030204" pitchFamily="34" charset="0"/>
                </a:rPr>
                <a:t>Base Register</a:t>
              </a:r>
            </a:p>
          </p:txBody>
        </p:sp>
      </p:grpSp>
      <p:sp>
        <p:nvSpPr>
          <p:cNvPr id="109" name="Content Placeholder 2">
            <a:extLst>
              <a:ext uri="{FF2B5EF4-FFF2-40B4-BE49-F238E27FC236}">
                <a16:creationId xmlns:a16="http://schemas.microsoft.com/office/drawing/2014/main" id="{099E88F1-105A-1B47-BA11-A45F6F8589FD}"/>
              </a:ext>
            </a:extLst>
          </p:cNvPr>
          <p:cNvSpPr txBox="1">
            <a:spLocks/>
          </p:cNvSpPr>
          <p:nvPr/>
        </p:nvSpPr>
        <p:spPr bwMode="auto">
          <a:xfrm>
            <a:off x="549275" y="3539816"/>
            <a:ext cx="8199189" cy="2906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cs typeface="Calibri" panose="020F0502020204030204" pitchFamily="34" charset="0"/>
              </a:rPr>
              <a:t>Example: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t1, 4(s0)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cs typeface="Arial" charset="0"/>
              </a:rPr>
              <a:t>Address calculation:</a:t>
            </a:r>
          </a:p>
          <a:p>
            <a:pPr lvl="1">
              <a:lnSpc>
                <a:spcPct val="90000"/>
              </a:lnSpc>
            </a:pPr>
            <a:r>
              <a:rPr lang="en-US" b="0" dirty="0">
                <a:cs typeface="Calibri" panose="020F0502020204030204" pitchFamily="34" charset="0"/>
              </a:rPr>
              <a:t>add </a:t>
            </a:r>
            <a:r>
              <a:rPr lang="en-US" b="0" i="1" dirty="0">
                <a:solidFill>
                  <a:srgbClr val="0070C0"/>
                </a:solidFill>
                <a:cs typeface="Calibri" panose="020F0502020204030204" pitchFamily="34" charset="0"/>
              </a:rPr>
              <a:t>offset </a:t>
            </a:r>
            <a:r>
              <a:rPr lang="en-US" b="0" dirty="0">
                <a:solidFill>
                  <a:srgbClr val="0070C0"/>
                </a:solidFill>
                <a:cs typeface="Calibri" panose="020F0502020204030204" pitchFamily="34" charset="0"/>
              </a:rPr>
              <a:t>(4)</a:t>
            </a:r>
            <a:r>
              <a:rPr lang="en-US" b="0" dirty="0">
                <a:cs typeface="Calibri" panose="020F0502020204030204" pitchFamily="34" charset="0"/>
              </a:rPr>
              <a:t> to the </a:t>
            </a:r>
            <a:r>
              <a:rPr lang="en-US" b="0" i="1" dirty="0">
                <a:solidFill>
                  <a:srgbClr val="0070C0"/>
                </a:solidFill>
                <a:cs typeface="Calibri" panose="020F0502020204030204" pitchFamily="34" charset="0"/>
              </a:rPr>
              <a:t>base address</a:t>
            </a:r>
            <a:r>
              <a:rPr lang="en-US" b="0" dirty="0">
                <a:solidFill>
                  <a:srgbClr val="0070C0"/>
                </a:solidFill>
                <a:cs typeface="Calibri" panose="020F0502020204030204" pitchFamily="34" charset="0"/>
              </a:rPr>
              <a:t> (s0)</a:t>
            </a:r>
          </a:p>
          <a:p>
            <a:pPr lvl="2">
              <a:lnSpc>
                <a:spcPct val="90000"/>
              </a:lnSpc>
            </a:pPr>
            <a:r>
              <a:rPr lang="en-US" b="0" dirty="0">
                <a:solidFill>
                  <a:srgbClr val="0070C0"/>
                </a:solidFill>
                <a:cs typeface="Calibri" panose="020F0502020204030204" pitchFamily="34" charset="0"/>
              </a:rPr>
              <a:t>Offset field is sign extended field )(can also be negative)</a:t>
            </a:r>
          </a:p>
          <a:p>
            <a:pPr lvl="1">
              <a:lnSpc>
                <a:spcPct val="90000"/>
              </a:lnSpc>
            </a:pPr>
            <a:r>
              <a:rPr lang="en-US" b="0" dirty="0">
                <a:cs typeface="Calibri" panose="020F0502020204030204" pitchFamily="34" charset="0"/>
              </a:rPr>
              <a:t>address = (s0 + 4)</a:t>
            </a:r>
          </a:p>
          <a:p>
            <a:pPr>
              <a:lnSpc>
                <a:spcPct val="90000"/>
              </a:lnSpc>
            </a:pPr>
            <a:r>
              <a:rPr lang="en-US" dirty="0">
                <a:cs typeface="Arial" charset="0"/>
              </a:rPr>
              <a:t>Destination register (</a:t>
            </a:r>
            <a:r>
              <a:rPr lang="en-US" dirty="0" err="1">
                <a:cs typeface="Arial" charset="0"/>
              </a:rPr>
              <a:t>rd</a:t>
            </a:r>
            <a:r>
              <a:rPr lang="en-US" dirty="0">
                <a:cs typeface="Arial" charset="0"/>
              </a:rPr>
              <a:t>):</a:t>
            </a:r>
          </a:p>
          <a:p>
            <a:pPr lvl="1">
              <a:lnSpc>
                <a:spcPct val="90000"/>
              </a:lnSpc>
            </a:pPr>
            <a:r>
              <a:rPr lang="en-US" sz="2400" b="0" dirty="0">
                <a:cs typeface="Arial" charset="0"/>
              </a:rPr>
              <a:t>t1 holds the value at address (s0 + 4)</a:t>
            </a:r>
          </a:p>
          <a:p>
            <a:r>
              <a:rPr lang="en-US" dirty="0">
                <a:solidFill>
                  <a:srgbClr val="FF0000"/>
                </a:solidFill>
                <a:cs typeface="Arial" charset="0"/>
              </a:rPr>
              <a:t>Any register </a:t>
            </a:r>
            <a:r>
              <a:rPr lang="en-US" dirty="0">
                <a:cs typeface="Arial" charset="0"/>
              </a:rPr>
              <a:t>may be used to hold the  base address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68136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2874A-7666-F447-A7CB-56D49C0DC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88640"/>
            <a:ext cx="7848872" cy="762000"/>
          </a:xfrm>
        </p:spPr>
        <p:txBody>
          <a:bodyPr/>
          <a:lstStyle/>
          <a:p>
            <a:r>
              <a:rPr lang="en-US" b="0" dirty="0"/>
              <a:t>RISC-V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B3100-A1C2-304E-932F-E52F49D99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122779"/>
            <a:ext cx="8280920" cy="1874173"/>
          </a:xfrm>
        </p:spPr>
        <p:txBody>
          <a:bodyPr/>
          <a:lstStyle/>
          <a:p>
            <a:r>
              <a:rPr lang="en-US" kern="1200" dirty="0">
                <a:solidFill>
                  <a:srgbClr val="7030A0"/>
                </a:solidFill>
                <a:latin typeface="Courier"/>
                <a:cs typeface="Courier"/>
              </a:rPr>
              <a:t>add x1, x2, x3  </a:t>
            </a:r>
            <a:r>
              <a:rPr lang="en-US" kern="1200" dirty="0">
                <a:latin typeface="Courier"/>
                <a:cs typeface="Courier"/>
              </a:rPr>
              <a:t># x1 = x2 + x3</a:t>
            </a:r>
          </a:p>
          <a:p>
            <a:r>
              <a:rPr lang="en-US" kern="1200" dirty="0">
                <a:solidFill>
                  <a:srgbClr val="7030A0"/>
                </a:solidFill>
                <a:latin typeface="Courier"/>
                <a:cs typeface="Courier"/>
              </a:rPr>
              <a:t>sub x1, x2, x3  </a:t>
            </a:r>
            <a:r>
              <a:rPr lang="en-US" kern="1200" dirty="0">
                <a:latin typeface="Courier"/>
                <a:cs typeface="Courier"/>
              </a:rPr>
              <a:t># x1 = x2 - x3</a:t>
            </a:r>
          </a:p>
          <a:p>
            <a:r>
              <a:rPr lang="en-US" dirty="0" err="1">
                <a:solidFill>
                  <a:srgbClr val="7030A0"/>
                </a:solidFill>
                <a:latin typeface="Courier"/>
              </a:rPr>
              <a:t>addi</a:t>
            </a:r>
            <a:r>
              <a:rPr lang="en-US" dirty="0">
                <a:solidFill>
                  <a:srgbClr val="7030A0"/>
                </a:solidFill>
                <a:latin typeface="Courier"/>
              </a:rPr>
              <a:t> x3,x4,-10</a:t>
            </a:r>
            <a:r>
              <a:rPr lang="en-US" kern="1200" dirty="0">
                <a:solidFill>
                  <a:srgbClr val="7030A0"/>
                </a:solidFill>
                <a:latin typeface="Courier"/>
                <a:cs typeface="Courier"/>
              </a:rPr>
              <a:t>  </a:t>
            </a:r>
            <a:r>
              <a:rPr lang="en-US" kern="1200" dirty="0">
                <a:latin typeface="Courier"/>
                <a:cs typeface="Courier"/>
              </a:rPr>
              <a:t># x3 = x4 – 10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15A1A4F-6431-9B47-8617-EE4787DCEC36}"/>
              </a:ext>
            </a:extLst>
          </p:cNvPr>
          <p:cNvSpPr txBox="1">
            <a:spLocks/>
          </p:cNvSpPr>
          <p:nvPr/>
        </p:nvSpPr>
        <p:spPr>
          <a:xfrm>
            <a:off x="401134" y="644487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dirty="0"/>
              <a:t>CS 211: 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2866451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21431" tIns="21431" rIns="21431" bIns="21431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>
                <a:ea typeface="Lucida Grande" charset="0"/>
                <a:cs typeface="Calibri" panose="020F0502020204030204" pitchFamily="34" charset="0"/>
                <a:sym typeface="Lucida Grande" charset="0"/>
              </a:rPr>
              <a:t>Loading and Storing </a:t>
            </a:r>
            <a:r>
              <a:rPr lang="en-US" altLang="en-US" dirty="0">
                <a:solidFill>
                  <a:srgbClr val="FF0000"/>
                </a:solidFill>
                <a:ea typeface="Lucida Grande" charset="0"/>
                <a:cs typeface="Calibri" panose="020F0502020204030204" pitchFamily="34" charset="0"/>
                <a:sym typeface="Lucida Grande" charset="0"/>
              </a:rPr>
              <a:t>Bytes</a:t>
            </a:r>
            <a:endParaRPr lang="en-US" altLang="en-US" dirty="0">
              <a:solidFill>
                <a:srgbClr val="FF0000"/>
              </a:solidFill>
              <a:cs typeface="Calibri" panose="020F0502020204030204" pitchFamily="34" charset="0"/>
              <a:sym typeface="Lucida Grande" charset="0"/>
            </a:endParaRPr>
          </a:p>
        </p:txBody>
      </p:sp>
      <p:sp>
        <p:nvSpPr>
          <p:cNvPr id="10246" name="Rectangle 6"/>
          <p:cNvSpPr>
            <a:spLocks noGrp="1" noChangeArrowheads="1"/>
          </p:cNvSpPr>
          <p:nvPr>
            <p:ph idx="1"/>
          </p:nvPr>
        </p:nvSpPr>
        <p:spPr>
          <a:xfrm>
            <a:off x="396875" y="1124744"/>
            <a:ext cx="7896225" cy="525658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>
                <a:sym typeface="Lucida Grande" charset="0"/>
              </a:rPr>
              <a:t>In addition to word data transfers </a:t>
            </a:r>
            <a:br>
              <a:rPr lang="en-US" altLang="en-US" dirty="0">
                <a:sym typeface="Lucida Grande" charset="0"/>
              </a:rPr>
            </a:br>
            <a:r>
              <a:rPr lang="en-US" altLang="en-US" dirty="0">
                <a:sym typeface="Lucida Grande" charset="0"/>
              </a:rPr>
              <a:t>(</a:t>
            </a:r>
            <a:r>
              <a:rPr lang="en-US" altLang="en-US" dirty="0" err="1">
                <a:sym typeface="Lucida Grande" charset="0"/>
              </a:rPr>
              <a:t>lw</a:t>
            </a:r>
            <a:r>
              <a:rPr lang="en-US" altLang="en-US" dirty="0">
                <a:sym typeface="Lucida Grande" charset="0"/>
              </a:rPr>
              <a:t>, </a:t>
            </a:r>
            <a:r>
              <a:rPr lang="en-US" altLang="en-US" dirty="0" err="1">
                <a:sym typeface="Lucida Grande" charset="0"/>
              </a:rPr>
              <a:t>sw</a:t>
            </a:r>
            <a:r>
              <a:rPr lang="en-US" altLang="en-US" dirty="0">
                <a:sym typeface="Lucida Grande" charset="0"/>
              </a:rPr>
              <a:t>), RISC-V has </a:t>
            </a:r>
            <a:r>
              <a:rPr lang="en-US" altLang="en-US" dirty="0">
                <a:solidFill>
                  <a:srgbClr val="FF0000"/>
                </a:solidFill>
                <a:sym typeface="Lucida Grande" charset="0"/>
              </a:rPr>
              <a:t>byte</a:t>
            </a:r>
            <a:r>
              <a:rPr lang="en-US" altLang="en-US" dirty="0">
                <a:sym typeface="Lucida Grande" charset="0"/>
              </a:rPr>
              <a:t> data transfers:</a:t>
            </a:r>
          </a:p>
          <a:p>
            <a:pPr marL="357188" lvl="1" indent="0">
              <a:lnSpc>
                <a:spcPct val="75000"/>
              </a:lnSpc>
              <a:buNone/>
            </a:pPr>
            <a:r>
              <a:rPr lang="en-US" altLang="en-US" dirty="0">
                <a:latin typeface="Courier"/>
                <a:sym typeface="Lucida Grande" charset="0"/>
              </a:rPr>
              <a:t> </a:t>
            </a:r>
            <a:r>
              <a:rPr lang="en-US" altLang="en-US" dirty="0">
                <a:cs typeface="Calibri" panose="020F0502020204030204" pitchFamily="34" charset="0"/>
                <a:sym typeface="Lucida Grande" charset="0"/>
              </a:rPr>
              <a:t>load byte:</a:t>
            </a:r>
            <a:r>
              <a:rPr lang="en-US" altLang="en-US" dirty="0">
                <a:latin typeface="Courier"/>
                <a:sym typeface="Lucida Grande" charset="0"/>
              </a:rPr>
              <a:t> </a:t>
            </a:r>
            <a:r>
              <a:rPr lang="en-US" altLang="en-US" sz="2800" dirty="0" err="1">
                <a:solidFill>
                  <a:srgbClr val="7030A0"/>
                </a:solidFill>
                <a:latin typeface="Courier"/>
                <a:sym typeface="Courier" charset="0"/>
              </a:rPr>
              <a:t>lb</a:t>
            </a:r>
            <a:endParaRPr lang="en-US" altLang="en-US" dirty="0">
              <a:solidFill>
                <a:srgbClr val="7030A0"/>
              </a:solidFill>
              <a:latin typeface="Courier"/>
              <a:sym typeface="Lucida Grande" charset="0"/>
            </a:endParaRPr>
          </a:p>
          <a:p>
            <a:pPr marL="357188" lvl="1" indent="0">
              <a:lnSpc>
                <a:spcPct val="75000"/>
              </a:lnSpc>
              <a:buNone/>
            </a:pPr>
            <a:r>
              <a:rPr lang="en-US" altLang="en-US" dirty="0">
                <a:latin typeface="Courier"/>
                <a:sym typeface="Lucida Grande" charset="0"/>
              </a:rPr>
              <a:t> </a:t>
            </a:r>
            <a:r>
              <a:rPr lang="en-US" altLang="en-US" dirty="0">
                <a:cs typeface="Calibri" panose="020F0502020204030204" pitchFamily="34" charset="0"/>
                <a:sym typeface="Lucida Grande" charset="0"/>
              </a:rPr>
              <a:t>store byte: </a:t>
            </a:r>
            <a:r>
              <a:rPr lang="en-US" altLang="en-US" sz="2800" dirty="0" err="1">
                <a:solidFill>
                  <a:srgbClr val="7030A0"/>
                </a:solidFill>
                <a:latin typeface="Courier"/>
                <a:sym typeface="Courier" charset="0"/>
              </a:rPr>
              <a:t>sb</a:t>
            </a:r>
            <a:endParaRPr lang="en-US" altLang="en-US" dirty="0">
              <a:solidFill>
                <a:srgbClr val="7030A0"/>
              </a:solidFill>
              <a:latin typeface="Courier"/>
              <a:sym typeface="Lucida Grande" charset="0"/>
            </a:endParaRPr>
          </a:p>
          <a:p>
            <a:r>
              <a:rPr lang="en-US" altLang="en-US" dirty="0">
                <a:sym typeface="Lucida Grande" charset="0"/>
              </a:rPr>
              <a:t>Same format as </a:t>
            </a:r>
            <a:r>
              <a:rPr lang="en-US" altLang="en-US" dirty="0" err="1">
                <a:latin typeface="Courier" pitchFamily="2" charset="0"/>
                <a:sym typeface="Courier" charset="0"/>
              </a:rPr>
              <a:t>lw</a:t>
            </a:r>
            <a:r>
              <a:rPr lang="en-US" altLang="en-US" dirty="0">
                <a:latin typeface="Courier" pitchFamily="2" charset="0"/>
                <a:sym typeface="Lucida Grande" charset="0"/>
              </a:rPr>
              <a:t>, </a:t>
            </a:r>
            <a:r>
              <a:rPr lang="en-US" altLang="en-US" dirty="0" err="1">
                <a:latin typeface="Courier" pitchFamily="2" charset="0"/>
                <a:sym typeface="Courier" charset="0"/>
              </a:rPr>
              <a:t>sw</a:t>
            </a:r>
            <a:endParaRPr lang="en-US" altLang="en-US" dirty="0">
              <a:latin typeface="Courier" pitchFamily="2" charset="0"/>
              <a:sym typeface="Lucida Grande" charset="0"/>
            </a:endParaRPr>
          </a:p>
          <a:p>
            <a:r>
              <a:rPr lang="en-US" altLang="en-US" dirty="0">
                <a:sym typeface="Lucida Grande" charset="0"/>
              </a:rPr>
              <a:t>E.g.,  </a:t>
            </a:r>
            <a:r>
              <a:rPr lang="en-US" altLang="en-US" dirty="0" err="1">
                <a:solidFill>
                  <a:srgbClr val="7030A0"/>
                </a:solidFill>
                <a:latin typeface="Courier" pitchFamily="2" charset="0"/>
                <a:sym typeface="Courier" charset="0"/>
              </a:rPr>
              <a:t>lb</a:t>
            </a:r>
            <a:r>
              <a:rPr lang="en-US" altLang="en-US" dirty="0">
                <a:solidFill>
                  <a:srgbClr val="7030A0"/>
                </a:solidFill>
                <a:latin typeface="Courier" pitchFamily="2" charset="0"/>
                <a:sym typeface="Courier" charset="0"/>
              </a:rPr>
              <a:t> x10,3(x11)</a:t>
            </a:r>
            <a:endParaRPr lang="en-US" altLang="en-US" dirty="0">
              <a:solidFill>
                <a:srgbClr val="7030A0"/>
              </a:solidFill>
              <a:latin typeface="Courier" pitchFamily="2" charset="0"/>
              <a:sym typeface="Lucida Grande" charset="0"/>
            </a:endParaRPr>
          </a:p>
          <a:p>
            <a:pPr marL="357188" lvl="1" indent="0">
              <a:lnSpc>
                <a:spcPct val="75000"/>
              </a:lnSpc>
              <a:buNone/>
            </a:pPr>
            <a:r>
              <a:rPr lang="en-US" altLang="en-US" dirty="0">
                <a:cs typeface="Calibri" panose="020F0502020204030204" pitchFamily="34" charset="0"/>
                <a:sym typeface="Lucida Grande" charset="0"/>
              </a:rPr>
              <a:t>contents of memory location with address = sum of “3” + contents of register x1</a:t>
            </a:r>
            <a:r>
              <a:rPr lang="en-US" altLang="en-US" dirty="0">
                <a:cs typeface="Calibri" panose="020F0502020204030204" pitchFamily="34" charset="0"/>
                <a:sym typeface="Courier" charset="0"/>
              </a:rPr>
              <a:t>1 - </a:t>
            </a:r>
            <a:r>
              <a:rPr lang="en-US" altLang="en-US" dirty="0">
                <a:cs typeface="Calibri" panose="020F0502020204030204" pitchFamily="34" charset="0"/>
                <a:sym typeface="Lucida Grande" charset="0"/>
              </a:rPr>
              <a:t> is copied to the low byte position of register x1</a:t>
            </a:r>
            <a:r>
              <a:rPr lang="en-US" altLang="en-US" dirty="0">
                <a:cs typeface="Calibri" panose="020F0502020204030204" pitchFamily="34" charset="0"/>
                <a:sym typeface="Courier" charset="0"/>
              </a:rPr>
              <a:t>0</a:t>
            </a:r>
            <a:endParaRPr lang="en-US" altLang="en-US" dirty="0">
              <a:latin typeface="Courier"/>
              <a:sym typeface="Lucida Grande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31890" y="4604836"/>
            <a:ext cx="7237642" cy="1177526"/>
            <a:chOff x="620483" y="5264153"/>
            <a:chExt cx="7237642" cy="1570035"/>
          </a:xfrm>
        </p:grpSpPr>
        <p:grpSp>
          <p:nvGrpSpPr>
            <p:cNvPr id="8" name="Group 3"/>
            <p:cNvGrpSpPr>
              <a:grpSpLocks/>
            </p:cNvGrpSpPr>
            <p:nvPr/>
          </p:nvGrpSpPr>
          <p:grpSpPr bwMode="auto">
            <a:xfrm>
              <a:off x="6763345" y="5493841"/>
              <a:ext cx="785813" cy="1126929"/>
              <a:chOff x="0" y="0"/>
              <a:chExt cx="880" cy="1262"/>
            </a:xfrm>
          </p:grpSpPr>
          <p:sp>
            <p:nvSpPr>
              <p:cNvPr id="9" name="Rectangle 1"/>
              <p:cNvSpPr>
                <a:spLocks/>
              </p:cNvSpPr>
              <p:nvPr/>
            </p:nvSpPr>
            <p:spPr bwMode="auto">
              <a:xfrm>
                <a:off x="345" y="0"/>
                <a:ext cx="72" cy="256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/>
              <a:lstStyle/>
              <a:p>
                <a:endParaRPr lang="en-US" sz="1013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" name="Rectangle 2"/>
              <p:cNvSpPr>
                <a:spLocks/>
              </p:cNvSpPr>
              <p:nvPr/>
            </p:nvSpPr>
            <p:spPr bwMode="auto">
              <a:xfrm>
                <a:off x="0" y="267"/>
                <a:ext cx="880" cy="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cap="flat">
                    <a:solidFill>
                      <a:srgbClr val="000000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21431" tIns="21431" rIns="21431" bIns="21431">
                <a:spAutoFit/>
              </a:bodyPr>
              <a:lstStyle>
                <a:lvl1pPr algn="l">
                  <a:defRPr sz="1200">
                    <a:solidFill>
                      <a:schemeClr val="tx1"/>
                    </a:solidFill>
                    <a:latin typeface="Gill Sans" charset="0"/>
                  </a:defRPr>
                </a:lvl1pPr>
                <a:lvl2pPr algn="l">
                  <a:defRPr sz="1200">
                    <a:solidFill>
                      <a:schemeClr val="tx1"/>
                    </a:solidFill>
                    <a:latin typeface="Gill Sans" charset="0"/>
                  </a:defRPr>
                </a:lvl2pPr>
                <a:lvl3pPr algn="l">
                  <a:defRPr sz="1200">
                    <a:solidFill>
                      <a:schemeClr val="tx1"/>
                    </a:solidFill>
                    <a:latin typeface="Gill Sans" charset="0"/>
                  </a:defRPr>
                </a:lvl3pPr>
                <a:lvl4pPr algn="l">
                  <a:defRPr sz="1200">
                    <a:solidFill>
                      <a:schemeClr val="tx1"/>
                    </a:solidFill>
                    <a:latin typeface="Gill Sans" charset="0"/>
                  </a:defRPr>
                </a:lvl4pPr>
                <a:lvl5pPr algn="l">
                  <a:defRPr sz="1200">
                    <a:solidFill>
                      <a:schemeClr val="tx1"/>
                    </a:solidFill>
                    <a:latin typeface="Gill Sans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Gill Sans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Gill Sans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Gill Sans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Gill Sans" charset="0"/>
                  </a:defRPr>
                </a:lvl9pPr>
              </a:lstStyle>
              <a:p>
                <a:pPr>
                  <a:spcBef>
                    <a:spcPts val="1259"/>
                  </a:spcBef>
                </a:pPr>
                <a:r>
                  <a:rPr lang="en-US" altLang="en-US" sz="2025" dirty="0">
                    <a:latin typeface="Calibri" panose="020F0502020204030204" pitchFamily="34" charset="0"/>
                    <a:ea typeface="Lucida Grande" charset="0"/>
                    <a:cs typeface="Calibri" panose="020F0502020204030204" pitchFamily="34" charset="0"/>
                    <a:sym typeface="Lucida Grande" charset="0"/>
                  </a:rPr>
                  <a:t>byte</a:t>
                </a:r>
                <a:br>
                  <a:rPr lang="en-US" altLang="en-US" sz="2025" dirty="0">
                    <a:latin typeface="Calibri" panose="020F0502020204030204" pitchFamily="34" charset="0"/>
                    <a:ea typeface="Lucida Grande" charset="0"/>
                    <a:cs typeface="Calibri" panose="020F0502020204030204" pitchFamily="34" charset="0"/>
                    <a:sym typeface="Lucida Grande" charset="0"/>
                  </a:rPr>
                </a:br>
                <a:r>
                  <a:rPr lang="en-US" altLang="en-US" sz="2025" dirty="0">
                    <a:latin typeface="Calibri" panose="020F0502020204030204" pitchFamily="34" charset="0"/>
                    <a:ea typeface="Lucida Grande" charset="0"/>
                    <a:cs typeface="Calibri" panose="020F0502020204030204" pitchFamily="34" charset="0"/>
                    <a:sym typeface="Lucida Grande" charset="0"/>
                  </a:rPr>
                  <a:t>loaded</a:t>
                </a:r>
              </a:p>
            </p:txBody>
          </p:sp>
        </p:grpSp>
        <p:sp>
          <p:nvSpPr>
            <p:cNvPr id="11" name="Rectangle 4"/>
            <p:cNvSpPr>
              <a:spLocks/>
            </p:cNvSpPr>
            <p:nvPr/>
          </p:nvSpPr>
          <p:spPr bwMode="auto">
            <a:xfrm>
              <a:off x="6307931" y="5390257"/>
              <a:ext cx="880048" cy="473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21431" tIns="21431" rIns="21431" bIns="21431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r>
                <a:rPr lang="en-US" altLang="en-US" sz="2025">
                  <a:solidFill>
                    <a:srgbClr val="A40800"/>
                  </a:solidFill>
                  <a:latin typeface="Calibri" panose="020F0502020204030204" pitchFamily="34" charset="0"/>
                  <a:ea typeface="Courier" charset="0"/>
                  <a:cs typeface="Calibri" panose="020F0502020204030204" pitchFamily="34" charset="0"/>
                  <a:sym typeface="Courier" charset="0"/>
                </a:rPr>
                <a:t> zzz zzzz</a:t>
              </a:r>
            </a:p>
          </p:txBody>
        </p:sp>
        <p:sp>
          <p:nvSpPr>
            <p:cNvPr id="12" name="Rectangle 9"/>
            <p:cNvSpPr>
              <a:spLocks/>
            </p:cNvSpPr>
            <p:nvPr/>
          </p:nvSpPr>
          <p:spPr bwMode="auto">
            <a:xfrm>
              <a:off x="6307931" y="5390257"/>
              <a:ext cx="161903" cy="473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21431" tIns="21431" rIns="21431" bIns="21431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r>
                <a:rPr lang="en-US" altLang="en-US" sz="2025">
                  <a:solidFill>
                    <a:srgbClr val="3F691E"/>
                  </a:solidFill>
                  <a:latin typeface="Calibri" panose="020F0502020204030204" pitchFamily="34" charset="0"/>
                  <a:ea typeface="Courier" charset="0"/>
                  <a:cs typeface="Calibri" panose="020F0502020204030204" pitchFamily="34" charset="0"/>
                  <a:sym typeface="Courier" charset="0"/>
                </a:rPr>
                <a:t>x</a:t>
              </a:r>
            </a:p>
          </p:txBody>
        </p:sp>
        <p:grpSp>
          <p:nvGrpSpPr>
            <p:cNvPr id="13" name="Group 13"/>
            <p:cNvGrpSpPr>
              <a:grpSpLocks/>
            </p:cNvGrpSpPr>
            <p:nvPr/>
          </p:nvGrpSpPr>
          <p:grpSpPr bwMode="auto">
            <a:xfrm>
              <a:off x="2057400" y="5679579"/>
              <a:ext cx="3943350" cy="712589"/>
              <a:chOff x="0" y="0"/>
              <a:chExt cx="4416" cy="798"/>
            </a:xfrm>
          </p:grpSpPr>
          <p:sp>
            <p:nvSpPr>
              <p:cNvPr id="14" name="Rectangle 11"/>
              <p:cNvSpPr>
                <a:spLocks/>
              </p:cNvSpPr>
              <p:nvPr/>
            </p:nvSpPr>
            <p:spPr bwMode="auto">
              <a:xfrm>
                <a:off x="64" y="268"/>
                <a:ext cx="3355" cy="5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cap="flat">
                    <a:solidFill>
                      <a:srgbClr val="000000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21431" tIns="21431" rIns="21431" bIns="21431">
                <a:spAutoFit/>
              </a:bodyPr>
              <a:lstStyle>
                <a:lvl1pPr algn="l">
                  <a:defRPr sz="1200">
                    <a:solidFill>
                      <a:schemeClr val="tx1"/>
                    </a:solidFill>
                    <a:latin typeface="Gill Sans" charset="0"/>
                  </a:defRPr>
                </a:lvl1pPr>
                <a:lvl2pPr algn="l">
                  <a:defRPr sz="1200">
                    <a:solidFill>
                      <a:schemeClr val="tx1"/>
                    </a:solidFill>
                    <a:latin typeface="Gill Sans" charset="0"/>
                  </a:defRPr>
                </a:lvl2pPr>
                <a:lvl3pPr algn="l">
                  <a:defRPr sz="1200">
                    <a:solidFill>
                      <a:schemeClr val="tx1"/>
                    </a:solidFill>
                    <a:latin typeface="Gill Sans" charset="0"/>
                  </a:defRPr>
                </a:lvl3pPr>
                <a:lvl4pPr algn="l">
                  <a:defRPr sz="1200">
                    <a:solidFill>
                      <a:schemeClr val="tx1"/>
                    </a:solidFill>
                    <a:latin typeface="Gill Sans" charset="0"/>
                  </a:defRPr>
                </a:lvl4pPr>
                <a:lvl5pPr algn="l">
                  <a:defRPr sz="1200">
                    <a:solidFill>
                      <a:schemeClr val="tx1"/>
                    </a:solidFill>
                    <a:latin typeface="Gill Sans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Gill Sans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Gill Sans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Gill Sans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Gill Sans" charset="0"/>
                  </a:defRPr>
                </a:lvl9pPr>
              </a:lstStyle>
              <a:p>
                <a:pPr>
                  <a:spcBef>
                    <a:spcPts val="1259"/>
                  </a:spcBef>
                </a:pPr>
                <a:r>
                  <a:rPr lang="en-US" altLang="en-US" sz="2025" dirty="0">
                    <a:solidFill>
                      <a:srgbClr val="408000"/>
                    </a:solidFill>
                    <a:latin typeface="Calibri" panose="020F0502020204030204" pitchFamily="34" charset="0"/>
                    <a:ea typeface="Lucida Grande" charset="0"/>
                    <a:cs typeface="Calibri" panose="020F0502020204030204" pitchFamily="34" charset="0"/>
                    <a:sym typeface="Lucida Grande" charset="0"/>
                  </a:rPr>
                  <a:t>…is copied to “sign-extend”</a:t>
                </a:r>
              </a:p>
            </p:txBody>
          </p:sp>
          <p:sp>
            <p:nvSpPr>
              <p:cNvPr id="15" name="AutoShape 12"/>
              <p:cNvSpPr>
                <a:spLocks/>
              </p:cNvSpPr>
              <p:nvPr/>
            </p:nvSpPr>
            <p:spPr bwMode="auto">
              <a:xfrm>
                <a:off x="0" y="0"/>
                <a:ext cx="4416" cy="206"/>
              </a:xfrm>
              <a:prstGeom prst="leftArrow">
                <a:avLst>
                  <a:gd name="adj1" fmla="val 50000"/>
                  <a:gd name="adj2" fmla="val 401942"/>
                </a:avLst>
              </a:prstGeom>
              <a:solidFill>
                <a:schemeClr val="accent1"/>
              </a:solidFill>
              <a:ln w="9525" cap="flat">
                <a:solidFill>
                  <a:srgbClr val="7FD13B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 sz="1013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6" name="Group 16"/>
            <p:cNvGrpSpPr>
              <a:grpSpLocks/>
            </p:cNvGrpSpPr>
            <p:nvPr/>
          </p:nvGrpSpPr>
          <p:grpSpPr bwMode="auto">
            <a:xfrm>
              <a:off x="5694970" y="5722441"/>
              <a:ext cx="832050" cy="1111747"/>
              <a:chOff x="-516" y="0"/>
              <a:chExt cx="931" cy="1245"/>
            </a:xfrm>
          </p:grpSpPr>
          <p:sp>
            <p:nvSpPr>
              <p:cNvPr id="17" name="Line 14"/>
              <p:cNvSpPr>
                <a:spLocks noChangeShapeType="1"/>
              </p:cNvSpPr>
              <p:nvPr/>
            </p:nvSpPr>
            <p:spPr bwMode="auto">
              <a:xfrm rot="10800000" flipH="1">
                <a:off x="255" y="0"/>
                <a:ext cx="0" cy="640"/>
              </a:xfrm>
              <a:prstGeom prst="line">
                <a:avLst/>
              </a:prstGeom>
              <a:noFill/>
              <a:ln w="63500" cap="flat">
                <a:solidFill>
                  <a:srgbClr val="2B4714"/>
                </a:solidFill>
                <a:prstDash val="solid"/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 sz="1013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" name="Rectangle 15"/>
              <p:cNvSpPr>
                <a:spLocks/>
              </p:cNvSpPr>
              <p:nvPr/>
            </p:nvSpPr>
            <p:spPr bwMode="auto">
              <a:xfrm>
                <a:off x="-516" y="715"/>
                <a:ext cx="931" cy="5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cap="flat">
                    <a:solidFill>
                      <a:srgbClr val="000000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21431" tIns="21431" rIns="21431" bIns="21431">
                <a:spAutoFit/>
              </a:bodyPr>
              <a:lstStyle>
                <a:lvl1pPr algn="l">
                  <a:defRPr sz="1200">
                    <a:solidFill>
                      <a:schemeClr val="tx1"/>
                    </a:solidFill>
                    <a:latin typeface="Gill Sans" charset="0"/>
                  </a:defRPr>
                </a:lvl1pPr>
                <a:lvl2pPr algn="l">
                  <a:defRPr sz="1200">
                    <a:solidFill>
                      <a:schemeClr val="tx1"/>
                    </a:solidFill>
                    <a:latin typeface="Gill Sans" charset="0"/>
                  </a:defRPr>
                </a:lvl2pPr>
                <a:lvl3pPr algn="l">
                  <a:defRPr sz="1200">
                    <a:solidFill>
                      <a:schemeClr val="tx1"/>
                    </a:solidFill>
                    <a:latin typeface="Gill Sans" charset="0"/>
                  </a:defRPr>
                </a:lvl3pPr>
                <a:lvl4pPr algn="l">
                  <a:defRPr sz="1200">
                    <a:solidFill>
                      <a:schemeClr val="tx1"/>
                    </a:solidFill>
                    <a:latin typeface="Gill Sans" charset="0"/>
                  </a:defRPr>
                </a:lvl4pPr>
                <a:lvl5pPr algn="l">
                  <a:defRPr sz="1200">
                    <a:solidFill>
                      <a:schemeClr val="tx1"/>
                    </a:solidFill>
                    <a:latin typeface="Gill Sans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Gill Sans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Gill Sans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Gill Sans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Gill Sans" charset="0"/>
                  </a:defRPr>
                </a:lvl9pPr>
              </a:lstStyle>
              <a:p>
                <a:pPr>
                  <a:spcBef>
                    <a:spcPts val="1259"/>
                  </a:spcBef>
                </a:pPr>
                <a:r>
                  <a:rPr lang="en-US" altLang="en-US" sz="2025" dirty="0">
                    <a:solidFill>
                      <a:srgbClr val="408000"/>
                    </a:solidFill>
                    <a:latin typeface="Calibri" panose="020F0502020204030204" pitchFamily="34" charset="0"/>
                    <a:ea typeface="Lucida Grande" charset="0"/>
                    <a:cs typeface="Calibri" panose="020F0502020204030204" pitchFamily="34" charset="0"/>
                    <a:sym typeface="Lucida Grande" charset="0"/>
                  </a:rPr>
                  <a:t>This bit</a:t>
                </a:r>
              </a:p>
            </p:txBody>
          </p:sp>
        </p:grpSp>
        <p:sp>
          <p:nvSpPr>
            <p:cNvPr id="19" name="Rectangle 17"/>
            <p:cNvSpPr>
              <a:spLocks/>
            </p:cNvSpPr>
            <p:nvPr/>
          </p:nvSpPr>
          <p:spPr bwMode="auto">
            <a:xfrm>
              <a:off x="2849330" y="5350538"/>
              <a:ext cx="3186770" cy="473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21431" tIns="21431" rIns="21431" bIns="21431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r>
                <a:rPr lang="en-US" altLang="en-US" sz="2025" dirty="0" err="1">
                  <a:solidFill>
                    <a:srgbClr val="676767"/>
                  </a:solidFill>
                  <a:latin typeface="Calibri" panose="020F0502020204030204" pitchFamily="34" charset="0"/>
                  <a:ea typeface="Courier" charset="0"/>
                  <a:cs typeface="Calibri" panose="020F0502020204030204" pitchFamily="34" charset="0"/>
                  <a:sym typeface="Courier" charset="0"/>
                </a:rPr>
                <a:t>xxxx</a:t>
              </a:r>
              <a:r>
                <a:rPr lang="en-US" altLang="en-US" sz="2025" dirty="0">
                  <a:solidFill>
                    <a:srgbClr val="676767"/>
                  </a:solidFill>
                  <a:latin typeface="Calibri" panose="020F0502020204030204" pitchFamily="34" charset="0"/>
                  <a:ea typeface="Courier" charset="0"/>
                  <a:cs typeface="Calibri" panose="020F0502020204030204" pitchFamily="34" charset="0"/>
                  <a:sym typeface="Courier" charset="0"/>
                </a:rPr>
                <a:t> </a:t>
              </a:r>
              <a:r>
                <a:rPr lang="en-US" altLang="en-US" sz="2025" dirty="0" err="1">
                  <a:solidFill>
                    <a:srgbClr val="676767"/>
                  </a:solidFill>
                  <a:latin typeface="Calibri" panose="020F0502020204030204" pitchFamily="34" charset="0"/>
                  <a:ea typeface="Courier" charset="0"/>
                  <a:cs typeface="Calibri" panose="020F0502020204030204" pitchFamily="34" charset="0"/>
                  <a:sym typeface="Courier" charset="0"/>
                </a:rPr>
                <a:t>xxxx</a:t>
              </a:r>
              <a:r>
                <a:rPr lang="en-US" altLang="en-US" sz="2025" dirty="0">
                  <a:solidFill>
                    <a:srgbClr val="676767"/>
                  </a:solidFill>
                  <a:latin typeface="Calibri" panose="020F0502020204030204" pitchFamily="34" charset="0"/>
                  <a:ea typeface="Courier" charset="0"/>
                  <a:cs typeface="Calibri" panose="020F0502020204030204" pitchFamily="34" charset="0"/>
                  <a:sym typeface="Courier" charset="0"/>
                </a:rPr>
                <a:t> </a:t>
              </a:r>
              <a:r>
                <a:rPr lang="en-US" altLang="en-US" sz="2025" dirty="0" err="1">
                  <a:solidFill>
                    <a:srgbClr val="676767"/>
                  </a:solidFill>
                  <a:latin typeface="Calibri" panose="020F0502020204030204" pitchFamily="34" charset="0"/>
                  <a:ea typeface="Courier" charset="0"/>
                  <a:cs typeface="Calibri" panose="020F0502020204030204" pitchFamily="34" charset="0"/>
                  <a:sym typeface="Courier" charset="0"/>
                </a:rPr>
                <a:t>xxxx</a:t>
              </a:r>
              <a:r>
                <a:rPr lang="en-US" altLang="en-US" sz="2025" dirty="0">
                  <a:solidFill>
                    <a:srgbClr val="676767"/>
                  </a:solidFill>
                  <a:latin typeface="Calibri" panose="020F0502020204030204" pitchFamily="34" charset="0"/>
                  <a:ea typeface="Courier" charset="0"/>
                  <a:cs typeface="Calibri" panose="020F0502020204030204" pitchFamily="34" charset="0"/>
                  <a:sym typeface="Courier" charset="0"/>
                </a:rPr>
                <a:t> </a:t>
              </a:r>
              <a:r>
                <a:rPr lang="en-US" altLang="en-US" sz="2025" dirty="0" err="1">
                  <a:solidFill>
                    <a:srgbClr val="676767"/>
                  </a:solidFill>
                  <a:latin typeface="Calibri" panose="020F0502020204030204" pitchFamily="34" charset="0"/>
                  <a:ea typeface="Courier" charset="0"/>
                  <a:cs typeface="Calibri" panose="020F0502020204030204" pitchFamily="34" charset="0"/>
                  <a:sym typeface="Courier" charset="0"/>
                </a:rPr>
                <a:t>xxxx</a:t>
              </a:r>
              <a:r>
                <a:rPr lang="en-US" altLang="en-US" sz="2025" dirty="0">
                  <a:solidFill>
                    <a:srgbClr val="676767"/>
                  </a:solidFill>
                  <a:latin typeface="Calibri" panose="020F0502020204030204" pitchFamily="34" charset="0"/>
                  <a:ea typeface="Courier" charset="0"/>
                  <a:cs typeface="Calibri" panose="020F0502020204030204" pitchFamily="34" charset="0"/>
                  <a:sym typeface="Courier" charset="0"/>
                </a:rPr>
                <a:t> </a:t>
              </a:r>
              <a:r>
                <a:rPr lang="en-US" altLang="en-US" sz="2025" dirty="0" err="1">
                  <a:solidFill>
                    <a:srgbClr val="676767"/>
                  </a:solidFill>
                  <a:latin typeface="Calibri" panose="020F0502020204030204" pitchFamily="34" charset="0"/>
                  <a:ea typeface="Courier" charset="0"/>
                  <a:cs typeface="Calibri" panose="020F0502020204030204" pitchFamily="34" charset="0"/>
                  <a:sym typeface="Courier" charset="0"/>
                </a:rPr>
                <a:t>xxxx</a:t>
              </a:r>
              <a:r>
                <a:rPr lang="en-US" altLang="en-US" sz="2025" dirty="0">
                  <a:solidFill>
                    <a:srgbClr val="676767"/>
                  </a:solidFill>
                  <a:latin typeface="Calibri" panose="020F0502020204030204" pitchFamily="34" charset="0"/>
                  <a:ea typeface="Courier" charset="0"/>
                  <a:cs typeface="Calibri" panose="020F0502020204030204" pitchFamily="34" charset="0"/>
                  <a:sym typeface="Courier" charset="0"/>
                </a:rPr>
                <a:t> </a:t>
              </a:r>
              <a:r>
                <a:rPr lang="en-US" altLang="en-US" sz="2025" dirty="0" err="1">
                  <a:solidFill>
                    <a:srgbClr val="676767"/>
                  </a:solidFill>
                  <a:latin typeface="Calibri" panose="020F0502020204030204" pitchFamily="34" charset="0"/>
                  <a:ea typeface="Courier" charset="0"/>
                  <a:cs typeface="Calibri" panose="020F0502020204030204" pitchFamily="34" charset="0"/>
                  <a:sym typeface="Courier" charset="0"/>
                </a:rPr>
                <a:t>xxxx</a:t>
              </a:r>
              <a:endParaRPr lang="en-US" altLang="en-US" sz="2025" dirty="0">
                <a:solidFill>
                  <a:srgbClr val="676767"/>
                </a:solidFill>
                <a:latin typeface="Calibri" panose="020F0502020204030204" pitchFamily="34" charset="0"/>
                <a:ea typeface="Courier" charset="0"/>
                <a:cs typeface="Calibri" panose="020F0502020204030204" pitchFamily="34" charset="0"/>
                <a:sym typeface="Courier" charset="0"/>
              </a:endParaRPr>
            </a:p>
          </p:txBody>
        </p:sp>
        <p:sp>
          <p:nvSpPr>
            <p:cNvPr id="20" name="AutoShape 18"/>
            <p:cNvSpPr>
              <a:spLocks/>
            </p:cNvSpPr>
            <p:nvPr/>
          </p:nvSpPr>
          <p:spPr bwMode="auto">
            <a:xfrm>
              <a:off x="6222206" y="5443835"/>
              <a:ext cx="1635919" cy="335756"/>
            </a:xfrm>
            <a:prstGeom prst="roundRect">
              <a:avLst>
                <a:gd name="adj" fmla="val 20833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sz="1013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 flipH="1">
              <a:off x="620483" y="5264153"/>
              <a:ext cx="793980" cy="1272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0" dirty="0">
                  <a:solidFill>
                    <a:srgbClr val="0926B7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x10:</a:t>
              </a:r>
            </a:p>
          </p:txBody>
        </p:sp>
      </p:grpSp>
      <p:sp>
        <p:nvSpPr>
          <p:cNvPr id="21" name="Footer Placeholder 3">
            <a:extLst>
              <a:ext uri="{FF2B5EF4-FFF2-40B4-BE49-F238E27FC236}">
                <a16:creationId xmlns:a16="http://schemas.microsoft.com/office/drawing/2014/main" id="{532F37AA-6F06-4747-B0DD-41F29281BA10}"/>
              </a:ext>
            </a:extLst>
          </p:cNvPr>
          <p:cNvSpPr txBox="1">
            <a:spLocks/>
          </p:cNvSpPr>
          <p:nvPr/>
        </p:nvSpPr>
        <p:spPr>
          <a:xfrm>
            <a:off x="251520" y="6424712"/>
            <a:ext cx="5250986" cy="356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b="0" dirty="0"/>
              <a:t>Ref: Prof </a:t>
            </a:r>
            <a:r>
              <a:rPr lang="en-US" b="0" dirty="0" err="1"/>
              <a:t>Krste</a:t>
            </a:r>
            <a:r>
              <a:rPr lang="en-US" b="0" dirty="0"/>
              <a:t> </a:t>
            </a:r>
            <a:r>
              <a:rPr lang="en-US" b="0" dirty="0" err="1"/>
              <a:t>Asanović</a:t>
            </a:r>
            <a:r>
              <a:rPr lang="en-US" b="0" dirty="0"/>
              <a:t> &amp; Randy H. Katz, </a:t>
            </a:r>
            <a:r>
              <a:rPr lang="en-US" b="0" dirty="0" err="1"/>
              <a:t>Univ</a:t>
            </a:r>
            <a:r>
              <a:rPr lang="en-US" b="0" dirty="0"/>
              <a:t>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4046484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74906-39EA-2349-9891-2580E1250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Sign Extension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4838C-2FBC-C342-AF3E-FC34088B5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3" y="1109526"/>
            <a:ext cx="8964488" cy="518457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-2  =  - (010)</a:t>
            </a:r>
            <a:r>
              <a:rPr lang="en-US" sz="2000" baseline="-25000" dirty="0"/>
              <a:t>2</a:t>
            </a:r>
            <a:r>
              <a:rPr lang="en-US" sz="2000" dirty="0"/>
              <a:t> = (110)</a:t>
            </a:r>
            <a:r>
              <a:rPr lang="en-US" sz="2000" baseline="-25000" dirty="0"/>
              <a:t>two’s compliment </a:t>
            </a:r>
            <a:r>
              <a:rPr lang="en-US" sz="2000" dirty="0"/>
              <a:t> = (1110)</a:t>
            </a:r>
            <a:r>
              <a:rPr lang="en-US" sz="2000" baseline="-25000" dirty="0"/>
              <a:t>two’s compliment</a:t>
            </a:r>
            <a:r>
              <a:rPr lang="en-US" sz="2000" dirty="0"/>
              <a:t> = (11110)</a:t>
            </a:r>
            <a:r>
              <a:rPr lang="en-US" sz="2000" baseline="-25000" dirty="0"/>
              <a:t>two’s compliment </a:t>
            </a:r>
            <a:r>
              <a:rPr lang="en-US" sz="2000" dirty="0"/>
              <a:t>  =  (11..1110)</a:t>
            </a:r>
            <a:r>
              <a:rPr lang="en-US" sz="2000" baseline="-25000" dirty="0"/>
              <a:t>two’s compliment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-3 = - (011)</a:t>
            </a:r>
            <a:r>
              <a:rPr lang="en-US" sz="2000" baseline="-25000" dirty="0"/>
              <a:t>2</a:t>
            </a:r>
            <a:r>
              <a:rPr lang="en-US" sz="2000" dirty="0"/>
              <a:t> = (101)</a:t>
            </a:r>
            <a:r>
              <a:rPr lang="en-US" sz="2000" baseline="-25000" dirty="0"/>
              <a:t>two’s compliment </a:t>
            </a:r>
            <a:r>
              <a:rPr lang="en-US" sz="2000" dirty="0"/>
              <a:t> = (1101)</a:t>
            </a:r>
            <a:r>
              <a:rPr lang="en-US" sz="2000" baseline="-25000" dirty="0"/>
              <a:t>two’s compliment</a:t>
            </a:r>
            <a:r>
              <a:rPr lang="en-US" sz="2000" dirty="0"/>
              <a:t> = (11101)</a:t>
            </a:r>
            <a:r>
              <a:rPr lang="en-US" sz="2000" baseline="-25000" dirty="0"/>
              <a:t>two’s compliment </a:t>
            </a:r>
            <a:r>
              <a:rPr lang="en-US" sz="2000" dirty="0"/>
              <a:t>  =  (11..11101)</a:t>
            </a:r>
            <a:r>
              <a:rPr lang="en-US" sz="2000" baseline="-25000" dirty="0"/>
              <a:t>two’s compliment</a:t>
            </a:r>
            <a:r>
              <a:rPr lang="en-US" sz="2000" dirty="0"/>
              <a:t> </a:t>
            </a:r>
          </a:p>
          <a:p>
            <a:pPr>
              <a:buFontTx/>
              <a:buChar char="-"/>
            </a:pPr>
            <a:endParaRPr lang="en-US" sz="2000" dirty="0"/>
          </a:p>
          <a:p>
            <a:pPr>
              <a:buFontTx/>
              <a:buChar char="-"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FDC37E-1DC5-EB48-B620-8F4953F798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CS 211:  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1732204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08;g5c482c2159_0_359">
            <a:extLst>
              <a:ext uri="{FF2B5EF4-FFF2-40B4-BE49-F238E27FC236}">
                <a16:creationId xmlns:a16="http://schemas.microsoft.com/office/drawing/2014/main" id="{FBDB34FF-6762-EA42-A8F8-F09A6A06E76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275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lhu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reg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, off(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bAddr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400" dirty="0"/>
              <a:t>“load half unsigned”</a:t>
            </a: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1275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lbu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reg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, off(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bAddr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400" dirty="0"/>
              <a:t>“load byte unsigned”</a:t>
            </a: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SzPts val="2800"/>
              <a:buNone/>
            </a:pPr>
            <a:endParaRPr lang="en-US" sz="2590" dirty="0"/>
          </a:p>
          <a:p>
            <a:pPr marL="457200" lvl="1" indent="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SzPts val="2800"/>
              <a:buNone/>
            </a:pPr>
            <a:r>
              <a:rPr lang="en-US" sz="2590" dirty="0"/>
              <a:t>On </a:t>
            </a:r>
            <a:r>
              <a:rPr lang="en-US" sz="2405" dirty="0">
                <a:latin typeface="Courier New"/>
                <a:ea typeface="Courier New"/>
                <a:cs typeface="Courier New"/>
                <a:sym typeface="Courier New"/>
              </a:rPr>
              <a:t>l(b/h)u</a:t>
            </a:r>
            <a:r>
              <a:rPr lang="en-US" sz="2590" dirty="0"/>
              <a:t>, upper bits are filled by zero-extension</a:t>
            </a:r>
            <a:br>
              <a:rPr lang="en-US" sz="2590" dirty="0"/>
            </a:br>
            <a:endParaRPr sz="2590" dirty="0"/>
          </a:p>
          <a:p>
            <a:pPr marL="38735" lvl="0" indent="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SzPts val="2590"/>
              <a:buNone/>
            </a:pPr>
            <a:r>
              <a:rPr lang="en-US" sz="2590" dirty="0"/>
              <a:t>	</a:t>
            </a:r>
          </a:p>
          <a:p>
            <a:pPr marL="38735" lvl="0" indent="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SzPts val="2590"/>
              <a:buNone/>
            </a:pPr>
            <a:r>
              <a:rPr lang="en-US" sz="2590" dirty="0"/>
              <a:t>Why no </a:t>
            </a:r>
            <a:r>
              <a:rPr lang="en-US" sz="2405" dirty="0">
                <a:latin typeface="Courier New"/>
                <a:cs typeface="Courier New"/>
              </a:rPr>
              <a:t>s(h/b)u</a:t>
            </a:r>
            <a:r>
              <a:rPr lang="en-US" sz="2590" dirty="0"/>
              <a:t>? Why no </a:t>
            </a:r>
            <a:r>
              <a:rPr lang="en-US" sz="2405" dirty="0" err="1">
                <a:latin typeface="Courier New"/>
                <a:cs typeface="Courier New"/>
              </a:rPr>
              <a:t>lwu</a:t>
            </a:r>
            <a:r>
              <a:rPr lang="en-US" sz="2590" dirty="0"/>
              <a:t>?</a:t>
            </a:r>
            <a:endParaRPr sz="2590" dirty="0"/>
          </a:p>
        </p:txBody>
      </p:sp>
      <p:sp>
        <p:nvSpPr>
          <p:cNvPr id="6" name="Google Shape;907;g5c482c2159_0_359">
            <a:extLst>
              <a:ext uri="{FF2B5EF4-FFF2-40B4-BE49-F238E27FC236}">
                <a16:creationId xmlns:a16="http://schemas.microsoft.com/office/drawing/2014/main" id="{E4DF82E8-FE11-8840-A987-2E01998612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Unsigned Instructions (self reading)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0204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FD7CEA-7899-B548-B9F7-0CE978302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560" y="2852936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RISC-V Logical Instructions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8D5B70-F6C4-0F4B-9A0E-E8C217994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91" y="925063"/>
            <a:ext cx="7835028" cy="5325770"/>
          </a:xfrm>
          <a:prstGeom prst="rect">
            <a:avLst/>
          </a:prstGeom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016EFCB-94DC-4F4F-AD7F-8C608CE667EB}"/>
              </a:ext>
            </a:extLst>
          </p:cNvPr>
          <p:cNvSpPr txBox="1">
            <a:spLocks/>
          </p:cNvSpPr>
          <p:nvPr/>
        </p:nvSpPr>
        <p:spPr>
          <a:xfrm>
            <a:off x="31626" y="6449107"/>
            <a:ext cx="5250986" cy="356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b="0" dirty="0"/>
              <a:t>Ref: Steven Ho, </a:t>
            </a:r>
            <a:r>
              <a:rPr lang="en-IN" b="0" dirty="0"/>
              <a:t>CS61C Su18 - Lecture 7 </a:t>
            </a:r>
            <a:r>
              <a:rPr lang="en-US" b="0" dirty="0" err="1"/>
              <a:t>Univ</a:t>
            </a:r>
            <a:r>
              <a:rPr lang="en-US" b="0" dirty="0"/>
              <a:t>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7951886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4" id="{8F465871-73F8-9A4A-B443-4B94A7DDF181}" vid="{5C45A0CD-1F29-F944-867E-4A5362F92C43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8F465871-73F8-9A4A-B443-4B94A7DDF181}" vid="{D67BCE7E-C906-A745-8C3D-33B8321D04D7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14738</TotalTime>
  <Words>2266</Words>
  <Application>Microsoft Macintosh PowerPoint</Application>
  <PresentationFormat>On-screen Show (4:3)</PresentationFormat>
  <Paragraphs>321</Paragraphs>
  <Slides>33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7" baseType="lpstr">
      <vt:lpstr>Arial</vt:lpstr>
      <vt:lpstr>Arial Narrow</vt:lpstr>
      <vt:lpstr>Calibri</vt:lpstr>
      <vt:lpstr>Calibri Light</vt:lpstr>
      <vt:lpstr>Courier</vt:lpstr>
      <vt:lpstr>Courier New</vt:lpstr>
      <vt:lpstr>Lucida Grande</vt:lpstr>
      <vt:lpstr>Times New Roman</vt:lpstr>
      <vt:lpstr>Verdana</vt:lpstr>
      <vt:lpstr>Wingdings</vt:lpstr>
      <vt:lpstr>Wingdings 2</vt:lpstr>
      <vt:lpstr>template2007</vt:lpstr>
      <vt:lpstr>Custom Design</vt:lpstr>
      <vt:lpstr>Visio</vt:lpstr>
      <vt:lpstr> CS 211 Computer Architecture Lecture 13: RISC-V Instructions – Logical and shift operations </vt:lpstr>
      <vt:lpstr>Acknowledgements</vt:lpstr>
      <vt:lpstr>The Previous class</vt:lpstr>
      <vt:lpstr>Load Word: lw instruction</vt:lpstr>
      <vt:lpstr>RISC-V Instructions</vt:lpstr>
      <vt:lpstr>Loading and Storing Bytes</vt:lpstr>
      <vt:lpstr>Example: Sign Extension</vt:lpstr>
      <vt:lpstr>Unsigned Instructions (self reading)</vt:lpstr>
      <vt:lpstr>RISC-V Logical Instructions</vt:lpstr>
      <vt:lpstr>In today’s class we will study</vt:lpstr>
      <vt:lpstr>Your turn</vt:lpstr>
      <vt:lpstr>Your turn</vt:lpstr>
      <vt:lpstr> Logical Instructions and, or, xor</vt:lpstr>
      <vt:lpstr>RISC-V Logical Instructions</vt:lpstr>
      <vt:lpstr>RISC-V Bitwise Instructions</vt:lpstr>
      <vt:lpstr>Logical Instructions</vt:lpstr>
      <vt:lpstr>Logical Instructions – Example 1</vt:lpstr>
      <vt:lpstr>Logical Instructions – immediate</vt:lpstr>
      <vt:lpstr>Logical Instructions - shift operations</vt:lpstr>
      <vt:lpstr>Shift Instructions</vt:lpstr>
      <vt:lpstr>sll: Shift left logical - Example</vt:lpstr>
      <vt:lpstr>Shift right logical - Example</vt:lpstr>
      <vt:lpstr>Try srl on a negative number</vt:lpstr>
      <vt:lpstr>sra: Shift right arithmetic</vt:lpstr>
      <vt:lpstr>Immediate Shift Instruction</vt:lpstr>
      <vt:lpstr>Immediate Shift Instruction: Example</vt:lpstr>
      <vt:lpstr>Arithmetic Shifting: srai</vt:lpstr>
      <vt:lpstr>Example: lb using lw</vt:lpstr>
      <vt:lpstr>Class - Summary</vt:lpstr>
      <vt:lpstr>Backup</vt:lpstr>
      <vt:lpstr>Shifting Instructions</vt:lpstr>
      <vt:lpstr>Example 1: Shifting Instructions</vt:lpstr>
      <vt:lpstr>Example 3: sb using sw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CS 305 Computer Architecture Lecture 10 :</dc:title>
  <dc:creator>Microsoft Office User</dc:creator>
  <dc:description>Redesign of slides created by Randal E. Bryant and David R. O'Hallaron</dc:description>
  <cp:lastModifiedBy>Microsoft Office User</cp:lastModifiedBy>
  <cp:revision>73</cp:revision>
  <cp:lastPrinted>2010-01-19T15:27:43Z</cp:lastPrinted>
  <dcterms:created xsi:type="dcterms:W3CDTF">2020-09-20T12:49:35Z</dcterms:created>
  <dcterms:modified xsi:type="dcterms:W3CDTF">2021-03-13T06:21:50Z</dcterms:modified>
</cp:coreProperties>
</file>