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39"/>
  </p:notesMasterIdLst>
  <p:handoutMasterIdLst>
    <p:handoutMasterId r:id="rId40"/>
  </p:handoutMasterIdLst>
  <p:sldIdLst>
    <p:sldId id="542" r:id="rId3"/>
    <p:sldId id="1255" r:id="rId4"/>
    <p:sldId id="1276" r:id="rId5"/>
    <p:sldId id="1278" r:id="rId6"/>
    <p:sldId id="360" r:id="rId7"/>
    <p:sldId id="1300" r:id="rId8"/>
    <p:sldId id="293" r:id="rId9"/>
    <p:sldId id="294" r:id="rId10"/>
    <p:sldId id="295" r:id="rId11"/>
    <p:sldId id="296" r:id="rId12"/>
    <p:sldId id="297" r:id="rId13"/>
    <p:sldId id="1321" r:id="rId14"/>
    <p:sldId id="1322" r:id="rId15"/>
    <p:sldId id="1320" r:id="rId16"/>
    <p:sldId id="1301" r:id="rId17"/>
    <p:sldId id="1302" r:id="rId18"/>
    <p:sldId id="1303" r:id="rId19"/>
    <p:sldId id="1304" r:id="rId20"/>
    <p:sldId id="1305" r:id="rId21"/>
    <p:sldId id="1306" r:id="rId22"/>
    <p:sldId id="1307" r:id="rId23"/>
    <p:sldId id="1308" r:id="rId24"/>
    <p:sldId id="1309" r:id="rId25"/>
    <p:sldId id="1310" r:id="rId26"/>
    <p:sldId id="1311" r:id="rId27"/>
    <p:sldId id="1312" r:id="rId28"/>
    <p:sldId id="1313" r:id="rId29"/>
    <p:sldId id="1314" r:id="rId30"/>
    <p:sldId id="1315" r:id="rId31"/>
    <p:sldId id="1316" r:id="rId32"/>
    <p:sldId id="1317" r:id="rId33"/>
    <p:sldId id="1318" r:id="rId34"/>
    <p:sldId id="1319" r:id="rId35"/>
    <p:sldId id="1323" r:id="rId36"/>
    <p:sldId id="322" r:id="rId37"/>
    <p:sldId id="1299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300"/>
    <a:srgbClr val="E3E4E6"/>
    <a:srgbClr val="E0E0E0"/>
    <a:srgbClr val="E0F4E3"/>
    <a:srgbClr val="FFFF99"/>
    <a:srgbClr val="FF9999"/>
    <a:srgbClr val="EFBFBF"/>
    <a:srgbClr val="A8E799"/>
    <a:srgbClr val="CDF1C5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7" autoAdjust="0"/>
    <p:restoredTop sz="94175"/>
  </p:normalViewPr>
  <p:slideViewPr>
    <p:cSldViewPr snapToObjects="1">
      <p:cViewPr varScale="1">
        <p:scale>
          <a:sx n="82" d="100"/>
          <a:sy n="82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5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79962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40:notes"/>
          <p:cNvSpPr txBox="1">
            <a:spLocks noGrp="1"/>
          </p:cNvSpPr>
          <p:nvPr>
            <p:ph type="body" idx="1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89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79962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1:notes"/>
          <p:cNvSpPr txBox="1">
            <a:spLocks noGrp="1"/>
          </p:cNvSpPr>
          <p:nvPr>
            <p:ph type="body" idx="1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pointer p and have it point to the variable x, which is at address 104.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03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67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69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79962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p44:notes"/>
          <p:cNvSpPr txBox="1">
            <a:spLocks noGrp="1"/>
          </p:cNvSpPr>
          <p:nvPr>
            <p:ph type="body" idx="1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92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5c482c2159_0_8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7" name="Google Shape;1037;g5c482c215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697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2" y="6324602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602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5184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Lecture 14: Pointer Fundamentals, Memory Map - Concept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Pointer Example</a:t>
            </a:r>
            <a:endParaRPr b="1" dirty="0">
              <a:sym typeface="Calibri"/>
            </a:endParaRPr>
          </a:p>
        </p:txBody>
      </p:sp>
      <p:sp>
        <p:nvSpPr>
          <p:cNvPr id="616" name="Google Shape;616;p43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4038600" cy="50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; int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y;</a:t>
            </a: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x=3; y=4;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 = &amp;x;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 = 5;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*p;</a:t>
            </a:r>
            <a:endParaRPr/>
          </a:p>
        </p:txBody>
      </p:sp>
      <p:sp>
        <p:nvSpPr>
          <p:cNvPr id="617" name="Google Shape;617;p43"/>
          <p:cNvSpPr txBox="1">
            <a:spLocks noGrp="1"/>
          </p:cNvSpPr>
          <p:nvPr>
            <p:ph type="body" idx="2"/>
          </p:nvPr>
        </p:nvSpPr>
        <p:spPr>
          <a:xfrm>
            <a:off x="6531440" y="1600200"/>
            <a:ext cx="2601686" cy="48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 vals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 ref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Dereference (1)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Dereference (2)</a:t>
            </a:r>
            <a:endParaRPr/>
          </a:p>
        </p:txBody>
      </p:sp>
      <p:grpSp>
        <p:nvGrpSpPr>
          <p:cNvPr id="621" name="Google Shape;621;p43"/>
          <p:cNvGrpSpPr/>
          <p:nvPr/>
        </p:nvGrpSpPr>
        <p:grpSpPr>
          <a:xfrm>
            <a:off x="3037110" y="1605008"/>
            <a:ext cx="3336025" cy="523880"/>
            <a:chOff x="2928250" y="1605008"/>
            <a:chExt cx="3336025" cy="523880"/>
          </a:xfrm>
        </p:grpSpPr>
        <p:grpSp>
          <p:nvGrpSpPr>
            <p:cNvPr id="622" name="Google Shape;622;p43"/>
            <p:cNvGrpSpPr/>
            <p:nvPr/>
          </p:nvGrpSpPr>
          <p:grpSpPr>
            <a:xfrm>
              <a:off x="2928250" y="1605008"/>
              <a:ext cx="1006475" cy="519113"/>
              <a:chOff x="96" y="1776"/>
              <a:chExt cx="634" cy="327"/>
            </a:xfrm>
          </p:grpSpPr>
          <p:sp>
            <p:nvSpPr>
              <p:cNvPr id="623" name="Google Shape;623;p43"/>
              <p:cNvSpPr/>
              <p:nvPr/>
            </p:nvSpPr>
            <p:spPr>
              <a:xfrm>
                <a:off x="384" y="1779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43"/>
              <p:cNvSpPr txBox="1"/>
              <p:nvPr/>
            </p:nvSpPr>
            <p:spPr>
              <a:xfrm>
                <a:off x="434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626;p43"/>
            <p:cNvGrpSpPr/>
            <p:nvPr/>
          </p:nvGrpSpPr>
          <p:grpSpPr>
            <a:xfrm>
              <a:off x="4114800" y="1605008"/>
              <a:ext cx="1006475" cy="519113"/>
              <a:chOff x="96" y="1776"/>
              <a:chExt cx="634" cy="327"/>
            </a:xfrm>
          </p:grpSpPr>
          <p:sp>
            <p:nvSpPr>
              <p:cNvPr id="627" name="Google Shape;627;p43"/>
              <p:cNvSpPr/>
              <p:nvPr/>
            </p:nvSpPr>
            <p:spPr>
              <a:xfrm>
                <a:off x="384" y="1779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43"/>
              <p:cNvSpPr txBox="1"/>
              <p:nvPr/>
            </p:nvSpPr>
            <p:spPr>
              <a:xfrm>
                <a:off x="433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630;p43"/>
            <p:cNvGrpSpPr/>
            <p:nvPr/>
          </p:nvGrpSpPr>
          <p:grpSpPr>
            <a:xfrm>
              <a:off x="5257800" y="1605012"/>
              <a:ext cx="1006475" cy="523876"/>
              <a:chOff x="96" y="1776"/>
              <a:chExt cx="634" cy="330"/>
            </a:xfrm>
          </p:grpSpPr>
          <p:sp>
            <p:nvSpPr>
              <p:cNvPr id="631" name="Google Shape;631;p43"/>
              <p:cNvSpPr/>
              <p:nvPr/>
            </p:nvSpPr>
            <p:spPr>
              <a:xfrm>
                <a:off x="384" y="1779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43"/>
              <p:cNvSpPr txBox="1"/>
              <p:nvPr/>
            </p:nvSpPr>
            <p:spPr>
              <a:xfrm>
                <a:off x="96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43"/>
              <p:cNvSpPr txBox="1"/>
              <p:nvPr/>
            </p:nvSpPr>
            <p:spPr>
              <a:xfrm>
                <a:off x="433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4" name="Google Shape;634;p43"/>
          <p:cNvGrpSpPr/>
          <p:nvPr/>
        </p:nvGrpSpPr>
        <p:grpSpPr>
          <a:xfrm>
            <a:off x="3037110" y="2584725"/>
            <a:ext cx="3336025" cy="523880"/>
            <a:chOff x="2928250" y="2595611"/>
            <a:chExt cx="3336025" cy="523880"/>
          </a:xfrm>
        </p:grpSpPr>
        <p:grpSp>
          <p:nvGrpSpPr>
            <p:cNvPr id="635" name="Google Shape;635;p43"/>
            <p:cNvGrpSpPr/>
            <p:nvPr/>
          </p:nvGrpSpPr>
          <p:grpSpPr>
            <a:xfrm>
              <a:off x="2928250" y="2595611"/>
              <a:ext cx="1006475" cy="519113"/>
              <a:chOff x="96" y="1776"/>
              <a:chExt cx="634" cy="327"/>
            </a:xfrm>
          </p:grpSpPr>
          <p:sp>
            <p:nvSpPr>
              <p:cNvPr id="636" name="Google Shape;636;p43"/>
              <p:cNvSpPr/>
              <p:nvPr/>
            </p:nvSpPr>
            <p:spPr>
              <a:xfrm>
                <a:off x="384" y="1777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43"/>
              <p:cNvSpPr txBox="1"/>
              <p:nvPr/>
            </p:nvSpPr>
            <p:spPr>
              <a:xfrm>
                <a:off x="434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43"/>
            <p:cNvGrpSpPr/>
            <p:nvPr/>
          </p:nvGrpSpPr>
          <p:grpSpPr>
            <a:xfrm>
              <a:off x="4114800" y="2595611"/>
              <a:ext cx="1006475" cy="519113"/>
              <a:chOff x="96" y="1776"/>
              <a:chExt cx="634" cy="327"/>
            </a:xfrm>
          </p:grpSpPr>
          <p:sp>
            <p:nvSpPr>
              <p:cNvPr id="640" name="Google Shape;640;p43"/>
              <p:cNvSpPr/>
              <p:nvPr/>
            </p:nvSpPr>
            <p:spPr>
              <a:xfrm>
                <a:off x="384" y="1777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43"/>
              <p:cNvSpPr txBox="1"/>
              <p:nvPr/>
            </p:nvSpPr>
            <p:spPr>
              <a:xfrm>
                <a:off x="433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43"/>
            <p:cNvGrpSpPr/>
            <p:nvPr/>
          </p:nvGrpSpPr>
          <p:grpSpPr>
            <a:xfrm>
              <a:off x="5257800" y="2595615"/>
              <a:ext cx="1006475" cy="523876"/>
              <a:chOff x="96" y="1776"/>
              <a:chExt cx="634" cy="330"/>
            </a:xfrm>
          </p:grpSpPr>
          <p:sp>
            <p:nvSpPr>
              <p:cNvPr id="644" name="Google Shape;644;p43"/>
              <p:cNvSpPr/>
              <p:nvPr/>
            </p:nvSpPr>
            <p:spPr>
              <a:xfrm>
                <a:off x="384" y="1777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43"/>
              <p:cNvSpPr txBox="1"/>
              <p:nvPr/>
            </p:nvSpPr>
            <p:spPr>
              <a:xfrm>
                <a:off x="96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43"/>
              <p:cNvSpPr txBox="1"/>
              <p:nvPr/>
            </p:nvSpPr>
            <p:spPr>
              <a:xfrm>
                <a:off x="433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43"/>
          <p:cNvGrpSpPr/>
          <p:nvPr/>
        </p:nvGrpSpPr>
        <p:grpSpPr>
          <a:xfrm>
            <a:off x="3037110" y="3292298"/>
            <a:ext cx="3336025" cy="828680"/>
            <a:chOff x="2928250" y="3335842"/>
            <a:chExt cx="3336025" cy="828680"/>
          </a:xfrm>
        </p:grpSpPr>
        <p:grpSp>
          <p:nvGrpSpPr>
            <p:cNvPr id="648" name="Google Shape;648;p43"/>
            <p:cNvGrpSpPr/>
            <p:nvPr/>
          </p:nvGrpSpPr>
          <p:grpSpPr>
            <a:xfrm>
              <a:off x="2928250" y="3639055"/>
              <a:ext cx="1006475" cy="520700"/>
              <a:chOff x="96" y="1775"/>
              <a:chExt cx="634" cy="328"/>
            </a:xfrm>
          </p:grpSpPr>
          <p:sp>
            <p:nvSpPr>
              <p:cNvPr id="649" name="Google Shape;649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43"/>
              <p:cNvSpPr txBox="1"/>
              <p:nvPr/>
            </p:nvSpPr>
            <p:spPr>
              <a:xfrm>
                <a:off x="576" y="1818"/>
                <a:ext cx="11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2" name="Google Shape;652;p43"/>
            <p:cNvGrpSpPr/>
            <p:nvPr/>
          </p:nvGrpSpPr>
          <p:grpSpPr>
            <a:xfrm>
              <a:off x="4114800" y="3639055"/>
              <a:ext cx="1006475" cy="520700"/>
              <a:chOff x="96" y="1775"/>
              <a:chExt cx="634" cy="328"/>
            </a:xfrm>
          </p:grpSpPr>
          <p:sp>
            <p:nvSpPr>
              <p:cNvPr id="653" name="Google Shape;653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43"/>
              <p:cNvSpPr txBox="1"/>
              <p:nvPr/>
            </p:nvSpPr>
            <p:spPr>
              <a:xfrm>
                <a:off x="433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6" name="Google Shape;656;p43"/>
            <p:cNvSpPr/>
            <p:nvPr/>
          </p:nvSpPr>
          <p:spPr>
            <a:xfrm>
              <a:off x="3712018" y="3335842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306"/>
                  </a:moveTo>
                  <a:cubicBezTo>
                    <a:pt x="22000" y="52653"/>
                    <a:pt x="44000" y="0"/>
                    <a:pt x="64000" y="2448"/>
                  </a:cubicBezTo>
                  <a:cubicBezTo>
                    <a:pt x="84000" y="4897"/>
                    <a:pt x="102000" y="62448"/>
                    <a:pt x="120000" y="119999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7" name="Google Shape;657;p43"/>
            <p:cNvGrpSpPr/>
            <p:nvPr/>
          </p:nvGrpSpPr>
          <p:grpSpPr>
            <a:xfrm>
              <a:off x="5257800" y="3639059"/>
              <a:ext cx="1006475" cy="525463"/>
              <a:chOff x="96" y="1775"/>
              <a:chExt cx="634" cy="331"/>
            </a:xfrm>
          </p:grpSpPr>
          <p:sp>
            <p:nvSpPr>
              <p:cNvPr id="658" name="Google Shape;658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43"/>
              <p:cNvSpPr txBox="1"/>
              <p:nvPr/>
            </p:nvSpPr>
            <p:spPr>
              <a:xfrm>
                <a:off x="96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43"/>
              <p:cNvSpPr txBox="1"/>
              <p:nvPr/>
            </p:nvSpPr>
            <p:spPr>
              <a:xfrm>
                <a:off x="433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1" name="Google Shape;661;p43"/>
          <p:cNvGrpSpPr/>
          <p:nvPr/>
        </p:nvGrpSpPr>
        <p:grpSpPr>
          <a:xfrm>
            <a:off x="3037110" y="4290138"/>
            <a:ext cx="3336025" cy="828680"/>
            <a:chOff x="2928250" y="4388112"/>
            <a:chExt cx="3336025" cy="828680"/>
          </a:xfrm>
        </p:grpSpPr>
        <p:grpSp>
          <p:nvGrpSpPr>
            <p:cNvPr id="662" name="Google Shape;662;p43"/>
            <p:cNvGrpSpPr/>
            <p:nvPr/>
          </p:nvGrpSpPr>
          <p:grpSpPr>
            <a:xfrm>
              <a:off x="2928250" y="4691325"/>
              <a:ext cx="1006475" cy="520700"/>
              <a:chOff x="96" y="1775"/>
              <a:chExt cx="634" cy="328"/>
            </a:xfrm>
          </p:grpSpPr>
          <p:sp>
            <p:nvSpPr>
              <p:cNvPr id="663" name="Google Shape;663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43"/>
              <p:cNvSpPr txBox="1"/>
              <p:nvPr/>
            </p:nvSpPr>
            <p:spPr>
              <a:xfrm>
                <a:off x="576" y="1818"/>
                <a:ext cx="11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6" name="Google Shape;666;p43"/>
            <p:cNvGrpSpPr/>
            <p:nvPr/>
          </p:nvGrpSpPr>
          <p:grpSpPr>
            <a:xfrm>
              <a:off x="4114800" y="4691325"/>
              <a:ext cx="1006475" cy="520700"/>
              <a:chOff x="96" y="1775"/>
              <a:chExt cx="634" cy="328"/>
            </a:xfrm>
          </p:grpSpPr>
          <p:sp>
            <p:nvSpPr>
              <p:cNvPr id="667" name="Google Shape;667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43"/>
              <p:cNvSpPr txBox="1"/>
              <p:nvPr/>
            </p:nvSpPr>
            <p:spPr>
              <a:xfrm>
                <a:off x="433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0" name="Google Shape;670;p43"/>
            <p:cNvSpPr/>
            <p:nvPr/>
          </p:nvSpPr>
          <p:spPr>
            <a:xfrm>
              <a:off x="3722902" y="4388112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306"/>
                  </a:moveTo>
                  <a:cubicBezTo>
                    <a:pt x="22000" y="52653"/>
                    <a:pt x="44000" y="0"/>
                    <a:pt x="64000" y="2448"/>
                  </a:cubicBezTo>
                  <a:cubicBezTo>
                    <a:pt x="84000" y="4897"/>
                    <a:pt x="102000" y="62448"/>
                    <a:pt x="120000" y="119999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43"/>
            <p:cNvGrpSpPr/>
            <p:nvPr/>
          </p:nvGrpSpPr>
          <p:grpSpPr>
            <a:xfrm>
              <a:off x="5257800" y="4691329"/>
              <a:ext cx="1006475" cy="525463"/>
              <a:chOff x="96" y="1775"/>
              <a:chExt cx="634" cy="331"/>
            </a:xfrm>
          </p:grpSpPr>
          <p:sp>
            <p:nvSpPr>
              <p:cNvPr id="672" name="Google Shape;672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43"/>
              <p:cNvSpPr txBox="1"/>
              <p:nvPr/>
            </p:nvSpPr>
            <p:spPr>
              <a:xfrm>
                <a:off x="96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43"/>
              <p:cNvSpPr txBox="1"/>
              <p:nvPr/>
            </p:nvSpPr>
            <p:spPr>
              <a:xfrm>
                <a:off x="433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5" name="Google Shape;675;p43"/>
          <p:cNvGrpSpPr/>
          <p:nvPr/>
        </p:nvGrpSpPr>
        <p:grpSpPr>
          <a:xfrm>
            <a:off x="3034940" y="5291626"/>
            <a:ext cx="3336025" cy="828680"/>
            <a:chOff x="2928250" y="4388112"/>
            <a:chExt cx="3336025" cy="828680"/>
          </a:xfrm>
        </p:grpSpPr>
        <p:grpSp>
          <p:nvGrpSpPr>
            <p:cNvPr id="676" name="Google Shape;676;p43"/>
            <p:cNvGrpSpPr/>
            <p:nvPr/>
          </p:nvGrpSpPr>
          <p:grpSpPr>
            <a:xfrm>
              <a:off x="2928250" y="4691325"/>
              <a:ext cx="1006475" cy="520700"/>
              <a:chOff x="96" y="1775"/>
              <a:chExt cx="634" cy="328"/>
            </a:xfrm>
          </p:grpSpPr>
          <p:sp>
            <p:nvSpPr>
              <p:cNvPr id="677" name="Google Shape;677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43"/>
              <p:cNvSpPr txBox="1"/>
              <p:nvPr/>
            </p:nvSpPr>
            <p:spPr>
              <a:xfrm>
                <a:off x="576" y="1818"/>
                <a:ext cx="11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43"/>
            <p:cNvGrpSpPr/>
            <p:nvPr/>
          </p:nvGrpSpPr>
          <p:grpSpPr>
            <a:xfrm>
              <a:off x="4114800" y="4691325"/>
              <a:ext cx="1006475" cy="520700"/>
              <a:chOff x="96" y="1775"/>
              <a:chExt cx="634" cy="328"/>
            </a:xfrm>
          </p:grpSpPr>
          <p:sp>
            <p:nvSpPr>
              <p:cNvPr id="681" name="Google Shape;681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43"/>
              <p:cNvSpPr txBox="1"/>
              <p:nvPr/>
            </p:nvSpPr>
            <p:spPr>
              <a:xfrm>
                <a:off x="96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43"/>
              <p:cNvSpPr txBox="1"/>
              <p:nvPr/>
            </p:nvSpPr>
            <p:spPr>
              <a:xfrm>
                <a:off x="433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4" name="Google Shape;684;p43"/>
            <p:cNvSpPr/>
            <p:nvPr/>
          </p:nvSpPr>
          <p:spPr>
            <a:xfrm>
              <a:off x="3722902" y="4388112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306"/>
                  </a:moveTo>
                  <a:cubicBezTo>
                    <a:pt x="22000" y="52653"/>
                    <a:pt x="44000" y="0"/>
                    <a:pt x="64000" y="2448"/>
                  </a:cubicBezTo>
                  <a:cubicBezTo>
                    <a:pt x="84000" y="4897"/>
                    <a:pt x="102000" y="62448"/>
                    <a:pt x="120000" y="119999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5" name="Google Shape;685;p43"/>
            <p:cNvGrpSpPr/>
            <p:nvPr/>
          </p:nvGrpSpPr>
          <p:grpSpPr>
            <a:xfrm>
              <a:off x="5257800" y="4691329"/>
              <a:ext cx="1006475" cy="525463"/>
              <a:chOff x="96" y="1775"/>
              <a:chExt cx="634" cy="331"/>
            </a:xfrm>
          </p:grpSpPr>
          <p:sp>
            <p:nvSpPr>
              <p:cNvPr id="686" name="Google Shape;686;p43"/>
              <p:cNvSpPr/>
              <p:nvPr/>
            </p:nvSpPr>
            <p:spPr>
              <a:xfrm>
                <a:off x="384" y="1775"/>
                <a:ext cx="346" cy="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43"/>
              <p:cNvSpPr txBox="1"/>
              <p:nvPr/>
            </p:nvSpPr>
            <p:spPr>
              <a:xfrm>
                <a:off x="96" y="1776"/>
                <a:ext cx="25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43"/>
              <p:cNvSpPr txBox="1"/>
              <p:nvPr/>
            </p:nvSpPr>
            <p:spPr>
              <a:xfrm>
                <a:off x="433" y="1776"/>
                <a:ext cx="25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89" name="Google Shape;689;p43"/>
          <p:cNvCxnSpPr/>
          <p:nvPr/>
        </p:nvCxnSpPr>
        <p:spPr>
          <a:xfrm>
            <a:off x="2917371" y="1393371"/>
            <a:ext cx="0" cy="490945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0" name="Google Shape;690;p43"/>
          <p:cNvSpPr/>
          <p:nvPr/>
        </p:nvSpPr>
        <p:spPr>
          <a:xfrm rot="10134592">
            <a:off x="4556092" y="3488210"/>
            <a:ext cx="184037" cy="184037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3"/>
          <p:cNvSpPr/>
          <p:nvPr/>
        </p:nvSpPr>
        <p:spPr>
          <a:xfrm rot="10134592">
            <a:off x="4632404" y="4548460"/>
            <a:ext cx="184037" cy="184037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3"/>
          <p:cNvSpPr/>
          <p:nvPr/>
        </p:nvSpPr>
        <p:spPr>
          <a:xfrm rot="10134592">
            <a:off x="4632392" y="5547385"/>
            <a:ext cx="184037" cy="184037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Footer Placeholder 3">
            <a:extLst>
              <a:ext uri="{FF2B5EF4-FFF2-40B4-BE49-F238E27FC236}">
                <a16:creationId xmlns:a16="http://schemas.microsoft.com/office/drawing/2014/main" id="{BA7E5FDC-25C5-A448-80F6-7981213316A8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Course 61C,  Nick </a:t>
            </a:r>
            <a:r>
              <a:rPr lang="en-US" b="0" dirty="0" err="1"/>
              <a:t>Riasanovsky</a:t>
            </a:r>
            <a:r>
              <a:rPr lang="en-US" b="0" dirty="0"/>
              <a:t> 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3071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Pointer Types</a:t>
            </a:r>
            <a:endParaRPr b="1" dirty="0">
              <a:sym typeface="Calibri"/>
            </a:endParaRPr>
          </a:p>
        </p:txBody>
      </p:sp>
      <p:sp>
        <p:nvSpPr>
          <p:cNvPr id="699" name="Google Shape;699;p44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02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Pointer is not a type. It is a type constructor</a:t>
            </a:r>
          </a:p>
          <a:p>
            <a:r>
              <a:rPr lang="en-US" dirty="0">
                <a:sym typeface="Calibri"/>
              </a:rPr>
              <a:t>Pointers are used to point to one kind of data (</a:t>
            </a:r>
            <a:r>
              <a:rPr lang="en-US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int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Calibri"/>
              </a:rPr>
              <a:t>,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char</a:t>
            </a:r>
            <a:r>
              <a:rPr lang="en-US" dirty="0">
                <a:sym typeface="Calibri"/>
              </a:rPr>
              <a:t>, a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struct</a:t>
            </a:r>
            <a:r>
              <a:rPr lang="en-US" dirty="0">
                <a:sym typeface="Calibri"/>
              </a:rPr>
              <a:t>, etc.)</a:t>
            </a:r>
            <a:endParaRPr dirty="0"/>
          </a:p>
          <a:p>
            <a:pPr lvl="1"/>
            <a:r>
              <a:rPr lang="en-US" sz="2400" dirty="0">
                <a:sym typeface="Calibri"/>
              </a:rPr>
              <a:t>Pointers to pointers?  Oh yes!  (e.g.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**pp</a:t>
            </a:r>
            <a:r>
              <a:rPr lang="en-US" sz="2400" dirty="0">
                <a:sym typeface="Calibri"/>
              </a:rPr>
              <a:t>)</a:t>
            </a:r>
            <a:endParaRPr sz="2400" dirty="0"/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Exception is the type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void *</a:t>
            </a:r>
            <a:r>
              <a:rPr lang="en-US" dirty="0">
                <a:sym typeface="Calibri"/>
              </a:rPr>
              <a:t>, which can point to anything (generic pointer)</a:t>
            </a:r>
            <a:endParaRPr dirty="0"/>
          </a:p>
          <a:p>
            <a:pPr lvl="1"/>
            <a:r>
              <a:rPr lang="en-US" sz="2400" dirty="0">
                <a:sym typeface="Calibri"/>
              </a:rPr>
              <a:t>Use sparingly to help avoid program bugs and other bad things!</a:t>
            </a:r>
            <a:endParaRPr sz="2400" dirty="0">
              <a:sym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4B716B8-3799-2C47-96A3-CB9A53DCCBD3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Course 61C,  Nick </a:t>
            </a:r>
            <a:r>
              <a:rPr lang="en-US" b="0" dirty="0" err="1"/>
              <a:t>Riasanovsky</a:t>
            </a:r>
            <a:r>
              <a:rPr lang="en-US" b="0" dirty="0"/>
              <a:t> 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01651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21EE0-3B76-F947-A671-1990A36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Swap Function: Does it work?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AFFDB-7DF5-0F46-8ED8-3F2A6139E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4647207" cy="4440007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A7C82BF-9DE6-8949-9EF7-4984D910C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62152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2FBD-25DF-FD43-9CE0-CCF0676B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Swap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55D39-214C-2C40-9A56-3C98088C8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6523078" cy="396044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728662B-0AF8-0F44-AFEF-5E564FB09A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92205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Program’s Memory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6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C2A34D-CAE8-2F43-A8C4-29FC9634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EF3A2-0AF6-1049-9E8E-883BD172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 machine </a:t>
            </a:r>
          </a:p>
          <a:p>
            <a:r>
              <a:rPr lang="en-US" dirty="0"/>
              <a:t>Memory space begins at 0x00000000 and ends at 0xFFFFFFFF</a:t>
            </a:r>
          </a:p>
          <a:p>
            <a:r>
              <a:rPr lang="en-US" dirty="0"/>
              <a:t>Every program has this address space at it’s disposal</a:t>
            </a:r>
          </a:p>
          <a:p>
            <a:r>
              <a:rPr lang="en-US" dirty="0"/>
              <a:t>Can a program use this address space in anyway it wants?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It uses a convention – how a program uses this range of addresses</a:t>
            </a:r>
          </a:p>
          <a:p>
            <a:r>
              <a:rPr lang="en-US" dirty="0"/>
              <a:t>What are various components of a program ?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Local Data</a:t>
            </a:r>
          </a:p>
          <a:p>
            <a:pPr lvl="1"/>
            <a:r>
              <a:rPr lang="en-US" dirty="0"/>
              <a:t>Global Variable (Data)</a:t>
            </a:r>
          </a:p>
          <a:p>
            <a:pPr lvl="1"/>
            <a:r>
              <a:rPr lang="en-US" dirty="0"/>
              <a:t>What else? Malloc?</a:t>
            </a:r>
          </a:p>
        </p:txBody>
      </p:sp>
    </p:spTree>
    <p:extLst>
      <p:ext uri="{BB962C8B-B14F-4D97-AF65-F5344CB8AC3E}">
        <p14:creationId xmlns:p14="http://schemas.microsoft.com/office/powerpoint/2010/main" val="143294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FD9-377C-2D4E-B0EC-6EBF9D22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High level depiction of a Program’s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4DF51-F345-F94C-A50E-E370837AE0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9B71B-6E1B-8844-A527-A1ACBC2F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06" y="1268759"/>
            <a:ext cx="5345997" cy="5101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9A88C-4D17-2C48-9F07-DBFB3D15354E}"/>
              </a:ext>
            </a:extLst>
          </p:cNvPr>
          <p:cNvSpPr txBox="1"/>
          <p:nvPr/>
        </p:nvSpPr>
        <p:spPr>
          <a:xfrm>
            <a:off x="683568" y="3429000"/>
            <a:ext cx="2126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For a processor</a:t>
            </a:r>
          </a:p>
        </p:txBody>
      </p:sp>
    </p:spTree>
    <p:extLst>
      <p:ext uri="{BB962C8B-B14F-4D97-AF65-F5344CB8AC3E}">
        <p14:creationId xmlns:p14="http://schemas.microsoft.com/office/powerpoint/2010/main" val="377109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9AB1-7949-7547-A2B1-389F1325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4A4-DB94-564A-A4F3-E480F72E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can run only executable code – Object code</a:t>
            </a:r>
          </a:p>
          <a:p>
            <a:pPr lvl="1"/>
            <a:r>
              <a:rPr lang="en-US" dirty="0"/>
              <a:t>Machine Instructions</a:t>
            </a:r>
          </a:p>
          <a:p>
            <a:pPr lvl="2"/>
            <a:r>
              <a:rPr lang="en-US" dirty="0"/>
              <a:t>Consist of zeros and ones</a:t>
            </a:r>
          </a:p>
          <a:p>
            <a:r>
              <a:rPr lang="en-US" dirty="0"/>
              <a:t>Object code program lives in the code portion of the memory (also called Text portion)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60E7-CC26-164E-ABA7-D1177FB0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31" y="3429000"/>
            <a:ext cx="3082272" cy="29413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CC1D45-CCBA-2E47-8F52-50430E659BCF}"/>
              </a:ext>
            </a:extLst>
          </p:cNvPr>
          <p:cNvSpPr/>
          <p:nvPr/>
        </p:nvSpPr>
        <p:spPr bwMode="auto">
          <a:xfrm>
            <a:off x="5004048" y="5805264"/>
            <a:ext cx="1368152" cy="3600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45CF0C2-A0F7-824C-9458-404F9D390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224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9AB1-7949-7547-A2B1-389F1325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4A4-DB94-564A-A4F3-E480F72E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area contains Global Variable</a:t>
            </a:r>
          </a:p>
          <a:p>
            <a:pPr lvl="1"/>
            <a:r>
              <a:rPr lang="en-US" dirty="0"/>
              <a:t>Global variables can be accessed  from any part of the program</a:t>
            </a:r>
          </a:p>
          <a:p>
            <a:pPr lvl="1"/>
            <a:r>
              <a:rPr lang="en-US" dirty="0"/>
              <a:t>These variables live for entire life (run) of the program</a:t>
            </a:r>
          </a:p>
          <a:p>
            <a:pPr lvl="2"/>
            <a:r>
              <a:rPr lang="en-US" dirty="0"/>
              <a:t>Note that local variable live only limited life till the function is executing. After the exit from the function, local variables no longer exist</a:t>
            </a:r>
          </a:p>
          <a:p>
            <a:r>
              <a:rPr lang="en-US" dirty="0"/>
              <a:t>Static (global) variables are placed in the green 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60E7-CC26-164E-ABA7-D1177FB0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83" y="3690894"/>
            <a:ext cx="3082272" cy="29413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CC1D45-CCBA-2E47-8F52-50430E659BCF}"/>
              </a:ext>
            </a:extLst>
          </p:cNvPr>
          <p:cNvSpPr/>
          <p:nvPr/>
        </p:nvSpPr>
        <p:spPr bwMode="auto">
          <a:xfrm>
            <a:off x="5004048" y="5805264"/>
            <a:ext cx="1368152" cy="360040"/>
          </a:xfrm>
          <a:prstGeom prst="ellipse">
            <a:avLst/>
          </a:prstGeom>
          <a:noFill/>
          <a:ln w="25400" cap="flat" cmpd="sng" algn="ctr">
            <a:solidFill>
              <a:srgbClr val="FF9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5446A5D-62CE-E84C-9C18-87EB68DAB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94309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9AB1-7949-7547-A2B1-389F1325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4A4-DB94-564A-A4F3-E480F72E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5327253" cy="5184576"/>
          </a:xfrm>
        </p:spPr>
        <p:txBody>
          <a:bodyPr/>
          <a:lstStyle/>
          <a:p>
            <a:r>
              <a:rPr lang="en-US" dirty="0"/>
              <a:t>It stores dynamically allocated data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A program can request a specific amount of memory at run time</a:t>
            </a:r>
          </a:p>
          <a:p>
            <a:pPr lvl="1"/>
            <a:r>
              <a:rPr lang="en-US" dirty="0"/>
              <a:t>Use of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malloc </a:t>
            </a:r>
          </a:p>
          <a:p>
            <a:r>
              <a:rPr lang="en-US" dirty="0"/>
              <a:t>This memory is not on stack – and hence it must be freed by programmer</a:t>
            </a:r>
          </a:p>
          <a:p>
            <a:r>
              <a:rPr lang="en-US" dirty="0"/>
              <a:t>Heap size changes during program execution</a:t>
            </a:r>
          </a:p>
          <a:p>
            <a:r>
              <a:rPr lang="en-US" dirty="0"/>
              <a:t>Memory Allocation Library  (OS)</a:t>
            </a:r>
          </a:p>
          <a:p>
            <a:pPr lvl="1"/>
            <a:r>
              <a:rPr lang="en-US" dirty="0"/>
              <a:t>Manages space on the Heap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60E7-CC26-164E-ABA7-D1177FB0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28" y="3363977"/>
            <a:ext cx="3082272" cy="29413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CC1D45-CCBA-2E47-8F52-50430E659BCF}"/>
              </a:ext>
            </a:extLst>
          </p:cNvPr>
          <p:cNvSpPr/>
          <p:nvPr/>
        </p:nvSpPr>
        <p:spPr bwMode="auto">
          <a:xfrm>
            <a:off x="6460688" y="5085184"/>
            <a:ext cx="1368152" cy="360040"/>
          </a:xfrm>
          <a:prstGeom prst="ellipse">
            <a:avLst/>
          </a:prstGeom>
          <a:noFill/>
          <a:ln w="25400" cap="flat" cmpd="sng" algn="ctr">
            <a:solidFill>
              <a:srgbClr val="FF9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3AD28-ACB1-D64A-AD49-054C15046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57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 Presentation, CS61C, C: Introduction, Pointers</a:t>
            </a:r>
            <a:r>
              <a:rPr lang="en-US" sz="2000" i="1" dirty="0"/>
              <a:t>, University of Berkeley, </a:t>
            </a:r>
            <a:r>
              <a:rPr lang="en-US" sz="20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1"/>
                  </a:ext>
                </a:extLst>
              </a:rPr>
              <a:t>Nick </a:t>
            </a:r>
            <a:r>
              <a:rPr lang="en-US" sz="2000" dirty="0" err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1"/>
                  </a:ext>
                </a:extLst>
              </a:rPr>
              <a:t>Riasanovsky</a:t>
            </a:r>
            <a:r>
              <a:rPr lang="en-US" sz="20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1"/>
                  </a:ext>
                </a:extLst>
              </a:rPr>
              <a:t>, Fall 2019</a:t>
            </a:r>
            <a:r>
              <a:rPr lang="en-US" sz="2000" i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1"/>
                  </a:ext>
                </a:extLst>
              </a:rPr>
              <a:t>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r>
              <a:rPr lang="en-US" sz="2000" dirty="0"/>
              <a:t>Digital Design and Computer Architecture: RISC-V Edition, Harris &amp; Harris Elsevier – Presentation</a:t>
            </a:r>
          </a:p>
          <a:p>
            <a:r>
              <a:rPr lang="en-US" sz="2000" dirty="0"/>
              <a:t>Book, All of Programming, </a:t>
            </a:r>
            <a:r>
              <a:rPr lang="en-IN" sz="2000" dirty="0"/>
              <a:t>Andrew Hilton, Anne Bracy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2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9D99-E0E2-494F-9425-74EE1179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D8E0-66E0-7B4D-801F-2D01EB51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6047333" cy="5184576"/>
          </a:xfrm>
        </p:spPr>
        <p:txBody>
          <a:bodyPr/>
          <a:lstStyle/>
          <a:p>
            <a:r>
              <a:rPr lang="en-US" dirty="0"/>
              <a:t>It stores the local variables declared by each function</a:t>
            </a:r>
          </a:p>
          <a:p>
            <a:r>
              <a:rPr lang="en-US" dirty="0"/>
              <a:t>The stack is divided into stack frames</a:t>
            </a:r>
          </a:p>
          <a:p>
            <a:pPr lvl="1"/>
            <a:r>
              <a:rPr lang="en-US" dirty="0"/>
              <a:t>A stack frame becomes alive when the function is called and becomes dead when function execution completes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CBFEE-BD02-EF4B-AC9C-993BA8F7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28" y="3363977"/>
            <a:ext cx="3082272" cy="29413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90FE91-DE40-4649-B548-DDFD2D7CDDC5}"/>
              </a:ext>
            </a:extLst>
          </p:cNvPr>
          <p:cNvSpPr/>
          <p:nvPr/>
        </p:nvSpPr>
        <p:spPr bwMode="auto">
          <a:xfrm>
            <a:off x="6300192" y="3701814"/>
            <a:ext cx="1368152" cy="360040"/>
          </a:xfrm>
          <a:prstGeom prst="ellipse">
            <a:avLst/>
          </a:prstGeom>
          <a:noFill/>
          <a:ln w="25400" cap="flat" cmpd="sng" algn="ctr">
            <a:solidFill>
              <a:srgbClr val="FF9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776CE7A-ADD6-F84A-ACAE-7223B80EBA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323949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2776"/>
            <a:ext cx="5867400" cy="344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B43D4-8B1B-F943-9501-DBF13466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99092"/>
            <a:ext cx="1574800" cy="452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DF8FA-D55B-3442-B245-EDB99E50C9E3}"/>
              </a:ext>
            </a:extLst>
          </p:cNvPr>
          <p:cNvSpPr txBox="1"/>
          <p:nvPr/>
        </p:nvSpPr>
        <p:spPr>
          <a:xfrm>
            <a:off x="361817" y="5582428"/>
            <a:ext cx="7502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Note that this program doesn’t have global variables and </a:t>
            </a:r>
          </a:p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dynamic data - malloc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9A49779-C2C0-0643-B0CB-5129701D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259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2776"/>
            <a:ext cx="5867400" cy="3441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430598-AC8B-7345-984B-61BB869A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587320"/>
            <a:ext cx="1892300" cy="47498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B829AA-1900-7C46-90CF-7F3618BA2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979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2776"/>
            <a:ext cx="5867400" cy="344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B1F80F-B0C2-9942-AF05-0B46F663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771426"/>
            <a:ext cx="22098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848D0-5D8D-F142-98D2-6271A1BBE1D3}"/>
              </a:ext>
            </a:extLst>
          </p:cNvPr>
          <p:cNvSpPr txBox="1"/>
          <p:nvPr/>
        </p:nvSpPr>
        <p:spPr>
          <a:xfrm>
            <a:off x="1245871" y="5616947"/>
            <a:ext cx="688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Actually  code will contain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machine executable code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2C82EB3-A83E-864A-A66C-A5476CD6F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57588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2776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388761" y="2917602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7102D-5D15-7C43-AC2A-5E2633F4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950640"/>
            <a:ext cx="2816286" cy="4513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9EC43-D673-1B43-B8DA-C21BDD866B5D}"/>
              </a:ext>
            </a:extLst>
          </p:cNvPr>
          <p:cNvSpPr txBox="1"/>
          <p:nvPr/>
        </p:nvSpPr>
        <p:spPr>
          <a:xfrm>
            <a:off x="5285810" y="709103"/>
            <a:ext cx="22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9300"/>
                </a:solidFill>
                <a:latin typeface="Calibri" pitchFamily="34" charset="0"/>
              </a:rPr>
              <a:t>Stack Frame for 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DD0FD-1719-8B48-BE26-A86348C4B7C1}"/>
              </a:ext>
            </a:extLst>
          </p:cNvPr>
          <p:cNvSpPr txBox="1"/>
          <p:nvPr/>
        </p:nvSpPr>
        <p:spPr>
          <a:xfrm>
            <a:off x="4373052" y="266270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Stack Frame for swap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FE867-712F-5141-860D-053395DDF479}"/>
              </a:ext>
            </a:extLst>
          </p:cNvPr>
          <p:cNvSpPr/>
          <p:nvPr/>
        </p:nvSpPr>
        <p:spPr bwMode="auto">
          <a:xfrm>
            <a:off x="6948264" y="2420888"/>
            <a:ext cx="1224136" cy="241821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FD7AD-6ECB-2640-92CB-76302B2D3C7D}"/>
              </a:ext>
            </a:extLst>
          </p:cNvPr>
          <p:cNvCxnSpPr/>
          <p:nvPr/>
        </p:nvCxnSpPr>
        <p:spPr bwMode="auto">
          <a:xfrm flipV="1">
            <a:off x="6518833" y="2586012"/>
            <a:ext cx="325288" cy="30557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44C780-0590-A141-BC7B-46CADBC34689}"/>
              </a:ext>
            </a:extLst>
          </p:cNvPr>
          <p:cNvCxnSpPr/>
          <p:nvPr/>
        </p:nvCxnSpPr>
        <p:spPr bwMode="auto">
          <a:xfrm>
            <a:off x="6084168" y="1078435"/>
            <a:ext cx="538808" cy="1903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AC81B7D2-94C5-0C45-9984-67DCC0C082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02305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2776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403657" y="3030557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89541-FF5A-404C-93DB-E37D9F090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803176"/>
            <a:ext cx="2654300" cy="4660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8C1D59-B164-CA4C-9528-23EEAA73DCBA}"/>
              </a:ext>
            </a:extLst>
          </p:cNvPr>
          <p:cNvSpPr/>
          <p:nvPr/>
        </p:nvSpPr>
        <p:spPr bwMode="auto">
          <a:xfrm>
            <a:off x="6974895" y="2348880"/>
            <a:ext cx="1224136" cy="241821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93C469D-F5C0-E04D-B14A-773E1F3EF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876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2776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421283" y="3356992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014A5-FF9C-384D-A3F2-A661D4B31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714276"/>
            <a:ext cx="2908300" cy="483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C0EC27-8D2B-4E44-8CDB-815A76DDCB36}"/>
              </a:ext>
            </a:extLst>
          </p:cNvPr>
          <p:cNvSpPr/>
          <p:nvPr/>
        </p:nvSpPr>
        <p:spPr bwMode="auto">
          <a:xfrm>
            <a:off x="6782234" y="2348880"/>
            <a:ext cx="1224136" cy="241821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7AD7FA6-3F18-2B4C-90BD-5C4B99340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18138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2776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388761" y="3573016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E63CD2-0246-4541-A779-880BE352135D}"/>
              </a:ext>
            </a:extLst>
          </p:cNvPr>
          <p:cNvSpPr/>
          <p:nvPr/>
        </p:nvSpPr>
        <p:spPr bwMode="auto">
          <a:xfrm>
            <a:off x="2123728" y="3573016"/>
            <a:ext cx="432048" cy="144016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97573C-9DC1-324D-9DD1-CF55189F2CFC}"/>
              </a:ext>
            </a:extLst>
          </p:cNvPr>
          <p:cNvSpPr/>
          <p:nvPr/>
        </p:nvSpPr>
        <p:spPr bwMode="auto">
          <a:xfrm>
            <a:off x="2699792" y="3551474"/>
            <a:ext cx="432048" cy="144016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79F19-CF4D-EE46-AB24-3638F568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76" y="790476"/>
            <a:ext cx="2794000" cy="4686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24DBB-4E16-304B-A659-2D2B74FB0E73}"/>
              </a:ext>
            </a:extLst>
          </p:cNvPr>
          <p:cNvSpPr/>
          <p:nvPr/>
        </p:nvSpPr>
        <p:spPr bwMode="auto">
          <a:xfrm>
            <a:off x="6622976" y="2348880"/>
            <a:ext cx="1224136" cy="241821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CF49D17-1572-134B-9F2E-0C79B8975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73790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92858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388761" y="3717032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7781C3-FDAE-7049-9CBE-2B9375A4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92696"/>
            <a:ext cx="2870200" cy="471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4E3732-590D-E543-BD3B-FD6D50950DCE}"/>
              </a:ext>
            </a:extLst>
          </p:cNvPr>
          <p:cNvSpPr txBox="1"/>
          <p:nvPr/>
        </p:nvSpPr>
        <p:spPr>
          <a:xfrm>
            <a:off x="3656299" y="1872170"/>
            <a:ext cx="2710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  <a:latin typeface="Calibri" pitchFamily="34" charset="0"/>
              </a:rPr>
              <a:t>Save return address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3C7AD83-98FB-C444-AE29-35B1B4B39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77610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92858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388761" y="1844824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C8AEF-09C3-8C41-A726-DE6A882F6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950640"/>
            <a:ext cx="2717800" cy="466090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032A4A6-5EA0-F044-A12F-E170BD169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92186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85C7-79D7-0F4B-8CD1-D8F7BFC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1E853-EE7C-3B42-BE25-53674FE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HLL Program </a:t>
            </a:r>
            <a:r>
              <a:rPr lang="en-US" dirty="0">
                <a:sym typeface="Wingdings" pitchFamily="2" charset="2"/>
              </a:rPr>
              <a:t> Executables</a:t>
            </a:r>
          </a:p>
          <a:p>
            <a:r>
              <a:rPr lang="en-US" dirty="0">
                <a:sym typeface="Wingdings" pitchFamily="2" charset="2"/>
              </a:rPr>
              <a:t>A bit about Pointers</a:t>
            </a:r>
          </a:p>
          <a:p>
            <a:r>
              <a:rPr lang="en-US" dirty="0">
                <a:sym typeface="Wingdings" pitchFamily="2" charset="2"/>
              </a:rPr>
              <a:t>Program’s Memory</a:t>
            </a:r>
          </a:p>
          <a:p>
            <a:r>
              <a:rPr lang="en-US" dirty="0">
                <a:sym typeface="Wingdings" pitchFamily="2" charset="2"/>
              </a:rPr>
              <a:t>Instruction Addresses in RISC-V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92858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373677" y="2132856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14908-43C8-D142-8502-C64268F5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24744"/>
            <a:ext cx="2870200" cy="466090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15BCF85-F47D-664C-A0C3-72A743554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28406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92858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373677" y="2132856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CB8BC-D1F8-044E-84AC-49EACB05A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03597"/>
            <a:ext cx="2870200" cy="476250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6128EBC-E97C-A24A-BF64-B74D1B0C6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36485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92858"/>
            <a:ext cx="5867400" cy="3441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0CB08C3-6BF4-474D-BE6D-6B1F5A427F03}"/>
              </a:ext>
            </a:extLst>
          </p:cNvPr>
          <p:cNvSpPr/>
          <p:nvPr/>
        </p:nvSpPr>
        <p:spPr bwMode="auto">
          <a:xfrm>
            <a:off x="385724" y="2348880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995C3-83DE-5B44-A116-130B92594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92696"/>
            <a:ext cx="2882900" cy="47498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84FF986-0DA6-0642-B2BA-DEB99E904C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3786800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9A6-E740-6442-8850-50CF47F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3B469-94F0-8E48-951B-3454B16A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92858"/>
            <a:ext cx="5867400" cy="3441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25551A1-9ED1-D741-B077-27230AD7FCB9}"/>
              </a:ext>
            </a:extLst>
          </p:cNvPr>
          <p:cNvSpPr/>
          <p:nvPr/>
        </p:nvSpPr>
        <p:spPr bwMode="auto">
          <a:xfrm>
            <a:off x="388761" y="3861048"/>
            <a:ext cx="366815" cy="216024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81230-7D01-F646-8E37-CD4F14AA3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764704"/>
            <a:ext cx="2895600" cy="461010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B31871F-C177-D446-A800-545AF080F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Ref: Book by Andrew Hilton and Anne </a:t>
            </a:r>
            <a:r>
              <a:rPr lang="en-US" dirty="0" err="1"/>
              <a:t>Bacy</a:t>
            </a:r>
            <a:r>
              <a:rPr lang="en-US" dirty="0"/>
              <a:t> : All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232798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Addresses in RISC-V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23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5c482c2159_0_885"/>
          <p:cNvSpPr txBox="1">
            <a:spLocks noGrp="1"/>
          </p:cNvSpPr>
          <p:nvPr>
            <p:ph type="title"/>
          </p:nvPr>
        </p:nvSpPr>
        <p:spPr>
          <a:xfrm>
            <a:off x="457200" y="72690"/>
            <a:ext cx="8229600" cy="77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Instruction Addresses</a:t>
            </a:r>
            <a:endParaRPr dirty="0">
              <a:sym typeface="Calibri"/>
            </a:endParaRPr>
          </a:p>
        </p:txBody>
      </p:sp>
      <p:sp>
        <p:nvSpPr>
          <p:cNvPr id="1040" name="Google Shape;1040;g5c482c2159_0_885"/>
          <p:cNvSpPr txBox="1">
            <a:spLocks noGrp="1"/>
          </p:cNvSpPr>
          <p:nvPr>
            <p:ph type="body" idx="1"/>
          </p:nvPr>
        </p:nvSpPr>
        <p:spPr>
          <a:xfrm>
            <a:off x="457200" y="1036650"/>
            <a:ext cx="5354400" cy="4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 are stored as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in memory</a:t>
            </a:r>
            <a:r>
              <a:rPr lang="en-US" dirty="0">
                <a:solidFill>
                  <a:srgbClr val="FF0000"/>
                </a:solidFill>
              </a:rPr>
              <a:t> and have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addresses!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Code section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Labels get converted to </a:t>
            </a:r>
            <a:br>
              <a:rPr lang="en-US" dirty="0"/>
            </a:br>
            <a:r>
              <a:rPr lang="en-US" dirty="0"/>
              <a:t>instruction addresses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on this</a:t>
            </a:r>
            <a:r>
              <a:rPr lang="en-US" dirty="0"/>
              <a:t> later this week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7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The PC tracks where in memory the current instruction is</a:t>
            </a:r>
            <a:endParaRPr dirty="0"/>
          </a:p>
        </p:txBody>
      </p:sp>
      <p:grpSp>
        <p:nvGrpSpPr>
          <p:cNvPr id="1044" name="Google Shape;1044;g5c482c2159_0_885"/>
          <p:cNvGrpSpPr/>
          <p:nvPr/>
        </p:nvGrpSpPr>
        <p:grpSpPr>
          <a:xfrm>
            <a:off x="5011307" y="929654"/>
            <a:ext cx="3836646" cy="4299708"/>
            <a:chOff x="4480561" y="914400"/>
            <a:chExt cx="3959796" cy="4758420"/>
          </a:xfrm>
        </p:grpSpPr>
        <p:sp>
          <p:nvSpPr>
            <p:cNvPr id="1045" name="Google Shape;1045;g5c482c2159_0_885" descr="Wide upward diagonal"/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g5c482c2159_0_885"/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g5c482c2159_0_885"/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g5c482c2159_0_885"/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9" name="Google Shape;1049;g5c482c2159_0_885"/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050" name="Google Shape;1050;g5c482c2159_0_885"/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051" name="Google Shape;1051;g5c482c2159_0_885"/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5c482c2159_0_885"/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5c482c2159_0_885"/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5c482c2159_0_885"/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5" name="Google Shape;1055;g5c482c2159_0_885"/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56" name="Google Shape;1056;g5c482c2159_0_885"/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7" name="Google Shape;1057;g5c482c2159_0_885"/>
            <p:cNvSpPr txBox="1"/>
            <p:nvPr/>
          </p:nvSpPr>
          <p:spPr>
            <a:xfrm>
              <a:off x="4480561" y="914400"/>
              <a:ext cx="146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FFFF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g5c482c2159_0_885"/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929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23404-62A9-944B-8A59-C083C391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57771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HLL Program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Executable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ACEE-3C5C-A840-97DE-2928F25F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compile and run a program?</a:t>
            </a:r>
          </a:p>
        </p:txBody>
      </p:sp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3275856" y="1179513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7" imgW="1695240" imgH="2719440" progId="Visio.Drawing.6">
                  <p:embed/>
                </p:oleObj>
              </mc:Choice>
              <mc:Fallback>
                <p:oleObj name="VISIO" r:id="rId7" imgW="1695240" imgH="2719440" progId="Visio.Drawing.6">
                  <p:embed/>
                  <p:pic>
                    <p:nvPicPr>
                      <p:cNvPr id="1089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79513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C47FE-DCFA-C74F-BCDD-4549A908DE40}"/>
              </a:ext>
            </a:extLst>
          </p:cNvPr>
          <p:cNvSpPr txBox="1"/>
          <p:nvPr/>
        </p:nvSpPr>
        <p:spPr>
          <a:xfrm>
            <a:off x="-10235" y="6596063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8640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Bit about Pointers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0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Address vs. Value</a:t>
            </a:r>
            <a:endParaRPr b="1" dirty="0">
              <a:sym typeface="Calibri"/>
            </a:endParaRPr>
          </a:p>
        </p:txBody>
      </p:sp>
      <p:sp>
        <p:nvSpPr>
          <p:cNvPr id="530" name="Google Shape;530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Consider memory to be a single huge array</a:t>
            </a:r>
            <a:endParaRPr dirty="0"/>
          </a:p>
          <a:p>
            <a:pPr lvl="1"/>
            <a:r>
              <a:rPr lang="en-US" dirty="0">
                <a:sym typeface="Calibri"/>
              </a:rPr>
              <a:t>Each cell/entry of the array has an address</a:t>
            </a:r>
            <a:endParaRPr dirty="0"/>
          </a:p>
          <a:p>
            <a:pPr lvl="1"/>
            <a:r>
              <a:rPr lang="en-US" dirty="0">
                <a:sym typeface="Calibri"/>
              </a:rPr>
              <a:t>Each cell also stores some value</a:t>
            </a:r>
            <a:endParaRPr dirty="0"/>
          </a:p>
          <a:p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Don’t confuse the address referring to a memory location with the value stored there</a:t>
            </a:r>
            <a:endParaRPr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2492822" y="5234155"/>
            <a:ext cx="458446" cy="41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5232087" y="5234155"/>
            <a:ext cx="458446" cy="41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6" name="Google Shape;536;p40"/>
          <p:cNvGrpSpPr/>
          <p:nvPr/>
        </p:nvGrpSpPr>
        <p:grpSpPr>
          <a:xfrm>
            <a:off x="594360" y="5070560"/>
            <a:ext cx="7955280" cy="587800"/>
            <a:chOff x="594360" y="5549045"/>
            <a:chExt cx="7955280" cy="587800"/>
          </a:xfrm>
        </p:grpSpPr>
        <p:sp>
          <p:nvSpPr>
            <p:cNvPr id="537" name="Google Shape;537;p40"/>
            <p:cNvSpPr/>
            <p:nvPr/>
          </p:nvSpPr>
          <p:spPr>
            <a:xfrm>
              <a:off x="1142213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598757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055301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968389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511845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3424933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881477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4338021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4794565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251109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5707653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164197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6620741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7077285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533829" y="5760196"/>
              <a:ext cx="456544" cy="3652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0"/>
            <p:cNvSpPr txBox="1"/>
            <p:nvPr/>
          </p:nvSpPr>
          <p:spPr>
            <a:xfrm>
              <a:off x="8051246" y="5549045"/>
              <a:ext cx="498394" cy="58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0"/>
            <p:cNvSpPr txBox="1"/>
            <p:nvPr/>
          </p:nvSpPr>
          <p:spPr>
            <a:xfrm>
              <a:off x="594360" y="5550947"/>
              <a:ext cx="498394" cy="58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40"/>
          <p:cNvSpPr txBox="1"/>
          <p:nvPr/>
        </p:nvSpPr>
        <p:spPr>
          <a:xfrm>
            <a:off x="1056611" y="4916476"/>
            <a:ext cx="2798235" cy="41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101 102 103 104 105  ...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7E5D967B-868D-B34A-B67D-B2D13531E62F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Course 61C,  Nick </a:t>
            </a:r>
            <a:r>
              <a:rPr lang="en-US" b="0" dirty="0" err="1"/>
              <a:t>Riasanovsky</a:t>
            </a:r>
            <a:r>
              <a:rPr lang="en-US" b="0" dirty="0"/>
              <a:t> 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5906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Pointers</a:t>
            </a:r>
            <a:endParaRPr b="1" dirty="0">
              <a:sym typeface="Calibri"/>
            </a:endParaRPr>
          </a:p>
        </p:txBody>
      </p:sp>
      <p:sp>
        <p:nvSpPr>
          <p:cNvPr id="562" name="Google Shape;562;p41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02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sym typeface="Calibri"/>
              </a:rPr>
              <a:t>A pointer is a variable that contains an address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ym typeface="Calibri"/>
              </a:rPr>
              <a:t>An address refers to a particular memory location, usually also associated with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a variable name</a:t>
            </a:r>
            <a:endParaRPr dirty="0">
              <a:solidFill>
                <a:srgbClr val="0070C0"/>
              </a:solidFill>
              <a:sym typeface="Calibri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7080250" y="5678488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1"/>
          <p:cNvSpPr txBox="1"/>
          <p:nvPr/>
        </p:nvSpPr>
        <p:spPr>
          <a:xfrm>
            <a:off x="6926942" y="5389563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41"/>
          <p:cNvGrpSpPr/>
          <p:nvPr/>
        </p:nvGrpSpPr>
        <p:grpSpPr>
          <a:xfrm>
            <a:off x="373063" y="4484154"/>
            <a:ext cx="7950202" cy="1628777"/>
            <a:chOff x="373063" y="4484154"/>
            <a:chExt cx="7950202" cy="1628777"/>
          </a:xfrm>
        </p:grpSpPr>
        <p:grpSp>
          <p:nvGrpSpPr>
            <p:cNvPr id="569" name="Google Shape;569;p41"/>
            <p:cNvGrpSpPr/>
            <p:nvPr/>
          </p:nvGrpSpPr>
          <p:grpSpPr>
            <a:xfrm>
              <a:off x="373063" y="4484154"/>
              <a:ext cx="7950202" cy="1628777"/>
              <a:chOff x="235" y="2629"/>
              <a:chExt cx="5008" cy="1026"/>
            </a:xfrm>
          </p:grpSpPr>
          <p:grpSp>
            <p:nvGrpSpPr>
              <p:cNvPr id="570" name="Google Shape;570;p41"/>
              <p:cNvGrpSpPr/>
              <p:nvPr/>
            </p:nvGrpSpPr>
            <p:grpSpPr>
              <a:xfrm>
                <a:off x="912" y="3024"/>
                <a:ext cx="4331" cy="398"/>
                <a:chOff x="288" y="3216"/>
                <a:chExt cx="4331" cy="398"/>
              </a:xfrm>
            </p:grpSpPr>
            <p:sp>
              <p:nvSpPr>
                <p:cNvPr id="571" name="Google Shape;571;p41"/>
                <p:cNvSpPr/>
                <p:nvPr/>
              </p:nvSpPr>
              <p:spPr>
                <a:xfrm>
                  <a:off x="67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41"/>
                <p:cNvSpPr/>
                <p:nvPr/>
              </p:nvSpPr>
              <p:spPr>
                <a:xfrm>
                  <a:off x="91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41"/>
                <p:cNvSpPr/>
                <p:nvPr/>
              </p:nvSpPr>
              <p:spPr>
                <a:xfrm>
                  <a:off x="115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41"/>
                <p:cNvSpPr/>
                <p:nvPr/>
              </p:nvSpPr>
              <p:spPr>
                <a:xfrm>
                  <a:off x="163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41"/>
                <p:cNvSpPr/>
                <p:nvPr/>
              </p:nvSpPr>
              <p:spPr>
                <a:xfrm>
                  <a:off x="139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41"/>
                <p:cNvSpPr/>
                <p:nvPr/>
              </p:nvSpPr>
              <p:spPr>
                <a:xfrm>
                  <a:off x="187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41"/>
                <p:cNvSpPr/>
                <p:nvPr/>
              </p:nvSpPr>
              <p:spPr>
                <a:xfrm>
                  <a:off x="211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41"/>
                <p:cNvSpPr/>
                <p:nvPr/>
              </p:nvSpPr>
              <p:spPr>
                <a:xfrm>
                  <a:off x="235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41"/>
                <p:cNvSpPr/>
                <p:nvPr/>
              </p:nvSpPr>
              <p:spPr>
                <a:xfrm>
                  <a:off x="259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41"/>
                <p:cNvSpPr/>
                <p:nvPr/>
              </p:nvSpPr>
              <p:spPr>
                <a:xfrm>
                  <a:off x="283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41"/>
                <p:cNvSpPr/>
                <p:nvPr/>
              </p:nvSpPr>
              <p:spPr>
                <a:xfrm>
                  <a:off x="307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41"/>
                <p:cNvSpPr/>
                <p:nvPr/>
              </p:nvSpPr>
              <p:spPr>
                <a:xfrm>
                  <a:off x="331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41"/>
                <p:cNvSpPr/>
                <p:nvPr/>
              </p:nvSpPr>
              <p:spPr>
                <a:xfrm>
                  <a:off x="355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41"/>
                <p:cNvSpPr/>
                <p:nvPr/>
              </p:nvSpPr>
              <p:spPr>
                <a:xfrm>
                  <a:off x="379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41"/>
                <p:cNvSpPr/>
                <p:nvPr/>
              </p:nvSpPr>
              <p:spPr>
                <a:xfrm>
                  <a:off x="4032" y="3408"/>
                  <a:ext cx="240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41"/>
                <p:cNvSpPr txBox="1"/>
                <p:nvPr/>
              </p:nvSpPr>
              <p:spPr>
                <a:xfrm>
                  <a:off x="1382" y="3383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41"/>
                <p:cNvSpPr txBox="1"/>
                <p:nvPr/>
              </p:nvSpPr>
              <p:spPr>
                <a:xfrm>
                  <a:off x="2822" y="3383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42</a:t>
                  </a:r>
                  <a:endPara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41"/>
                <p:cNvSpPr txBox="1"/>
                <p:nvPr/>
              </p:nvSpPr>
              <p:spPr>
                <a:xfrm>
                  <a:off x="4272" y="3273"/>
                  <a:ext cx="347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n-US" sz="2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...</a:t>
                  </a:r>
                  <a:endPara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41"/>
                <p:cNvSpPr txBox="1"/>
                <p:nvPr/>
              </p:nvSpPr>
              <p:spPr>
                <a:xfrm>
                  <a:off x="288" y="3273"/>
                  <a:ext cx="347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n-US" sz="2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...</a:t>
                  </a:r>
                  <a:endPara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41"/>
                <p:cNvSpPr txBox="1"/>
                <p:nvPr/>
              </p:nvSpPr>
              <p:spPr>
                <a:xfrm>
                  <a:off x="624" y="3216"/>
                  <a:ext cx="1420" cy="2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00"/>
                    <a:buFont typeface="Arial"/>
                    <a:buNone/>
                  </a:pPr>
                  <a:r>
                    <a:rPr lang="en-US" sz="1700" b="0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101 102 103 104 105 ...</a:t>
                  </a:r>
                  <a:endParaRPr sz="1400" b="0" i="0" u="none" strike="noStrike" cap="none" dirty="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1" name="Google Shape;591;p41"/>
              <p:cNvSpPr txBox="1"/>
              <p:nvPr/>
            </p:nvSpPr>
            <p:spPr>
              <a:xfrm>
                <a:off x="2044" y="3360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41"/>
              <p:cNvSpPr txBox="1"/>
              <p:nvPr/>
            </p:nvSpPr>
            <p:spPr>
              <a:xfrm>
                <a:off x="3500" y="3367"/>
                <a:ext cx="19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41"/>
              <p:cNvSpPr txBox="1"/>
              <p:nvPr/>
            </p:nvSpPr>
            <p:spPr>
              <a:xfrm>
                <a:off x="249" y="2629"/>
                <a:ext cx="66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Location </a:t>
                </a: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(address)</a:t>
                </a: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41"/>
              <p:cNvSpPr txBox="1"/>
              <p:nvPr/>
            </p:nvSpPr>
            <p:spPr>
              <a:xfrm>
                <a:off x="235" y="3422"/>
                <a:ext cx="1022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Variable names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5" name="Google Shape;595;p41"/>
            <p:cNvSpPr/>
            <p:nvPr/>
          </p:nvSpPr>
          <p:spPr>
            <a:xfrm>
              <a:off x="471377" y="5368078"/>
              <a:ext cx="1509823" cy="214312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1"/>
            <p:cNvSpPr txBox="1"/>
            <p:nvPr/>
          </p:nvSpPr>
          <p:spPr>
            <a:xfrm>
              <a:off x="630902" y="5196758"/>
              <a:ext cx="687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7" name="Google Shape;597;p41"/>
            <p:cNvCxnSpPr>
              <a:stCxn id="594" idx="3"/>
            </p:cNvCxnSpPr>
            <p:nvPr/>
          </p:nvCxnSpPr>
          <p:spPr>
            <a:xfrm rot="10800000" flipH="1">
              <a:off x="1995488" y="5927087"/>
              <a:ext cx="1188900" cy="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98" name="Google Shape;598;p41"/>
          <p:cNvSpPr/>
          <p:nvPr/>
        </p:nvSpPr>
        <p:spPr>
          <a:xfrm>
            <a:off x="1374225" y="4473005"/>
            <a:ext cx="1018275" cy="634900"/>
          </a:xfrm>
          <a:custGeom>
            <a:avLst/>
            <a:gdLst/>
            <a:ahLst/>
            <a:cxnLst/>
            <a:rect l="l" t="t" r="r" b="b"/>
            <a:pathLst>
              <a:path w="40731" h="25396" extrusionOk="0">
                <a:moveTo>
                  <a:pt x="0" y="6748"/>
                </a:moveTo>
                <a:cubicBezTo>
                  <a:pt x="1881" y="5767"/>
                  <a:pt x="7934" y="1841"/>
                  <a:pt x="11287" y="859"/>
                </a:cubicBezTo>
                <a:cubicBezTo>
                  <a:pt x="14640" y="-122"/>
                  <a:pt x="16930" y="-368"/>
                  <a:pt x="20120" y="859"/>
                </a:cubicBezTo>
                <a:cubicBezTo>
                  <a:pt x="23310" y="2086"/>
                  <a:pt x="26990" y="4131"/>
                  <a:pt x="30425" y="8220"/>
                </a:cubicBezTo>
                <a:cubicBezTo>
                  <a:pt x="33860" y="12310"/>
                  <a:pt x="39013" y="22533"/>
                  <a:pt x="40731" y="2539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3337150" y="4393259"/>
            <a:ext cx="3864525" cy="960000"/>
          </a:xfrm>
          <a:custGeom>
            <a:avLst/>
            <a:gdLst/>
            <a:ahLst/>
            <a:cxnLst/>
            <a:rect l="l" t="t" r="r" b="b"/>
            <a:pathLst>
              <a:path w="154581" h="38400" extrusionOk="0">
                <a:moveTo>
                  <a:pt x="154581" y="38400"/>
                </a:moveTo>
                <a:cubicBezTo>
                  <a:pt x="153436" y="35456"/>
                  <a:pt x="152946" y="25969"/>
                  <a:pt x="147711" y="20734"/>
                </a:cubicBezTo>
                <a:cubicBezTo>
                  <a:pt x="142477" y="15500"/>
                  <a:pt x="132416" y="10346"/>
                  <a:pt x="123174" y="6993"/>
                </a:cubicBezTo>
                <a:cubicBezTo>
                  <a:pt x="113932" y="3640"/>
                  <a:pt x="101664" y="1596"/>
                  <a:pt x="92258" y="614"/>
                </a:cubicBezTo>
                <a:cubicBezTo>
                  <a:pt x="82852" y="-367"/>
                  <a:pt x="76964" y="123"/>
                  <a:pt x="66740" y="1104"/>
                </a:cubicBezTo>
                <a:cubicBezTo>
                  <a:pt x="56517" y="2086"/>
                  <a:pt x="41304" y="3804"/>
                  <a:pt x="30917" y="6503"/>
                </a:cubicBezTo>
                <a:cubicBezTo>
                  <a:pt x="20530" y="9202"/>
                  <a:pt x="9570" y="13455"/>
                  <a:pt x="4417" y="17299"/>
                </a:cubicBezTo>
                <a:cubicBezTo>
                  <a:pt x="-736" y="21143"/>
                  <a:pt x="736" y="27522"/>
                  <a:pt x="0" y="2956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ED8C4A4A-13EB-8C47-8230-DB18DAB0CE69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Course 61C,  Nick </a:t>
            </a:r>
            <a:r>
              <a:rPr lang="en-US" b="0" dirty="0" err="1"/>
              <a:t>Riasanovsky</a:t>
            </a:r>
            <a:r>
              <a:rPr lang="en-US" b="0" dirty="0"/>
              <a:t> 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9148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Pointer Syntax</a:t>
            </a:r>
            <a:endParaRPr b="1" dirty="0">
              <a:sym typeface="Calibri"/>
            </a:endParaRPr>
          </a:p>
        </p:txBody>
      </p:sp>
      <p:sp>
        <p:nvSpPr>
          <p:cNvPr id="606" name="Google Shape;606;p4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00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8"/>
                  </a:ext>
                </a:extLst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8"/>
                  </a:ext>
                </a:extLst>
              </a:rPr>
              <a:t>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9"/>
                  </a:ext>
                </a:extLst>
              </a:rPr>
              <a:t>*x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0"/>
                  </a:ext>
                </a:extLst>
              </a:rPr>
              <a:t>;</a:t>
            </a:r>
            <a:endParaRPr sz="1600" dirty="0"/>
          </a:p>
          <a:p>
            <a:pPr marL="857250" lvl="2" inden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/>
              <a:t>as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address of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 dirty="0"/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/>
          </a:p>
          <a:p>
            <a:pPr marL="857250" lvl="2" inden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Assigns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address of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 dirty="0"/>
          </a:p>
          <a:p>
            <a:pPr marL="857250" lvl="2" indent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the “address operator” in this context</a:t>
            </a:r>
            <a:endParaRPr sz="24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00050" lvl="1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/>
          </a:p>
          <a:p>
            <a:pPr marL="857250" lvl="2" inden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Assigns the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 at address in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sz="1800" dirty="0"/>
          </a:p>
          <a:p>
            <a:pPr marL="857250" lvl="2" indent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the “dereference operator” in this context</a:t>
            </a:r>
            <a:endParaRPr sz="24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259929E-0704-0A46-90E1-D07DA66F1A7D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Course 61C,  Nick </a:t>
            </a:r>
            <a:r>
              <a:rPr lang="en-US" b="0" dirty="0" err="1"/>
              <a:t>Riasanovsky</a:t>
            </a:r>
            <a:r>
              <a:rPr lang="en-US" b="0" dirty="0"/>
              <a:t> 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279650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8F465871-73F8-9A4A-B443-4B94A7DDF181}" vid="{5C45A0CD-1F29-F944-867E-4A5362F92C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F465871-73F8-9A4A-B443-4B94A7DDF181}" vid="{D67BCE7E-C906-A745-8C3D-33B8321D04D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14960</TotalTime>
  <Words>1257</Words>
  <Application>Microsoft Macintosh PowerPoint</Application>
  <PresentationFormat>On-screen Show (4:3)</PresentationFormat>
  <Paragraphs>209</Paragraphs>
  <Slides>36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Courier</vt:lpstr>
      <vt:lpstr>Courier New</vt:lpstr>
      <vt:lpstr>Times New Roman</vt:lpstr>
      <vt:lpstr>Wingdings</vt:lpstr>
      <vt:lpstr>Wingdings 2</vt:lpstr>
      <vt:lpstr>template2007</vt:lpstr>
      <vt:lpstr>Custom Design</vt:lpstr>
      <vt:lpstr>VISIO</vt:lpstr>
      <vt:lpstr> CS 211 Computer Architecture Lecture 14: Pointer Fundamentals, Memory Map - Concept</vt:lpstr>
      <vt:lpstr>Acknowledgements</vt:lpstr>
      <vt:lpstr>In today’s class we will study</vt:lpstr>
      <vt:lpstr>HLL Program  Executable</vt:lpstr>
      <vt:lpstr>How to compile and run a program?</vt:lpstr>
      <vt:lpstr> Bit about Pointers </vt:lpstr>
      <vt:lpstr>Address vs. Value</vt:lpstr>
      <vt:lpstr>Pointers</vt:lpstr>
      <vt:lpstr>Pointer Syntax</vt:lpstr>
      <vt:lpstr>Pointer Example</vt:lpstr>
      <vt:lpstr>Pointer Types</vt:lpstr>
      <vt:lpstr>Swap Function: Does it work?</vt:lpstr>
      <vt:lpstr>Modified Swap function</vt:lpstr>
      <vt:lpstr>Program’s Memory </vt:lpstr>
      <vt:lpstr>Address Space</vt:lpstr>
      <vt:lpstr>High level depiction of a Program’s Memory</vt:lpstr>
      <vt:lpstr>Program Code</vt:lpstr>
      <vt:lpstr>Static Data</vt:lpstr>
      <vt:lpstr>The Heap</vt:lpstr>
      <vt:lpstr>The Stack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Example: Swap Function</vt:lpstr>
      <vt:lpstr>Instruction Addresses in RISC-V </vt:lpstr>
      <vt:lpstr>Instruction Addresses</vt:lpstr>
      <vt:lpstr>Backup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10 :</dc:title>
  <dc:creator>Microsoft Office User</dc:creator>
  <dc:description>Redesign of slides created by Randal E. Bryant and David R. O'Hallaron</dc:description>
  <cp:lastModifiedBy>Microsoft Office User</cp:lastModifiedBy>
  <cp:revision>90</cp:revision>
  <cp:lastPrinted>2010-01-19T15:27:43Z</cp:lastPrinted>
  <dcterms:created xsi:type="dcterms:W3CDTF">2020-09-20T12:49:35Z</dcterms:created>
  <dcterms:modified xsi:type="dcterms:W3CDTF">2021-02-24T14:41:39Z</dcterms:modified>
</cp:coreProperties>
</file>