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37"/>
  </p:notesMasterIdLst>
  <p:handoutMasterIdLst>
    <p:handoutMasterId r:id="rId38"/>
  </p:handoutMasterIdLst>
  <p:sldIdLst>
    <p:sldId id="543" r:id="rId3"/>
    <p:sldId id="1255" r:id="rId4"/>
    <p:sldId id="1276" r:id="rId5"/>
    <p:sldId id="259" r:id="rId6"/>
    <p:sldId id="1277" r:id="rId7"/>
    <p:sldId id="1278" r:id="rId8"/>
    <p:sldId id="1305" r:id="rId9"/>
    <p:sldId id="1306" r:id="rId10"/>
    <p:sldId id="1298" r:id="rId11"/>
    <p:sldId id="1271" r:id="rId12"/>
    <p:sldId id="1272" r:id="rId13"/>
    <p:sldId id="1274" r:id="rId14"/>
    <p:sldId id="1302" r:id="rId15"/>
    <p:sldId id="1264" r:id="rId16"/>
    <p:sldId id="1263" r:id="rId17"/>
    <p:sldId id="1265" r:id="rId18"/>
    <p:sldId id="1266" r:id="rId19"/>
    <p:sldId id="1267" r:id="rId20"/>
    <p:sldId id="1268" r:id="rId21"/>
    <p:sldId id="1303" r:id="rId22"/>
    <p:sldId id="1269" r:id="rId23"/>
    <p:sldId id="683" r:id="rId24"/>
    <p:sldId id="1280" r:id="rId25"/>
    <p:sldId id="684" r:id="rId26"/>
    <p:sldId id="1281" r:id="rId27"/>
    <p:sldId id="1282" r:id="rId28"/>
    <p:sldId id="1283" r:id="rId29"/>
    <p:sldId id="1284" r:id="rId30"/>
    <p:sldId id="1290" r:id="rId31"/>
    <p:sldId id="707" r:id="rId32"/>
    <p:sldId id="1299" r:id="rId33"/>
    <p:sldId id="1292" r:id="rId34"/>
    <p:sldId id="1293" r:id="rId35"/>
    <p:sldId id="1294" r:id="rId36"/>
  </p:sldIdLst>
  <p:sldSz cx="9144000" cy="6858000" type="screen4x3"/>
  <p:notesSz cx="7302500" cy="9586913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3E4E6"/>
    <a:srgbClr val="E0E0E0"/>
    <a:srgbClr val="FF9300"/>
    <a:srgbClr val="E0F4E3"/>
    <a:srgbClr val="FFFF99"/>
    <a:srgbClr val="FF9999"/>
    <a:srgbClr val="EFBFBF"/>
    <a:srgbClr val="A8E799"/>
    <a:srgbClr val="CDF1C5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 autoAdjust="0"/>
    <p:restoredTop sz="94273"/>
  </p:normalViewPr>
  <p:slideViewPr>
    <p:cSldViewPr snapToObjects="1">
      <p:cViewPr varScale="1">
        <p:scale>
          <a:sx n="88" d="100"/>
          <a:sy n="88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13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CS61C Su18 - Lecture 7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30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2" y="6324602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602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5184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tiff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Lecture 15: RISC-V Instructions – Branching Instructions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  <p:extLst>
      <p:ext uri="{BB962C8B-B14F-4D97-AF65-F5344CB8AC3E}">
        <p14:creationId xmlns:p14="http://schemas.microsoft.com/office/powerpoint/2010/main" val="139814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AA55-2646-5F43-A2AE-11913EC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7B1B-4527-E94F-AFB2-9B784EE9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12-bit signed constants using </a:t>
            </a:r>
            <a:r>
              <a:rPr lang="en-US" dirty="0" err="1"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Any immediate that needs </a:t>
            </a:r>
            <a:r>
              <a:rPr lang="en-US" b="1" dirty="0">
                <a:solidFill>
                  <a:srgbClr val="0070C0"/>
                </a:solidFill>
                <a:cs typeface="Calibri" panose="020F0502020204030204" pitchFamily="34" charset="0"/>
              </a:rPr>
              <a:t>more than 12 bits </a:t>
            </a:r>
            <a:r>
              <a:rPr lang="en-US" dirty="0">
                <a:cs typeface="Calibri" panose="020F0502020204030204" pitchFamily="34" charset="0"/>
              </a:rPr>
              <a:t>cannot use this method.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addi</a:t>
            </a:r>
            <a:r>
              <a:rPr lang="en-IN" dirty="0"/>
              <a:t> </a:t>
            </a:r>
            <a:r>
              <a:rPr lang="en-IN" dirty="0" err="1"/>
              <a:t>rd</a:t>
            </a:r>
            <a:r>
              <a:rPr lang="en-IN" dirty="0"/>
              <a:t>, rs1, imm12   -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245DC2C-16C2-7C4F-AC8B-14BE6728CC6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772816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</a:t>
            </a:r>
            <a:r>
              <a:rPr lang="en-US" sz="2000" dirty="0">
                <a:latin typeface="Courier New" pitchFamily="49" charset="0"/>
                <a:cs typeface="Arial" charset="0"/>
              </a:rPr>
              <a:t>-372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69DD6E9-03F6-9644-8770-9432329119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772816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x0, -372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A4B3-4254-0E4B-B5D9-11231EA33A60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24AB0-90D6-414B-B387-778A52FED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73216"/>
            <a:ext cx="6781800" cy="863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D60F0A3-E8FB-4340-AAAA-4EC9C9045D95}"/>
              </a:ext>
            </a:extLst>
          </p:cNvPr>
          <p:cNvSpPr/>
          <p:nvPr/>
        </p:nvSpPr>
        <p:spPr bwMode="auto">
          <a:xfrm>
            <a:off x="2051720" y="5229200"/>
            <a:ext cx="2592288" cy="864096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1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057-2C61-B34F-BF63-DB2D51EE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dirty="0">
                <a:solidFill>
                  <a:srgbClr val="FF0000"/>
                </a:solidFill>
              </a:rPr>
              <a:t>32-bit constants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AE3C8-14BE-8F4F-A9F1-FAB1018D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13833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Use load upper immediate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dirty="0">
                <a:cs typeface="Calibri" panose="020F0502020204030204" pitchFamily="34" charset="0"/>
              </a:rPr>
              <a:t>)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dirty="0">
                <a:cs typeface="Calibri" panose="020F0502020204030204" pitchFamily="34" charset="0"/>
              </a:rPr>
              <a:t>: puts an immediate in the upper 20 bits of destination register, 0’s in lower 12 bits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85F5F-1D67-EF45-AC05-032600FC70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7584" y="2492896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95F42-D6D7-5D47-B7D1-40C64FA171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3619" y="2492896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s0, 0xFEDC8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s0, s0, 0x765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3753CA8-8458-6C42-835E-3353CCA6D7FD}"/>
              </a:ext>
            </a:extLst>
          </p:cNvPr>
          <p:cNvSpPr txBox="1">
            <a:spLocks/>
          </p:cNvSpPr>
          <p:nvPr/>
        </p:nvSpPr>
        <p:spPr bwMode="auto">
          <a:xfrm>
            <a:off x="537071" y="4210936"/>
            <a:ext cx="7896225" cy="138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cs typeface="Arial" charset="0"/>
              </a:rPr>
              <a:t>Remember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cs typeface="Arial" charset="0"/>
              </a:rPr>
              <a:t>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sign-extends</a:t>
            </a:r>
            <a:r>
              <a:rPr lang="en-US" dirty="0">
                <a:cs typeface="Arial" charset="0"/>
              </a:rPr>
              <a:t> its 12-bit immediate</a:t>
            </a:r>
            <a:endParaRPr lang="en-US" dirty="0"/>
          </a:p>
          <a:p>
            <a:endParaRPr lang="en-US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3EC5-718A-5942-94E0-61C4A612093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FCF78-DDBE-E64F-AAEA-4AA152523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246151"/>
            <a:ext cx="5450810" cy="1070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F6ACB-CD26-AB43-997F-6ACF3B103D03}"/>
              </a:ext>
            </a:extLst>
          </p:cNvPr>
          <p:cNvSpPr txBox="1"/>
          <p:nvPr/>
        </p:nvSpPr>
        <p:spPr>
          <a:xfrm>
            <a:off x="422692" y="4944946"/>
            <a:ext cx="289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lui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834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D277-3610-E54B-BECB-9F1927F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7999663" cy="762000"/>
          </a:xfrm>
        </p:spPr>
        <p:txBody>
          <a:bodyPr/>
          <a:lstStyle/>
          <a:p>
            <a:r>
              <a:rPr lang="en-US" dirty="0"/>
              <a:t>Generating </a:t>
            </a:r>
            <a:r>
              <a:rPr lang="en-US" dirty="0">
                <a:solidFill>
                  <a:srgbClr val="FF0000"/>
                </a:solidFill>
              </a:rPr>
              <a:t>32-bit constant (self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5981-B2CE-B246-BDC6-6A0C4682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879314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If bit 11 of 32-bit constant is 1, increment upper 20 bits by 1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C9A0EF-5076-B04B-A988-654D5488BD9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331303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a = 0xFEDC8</a:t>
            </a:r>
            <a:r>
              <a:rPr lang="en-US" sz="1800" dirty="0">
                <a:latin typeface="Courier New" pitchFamily="49" charset="0"/>
                <a:cs typeface="Arial" charset="0"/>
              </a:rPr>
              <a:t>E</a:t>
            </a:r>
            <a:r>
              <a:rPr lang="en-US" sz="1800" b="0" dirty="0">
                <a:latin typeface="Courier New" pitchFamily="49" charset="0"/>
                <a:cs typeface="Arial" charset="0"/>
              </a:rPr>
              <a:t>AB;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54515-494E-F243-A4B8-F13F58201CB1}"/>
              </a:ext>
            </a:extLst>
          </p:cNvPr>
          <p:cNvSpPr/>
          <p:nvPr/>
        </p:nvSpPr>
        <p:spPr>
          <a:xfrm>
            <a:off x="5410200" y="2590800"/>
            <a:ext cx="2196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Note: </a:t>
            </a:r>
            <a:r>
              <a:rPr lang="en-US" sz="2000" dirty="0">
                <a:cs typeface="Arial" charset="0"/>
              </a:rPr>
              <a:t>-341 = 0xEAB</a:t>
            </a:r>
            <a:endParaRPr lang="en-US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6AA057A-C859-CB42-AFB8-F2F4620B4E8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505200"/>
            <a:ext cx="797808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s0, 0xFEDC9		# s0 = 0xFEDC9000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s0, s0, -341 		# s0 = 0xFEDC9000 + 0xFFFFFEAB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					</a:t>
            </a:r>
            <a:r>
              <a:rPr lang="en-US" sz="1800" b="0" dirty="0">
                <a:latin typeface="Courier New" pitchFamily="49" charset="0"/>
                <a:cs typeface="Arial" charset="0"/>
              </a:rPr>
              <a:t>#    = 0xFEDC8EAB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EAE6C-C709-2342-9C8C-835A1D64344A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83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RISC-V Branching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7104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589B99-EE2B-604E-A922-21272AC4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1AED7-8DA9-6B47-AE99-48F8F818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40" y="950640"/>
            <a:ext cx="7896225" cy="5184576"/>
          </a:xfrm>
        </p:spPr>
        <p:txBody>
          <a:bodyPr/>
          <a:lstStyle/>
          <a:p>
            <a:r>
              <a:rPr lang="en-US" dirty="0"/>
              <a:t>Execute instructions out of sequence</a:t>
            </a:r>
          </a:p>
          <a:p>
            <a:r>
              <a:rPr lang="en-US" dirty="0"/>
              <a:t>Change of control flow</a:t>
            </a:r>
          </a:p>
          <a:p>
            <a:r>
              <a:rPr lang="en-US" dirty="0"/>
              <a:t>Types of branches: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Conditional – </a:t>
            </a:r>
            <a:r>
              <a:rPr lang="en-US" dirty="0">
                <a:solidFill>
                  <a:srgbClr val="0070C0"/>
                </a:solidFill>
              </a:rPr>
              <a:t>change of control flow depending on outcome of comparison</a:t>
            </a: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less than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greater than or equal to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bgeu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Unconditional – </a:t>
            </a:r>
            <a:r>
              <a:rPr lang="en-US" dirty="0">
                <a:solidFill>
                  <a:srgbClr val="0070C0"/>
                </a:solidFill>
              </a:rPr>
              <a:t>always branch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/>
              <a:t>)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D9BEE73D-2FD0-6947-AC12-DB8ADCAA029A}"/>
              </a:ext>
            </a:extLst>
          </p:cNvPr>
          <p:cNvSpPr/>
          <p:nvPr/>
        </p:nvSpPr>
        <p:spPr>
          <a:xfrm>
            <a:off x="4860032" y="5120607"/>
            <a:ext cx="381000" cy="1100082"/>
          </a:xfrm>
          <a:prstGeom prst="rightBracket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1B67E-29FF-7E4C-8EA7-206B6744E3B0}"/>
              </a:ext>
            </a:extLst>
          </p:cNvPr>
          <p:cNvSpPr/>
          <p:nvPr/>
        </p:nvSpPr>
        <p:spPr>
          <a:xfrm>
            <a:off x="5750737" y="5119553"/>
            <a:ext cx="2599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70C0"/>
                </a:solidFill>
              </a:rPr>
              <a:t>Will talk about these when we discuss function calls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34277-AC0B-3249-9629-A973B24A6880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08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79156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RISC-V Branching Instructions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1FD9E77-B5C6-7746-9446-F209CD923C14}"/>
              </a:ext>
            </a:extLst>
          </p:cNvPr>
          <p:cNvSpPr txBox="1">
            <a:spLocks/>
          </p:cNvSpPr>
          <p:nvPr/>
        </p:nvSpPr>
        <p:spPr bwMode="auto">
          <a:xfrm>
            <a:off x="395536" y="400506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>
                <a:solidFill>
                  <a:schemeClr val="tx1"/>
                </a:solidFill>
                <a:latin typeface="Calibri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kern="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kern="0" dirty="0">
                <a:solidFill>
                  <a:srgbClr val="FF0000"/>
                </a:solidFill>
              </a:rPr>
              <a:t>Conditional Branching</a:t>
            </a:r>
          </a:p>
        </p:txBody>
      </p:sp>
    </p:spTree>
    <p:extLst>
      <p:ext uri="{BB962C8B-B14F-4D97-AF65-F5344CB8AC3E}">
        <p14:creationId xmlns:p14="http://schemas.microsoft.com/office/powerpoint/2010/main" val="348361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54E6-F508-D14B-AAFD-B4E9718F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if equal: </a:t>
            </a:r>
            <a:r>
              <a:rPr lang="en-US" dirty="0" err="1">
                <a:solidFill>
                  <a:srgbClr val="FF0000"/>
                </a:solidFill>
              </a:rPr>
              <a:t>beq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850B-2199-4E4E-B612-01E6CC93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computation, do something different</a:t>
            </a:r>
          </a:p>
          <a:p>
            <a:r>
              <a:rPr lang="en-US" dirty="0"/>
              <a:t>In programming languages: </a:t>
            </a:r>
            <a:r>
              <a:rPr lang="en-US" i="1" dirty="0"/>
              <a:t>if</a:t>
            </a:r>
            <a:r>
              <a:rPr lang="en-US" dirty="0"/>
              <a:t>-statement</a:t>
            </a:r>
          </a:p>
          <a:p>
            <a:endParaRPr lang="en-US" dirty="0"/>
          </a:p>
          <a:p>
            <a:r>
              <a:rPr lang="en-US" dirty="0"/>
              <a:t>RISC-V: </a:t>
            </a:r>
            <a:r>
              <a:rPr lang="en-US" i="1" dirty="0"/>
              <a:t>if</a:t>
            </a:r>
            <a:r>
              <a:rPr lang="en-US" dirty="0"/>
              <a:t>-statement instruction is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 err="1">
                <a:solidFill>
                  <a:srgbClr val="0070C0"/>
                </a:solidFill>
                <a:latin typeface="Courier New"/>
                <a:cs typeface="Courier New"/>
              </a:rPr>
              <a:t>beq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 register1,register2,L1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means: </a:t>
            </a:r>
            <a:r>
              <a:rPr lang="en-US" dirty="0">
                <a:solidFill>
                  <a:srgbClr val="0926B7"/>
                </a:solidFill>
              </a:rPr>
              <a:t>go to statement labeled L1 </a:t>
            </a:r>
            <a:br>
              <a:rPr lang="en-US" dirty="0">
                <a:solidFill>
                  <a:srgbClr val="0926B7"/>
                </a:solidFill>
              </a:rPr>
            </a:br>
            <a:r>
              <a:rPr lang="en-US" dirty="0">
                <a:solidFill>
                  <a:srgbClr val="0926B7"/>
                </a:solidFill>
              </a:rPr>
              <a:t>if (value in register1) == (value in register2)</a:t>
            </a:r>
          </a:p>
          <a:p>
            <a:pPr>
              <a:buNone/>
            </a:pPr>
            <a:r>
              <a:rPr lang="en-US" dirty="0"/>
              <a:t>	….otherwise, go to next statement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B809242-B469-4047-9558-4B6BF499B831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917AC-21C2-F541-AEC0-C93600B2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737944"/>
            <a:ext cx="7253636" cy="6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D11-4ED7-0B42-83BE-9F7E478A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Branching: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beq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810EF9-102A-314E-9DD5-8C434BAF1C8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799065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b="1" kern="0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 kern="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 		</a:t>
            </a:r>
            <a:r>
              <a:rPr lang="en-US" sz="2000" kern="0" dirty="0" err="1">
                <a:latin typeface="Courier New" pitchFamily="49" charset="0"/>
              </a:rPr>
              <a:t>addi</a:t>
            </a:r>
            <a:r>
              <a:rPr lang="en-US" sz="2000" kern="0" dirty="0">
                <a:latin typeface="Courier New" pitchFamily="49" charset="0"/>
              </a:rPr>
              <a:t> 	s0, zero, 4    	# s0 = 0 + 4 = 4</a:t>
            </a: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 		</a:t>
            </a:r>
            <a:r>
              <a:rPr lang="en-US" sz="2000" kern="0" dirty="0" err="1">
                <a:latin typeface="Courier New" pitchFamily="49" charset="0"/>
              </a:rPr>
              <a:t>addi</a:t>
            </a:r>
            <a:r>
              <a:rPr lang="en-US" sz="2000" kern="0" dirty="0">
                <a:latin typeface="Courier New" pitchFamily="49" charset="0"/>
              </a:rPr>
              <a:t> 	s1, zero, 1    	# s1 = 0 + 1 = 1</a:t>
            </a: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 		</a:t>
            </a:r>
            <a:r>
              <a:rPr lang="en-US" sz="2000" kern="0" dirty="0" err="1">
                <a:latin typeface="Courier New" pitchFamily="49" charset="0"/>
              </a:rPr>
              <a:t>slli</a:t>
            </a:r>
            <a:r>
              <a:rPr lang="en-US" sz="2000" kern="0" dirty="0">
                <a:latin typeface="Courier New" pitchFamily="49" charset="0"/>
              </a:rPr>
              <a:t> 	s1, s1, 2   	# s1 = 1 &lt;&lt; 2 = 4</a:t>
            </a: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 		</a:t>
            </a:r>
            <a:r>
              <a:rPr lang="en-US" sz="2000" kern="0" dirty="0" err="1">
                <a:latin typeface="Courier New" pitchFamily="49" charset="0"/>
              </a:rPr>
              <a:t>beq</a:t>
            </a:r>
            <a:r>
              <a:rPr lang="en-US" sz="2000" kern="0" dirty="0">
                <a:latin typeface="Courier New" pitchFamily="49" charset="0"/>
              </a:rPr>
              <a:t>  	s0, s1, target	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 		</a:t>
            </a:r>
            <a:r>
              <a:rPr lang="en-US" sz="2000" kern="0" dirty="0" err="1">
                <a:latin typeface="Courier New" pitchFamily="49" charset="0"/>
              </a:rPr>
              <a:t>addi</a:t>
            </a:r>
            <a:r>
              <a:rPr lang="en-US" sz="2000" kern="0" dirty="0">
                <a:latin typeface="Courier New" pitchFamily="49" charset="0"/>
              </a:rPr>
              <a:t> 	s1, s1, 1         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 		sub  	s1, s1, s0   	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kern="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target:				# label</a:t>
            </a:r>
          </a:p>
          <a:p>
            <a:pPr>
              <a:buFontTx/>
              <a:buNone/>
            </a:pPr>
            <a:r>
              <a:rPr lang="en-US" sz="2000" kern="0" dirty="0">
                <a:latin typeface="Courier New" pitchFamily="49" charset="0"/>
              </a:rPr>
              <a:t> 		add  	s1, s1, s0  	# s1 = 4 + 4 = 8</a:t>
            </a:r>
          </a:p>
          <a:p>
            <a:pPr>
              <a:buFontTx/>
              <a:buNone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50DF3FF-2229-8247-9160-AE7C1D6D256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3248" y="5332226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indicate instruction location. They can’t be 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reserved words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and must be followed by colon (:)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FD2D-282B-F645-BB5E-B5DCFBE375E2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18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9DF6-CD24-FA41-9BBB-04E60A1C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 Not Taken: </a:t>
            </a:r>
            <a:r>
              <a:rPr lang="en-US" dirty="0" err="1">
                <a:solidFill>
                  <a:srgbClr val="FF0000"/>
                </a:solidFill>
              </a:rPr>
              <a:t>bne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DAD670-5BEC-EC44-822F-4C3597B6563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b="1" kern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r>
              <a:rPr lang="en-US" sz="2000" kern="0">
                <a:solidFill>
                  <a:srgbClr val="0070C0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  	addi 	s0, zero, 4       # s0 = 0 + 4 = 4</a:t>
            </a: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  	addi 	s1, zero, 1       # s1 = 0 + 1 = 1</a:t>
            </a: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  	slli 	s1, s1, 2         # s1 = 1 &lt;&lt; 2 = 4</a:t>
            </a: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  	bne  	s0, s1, target 	</a:t>
            </a:r>
            <a:r>
              <a:rPr lang="en-US" sz="2000" b="1" kern="0">
                <a:solidFill>
                  <a:srgbClr val="0070C0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  	addi 	s1, s1, 1     	# s1 = 4 + 1 = 5</a:t>
            </a: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  	sub  	s1, s1, s0  	# s1 = 5 – 4 = 1</a:t>
            </a:r>
          </a:p>
          <a:p>
            <a:pPr>
              <a:buFontTx/>
              <a:buNone/>
            </a:pPr>
            <a:endParaRPr lang="en-US" sz="2000" ker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kern="0">
                <a:latin typeface="Courier New" pitchFamily="49" charset="0"/>
              </a:rPr>
              <a:t>  	add  	s1, s1, s0  	# s1 = 1 + 4 = 5</a:t>
            </a:r>
          </a:p>
          <a:p>
            <a:pPr>
              <a:buFontTx/>
              <a:buNone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24184-7591-4E4E-8F9F-04ADF734EEDC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6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E5D-7C4A-EC4C-9DC0-7DB72C7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Conditional Branches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27BBE8-C17F-C542-9C6C-B1E345CF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1153179"/>
            <a:ext cx="9036496" cy="5023784"/>
          </a:xfrm>
        </p:spPr>
        <p:txBody>
          <a:bodyPr/>
          <a:lstStyle/>
          <a:p>
            <a:r>
              <a:rPr lang="en-US" dirty="0"/>
              <a:t>Branch if less than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</a:rPr>
              <a:t>blt</a:t>
            </a:r>
            <a:r>
              <a:rPr lang="en-US" sz="2000" dirty="0">
                <a:latin typeface="Courier New" pitchFamily="49" charset="0"/>
              </a:rPr>
              <a:t> s0, s1, target 	# branches if s0 &lt; s1 (</a:t>
            </a:r>
            <a:r>
              <a:rPr lang="en-US" sz="2000" b="1" dirty="0">
                <a:latin typeface="Courier New" pitchFamily="49" charset="0"/>
              </a:rPr>
              <a:t>signed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</a:rPr>
              <a:t>bltu</a:t>
            </a:r>
            <a:r>
              <a:rPr lang="en-US" sz="2000" dirty="0">
                <a:latin typeface="Courier New" pitchFamily="49" charset="0"/>
              </a:rPr>
              <a:t> s0, s1, target 	# same as </a:t>
            </a:r>
            <a:r>
              <a:rPr lang="en-US" sz="2000" dirty="0" err="1">
                <a:latin typeface="Courier New" pitchFamily="49" charset="0"/>
              </a:rPr>
              <a:t>blt</a:t>
            </a:r>
            <a:r>
              <a:rPr lang="en-US" sz="2000" dirty="0">
                <a:latin typeface="Courier New" pitchFamily="49" charset="0"/>
              </a:rPr>
              <a:t> but interprets 					# s0 and s1 as </a:t>
            </a:r>
            <a:r>
              <a:rPr lang="en-US" sz="2000" b="1" dirty="0">
                <a:latin typeface="Courier New" pitchFamily="49" charset="0"/>
              </a:rPr>
              <a:t>unsigned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 if greater than or equal to 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</a:rPr>
              <a:t>bge</a:t>
            </a:r>
            <a:r>
              <a:rPr lang="en-US" sz="2000" dirty="0">
                <a:latin typeface="Courier New" pitchFamily="49" charset="0"/>
              </a:rPr>
              <a:t> s0, s1, target 	# branches if s0 &gt;= s1 (</a:t>
            </a:r>
            <a:r>
              <a:rPr lang="en-US" sz="2000" b="1" dirty="0">
                <a:latin typeface="Courier New" pitchFamily="49" charset="0"/>
              </a:rPr>
              <a:t>signed</a:t>
            </a:r>
            <a:r>
              <a:rPr lang="en-US" sz="2000" dirty="0">
                <a:latin typeface="Courier New" pitchFamily="49" charset="0"/>
              </a:rPr>
              <a:t>)</a:t>
            </a:r>
            <a:endParaRPr lang="en-US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</a:rPr>
              <a:t>bgeu</a:t>
            </a:r>
            <a:r>
              <a:rPr lang="en-US" sz="2000" dirty="0">
                <a:latin typeface="Courier New" pitchFamily="49" charset="0"/>
              </a:rPr>
              <a:t> s0, s1, target 	# branches if s0 &gt;= s1 (</a:t>
            </a:r>
            <a:r>
              <a:rPr lang="en-US" sz="2000" b="1" dirty="0">
                <a:latin typeface="Courier New" pitchFamily="49" charset="0"/>
              </a:rPr>
              <a:t>unsigned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00D10-D02B-9A48-866C-2A66CBBA419A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0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Machine Language, University of Berkeley, </a:t>
            </a:r>
            <a:r>
              <a:rPr lang="en-US" sz="2000" dirty="0"/>
              <a:t>Branden </a:t>
            </a:r>
            <a:r>
              <a:rPr lang="en-US" sz="2000" dirty="0" err="1"/>
              <a:t>Ghen</a:t>
            </a:r>
            <a:r>
              <a:rPr lang="en-US" sz="2000" dirty="0"/>
              <a:t>, Fall 2019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19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79156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RISC-V Branching Instructions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1FD9E77-B5C6-7746-9446-F209CD923C14}"/>
              </a:ext>
            </a:extLst>
          </p:cNvPr>
          <p:cNvSpPr txBox="1">
            <a:spLocks/>
          </p:cNvSpPr>
          <p:nvPr/>
        </p:nvSpPr>
        <p:spPr bwMode="auto">
          <a:xfrm>
            <a:off x="395536" y="400506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>
                <a:solidFill>
                  <a:schemeClr val="tx1"/>
                </a:solidFill>
                <a:latin typeface="Calibri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kern="0" dirty="0">
                <a:solidFill>
                  <a:srgbClr val="FF0000"/>
                </a:solidFill>
                <a:sym typeface="Wingdings" pitchFamily="2" charset="2"/>
              </a:rPr>
              <a:t> Unc</a:t>
            </a:r>
            <a:r>
              <a:rPr lang="en-US" sz="2800" kern="0" dirty="0">
                <a:solidFill>
                  <a:srgbClr val="FF0000"/>
                </a:solidFill>
              </a:rPr>
              <a:t>onditional Branching: j</a:t>
            </a:r>
          </a:p>
        </p:txBody>
      </p:sp>
    </p:spTree>
    <p:extLst>
      <p:ext uri="{BB962C8B-B14F-4D97-AF65-F5344CB8AC3E}">
        <p14:creationId xmlns:p14="http://schemas.microsoft.com/office/powerpoint/2010/main" val="213781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B915-1EEA-B24C-AD39-E4F11562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Branching: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j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23F343-E0C0-D04B-83A9-72362D4524F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520" y="1113083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b="1" kern="0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kern="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kern="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	 		j        </a:t>
            </a:r>
            <a:r>
              <a:rPr lang="en-US" b="1" kern="0" dirty="0">
                <a:latin typeface="Courier New" pitchFamily="49" charset="0"/>
              </a:rPr>
              <a:t>target  </a:t>
            </a:r>
            <a:r>
              <a:rPr lang="en-US" kern="0" dirty="0">
                <a:latin typeface="Courier New" pitchFamily="49" charset="0"/>
              </a:rPr>
              <a:t>   # jump to target</a:t>
            </a: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  	 	</a:t>
            </a:r>
            <a:r>
              <a:rPr lang="en-US" kern="0" dirty="0" err="1">
                <a:latin typeface="Courier New" pitchFamily="49" charset="0"/>
              </a:rPr>
              <a:t>srai</a:t>
            </a:r>
            <a:r>
              <a:rPr lang="en-US" kern="0" dirty="0">
                <a:latin typeface="Courier New" pitchFamily="49" charset="0"/>
              </a:rPr>
              <a:t>     s1, s1, 2 	</a:t>
            </a:r>
            <a:r>
              <a:rPr lang="en-US" b="1" kern="0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  	 	</a:t>
            </a:r>
            <a:r>
              <a:rPr lang="en-US" kern="0" dirty="0" err="1">
                <a:latin typeface="Courier New" pitchFamily="49" charset="0"/>
              </a:rPr>
              <a:t>addi</a:t>
            </a:r>
            <a:r>
              <a:rPr lang="en-US" kern="0" dirty="0">
                <a:latin typeface="Courier New" pitchFamily="49" charset="0"/>
              </a:rPr>
              <a:t>     s1, s1, 1 	</a:t>
            </a:r>
            <a:r>
              <a:rPr lang="en-US" b="1" kern="0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  	 	sub      s1, s1, s0 </a:t>
            </a:r>
            <a:r>
              <a:rPr lang="en-US" b="1" kern="0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b="1" kern="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  </a:t>
            </a:r>
            <a:r>
              <a:rPr lang="en-US" b="1" kern="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  	 add  	s1, s1, s0  	# s1 = 1 + 4 = 5</a:t>
            </a:r>
          </a:p>
          <a:p>
            <a:pPr algn="just">
              <a:buFontTx/>
              <a:buNone/>
            </a:pPr>
            <a:endParaRPr lang="en-US" kern="0" dirty="0">
              <a:latin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1719-356B-384E-9CEB-5A4E69024CE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DE64-D6C8-0141-BD24-2BBC031435B4}"/>
              </a:ext>
            </a:extLst>
          </p:cNvPr>
          <p:cNvSpPr txBox="1"/>
          <p:nvPr/>
        </p:nvSpPr>
        <p:spPr>
          <a:xfrm>
            <a:off x="755576" y="5833018"/>
            <a:ext cx="325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ourier" pitchFamily="2" charset="0"/>
              </a:rPr>
              <a:t>j</a:t>
            </a:r>
            <a:r>
              <a:rPr lang="en-US" b="0" dirty="0">
                <a:latin typeface="Calibri" pitchFamily="34" charset="0"/>
              </a:rPr>
              <a:t> is a pseudo instruction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01FA0-F543-AC47-9243-102122394EE8}"/>
              </a:ext>
            </a:extLst>
          </p:cNvPr>
          <p:cNvSpPr/>
          <p:nvPr/>
        </p:nvSpPr>
        <p:spPr bwMode="auto">
          <a:xfrm>
            <a:off x="737981" y="5695460"/>
            <a:ext cx="3251083" cy="62410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4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874A-7666-F447-A7CB-56D49C0D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84887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High-Level Code Constructs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3100-A1C2-304E-932F-E52F49D9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2779"/>
            <a:ext cx="7776864" cy="5322098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DA06A-452C-2B4B-9AE9-901E589D84BA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84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025A-B4C8-3A46-912C-0D28411A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C0487C-3737-0748-A236-8EF2569AA51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524000"/>
            <a:ext cx="3352800" cy="32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b="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0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b="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2D328-F56D-CF4C-B97F-DDF8C93673B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# s3 = </a:t>
            </a:r>
            <a:r>
              <a:rPr lang="en-US" sz="20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b="0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    </a:t>
            </a:r>
            <a:r>
              <a:rPr lang="en-US" sz="2000" b="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2000" b="0" dirty="0">
                <a:latin typeface="Courier New" pitchFamily="49" charset="0"/>
                <a:cs typeface="Arial" charset="0"/>
              </a:rPr>
              <a:t>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    add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>
                <a:latin typeface="Courier New" pitchFamily="49" charset="0"/>
                <a:cs typeface="Arial" charset="0"/>
              </a:rPr>
              <a:t>    </a:t>
            </a:r>
            <a:r>
              <a:rPr lang="en-US" sz="2000" b="0" dirty="0">
                <a:latin typeface="Courier New" pitchFamily="49" charset="0"/>
                <a:cs typeface="Arial" charset="0"/>
              </a:rPr>
              <a:t>sub s0, s0, s3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F56F610-DCC8-4048-B128-923B64869B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3731" y="4859014"/>
            <a:ext cx="7467600" cy="762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78FC732-AFF8-7C46-9BBD-9D077DF838A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9627" y="5085184"/>
            <a:ext cx="7294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ED33E-1798-EE4D-A4E4-3765E72FE733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72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3ECFB6-4A64-4D40-BAB4-AC1D047C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if-else</a:t>
            </a:r>
            <a:r>
              <a:rPr lang="en-US" dirty="0"/>
              <a:t>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24F15-B02A-4A43-A044-82C56DD139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4478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if (</a:t>
            </a:r>
            <a:r>
              <a:rPr lang="en-US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b="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32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  f = f – </a:t>
            </a:r>
            <a:r>
              <a:rPr lang="en-US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b="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08936-C2B9-8243-8FA9-5686FB6A4E6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7200" y="1524000"/>
            <a:ext cx="472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# s3 = </a:t>
            </a:r>
            <a:r>
              <a:rPr lang="en-US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b="0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    </a:t>
            </a:r>
            <a:r>
              <a:rPr lang="en-US" b="0" dirty="0" err="1">
                <a:latin typeface="Courier New" pitchFamily="49" charset="0"/>
                <a:cs typeface="Arial" charset="0"/>
              </a:rPr>
              <a:t>bne</a:t>
            </a:r>
            <a:r>
              <a:rPr lang="en-US" b="0" dirty="0">
                <a:latin typeface="Courier New" pitchFamily="49" charset="0"/>
                <a:cs typeface="Arial" charset="0"/>
              </a:rPr>
              <a:t> 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    add 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    j 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    sub  s0, s0, 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0EA19-E36A-FE4B-BC26-C134D504F2E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57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F1DFDC1-7E27-2743-A608-2D57A9D9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D0A114-82F1-DC44-B545-9E1CFD00745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556792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800" b="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while (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=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ACFBEC-272B-E447-B86A-8FC5ED651B4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91000" y="1556792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# s0 = pow, 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add  s1,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t0, zero,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while: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s1, 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98CCB9E-1D9C-3C48-ABEC-90DFB0C6A2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5963" y="5320754"/>
            <a:ext cx="7086600" cy="701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Assembly tests for the opposite case (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== 128) of the C code (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!= 128).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F1B6A-D749-F840-8CDD-7B855956B51B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37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BBAFCB-F5FF-154D-80DF-A0AA5D34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CF8B5-B52B-604B-B625-6EEAB07E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   statement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executes </a:t>
            </a:r>
            <a:r>
              <a:rPr lang="en-US" b="1" dirty="0"/>
              <a:t>before</a:t>
            </a:r>
            <a:r>
              <a:rPr lang="en-US" dirty="0"/>
              <a:t> the loop begins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tested </a:t>
            </a:r>
            <a:r>
              <a:rPr lang="en-US" b="1" dirty="0"/>
              <a:t>at the beginning </a:t>
            </a:r>
            <a:r>
              <a:rPr lang="en-US" dirty="0"/>
              <a:t>of each iteration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executes at the </a:t>
            </a:r>
            <a:r>
              <a:rPr lang="en-US" b="1" dirty="0"/>
              <a:t>end</a:t>
            </a:r>
            <a:r>
              <a:rPr lang="en-US" dirty="0"/>
              <a:t> of each iteration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executes </a:t>
            </a:r>
            <a:r>
              <a:rPr lang="en-US" b="1" dirty="0"/>
              <a:t>each time </a:t>
            </a:r>
            <a:r>
              <a:rPr lang="en-US" dirty="0"/>
              <a:t>the condition is met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2986D-078D-0741-8A43-BAA90169BCA4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60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9D66-8418-B34C-9195-5E825EA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EEA71D5-1DD1-EA4A-AD34-F126B5DC3C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for (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=0;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!=10;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DB0C9-511C-5644-BA97-6C11B761981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# s0 =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add  s0,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t0, zero,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for: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add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66A0B-8106-2049-A2B8-BEC658779A5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32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6C91-9599-CF43-AEFD-5A21C090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 – Another 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AA6916-10AC-EC4E-A7AD-2AB90AF2BDF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552" y="1412776"/>
            <a:ext cx="432048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b="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for (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=1;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=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A15886-1104-314D-8BA0-C958A268F6B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8152" y="1412776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# s0 =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b="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800" b="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44F93-8FC1-C545-852D-B00067FBBFE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871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DB2B-BE4B-2344-8F11-65666387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45D2-3C8A-034E-B4AB-10C41F7D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 we have studied use of the following instructions:</a:t>
            </a:r>
          </a:p>
          <a:p>
            <a:pPr lvl="1"/>
            <a:r>
              <a:rPr lang="en-US" dirty="0" err="1"/>
              <a:t>bne</a:t>
            </a:r>
            <a:r>
              <a:rPr lang="en-US" dirty="0"/>
              <a:t>, </a:t>
            </a:r>
            <a:r>
              <a:rPr lang="en-US" dirty="0" err="1"/>
              <a:t>beq</a:t>
            </a:r>
            <a:r>
              <a:rPr lang="en-US" dirty="0"/>
              <a:t>, </a:t>
            </a:r>
            <a:r>
              <a:rPr lang="en-US" dirty="0" err="1"/>
              <a:t>blt</a:t>
            </a:r>
            <a:r>
              <a:rPr lang="en-US" dirty="0"/>
              <a:t>, </a:t>
            </a:r>
            <a:r>
              <a:rPr lang="en-US" dirty="0" err="1"/>
              <a:t>bge</a:t>
            </a:r>
            <a:endParaRPr lang="en-US" dirty="0"/>
          </a:p>
          <a:p>
            <a:r>
              <a:rPr lang="en-US" dirty="0"/>
              <a:t>We have also studied how we can develop assembly code for high level constructs</a:t>
            </a:r>
          </a:p>
          <a:p>
            <a:pPr lvl="1"/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pPr lvl="1"/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/>
              <a:t>Do self reading of the following instructions:</a:t>
            </a:r>
          </a:p>
          <a:p>
            <a:pPr lvl="1"/>
            <a:r>
              <a:rPr lang="en-US" dirty="0"/>
              <a:t>Multiplication instructions: </a:t>
            </a:r>
            <a:r>
              <a:rPr lang="en-US" dirty="0" err="1"/>
              <a:t>mul</a:t>
            </a:r>
            <a:r>
              <a:rPr lang="en-US" dirty="0"/>
              <a:t>, </a:t>
            </a:r>
            <a:r>
              <a:rPr lang="en-US" dirty="0" err="1"/>
              <a:t>mulh</a:t>
            </a:r>
            <a:r>
              <a:rPr lang="en-US" dirty="0"/>
              <a:t>, </a:t>
            </a:r>
            <a:r>
              <a:rPr lang="en-US" dirty="0" err="1"/>
              <a:t>mulhu</a:t>
            </a:r>
            <a:r>
              <a:rPr lang="en-US" dirty="0"/>
              <a:t>, </a:t>
            </a:r>
            <a:r>
              <a:rPr lang="en-US" dirty="0" err="1"/>
              <a:t>mulhsu</a:t>
            </a:r>
            <a:endParaRPr lang="en-US" dirty="0"/>
          </a:p>
          <a:p>
            <a:pPr lvl="1"/>
            <a:r>
              <a:rPr lang="en-US" dirty="0"/>
              <a:t>Division Instructions: div, </a:t>
            </a:r>
            <a:r>
              <a:rPr lang="en-US" dirty="0" err="1"/>
              <a:t>divu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7AFF8-067D-BD44-929D-5A265CCC9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5320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85C7-79D7-0F4B-8CD1-D8F7BFC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1E853-EE7C-3B42-BE25-53674FE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constants?</a:t>
            </a:r>
          </a:p>
          <a:p>
            <a:r>
              <a:rPr lang="en-US" dirty="0"/>
              <a:t>Branching Instructions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beq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bne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blt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bltu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bge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bgeu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Jumping instruction: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j</a:t>
            </a:r>
          </a:p>
          <a:p>
            <a:r>
              <a:rPr lang="en-US" dirty="0"/>
              <a:t>Assembly level program for: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if, if/else, while, for loops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3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5335-7A65-C14B-B0DB-828802CC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Unconditional Branching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105677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96875" y="1196752"/>
            <a:ext cx="8495605" cy="518457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100" b="1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0x00000200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addi</a:t>
            </a:r>
            <a:r>
              <a:rPr lang="en-US" sz="2100" dirty="0">
                <a:latin typeface="Courier New" pitchFamily="49" charset="0"/>
              </a:rPr>
              <a:t> s0, zero, 0x210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0x00000204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b="1" dirty="0" err="1">
                <a:solidFill>
                  <a:srgbClr val="0070C0"/>
                </a:solidFill>
                <a:latin typeface="Courier New" pitchFamily="49" charset="0"/>
              </a:rPr>
              <a:t>jr</a:t>
            </a:r>
            <a:r>
              <a:rPr lang="en-US" sz="2100" b="1" dirty="0">
                <a:solidFill>
                  <a:srgbClr val="0070C0"/>
                </a:solidFill>
                <a:latin typeface="Courier New" pitchFamily="49" charset="0"/>
              </a:rPr>
              <a:t> s0               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0x00000208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addi</a:t>
            </a:r>
            <a:r>
              <a:rPr lang="en-US" sz="2100" dirty="0">
                <a:latin typeface="Courier New" pitchFamily="49" charset="0"/>
              </a:rPr>
              <a:t> s1, zero, 1  # not executed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0x0000020C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sra</a:t>
            </a:r>
            <a:r>
              <a:rPr lang="en-US" sz="2100" dirty="0">
                <a:latin typeface="Courier New" pitchFamily="49" charset="0"/>
              </a:rPr>
              <a:t>  s1, s1, 2    # not executed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pitchFamily="49" charset="0"/>
              </a:rPr>
              <a:t>0x00000210</a:t>
            </a:r>
            <a:r>
              <a:rPr lang="en-US" sz="2100" dirty="0">
                <a:latin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</a:rPr>
              <a:t>lw</a:t>
            </a:r>
            <a:r>
              <a:rPr lang="en-US" sz="2100" dirty="0">
                <a:latin typeface="Courier New" pitchFamily="49" charset="0"/>
              </a:rPr>
              <a:t>   s3, 44(s1)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DD0A5-1414-9749-9214-184FC02BD8C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45803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C70A-30CA-5549-9D8E-C954B073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41531"/>
            <a:ext cx="7592093" cy="7620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ASCII Code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A2B9-9AFA-7943-8A4E-5156C3C1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9F94B-407D-874E-A751-0FF48714E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382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FAE2-D410-7D43-9048-0DC96599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3AE7-6C37-DA42-B2C7-F9056CDB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991549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32 × 32 multiplication, 64-bit result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s0, s1, s2</a:t>
            </a:r>
            <a:endParaRPr lang="en-US" sz="2400" b="1" dirty="0">
              <a:solidFill>
                <a:srgbClr val="0070C0"/>
              </a:solidFill>
              <a:cs typeface="Arial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s0</a:t>
            </a:r>
            <a:r>
              <a:rPr lang="en-US" sz="2400" dirty="0">
                <a:cs typeface="Arial" charset="0"/>
              </a:rPr>
              <a:t> = </a:t>
            </a:r>
            <a:r>
              <a:rPr lang="en-US" sz="2400" dirty="0">
                <a:cs typeface="Calibri" panose="020F0502020204030204" pitchFamily="34" charset="0"/>
              </a:rPr>
              <a:t>lower 32 bits of result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s0, s1, s2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  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s0</a:t>
            </a:r>
            <a:r>
              <a:rPr lang="en-US" sz="2400" dirty="0">
                <a:cs typeface="Arial" charset="0"/>
              </a:rPr>
              <a:t> = upper 32 bits of result, treats operands as signed</a:t>
            </a:r>
            <a:endParaRPr lang="en-US" sz="3200" dirty="0">
              <a:cs typeface="Arial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mulhu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s0, s1, s2</a:t>
            </a:r>
            <a:endParaRPr lang="en-US" sz="2400" b="1" dirty="0">
              <a:solidFill>
                <a:srgbClr val="0070C0"/>
              </a:solidFill>
              <a:cs typeface="Arial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s0</a:t>
            </a:r>
            <a:r>
              <a:rPr lang="en-US" sz="2400" dirty="0">
                <a:cs typeface="Arial" charset="0"/>
              </a:rPr>
              <a:t> = upper 32 bits of result, treats operands as 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>
                <a:cs typeface="Arial" charset="0"/>
              </a:rPr>
              <a:t>     unsigned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mulhsu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s0, s1, s2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  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Arial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dirty="0">
                <a:cs typeface="Arial" charset="0"/>
              </a:rPr>
              <a:t> = upper 32 bits of result, treats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400" dirty="0">
                <a:cs typeface="Arial" charset="0"/>
              </a:rPr>
              <a:t> as signed,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400" dirty="0">
                <a:cs typeface="Arial" charset="0"/>
              </a:rPr>
              <a:t>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>
                <a:cs typeface="Arial" charset="0"/>
              </a:rPr>
              <a:t>     as unsigned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7DD46-3264-1746-A809-9E84CC9A926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431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C860-D404-194E-8341-8AEF5A46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(Optional)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61FC-EFDA-3E4A-8923-4A4BD5A3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32 × 32 multiplication, 64-bit result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For full 64-bit result: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s4, s1, s2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   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s3, s1, s2</a:t>
            </a:r>
            <a:endParaRPr lang="en-US" sz="1800" b="1" dirty="0">
              <a:solidFill>
                <a:srgbClr val="0070C0"/>
              </a:solidFill>
              <a:cs typeface="Arial" charset="0"/>
            </a:endParaRPr>
          </a:p>
          <a:p>
            <a:pPr lvl="2" algn="just">
              <a:lnSpc>
                <a:spcPct val="90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z="1800" dirty="0">
                <a:cs typeface="Courier New" panose="02070309020205020404" pitchFamily="49" charset="0"/>
              </a:rPr>
              <a:t>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1800" dirty="0">
                <a:cs typeface="Courier New" panose="02070309020205020404" pitchFamily="49" charset="0"/>
              </a:rPr>
              <a:t>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s1 </a:t>
            </a:r>
            <a:r>
              <a:rPr lang="en-US" sz="1800" dirty="0">
                <a:cs typeface="Courier New" panose="02070309020205020404" pitchFamily="49" charset="0"/>
              </a:rPr>
              <a:t>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lvl="2" algn="just">
              <a:lnSpc>
                <a:spcPct val="90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Could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dirty="0">
                <a:cs typeface="Times New Roman" pitchFamily="18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dirty="0">
                <a:cs typeface="Times New Roman" pitchFamily="18" charset="0"/>
              </a:rPr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E2B4E-279F-C341-8C97-BF42636E20F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654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A1BE-1B60-8C4E-B3EE-08E9901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DA8B-1D74-1047-B85A-BEA89FE4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32-bit division, 32-bit quotient, remainder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Courier New" pitchFamily="49" charset="0"/>
                <a:cs typeface="Arial" charset="0"/>
              </a:rPr>
              <a:t>div  s1, s2, s3  # s1 = s2/s3</a:t>
            </a:r>
          </a:p>
          <a:p>
            <a:pPr lvl="2"/>
            <a:r>
              <a:rPr lang="en-IN" dirty="0"/>
              <a:t>The contents of s2 is divided by the contents of s3 and the quotient is placed in s1</a:t>
            </a:r>
          </a:p>
          <a:p>
            <a:pPr lvl="2"/>
            <a:r>
              <a:rPr lang="en-IN" dirty="0"/>
              <a:t>Both operands and the result are signed values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latin typeface="Courier New" pitchFamily="49" charset="0"/>
                <a:cs typeface="Arial" charset="0"/>
              </a:rPr>
              <a:t>divu</a:t>
            </a:r>
            <a:r>
              <a:rPr lang="en-US" sz="2400" dirty="0">
                <a:latin typeface="Courier New" pitchFamily="49" charset="0"/>
                <a:cs typeface="Arial" charset="0"/>
              </a:rPr>
              <a:t> s1, s2, s3  # unsigned division</a:t>
            </a:r>
          </a:p>
          <a:p>
            <a:pPr lvl="2"/>
            <a:r>
              <a:rPr lang="en-IN" dirty="0"/>
              <a:t>The contents of s2 is divided by the contents of s3 and the quotient is placed in s1</a:t>
            </a:r>
          </a:p>
          <a:p>
            <a:pPr lvl="2"/>
            <a:r>
              <a:rPr lang="en-IN" dirty="0"/>
              <a:t> Both operands and the result are unsigned values </a:t>
            </a:r>
            <a:endParaRPr lang="en-IN" sz="1400" dirty="0"/>
          </a:p>
          <a:p>
            <a:pPr lvl="2"/>
            <a:endParaRPr lang="en-IN" sz="1400" dirty="0"/>
          </a:p>
          <a:p>
            <a:pPr lvl="2"/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25DC1-6C9E-9348-B731-805A22E7A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6356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421773" y="85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Calibri"/>
              </a:rPr>
              <a:t>Overview</a:t>
            </a:r>
            <a:endParaRPr dirty="0"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7238" y="4027475"/>
            <a:ext cx="2184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547" y="5214925"/>
            <a:ext cx="24257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580694" y="2148013"/>
            <a:ext cx="3848100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t0, 0(</a:t>
            </a: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t1, 4(</a:t>
            </a: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t1, 0(</a:t>
            </a: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t0, 4(</a:t>
            </a: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sz="16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80573" y="1385773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Language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(e.g. 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80573" y="2344142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Assembly Language Program (e.g.  </a:t>
            </a:r>
            <a:r>
              <a:rPr lang="en-US" sz="18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RISC-V</a:t>
            </a:r>
            <a:r>
              <a:rPr lang="en-US" sz="18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80573" y="3246323"/>
            <a:ext cx="2590800" cy="5221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Machine Language Program </a:t>
            </a: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(RISC-V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56673" y="4567123"/>
            <a:ext cx="40386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 Architecture Description</a:t>
            </a:r>
            <a:b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(e.g.  block diagrams)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2279021" y="1934896"/>
            <a:ext cx="0" cy="4000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3" name="Google Shape;153;p6"/>
          <p:cNvSpPr/>
          <p:nvPr/>
        </p:nvSpPr>
        <p:spPr>
          <a:xfrm>
            <a:off x="2364873" y="1970163"/>
            <a:ext cx="1308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2364873" y="2904069"/>
            <a:ext cx="1435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2307596" y="3792423"/>
            <a:ext cx="0" cy="774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6" name="Google Shape;156;p6"/>
          <p:cNvSpPr/>
          <p:nvPr/>
        </p:nvSpPr>
        <p:spPr>
          <a:xfrm>
            <a:off x="510673" y="3996003"/>
            <a:ext cx="16764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Interpretation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576458" y="1295517"/>
            <a:ext cx="3086100" cy="7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400" rIns="91425" bIns="25400" anchor="t" anchorCtr="0">
            <a:noAutofit/>
          </a:bodyPr>
          <a:lstStyle/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v[k];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v[k] = v[k+1];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v[k+1] = temp;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4576458" y="3075933"/>
            <a:ext cx="4478789" cy="95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0000 1001 1100 0110 1010 1111 0101 1000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1010 1111 0101 1000 0000 1001 1100 0110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1100 0110 1010 1111 0101 1000 0000 1001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0101 1000 0000 1001 1100 0110 1010 1111</a:t>
            </a:r>
            <a:r>
              <a:rPr lang="en-US" sz="1400" b="0" i="0" u="none" strike="noStrike" cap="none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56673" y="3786263"/>
            <a:ext cx="4038600" cy="139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6"/>
          <p:cNvCxnSpPr/>
          <p:nvPr/>
        </p:nvCxnSpPr>
        <p:spPr>
          <a:xfrm flipH="1">
            <a:off x="2279021" y="2879801"/>
            <a:ext cx="3175" cy="36652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61" name="Google Shape;161;p6"/>
          <p:cNvSpPr/>
          <p:nvPr/>
        </p:nvSpPr>
        <p:spPr>
          <a:xfrm>
            <a:off x="421773" y="5830961"/>
            <a:ext cx="37084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Logic Circuit Description</a:t>
            </a:r>
            <a:b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(Circuit Schematic Diagrams)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2307596" y="5105471"/>
            <a:ext cx="0" cy="7254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63" name="Google Shape;163;p6"/>
          <p:cNvSpPr/>
          <p:nvPr/>
        </p:nvSpPr>
        <p:spPr>
          <a:xfrm>
            <a:off x="205873" y="5217998"/>
            <a:ext cx="19812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0687" y="2248552"/>
            <a:ext cx="8778240" cy="738664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Today’s topic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47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Previous Classes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5A1A4F-6431-9B47-8617-EE4787DCEC36}"/>
              </a:ext>
            </a:extLst>
          </p:cNvPr>
          <p:cNvSpPr txBox="1">
            <a:spLocks/>
          </p:cNvSpPr>
          <p:nvPr/>
        </p:nvSpPr>
        <p:spPr>
          <a:xfrm>
            <a:off x="401134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6264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RISC-V Logical Instructions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8D5B70-F6C4-0F4B-9A0E-E8C21799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1" y="925063"/>
            <a:ext cx="7835028" cy="532577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016EFCB-94DC-4F4F-AD7F-8C608CE667EB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Steven Ho, </a:t>
            </a:r>
            <a:r>
              <a:rPr lang="en-IN" b="0" dirty="0"/>
              <a:t>CS61C Su18 - Lecture 7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6366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operations: </a:t>
            </a:r>
            <a:r>
              <a:rPr lang="en-US" dirty="0">
                <a:latin typeface="Courier" pitchFamily="2" charset="0"/>
              </a:rPr>
              <a:t>add, sub,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/>
              <a:t>, </a:t>
            </a:r>
          </a:p>
          <a:p>
            <a:r>
              <a:rPr lang="en-US" dirty="0"/>
              <a:t>How to bring data from memory to register and vice versa? </a:t>
            </a:r>
          </a:p>
          <a:p>
            <a:pPr lvl="1"/>
            <a:r>
              <a:rPr lang="en-US" dirty="0" err="1">
                <a:latin typeface="Courier" pitchFamily="2" charset="0"/>
              </a:rPr>
              <a:t>lw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lb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lbu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/>
              <a:t>Bit-by-bit logical instructions</a:t>
            </a:r>
          </a:p>
          <a:p>
            <a:pPr lvl="2"/>
            <a:r>
              <a:rPr lang="en-US" dirty="0">
                <a:latin typeface="Courier" pitchFamily="2" charset="0"/>
              </a:rPr>
              <a:t>and, or, </a:t>
            </a:r>
            <a:r>
              <a:rPr lang="en-US" dirty="0" err="1">
                <a:latin typeface="Courier" pitchFamily="2" charset="0"/>
              </a:rPr>
              <a:t>xor</a:t>
            </a:r>
            <a:endParaRPr lang="en-US" dirty="0">
              <a:latin typeface="Courier" pitchFamily="2" charset="0"/>
            </a:endParaRPr>
          </a:p>
          <a:p>
            <a:pPr lvl="2"/>
            <a:r>
              <a:rPr lang="en-US" dirty="0" err="1">
                <a:latin typeface="Courier" pitchFamily="2" charset="0"/>
              </a:rPr>
              <a:t>andi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ori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xori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Logical Shift instructions</a:t>
            </a:r>
          </a:p>
          <a:p>
            <a:pPr lvl="1"/>
            <a:r>
              <a:rPr lang="en-US" dirty="0" err="1">
                <a:latin typeface="Courier" pitchFamily="2" charset="0"/>
              </a:rPr>
              <a:t>sll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srl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sra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slli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srli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srai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E8AFC-6B2B-0849-B09B-3C871A605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586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85F5-20CE-0249-AF02-B460A86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shift immediate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A50C-121A-9249-A5AA-2329B73F7A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211: Computer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6BB03-103A-8C47-922E-AAC52D7A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8" y="4134531"/>
            <a:ext cx="7917354" cy="914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86CBF6-72B6-2243-B69C-E78A9E3E1AC8}"/>
              </a:ext>
            </a:extLst>
          </p:cNvPr>
          <p:cNvSpPr/>
          <p:nvPr/>
        </p:nvSpPr>
        <p:spPr>
          <a:xfrm>
            <a:off x="2771800" y="1526939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C10000"/>
                </a:solidFill>
                <a:latin typeface="Helvetica" pitchFamily="2" charset="0"/>
              </a:rPr>
              <a:t>I‐type encoding</a:t>
            </a:r>
            <a:endParaRPr lang="en-IN" dirty="0">
              <a:solidFill>
                <a:srgbClr val="C10000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4D9354-FF3D-AE4A-BD3D-39DE926F9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6" y="3023808"/>
            <a:ext cx="7961375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to generate a constant?</a:t>
            </a:r>
          </a:p>
        </p:txBody>
      </p:sp>
    </p:spTree>
    <p:extLst>
      <p:ext uri="{BB962C8B-B14F-4D97-AF65-F5344CB8AC3E}">
        <p14:creationId xmlns:p14="http://schemas.microsoft.com/office/powerpoint/2010/main" val="2944673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8F465871-73F8-9A4A-B443-4B94A7DDF181}" vid="{5C45A0CD-1F29-F944-867E-4A5362F92C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F465871-73F8-9A4A-B443-4B94A7DDF181}" vid="{D67BCE7E-C906-A745-8C3D-33B8321D04D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14732</TotalTime>
  <Words>2525</Words>
  <Application>Microsoft Macintosh PowerPoint</Application>
  <PresentationFormat>On-screen Show (4:3)</PresentationFormat>
  <Paragraphs>371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Courier</vt:lpstr>
      <vt:lpstr>Courier New</vt:lpstr>
      <vt:lpstr>Courier10 BT</vt:lpstr>
      <vt:lpstr>Helvetica</vt:lpstr>
      <vt:lpstr>Times</vt:lpstr>
      <vt:lpstr>Times New Roman</vt:lpstr>
      <vt:lpstr>Wingdings</vt:lpstr>
      <vt:lpstr>Wingdings 2</vt:lpstr>
      <vt:lpstr>template2007</vt:lpstr>
      <vt:lpstr>Custom Design</vt:lpstr>
      <vt:lpstr> CS 211 Computer Architecture Lecture 15: RISC-V Instructions – Branching Instructions</vt:lpstr>
      <vt:lpstr>Acknowledgements</vt:lpstr>
      <vt:lpstr>In today’s class we will study</vt:lpstr>
      <vt:lpstr>Overview</vt:lpstr>
      <vt:lpstr>Previous Classes</vt:lpstr>
      <vt:lpstr>RISC-V Logical Instructions</vt:lpstr>
      <vt:lpstr>So far we have studied</vt:lpstr>
      <vt:lpstr>Format for shift immediate type</vt:lpstr>
      <vt:lpstr>How to generate a constant?</vt:lpstr>
      <vt:lpstr>Generating Constant</vt:lpstr>
      <vt:lpstr>Generating 32-bit constants</vt:lpstr>
      <vt:lpstr>Generating 32-bit constant (self reading)</vt:lpstr>
      <vt:lpstr>RISC-V Branching Instructions</vt:lpstr>
      <vt:lpstr>Branching</vt:lpstr>
      <vt:lpstr>RISC-V Branching Instructions</vt:lpstr>
      <vt:lpstr>Branch if equal: beq</vt:lpstr>
      <vt:lpstr>Conditional Branching: beq</vt:lpstr>
      <vt:lpstr>The Branch Not Taken: bne</vt:lpstr>
      <vt:lpstr>Other Conditional Branches</vt:lpstr>
      <vt:lpstr>RISC-V Branching Instructions</vt:lpstr>
      <vt:lpstr>Unconditional Branching: j</vt:lpstr>
      <vt:lpstr>High-Level Code Constructs </vt:lpstr>
      <vt:lpstr>if Statement</vt:lpstr>
      <vt:lpstr>if-else Statement</vt:lpstr>
      <vt:lpstr>while Loops</vt:lpstr>
      <vt:lpstr>for Loops</vt:lpstr>
      <vt:lpstr>for Loops</vt:lpstr>
      <vt:lpstr>for Loop – Another example</vt:lpstr>
      <vt:lpstr>Class Summary</vt:lpstr>
      <vt:lpstr>Unconditional Branching (jr)</vt:lpstr>
      <vt:lpstr>ASCII Code </vt:lpstr>
      <vt:lpstr>Multiplication (Optional)</vt:lpstr>
      <vt:lpstr>Multiplication (Optional) : Example</vt:lpstr>
      <vt:lpstr>Division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10 :</dc:title>
  <dc:creator>Microsoft Office User</dc:creator>
  <dc:description>Redesign of slides created by Randal E. Bryant and David R. O'Hallaron</dc:description>
  <cp:lastModifiedBy>Microsoft Office User</cp:lastModifiedBy>
  <cp:revision>78</cp:revision>
  <cp:lastPrinted>2010-01-19T15:27:43Z</cp:lastPrinted>
  <dcterms:created xsi:type="dcterms:W3CDTF">2020-09-20T12:49:35Z</dcterms:created>
  <dcterms:modified xsi:type="dcterms:W3CDTF">2021-02-25T06:59:05Z</dcterms:modified>
</cp:coreProperties>
</file>