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38"/>
  </p:notesMasterIdLst>
  <p:handoutMasterIdLst>
    <p:handoutMasterId r:id="rId39"/>
  </p:handoutMasterIdLst>
  <p:sldIdLst>
    <p:sldId id="542" r:id="rId3"/>
    <p:sldId id="1275" r:id="rId4"/>
    <p:sldId id="1276" r:id="rId5"/>
    <p:sldId id="1277" r:id="rId6"/>
    <p:sldId id="1297" r:id="rId7"/>
    <p:sldId id="1323" r:id="rId8"/>
    <p:sldId id="1291" r:id="rId9"/>
    <p:sldId id="1285" r:id="rId10"/>
    <p:sldId id="1286" r:id="rId11"/>
    <p:sldId id="1325" r:id="rId12"/>
    <p:sldId id="1288" r:id="rId13"/>
    <p:sldId id="1289" r:id="rId14"/>
    <p:sldId id="1327" r:id="rId15"/>
    <p:sldId id="705" r:id="rId16"/>
    <p:sldId id="1328" r:id="rId17"/>
    <p:sldId id="1326" r:id="rId18"/>
    <p:sldId id="1298" r:id="rId19"/>
    <p:sldId id="1299" r:id="rId20"/>
    <p:sldId id="501" r:id="rId21"/>
    <p:sldId id="1316" r:id="rId22"/>
    <p:sldId id="1315" r:id="rId23"/>
    <p:sldId id="1302" r:id="rId24"/>
    <p:sldId id="1303" r:id="rId25"/>
    <p:sldId id="1305" r:id="rId26"/>
    <p:sldId id="707" r:id="rId27"/>
    <p:sldId id="287" r:id="rId28"/>
    <p:sldId id="1304" r:id="rId29"/>
    <p:sldId id="522" r:id="rId30"/>
    <p:sldId id="1308" r:id="rId31"/>
    <p:sldId id="1309" r:id="rId32"/>
    <p:sldId id="1312" r:id="rId33"/>
    <p:sldId id="1319" r:id="rId34"/>
    <p:sldId id="1320" r:id="rId35"/>
    <p:sldId id="1324" r:id="rId36"/>
    <p:sldId id="290" r:id="rId37"/>
  </p:sldIdLst>
  <p:sldSz cx="9144000" cy="6858000" type="screen4x3"/>
  <p:notesSz cx="7302500" cy="9586913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032" autoAdjust="0"/>
    <p:restoredTop sz="94027"/>
  </p:normalViewPr>
  <p:slideViewPr>
    <p:cSldViewPr snapToObjects="1">
      <p:cViewPr varScale="1">
        <p:scale>
          <a:sx n="73" d="100"/>
          <a:sy n="73" d="100"/>
        </p:scale>
        <p:origin x="192" y="792"/>
      </p:cViewPr>
      <p:guideLst/>
    </p:cSldViewPr>
  </p:slideViewPr>
  <p:outlineViewPr>
    <p:cViewPr>
      <p:scale>
        <a:sx n="33" d="100"/>
        <a:sy n="33" d="100"/>
      </p:scale>
      <p:origin x="0" y="-46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4F1544CA-C13B-A64B-915E-24B2DE6C9F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83A12114-0AAC-694D-AE89-670DCDC7C7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15B51C5F-2C0D-CB4F-8D60-ED976ED6A79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EE849B62-086E-4945-9220-E62EF70E79B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D7405B-A184-E442-B836-B55705173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958A5B1F-5C18-5946-83E3-C0EF6586D9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51339399-3439-9C4D-8274-4055B326D5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904B8DA-7AA6-ED42-BEAD-57489582A3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7D2A6E38-E61A-D248-843E-08D665C93D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76C91810-7255-7946-8E47-2B0E40632B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5FF5767D-ED37-854D-BE42-D877203B9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4D1E9BD-AD04-C844-9CB2-80554E097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4B8027D8-46A9-E544-90FC-228864DCD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EE42AA5B-90F1-174F-B649-06F33473C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20912BA8-FD50-2148-A65A-F7D582656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F1DFAF74-EB1D-4A4A-ADA5-7105AAAB1835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14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19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2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25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c48340b9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g5c48340b98_0_1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g5c48340b98_0_1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06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28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29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30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c48340b9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c48340b98_0_1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5c48340b98_0_1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32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6DD03-199F-6144-86C9-79C2A81B8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3788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8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12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771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633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71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HARRIS\Books\DDCAriscv\LectureSlides\riscv-logos\riscv-logos\PNG\Standard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3" y="6324600"/>
            <a:ext cx="3354287" cy="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429000" y="636555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/>
              <a:t>Digital Design and Computer Architecture: RISC-V Edition</a:t>
            </a:r>
            <a:r>
              <a:rPr lang="en-US" sz="1400" b="0" baseline="0" dirty="0"/>
              <a:t> </a:t>
            </a:r>
          </a:p>
          <a:p>
            <a:pPr algn="r"/>
            <a:r>
              <a:rPr lang="en-US" sz="1400" b="0" baseline="0" dirty="0"/>
              <a:t>Har</a:t>
            </a:r>
            <a:r>
              <a:rPr lang="en-US" sz="1400" b="0" dirty="0"/>
              <a:t>ris &amp; Harris</a:t>
            </a:r>
            <a:r>
              <a:rPr lang="en-US" sz="1400" b="0" baseline="0" dirty="0"/>
              <a:t> © 2020 Elsevier</a:t>
            </a:r>
            <a:endParaRPr lang="en-US" sz="1400" b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5502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tx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0" y="762000"/>
            <a:ext cx="7620000" cy="7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62000"/>
            <a:ext cx="1524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5764-0D07-D849-8E3B-2F2570F1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E54FB-F13C-C848-924A-E87D1E092BED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A9B5-90E2-6F48-9C6B-DFFF716C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218B-AB7D-C34B-8425-8BD34EC5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B5CD8-6160-2D40-9663-E52D9E35D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3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23BB-4A16-9A47-8CE7-676D769A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C116-9A88-6C40-822D-4A1C41967B53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7359-15E6-814C-9A62-D27D9320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430B-13B9-D445-BAD4-98EAB547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E87B1-A2A2-5F4F-9DB3-F51903412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0B97-B08F-914D-8537-301081A1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3E9D6-B285-DF48-AB6A-94FB23D041C8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274A-F2BA-E24F-AF3A-8B7A0348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8BC2-72A5-6442-BE0D-B4EE1858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FE73E-2EA9-1347-90A4-C475CEE0F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8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70010E-2007-2B4C-A01D-7C5ED692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FC9B4-3A33-CF42-8A4F-C5D223A30AA5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8DC3EF-135D-9C4F-A531-36F40298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DCE05E-E4E6-1C43-9403-3E5477F4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8FCF-2024-5544-9ED8-E5A63DB28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DC1EC-9252-A446-A4F1-09FBB166E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85414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56F479-F44C-7D4D-96F7-D140BA1A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B4B1-3D3B-524B-8ED1-582ACBF492F5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7504C95-0E56-334C-817A-FE81788E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FF9AE2-0E2C-374E-A442-846B2B58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8372F-9943-C44D-8344-6A2B6726D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6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81E06C-49EC-E844-95C0-E122FDCE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BEEA6-F4E6-6D45-A598-C09FD65B31ED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B2489B-5871-E24F-B331-54CEA5A5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4E1A5A-01A8-F74B-9CA6-F97FAF8E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A68D7-0048-3043-B77C-62B5B0654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C26B1B-5BBC-DC4D-B513-6371B615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D3555-A4C1-C34A-8616-53FB48544567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02BE26-DAC8-1C40-8D22-545F3C05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A9A532-11E1-A645-8AE2-F0384D6B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744A-B0B9-6F4C-BF89-63C644D0A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5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B44E62-F760-F141-8E09-579F50BF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E36DF-5FE0-C849-92B5-19645C974C75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12F863-2663-5F42-8A7C-47A1D4CF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81EDC3-B160-E94E-9F7B-7BA231E5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1B091-31C2-CA44-94B0-01B34CDDC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6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BB1A69-E9C4-4740-9E44-23047DBC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0B779-4665-2741-B40B-0430D65C3EE7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CD8C12-EE69-B447-895A-3577F63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DBC0D5-2277-F444-AEE0-90827D7F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2B027-D9EB-3A48-AC94-D39F4C914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12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4756-F335-5141-A744-0122EBFB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868EC-CBC2-E44A-AC60-7B053A3C9556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40CA-0839-B94B-8E40-0A5285A4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C264-47BE-6C4E-9B29-4C85C256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90130-B478-8D4F-BA96-C0A0CE64B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6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3A9B-01C9-E246-9DAD-43D16BAC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24851-6460-364A-B562-A1F78B0BFAAB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F390-283F-5842-85E9-428D1223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D62C-A41D-5D42-B43D-B39231A4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33064-4FD6-314F-9027-55FCD1699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631CDFC-B28A-8F42-BD11-7B73B32A4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351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1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B595869-8E43-0E47-B4AB-E6616F9C5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144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459A1CC-CFC8-8A46-8DA3-627B382DE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72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81B123-CF4A-A145-9786-E2C55EA75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F38036-B5C2-5549-8887-608813841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0026C90E-13AA-C344-B8F8-F1F43876A6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4CEB668-CA67-D843-8D76-41D1DBF7F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57A77488-E657-E840-9E4D-4495D1ED43B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7A2D54B-A97F-6444-BE18-D4441D466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E11840C8-C4F9-B44F-AA41-AC66740DC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4D5662-5464-1140-81F0-FFD5A9089DEE}" type="datetimeFigureOut">
              <a:rPr lang="en-US"/>
              <a:pPr>
                <a:defRPr/>
              </a:pPr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D745DE-4779-114F-B1A5-C0ABA7FCF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9537DF78-4890-A04B-8080-425ACA5911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16: RISC-V Instructions – Array Implementation, Function Calls, Jump Instructions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30525202-31A1-4042-A089-72AAF21AB7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/>
              <a:t>Ravi Mittal</a:t>
            </a:r>
          </a:p>
          <a:p>
            <a:pPr algn="r"/>
            <a:r>
              <a:rPr lang="en-US" altLang="en-US"/>
              <a:t>ravi.mittal@iitgoa.ac.in</a:t>
            </a:r>
          </a:p>
          <a:p>
            <a:pPr algn="r"/>
            <a:r>
              <a:rPr lang="en-US" altLang="en-US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F72D-8042-4544-A07F-E2C70109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Assembly Code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F92732-751E-374A-BE67-2A723E51C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16370"/>
              </p:ext>
            </p:extLst>
          </p:nvPr>
        </p:nvGraphicFramePr>
        <p:xfrm>
          <a:off x="152358" y="1268760"/>
          <a:ext cx="8740121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7603">
                  <a:extLst>
                    <a:ext uri="{9D8B030D-6E8A-4147-A177-3AD203B41FA5}">
                      <a16:colId xmlns:a16="http://schemas.microsoft.com/office/drawing/2014/main" val="3195956321"/>
                    </a:ext>
                  </a:extLst>
                </a:gridCol>
                <a:gridCol w="5102518">
                  <a:extLst>
                    <a:ext uri="{9D8B030D-6E8A-4147-A177-3AD203B41FA5}">
                      <a16:colId xmlns:a16="http://schemas.microsoft.com/office/drawing/2014/main" val="1467806560"/>
                    </a:ext>
                  </a:extLst>
                </a:gridCol>
              </a:tblGrid>
              <a:tr h="4464496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solidFill>
                            <a:srgbClr val="0070C0"/>
                          </a:solidFill>
                          <a:effectLst/>
                          <a:latin typeface="Courier" pitchFamily="2" charset="0"/>
                        </a:rPr>
                        <a:t>High-Level Code</a:t>
                      </a:r>
                      <a:endParaRPr lang="en-IN" sz="1400" kern="1600" dirty="0">
                        <a:solidFill>
                          <a:srgbClr val="0070C0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scores[200];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 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for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= 0;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&lt; 200;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+ 1)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 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 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 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scores[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] = scores[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] + 10;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 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solidFill>
                            <a:srgbClr val="0070C0"/>
                          </a:solidFill>
                          <a:effectLst/>
                          <a:latin typeface="Courier" pitchFamily="2" charset="0"/>
                        </a:rPr>
                        <a:t>RISC-V Assembly Code</a:t>
                      </a:r>
                      <a:endParaRPr lang="en-IN" sz="1400" kern="1600" dirty="0">
                        <a:solidFill>
                          <a:srgbClr val="0070C0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# s0 = scores base address, s1 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# Assume s0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contains 0x174300A0</a:t>
                      </a:r>
                      <a:r>
                        <a:rPr lang="en-IN" sz="1400" b="1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 </a:t>
                      </a:r>
                      <a:endParaRPr lang="en-IN" sz="1400" b="1" kern="12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addi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s1, zero, 0   #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= 0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addi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t2, zero, 200 # t2 = 200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 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for: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bge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s1, t2, done  #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&gt;= 200 then done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slli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t0, s1, 2     # t0 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*4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add  t0, t0, s0    # address of scores[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]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lw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 t1, 0(t0)     # t1 = scores[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]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addi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t1, t1, 10    # t1 = scores[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]+10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sw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 t1, 0(t0)     # scores[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] = t1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addi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s1, s1, 1     #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= i+1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j    for           # repeat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done: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379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2731A9-684C-C14F-81E9-6E926E3F5DFC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70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324C-F367-A945-855A-4924F499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using For Loops: Example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CAE3B-EB3C-0B41-9451-B91861F50DE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18754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800" b="1" kern="0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	</a:t>
            </a:r>
            <a:r>
              <a:rPr lang="en-US" sz="1800" b="1" kern="0" dirty="0" err="1">
                <a:latin typeface="Courier New" pitchFamily="49" charset="0"/>
              </a:rPr>
              <a:t>int</a:t>
            </a:r>
            <a:r>
              <a:rPr lang="en-US" sz="1800" b="1" kern="0" dirty="0">
                <a:latin typeface="Courier New" pitchFamily="49" charset="0"/>
              </a:rPr>
              <a:t> array[1000];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	</a:t>
            </a:r>
            <a:r>
              <a:rPr lang="en-US" sz="1800" b="1" kern="0" dirty="0" err="1">
                <a:latin typeface="Courier New" pitchFamily="49" charset="0"/>
              </a:rPr>
              <a:t>int</a:t>
            </a:r>
            <a:r>
              <a:rPr lang="en-US" sz="1800" b="1" kern="0" dirty="0">
                <a:latin typeface="Courier New" pitchFamily="49" charset="0"/>
              </a:rPr>
              <a:t> </a:t>
            </a:r>
            <a:r>
              <a:rPr lang="en-US" sz="1800" b="1" kern="0" dirty="0" err="1">
                <a:latin typeface="Courier New" pitchFamily="49" charset="0"/>
              </a:rPr>
              <a:t>i</a:t>
            </a:r>
            <a:r>
              <a:rPr lang="en-US" sz="1800" b="1" kern="0" dirty="0">
                <a:latin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sz="1800" b="1" kern="0" dirty="0">
              <a:latin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	for (</a:t>
            </a:r>
            <a:r>
              <a:rPr lang="en-US" sz="1800" b="1" kern="0" dirty="0" err="1">
                <a:latin typeface="Courier New" pitchFamily="49" charset="0"/>
              </a:rPr>
              <a:t>i</a:t>
            </a:r>
            <a:r>
              <a:rPr lang="en-US" sz="1800" b="1" kern="0" dirty="0">
                <a:latin typeface="Courier New" pitchFamily="49" charset="0"/>
              </a:rPr>
              <a:t>=0; </a:t>
            </a:r>
            <a:r>
              <a:rPr lang="en-US" sz="1800" b="1" kern="0" dirty="0" err="1">
                <a:latin typeface="Courier New" pitchFamily="49" charset="0"/>
              </a:rPr>
              <a:t>i</a:t>
            </a:r>
            <a:r>
              <a:rPr lang="en-US" sz="1800" b="1" kern="0" dirty="0">
                <a:latin typeface="Courier New" pitchFamily="49" charset="0"/>
              </a:rPr>
              <a:t> &lt; 1000; </a:t>
            </a:r>
            <a:r>
              <a:rPr lang="en-US" sz="1800" b="1" kern="0" dirty="0" err="1">
                <a:latin typeface="Courier New" pitchFamily="49" charset="0"/>
              </a:rPr>
              <a:t>i</a:t>
            </a:r>
            <a:r>
              <a:rPr lang="en-US" sz="1800" b="1" kern="0" dirty="0">
                <a:latin typeface="Courier New" pitchFamily="49" charset="0"/>
              </a:rPr>
              <a:t> = </a:t>
            </a:r>
            <a:r>
              <a:rPr lang="en-US" sz="1800" b="1" kern="0" dirty="0" err="1">
                <a:latin typeface="Courier New" pitchFamily="49" charset="0"/>
              </a:rPr>
              <a:t>i</a:t>
            </a:r>
            <a:r>
              <a:rPr lang="en-US" sz="1800" b="1" kern="0" dirty="0">
                <a:latin typeface="Courier New" pitchFamily="49" charset="0"/>
              </a:rPr>
              <a:t> + 1)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		array[</a:t>
            </a:r>
            <a:r>
              <a:rPr lang="en-US" sz="1800" b="1" kern="0" dirty="0" err="1">
                <a:latin typeface="Courier New" pitchFamily="49" charset="0"/>
              </a:rPr>
              <a:t>i</a:t>
            </a:r>
            <a:r>
              <a:rPr lang="en-US" sz="1800" b="1" kern="0" dirty="0">
                <a:latin typeface="Courier New" pitchFamily="49" charset="0"/>
              </a:rPr>
              <a:t>] = array[</a:t>
            </a:r>
            <a:r>
              <a:rPr lang="en-US" sz="1800" b="1" kern="0" dirty="0" err="1">
                <a:latin typeface="Courier New" pitchFamily="49" charset="0"/>
              </a:rPr>
              <a:t>i</a:t>
            </a:r>
            <a:r>
              <a:rPr lang="en-US" sz="1800" b="1" kern="0" dirty="0">
                <a:latin typeface="Courier New" pitchFamily="49" charset="0"/>
              </a:rPr>
              <a:t>] * 8;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sz="1800" b="1" kern="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800" b="1" kern="0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# s0 = array base address, s1 = </a:t>
            </a:r>
            <a:r>
              <a:rPr lang="en-US" sz="1800" b="1" kern="0" dirty="0" err="1">
                <a:latin typeface="Courier New" pitchFamily="49" charset="0"/>
              </a:rPr>
              <a:t>i</a:t>
            </a:r>
            <a:endParaRPr lang="en-US" sz="1800" b="1" kern="0" dirty="0">
              <a:latin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sz="1800" b="1" kern="0" dirty="0">
              <a:latin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sz="1800" b="1" kern="0" dirty="0">
              <a:latin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305CB-7D0F-414F-B078-A25014E1EE22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36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6962-48C1-F543-96B1-CF85E1E9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using For Loops: Example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6660E-AA33-B245-88A2-39AAFCD36B0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1066800"/>
            <a:ext cx="728771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# s0 = array base address, s1 = 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endParaRPr lang="en-US" sz="1400" b="1" kern="0" dirty="0">
              <a:latin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# initialization code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lui</a:t>
            </a:r>
            <a:r>
              <a:rPr lang="en-US" sz="1400" b="1" kern="0" dirty="0">
                <a:latin typeface="Courier New" pitchFamily="49" charset="0"/>
              </a:rPr>
              <a:t>  s0, 0x23B8F         # s0 = 0x23B8F000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ori</a:t>
            </a:r>
            <a:r>
              <a:rPr lang="en-US" sz="1400" b="1" kern="0" dirty="0">
                <a:latin typeface="Courier New" pitchFamily="49" charset="0"/>
              </a:rPr>
              <a:t>  s0, s0, 0x400       # s0 = 0x23B8F400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addi</a:t>
            </a:r>
            <a:r>
              <a:rPr lang="en-US" sz="1400" b="1" kern="0" dirty="0">
                <a:latin typeface="Courier New" pitchFamily="49" charset="0"/>
              </a:rPr>
              <a:t> s1, zero, 0         # 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r>
              <a:rPr lang="en-US" sz="1400" b="1" kern="0" dirty="0">
                <a:latin typeface="Courier New" pitchFamily="49" charset="0"/>
              </a:rPr>
              <a:t> = 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addi</a:t>
            </a:r>
            <a:r>
              <a:rPr lang="en-US" sz="1400" b="1" kern="0" dirty="0">
                <a:latin typeface="Courier New" pitchFamily="49" charset="0"/>
              </a:rPr>
              <a:t> t2, zero, 1000      # t2 = 1000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sz="1400" b="1" kern="0" dirty="0">
              <a:latin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loop: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bge</a:t>
            </a:r>
            <a:r>
              <a:rPr lang="en-US" sz="1400" b="1" kern="0" dirty="0">
                <a:latin typeface="Courier New" pitchFamily="49" charset="0"/>
              </a:rPr>
              <a:t>  s1, t2, done        # if not then done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slli</a:t>
            </a:r>
            <a:r>
              <a:rPr lang="en-US" sz="1400" b="1" kern="0" dirty="0">
                <a:latin typeface="Courier New" pitchFamily="49" charset="0"/>
              </a:rPr>
              <a:t> t0, s1, 2           # t0 = 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r>
              <a:rPr lang="en-US" sz="1400" b="1" kern="0" dirty="0">
                <a:latin typeface="Courier New" pitchFamily="49" charset="0"/>
              </a:rPr>
              <a:t> * 4 (byte offset)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add  t0, t0, s0          # address of array[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r>
              <a:rPr lang="en-US" sz="1400" b="1" kern="0" dirty="0">
                <a:latin typeface="Courier New" pitchFamily="49" charset="0"/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lw</a:t>
            </a:r>
            <a:r>
              <a:rPr lang="en-US" sz="1400" b="1" kern="0" dirty="0">
                <a:latin typeface="Courier New" pitchFamily="49" charset="0"/>
              </a:rPr>
              <a:t>   t1, 0(t0)           # t1 = array[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r>
              <a:rPr lang="en-US" sz="1400" b="1" kern="0" dirty="0">
                <a:latin typeface="Courier New" pitchFamily="49" charset="0"/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slli</a:t>
            </a:r>
            <a:r>
              <a:rPr lang="en-US" sz="1400" b="1" kern="0" dirty="0">
                <a:latin typeface="Courier New" pitchFamily="49" charset="0"/>
              </a:rPr>
              <a:t> t1, t1, 3           # t1 = array[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r>
              <a:rPr lang="en-US" sz="1400" b="1" kern="0" dirty="0">
                <a:latin typeface="Courier New" pitchFamily="49" charset="0"/>
              </a:rPr>
              <a:t>] * 8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sw</a:t>
            </a:r>
            <a:r>
              <a:rPr lang="en-US" sz="1400" b="1" kern="0" dirty="0">
                <a:latin typeface="Courier New" pitchFamily="49" charset="0"/>
              </a:rPr>
              <a:t>   t1, 0(t0)           # array[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r>
              <a:rPr lang="en-US" sz="1400" b="1" kern="0" dirty="0">
                <a:latin typeface="Courier New" pitchFamily="49" charset="0"/>
              </a:rPr>
              <a:t>] = array[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r>
              <a:rPr lang="en-US" sz="1400" b="1" kern="0" dirty="0">
                <a:latin typeface="Courier New" pitchFamily="49" charset="0"/>
              </a:rPr>
              <a:t>] * 8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</a:t>
            </a:r>
            <a:r>
              <a:rPr lang="en-US" sz="1400" b="1" kern="0" dirty="0" err="1">
                <a:latin typeface="Courier New" pitchFamily="49" charset="0"/>
              </a:rPr>
              <a:t>addi</a:t>
            </a:r>
            <a:r>
              <a:rPr lang="en-US" sz="1400" b="1" kern="0" dirty="0">
                <a:latin typeface="Courier New" pitchFamily="49" charset="0"/>
              </a:rPr>
              <a:t> s1, s1, 1           # 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r>
              <a:rPr lang="en-US" sz="1400" b="1" kern="0" dirty="0">
                <a:latin typeface="Courier New" pitchFamily="49" charset="0"/>
              </a:rPr>
              <a:t> = </a:t>
            </a:r>
            <a:r>
              <a:rPr lang="en-US" sz="1400" b="1" kern="0" dirty="0" err="1">
                <a:latin typeface="Courier New" pitchFamily="49" charset="0"/>
              </a:rPr>
              <a:t>i</a:t>
            </a:r>
            <a:r>
              <a:rPr lang="en-US" sz="1400" b="1" kern="0" dirty="0">
                <a:latin typeface="Courier New" pitchFamily="49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  j    loop                # repeat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1400" b="1" kern="0" dirty="0">
                <a:latin typeface="Courier New" pitchFamily="49" charset="0"/>
              </a:rPr>
              <a:t>done: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sz="1400" b="1" kern="0" dirty="0">
              <a:latin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40EF3-143E-3041-99A1-828C298C8AB5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5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/>
              <a:t>Characters in RISC-V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5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8077-395A-1B43-9E74-2D7DD970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Code (self reading)</a:t>
            </a:r>
          </a:p>
        </p:txBody>
      </p:sp>
      <p:sp>
        <p:nvSpPr>
          <p:cNvPr id="1176580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American Standard Code for Information Interchange</a:t>
            </a:r>
          </a:p>
          <a:p>
            <a:r>
              <a:rPr lang="en-US" dirty="0"/>
              <a:t>Each text character has 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differ by 0x20 (32)</a:t>
            </a:r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481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4D9B-574E-3D41-B276-0054A438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Characters (self reading)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9398D-B487-494E-8284-77779337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67" y="946412"/>
            <a:ext cx="6120680" cy="54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BF6-79E8-D34A-85A7-70663483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 character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EC0F-5D45-8D42-8A7F-A5EEF792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of characters such as a word or sentence is called a </a:t>
            </a:r>
            <a:r>
              <a:rPr lang="en-US" i="1" dirty="0"/>
              <a:t>string</a:t>
            </a:r>
          </a:p>
          <a:p>
            <a:r>
              <a:rPr lang="en-US" dirty="0"/>
              <a:t>Strings have a variable length</a:t>
            </a:r>
          </a:p>
          <a:p>
            <a:pPr lvl="1"/>
            <a:r>
              <a:rPr lang="en-US" dirty="0"/>
              <a:t>In C, the null character (0x00) signifies the end of a string</a:t>
            </a:r>
          </a:p>
          <a:p>
            <a:r>
              <a:rPr lang="en-US" dirty="0"/>
              <a:t>Assignment:</a:t>
            </a:r>
          </a:p>
          <a:p>
            <a:pPr lvl="1"/>
            <a:r>
              <a:rPr lang="en-US" dirty="0"/>
              <a:t>In C: Write a program to convert 10 entry array of character from lower case to uppercase </a:t>
            </a:r>
          </a:p>
          <a:p>
            <a:pPr lvl="1"/>
            <a:r>
              <a:rPr lang="en-US" dirty="0"/>
              <a:t>Translate it into RISC-V 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174988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35612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F824-123D-CE41-888B-E9ACA59E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(Procedures)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30CA-73AC-BD40-A19A-666FE201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languages often use functions to reuse frequently accessed code</a:t>
            </a:r>
          </a:p>
          <a:p>
            <a:r>
              <a:rPr lang="en-US" dirty="0"/>
              <a:t>Functions make a program more modular and readable</a:t>
            </a:r>
          </a:p>
          <a:p>
            <a:r>
              <a:rPr lang="en-US" dirty="0"/>
              <a:t>Functions have</a:t>
            </a:r>
          </a:p>
          <a:p>
            <a:pPr lvl="1"/>
            <a:r>
              <a:rPr lang="en-US" dirty="0"/>
              <a:t>Inputs – arguments</a:t>
            </a:r>
          </a:p>
          <a:p>
            <a:pPr lvl="1"/>
            <a:r>
              <a:rPr lang="en-US" dirty="0"/>
              <a:t>An output – the return value </a:t>
            </a:r>
          </a:p>
          <a:p>
            <a:r>
              <a:rPr lang="en-US" dirty="0"/>
              <a:t>Ideally, functions should calculate the return value and not cause </a:t>
            </a:r>
            <a:r>
              <a:rPr lang="en-US" dirty="0">
                <a:solidFill>
                  <a:srgbClr val="0070C0"/>
                </a:solidFill>
              </a:rPr>
              <a:t>unintended side effects</a:t>
            </a:r>
          </a:p>
          <a:p>
            <a:r>
              <a:rPr lang="en-US" dirty="0"/>
              <a:t>When one function calls another, we have</a:t>
            </a:r>
          </a:p>
          <a:p>
            <a:pPr lvl="1"/>
            <a:r>
              <a:rPr lang="en-US" dirty="0"/>
              <a:t>Calling function: </a:t>
            </a:r>
            <a:r>
              <a:rPr lang="en-US" dirty="0">
                <a:solidFill>
                  <a:srgbClr val="0070C0"/>
                </a:solidFill>
              </a:rPr>
              <a:t>the caller</a:t>
            </a:r>
          </a:p>
          <a:p>
            <a:pPr lvl="1"/>
            <a:r>
              <a:rPr lang="en-US" dirty="0"/>
              <a:t>Called function: </a:t>
            </a: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err="1">
                <a:solidFill>
                  <a:srgbClr val="0070C0"/>
                </a:solidFill>
              </a:rPr>
              <a:t>callee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3B633-809A-7646-AA9E-DDE6FEB5E02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386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13D5-8647-7643-BEF0-5C8FF97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1064964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Caller: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calling function (in 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Callee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called function (in 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25146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DBF2C-79D3-D144-AFF7-FC5F7DAA7466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048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404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0B2C-85F4-0246-980A-7ECCB398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RISC-V Assembler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E013-3E9F-C945-AEFB-1E364D6D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Symbolic register names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latin typeface="Courier"/>
                <a:cs typeface="Courier"/>
              </a:rPr>
              <a:t>a0-a7</a:t>
            </a:r>
            <a:r>
              <a:rPr lang="en-US" dirty="0"/>
              <a:t> for argument registers (</a:t>
            </a:r>
            <a:r>
              <a:rPr lang="en-US" b="1" dirty="0">
                <a:latin typeface="Courier New"/>
                <a:cs typeface="Courier New"/>
              </a:rPr>
              <a:t>x10-x17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latin typeface="Courier New"/>
                <a:cs typeface="Courier New"/>
              </a:rPr>
              <a:t>zero</a:t>
            </a:r>
            <a:r>
              <a:rPr lang="en-US" dirty="0"/>
              <a:t> for </a:t>
            </a:r>
            <a:r>
              <a:rPr lang="en-US" b="1" dirty="0">
                <a:latin typeface="Courier New"/>
                <a:cs typeface="Courier New"/>
              </a:rPr>
              <a:t>x0</a:t>
            </a:r>
          </a:p>
          <a:p>
            <a:r>
              <a:rPr lang="en-US" dirty="0">
                <a:solidFill>
                  <a:srgbClr val="C00000"/>
                </a:solidFill>
              </a:rPr>
              <a:t>Pseudo-instructions</a:t>
            </a:r>
          </a:p>
          <a:p>
            <a:pPr lvl="1"/>
            <a:r>
              <a:rPr lang="en-US" dirty="0"/>
              <a:t>Shorthand syntax for common assembly idioms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latin typeface="Courier"/>
                <a:cs typeface="Courier"/>
              </a:rPr>
              <a:t>mv </a:t>
            </a:r>
            <a:r>
              <a:rPr lang="en-US" b="1" dirty="0" err="1">
                <a:latin typeface="Courier"/>
                <a:cs typeface="Courier"/>
              </a:rPr>
              <a:t>rd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rs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>
                <a:latin typeface="Calibri"/>
                <a:cs typeface="Calibri"/>
              </a:rPr>
              <a:t>=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addi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rd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rs</a:t>
            </a:r>
            <a:r>
              <a:rPr lang="en-US" b="1" dirty="0">
                <a:latin typeface="Courier"/>
                <a:cs typeface="Courier"/>
              </a:rPr>
              <a:t>, 0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latin typeface="Courier"/>
                <a:cs typeface="Courier"/>
              </a:rPr>
              <a:t>li </a:t>
            </a:r>
            <a:r>
              <a:rPr lang="en-US" b="1" dirty="0" err="1">
                <a:latin typeface="Courier"/>
                <a:cs typeface="Courier"/>
              </a:rPr>
              <a:t>rd</a:t>
            </a:r>
            <a:r>
              <a:rPr lang="en-US" b="1" dirty="0">
                <a:latin typeface="Courier"/>
                <a:cs typeface="Courier"/>
              </a:rPr>
              <a:t>, 13 </a:t>
            </a:r>
            <a:r>
              <a:rPr lang="en-US" dirty="0">
                <a:cs typeface="Calibri"/>
              </a:rPr>
              <a:t>=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addi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rd</a:t>
            </a:r>
            <a:r>
              <a:rPr lang="en-US" b="1" dirty="0">
                <a:latin typeface="Courier"/>
                <a:cs typeface="Courier"/>
              </a:rPr>
              <a:t>, x0, 13</a:t>
            </a:r>
          </a:p>
          <a:p>
            <a:pPr lvl="2"/>
            <a:r>
              <a:rPr lang="en-US" dirty="0"/>
              <a:t>Read pseudo instructions for RISC-V from the book</a:t>
            </a:r>
          </a:p>
          <a:p>
            <a:pPr lvl="2"/>
            <a:r>
              <a:rPr lang="en-US" dirty="0"/>
              <a:t>Assembler converts pseudo instructions to RISC-V code and coverts them to machine code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FE69A0-F70A-4C43-89D1-966E32FD9ABA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706795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4472-40DB-6849-85A8-A447C6DE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Symbolic Register Names</a:t>
            </a:r>
          </a:p>
        </p:txBody>
      </p:sp>
      <p:graphicFrame>
        <p:nvGraphicFramePr>
          <p:cNvPr id="3" name="Group 78">
            <a:extLst>
              <a:ext uri="{FF2B5EF4-FFF2-40B4-BE49-F238E27FC236}">
                <a16:creationId xmlns:a16="http://schemas.microsoft.com/office/drawing/2014/main" id="{284F7934-B467-464C-9896-ADBA8C0F6255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0635808"/>
              </p:ext>
            </p:extLst>
          </p:nvPr>
        </p:nvGraphicFramePr>
        <p:xfrm>
          <a:off x="3057127" y="1545094"/>
          <a:ext cx="4894661" cy="3881590"/>
        </p:xfrm>
        <a:graphic>
          <a:graphicData uri="http://schemas.openxmlformats.org/drawingml/2006/table">
            <a:tbl>
              <a:tblPr/>
              <a:tblGrid>
                <a:gridCol w="849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zero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Constant value 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ra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x1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Return address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Stack pointer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x3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Global pointer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tp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x4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Thread pointer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t0-2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x5-7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Temporaries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s0/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x8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 / Frame pointer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s1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x9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register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a0-1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x10-11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 / return values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a2-7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x12-17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s2-11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x18-27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t3-6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x28-31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Temporaries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E8EC2A3-B2E0-C740-9F42-5517D6634192}"/>
              </a:ext>
            </a:extLst>
          </p:cNvPr>
          <p:cNvGrpSpPr/>
          <p:nvPr/>
        </p:nvGrpSpPr>
        <p:grpSpPr>
          <a:xfrm>
            <a:off x="729927" y="2077572"/>
            <a:ext cx="3312368" cy="944141"/>
            <a:chOff x="152400" y="1255539"/>
            <a:chExt cx="3312368" cy="9441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568F95B-7FB7-C94D-8737-081BF6E69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400" y="1255539"/>
              <a:ext cx="2169368" cy="4018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62305E-8341-8F4C-A1CE-A1550503828D}"/>
                </a:ext>
              </a:extLst>
            </p:cNvPr>
            <p:cNvSpPr txBox="1"/>
            <p:nvPr/>
          </p:nvSpPr>
          <p:spPr>
            <a:xfrm>
              <a:off x="152400" y="1276350"/>
              <a:ext cx="1447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Numbers hardware understands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00D2A9-D4BB-624D-87D4-64BB626FFE67}"/>
              </a:ext>
            </a:extLst>
          </p:cNvPr>
          <p:cNvGrpSpPr/>
          <p:nvPr/>
        </p:nvGrpSpPr>
        <p:grpSpPr>
          <a:xfrm>
            <a:off x="360363" y="3753684"/>
            <a:ext cx="2694920" cy="830997"/>
            <a:chOff x="152400" y="1276350"/>
            <a:chExt cx="2694920" cy="83099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1E26CB-3A8C-6D4A-9FD2-A6005D608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3664" y="1399499"/>
              <a:ext cx="1123656" cy="1282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2A931-E098-C74D-8994-C87BB902EA66}"/>
                </a:ext>
              </a:extLst>
            </p:cNvPr>
            <p:cNvSpPr txBox="1"/>
            <p:nvPr/>
          </p:nvSpPr>
          <p:spPr>
            <a:xfrm>
              <a:off x="152400" y="1276350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Human-friendly symbolic names in assembly code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EC2AAE8-4DCC-1A42-99BE-D2E9C75BF08A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82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A8EA-9889-8344-902C-0BDAEB6D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2D37-B778-9742-9E78-4E176EC7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Caller:</a:t>
            </a:r>
          </a:p>
          <a:p>
            <a:pPr lvl="1"/>
            <a:r>
              <a:rPr lang="en-US" dirty="0"/>
              <a:t>passes </a:t>
            </a:r>
            <a:r>
              <a:rPr lang="en-US" b="1" dirty="0"/>
              <a:t>arguments</a:t>
            </a:r>
            <a:r>
              <a:rPr lang="en-US" dirty="0"/>
              <a:t> to </a:t>
            </a:r>
            <a:r>
              <a:rPr lang="en-US" dirty="0" err="1"/>
              <a:t>callee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Put parameters in a place where function can access them</a:t>
            </a:r>
            <a:endParaRPr lang="en-US" sz="26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(Transfer control to </a:t>
            </a:r>
            <a:r>
              <a:rPr lang="en-US" dirty="0" err="1"/>
              <a:t>callee</a:t>
            </a:r>
            <a:r>
              <a:rPr lang="en-US" dirty="0"/>
              <a:t> function)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Callee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dirty="0"/>
              <a:t>Acquire (local) storage resources needed for function</a:t>
            </a:r>
          </a:p>
          <a:p>
            <a:pPr lvl="1"/>
            <a:r>
              <a:rPr lang="en-US" dirty="0"/>
              <a:t>performs the function</a:t>
            </a:r>
          </a:p>
          <a:p>
            <a:pPr lvl="1"/>
            <a:r>
              <a:rPr lang="en-US" dirty="0"/>
              <a:t>returns result to caller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Put result value in a place where calling code can access it and restore any registers you used</a:t>
            </a:r>
          </a:p>
          <a:p>
            <a:pPr lvl="1"/>
            <a:r>
              <a:rPr lang="en-US" dirty="0"/>
              <a:t>returns to point of call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It must not interfere with the function of caller</a:t>
            </a:r>
          </a:p>
          <a:p>
            <a:pPr lvl="2"/>
            <a:r>
              <a:rPr lang="en-US" dirty="0"/>
              <a:t>It must know where to return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must not overwrite</a:t>
            </a:r>
            <a:r>
              <a:rPr lang="en-US" dirty="0">
                <a:solidFill>
                  <a:srgbClr val="FF0000"/>
                </a:solidFill>
              </a:rPr>
              <a:t> registers or memory needed by caller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8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85EA-377D-8443-AF59-00A95D39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Function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F99A-7008-1741-A617-C859D107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7" y="1188591"/>
            <a:ext cx="7854043" cy="4688681"/>
          </a:xfrm>
        </p:spPr>
        <p:txBody>
          <a:bodyPr/>
          <a:lstStyle/>
          <a:p>
            <a:r>
              <a:rPr lang="en-US" dirty="0"/>
              <a:t>Registers faster than memory – so use them</a:t>
            </a:r>
          </a:p>
          <a:p>
            <a:r>
              <a:rPr lang="en-US" b="1" dirty="0">
                <a:latin typeface="Courier10 BT" pitchFamily="49" charset="0"/>
              </a:rPr>
              <a:t>a0 – a7 (x10, x17): </a:t>
            </a:r>
            <a:r>
              <a:rPr lang="en-US" dirty="0"/>
              <a:t>Eight </a:t>
            </a:r>
            <a:r>
              <a:rPr lang="en-US" dirty="0">
                <a:solidFill>
                  <a:srgbClr val="FF0000"/>
                </a:solidFill>
              </a:rPr>
              <a:t>argument</a:t>
            </a:r>
            <a:r>
              <a:rPr lang="en-US" dirty="0"/>
              <a:t> registers to pass parameters and two </a:t>
            </a:r>
            <a:r>
              <a:rPr lang="en-US" dirty="0">
                <a:solidFill>
                  <a:srgbClr val="FF0000"/>
                </a:solidFill>
              </a:rPr>
              <a:t>return values </a:t>
            </a:r>
            <a:r>
              <a:rPr lang="en-US" dirty="0">
                <a:latin typeface="Courier10 BT" pitchFamily="49" charset="0"/>
              </a:rPr>
              <a:t>a0, a1</a:t>
            </a:r>
            <a:endParaRPr lang="en-US" dirty="0"/>
          </a:p>
          <a:p>
            <a:r>
              <a:rPr lang="en-US" b="1" dirty="0" err="1">
                <a:latin typeface="Courier New"/>
                <a:cs typeface="Courier New"/>
              </a:rPr>
              <a:t>ra</a:t>
            </a:r>
            <a:r>
              <a:rPr lang="en-US" b="1" dirty="0">
                <a:latin typeface="Courier New"/>
                <a:cs typeface="Courier New"/>
              </a:rPr>
              <a:t> (x1)</a:t>
            </a:r>
            <a:r>
              <a:rPr lang="en-US" dirty="0"/>
              <a:t>: one </a:t>
            </a:r>
            <a:r>
              <a:rPr lang="en-US" i="1" dirty="0">
                <a:solidFill>
                  <a:srgbClr val="FF0000"/>
                </a:solidFill>
              </a:rPr>
              <a:t>return address </a:t>
            </a:r>
            <a:r>
              <a:rPr lang="en-US" dirty="0"/>
              <a:t>register to return to the point of origin (</a:t>
            </a:r>
            <a:r>
              <a:rPr lang="en-US" b="1" dirty="0">
                <a:latin typeface="Courier New"/>
                <a:cs typeface="Courier New"/>
              </a:rPr>
              <a:t>x1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2CD77-757B-8041-98A2-4C7E7E7023E6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66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4D73-FAAE-DB45-9717-54FA8A62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jal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: </a:t>
            </a:r>
            <a:r>
              <a:rPr lang="en-US" b="1" dirty="0"/>
              <a:t>jump-and-Link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433E-687E-8144-B8A0-7FA66178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8351589" cy="5184775"/>
          </a:xfrm>
        </p:spPr>
        <p:txBody>
          <a:bodyPr/>
          <a:lstStyle/>
          <a:p>
            <a:r>
              <a:rPr lang="en-IN" dirty="0"/>
              <a:t>An instruction that branches to an address and simultaneously saves the address of the following instruction in a register </a:t>
            </a:r>
            <a:r>
              <a:rPr lang="en-IN" dirty="0" err="1">
                <a:solidFill>
                  <a:srgbClr val="FF0000"/>
                </a:solidFill>
              </a:rPr>
              <a:t>ra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(x1)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" pitchFamily="49" charset="0"/>
              </a:rPr>
              <a:t>jal</a:t>
            </a:r>
            <a:r>
              <a:rPr lang="en-US" dirty="0">
                <a:solidFill>
                  <a:srgbClr val="0070C0"/>
                </a:solidFill>
                <a:latin typeface="Courier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49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Courier" pitchFamily="49" charset="0"/>
              </a:rPr>
              <a:t>, simple 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Word</a:t>
            </a:r>
            <a:r>
              <a:rPr lang="en-IN" i="1" dirty="0"/>
              <a:t> link - </a:t>
            </a:r>
            <a:r>
              <a:rPr lang="en-IN" dirty="0"/>
              <a:t>address or link is formed that points to the calling site to allow the procedure to return to the proper address </a:t>
            </a:r>
          </a:p>
          <a:p>
            <a:pPr lvl="1"/>
            <a:r>
              <a:rPr lang="en-IN" dirty="0"/>
              <a:t>This link stored in register </a:t>
            </a:r>
            <a:r>
              <a:rPr lang="en-IN" dirty="0" err="1">
                <a:solidFill>
                  <a:srgbClr val="FF0000"/>
                </a:solidFill>
                <a:latin typeface="Courier" pitchFamily="2" charset="0"/>
              </a:rPr>
              <a:t>ra</a:t>
            </a:r>
            <a:r>
              <a:rPr lang="en-IN" dirty="0"/>
              <a:t> is called the return address</a:t>
            </a:r>
          </a:p>
          <a:p>
            <a:pPr lvl="1"/>
            <a:r>
              <a:rPr lang="en-IN" dirty="0"/>
              <a:t>Return address is needed because the procedure can be called from several parts of the program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D1741-039F-164D-9A1E-085B1CE0AA24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427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346858"/>
            <a:ext cx="7896225" cy="518477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100" b="1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0x00000200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dirty="0" err="1">
                <a:latin typeface="Courier New" pitchFamily="49" charset="0"/>
              </a:rPr>
              <a:t>addi</a:t>
            </a:r>
            <a:r>
              <a:rPr lang="en-US" sz="2100" dirty="0">
                <a:latin typeface="Courier New" pitchFamily="49" charset="0"/>
              </a:rPr>
              <a:t> s0, zero, 0x210</a:t>
            </a: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0x00000204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b="1" dirty="0" err="1">
                <a:solidFill>
                  <a:srgbClr val="0070C0"/>
                </a:solidFill>
                <a:latin typeface="Courier New" pitchFamily="49" charset="0"/>
              </a:rPr>
              <a:t>jr</a:t>
            </a:r>
            <a:r>
              <a:rPr lang="en-US" sz="2100" b="1" dirty="0">
                <a:solidFill>
                  <a:srgbClr val="0070C0"/>
                </a:solidFill>
                <a:latin typeface="Courier New" pitchFamily="49" charset="0"/>
              </a:rPr>
              <a:t> s0               </a:t>
            </a: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0x00000208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dirty="0" err="1">
                <a:latin typeface="Courier New" pitchFamily="49" charset="0"/>
              </a:rPr>
              <a:t>addi</a:t>
            </a:r>
            <a:r>
              <a:rPr lang="en-US" sz="2100" dirty="0">
                <a:latin typeface="Courier New" pitchFamily="49" charset="0"/>
              </a:rPr>
              <a:t> s1, zero, 1  # not executed</a:t>
            </a: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0x0000020C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dirty="0" err="1">
                <a:latin typeface="Courier New" pitchFamily="49" charset="0"/>
              </a:rPr>
              <a:t>sra</a:t>
            </a:r>
            <a:r>
              <a:rPr lang="en-US" sz="2100" dirty="0">
                <a:latin typeface="Courier New" pitchFamily="49" charset="0"/>
              </a:rPr>
              <a:t>  s1, s1, 2    # not executed</a:t>
            </a: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0x00000210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dirty="0" err="1">
                <a:latin typeface="Courier New" pitchFamily="49" charset="0"/>
              </a:rPr>
              <a:t>lw</a:t>
            </a:r>
            <a:r>
              <a:rPr lang="en-US" sz="2100" dirty="0">
                <a:latin typeface="Courier New" pitchFamily="49" charset="0"/>
              </a:rPr>
              <a:t>   s3, 44(s1)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49250"/>
            <a:ext cx="8763000" cy="103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eaLnBrk="1" hangingPunct="1">
              <a:defRPr sz="3600" b="0" i="0">
                <a:solidFill>
                  <a:srgbClr val="FF0000"/>
                </a:solidFill>
                <a:latin typeface="Courier" pitchFamily="2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063" indent="-119063" eaLnBrk="1" hangingPunct="1"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063" indent="-119063" eaLnBrk="1" hangingPunct="1"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063" indent="-119063" eaLnBrk="1" hangingPunct="1"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063" indent="-119063" eaLnBrk="1" hangingPunct="1"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263" fontAlgn="base">
              <a:spcBef>
                <a:spcPct val="0"/>
              </a:spcBef>
              <a:spcAft>
                <a:spcPct val="0"/>
              </a:spcAft>
              <a:defRPr sz="3600"/>
            </a:lvl6pPr>
            <a:lvl7pPr marL="1033463" fontAlgn="base">
              <a:spcBef>
                <a:spcPct val="0"/>
              </a:spcBef>
              <a:spcAft>
                <a:spcPct val="0"/>
              </a:spcAft>
              <a:defRPr sz="3600"/>
            </a:lvl7pPr>
            <a:lvl8pPr marL="1490663" fontAlgn="base">
              <a:spcBef>
                <a:spcPct val="0"/>
              </a:spcBef>
              <a:spcAft>
                <a:spcPct val="0"/>
              </a:spcAft>
              <a:defRPr sz="3600"/>
            </a:lvl8pPr>
            <a:lvl9pPr marL="1947863" fontAlgn="base">
              <a:spcBef>
                <a:spcPct val="0"/>
              </a:spcBef>
              <a:spcAft>
                <a:spcPct val="0"/>
              </a:spcAft>
              <a:defRPr sz="3600"/>
            </a:lvl9pPr>
          </a:lstStyle>
          <a:p>
            <a:r>
              <a:rPr lang="en-US" dirty="0" err="1"/>
              <a:t>jr</a:t>
            </a:r>
            <a:r>
              <a:rPr lang="en-US" dirty="0"/>
              <a:t>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Jump-Register Instruction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7216E-7FB3-6844-93E3-EF9734EB9446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98326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c48340b98_0_113"/>
          <p:cNvSpPr txBox="1">
            <a:spLocks noGrp="1"/>
          </p:cNvSpPr>
          <p:nvPr>
            <p:ph type="title"/>
          </p:nvPr>
        </p:nvSpPr>
        <p:spPr>
          <a:xfrm>
            <a:off x="0" y="-1825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Jump Instructions: Summary</a:t>
            </a:r>
            <a:endParaRPr dirty="0"/>
          </a:p>
        </p:txBody>
      </p:sp>
      <p:sp>
        <p:nvSpPr>
          <p:cNvPr id="566" name="Google Shape;566;g5c48340b98_0_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567" name="Google Shape;567;g5c48340b98_0_113"/>
          <p:cNvSpPr txBox="1">
            <a:spLocks noGrp="1"/>
          </p:cNvSpPr>
          <p:nvPr>
            <p:ph type="body" idx="1"/>
          </p:nvPr>
        </p:nvSpPr>
        <p:spPr>
          <a:xfrm>
            <a:off x="457200" y="840100"/>
            <a:ext cx="8395800" cy="57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60"/>
              <a:buFont typeface="Arial"/>
              <a:buChar char="•"/>
            </a:pPr>
            <a:r>
              <a:rPr lang="en-US" sz="2860" dirty="0">
                <a:solidFill>
                  <a:srgbClr val="FF0000"/>
                </a:solidFill>
              </a:rPr>
              <a:t>Jump</a:t>
            </a:r>
            <a:r>
              <a:rPr lang="en-US" sz="2860" dirty="0"/>
              <a:t> (</a:t>
            </a:r>
            <a:r>
              <a:rPr lang="en-US" sz="2860" dirty="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2860" dirty="0"/>
              <a:t>)</a:t>
            </a:r>
            <a:endParaRPr sz="2860" dirty="0"/>
          </a:p>
          <a:p>
            <a:pPr marL="742950" lvl="1" indent="-2660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dirty="0">
                <a:latin typeface="Courier New"/>
                <a:ea typeface="Courier New"/>
                <a:cs typeface="Courier New"/>
                <a:sym typeface="Courier New"/>
              </a:rPr>
              <a:t>j label</a:t>
            </a:r>
            <a:endParaRPr sz="2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978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490"/>
              <a:buFont typeface="Arial"/>
              <a:buChar char="•"/>
            </a:pPr>
            <a:r>
              <a:rPr lang="en-US" sz="2860" dirty="0">
                <a:solidFill>
                  <a:srgbClr val="FF0000"/>
                </a:solidFill>
              </a:rPr>
              <a:t>Jump Register </a:t>
            </a:r>
            <a:r>
              <a:rPr lang="en-US" sz="2860" dirty="0"/>
              <a:t>(</a:t>
            </a:r>
            <a:r>
              <a:rPr lang="en-US" sz="2860" dirty="0" err="1">
                <a:latin typeface="Courier New"/>
                <a:ea typeface="Courier New"/>
                <a:cs typeface="Courier New"/>
                <a:sym typeface="Courier New"/>
              </a:rPr>
              <a:t>jr</a:t>
            </a:r>
            <a:r>
              <a:rPr lang="en-US" sz="2860" dirty="0"/>
              <a:t>) </a:t>
            </a:r>
            <a:endParaRPr sz="3100" dirty="0"/>
          </a:p>
          <a:p>
            <a:pPr marL="742950" lvl="1" indent="-265366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90"/>
              <a:buFont typeface="Arial"/>
              <a:buChar char="–"/>
            </a:pPr>
            <a:r>
              <a:rPr lang="en-US" sz="2490" dirty="0" err="1">
                <a:latin typeface="Courier New"/>
                <a:ea typeface="Courier New"/>
                <a:cs typeface="Courier New"/>
                <a:sym typeface="Courier New"/>
              </a:rPr>
              <a:t>jr</a:t>
            </a:r>
            <a:r>
              <a:rPr lang="en-US" sz="249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9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endParaRPr sz="2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98461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ourier New"/>
              <a:buChar char="•"/>
            </a:pPr>
            <a:r>
              <a:rPr lang="en-US" sz="286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Jump and Link</a:t>
            </a:r>
            <a:r>
              <a:rPr lang="en-US" sz="286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jal</a:t>
            </a:r>
            <a:r>
              <a:rPr lang="en-US" sz="2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100" dirty="0"/>
          </a:p>
          <a:p>
            <a:pPr marL="742950" marR="0" lvl="1" indent="-2794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jal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label</a:t>
            </a:r>
            <a:endParaRPr sz="249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978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490"/>
              <a:buFont typeface="Arial"/>
              <a:buChar char="•"/>
            </a:pPr>
            <a:r>
              <a:rPr lang="en-US" sz="2860" dirty="0">
                <a:solidFill>
                  <a:srgbClr val="FF0000"/>
                </a:solidFill>
              </a:rPr>
              <a:t>Jump and Link Register</a:t>
            </a:r>
            <a:r>
              <a:rPr lang="en-US" sz="2860" dirty="0"/>
              <a:t> (</a:t>
            </a:r>
            <a:r>
              <a:rPr lang="en-US" sz="2860" dirty="0" err="1">
                <a:latin typeface="Courier New"/>
                <a:ea typeface="Courier New"/>
                <a:cs typeface="Courier New"/>
                <a:sym typeface="Courier New"/>
              </a:rPr>
              <a:t>jalr</a:t>
            </a:r>
            <a:r>
              <a:rPr lang="en-US" sz="2860" dirty="0"/>
              <a:t>)</a:t>
            </a:r>
            <a:endParaRPr sz="3100" dirty="0"/>
          </a:p>
          <a:p>
            <a:pPr marL="742950" lvl="1" indent="-2660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dirty="0" err="1">
                <a:latin typeface="Courier New"/>
                <a:ea typeface="Courier New"/>
                <a:cs typeface="Courier New"/>
                <a:sym typeface="Courier New"/>
              </a:rPr>
              <a:t>jalr</a:t>
            </a:r>
            <a:r>
              <a:rPr lang="en-US" sz="2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2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dirty="0" err="1">
                <a:latin typeface="Courier New"/>
                <a:ea typeface="Courier New"/>
                <a:cs typeface="Courier New"/>
                <a:sym typeface="Courier New"/>
              </a:rPr>
              <a:t>imm</a:t>
            </a:r>
            <a:endParaRPr sz="2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04811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Char char="•"/>
            </a:pPr>
            <a:r>
              <a:rPr lang="en-US" sz="2860" dirty="0">
                <a:solidFill>
                  <a:srgbClr val="FF0000"/>
                </a:solidFill>
              </a:rPr>
              <a:t>“and Link”:</a:t>
            </a:r>
            <a:r>
              <a:rPr lang="en-US" sz="2860" dirty="0">
                <a:solidFill>
                  <a:srgbClr val="000000"/>
                </a:solidFill>
              </a:rPr>
              <a:t> </a:t>
            </a:r>
            <a:r>
              <a:rPr lang="en-US" sz="2490" dirty="0"/>
              <a:t>Saves the location of instruction in a register before jumping</a:t>
            </a:r>
            <a:endParaRPr sz="2490" dirty="0"/>
          </a:p>
          <a:p>
            <a:pPr marL="342900" lvl="0" indent="-30416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-US" sz="2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i="1" dirty="0"/>
              <a:t>return address </a:t>
            </a:r>
            <a:r>
              <a:rPr lang="en-US" sz="2400" dirty="0"/>
              <a:t>register, used to save </a:t>
            </a:r>
            <a:r>
              <a:rPr lang="en-US" sz="2400" u="sng" dirty="0"/>
              <a:t>where a function is called from</a:t>
            </a:r>
            <a:r>
              <a:rPr lang="en-US" sz="2400" dirty="0"/>
              <a:t> so we can get back</a:t>
            </a:r>
            <a:endParaRPr sz="2400" dirty="0"/>
          </a:p>
          <a:p>
            <a:pPr marL="742950" marR="0" lvl="1" indent="-12128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4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5c48340b98_0_113"/>
          <p:cNvSpPr txBox="1"/>
          <p:nvPr/>
        </p:nvSpPr>
        <p:spPr>
          <a:xfrm rot="-462">
            <a:off x="6449267" y="2950051"/>
            <a:ext cx="2231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invoke</a:t>
            </a: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5c48340b98_0_113"/>
          <p:cNvSpPr txBox="1"/>
          <p:nvPr/>
        </p:nvSpPr>
        <p:spPr>
          <a:xfrm rot="-437">
            <a:off x="6440609" y="1241022"/>
            <a:ext cx="2358900" cy="14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return </a:t>
            </a:r>
            <a:b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function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(src = ra)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g5c48340b98_0_113"/>
          <p:cNvCxnSpPr/>
          <p:nvPr/>
        </p:nvCxnSpPr>
        <p:spPr>
          <a:xfrm rot="10800000">
            <a:off x="4579650" y="3162750"/>
            <a:ext cx="1564200" cy="29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g5c48340b98_0_113"/>
          <p:cNvCxnSpPr/>
          <p:nvPr/>
        </p:nvCxnSpPr>
        <p:spPr>
          <a:xfrm flipH="1">
            <a:off x="5758525" y="3468675"/>
            <a:ext cx="408000" cy="453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g5c48340b98_0_113"/>
          <p:cNvCxnSpPr/>
          <p:nvPr/>
        </p:nvCxnSpPr>
        <p:spPr>
          <a:xfrm rot="10800000">
            <a:off x="4194250" y="2111550"/>
            <a:ext cx="204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568;g5c48340b98_0_113">
            <a:extLst>
              <a:ext uri="{FF2B5EF4-FFF2-40B4-BE49-F238E27FC236}">
                <a16:creationId xmlns:a16="http://schemas.microsoft.com/office/drawing/2014/main" id="{F2178940-8C7C-2D42-89D1-19B252AB88AC}"/>
              </a:ext>
            </a:extLst>
          </p:cNvPr>
          <p:cNvSpPr txBox="1"/>
          <p:nvPr/>
        </p:nvSpPr>
        <p:spPr>
          <a:xfrm rot="-462">
            <a:off x="6440591" y="3774830"/>
            <a:ext cx="2231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Not covered yet in the class</a:t>
            </a:r>
            <a:endParaRPr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572;g5c48340b98_0_113">
            <a:extLst>
              <a:ext uri="{FF2B5EF4-FFF2-40B4-BE49-F238E27FC236}">
                <a16:creationId xmlns:a16="http://schemas.microsoft.com/office/drawing/2014/main" id="{297ACE62-1ADB-C34B-AE45-A6DD563AC8BC}"/>
              </a:ext>
            </a:extLst>
          </p:cNvPr>
          <p:cNvCxnSpPr>
            <a:cxnSpLocks/>
          </p:cNvCxnSpPr>
          <p:nvPr/>
        </p:nvCxnSpPr>
        <p:spPr>
          <a:xfrm flipH="1">
            <a:off x="4512900" y="4282130"/>
            <a:ext cx="1746682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307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2122-FC67-7541-AA8D-A57C9E3D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Function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A501-390C-2648-A038-E54F46FD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950641"/>
            <a:ext cx="8135565" cy="5431110"/>
          </a:xfrm>
        </p:spPr>
        <p:txBody>
          <a:bodyPr/>
          <a:lstStyle/>
          <a:p>
            <a:r>
              <a:rPr lang="en-IN" dirty="0"/>
              <a:t>With this convention:</a:t>
            </a:r>
          </a:p>
          <a:p>
            <a:pPr lvl="1"/>
            <a:r>
              <a:rPr lang="en-IN" dirty="0"/>
              <a:t>both functions (caller and </a:t>
            </a:r>
            <a:r>
              <a:rPr lang="en-IN" dirty="0" err="1"/>
              <a:t>callee</a:t>
            </a:r>
            <a:r>
              <a:rPr lang="en-IN" dirty="0"/>
              <a:t>) know where to find the arguments and return value, even if the caller and </a:t>
            </a:r>
            <a:r>
              <a:rPr lang="en-IN" dirty="0" err="1"/>
              <a:t>callee</a:t>
            </a:r>
            <a:r>
              <a:rPr lang="en-IN" dirty="0"/>
              <a:t> were written by different people </a:t>
            </a:r>
          </a:p>
          <a:p>
            <a:r>
              <a:rPr lang="en-IN" dirty="0"/>
              <a:t>The caller stores the return address in register </a:t>
            </a:r>
            <a:r>
              <a:rPr lang="en-IN" dirty="0" err="1">
                <a:latin typeface="Courier10 BT" pitchFamily="49" charset="0"/>
              </a:rPr>
              <a:t>ra</a:t>
            </a:r>
            <a:r>
              <a:rPr lang="en-IN" dirty="0"/>
              <a:t> at the same time it jumps to the </a:t>
            </a:r>
            <a:r>
              <a:rPr lang="en-IN" dirty="0" err="1"/>
              <a:t>callee</a:t>
            </a:r>
            <a:r>
              <a:rPr lang="en-IN" dirty="0"/>
              <a:t> using the jump and link instruction (</a:t>
            </a:r>
            <a:r>
              <a:rPr lang="en-IN" dirty="0" err="1">
                <a:latin typeface="Courier New" pitchFamily="49" charset="0"/>
              </a:rPr>
              <a:t>jal</a:t>
            </a:r>
            <a:r>
              <a:rPr lang="en-IN" dirty="0"/>
              <a:t>) </a:t>
            </a:r>
          </a:p>
          <a:p>
            <a:r>
              <a:rPr lang="en-US" dirty="0"/>
              <a:t>The </a:t>
            </a:r>
            <a:r>
              <a:rPr lang="en-US" dirty="0" err="1"/>
              <a:t>callee</a:t>
            </a:r>
            <a:r>
              <a:rPr lang="en-US" dirty="0"/>
              <a:t> must not </a:t>
            </a:r>
            <a:r>
              <a:rPr lang="en-US" dirty="0">
                <a:solidFill>
                  <a:srgbClr val="FF0000"/>
                </a:solidFill>
              </a:rPr>
              <a:t>overwrite any architectural state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that caller is depending on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callee</a:t>
            </a:r>
            <a:r>
              <a:rPr lang="en-IN" dirty="0"/>
              <a:t> must not modify the </a:t>
            </a:r>
            <a:r>
              <a:rPr lang="en-IN" dirty="0">
                <a:solidFill>
                  <a:srgbClr val="FF0000"/>
                </a:solidFill>
              </a:rPr>
              <a:t>saved registers, register </a:t>
            </a:r>
            <a:r>
              <a:rPr lang="en-IN" dirty="0" err="1">
                <a:solidFill>
                  <a:srgbClr val="FF0000"/>
                </a:solidFill>
                <a:latin typeface="Courier10 BT" pitchFamily="49" charset="0"/>
              </a:rPr>
              <a:t>ra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stack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portion used by caller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53D74-A386-5E4F-BB89-7F0DB7F1830B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176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2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means that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rgbClr val="0070C0"/>
                </a:solidFill>
              </a:rPr>
              <a:t> doesn’t return a value</a:t>
            </a: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endParaRPr lang="en-US" sz="1700" dirty="0">
              <a:latin typeface="Courier New" pitchFamily="49" charset="0"/>
              <a:cs typeface="Arial" charset="0"/>
            </a:endParaRP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12192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0x00000300 main: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simple  # call</a:t>
            </a:r>
          </a:p>
          <a:p>
            <a:r>
              <a:rPr lang="en-US" sz="17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0x00000304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  s0, s1, s1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0x0000051c simple: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12A9D-C689-A94C-BE66-7C560394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E8C45-1CE3-5C45-A1B2-F5BD4E430F02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62386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192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endParaRPr lang="en-US" sz="1700" dirty="0">
              <a:latin typeface="Courier New" pitchFamily="49" charset="0"/>
              <a:cs typeface="Arial" charset="0"/>
            </a:endParaRP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19400" y="12192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0x00000300 main: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simple  # call</a:t>
            </a:r>
          </a:p>
          <a:p>
            <a:r>
              <a:rPr lang="en-US" sz="17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0x00000304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  s0, s1, s1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0x0000051c simple: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12A9D-C689-A94C-BE66-7C560394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909FF96-DFBF-1F40-9B9F-2195D3FE890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1200" y="3862400"/>
            <a:ext cx="5715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 err="1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jal</a:t>
            </a:r>
            <a:r>
              <a:rPr lang="en-US" sz="2000" b="0" dirty="0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sz="2000" b="0" dirty="0" err="1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ra</a:t>
            </a:r>
            <a:r>
              <a:rPr lang="en-US" sz="2000" b="0" dirty="0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, simple: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dirty="0" err="1">
                <a:latin typeface="Courier" pitchFamily="2" charset="0"/>
                <a:cs typeface="Calibri" panose="020F0502020204030204" pitchFamily="34" charset="0"/>
              </a:rPr>
              <a:t>ra</a:t>
            </a:r>
            <a:r>
              <a:rPr lang="en-US" sz="2000" b="0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= PC + 4  (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. 0x00000304)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jumps to simple label (PC = 0x0000051c)</a:t>
            </a:r>
          </a:p>
          <a:p>
            <a:pPr>
              <a:spcBef>
                <a:spcPts val="600"/>
              </a:spcBef>
            </a:pPr>
            <a:r>
              <a:rPr lang="en-US" sz="2000" b="0" dirty="0" err="1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jr</a:t>
            </a:r>
            <a:r>
              <a:rPr lang="en-US" sz="2000" b="0" dirty="0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sz="2000" b="0" dirty="0" err="1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ra</a:t>
            </a:r>
            <a:r>
              <a:rPr lang="en-US" sz="2000" b="0" dirty="0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PC =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(i.e. 0x00000304)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84EA0-D4DA-1D47-B419-6959EAA5D31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6287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E85C7-79D7-0F4B-8CD1-D8F7BFCF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class we will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1E853-EE7C-3B42-BE25-53674FE0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Implementation in RISC-V</a:t>
            </a:r>
          </a:p>
          <a:p>
            <a:r>
              <a:rPr lang="en-US" dirty="0"/>
              <a:t>Function Calls – Basics</a:t>
            </a:r>
          </a:p>
          <a:p>
            <a:r>
              <a:rPr lang="en-US" dirty="0"/>
              <a:t>RISC-V Symbolic Register Names</a:t>
            </a:r>
          </a:p>
          <a:p>
            <a:r>
              <a:rPr lang="en-US" dirty="0"/>
              <a:t>Fundamental Steps in calling a function (in RISC-V)</a:t>
            </a:r>
          </a:p>
          <a:p>
            <a:r>
              <a:rPr lang="en-US" dirty="0"/>
              <a:t>Jal : Jump-and-Link Instruction</a:t>
            </a:r>
          </a:p>
          <a:p>
            <a:r>
              <a:rPr lang="en-US" dirty="0"/>
              <a:t>Function Calls in C and RISC-V assembly</a:t>
            </a:r>
          </a:p>
          <a:p>
            <a:pPr lvl="1"/>
            <a:r>
              <a:rPr lang="en-US" dirty="0"/>
              <a:t>Input Arguments and return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6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192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endParaRPr lang="en-US" sz="1700" dirty="0">
              <a:latin typeface="Courier New" pitchFamily="49" charset="0"/>
              <a:cs typeface="Arial" charset="0"/>
            </a:endParaRP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19400" y="12192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0x00000300 main: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simple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call</a:t>
            </a:r>
          </a:p>
          <a:p>
            <a:r>
              <a:rPr lang="en-US" sz="17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0x00000304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  s0, s1, s1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0x0000051c simple: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12A9D-C689-A94C-BE66-7C560394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A74D493F-FBC4-F445-B858-19A7E7B603B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053" y="3795623"/>
            <a:ext cx="8485094" cy="244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Preferred instruction: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jal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simple </a:t>
            </a:r>
            <a:r>
              <a:rPr lang="en-US" dirty="0"/>
              <a:t>- a </a:t>
            </a:r>
            <a:r>
              <a:rPr lang="en-US" dirty="0" err="1"/>
              <a:t>pseudoinstruction</a:t>
            </a:r>
            <a:r>
              <a:rPr lang="en-US" dirty="0"/>
              <a:t> for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jal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, simple </a:t>
            </a:r>
          </a:p>
          <a:p>
            <a:r>
              <a:rPr lang="en-US" dirty="0" err="1"/>
              <a:t>Pseudoinstructions</a:t>
            </a:r>
            <a:r>
              <a:rPr lang="en-US" dirty="0"/>
              <a:t> are not actual RISC-V instructions but they are often simpler for the programmer.</a:t>
            </a:r>
          </a:p>
          <a:p>
            <a:r>
              <a:rPr lang="en-US" dirty="0"/>
              <a:t>They are converted to real RISC-V instructions by the assembler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75ABD-3F48-C249-BF88-2DEC3C4FAB50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00721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F8D5-5B66-AD4D-BDA5-BB975F5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Arguments and Return Value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978F48-6643-C541-B8D7-903F5AE565C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219200"/>
            <a:ext cx="739782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 err="1">
                <a:latin typeface="Courier" pitchFamily="2" charset="0"/>
                <a:cs typeface="Arial" charset="0"/>
              </a:rPr>
              <a:t>int</a:t>
            </a:r>
            <a:r>
              <a:rPr lang="en-US" sz="1800" b="0" dirty="0">
                <a:latin typeface="Courier" pitchFamily="2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  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int</a:t>
            </a:r>
            <a:r>
              <a:rPr lang="en-US" sz="1800" b="0" dirty="0">
                <a:latin typeface="Courier" pitchFamily="2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  y = 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diffofsums</a:t>
            </a:r>
            <a:r>
              <a:rPr lang="en-US" sz="1800" b="0" dirty="0">
                <a:latin typeface="Courier" pitchFamily="2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b="0" dirty="0">
              <a:latin typeface="Courier" pitchFamily="2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0" dirty="0" err="1">
                <a:latin typeface="Courier" pitchFamily="2" charset="0"/>
                <a:cs typeface="Arial" charset="0"/>
              </a:rPr>
              <a:t>int</a:t>
            </a:r>
            <a:r>
              <a:rPr lang="en-US" sz="1800" b="0" dirty="0">
                <a:latin typeface="Courier" pitchFamily="2" charset="0"/>
                <a:cs typeface="Arial" charset="0"/>
              </a:rPr>
              <a:t> 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diffofsums</a:t>
            </a:r>
            <a:r>
              <a:rPr lang="en-US" sz="1800" b="0" dirty="0">
                <a:latin typeface="Courier" pitchFamily="2" charset="0"/>
                <a:cs typeface="Arial" charset="0"/>
              </a:rPr>
              <a:t>(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int</a:t>
            </a:r>
            <a:r>
              <a:rPr lang="en-US" sz="1800" b="0" dirty="0">
                <a:latin typeface="Courier" pitchFamily="2" charset="0"/>
                <a:cs typeface="Arial" charset="0"/>
              </a:rPr>
              <a:t> f, 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int</a:t>
            </a:r>
            <a:r>
              <a:rPr lang="en-US" sz="1800" b="0" dirty="0">
                <a:latin typeface="Courier" pitchFamily="2" charset="0"/>
                <a:cs typeface="Arial" charset="0"/>
              </a:rPr>
              <a:t> g, 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int</a:t>
            </a:r>
            <a:r>
              <a:rPr lang="en-US" sz="1800" b="0" dirty="0">
                <a:latin typeface="Courier" pitchFamily="2" charset="0"/>
                <a:cs typeface="Arial" charset="0"/>
              </a:rPr>
              <a:t> h, 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int</a:t>
            </a:r>
            <a:r>
              <a:rPr lang="en-US" sz="1800" b="0" dirty="0">
                <a:latin typeface="Courier" pitchFamily="2" charset="0"/>
                <a:cs typeface="Arial" charset="0"/>
              </a:rPr>
              <a:t> 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i</a:t>
            </a:r>
            <a:r>
              <a:rPr lang="en-US" sz="1800" b="0" dirty="0">
                <a:latin typeface="Courier" pitchFamily="2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  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int</a:t>
            </a:r>
            <a:r>
              <a:rPr lang="en-US" sz="1800" b="0" dirty="0">
                <a:latin typeface="Courier" pitchFamily="2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  result = (f + g) - (h + </a:t>
            </a:r>
            <a:r>
              <a:rPr lang="en-US" sz="1800" b="0" dirty="0" err="1">
                <a:latin typeface="Courier" pitchFamily="2" charset="0"/>
                <a:cs typeface="Arial" charset="0"/>
              </a:rPr>
              <a:t>i</a:t>
            </a:r>
            <a:r>
              <a:rPr lang="en-US" sz="1800" b="0" dirty="0">
                <a:latin typeface="Courier" pitchFamily="2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latin typeface="Courier" pitchFamily="2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b="0" dirty="0">
              <a:latin typeface="Courier" pitchFamily="2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3018F-75A1-5749-B0C5-443F05CD65B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086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F8D5-5B66-AD4D-BDA5-BB975F5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Arguments and Return Value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AB41AE-E584-0847-B247-819F5A72036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990600"/>
            <a:ext cx="7162800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assembly code</a:t>
            </a:r>
          </a:p>
          <a:p>
            <a:r>
              <a:rPr lang="en-US" sz="1700" b="0" dirty="0">
                <a:latin typeface="Courier New" pitchFamily="49" charset="0"/>
              </a:rPr>
              <a:t># s7 = y</a:t>
            </a:r>
          </a:p>
          <a:p>
            <a:r>
              <a:rPr lang="en-US" sz="1700" b="0" dirty="0">
                <a:latin typeface="Courier New" pitchFamily="49" charset="0"/>
              </a:rPr>
              <a:t>main:</a:t>
            </a:r>
          </a:p>
          <a:p>
            <a:r>
              <a:rPr lang="en-US" sz="1700" b="0" dirty="0">
                <a:latin typeface="Courier New" pitchFamily="49" charset="0"/>
              </a:rPr>
              <a:t>. . .</a:t>
            </a:r>
          </a:p>
          <a:p>
            <a:r>
              <a:rPr lang="en-US" sz="1700" b="0" dirty="0" err="1">
                <a:latin typeface="Courier New" pitchFamily="49" charset="0"/>
              </a:rPr>
              <a:t>addi</a:t>
            </a:r>
            <a:r>
              <a:rPr lang="en-US" sz="1700" b="0" dirty="0">
                <a:latin typeface="Courier New" pitchFamily="49" charset="0"/>
              </a:rPr>
              <a:t> a0, zero, 2  # argument 0 = 2</a:t>
            </a:r>
          </a:p>
          <a:p>
            <a:r>
              <a:rPr lang="en-US" sz="1700" b="0" dirty="0" err="1">
                <a:latin typeface="Courier New" pitchFamily="49" charset="0"/>
              </a:rPr>
              <a:t>addi</a:t>
            </a:r>
            <a:r>
              <a:rPr lang="en-US" sz="1700" b="0" dirty="0">
                <a:latin typeface="Courier New" pitchFamily="49" charset="0"/>
              </a:rPr>
              <a:t> a1, zero, 3  # argument 1 = 3</a:t>
            </a:r>
          </a:p>
          <a:p>
            <a:r>
              <a:rPr lang="en-US" sz="1700" b="0" dirty="0" err="1">
                <a:latin typeface="Courier New" pitchFamily="49" charset="0"/>
              </a:rPr>
              <a:t>addi</a:t>
            </a:r>
            <a:r>
              <a:rPr lang="en-US" sz="1700" b="0" dirty="0">
                <a:latin typeface="Courier New" pitchFamily="49" charset="0"/>
              </a:rPr>
              <a:t> a2, zero, 4  # argument 2 = 4</a:t>
            </a:r>
          </a:p>
          <a:p>
            <a:r>
              <a:rPr lang="en-US" sz="1700" b="0" dirty="0" err="1">
                <a:latin typeface="Courier New" pitchFamily="49" charset="0"/>
              </a:rPr>
              <a:t>addi</a:t>
            </a:r>
            <a:r>
              <a:rPr lang="en-US" sz="1700" b="0" dirty="0">
                <a:latin typeface="Courier New" pitchFamily="49" charset="0"/>
              </a:rPr>
              <a:t> a3, zero, 5  # argument 3 = 5</a:t>
            </a:r>
          </a:p>
          <a:p>
            <a:r>
              <a:rPr lang="en-US" sz="1700" b="0" dirty="0" err="1">
                <a:latin typeface="Courier New" pitchFamily="49" charset="0"/>
              </a:rPr>
              <a:t>jal</a:t>
            </a:r>
            <a:r>
              <a:rPr lang="en-US" sz="1700" b="0" dirty="0">
                <a:latin typeface="Courier New" pitchFamily="49" charset="0"/>
              </a:rPr>
              <a:t>  </a:t>
            </a:r>
            <a:r>
              <a:rPr lang="en-US" sz="1700" b="0" dirty="0" err="1">
                <a:latin typeface="Courier New" pitchFamily="49" charset="0"/>
              </a:rPr>
              <a:t>diffofsums</a:t>
            </a:r>
            <a:r>
              <a:rPr lang="en-US" sz="1700" b="0" dirty="0">
                <a:latin typeface="Courier New" pitchFamily="49" charset="0"/>
              </a:rPr>
              <a:t>   # call function</a:t>
            </a:r>
          </a:p>
          <a:p>
            <a:r>
              <a:rPr lang="en-US" sz="1700" b="0" dirty="0">
                <a:latin typeface="Courier New" pitchFamily="49" charset="0"/>
              </a:rPr>
              <a:t>add  s7, a0, zero # y = returned value</a:t>
            </a:r>
          </a:p>
          <a:p>
            <a:r>
              <a:rPr lang="en-US" sz="1700" b="0" dirty="0">
                <a:latin typeface="Courier New" pitchFamily="49" charset="0"/>
              </a:rPr>
              <a:t>. . .</a:t>
            </a:r>
          </a:p>
          <a:p>
            <a:r>
              <a:rPr lang="en-US" sz="1700" b="0" dirty="0">
                <a:latin typeface="Courier New" pitchFamily="49" charset="0"/>
              </a:rPr>
              <a:t># s3 = result</a:t>
            </a:r>
          </a:p>
          <a:p>
            <a:r>
              <a:rPr lang="en-US" sz="1700" b="0" dirty="0" err="1">
                <a:latin typeface="Courier New" pitchFamily="49" charset="0"/>
              </a:rPr>
              <a:t>diffofsums</a:t>
            </a:r>
            <a:r>
              <a:rPr lang="en-US" sz="1700" b="0" dirty="0">
                <a:latin typeface="Courier New" pitchFamily="49" charset="0"/>
              </a:rPr>
              <a:t>:</a:t>
            </a:r>
          </a:p>
          <a:p>
            <a:r>
              <a:rPr lang="en-US" sz="1700" b="0" dirty="0">
                <a:latin typeface="Courier New" pitchFamily="49" charset="0"/>
              </a:rPr>
              <a:t>add  t0, a0, a1   # t0 = f + g</a:t>
            </a:r>
          </a:p>
          <a:p>
            <a:r>
              <a:rPr lang="en-US" sz="1700" b="0" dirty="0">
                <a:latin typeface="Courier New" pitchFamily="49" charset="0"/>
              </a:rPr>
              <a:t>add  t1, a2, a3   # t1 = h + </a:t>
            </a:r>
            <a:r>
              <a:rPr lang="en-US" sz="1700" b="0" dirty="0" err="1">
                <a:latin typeface="Courier New" pitchFamily="49" charset="0"/>
              </a:rPr>
              <a:t>i</a:t>
            </a:r>
            <a:endParaRPr lang="en-US" sz="1700" b="0" dirty="0">
              <a:latin typeface="Courier New" pitchFamily="49" charset="0"/>
            </a:endParaRPr>
          </a:p>
          <a:p>
            <a:r>
              <a:rPr lang="en-US" sz="1700" b="0" dirty="0">
                <a:latin typeface="Courier New" pitchFamily="49" charset="0"/>
              </a:rPr>
              <a:t>sub  s3, t0, t1   # result = (f + g) − (h + </a:t>
            </a:r>
            <a:r>
              <a:rPr lang="en-US" sz="1700" b="0" dirty="0" err="1">
                <a:latin typeface="Courier New" pitchFamily="49" charset="0"/>
              </a:rPr>
              <a:t>i</a:t>
            </a:r>
            <a:r>
              <a:rPr lang="en-US" sz="1700" b="0" dirty="0">
                <a:latin typeface="Courier New" pitchFamily="49" charset="0"/>
              </a:rPr>
              <a:t>)</a:t>
            </a:r>
          </a:p>
          <a:p>
            <a:r>
              <a:rPr lang="en-US" sz="1700" b="0" dirty="0">
                <a:latin typeface="Courier New" pitchFamily="49" charset="0"/>
              </a:rPr>
              <a:t>add  a0, s3, zero # put return value in a0</a:t>
            </a:r>
          </a:p>
          <a:p>
            <a:r>
              <a:rPr lang="en-US" sz="1700" b="0" dirty="0" err="1">
                <a:latin typeface="Courier New" pitchFamily="49" charset="0"/>
              </a:rPr>
              <a:t>jr</a:t>
            </a:r>
            <a:r>
              <a:rPr lang="en-US" sz="1700" b="0" dirty="0">
                <a:latin typeface="Courier New" pitchFamily="49" charset="0"/>
              </a:rPr>
              <a:t>   </a:t>
            </a:r>
            <a:r>
              <a:rPr lang="en-US" sz="1700" b="0" dirty="0" err="1">
                <a:latin typeface="Courier New" pitchFamily="49" charset="0"/>
              </a:rPr>
              <a:t>ra</a:t>
            </a:r>
            <a:r>
              <a:rPr lang="en-US" sz="1700" b="0" dirty="0">
                <a:latin typeface="Courier New" pitchFamily="49" charset="0"/>
              </a:rPr>
              <a:t>           # return to 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13CBF-5F3D-B544-974A-19638CE29082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502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F8D5-5B66-AD4D-BDA5-BB975F5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Arguments and Return Value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AB41AE-E584-0847-B247-819F5A72036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990600"/>
            <a:ext cx="7162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assembly code</a:t>
            </a:r>
          </a:p>
          <a:p>
            <a:endParaRPr lang="en-US" sz="1700" b="0" dirty="0">
              <a:latin typeface="Courier New" pitchFamily="49" charset="0"/>
            </a:endParaRPr>
          </a:p>
          <a:p>
            <a:r>
              <a:rPr lang="en-US" sz="1700" b="0" dirty="0">
                <a:latin typeface="Courier New" pitchFamily="49" charset="0"/>
              </a:rPr>
              <a:t># s3 = result</a:t>
            </a:r>
          </a:p>
          <a:p>
            <a:r>
              <a:rPr lang="en-US" sz="1700" b="0" dirty="0" err="1">
                <a:latin typeface="Courier New" pitchFamily="49" charset="0"/>
              </a:rPr>
              <a:t>diffofsums</a:t>
            </a:r>
            <a:r>
              <a:rPr lang="en-US" sz="1700" b="0" dirty="0">
                <a:latin typeface="Courier New" pitchFamily="49" charset="0"/>
              </a:rPr>
              <a:t>:</a:t>
            </a:r>
          </a:p>
          <a:p>
            <a:r>
              <a:rPr lang="en-US" sz="1700" b="0" dirty="0">
                <a:latin typeface="Courier New" pitchFamily="49" charset="0"/>
              </a:rPr>
              <a:t>add 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1700" b="0" dirty="0">
                <a:latin typeface="Courier New" pitchFamily="49" charset="0"/>
              </a:rPr>
              <a:t>, a0, a1   # t0 = f + g</a:t>
            </a:r>
          </a:p>
          <a:p>
            <a:r>
              <a:rPr lang="en-US" sz="1700" b="0" dirty="0">
                <a:latin typeface="Courier New" pitchFamily="49" charset="0"/>
              </a:rPr>
              <a:t>add 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1700" b="0" dirty="0">
                <a:latin typeface="Courier New" pitchFamily="49" charset="0"/>
              </a:rPr>
              <a:t>, a2, a3   # t1 = h + </a:t>
            </a:r>
            <a:r>
              <a:rPr lang="en-US" sz="1700" b="0" dirty="0" err="1">
                <a:latin typeface="Courier New" pitchFamily="49" charset="0"/>
              </a:rPr>
              <a:t>i</a:t>
            </a:r>
            <a:endParaRPr lang="en-US" sz="1700" b="0" dirty="0">
              <a:latin typeface="Courier New" pitchFamily="49" charset="0"/>
            </a:endParaRPr>
          </a:p>
          <a:p>
            <a:r>
              <a:rPr lang="en-US" sz="1700" b="0" dirty="0">
                <a:latin typeface="Courier New" pitchFamily="49" charset="0"/>
              </a:rPr>
              <a:t>sub 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1700" b="0" dirty="0">
                <a:latin typeface="Courier New" pitchFamily="49" charset="0"/>
              </a:rPr>
              <a:t>, t0, t1   # result = (f + g) − (h + </a:t>
            </a:r>
            <a:r>
              <a:rPr lang="en-US" sz="1700" b="0" dirty="0" err="1">
                <a:latin typeface="Courier New" pitchFamily="49" charset="0"/>
              </a:rPr>
              <a:t>i</a:t>
            </a:r>
            <a:r>
              <a:rPr lang="en-US" sz="1700" b="0" dirty="0">
                <a:latin typeface="Courier New" pitchFamily="49" charset="0"/>
              </a:rPr>
              <a:t>)</a:t>
            </a:r>
          </a:p>
          <a:p>
            <a:r>
              <a:rPr lang="en-US" sz="1700" b="0" dirty="0">
                <a:latin typeface="Courier New" pitchFamily="49" charset="0"/>
              </a:rPr>
              <a:t>add  a0, s3, zero # put return value in a0</a:t>
            </a:r>
          </a:p>
          <a:p>
            <a:r>
              <a:rPr lang="en-US" sz="1700" b="0" dirty="0" err="1">
                <a:latin typeface="Courier New" pitchFamily="49" charset="0"/>
              </a:rPr>
              <a:t>jr</a:t>
            </a:r>
            <a:r>
              <a:rPr lang="en-US" sz="1700" b="0" dirty="0">
                <a:latin typeface="Courier New" pitchFamily="49" charset="0"/>
              </a:rPr>
              <a:t>   </a:t>
            </a:r>
            <a:r>
              <a:rPr lang="en-US" sz="1700" b="0" dirty="0" err="1">
                <a:latin typeface="Courier New" pitchFamily="49" charset="0"/>
              </a:rPr>
              <a:t>ra</a:t>
            </a:r>
            <a:r>
              <a:rPr lang="en-US" sz="1700" b="0" dirty="0">
                <a:latin typeface="Courier New" pitchFamily="49" charset="0"/>
              </a:rPr>
              <a:t>           # return to caller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7F084C-FD23-CA4D-AC3D-5948AC8F5D4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3068" y="3875008"/>
            <a:ext cx="791026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diffofsums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overwrote 3 registers: </a:t>
            </a:r>
            <a:r>
              <a:rPr lang="en-US" b="0" dirty="0">
                <a:latin typeface="Courier" pitchFamily="2" charset="0"/>
                <a:cs typeface="Calibri" panose="020F0502020204030204" pitchFamily="34" charset="0"/>
              </a:rPr>
              <a:t>t0, t1, s3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diffofsums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can use the 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to temporarily store registers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3F1F4-F488-5B41-B68D-52020AE095CE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47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E07-B4CE-7A44-9080-1D71252F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DDE1-AC84-7542-B946-1A9DE1AE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studied </a:t>
            </a:r>
          </a:p>
          <a:p>
            <a:pPr lvl="1"/>
            <a:r>
              <a:rPr lang="en-US" dirty="0"/>
              <a:t>Array implementation in RISC-V</a:t>
            </a:r>
          </a:p>
          <a:p>
            <a:pPr lvl="1"/>
            <a:r>
              <a:rPr lang="en-US" dirty="0"/>
              <a:t>Function Calls </a:t>
            </a:r>
          </a:p>
          <a:p>
            <a:pPr lvl="1"/>
            <a:r>
              <a:rPr lang="en-US" dirty="0" err="1"/>
              <a:t>jal</a:t>
            </a:r>
            <a:r>
              <a:rPr lang="en-US" dirty="0"/>
              <a:t>, </a:t>
            </a:r>
            <a:r>
              <a:rPr lang="en-US" dirty="0" err="1"/>
              <a:t>jr</a:t>
            </a:r>
            <a:r>
              <a:rPr lang="en-US" dirty="0"/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2691039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c48340b98_0_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function in assembly</a:t>
            </a:r>
            <a:endParaRPr/>
          </a:p>
        </p:txBody>
      </p:sp>
      <p:sp>
        <p:nvSpPr>
          <p:cNvPr id="595" name="Google Shape;595;g5c48340b98_0_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2210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void main(void){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a = 3;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b = a+1;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a = add(a, b);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...	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int add(int a, int b){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return a+b;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g5c48340b98_0_139"/>
          <p:cNvSpPr txBox="1">
            <a:spLocks noGrp="1"/>
          </p:cNvSpPr>
          <p:nvPr>
            <p:ph type="body" idx="1"/>
          </p:nvPr>
        </p:nvSpPr>
        <p:spPr>
          <a:xfrm>
            <a:off x="4948700" y="1600200"/>
            <a:ext cx="38142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main: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addi a0, t0, 3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addi a1, a0, 1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jal ra, add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add: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add a0, a0, a1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	jr ra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09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3224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 we have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8207573" cy="5184576"/>
          </a:xfrm>
        </p:spPr>
        <p:txBody>
          <a:bodyPr/>
          <a:lstStyle/>
          <a:p>
            <a:r>
              <a:rPr lang="en-US" sz="2000" dirty="0"/>
              <a:t>Arithmetic operations: add, sub, </a:t>
            </a:r>
            <a:r>
              <a:rPr lang="en-US" sz="2000" dirty="0" err="1"/>
              <a:t>addi</a:t>
            </a:r>
            <a:r>
              <a:rPr lang="en-US" sz="2000" dirty="0"/>
              <a:t>, </a:t>
            </a:r>
          </a:p>
          <a:p>
            <a:r>
              <a:rPr lang="en-US" sz="2000" dirty="0"/>
              <a:t>How to bring data from memory to register and vice versa? </a:t>
            </a:r>
          </a:p>
          <a:p>
            <a:pPr lvl="1"/>
            <a:r>
              <a:rPr lang="en-US" sz="1800" dirty="0" err="1"/>
              <a:t>lw</a:t>
            </a:r>
            <a:r>
              <a:rPr lang="en-US" sz="1800" dirty="0"/>
              <a:t>, </a:t>
            </a:r>
            <a:r>
              <a:rPr lang="en-US" sz="1800" dirty="0" err="1"/>
              <a:t>sw</a:t>
            </a:r>
            <a:r>
              <a:rPr lang="en-US" sz="1800" dirty="0"/>
              <a:t>, </a:t>
            </a:r>
            <a:r>
              <a:rPr lang="en-US" sz="1800" dirty="0" err="1"/>
              <a:t>lb</a:t>
            </a:r>
            <a:r>
              <a:rPr lang="en-US" sz="1800" dirty="0"/>
              <a:t>, </a:t>
            </a:r>
            <a:r>
              <a:rPr lang="en-US" sz="1800" dirty="0" err="1"/>
              <a:t>sb</a:t>
            </a:r>
            <a:r>
              <a:rPr lang="en-US" sz="1800" dirty="0"/>
              <a:t>, </a:t>
            </a:r>
            <a:r>
              <a:rPr lang="en-US" sz="1800" dirty="0" err="1"/>
              <a:t>lbu</a:t>
            </a:r>
            <a:r>
              <a:rPr lang="en-US" sz="1800" dirty="0"/>
              <a:t> </a:t>
            </a:r>
          </a:p>
          <a:p>
            <a:r>
              <a:rPr lang="en-US" sz="2000" dirty="0"/>
              <a:t>Bit-by-bit logical instructions</a:t>
            </a:r>
          </a:p>
          <a:p>
            <a:pPr lvl="2"/>
            <a:r>
              <a:rPr lang="en-US" sz="1800" dirty="0"/>
              <a:t>and, or, </a:t>
            </a:r>
            <a:r>
              <a:rPr lang="en-US" sz="1800" dirty="0" err="1"/>
              <a:t>xor</a:t>
            </a:r>
            <a:endParaRPr lang="en-US" sz="1800" dirty="0"/>
          </a:p>
          <a:p>
            <a:pPr lvl="2"/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ori</a:t>
            </a:r>
            <a:r>
              <a:rPr lang="en-US" sz="1800" dirty="0"/>
              <a:t>, </a:t>
            </a:r>
            <a:r>
              <a:rPr lang="en-US" sz="1800" dirty="0" err="1"/>
              <a:t>xori</a:t>
            </a:r>
            <a:endParaRPr lang="en-US" sz="1800" dirty="0"/>
          </a:p>
          <a:p>
            <a:r>
              <a:rPr lang="en-US" sz="2000" dirty="0"/>
              <a:t>Logical Shift instructions</a:t>
            </a:r>
          </a:p>
          <a:p>
            <a:pPr lvl="1"/>
            <a:r>
              <a:rPr lang="en-US" sz="1800" dirty="0" err="1"/>
              <a:t>sll</a:t>
            </a:r>
            <a:r>
              <a:rPr lang="en-US" sz="1800" dirty="0"/>
              <a:t>, </a:t>
            </a:r>
            <a:r>
              <a:rPr lang="en-US" sz="1800" dirty="0" err="1"/>
              <a:t>srl</a:t>
            </a:r>
            <a:r>
              <a:rPr lang="en-US" sz="1800" dirty="0"/>
              <a:t>, </a:t>
            </a:r>
            <a:r>
              <a:rPr lang="en-US" sz="1800" dirty="0" err="1"/>
              <a:t>sra</a:t>
            </a:r>
            <a:endParaRPr lang="en-US" sz="1800" dirty="0"/>
          </a:p>
          <a:p>
            <a:pPr lvl="1"/>
            <a:r>
              <a:rPr lang="en-US" sz="1800" dirty="0" err="1"/>
              <a:t>slli</a:t>
            </a:r>
            <a:r>
              <a:rPr lang="en-US" sz="1800" dirty="0"/>
              <a:t>, </a:t>
            </a:r>
            <a:r>
              <a:rPr lang="en-US" sz="1800" dirty="0" err="1"/>
              <a:t>srli</a:t>
            </a:r>
            <a:r>
              <a:rPr lang="en-US" sz="1800" dirty="0"/>
              <a:t>, </a:t>
            </a:r>
            <a:r>
              <a:rPr lang="en-US" sz="1800" dirty="0" err="1"/>
              <a:t>srai</a:t>
            </a:r>
            <a:endParaRPr lang="en-US" sz="1800" dirty="0"/>
          </a:p>
          <a:p>
            <a:r>
              <a:rPr lang="en-US" sz="2000" dirty="0"/>
              <a:t>Generating Constants</a:t>
            </a:r>
          </a:p>
          <a:p>
            <a:r>
              <a:rPr lang="en-US" sz="2000" dirty="0"/>
              <a:t>Branching Instructions: </a:t>
            </a:r>
            <a:r>
              <a:rPr lang="en-US" sz="2000" dirty="0" err="1"/>
              <a:t>beq</a:t>
            </a:r>
            <a:r>
              <a:rPr lang="en-US" sz="2000" dirty="0"/>
              <a:t>, </a:t>
            </a:r>
            <a:r>
              <a:rPr lang="en-US" sz="2000" dirty="0" err="1"/>
              <a:t>bne</a:t>
            </a:r>
            <a:r>
              <a:rPr lang="en-US" sz="2000" dirty="0"/>
              <a:t>, </a:t>
            </a:r>
            <a:r>
              <a:rPr lang="en-US" sz="2000" dirty="0" err="1"/>
              <a:t>blt</a:t>
            </a:r>
            <a:r>
              <a:rPr lang="en-US" sz="2000" dirty="0"/>
              <a:t>/</a:t>
            </a:r>
            <a:r>
              <a:rPr lang="en-US" sz="2000" dirty="0" err="1"/>
              <a:t>bltu</a:t>
            </a:r>
            <a:r>
              <a:rPr lang="en-US" sz="2000" dirty="0"/>
              <a:t>, </a:t>
            </a:r>
            <a:r>
              <a:rPr lang="en-US" sz="2000" dirty="0" err="1"/>
              <a:t>bge</a:t>
            </a:r>
            <a:r>
              <a:rPr lang="en-US" sz="2000" dirty="0"/>
              <a:t>/</a:t>
            </a:r>
            <a:r>
              <a:rPr lang="en-US" sz="2000" dirty="0" err="1"/>
              <a:t>bgeu</a:t>
            </a:r>
            <a:endParaRPr lang="en-US" sz="2000" dirty="0"/>
          </a:p>
          <a:p>
            <a:r>
              <a:rPr lang="en-US" sz="2000" dirty="0"/>
              <a:t>Jumping instruction: j</a:t>
            </a:r>
          </a:p>
          <a:p>
            <a:r>
              <a:rPr lang="en-US" sz="2000" dirty="0"/>
              <a:t>Assembly level program for: if, if/else, while, for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E8AFC-6B2B-0849-B09B-3C871A605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2771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582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 Implementation in RISC-V Assembly Instructions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FC6B-1145-2741-BA9A-D4092A15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F378-8913-504C-9B18-377EB082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Access large amounts of similar data</a:t>
            </a:r>
          </a:p>
          <a:p>
            <a:r>
              <a:rPr lang="en-US" b="1" dirty="0">
                <a:solidFill>
                  <a:srgbClr val="0070C0"/>
                </a:solidFill>
                <a:cs typeface="Arial" charset="0"/>
              </a:rPr>
              <a:t>Index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: </a:t>
            </a:r>
            <a:r>
              <a:rPr lang="en-US" dirty="0">
                <a:cs typeface="Arial" charset="0"/>
              </a:rPr>
              <a:t>access each element</a:t>
            </a:r>
          </a:p>
          <a:p>
            <a:r>
              <a:rPr lang="en-US" b="1" dirty="0">
                <a:solidFill>
                  <a:srgbClr val="0070C0"/>
                </a:solidFill>
                <a:cs typeface="Arial" charset="0"/>
              </a:rPr>
              <a:t>Size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: </a:t>
            </a:r>
            <a:r>
              <a:rPr lang="en-US" dirty="0">
                <a:cs typeface="Arial" charset="0"/>
              </a:rPr>
              <a:t>number of elements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44B7E-F0E1-9847-857F-070D841A1A81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68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FC6B-1145-2741-BA9A-D4092A15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F378-8913-504C-9B18-377EB082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1" y="1038594"/>
            <a:ext cx="7896225" cy="2088232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200-element array; Consecutive address increases by 4</a:t>
            </a:r>
          </a:p>
          <a:p>
            <a:r>
              <a:rPr lang="en-US" b="1" dirty="0">
                <a:solidFill>
                  <a:srgbClr val="0070C0"/>
                </a:solidFill>
                <a:cs typeface="Arial" charset="0"/>
              </a:rPr>
              <a:t>Base address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= 0x174300A0  (address of 0</a:t>
            </a:r>
            <a:r>
              <a:rPr lang="en-US" baseline="30000" dirty="0">
                <a:cs typeface="Arial" charset="0"/>
              </a:rPr>
              <a:t>th</a:t>
            </a:r>
            <a:r>
              <a:rPr lang="en-US" dirty="0">
                <a:cs typeface="Arial" charset="0"/>
              </a:rPr>
              <a:t> element, </a:t>
            </a:r>
            <a:r>
              <a:rPr lang="en-US" dirty="0">
                <a:latin typeface="Courier New" pitchFamily="49" charset="0"/>
                <a:cs typeface="Arial" charset="0"/>
              </a:rPr>
              <a:t>score[0]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First step in accessing an array: 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load </a:t>
            </a:r>
            <a:r>
              <a:rPr lang="en-US" b="1" dirty="0">
                <a:solidFill>
                  <a:srgbClr val="C00000"/>
                </a:solidFill>
                <a:cs typeface="Arial" charset="0"/>
              </a:rPr>
              <a:t>base address 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into a register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A5274-339B-074D-B9BC-9CA6A19A86EC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872BDC-6DCB-D64A-8005-9ED6043A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486" y="3125829"/>
            <a:ext cx="13628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37F343F-8600-994E-BE9A-EFFF9C26D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36509"/>
              </p:ext>
            </p:extLst>
          </p:nvPr>
        </p:nvGraphicFramePr>
        <p:xfrm>
          <a:off x="4668486" y="3125830"/>
          <a:ext cx="3312368" cy="333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1638300" imgH="1638300" progId="Visio.Drawing.11">
                  <p:embed/>
                </p:oleObj>
              </mc:Choice>
              <mc:Fallback>
                <p:oleObj r:id="rId3" imgW="1638300" imgH="16383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486" y="3125830"/>
                        <a:ext cx="3312368" cy="3331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1C87A3-86AB-BA47-8227-338195E69E10}"/>
              </a:ext>
            </a:extLst>
          </p:cNvPr>
          <p:cNvSpPr txBox="1">
            <a:spLocks/>
          </p:cNvSpPr>
          <p:nvPr/>
        </p:nvSpPr>
        <p:spPr bwMode="auto">
          <a:xfrm>
            <a:off x="387981" y="3625869"/>
            <a:ext cx="397715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Write grade inflation </a:t>
            </a:r>
            <a:r>
              <a:rPr lang="en-US" kern="0" dirty="0" err="1"/>
              <a:t>algo</a:t>
            </a:r>
            <a:endParaRPr lang="en-US" kern="0" dirty="0"/>
          </a:p>
          <a:p>
            <a:r>
              <a:rPr lang="en-US" kern="0" dirty="0"/>
              <a:t>Add 10 points to each score value</a:t>
            </a:r>
          </a:p>
        </p:txBody>
      </p:sp>
    </p:spTree>
    <p:extLst>
      <p:ext uri="{BB962C8B-B14F-4D97-AF65-F5344CB8AC3E}">
        <p14:creationId xmlns:p14="http://schemas.microsoft.com/office/powerpoint/2010/main" val="1867824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10304</TotalTime>
  <Words>2692</Words>
  <Application>Microsoft Macintosh PowerPoint</Application>
  <PresentationFormat>On-screen Show (4:3)</PresentationFormat>
  <Paragraphs>419</Paragraphs>
  <Slides>35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Consolas</vt:lpstr>
      <vt:lpstr>Courier</vt:lpstr>
      <vt:lpstr>Courier New</vt:lpstr>
      <vt:lpstr>Courier10 BT</vt:lpstr>
      <vt:lpstr>Times New Roman</vt:lpstr>
      <vt:lpstr>Wingdings</vt:lpstr>
      <vt:lpstr>Wingdings 2</vt:lpstr>
      <vt:lpstr>template2007</vt:lpstr>
      <vt:lpstr>Custom Design</vt:lpstr>
      <vt:lpstr>Visio.Drawing.11</vt:lpstr>
      <vt:lpstr> CS 211 Computer Architecture Lecture 16: RISC-V Instructions – Array Implementation, Function Calls, Jump Instructions</vt:lpstr>
      <vt:lpstr>Acknowledgements</vt:lpstr>
      <vt:lpstr>In today’s class we will study</vt:lpstr>
      <vt:lpstr>Previous Classes</vt:lpstr>
      <vt:lpstr>So far we have studied</vt:lpstr>
      <vt:lpstr>Acknowledgements</vt:lpstr>
      <vt:lpstr>Array Implementation in RISC-V Assembly Instructions </vt:lpstr>
      <vt:lpstr>Arrays</vt:lpstr>
      <vt:lpstr>Arrays</vt:lpstr>
      <vt:lpstr>RISC-V Assembly Code</vt:lpstr>
      <vt:lpstr>Arrays using For Loops: Example 2</vt:lpstr>
      <vt:lpstr>Arrays using For Loops: Example 2</vt:lpstr>
      <vt:lpstr>Characters in RISC-V </vt:lpstr>
      <vt:lpstr>ASCII Code (self reading)</vt:lpstr>
      <vt:lpstr>ASCII Characters (self reading)</vt:lpstr>
      <vt:lpstr>How to access a character array?</vt:lpstr>
      <vt:lpstr>Function Calls</vt:lpstr>
      <vt:lpstr>Functions (Procedures)</vt:lpstr>
      <vt:lpstr>Function Calls</vt:lpstr>
      <vt:lpstr>Helpful RISC-V Assembler Features</vt:lpstr>
      <vt:lpstr>RISC-V Symbolic Register Names</vt:lpstr>
      <vt:lpstr>Fundamental Steps in Calling a Function</vt:lpstr>
      <vt:lpstr>RISC-V Function Conventions</vt:lpstr>
      <vt:lpstr>jal: jump-and-Link Instruction</vt:lpstr>
      <vt:lpstr>PowerPoint Presentation</vt:lpstr>
      <vt:lpstr>Jump Instructions: Summary</vt:lpstr>
      <vt:lpstr>RISC-V Function Conventions</vt:lpstr>
      <vt:lpstr>Function Calls</vt:lpstr>
      <vt:lpstr>Function Calls</vt:lpstr>
      <vt:lpstr>Function Calls</vt:lpstr>
      <vt:lpstr>Input Arguments and Return Value</vt:lpstr>
      <vt:lpstr>Input Arguments and Return Value</vt:lpstr>
      <vt:lpstr>Input Arguments and Return Value</vt:lpstr>
      <vt:lpstr>Class Summary</vt:lpstr>
      <vt:lpstr>Example: function in assembly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:</dc:title>
  <dc:creator>Microsoft Office User</dc:creator>
  <dc:description>Redesign of slides created by Randal E. Bryant and David R. O'Hallaron</dc:description>
  <cp:lastModifiedBy>Microsoft Office User</cp:lastModifiedBy>
  <cp:revision>48</cp:revision>
  <cp:lastPrinted>2010-01-19T15:27:43Z</cp:lastPrinted>
  <dcterms:created xsi:type="dcterms:W3CDTF">2020-10-01T14:18:11Z</dcterms:created>
  <dcterms:modified xsi:type="dcterms:W3CDTF">2021-03-02T07:14:03Z</dcterms:modified>
</cp:coreProperties>
</file>