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9" r:id="rId2"/>
  </p:sldMasterIdLst>
  <p:notesMasterIdLst>
    <p:notesMasterId r:id="rId50"/>
  </p:notesMasterIdLst>
  <p:handoutMasterIdLst>
    <p:handoutMasterId r:id="rId51"/>
  </p:handoutMasterIdLst>
  <p:sldIdLst>
    <p:sldId id="542" r:id="rId3"/>
    <p:sldId id="1275" r:id="rId4"/>
    <p:sldId id="1276" r:id="rId5"/>
    <p:sldId id="1277" r:id="rId6"/>
    <p:sldId id="1297" r:id="rId7"/>
    <p:sldId id="1291" r:id="rId8"/>
    <p:sldId id="260" r:id="rId9"/>
    <p:sldId id="261" r:id="rId10"/>
    <p:sldId id="262" r:id="rId11"/>
    <p:sldId id="263" r:id="rId12"/>
    <p:sldId id="1340" r:id="rId13"/>
    <p:sldId id="264" r:id="rId14"/>
    <p:sldId id="1299" r:id="rId15"/>
    <p:sldId id="266" r:id="rId16"/>
    <p:sldId id="277" r:id="rId17"/>
    <p:sldId id="1301" r:id="rId18"/>
    <p:sldId id="1315" r:id="rId19"/>
    <p:sldId id="1326" r:id="rId20"/>
    <p:sldId id="1321" r:id="rId21"/>
    <p:sldId id="295" r:id="rId22"/>
    <p:sldId id="1323" r:id="rId23"/>
    <p:sldId id="1324" r:id="rId24"/>
    <p:sldId id="1325" r:id="rId25"/>
    <p:sldId id="1341" r:id="rId26"/>
    <p:sldId id="682" r:id="rId27"/>
    <p:sldId id="298" r:id="rId28"/>
    <p:sldId id="299" r:id="rId29"/>
    <p:sldId id="1327" r:id="rId30"/>
    <p:sldId id="1329" r:id="rId31"/>
    <p:sldId id="1330" r:id="rId32"/>
    <p:sldId id="1344" r:id="rId33"/>
    <p:sldId id="303" r:id="rId34"/>
    <p:sldId id="304" r:id="rId35"/>
    <p:sldId id="305" r:id="rId36"/>
    <p:sldId id="306" r:id="rId37"/>
    <p:sldId id="307" r:id="rId38"/>
    <p:sldId id="308" r:id="rId39"/>
    <p:sldId id="1339" r:id="rId40"/>
    <p:sldId id="1331" r:id="rId41"/>
    <p:sldId id="1332" r:id="rId42"/>
    <p:sldId id="1334" r:id="rId43"/>
    <p:sldId id="1342" r:id="rId44"/>
    <p:sldId id="1333" r:id="rId45"/>
    <p:sldId id="1335" r:id="rId46"/>
    <p:sldId id="1336" r:id="rId47"/>
    <p:sldId id="1337" r:id="rId48"/>
    <p:sldId id="1343" r:id="rId49"/>
  </p:sldIdLst>
  <p:sldSz cx="9144000" cy="6858000" type="screen4x3"/>
  <p:notesSz cx="7302500" cy="9586913"/>
  <p:custDataLst>
    <p:tags r:id="rId5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424" autoAdjust="0"/>
    <p:restoredTop sz="94027"/>
  </p:normalViewPr>
  <p:slideViewPr>
    <p:cSldViewPr snapToObjects="1">
      <p:cViewPr varScale="1">
        <p:scale>
          <a:sx n="89" d="100"/>
          <a:sy n="89" d="100"/>
        </p:scale>
        <p:origin x="592" y="168"/>
      </p:cViewPr>
      <p:guideLst/>
    </p:cSldViewPr>
  </p:slideViewPr>
  <p:outlineViewPr>
    <p:cViewPr>
      <p:scale>
        <a:sx n="33" d="100"/>
        <a:sy n="33" d="100"/>
      </p:scale>
      <p:origin x="0" y="-462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4F1544CA-C13B-A64B-915E-24B2DE6C9FC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83A12114-0AAC-694D-AE89-670DCDC7C71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>
            <a:extLst>
              <a:ext uri="{FF2B5EF4-FFF2-40B4-BE49-F238E27FC236}">
                <a16:creationId xmlns:a16="http://schemas.microsoft.com/office/drawing/2014/main" id="{15B51C5F-2C0D-CB4F-8D60-ED976ED6A79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>
            <a:extLst>
              <a:ext uri="{FF2B5EF4-FFF2-40B4-BE49-F238E27FC236}">
                <a16:creationId xmlns:a16="http://schemas.microsoft.com/office/drawing/2014/main" id="{EE849B62-086E-4945-9220-E62EF70E79B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7D7405B-A184-E442-B836-B557051739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id="{958A5B1F-5C18-5946-83E3-C0EF6586D9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>
            <a:extLst>
              <a:ext uri="{FF2B5EF4-FFF2-40B4-BE49-F238E27FC236}">
                <a16:creationId xmlns:a16="http://schemas.microsoft.com/office/drawing/2014/main" id="{51339399-3439-9C4D-8274-4055B326D5D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D904B8DA-7AA6-ED42-BEAD-57489582A3D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8581" name="Rectangle 5">
            <a:extLst>
              <a:ext uri="{FF2B5EF4-FFF2-40B4-BE49-F238E27FC236}">
                <a16:creationId xmlns:a16="http://schemas.microsoft.com/office/drawing/2014/main" id="{7D2A6E38-E61A-D248-843E-08D665C93D4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>
            <a:extLst>
              <a:ext uri="{FF2B5EF4-FFF2-40B4-BE49-F238E27FC236}">
                <a16:creationId xmlns:a16="http://schemas.microsoft.com/office/drawing/2014/main" id="{76C91810-7255-7946-8E47-2B0E40632B2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>
            <a:extLst>
              <a:ext uri="{FF2B5EF4-FFF2-40B4-BE49-F238E27FC236}">
                <a16:creationId xmlns:a16="http://schemas.microsoft.com/office/drawing/2014/main" id="{5FF5767D-ED37-854D-BE42-D877203B99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14D1E9BD-AD04-C844-9CB2-80554E097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4B8027D8-46A9-E544-90FC-228864DCDF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EE42AA5B-90F1-174F-B649-06F33473C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20912BA8-FD50-2148-A65A-F7D582656A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fld id="{F1DFAF74-EB1D-4A4A-ADA5-7105AAAB1835}" type="slidenum">
              <a:rPr lang="en-US" altLang="en-US" sz="1200" b="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5c48340b98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5c48340b98_0_16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g5c48340b98_0_16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69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5c48340b98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617538"/>
            <a:ext cx="4779962" cy="358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77" name="Google Shape;677;g5c48340b98_0_201:notes"/>
          <p:cNvSpPr txBox="1">
            <a:spLocks noGrp="1"/>
          </p:cNvSpPr>
          <p:nvPr>
            <p:ph type="body" idx="1"/>
          </p:nvPr>
        </p:nvSpPr>
        <p:spPr>
          <a:xfrm>
            <a:off x="550625" y="4559916"/>
            <a:ext cx="6303300" cy="432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g5c48340b98_0_20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g5c48340b98_0_201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g5c48340b98_0_201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6371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5c48340b98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617538"/>
            <a:ext cx="4779962" cy="358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89" name="Google Shape;689;g5c48340b98_0_214:notes"/>
          <p:cNvSpPr txBox="1">
            <a:spLocks noGrp="1"/>
          </p:cNvSpPr>
          <p:nvPr>
            <p:ph type="body" idx="1"/>
          </p:nvPr>
        </p:nvSpPr>
        <p:spPr>
          <a:xfrm>
            <a:off x="550625" y="4559916"/>
            <a:ext cx="6303300" cy="432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g5c48340b98_0_21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g5c48340b98_0_214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g5c48340b98_0_214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7503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5c48340b98_0_24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7" name="Google Shape;727;g5c48340b98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90325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5c48340b98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7" name="Google Shape;757;g5c48340b98_0_27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Exact ordering of saved registers is up to you (make sure you keep track, though!).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(actually don’t need to save argument registers)</a:t>
            </a:r>
            <a:endParaRPr/>
          </a:p>
        </p:txBody>
      </p:sp>
      <p:sp>
        <p:nvSpPr>
          <p:cNvPr id="758" name="Google Shape;758;g5c48340b98_0_275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g5c48340b98_0_27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g5c48340b98_0_275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g5c48340b98_0_275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3701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5c48340b98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617538"/>
            <a:ext cx="4779962" cy="358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79" name="Google Shape;779;g5c48340b98_0_295:notes"/>
          <p:cNvSpPr txBox="1">
            <a:spLocks noGrp="1"/>
          </p:cNvSpPr>
          <p:nvPr>
            <p:ph type="body" idx="1"/>
          </p:nvPr>
        </p:nvSpPr>
        <p:spPr>
          <a:xfrm>
            <a:off x="550625" y="4559916"/>
            <a:ext cx="6303300" cy="432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Substitute the proper immediate for &lt;framesize-4&gt;.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order registers on stack however you want to, but must make sure to restore them properly.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g5c48340b98_0_29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g5c48340b98_0_295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g5c48340b98_0_295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3328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5c48340b9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5c48340b98_0_31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g5c48340b98_0_31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9750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5c48340b98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5c48340b98_0_31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g5c48340b98_0_31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0201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5c48340b98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5c48340b98_0_32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g5c48340b98_0_32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2687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24493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endParaRPr/>
          </a:p>
        </p:txBody>
      </p:sp>
      <p:sp>
        <p:nvSpPr>
          <p:cNvPr id="266" name="Google Shape;266;p6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3346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0" name="Google Shape;2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7389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12" name="Google Shape;312;p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8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4143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Maybe delete the /* 0 */</a:t>
            </a:r>
            <a:endParaRPr/>
          </a:p>
        </p:txBody>
      </p:sp>
      <p:sp>
        <p:nvSpPr>
          <p:cNvPr id="347" name="Google Shape;3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8374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50852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Give example of string literal declaration</a:t>
            </a:r>
            <a:endParaRPr/>
          </a:p>
        </p:txBody>
      </p:sp>
      <p:sp>
        <p:nvSpPr>
          <p:cNvPr id="418" name="Google Shape;4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8958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2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3" name="Google Shape;64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9683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06DD03-199F-6144-86C9-79C2A81B86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93788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882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8125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7717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6330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2C34-F2BA-E541-A50D-062F88F8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5718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C:\HARRIS\Books\DDCAriscv\LectureSlides\riscv-logos\riscv-logos\PNG\Standard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433" y="6324600"/>
            <a:ext cx="3354287" cy="56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429000" y="6365557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dirty="0"/>
              <a:t>Digital Design and Computer Architecture: RISC-V Edition</a:t>
            </a:r>
            <a:r>
              <a:rPr lang="en-US" sz="1400" b="0" baseline="0" dirty="0"/>
              <a:t> </a:t>
            </a:r>
          </a:p>
          <a:p>
            <a:pPr algn="r"/>
            <a:r>
              <a:rPr lang="en-US" sz="1400" b="0" baseline="0" dirty="0"/>
              <a:t>Har</a:t>
            </a:r>
            <a:r>
              <a:rPr lang="en-US" sz="1400" b="0" dirty="0"/>
              <a:t>ris &amp; Harris</a:t>
            </a:r>
            <a:r>
              <a:rPr lang="en-US" sz="1400" b="0" baseline="0" dirty="0"/>
              <a:t> © 2020 Elsevier</a:t>
            </a:r>
            <a:endParaRPr lang="en-US" sz="1400" b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429000" y="6550223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tx1"/>
                </a:solidFill>
              </a:rPr>
              <a:t>Chapter 6 &lt;</a:t>
            </a:r>
            <a:fld id="{D1B2EFE9-D440-4A3B-858C-5FEDF5DD0E10}" type="slidenum">
              <a:rPr lang="en-US" sz="1400" smtClean="0">
                <a:solidFill>
                  <a:schemeClr val="tx1"/>
                </a:solidFill>
              </a:rPr>
              <a:pPr/>
              <a:t>‹#›</a:t>
            </a:fld>
            <a:r>
              <a:rPr lang="en-US" sz="1400" dirty="0">
                <a:solidFill>
                  <a:schemeClr val="tx1"/>
                </a:solidFill>
              </a:rPr>
              <a:t>&gt;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524000" y="762000"/>
            <a:ext cx="7620000" cy="762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762000"/>
            <a:ext cx="1524000" cy="762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01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C98A-2890-2543-B56B-80D4DA10B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2F50-98DE-8045-85C5-E378A10D9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5764-0D07-D849-8E3B-2F2570F1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E54FB-F13C-C848-924A-E87D1E092BED}" type="datetimeFigureOut">
              <a:rPr lang="en-US"/>
              <a:pPr>
                <a:defRPr/>
              </a:pPr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0A9B5-90E2-6F48-9C6B-DFFF716C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1218B-AB7D-C34B-8425-8BD34EC5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B5CD8-6160-2D40-9663-E52D9E35D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63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6EA3-B77A-D747-8203-AEE03241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17FD-5E0E-EE4E-95B6-A0F90D32E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A23BB-4A16-9A47-8CE7-676D769A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2C116-9A88-6C40-822D-4A1C41967B53}" type="datetimeFigureOut">
              <a:rPr lang="en-US"/>
              <a:pPr>
                <a:defRPr/>
              </a:pPr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77359-15E6-814C-9A62-D27D93209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2430B-13B9-D445-BAD4-98EAB547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E87B1-A2A2-5F4F-9DB3-F51903412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06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7ECB-AB95-184B-8443-EEC43DE5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65E05-8D34-5B44-BFD6-D117F7513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B0B97-B08F-914D-8537-301081A1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3E9D6-B285-DF48-AB6A-94FB23D041C8}" type="datetimeFigureOut">
              <a:rPr lang="en-US"/>
              <a:pPr>
                <a:defRPr/>
              </a:pPr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B274A-F2BA-E24F-AF3A-8B7A0348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38BC2-72A5-6442-BE0D-B4EE1858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FE73E-2EA9-1347-90A4-C475CEE0FB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68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0A03-4CD5-F043-816F-C0C61E32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A966-85B0-7243-A700-C2559E313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B775D-FCE7-CD4A-930D-FFADEAA9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870010E-2007-2B4C-A01D-7C5ED692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FC9B4-3A33-CF42-8A4F-C5D223A30AA5}" type="datetimeFigureOut">
              <a:rPr lang="en-US"/>
              <a:pPr>
                <a:defRPr/>
              </a:pPr>
              <a:t>3/4/21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8DC3EF-135D-9C4F-A531-36F40298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DDCE05E-E4E6-1C43-9403-3E5477F4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D8FCF-2024-5544-9ED8-E5A63DB286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0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61" y="188640"/>
            <a:ext cx="7592093" cy="762000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DC1EC-9252-A446-A4F1-09FBB166EB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305: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385414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130F-AF59-4A4A-BE9B-29328542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CA6C5-8DC1-5440-BDAE-43AF0C524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5C348-5B39-864B-A48B-9F41D8DEA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FC358-F4EA-0948-9388-DAFBCD2F8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35568-3167-D948-9E2B-2476F698F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B56F479-F44C-7D4D-96F7-D140BA1A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CB4B1-3D3B-524B-8ED1-582ACBF492F5}" type="datetimeFigureOut">
              <a:rPr lang="en-US"/>
              <a:pPr>
                <a:defRPr/>
              </a:pPr>
              <a:t>3/4/21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7504C95-0E56-334C-817A-FE81788E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FFF9AE2-0E2C-374E-A442-846B2B58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8372F-9943-C44D-8344-6A2B6726D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06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4F60-6F5F-0E4B-B721-FEE92052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681E06C-49EC-E844-95C0-E122FDCE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BEEA6-F4E6-6D45-A598-C09FD65B31ED}" type="datetimeFigureOut">
              <a:rPr lang="en-US"/>
              <a:pPr>
                <a:defRPr/>
              </a:pPr>
              <a:t>3/4/21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B2489B-5871-E24F-B331-54CEA5A5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E4E1A5A-01A8-F74B-9CA6-F97FAF8E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A68D7-0048-3043-B77C-62B5B06545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651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5C26B1B-5BBC-DC4D-B513-6371B6152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D3555-A4C1-C34A-8616-53FB48544567}" type="datetimeFigureOut">
              <a:rPr lang="en-US"/>
              <a:pPr>
                <a:defRPr/>
              </a:pPr>
              <a:t>3/4/21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C02BE26-DAC8-1C40-8D22-545F3C05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DA9A532-11E1-A645-8AE2-F0384D6B9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5744A-B0B9-6F4C-BF89-63C644D0AB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656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97DD-014C-D44E-8F1D-57400DDE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9825-7529-144A-A220-87CEEF7A6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AE02F-6E2E-674E-8DE2-D104D0312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AB44E62-F760-F141-8E09-579F50BF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AE36DF-5FE0-C849-92B5-19645C974C75}" type="datetimeFigureOut">
              <a:rPr lang="en-US"/>
              <a:pPr>
                <a:defRPr/>
              </a:pPr>
              <a:t>3/4/21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E12F863-2663-5F42-8A7C-47A1D4CF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81EDC3-B160-E94E-9F7B-7BA231E55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1B091-31C2-CA44-94B0-01B34CDDCC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166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5AD4-285C-1E44-9E92-7A9D229E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97E31-CF5D-AF41-A422-8411A2B65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F5D02-0312-6A4A-B541-B2A7F7570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DBB1A69-E9C4-4740-9E44-23047DBC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0B779-4665-2741-B40B-0430D65C3EE7}" type="datetimeFigureOut">
              <a:rPr lang="en-US"/>
              <a:pPr>
                <a:defRPr/>
              </a:pPr>
              <a:t>3/4/21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ACD8C12-EE69-B447-895A-3577F633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DDBC0D5-2277-F444-AEE0-90827D7F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2B027-D9EB-3A48-AC94-D39F4C914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126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396A-F63F-7E49-8812-A3E76840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CEA53-86BB-F841-8C44-BD5BCCD6E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64756-F335-5141-A744-0122EBFB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868EC-CBC2-E44A-AC60-7B053A3C9556}" type="datetimeFigureOut">
              <a:rPr lang="en-US"/>
              <a:pPr>
                <a:defRPr/>
              </a:pPr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640CA-0839-B94B-8E40-0A5285A4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BC264-47BE-6C4E-9B29-4C85C256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90130-B478-8D4F-BA96-C0A0CE64BF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463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0D1F5-4E33-5548-B60F-3A6315F84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30BDE-5AA4-1849-8900-A7B8640F5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93A9B-01C9-E246-9DAD-43D16BAC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24851-6460-364A-B562-A1F78B0BFAAB}" type="datetimeFigureOut">
              <a:rPr lang="en-US"/>
              <a:pPr>
                <a:defRPr/>
              </a:pPr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BF390-283F-5842-85E9-428D1223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BD62C-A41D-5D42-B43D-B39231A4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33064-4FD6-314F-9027-55FCD16994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2631CDFC-B28A-8F42-BD11-7B73B32A49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66351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 b="1" i="0">
                <a:solidFill>
                  <a:srgbClr val="0070C0"/>
                </a:solidFill>
                <a:latin typeface="Calibri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213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B595869-8E43-0E47-B4AB-E6616F9C57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14363" y="6440488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79144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8459A1CC-CFC8-8A46-8DA3-627B382DE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412720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548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118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181B123-CF4A-A145-9786-E2C55EA75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0363" y="188913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6F38036-B5C2-5549-8887-6088138417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196975"/>
            <a:ext cx="78962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0026C90E-13AA-C344-B8F8-F1F43876A6F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596732" y="3310731"/>
            <a:ext cx="6858000" cy="236537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/>
            <a:endParaRPr lang="en-US" altLang="en-US" b="0">
              <a:latin typeface="Times New Roman" panose="02020603050405020304" pitchFamily="18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4CEB668-CA67-D843-8D76-41D1DBF7F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925" y="6489700"/>
            <a:ext cx="366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fld id="{57A77488-E657-E840-9E4D-4495D1ED43B1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6C76B-275E-3D40-A9AA-88CC10296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6875" y="64452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706" r:id="rId2"/>
    <p:sldLayoutId id="2147483693" r:id="rId3"/>
    <p:sldLayoutId id="2147483707" r:id="rId4"/>
    <p:sldLayoutId id="2147483708" r:id="rId5"/>
    <p:sldLayoutId id="2147483709" r:id="rId6"/>
    <p:sldLayoutId id="2147483694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</p:sldLayoutIdLst>
  <p:hf sldNum="0" hd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2" charset="2"/>
        <a:buChar char="¢"/>
        <a:defRPr sz="2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77A2D54B-A97F-6444-BE18-D4441D466E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E11840C8-C4F9-B44F-AA41-AC66740DC2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021C1-E507-A943-B791-6BF9469BC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4D5662-5464-1140-81F0-FFD5A9089DEE}" type="datetimeFigureOut">
              <a:rPr lang="en-US"/>
              <a:pPr>
                <a:defRPr/>
              </a:pPr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DE54-8E2C-874D-892A-E2642BFEA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1BDB9-DFC6-FB49-814A-B5943A238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7D745DE-4779-114F-B1A5-C0ABA7FCF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eecs.berkeley.edu/~cs61c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image" Target="../media/image5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2">
            <a:extLst>
              <a:ext uri="{FF2B5EF4-FFF2-40B4-BE49-F238E27FC236}">
                <a16:creationId xmlns:a16="http://schemas.microsoft.com/office/drawing/2014/main" id="{9537DF78-4890-A04B-8080-425ACA59116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altLang="en-US" sz="2800" dirty="0">
                <a:solidFill>
                  <a:srgbClr val="C00000"/>
                </a:solidFill>
              </a:rPr>
              <a:t> </a:t>
            </a:r>
            <a:r>
              <a:rPr lang="en-US" altLang="en-US" sz="2800" b="0" dirty="0">
                <a:solidFill>
                  <a:srgbClr val="C00000"/>
                </a:solidFill>
              </a:rPr>
              <a:t>CS 211 Computer Architecture</a:t>
            </a:r>
            <a:br>
              <a:rPr lang="en-US" altLang="en-US" dirty="0">
                <a:solidFill>
                  <a:srgbClr val="C00000"/>
                </a:solidFill>
              </a:rPr>
            </a:br>
            <a:r>
              <a:rPr lang="en-US" altLang="en-US" sz="3000" dirty="0"/>
              <a:t>Lecture 17: RISC-V Architecture – C Memory Layout, Runtime Stack, Function Calls</a:t>
            </a:r>
          </a:p>
        </p:txBody>
      </p:sp>
      <p:sp>
        <p:nvSpPr>
          <p:cNvPr id="16386" name="Subtitle 2">
            <a:extLst>
              <a:ext uri="{FF2B5EF4-FFF2-40B4-BE49-F238E27FC236}">
                <a16:creationId xmlns:a16="http://schemas.microsoft.com/office/drawing/2014/main" id="{30525202-31A1-4042-A089-72AAF21AB74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677150" cy="1752600"/>
          </a:xfrm>
        </p:spPr>
        <p:txBody>
          <a:bodyPr/>
          <a:lstStyle/>
          <a:p>
            <a:pPr algn="r"/>
            <a:r>
              <a:rPr lang="en-US" altLang="en-US" b="1" dirty="0"/>
              <a:t>Ravi Mittal</a:t>
            </a:r>
          </a:p>
          <a:p>
            <a:pPr algn="r"/>
            <a:r>
              <a:rPr lang="en-US" altLang="en-US" dirty="0" err="1"/>
              <a:t>ravi.mittal@iitgoa.ac.in</a:t>
            </a:r>
            <a:endParaRPr lang="en-US" altLang="en-US" dirty="0"/>
          </a:p>
          <a:p>
            <a:pPr algn="r"/>
            <a:r>
              <a:rPr lang="en-US" altLang="en-US" dirty="0"/>
              <a:t>Indian Institute of Technology, Goa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ym typeface="Calibri"/>
              </a:rPr>
              <a:t>The Stack</a:t>
            </a:r>
            <a:endParaRPr b="1" dirty="0"/>
          </a:p>
        </p:txBody>
      </p:sp>
      <p:sp>
        <p:nvSpPr>
          <p:cNvPr id="316" name="Google Shape;316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In, First Out (LIFO) data structure</a:t>
            </a:r>
            <a:endParaRPr dirty="0"/>
          </a:p>
          <a:p>
            <a:pPr marL="342900" marR="0" lvl="0" indent="-342900" algn="l" rtl="0">
              <a:lnSpc>
                <a:spcPct val="6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 dirty="0"/>
          </a:p>
          <a:p>
            <a:pPr marL="342900" marR="0" lvl="0" indent="-342900" algn="l" rtl="0">
              <a:lnSpc>
                <a:spcPct val="6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a(0);</a:t>
            </a:r>
            <a:endParaRPr dirty="0"/>
          </a:p>
          <a:p>
            <a:pPr marL="342900" marR="0" lvl="0" indent="-342900" algn="l" rtl="0">
              <a:lnSpc>
                <a:spcPct val="6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return 1; }</a:t>
            </a:r>
            <a:endParaRPr dirty="0"/>
          </a:p>
          <a:p>
            <a:pPr marL="342900" marR="0" lvl="0" indent="-342900" algn="l" rtl="0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8EB4E3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8EB4E3"/>
                </a:solidFill>
                <a:latin typeface="Courier New"/>
                <a:ea typeface="Courier New"/>
                <a:cs typeface="Courier New"/>
                <a:sym typeface="Courier New"/>
              </a:rPr>
              <a:t>		void a(</a:t>
            </a:r>
            <a:r>
              <a:rPr lang="en-US" sz="2400" b="0" i="0" u="none" strike="noStrike" cap="none" dirty="0" err="1">
                <a:solidFill>
                  <a:srgbClr val="8EB4E3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0" i="0" u="none" strike="noStrike" cap="none" dirty="0">
                <a:solidFill>
                  <a:srgbClr val="8EB4E3"/>
                </a:solidFill>
                <a:latin typeface="Courier New"/>
                <a:ea typeface="Courier New"/>
                <a:cs typeface="Courier New"/>
                <a:sym typeface="Courier New"/>
              </a:rPr>
              <a:t> m) {</a:t>
            </a:r>
            <a:endParaRPr dirty="0"/>
          </a:p>
          <a:p>
            <a:pPr marL="342900" marR="0" lvl="0" indent="-342900" algn="l" rtl="0">
              <a:lnSpc>
                <a:spcPct val="60000"/>
              </a:lnSpc>
              <a:spcBef>
                <a:spcPts val="480"/>
              </a:spcBef>
              <a:spcAft>
                <a:spcPts val="0"/>
              </a:spcAft>
              <a:buClr>
                <a:srgbClr val="8EB4E3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8EB4E3"/>
                </a:solidFill>
                <a:latin typeface="Courier New"/>
                <a:ea typeface="Courier New"/>
                <a:cs typeface="Courier New"/>
                <a:sym typeface="Courier New"/>
              </a:rPr>
              <a:t>		  b(1); }</a:t>
            </a:r>
            <a:endParaRPr dirty="0"/>
          </a:p>
          <a:p>
            <a:pPr marL="342900" marR="0" lvl="0" indent="-342900" algn="l" rtl="0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C0504D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C0504D"/>
                </a:solidFill>
                <a:latin typeface="Courier New"/>
                <a:ea typeface="Courier New"/>
                <a:cs typeface="Courier New"/>
                <a:sym typeface="Courier New"/>
              </a:rPr>
              <a:t>		void b(</a:t>
            </a:r>
            <a:r>
              <a:rPr lang="en-US" sz="2400" b="0" i="0" u="none" strike="noStrike" cap="none" dirty="0" err="1">
                <a:solidFill>
                  <a:srgbClr val="C0504D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0" i="0" u="none" strike="noStrike" cap="none" dirty="0">
                <a:solidFill>
                  <a:srgbClr val="C0504D"/>
                </a:solidFill>
                <a:latin typeface="Courier New"/>
                <a:ea typeface="Courier New"/>
                <a:cs typeface="Courier New"/>
                <a:sym typeface="Courier New"/>
              </a:rPr>
              <a:t> n) {</a:t>
            </a:r>
            <a:endParaRPr dirty="0"/>
          </a:p>
          <a:p>
            <a:pPr marL="342900" marR="0" lvl="0" indent="-342900" algn="l" rtl="0">
              <a:lnSpc>
                <a:spcPct val="60000"/>
              </a:lnSpc>
              <a:spcBef>
                <a:spcPts val="480"/>
              </a:spcBef>
              <a:spcAft>
                <a:spcPts val="0"/>
              </a:spcAft>
              <a:buClr>
                <a:srgbClr val="C0504D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C0504D"/>
                </a:solidFill>
                <a:latin typeface="Courier New"/>
                <a:ea typeface="Courier New"/>
                <a:cs typeface="Courier New"/>
                <a:sym typeface="Courier New"/>
              </a:rPr>
              <a:t>		  c(2);</a:t>
            </a:r>
            <a:endParaRPr dirty="0"/>
          </a:p>
          <a:p>
            <a:pPr marL="342900" marR="0" lvl="0" indent="-342900" algn="l" rtl="0">
              <a:lnSpc>
                <a:spcPct val="60000"/>
              </a:lnSpc>
              <a:spcBef>
                <a:spcPts val="480"/>
              </a:spcBef>
              <a:spcAft>
                <a:spcPts val="0"/>
              </a:spcAft>
              <a:buClr>
                <a:srgbClr val="C0504D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C0504D"/>
                </a:solidFill>
                <a:latin typeface="Courier New"/>
                <a:ea typeface="Courier New"/>
                <a:cs typeface="Courier New"/>
                <a:sym typeface="Courier New"/>
              </a:rPr>
              <a:t>		  d(4); }</a:t>
            </a:r>
            <a:endParaRPr dirty="0"/>
          </a:p>
          <a:p>
            <a:pPr marL="342900" marR="0" lvl="0" indent="-342900" algn="l" rtl="0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66FF33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66FF33"/>
                </a:solidFill>
                <a:latin typeface="Courier New"/>
                <a:ea typeface="Courier New"/>
                <a:cs typeface="Courier New"/>
                <a:sym typeface="Courier New"/>
              </a:rPr>
              <a:t>		void c(</a:t>
            </a:r>
            <a:r>
              <a:rPr lang="en-US" sz="2400" b="0" i="0" u="none" strike="noStrike" cap="none" dirty="0" err="1">
                <a:solidFill>
                  <a:srgbClr val="66FF33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0" i="0" u="none" strike="noStrike" cap="none" dirty="0">
                <a:solidFill>
                  <a:srgbClr val="66FF33"/>
                </a:solidFill>
                <a:latin typeface="Courier New"/>
                <a:ea typeface="Courier New"/>
                <a:cs typeface="Courier New"/>
                <a:sym typeface="Courier New"/>
              </a:rPr>
              <a:t> o) {</a:t>
            </a:r>
            <a:endParaRPr dirty="0"/>
          </a:p>
          <a:p>
            <a:pPr marL="342900" marR="0" lvl="0" indent="-342900" algn="l" rtl="0">
              <a:lnSpc>
                <a:spcPct val="60000"/>
              </a:lnSpc>
              <a:spcBef>
                <a:spcPts val="480"/>
              </a:spcBef>
              <a:spcAft>
                <a:spcPts val="0"/>
              </a:spcAft>
              <a:buClr>
                <a:srgbClr val="66FF33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66FF33"/>
                </a:solidFill>
                <a:latin typeface="Courier New"/>
                <a:ea typeface="Courier New"/>
                <a:cs typeface="Courier New"/>
                <a:sym typeface="Courier New"/>
              </a:rPr>
              <a:t>		  </a:t>
            </a:r>
            <a:r>
              <a:rPr lang="en-US" sz="2400" b="0" i="0" u="none" strike="noStrike" cap="none" dirty="0" err="1">
                <a:solidFill>
                  <a:srgbClr val="66FF33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2400" b="0" i="0" u="none" strike="noStrike" cap="none" dirty="0">
                <a:solidFill>
                  <a:srgbClr val="66FF33"/>
                </a:solidFill>
                <a:latin typeface="Courier New"/>
                <a:ea typeface="Courier New"/>
                <a:cs typeface="Courier New"/>
                <a:sym typeface="Courier New"/>
              </a:rPr>
              <a:t>(“c”); }</a:t>
            </a:r>
            <a:endParaRPr dirty="0"/>
          </a:p>
          <a:p>
            <a:pPr marL="342900" marR="0" lvl="0" indent="-342900" algn="l" rtl="0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FF00FF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		void d(</a:t>
            </a:r>
            <a:r>
              <a:rPr lang="en-US" sz="2400" b="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p) {</a:t>
            </a:r>
            <a:endParaRPr dirty="0"/>
          </a:p>
          <a:p>
            <a:pPr marL="342900" marR="0" lvl="0" indent="-342900" algn="l" rtl="0">
              <a:lnSpc>
                <a:spcPct val="60000"/>
              </a:lnSpc>
              <a:spcBef>
                <a:spcPts val="480"/>
              </a:spcBef>
              <a:spcAft>
                <a:spcPts val="0"/>
              </a:spcAft>
              <a:buClr>
                <a:srgbClr val="FF00FF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		  </a:t>
            </a:r>
            <a:r>
              <a:rPr lang="en-US" sz="2400" b="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(“d”); }</a:t>
            </a:r>
            <a:endParaRPr sz="2400" b="0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Google Shape;320;p8" descr="Large grid"/>
          <p:cNvSpPr/>
          <p:nvPr/>
        </p:nvSpPr>
        <p:spPr>
          <a:xfrm>
            <a:off x="7272338" y="1981200"/>
            <a:ext cx="1143000" cy="762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8"/>
          <p:cNvSpPr txBox="1"/>
          <p:nvPr/>
        </p:nvSpPr>
        <p:spPr>
          <a:xfrm>
            <a:off x="7348538" y="1524000"/>
            <a:ext cx="7953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8" descr="Large grid"/>
          <p:cNvSpPr/>
          <p:nvPr/>
        </p:nvSpPr>
        <p:spPr>
          <a:xfrm>
            <a:off x="7272338" y="2743200"/>
            <a:ext cx="1143000" cy="838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8" descr="Large grid"/>
          <p:cNvSpPr/>
          <p:nvPr/>
        </p:nvSpPr>
        <p:spPr>
          <a:xfrm>
            <a:off x="7272338" y="3581400"/>
            <a:ext cx="1143000" cy="8382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8" descr="Large grid"/>
          <p:cNvSpPr/>
          <p:nvPr/>
        </p:nvSpPr>
        <p:spPr>
          <a:xfrm>
            <a:off x="7272338" y="4419600"/>
            <a:ext cx="1143000" cy="8382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66FF3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8" descr="Large grid"/>
          <p:cNvSpPr/>
          <p:nvPr/>
        </p:nvSpPr>
        <p:spPr>
          <a:xfrm>
            <a:off x="7272338" y="4419600"/>
            <a:ext cx="1143000" cy="8382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FF00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6" name="Google Shape;326;p8"/>
          <p:cNvGrpSpPr/>
          <p:nvPr/>
        </p:nvGrpSpPr>
        <p:grpSpPr>
          <a:xfrm>
            <a:off x="5410200" y="2514600"/>
            <a:ext cx="1828800" cy="399900"/>
            <a:chOff x="5748338" y="2514600"/>
            <a:chExt cx="1828800" cy="399900"/>
          </a:xfrm>
        </p:grpSpPr>
        <p:sp>
          <p:nvSpPr>
            <p:cNvPr id="327" name="Google Shape;327;p8"/>
            <p:cNvSpPr txBox="1"/>
            <p:nvPr/>
          </p:nvSpPr>
          <p:spPr>
            <a:xfrm>
              <a:off x="5748338" y="2514600"/>
              <a:ext cx="16398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 Pointer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8" name="Google Shape;328;p8"/>
            <p:cNvCxnSpPr/>
            <p:nvPr/>
          </p:nvCxnSpPr>
          <p:spPr>
            <a:xfrm>
              <a:off x="7272338" y="2743200"/>
              <a:ext cx="3048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329" name="Google Shape;329;p8"/>
          <p:cNvCxnSpPr/>
          <p:nvPr/>
        </p:nvCxnSpPr>
        <p:spPr>
          <a:xfrm>
            <a:off x="8773563" y="3352800"/>
            <a:ext cx="0" cy="1371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0" name="Google Shape;330;p8"/>
          <p:cNvSpPr txBox="1"/>
          <p:nvPr/>
        </p:nvSpPr>
        <p:spPr>
          <a:xfrm>
            <a:off x="8392563" y="2362200"/>
            <a:ext cx="10827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grows down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1" name="Google Shape;331;p8"/>
          <p:cNvCxnSpPr/>
          <p:nvPr/>
        </p:nvCxnSpPr>
        <p:spPr>
          <a:xfrm>
            <a:off x="914400" y="2590800"/>
            <a:ext cx="4899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332" name="Google Shape;332;p8"/>
          <p:cNvCxnSpPr/>
          <p:nvPr/>
        </p:nvCxnSpPr>
        <p:spPr>
          <a:xfrm>
            <a:off x="914400" y="3532632"/>
            <a:ext cx="4899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333" name="Google Shape;333;p8"/>
          <p:cNvCxnSpPr/>
          <p:nvPr/>
        </p:nvCxnSpPr>
        <p:spPr>
          <a:xfrm>
            <a:off x="914400" y="4209288"/>
            <a:ext cx="4899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334" name="Google Shape;334;p8"/>
          <p:cNvCxnSpPr/>
          <p:nvPr/>
        </p:nvCxnSpPr>
        <p:spPr>
          <a:xfrm>
            <a:off x="914400" y="5160264"/>
            <a:ext cx="4899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335" name="Google Shape;335;p8"/>
          <p:cNvCxnSpPr/>
          <p:nvPr/>
        </p:nvCxnSpPr>
        <p:spPr>
          <a:xfrm>
            <a:off x="914400" y="5836920"/>
            <a:ext cx="4899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</p:spPr>
      </p:cxnSp>
      <p:grpSp>
        <p:nvGrpSpPr>
          <p:cNvPr id="336" name="Google Shape;336;p8"/>
          <p:cNvGrpSpPr/>
          <p:nvPr/>
        </p:nvGrpSpPr>
        <p:grpSpPr>
          <a:xfrm>
            <a:off x="5410200" y="3352800"/>
            <a:ext cx="1828800" cy="399900"/>
            <a:chOff x="5748338" y="2514600"/>
            <a:chExt cx="1828800" cy="399900"/>
          </a:xfrm>
        </p:grpSpPr>
        <p:sp>
          <p:nvSpPr>
            <p:cNvPr id="337" name="Google Shape;337;p8"/>
            <p:cNvSpPr txBox="1"/>
            <p:nvPr/>
          </p:nvSpPr>
          <p:spPr>
            <a:xfrm>
              <a:off x="5748338" y="2514600"/>
              <a:ext cx="16398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 Pointer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8" name="Google Shape;338;p8"/>
            <p:cNvCxnSpPr/>
            <p:nvPr/>
          </p:nvCxnSpPr>
          <p:spPr>
            <a:xfrm>
              <a:off x="7272338" y="2743200"/>
              <a:ext cx="3048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339" name="Google Shape;339;p8"/>
          <p:cNvGrpSpPr/>
          <p:nvPr/>
        </p:nvGrpSpPr>
        <p:grpSpPr>
          <a:xfrm>
            <a:off x="5410200" y="4191000"/>
            <a:ext cx="1828800" cy="399900"/>
            <a:chOff x="5748338" y="2514600"/>
            <a:chExt cx="1828800" cy="399900"/>
          </a:xfrm>
        </p:grpSpPr>
        <p:sp>
          <p:nvSpPr>
            <p:cNvPr id="340" name="Google Shape;340;p8"/>
            <p:cNvSpPr txBox="1"/>
            <p:nvPr/>
          </p:nvSpPr>
          <p:spPr>
            <a:xfrm>
              <a:off x="5748338" y="2514600"/>
              <a:ext cx="16398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 Pointer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1" name="Google Shape;341;p8"/>
            <p:cNvCxnSpPr/>
            <p:nvPr/>
          </p:nvCxnSpPr>
          <p:spPr>
            <a:xfrm>
              <a:off x="7272338" y="2743200"/>
              <a:ext cx="3048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342" name="Google Shape;342;p8"/>
          <p:cNvGrpSpPr/>
          <p:nvPr/>
        </p:nvGrpSpPr>
        <p:grpSpPr>
          <a:xfrm>
            <a:off x="5410200" y="5029200"/>
            <a:ext cx="1828800" cy="399900"/>
            <a:chOff x="5748338" y="2514600"/>
            <a:chExt cx="1828800" cy="399900"/>
          </a:xfrm>
        </p:grpSpPr>
        <p:sp>
          <p:nvSpPr>
            <p:cNvPr id="343" name="Google Shape;343;p8"/>
            <p:cNvSpPr txBox="1"/>
            <p:nvPr/>
          </p:nvSpPr>
          <p:spPr>
            <a:xfrm>
              <a:off x="5748338" y="2514600"/>
              <a:ext cx="16398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 Pointer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4" name="Google Shape;344;p8"/>
            <p:cNvCxnSpPr/>
            <p:nvPr/>
          </p:nvCxnSpPr>
          <p:spPr>
            <a:xfrm>
              <a:off x="7272338" y="2743200"/>
              <a:ext cx="3048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22022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9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49F4D-F6A0-8B4D-B80A-CD80FD6AC12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The Stack Frame – Another 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050C36-1957-6D4D-B902-7A347313542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929608" y="3284609"/>
            <a:ext cx="1600200" cy="195341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n-US" sz="1400" b="0" dirty="0" err="1">
              <a:solidFill>
                <a:schemeClr val="bg1"/>
              </a:solidFill>
              <a:latin typeface="Source Sans Pro" panose="020B0503030403020204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0DCA026-FA50-7148-9E3D-217B8EF7F7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29608" y="2505406"/>
            <a:ext cx="1600200" cy="40377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100" b="0" dirty="0">
                <a:solidFill>
                  <a:schemeClr val="bg1"/>
                </a:solidFill>
                <a:latin typeface="Source Sans Pro" panose="020B0503030403020204"/>
              </a:rPr>
              <a:t>system reserved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2DD72D-BAD0-0443-8F73-FB9AD68C7AC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29608" y="2912145"/>
            <a:ext cx="1600200" cy="36293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Source Sans Pro" panose="020B0503030403020204"/>
              </a:rPr>
              <a:t>stack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45FA852-5A7A-CC4B-8B29-613C136A1B6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929608" y="4501700"/>
            <a:ext cx="1600200" cy="417443"/>
          </a:xfrm>
          <a:prstGeom prst="rect">
            <a:avLst/>
          </a:prstGeom>
          <a:solidFill>
            <a:srgbClr val="00FB92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0" dirty="0">
                <a:solidFill>
                  <a:schemeClr val="tx2">
                    <a:lumMod val="10000"/>
                  </a:schemeClr>
                </a:solidFill>
                <a:latin typeface="Source Sans Pro" panose="020B0503030403020204"/>
              </a:rPr>
              <a:t>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B4D20C-4FC9-054D-BD5F-33A700A46766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929608" y="3953206"/>
            <a:ext cx="1600200" cy="347870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0" dirty="0">
                <a:solidFill>
                  <a:schemeClr val="tx2">
                    <a:lumMod val="10000"/>
                  </a:schemeClr>
                </a:solidFill>
                <a:latin typeface="Source Sans Pro" panose="020B0503030403020204"/>
              </a:rPr>
              <a:t>heap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AF53C5F-3AA6-2E46-99CA-0FFB3E1C170C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929608" y="4941556"/>
            <a:ext cx="1600200" cy="29646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100" b="0" dirty="0">
                <a:solidFill>
                  <a:schemeClr val="bg1"/>
                </a:solidFill>
                <a:latin typeface="Source Sans Pro" panose="020B0503030403020204"/>
              </a:rPr>
              <a:t>system reserved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4D3D655-CFF1-CE49-BD08-3DC4D268453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929608" y="4277884"/>
            <a:ext cx="1600200" cy="20872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0" dirty="0">
                <a:solidFill>
                  <a:schemeClr val="tx2">
                    <a:lumMod val="10000"/>
                  </a:schemeClr>
                </a:solidFill>
                <a:latin typeface="Source Sans Pro" panose="020B0503030403020204"/>
              </a:rPr>
              <a:t>Static/global data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D3EA0E-A56D-C840-85BF-A2DDEC764F2D}"/>
              </a:ext>
            </a:extLst>
          </p:cNvPr>
          <p:cNvCxnSpPr/>
          <p:nvPr/>
        </p:nvCxnSpPr>
        <p:spPr>
          <a:xfrm>
            <a:off x="4728302" y="3284609"/>
            <a:ext cx="0" cy="213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7CD1AA-8688-2043-9D40-90CF63712DA8}"/>
              </a:ext>
            </a:extLst>
          </p:cNvPr>
          <p:cNvCxnSpPr/>
          <p:nvPr/>
        </p:nvCxnSpPr>
        <p:spPr>
          <a:xfrm flipV="1">
            <a:off x="4728302" y="3631849"/>
            <a:ext cx="0" cy="2727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4">
            <a:extLst>
              <a:ext uri="{FF2B5EF4-FFF2-40B4-BE49-F238E27FC236}">
                <a16:creationId xmlns:a16="http://schemas.microsoft.com/office/drawing/2014/main" id="{10BA06A5-A6CC-3749-BA89-54A777FD4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208" y="1738709"/>
            <a:ext cx="2133600" cy="35181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>
              <a:latin typeface="Source Sans Pro" panose="020B0503030403020204"/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07C70766-BFA4-5B4A-B434-5E909E2E7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208" y="2276872"/>
            <a:ext cx="2133600" cy="533400"/>
          </a:xfrm>
          <a:prstGeom prst="rect">
            <a:avLst/>
          </a:prstGeom>
          <a:solidFill>
            <a:srgbClr val="205777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0" dirty="0" err="1">
                <a:solidFill>
                  <a:srgbClr val="CC844E"/>
                </a:solidFill>
                <a:latin typeface="Source Sans Pro" panose="020B0503030403020204"/>
              </a:rPr>
              <a:t>myfn</a:t>
            </a:r>
            <a:r>
              <a:rPr lang="en-US" sz="1400" b="0" dirty="0">
                <a:solidFill>
                  <a:srgbClr val="FF0000"/>
                </a:solidFill>
                <a:latin typeface="Source Sans Pro" panose="020B0503030403020204"/>
              </a:rPr>
              <a:t> </a:t>
            </a:r>
            <a:r>
              <a:rPr lang="en-US" sz="1400" b="0" dirty="0">
                <a:solidFill>
                  <a:schemeClr val="bg1"/>
                </a:solidFill>
                <a:latin typeface="Source Sans Pro" panose="020B0503030403020204"/>
              </a:rPr>
              <a:t>stack frame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3F536AB4-4844-D049-8BE6-77C2B4F0E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208" y="2815034"/>
            <a:ext cx="2133600" cy="533400"/>
          </a:xfrm>
          <a:prstGeom prst="rect">
            <a:avLst/>
          </a:prstGeom>
          <a:solidFill>
            <a:srgbClr val="205777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0" dirty="0" err="1">
                <a:solidFill>
                  <a:srgbClr val="CC844E"/>
                </a:solidFill>
                <a:latin typeface="Source Sans Pro" panose="020B0503030403020204"/>
              </a:rPr>
              <a:t>myfn</a:t>
            </a:r>
            <a:r>
              <a:rPr lang="en-US" sz="1400" b="0" dirty="0">
                <a:solidFill>
                  <a:srgbClr val="FF0000"/>
                </a:solidFill>
                <a:latin typeface="Source Sans Pro" panose="020B0503030403020204"/>
              </a:rPr>
              <a:t> </a:t>
            </a:r>
            <a:r>
              <a:rPr lang="en-US" sz="1400" b="0" dirty="0">
                <a:solidFill>
                  <a:schemeClr val="bg1"/>
                </a:solidFill>
                <a:latin typeface="Source Sans Pro" panose="020B0503030403020204"/>
              </a:rPr>
              <a:t>stack frame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4877C965-E773-3044-8DDE-D16F21740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208" y="1738709"/>
            <a:ext cx="2133600" cy="533400"/>
          </a:xfrm>
          <a:prstGeom prst="rect">
            <a:avLst/>
          </a:prstGeom>
          <a:solidFill>
            <a:srgbClr val="205777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0" dirty="0">
                <a:solidFill>
                  <a:srgbClr val="FF0000"/>
                </a:solidFill>
                <a:latin typeface="Source Sans Pro" panose="020B0503030403020204"/>
              </a:rPr>
              <a:t>main </a:t>
            </a:r>
            <a:r>
              <a:rPr lang="en-US" sz="1400" b="0" dirty="0">
                <a:solidFill>
                  <a:schemeClr val="bg1"/>
                </a:solidFill>
                <a:latin typeface="Source Sans Pro" panose="020B0503030403020204"/>
              </a:rPr>
              <a:t>stack frame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20D3CDB-6E84-1D4D-9443-1D3C8DA4B988}"/>
              </a:ext>
            </a:extLst>
          </p:cNvPr>
          <p:cNvCxnSpPr/>
          <p:nvPr/>
        </p:nvCxnSpPr>
        <p:spPr>
          <a:xfrm flipH="1">
            <a:off x="5526997" y="1799272"/>
            <a:ext cx="917211" cy="1109913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40D890-409E-4E40-8A45-6E4CA083E41F}"/>
              </a:ext>
            </a:extLst>
          </p:cNvPr>
          <p:cNvCxnSpPr/>
          <p:nvPr/>
        </p:nvCxnSpPr>
        <p:spPr>
          <a:xfrm flipH="1" flipV="1">
            <a:off x="5526997" y="3207238"/>
            <a:ext cx="917211" cy="208552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D750E82-86EC-9743-8E8F-61BE4B434F1F}"/>
              </a:ext>
            </a:extLst>
          </p:cNvPr>
          <p:cNvSpPr/>
          <p:nvPr/>
        </p:nvSpPr>
        <p:spPr>
          <a:xfrm>
            <a:off x="5657461" y="3113087"/>
            <a:ext cx="601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dirty="0" err="1">
                <a:solidFill>
                  <a:schemeClr val="accent1"/>
                </a:solidFill>
                <a:latin typeface="Source Sans Pro" panose="020B0503030403020204"/>
              </a:rPr>
              <a:t>sp</a:t>
            </a:r>
            <a:r>
              <a:rPr lang="en-US" sz="1600" b="0" dirty="0">
                <a:solidFill>
                  <a:schemeClr val="accent1"/>
                </a:solidFill>
                <a:latin typeface="Source Sans Pro" panose="020B0503030403020204"/>
                <a:sym typeface="Wingdings"/>
              </a:rPr>
              <a:t></a:t>
            </a:r>
            <a:endParaRPr lang="en-US" sz="1600" b="0" dirty="0">
              <a:solidFill>
                <a:schemeClr val="accent1"/>
              </a:solidFill>
              <a:latin typeface="Source Sans Pro" panose="020B0503030403020204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4A8B14C-7E2F-6C48-814D-512BD59E6D93}"/>
              </a:ext>
            </a:extLst>
          </p:cNvPr>
          <p:cNvSpPr txBox="1">
            <a:spLocks/>
          </p:cNvSpPr>
          <p:nvPr/>
        </p:nvSpPr>
        <p:spPr>
          <a:xfrm>
            <a:off x="335345" y="2270390"/>
            <a:ext cx="2921326" cy="28194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5">
                  <a:lumMod val="60000"/>
                  <a:lumOff val="40000"/>
                </a:schemeClr>
              </a:buClr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is-IS" sz="2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sz="2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tabLst>
                <a:tab pos="800100" algn="l"/>
                <a:tab pos="1600200" algn="l"/>
                <a:tab pos="1828800" algn="l"/>
              </a:tabLst>
            </a:pPr>
            <a:r>
              <a:rPr lang="en-US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...</a:t>
            </a:r>
          </a:p>
          <a:p>
            <a:pPr>
              <a:tabLst>
                <a:tab pos="800100" algn="l"/>
                <a:tab pos="1600200" algn="l"/>
                <a:tab pos="1828800" algn="l"/>
              </a:tabLst>
            </a:pPr>
            <a:r>
              <a:rPr lang="en-US" sz="2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200" dirty="0" err="1">
                <a:solidFill>
                  <a:srgbClr val="CC844E"/>
                </a:solidFill>
                <a:latin typeface="Consolas" pitchFamily="49" charset="0"/>
                <a:cs typeface="Consolas" pitchFamily="49" charset="0"/>
              </a:rPr>
              <a:t>myfn</a:t>
            </a:r>
            <a:r>
              <a:rPr lang="en-US" sz="2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(x);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>
                <a:solidFill>
                  <a:srgbClr val="CC844E"/>
                </a:solidFill>
                <a:latin typeface="Consolas" pitchFamily="49" charset="0"/>
                <a:cs typeface="Consolas" pitchFamily="49" charset="0"/>
              </a:rPr>
              <a:t>myfn</a:t>
            </a:r>
            <a:r>
              <a:rPr lang="en-US" sz="2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n) 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...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2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myfn</a:t>
            </a:r>
            <a:r>
              <a:rPr lang="en-US" sz="2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BA849F-E3A8-5747-8D72-73D23B7F9B73}"/>
              </a:ext>
            </a:extLst>
          </p:cNvPr>
          <p:cNvSpPr/>
          <p:nvPr/>
        </p:nvSpPr>
        <p:spPr>
          <a:xfrm>
            <a:off x="5786594" y="2707295"/>
            <a:ext cx="556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dirty="0" err="1">
                <a:solidFill>
                  <a:srgbClr val="0070C0"/>
                </a:solidFill>
                <a:latin typeface="Source Sans Pro" panose="020B0503030403020204"/>
              </a:rPr>
              <a:t>fp</a:t>
            </a:r>
            <a:r>
              <a:rPr lang="en-US" sz="1600" b="0" dirty="0">
                <a:solidFill>
                  <a:srgbClr val="0070C0"/>
                </a:solidFill>
                <a:latin typeface="Source Sans Pro" panose="020B0503030403020204"/>
                <a:sym typeface="Wingdings"/>
              </a:rPr>
              <a:t></a:t>
            </a:r>
            <a:endParaRPr lang="en-US" sz="1600" b="0" dirty="0">
              <a:solidFill>
                <a:srgbClr val="0070C0"/>
              </a:solidFill>
              <a:latin typeface="Source Sans Pro" panose="020B0503030403020204"/>
            </a:endParaRPr>
          </a:p>
        </p:txBody>
      </p:sp>
    </p:spTree>
    <p:extLst>
      <p:ext uri="{BB962C8B-B14F-4D97-AF65-F5344CB8AC3E}">
        <p14:creationId xmlns:p14="http://schemas.microsoft.com/office/powerpoint/2010/main" val="1972874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ym typeface="Calibri"/>
              </a:rPr>
              <a:t>Stack Misuse Example (self study)</a:t>
            </a:r>
            <a:endParaRPr b="1" dirty="0">
              <a:sym typeface="Calibri"/>
            </a:endParaRPr>
          </a:p>
        </p:txBody>
      </p:sp>
      <p:sp>
        <p:nvSpPr>
          <p:cNvPr id="350" name="Google Shape;350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*getPtr() {</a:t>
            </a:r>
            <a:br>
              <a:rPr lang="en-US" sz="2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y;</a:t>
            </a:r>
            <a:br>
              <a:rPr lang="en-US" sz="2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y = 3;</a:t>
            </a:r>
            <a:br>
              <a:rPr lang="en-US" sz="2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&amp;y;</a:t>
            </a:r>
            <a:br>
              <a:rPr lang="en-US" sz="2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6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 () {</a:t>
            </a:r>
            <a:br>
              <a:rPr lang="en-US" sz="2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*stackAddr,content; </a:t>
            </a:r>
            <a:br>
              <a:rPr lang="en-US" sz="2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stackAddr = getPtr();</a:t>
            </a:r>
            <a:br>
              <a:rPr lang="en-US" sz="2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content = *stackAddr;</a:t>
            </a:r>
            <a:br>
              <a:rPr lang="en-US" sz="2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printf("%d", content); /* 3 */</a:t>
            </a:r>
            <a:br>
              <a:rPr lang="en-US" sz="2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content = *stackAddr;</a:t>
            </a:r>
            <a:br>
              <a:rPr lang="en-US" sz="2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printf("%d", content); /*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endParaRPr/>
          </a:p>
          <a:p>
            <a:pPr marL="0" marR="0" lvl="1" indent="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6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54" name="Google Shape;354;p9"/>
          <p:cNvGrpSpPr/>
          <p:nvPr/>
        </p:nvGrpSpPr>
        <p:grpSpPr>
          <a:xfrm>
            <a:off x="2971800" y="2017693"/>
            <a:ext cx="4572000" cy="954107"/>
            <a:chOff x="2971800" y="2017693"/>
            <a:chExt cx="4572000" cy="954107"/>
          </a:xfrm>
        </p:grpSpPr>
        <p:sp>
          <p:nvSpPr>
            <p:cNvPr id="355" name="Google Shape;355;p9"/>
            <p:cNvSpPr txBox="1"/>
            <p:nvPr/>
          </p:nvSpPr>
          <p:spPr>
            <a:xfrm>
              <a:off x="3962400" y="2017693"/>
              <a:ext cx="3581400" cy="954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What’s BAD about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this function?</a:t>
              </a:r>
              <a:endParaRPr sz="2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6" name="Google Shape;356;p9"/>
            <p:cNvCxnSpPr/>
            <p:nvPr/>
          </p:nvCxnSpPr>
          <p:spPr>
            <a:xfrm rot="10800000">
              <a:off x="2971800" y="2286000"/>
              <a:ext cx="914400" cy="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357" name="Google Shape;357;p9"/>
          <p:cNvGrpSpPr/>
          <p:nvPr/>
        </p:nvGrpSpPr>
        <p:grpSpPr>
          <a:xfrm>
            <a:off x="3474720" y="1609727"/>
            <a:ext cx="2081752" cy="2009593"/>
            <a:chOff x="2160" y="1152"/>
            <a:chExt cx="1323" cy="1363"/>
          </a:xfrm>
        </p:grpSpPr>
        <p:grpSp>
          <p:nvGrpSpPr>
            <p:cNvPr id="358" name="Google Shape;358;p9"/>
            <p:cNvGrpSpPr/>
            <p:nvPr/>
          </p:nvGrpSpPr>
          <p:grpSpPr>
            <a:xfrm>
              <a:off x="2592" y="1152"/>
              <a:ext cx="816" cy="570"/>
              <a:chOff x="4608" y="3312"/>
              <a:chExt cx="816" cy="570"/>
            </a:xfrm>
          </p:grpSpPr>
          <p:sp>
            <p:nvSpPr>
              <p:cNvPr id="359" name="Google Shape;359;p9"/>
              <p:cNvSpPr/>
              <p:nvPr/>
            </p:nvSpPr>
            <p:spPr>
              <a:xfrm>
                <a:off x="4608" y="3312"/>
                <a:ext cx="816" cy="570"/>
              </a:xfrm>
              <a:prstGeom prst="rect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9"/>
              <p:cNvSpPr txBox="1"/>
              <p:nvPr/>
            </p:nvSpPr>
            <p:spPr>
              <a:xfrm>
                <a:off x="4699" y="3408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main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1" name="Google Shape;361;p9"/>
            <p:cNvSpPr/>
            <p:nvPr/>
          </p:nvSpPr>
          <p:spPr>
            <a:xfrm>
              <a:off x="2592" y="1727"/>
              <a:ext cx="816" cy="577"/>
            </a:xfrm>
            <a:prstGeom prst="rect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9"/>
            <p:cNvSpPr txBox="1"/>
            <p:nvPr/>
          </p:nvSpPr>
          <p:spPr>
            <a:xfrm>
              <a:off x="2633" y="1678"/>
              <a:ext cx="850" cy="6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getPtr()</a:t>
              </a:r>
              <a:b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(y==3)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3" name="Google Shape;363;p9"/>
            <p:cNvGrpSpPr/>
            <p:nvPr/>
          </p:nvGrpSpPr>
          <p:grpSpPr>
            <a:xfrm>
              <a:off x="2160" y="2160"/>
              <a:ext cx="432" cy="355"/>
              <a:chOff x="2112" y="925"/>
              <a:chExt cx="432" cy="355"/>
            </a:xfrm>
          </p:grpSpPr>
          <p:sp>
            <p:nvSpPr>
              <p:cNvPr id="364" name="Google Shape;364;p9"/>
              <p:cNvSpPr txBox="1"/>
              <p:nvPr/>
            </p:nvSpPr>
            <p:spPr>
              <a:xfrm>
                <a:off x="2112" y="925"/>
                <a:ext cx="344" cy="3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8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SP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5" name="Google Shape;365;p9"/>
              <p:cNvCxnSpPr/>
              <p:nvPr/>
            </p:nvCxnSpPr>
            <p:spPr>
              <a:xfrm>
                <a:off x="2400" y="1116"/>
                <a:ext cx="144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</p:grpSp>
      <p:grpSp>
        <p:nvGrpSpPr>
          <p:cNvPr id="366" name="Google Shape;366;p9"/>
          <p:cNvGrpSpPr/>
          <p:nvPr/>
        </p:nvGrpSpPr>
        <p:grpSpPr>
          <a:xfrm>
            <a:off x="5404598" y="1618190"/>
            <a:ext cx="1921398" cy="1099608"/>
            <a:chOff x="5404598" y="1405465"/>
            <a:chExt cx="1921398" cy="1099608"/>
          </a:xfrm>
        </p:grpSpPr>
        <p:grpSp>
          <p:nvGrpSpPr>
            <p:cNvPr id="367" name="Google Shape;367;p9"/>
            <p:cNvGrpSpPr/>
            <p:nvPr/>
          </p:nvGrpSpPr>
          <p:grpSpPr>
            <a:xfrm>
              <a:off x="6030596" y="1405465"/>
              <a:ext cx="1295400" cy="838200"/>
              <a:chOff x="4565" y="3312"/>
              <a:chExt cx="816" cy="528"/>
            </a:xfrm>
          </p:grpSpPr>
          <p:sp>
            <p:nvSpPr>
              <p:cNvPr id="368" name="Google Shape;368;p9"/>
              <p:cNvSpPr/>
              <p:nvPr/>
            </p:nvSpPr>
            <p:spPr>
              <a:xfrm>
                <a:off x="4565" y="3312"/>
                <a:ext cx="816" cy="528"/>
              </a:xfrm>
              <a:prstGeom prst="rect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9"/>
              <p:cNvSpPr txBox="1"/>
              <p:nvPr/>
            </p:nvSpPr>
            <p:spPr>
              <a:xfrm>
                <a:off x="4688" y="3386"/>
                <a:ext cx="576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main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0" name="Google Shape;370;p9"/>
            <p:cNvGrpSpPr/>
            <p:nvPr/>
          </p:nvGrpSpPr>
          <p:grpSpPr>
            <a:xfrm>
              <a:off x="5404598" y="1981198"/>
              <a:ext cx="660401" cy="523875"/>
              <a:chOff x="3328" y="896"/>
              <a:chExt cx="416" cy="330"/>
            </a:xfrm>
          </p:grpSpPr>
          <p:sp>
            <p:nvSpPr>
              <p:cNvPr id="371" name="Google Shape;371;p9"/>
              <p:cNvSpPr txBox="1"/>
              <p:nvPr/>
            </p:nvSpPr>
            <p:spPr>
              <a:xfrm>
                <a:off x="3328" y="896"/>
                <a:ext cx="344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8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SP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2" name="Google Shape;372;p9"/>
              <p:cNvCxnSpPr/>
              <p:nvPr/>
            </p:nvCxnSpPr>
            <p:spPr>
              <a:xfrm>
                <a:off x="3600" y="1104"/>
                <a:ext cx="144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</p:grpSp>
      <p:grpSp>
        <p:nvGrpSpPr>
          <p:cNvPr id="373" name="Google Shape;373;p9"/>
          <p:cNvGrpSpPr/>
          <p:nvPr/>
        </p:nvGrpSpPr>
        <p:grpSpPr>
          <a:xfrm>
            <a:off x="6962457" y="1609725"/>
            <a:ext cx="1981200" cy="2124075"/>
            <a:chOff x="2160" y="1152"/>
            <a:chExt cx="1248" cy="1338"/>
          </a:xfrm>
        </p:grpSpPr>
        <p:grpSp>
          <p:nvGrpSpPr>
            <p:cNvPr id="374" name="Google Shape;374;p9"/>
            <p:cNvGrpSpPr/>
            <p:nvPr/>
          </p:nvGrpSpPr>
          <p:grpSpPr>
            <a:xfrm>
              <a:off x="2592" y="1152"/>
              <a:ext cx="816" cy="528"/>
              <a:chOff x="4608" y="3312"/>
              <a:chExt cx="816" cy="528"/>
            </a:xfrm>
          </p:grpSpPr>
          <p:sp>
            <p:nvSpPr>
              <p:cNvPr id="375" name="Google Shape;375;p9"/>
              <p:cNvSpPr/>
              <p:nvPr/>
            </p:nvSpPr>
            <p:spPr>
              <a:xfrm>
                <a:off x="4608" y="3312"/>
                <a:ext cx="816" cy="528"/>
              </a:xfrm>
              <a:prstGeom prst="rect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9"/>
              <p:cNvSpPr txBox="1"/>
              <p:nvPr/>
            </p:nvSpPr>
            <p:spPr>
              <a:xfrm>
                <a:off x="4731" y="3397"/>
                <a:ext cx="576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main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7" name="Google Shape;377;p9"/>
            <p:cNvSpPr/>
            <p:nvPr/>
          </p:nvSpPr>
          <p:spPr>
            <a:xfrm>
              <a:off x="2592" y="1680"/>
              <a:ext cx="816" cy="624"/>
            </a:xfrm>
            <a:prstGeom prst="rect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9"/>
            <p:cNvSpPr txBox="1"/>
            <p:nvPr/>
          </p:nvSpPr>
          <p:spPr>
            <a:xfrm>
              <a:off x="2592" y="1680"/>
              <a:ext cx="763" cy="5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printf()</a:t>
              </a:r>
              <a:b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(y==?)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9" name="Google Shape;379;p9"/>
            <p:cNvGrpSpPr/>
            <p:nvPr/>
          </p:nvGrpSpPr>
          <p:grpSpPr>
            <a:xfrm>
              <a:off x="2160" y="2160"/>
              <a:ext cx="432" cy="330"/>
              <a:chOff x="2112" y="925"/>
              <a:chExt cx="432" cy="330"/>
            </a:xfrm>
          </p:grpSpPr>
          <p:sp>
            <p:nvSpPr>
              <p:cNvPr id="380" name="Google Shape;380;p9"/>
              <p:cNvSpPr txBox="1"/>
              <p:nvPr/>
            </p:nvSpPr>
            <p:spPr>
              <a:xfrm>
                <a:off x="2112" y="925"/>
                <a:ext cx="344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8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SP</a:t>
                </a: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81" name="Google Shape;381;p9"/>
              <p:cNvCxnSpPr/>
              <p:nvPr/>
            </p:nvCxnSpPr>
            <p:spPr>
              <a:xfrm>
                <a:off x="2400" y="1117"/>
                <a:ext cx="144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</p:grpSp>
      <p:sp>
        <p:nvSpPr>
          <p:cNvPr id="382" name="Google Shape;382;p9"/>
          <p:cNvSpPr txBox="1"/>
          <p:nvPr/>
        </p:nvSpPr>
        <p:spPr>
          <a:xfrm>
            <a:off x="7498080" y="3447871"/>
            <a:ext cx="164532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printf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overwrites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3" name="Google Shape;383;p9"/>
          <p:cNvCxnSpPr/>
          <p:nvPr/>
        </p:nvCxnSpPr>
        <p:spPr>
          <a:xfrm>
            <a:off x="365760" y="4462272"/>
            <a:ext cx="4572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384" name="Google Shape;384;p9"/>
          <p:cNvCxnSpPr/>
          <p:nvPr/>
        </p:nvCxnSpPr>
        <p:spPr>
          <a:xfrm>
            <a:off x="365760" y="4818888"/>
            <a:ext cx="4572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385" name="Google Shape;385;p9"/>
          <p:cNvCxnSpPr/>
          <p:nvPr/>
        </p:nvCxnSpPr>
        <p:spPr>
          <a:xfrm>
            <a:off x="365760" y="5193792"/>
            <a:ext cx="4572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386" name="Google Shape;386;p9"/>
          <p:cNvSpPr txBox="1"/>
          <p:nvPr/>
        </p:nvSpPr>
        <p:spPr>
          <a:xfrm>
            <a:off x="5760720" y="2743200"/>
            <a:ext cx="155448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stackAddr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87" name="Google Shape;387;p9"/>
          <p:cNvCxnSpPr/>
          <p:nvPr/>
        </p:nvCxnSpPr>
        <p:spPr>
          <a:xfrm rot="10800000">
            <a:off x="5486400" y="2953512"/>
            <a:ext cx="36576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88" name="Google Shape;388;p9"/>
          <p:cNvCxnSpPr/>
          <p:nvPr/>
        </p:nvCxnSpPr>
        <p:spPr>
          <a:xfrm>
            <a:off x="7223760" y="2953512"/>
            <a:ext cx="365760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89" name="Google Shape;389;p9"/>
          <p:cNvSpPr txBox="1"/>
          <p:nvPr/>
        </p:nvSpPr>
        <p:spPr>
          <a:xfrm>
            <a:off x="3566160" y="1463040"/>
            <a:ext cx="5377497" cy="219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182875" rIns="91425" bIns="457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Never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return pointers to </a:t>
            </a:r>
            <a:endParaRPr sz="2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local variable from functions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Your compiler will warn you about this </a:t>
            </a:r>
            <a:endParaRPr sz="2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– don’t ignore such warnings!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330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"/>
          <p:cNvSpPr txBox="1">
            <a:spLocks noGrp="1"/>
          </p:cNvSpPr>
          <p:nvPr>
            <p:ph type="title"/>
          </p:nvPr>
        </p:nvSpPr>
        <p:spPr>
          <a:xfrm>
            <a:off x="457200" y="88756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ym typeface="Calibri"/>
              </a:rPr>
              <a:t>C Memory Layout</a:t>
            </a:r>
            <a:endParaRPr b="1" dirty="0">
              <a:sym typeface="Calibri"/>
            </a:endParaRPr>
          </a:p>
        </p:txBody>
      </p:sp>
      <p:sp>
        <p:nvSpPr>
          <p:cNvPr id="242" name="Google Shape;242;p5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5486400" cy="484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>
                <a:sym typeface="Calibri"/>
              </a:rPr>
              <a:t>Program’s address space </a:t>
            </a:r>
            <a:br>
              <a:rPr lang="en-US" sz="2400" dirty="0">
                <a:sym typeface="Calibri"/>
              </a:rPr>
            </a:br>
            <a:r>
              <a:rPr lang="en-US" sz="2400" dirty="0">
                <a:sym typeface="Calibri"/>
              </a:rPr>
              <a:t>contains 4 regions:</a:t>
            </a:r>
            <a:endParaRPr sz="2400" dirty="0"/>
          </a:p>
          <a:p>
            <a:pPr lvl="1"/>
            <a:r>
              <a:rPr lang="en-US" sz="2000" dirty="0">
                <a:solidFill>
                  <a:srgbClr val="FF0000"/>
                </a:solidFill>
                <a:sym typeface="Calibri"/>
              </a:rPr>
              <a:t>Stack:</a:t>
            </a:r>
            <a:r>
              <a:rPr lang="en-US" sz="2000" dirty="0">
                <a:sym typeface="Calibri"/>
              </a:rPr>
              <a:t>  local variables, grows downward </a:t>
            </a:r>
            <a:endParaRPr sz="2000" dirty="0"/>
          </a:p>
          <a:p>
            <a:pPr lvl="1"/>
            <a:r>
              <a:rPr lang="en-US" sz="2000" dirty="0">
                <a:solidFill>
                  <a:srgbClr val="FF0000"/>
                </a:solidFill>
                <a:sym typeface="Calibri"/>
              </a:rPr>
              <a:t>Heap:</a:t>
            </a:r>
            <a:r>
              <a:rPr lang="en-US" sz="2000" dirty="0">
                <a:sym typeface="Calibri"/>
              </a:rPr>
              <a:t>  space requested via  </a:t>
            </a:r>
            <a:r>
              <a:rPr lang="en-US" sz="2000" dirty="0">
                <a:sym typeface="Courier New"/>
              </a:rPr>
              <a:t>malloc()</a:t>
            </a:r>
            <a:r>
              <a:rPr lang="en-US" sz="2000" dirty="0">
                <a:sym typeface="Calibri"/>
              </a:rPr>
              <a:t> and used with pointers;  resizes dynamically, grows upward</a:t>
            </a:r>
            <a:endParaRPr sz="2000" dirty="0"/>
          </a:p>
          <a:p>
            <a:pPr lvl="1"/>
            <a:r>
              <a:rPr lang="en-US" sz="2000" dirty="0">
                <a:solidFill>
                  <a:srgbClr val="FF0000"/>
                </a:solidFill>
                <a:sym typeface="Calibri"/>
              </a:rPr>
              <a:t>Static Data:  </a:t>
            </a:r>
            <a:r>
              <a:rPr lang="en-US" sz="2000" dirty="0">
                <a:sym typeface="Calibri"/>
              </a:rPr>
              <a:t>global and static variables, does not grow or shrink</a:t>
            </a:r>
            <a:endParaRPr sz="2000" dirty="0"/>
          </a:p>
          <a:p>
            <a:pPr lvl="1"/>
            <a:r>
              <a:rPr lang="en-US" sz="2000" dirty="0">
                <a:solidFill>
                  <a:srgbClr val="FF0000"/>
                </a:solidFill>
                <a:sym typeface="Calibri"/>
              </a:rPr>
              <a:t>Code:</a:t>
            </a:r>
            <a:r>
              <a:rPr lang="en-US" sz="2000" dirty="0">
                <a:sym typeface="Calibri"/>
              </a:rPr>
              <a:t>  loaded when program </a:t>
            </a:r>
            <a:br>
              <a:rPr lang="en-US" sz="2000" dirty="0">
                <a:sym typeface="Calibri"/>
              </a:rPr>
            </a:br>
            <a:r>
              <a:rPr lang="en-US" sz="2000" dirty="0">
                <a:sym typeface="Calibri"/>
              </a:rPr>
              <a:t>starts, does not change</a:t>
            </a:r>
            <a:endParaRPr sz="2000" dirty="0"/>
          </a:p>
        </p:txBody>
      </p:sp>
      <p:grpSp>
        <p:nvGrpSpPr>
          <p:cNvPr id="246" name="Google Shape;246;p5"/>
          <p:cNvGrpSpPr/>
          <p:nvPr/>
        </p:nvGrpSpPr>
        <p:grpSpPr>
          <a:xfrm>
            <a:off x="4754853" y="1417654"/>
            <a:ext cx="3836646" cy="4299737"/>
            <a:chOff x="4480561" y="914400"/>
            <a:chExt cx="3959796" cy="4758452"/>
          </a:xfrm>
        </p:grpSpPr>
        <p:sp>
          <p:nvSpPr>
            <p:cNvPr id="247" name="Google Shape;247;p5" descr="Wide upward diagonal"/>
            <p:cNvSpPr/>
            <p:nvPr/>
          </p:nvSpPr>
          <p:spPr>
            <a:xfrm>
              <a:off x="5994400" y="1549400"/>
              <a:ext cx="2438400" cy="18288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994400" y="1016000"/>
              <a:ext cx="2438400" cy="45720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001957" y="4757357"/>
              <a:ext cx="2438400" cy="8382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5994400" y="4064000"/>
              <a:ext cx="2438400" cy="6858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1" name="Google Shape;251;p5"/>
            <p:cNvCxnSpPr/>
            <p:nvPr/>
          </p:nvCxnSpPr>
          <p:spPr>
            <a:xfrm>
              <a:off x="5994400" y="33782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lgDash"/>
              <a:round/>
              <a:headEnd type="none" w="sm" len="sm"/>
              <a:tailEnd type="none" w="sm" len="sm"/>
            </a:ln>
          </p:spPr>
        </p:cxnSp>
        <p:cxnSp>
          <p:nvCxnSpPr>
            <p:cNvPr id="252" name="Google Shape;252;p5"/>
            <p:cNvCxnSpPr/>
            <p:nvPr/>
          </p:nvCxnSpPr>
          <p:spPr>
            <a:xfrm>
              <a:off x="5994400" y="15494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lgDash"/>
              <a:round/>
              <a:headEnd type="none" w="sm" len="sm"/>
              <a:tailEnd type="none" w="sm" len="sm"/>
            </a:ln>
          </p:spPr>
        </p:cxnSp>
        <p:sp>
          <p:nvSpPr>
            <p:cNvPr id="253" name="Google Shape;253;p5"/>
            <p:cNvSpPr txBox="1"/>
            <p:nvPr/>
          </p:nvSpPr>
          <p:spPr>
            <a:xfrm>
              <a:off x="6737343" y="4820604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5"/>
            <p:cNvSpPr txBox="1"/>
            <p:nvPr/>
          </p:nvSpPr>
          <p:spPr>
            <a:xfrm>
              <a:off x="6283324" y="4076691"/>
              <a:ext cx="2052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static data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5"/>
            <p:cNvSpPr txBox="1"/>
            <p:nvPr/>
          </p:nvSpPr>
          <p:spPr>
            <a:xfrm>
              <a:off x="6724649" y="3390906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heap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5"/>
            <p:cNvSpPr txBox="1"/>
            <p:nvPr/>
          </p:nvSpPr>
          <p:spPr>
            <a:xfrm>
              <a:off x="6718302" y="1015989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7" name="Google Shape;257;p5"/>
            <p:cNvCxnSpPr/>
            <p:nvPr/>
          </p:nvCxnSpPr>
          <p:spPr>
            <a:xfrm rot="10800000">
              <a:off x="7213600" y="29972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58" name="Google Shape;258;p5"/>
            <p:cNvCxnSpPr/>
            <p:nvPr/>
          </p:nvCxnSpPr>
          <p:spPr>
            <a:xfrm>
              <a:off x="7213600" y="15494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59" name="Google Shape;259;p5"/>
            <p:cNvSpPr txBox="1"/>
            <p:nvPr/>
          </p:nvSpPr>
          <p:spPr>
            <a:xfrm>
              <a:off x="4480561" y="914400"/>
              <a:ext cx="14630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~ FFFF FFFF</a:t>
              </a:r>
              <a:r>
                <a:rPr lang="en-US" sz="1800" b="1" i="1" u="none" strike="noStrike" cap="none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5"/>
            <p:cNvSpPr txBox="1"/>
            <p:nvPr/>
          </p:nvSpPr>
          <p:spPr>
            <a:xfrm>
              <a:off x="5212080" y="5303520"/>
              <a:ext cx="7315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~ 0</a:t>
              </a:r>
              <a:r>
                <a:rPr lang="en-US" sz="1800" b="1" i="1" u="none" strike="noStrike" cap="none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1" name="Google Shape;261;p5"/>
          <p:cNvSpPr txBox="1"/>
          <p:nvPr/>
        </p:nvSpPr>
        <p:spPr>
          <a:xfrm>
            <a:off x="5638321" y="5681349"/>
            <a:ext cx="256935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prevents accesses</a:t>
            </a:r>
            <a:br>
              <a:rPr lang="en-US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stack and heap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(via virtual memory)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FC1E43-63A9-B74F-B971-646B453A8E5C}"/>
              </a:ext>
            </a:extLst>
          </p:cNvPr>
          <p:cNvSpPr txBox="1"/>
          <p:nvPr/>
        </p:nvSpPr>
        <p:spPr>
          <a:xfrm>
            <a:off x="179512" y="6504974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 Lecture slides CS61C, University of California at Berkeley</a:t>
            </a:r>
            <a:endParaRPr lang="en-US" sz="1000" b="0" i="1" baseline="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97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1"/>
          <p:cNvSpPr txBox="1">
            <a:spLocks noGrp="1"/>
          </p:cNvSpPr>
          <p:nvPr>
            <p:ph type="title"/>
          </p:nvPr>
        </p:nvSpPr>
        <p:spPr>
          <a:xfrm>
            <a:off x="457200" y="1776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ym typeface="Calibri"/>
              </a:rPr>
              <a:t>Static Data and Code</a:t>
            </a:r>
            <a:endParaRPr b="1" dirty="0">
              <a:sym typeface="Calibri"/>
            </a:endParaRPr>
          </a:p>
        </p:txBody>
      </p:sp>
      <p:sp>
        <p:nvSpPr>
          <p:cNvPr id="421" name="Google Shape;421;p11"/>
          <p:cNvSpPr txBox="1">
            <a:spLocks noGrp="1"/>
          </p:cNvSpPr>
          <p:nvPr>
            <p:ph type="body" idx="1"/>
          </p:nvPr>
        </p:nvSpPr>
        <p:spPr>
          <a:xfrm>
            <a:off x="457200" y="1127760"/>
            <a:ext cx="8229600" cy="438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FF0000"/>
                </a:solidFill>
                <a:sym typeface="Calibri"/>
              </a:rPr>
              <a:t>Static Data: </a:t>
            </a:r>
            <a:r>
              <a:rPr lang="en-US" dirty="0">
                <a:sym typeface="Calibri"/>
              </a:rPr>
              <a:t>Place for variables that persist</a:t>
            </a:r>
            <a:endParaRPr dirty="0"/>
          </a:p>
          <a:p>
            <a:pPr lvl="1"/>
            <a:r>
              <a:rPr lang="en-US" dirty="0">
                <a:sym typeface="Calibri"/>
              </a:rPr>
              <a:t>Data not subject to comings and goings like function calls</a:t>
            </a:r>
            <a:endParaRPr dirty="0"/>
          </a:p>
          <a:p>
            <a:pPr lvl="1"/>
            <a:r>
              <a:rPr lang="en-US" dirty="0">
                <a:sym typeface="Calibri"/>
              </a:rPr>
              <a:t>Examples:  </a:t>
            </a:r>
            <a:r>
              <a:rPr lang="en-US" dirty="0"/>
              <a:t>String literals, global variables</a:t>
            </a:r>
            <a:endParaRPr dirty="0"/>
          </a:p>
          <a:p>
            <a:pPr lvl="1"/>
            <a:r>
              <a:rPr lang="en-US" dirty="0"/>
              <a:t>String literal example: char * </a:t>
            </a:r>
            <a:r>
              <a:rPr lang="en-US" dirty="0" err="1"/>
              <a:t>str</a:t>
            </a:r>
            <a:r>
              <a:rPr lang="en-US" dirty="0"/>
              <a:t> = “hi”;</a:t>
            </a:r>
            <a:endParaRPr dirty="0"/>
          </a:p>
          <a:p>
            <a:pPr lvl="1"/>
            <a:r>
              <a:rPr lang="en-US" dirty="0">
                <a:sym typeface="Calibri"/>
              </a:rPr>
              <a:t>Size does not change, but </a:t>
            </a:r>
            <a:r>
              <a:rPr lang="en-US" dirty="0"/>
              <a:t>sometimes</a:t>
            </a:r>
            <a:r>
              <a:rPr lang="en-US" dirty="0">
                <a:sym typeface="Calibri"/>
              </a:rPr>
              <a:t> data can</a:t>
            </a:r>
            <a:endParaRPr dirty="0">
              <a:sym typeface="Calibri"/>
            </a:endParaRPr>
          </a:p>
          <a:p>
            <a:pPr lvl="2"/>
            <a:r>
              <a:rPr lang="en-US" dirty="0"/>
              <a:t>Notably string literals cannot</a:t>
            </a:r>
            <a:endParaRPr dirty="0"/>
          </a:p>
          <a:p>
            <a:r>
              <a:rPr lang="en-US" dirty="0">
                <a:solidFill>
                  <a:srgbClr val="FF0000"/>
                </a:solidFill>
                <a:sym typeface="Calibri"/>
              </a:rPr>
              <a:t>Code: </a:t>
            </a:r>
          </a:p>
          <a:p>
            <a:pPr lvl="1"/>
            <a:r>
              <a:rPr lang="en-US" dirty="0">
                <a:sym typeface="Calibri"/>
              </a:rPr>
              <a:t>Copy of your code goes here</a:t>
            </a:r>
            <a:endParaRPr lang="en-US" dirty="0">
              <a:sym typeface="Arial"/>
            </a:endParaRPr>
          </a:p>
          <a:p>
            <a:pPr lvl="2"/>
            <a:r>
              <a:rPr lang="en-US" dirty="0">
                <a:sym typeface="Calibri"/>
              </a:rPr>
              <a:t> Code becomes data too!</a:t>
            </a:r>
            <a:endParaRPr lang="en-US" dirty="0">
              <a:sym typeface="Arial"/>
            </a:endParaRPr>
          </a:p>
          <a:p>
            <a:pPr lvl="1"/>
            <a:r>
              <a:rPr lang="en-US" dirty="0">
                <a:sym typeface="Calibri"/>
              </a:rPr>
              <a:t>Does not change</a:t>
            </a:r>
          </a:p>
          <a:p>
            <a:pPr lvl="1"/>
            <a:endParaRPr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7118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ym typeface="Calibri"/>
              </a:rPr>
              <a:t>Dynamic Memory Allocation</a:t>
            </a:r>
            <a:endParaRPr b="1" dirty="0">
              <a:sym typeface="Calibri"/>
            </a:endParaRPr>
          </a:p>
        </p:txBody>
      </p:sp>
      <p:sp>
        <p:nvSpPr>
          <p:cNvPr id="646" name="Google Shape;646;p23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8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Want persisting memory (like static) even when we don’t know size at compile time?</a:t>
            </a:r>
            <a:endParaRPr dirty="0"/>
          </a:p>
          <a:p>
            <a:pPr lvl="1"/>
            <a:r>
              <a:rPr lang="en-US" dirty="0"/>
              <a:t>e.g.  input files, user interaction</a:t>
            </a:r>
            <a:endParaRPr dirty="0"/>
          </a:p>
          <a:p>
            <a:pPr lvl="1"/>
            <a:r>
              <a:rPr lang="en-US" dirty="0"/>
              <a:t>Stack won’t work because stack frames aren’t persistent</a:t>
            </a:r>
            <a:endParaRPr dirty="0"/>
          </a:p>
          <a:p>
            <a:r>
              <a:rPr lang="en-US" dirty="0">
                <a:sym typeface="Calibri"/>
              </a:rPr>
              <a:t>Dynamically allocated memory goes on the </a:t>
            </a:r>
            <a:r>
              <a:rPr lang="en-US" dirty="0">
                <a:solidFill>
                  <a:srgbClr val="FF0000"/>
                </a:solidFill>
                <a:sym typeface="Calibri"/>
              </a:rPr>
              <a:t>Heap </a:t>
            </a:r>
            <a:r>
              <a:rPr lang="en-US" dirty="0">
                <a:sym typeface="Calibri"/>
              </a:rPr>
              <a:t>– more permanent than Stack</a:t>
            </a:r>
            <a:endParaRPr dirty="0"/>
          </a:p>
          <a:p>
            <a:r>
              <a:rPr lang="en-US" dirty="0">
                <a:sym typeface="Calibri"/>
              </a:rPr>
              <a:t>Need as much space as possible without interfering with Stack</a:t>
            </a:r>
            <a:endParaRPr dirty="0"/>
          </a:p>
          <a:p>
            <a:pPr lvl="1"/>
            <a:r>
              <a:rPr lang="en-US" dirty="0">
                <a:sym typeface="Calibri"/>
              </a:rPr>
              <a:t>Start at opposite end and grow towards Stack</a:t>
            </a:r>
            <a:endParaRPr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5096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FD7CEA-7899-B548-B9F7-0CE978302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852936"/>
            <a:ext cx="7772400" cy="1470025"/>
          </a:xfrm>
        </p:spPr>
        <p:txBody>
          <a:bodyPr/>
          <a:lstStyle/>
          <a:p>
            <a:r>
              <a:rPr lang="en-US" dirty="0"/>
              <a:t>RISC-V - The Stack</a:t>
            </a:r>
            <a:br>
              <a:rPr lang="en-US" dirty="0"/>
            </a:br>
            <a:r>
              <a:rPr lang="en-US" dirty="0"/>
              <a:t>Details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A7A99D65-E61F-414B-8860-7512F1710F1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652120" y="1378148"/>
          <a:ext cx="2465387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r:id="rId4" imgW="1104900" imgH="1981200" progId="">
                  <p:embed/>
                </p:oleObj>
              </mc:Choice>
              <mc:Fallback>
                <p:oleObj r:id="rId4" imgW="1104900" imgH="1981200" progId="">
                  <p:embed/>
                  <p:pic>
                    <p:nvPicPr>
                      <p:cNvPr id="6" name="Object 9">
                        <a:extLst>
                          <a:ext uri="{FF2B5EF4-FFF2-40B4-BE49-F238E27FC236}">
                            <a16:creationId xmlns:a16="http://schemas.microsoft.com/office/drawing/2014/main" id="{A7A99D65-E61F-414B-8860-7512F1710F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1378148"/>
                        <a:ext cx="2465387" cy="441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405E548-C14C-184F-BC28-8572D5F43DFC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4161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4472-40DB-6849-85A8-A447C6DEE80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RISC-V Symbolic Register Names</a:t>
            </a:r>
          </a:p>
        </p:txBody>
      </p:sp>
      <p:graphicFrame>
        <p:nvGraphicFramePr>
          <p:cNvPr id="3" name="Group 78">
            <a:extLst>
              <a:ext uri="{FF2B5EF4-FFF2-40B4-BE49-F238E27FC236}">
                <a16:creationId xmlns:a16="http://schemas.microsoft.com/office/drawing/2014/main" id="{284F7934-B467-464C-9896-ADBA8C0F6255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/>
          </p:nvPr>
        </p:nvGraphicFramePr>
        <p:xfrm>
          <a:off x="3057127" y="1545094"/>
          <a:ext cx="4894661" cy="3881590"/>
        </p:xfrm>
        <a:graphic>
          <a:graphicData uri="http://schemas.openxmlformats.org/drawingml/2006/table">
            <a:tbl>
              <a:tblPr/>
              <a:tblGrid>
                <a:gridCol w="849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6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41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Name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Register Number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Usage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67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zero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Constant value 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41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ra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x1</a:t>
                      </a: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Return address</a:t>
                      </a: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41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sp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x2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Stack pointer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41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gp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x3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Global pointer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41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tp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x4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Thread pointer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41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t0-2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x5-7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Temporaries</a:t>
                      </a: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41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s0/</a:t>
                      </a: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fp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x8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Saved register / Frame pointer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41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s1</a:t>
                      </a: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x9</a:t>
                      </a: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Saved register</a:t>
                      </a: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41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a0-1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x10-11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Function arguments / return values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741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a2-7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x12-17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Function arguments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41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s2-11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x18-27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Saved registers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41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t3-6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x28-31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Temporaries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60576" marR="60576" marT="30288" marB="30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FE8EC2A3-B2E0-C740-9F42-5517D6634192}"/>
              </a:ext>
            </a:extLst>
          </p:cNvPr>
          <p:cNvGrpSpPr/>
          <p:nvPr/>
        </p:nvGrpSpPr>
        <p:grpSpPr>
          <a:xfrm>
            <a:off x="729927" y="2077572"/>
            <a:ext cx="3312368" cy="944141"/>
            <a:chOff x="152400" y="1255539"/>
            <a:chExt cx="3312368" cy="94414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568F95B-7FB7-C94D-8737-081BF6E694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5400" y="1255539"/>
              <a:ext cx="2169368" cy="40181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62305E-8341-8F4C-A1CE-A1550503828D}"/>
                </a:ext>
              </a:extLst>
            </p:cNvPr>
            <p:cNvSpPr txBox="1"/>
            <p:nvPr/>
          </p:nvSpPr>
          <p:spPr>
            <a:xfrm>
              <a:off x="152400" y="1276350"/>
              <a:ext cx="14477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Calibri" panose="020F0502020204030204" pitchFamily="34" charset="0"/>
                  <a:cs typeface="Calibri" panose="020F0502020204030204" pitchFamily="34" charset="0"/>
                </a:rPr>
                <a:t>Numbers hardware understands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400D2A9-D4BB-624D-87D4-64BB626FFE67}"/>
              </a:ext>
            </a:extLst>
          </p:cNvPr>
          <p:cNvGrpSpPr/>
          <p:nvPr/>
        </p:nvGrpSpPr>
        <p:grpSpPr>
          <a:xfrm>
            <a:off x="360363" y="3753684"/>
            <a:ext cx="2694920" cy="830997"/>
            <a:chOff x="152400" y="1276350"/>
            <a:chExt cx="2694920" cy="83099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61E26CB-3A8C-6D4A-9FD2-A6005D608D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3664" y="1399499"/>
              <a:ext cx="1123656" cy="12823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92A931-E098-C74D-8994-C87BB902EA66}"/>
                </a:ext>
              </a:extLst>
            </p:cNvPr>
            <p:cNvSpPr txBox="1"/>
            <p:nvPr/>
          </p:nvSpPr>
          <p:spPr>
            <a:xfrm>
              <a:off x="152400" y="1276350"/>
              <a:ext cx="1752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Human-friendly symbolic names in assembly code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F1FEB28-2ADC-4942-A260-2B7A7C77293E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424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2E49E5-FF79-F04B-BF02-CF44CCA5724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Stack Basics (revision)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6FF777-00C0-4140-A734-0F27CDBD2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96975"/>
            <a:ext cx="8351589" cy="5184775"/>
          </a:xfrm>
        </p:spPr>
        <p:txBody>
          <a:bodyPr/>
          <a:lstStyle/>
          <a:p>
            <a:r>
              <a:rPr lang="en-US" dirty="0"/>
              <a:t>A place to save old values before call function, restore them when return, and delete </a:t>
            </a:r>
          </a:p>
          <a:p>
            <a:r>
              <a:rPr lang="en-US" dirty="0"/>
              <a:t>Two operations: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Push</a:t>
            </a:r>
            <a:r>
              <a:rPr lang="en-US" dirty="0"/>
              <a:t> - place data into the stack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Pop</a:t>
            </a:r>
            <a:r>
              <a:rPr lang="en-US" dirty="0"/>
              <a:t> - remove data from the stack</a:t>
            </a:r>
          </a:p>
          <a:p>
            <a:r>
              <a:rPr lang="en-US" dirty="0"/>
              <a:t>Stack is in memory so we need a register to point to it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Stack Pointer (</a:t>
            </a:r>
            <a:r>
              <a:rPr lang="en-US" b="1" dirty="0" err="1">
                <a:solidFill>
                  <a:srgbClr val="C00000"/>
                </a:solidFill>
                <a:latin typeface="Courier" pitchFamily="2" charset="0"/>
              </a:rPr>
              <a:t>sp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: Points to the top of the stack</a:t>
            </a:r>
            <a:endParaRPr lang="en-IN" dirty="0"/>
          </a:p>
          <a:p>
            <a:r>
              <a:rPr lang="en-IN" dirty="0"/>
              <a:t>Stacks “grow” from higher addresses to lower addresses </a:t>
            </a:r>
          </a:p>
          <a:p>
            <a:pPr lvl="1"/>
            <a:r>
              <a:rPr lang="en-IN" dirty="0"/>
              <a:t>Push decrements </a:t>
            </a:r>
            <a:r>
              <a:rPr lang="en-IN" b="1" dirty="0" err="1">
                <a:latin typeface="Courier" pitchFamily="2" charset="0"/>
              </a:rPr>
              <a:t>sp</a:t>
            </a:r>
            <a:r>
              <a:rPr lang="en-IN" dirty="0"/>
              <a:t> and Pop increments </a:t>
            </a:r>
            <a:r>
              <a:rPr lang="en-IN" b="1" dirty="0" err="1">
                <a:latin typeface="Courier" pitchFamily="2" charset="0"/>
              </a:rPr>
              <a:t>sp</a:t>
            </a:r>
            <a:endParaRPr lang="en-IN" b="1" dirty="0">
              <a:latin typeface="Courier" pitchFamily="2" charset="0"/>
            </a:endParaRPr>
          </a:p>
          <a:p>
            <a:r>
              <a:rPr lang="en-IN" dirty="0"/>
              <a:t>One of the important function of stack is to save and restore registers that are used by a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35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32722E-8C2E-0443-8BCE-B6471350F67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The Stack - Basics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396333-1A6C-BF47-8B44-7236E2FC8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96975"/>
            <a:ext cx="7896225" cy="1439937"/>
          </a:xfrm>
        </p:spPr>
        <p:txBody>
          <a:bodyPr/>
          <a:lstStyle/>
          <a:p>
            <a:r>
              <a:rPr lang="en-US" dirty="0"/>
              <a:t>Grows down (from higher to lower memory addresses)</a:t>
            </a:r>
          </a:p>
          <a:p>
            <a:r>
              <a:rPr lang="en-US" dirty="0"/>
              <a:t>Stack pointer: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/>
              <a:t> points to top of the stack</a:t>
            </a:r>
          </a:p>
          <a:p>
            <a:pPr lvl="1"/>
            <a:r>
              <a:rPr lang="en-US" dirty="0"/>
              <a:t>Note that </a:t>
            </a:r>
            <a:r>
              <a:rPr lang="en-US" dirty="0" err="1">
                <a:latin typeface="Courier" pitchFamily="2" charset="0"/>
              </a:rPr>
              <a:t>sp</a:t>
            </a:r>
            <a:r>
              <a:rPr lang="en-US" dirty="0"/>
              <a:t> is a register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x2</a:t>
            </a:r>
          </a:p>
          <a:p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73FAB90-6232-1D4D-93CF-62713C13F2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4496" y="2829863"/>
          <a:ext cx="7671323" cy="304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Visio" r:id="rId3" imgW="3550609" imgH="1400279" progId="Visio.Drawing.11">
                  <p:embed/>
                </p:oleObj>
              </mc:Choice>
              <mc:Fallback>
                <p:oleObj name="Visio" r:id="rId3" imgW="3550609" imgH="1400279" progId="Visio.Drawing.11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73FAB90-6232-1D4D-93CF-62713C13F2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4496" y="2829863"/>
                        <a:ext cx="7671323" cy="304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0F5020C-69DA-9547-B3EC-B4416EF0F897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394CF1-A65E-834D-9748-4262710931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742" y="3470294"/>
            <a:ext cx="674812" cy="4671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65738F-7148-8546-8982-5CA86FC601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448" y="4263882"/>
            <a:ext cx="674812" cy="46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8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8734D3-051E-4844-8FC3-C2161B75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5BE8D1-A022-B345-874E-575DA3F4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Digital Design and Computer Architecture: RISC-V Edition, Harris &amp; Harris Elsevier – Presentation.</a:t>
            </a:r>
          </a:p>
          <a:p>
            <a:r>
              <a:rPr lang="en-US" sz="2000" dirty="0"/>
              <a:t>Class Presentation, CS61C, </a:t>
            </a:r>
            <a:r>
              <a:rPr lang="en-US" sz="2000" i="1" dirty="0"/>
              <a:t>Introduction to Assembly Language and RISC-V Instruction Set Architecture, University of Berkeley, Prof </a:t>
            </a:r>
            <a:r>
              <a:rPr lang="en-US" sz="2000" dirty="0" err="1"/>
              <a:t>Krste</a:t>
            </a:r>
            <a:r>
              <a:rPr lang="en-US" sz="2000" dirty="0"/>
              <a:t> </a:t>
            </a:r>
            <a:r>
              <a:rPr lang="en-US" sz="2000" dirty="0" err="1"/>
              <a:t>Asanović</a:t>
            </a:r>
            <a:r>
              <a:rPr lang="en-US" sz="2000" dirty="0"/>
              <a:t>  &amp; Randy H. Katz. </a:t>
            </a:r>
            <a:r>
              <a:rPr lang="en-US" sz="2000" dirty="0">
                <a:hlinkClick r:id="rId2"/>
              </a:rPr>
              <a:t>http://inst.eecs.Berkeley.edu/~cs61c</a:t>
            </a:r>
            <a:endParaRPr lang="en-US" sz="2000" dirty="0"/>
          </a:p>
          <a:p>
            <a:r>
              <a:rPr lang="en-US" sz="2000" dirty="0"/>
              <a:t>Computer Organization and Design, The Hardware Software Interface, RISC-V edition, Patterson and Hennessey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4041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5c48340b98_0_16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Which registers can we use?</a:t>
            </a:r>
            <a:endParaRPr b="1" dirty="0"/>
          </a:p>
        </p:txBody>
      </p:sp>
      <p:sp>
        <p:nvSpPr>
          <p:cNvPr id="645" name="Google Shape;645;g5c48340b98_0_166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8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" lvl="0" indent="0" algn="l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Problem: how does the function know which registers are safe to use?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/>
              <a:t>Function A may have been using t0 when it called Function B!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7" name="Google Shape;647;g5c48340b98_0_166"/>
          <p:cNvSpPr/>
          <p:nvPr/>
        </p:nvSpPr>
        <p:spPr>
          <a:xfrm>
            <a:off x="1605975" y="2920850"/>
            <a:ext cx="1495500" cy="14955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latin typeface="Calibri"/>
                <a:ea typeface="Calibri"/>
                <a:cs typeface="Calibri"/>
                <a:sym typeface="Calibri"/>
              </a:rPr>
              <a:t>Function A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g5c48340b98_0_166"/>
          <p:cNvSpPr/>
          <p:nvPr/>
        </p:nvSpPr>
        <p:spPr>
          <a:xfrm>
            <a:off x="5883725" y="2920850"/>
            <a:ext cx="1495500" cy="1495500"/>
          </a:xfrm>
          <a:prstGeom prst="roundRect">
            <a:avLst>
              <a:gd name="adj" fmla="val 16667"/>
            </a:avLst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latin typeface="Calibri"/>
                <a:ea typeface="Calibri"/>
                <a:cs typeface="Calibri"/>
                <a:sym typeface="Calibri"/>
              </a:rPr>
              <a:t>Function B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9" name="Google Shape;649;g5c48340b98_0_166"/>
          <p:cNvCxnSpPr/>
          <p:nvPr/>
        </p:nvCxnSpPr>
        <p:spPr>
          <a:xfrm rot="10800000" flipH="1">
            <a:off x="3342425" y="3181875"/>
            <a:ext cx="2449200" cy="441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0" name="Google Shape;650;g5c48340b98_0_166"/>
          <p:cNvCxnSpPr/>
          <p:nvPr/>
        </p:nvCxnSpPr>
        <p:spPr>
          <a:xfrm rot="10800000">
            <a:off x="3312175" y="3763850"/>
            <a:ext cx="2439300" cy="383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F481807-C538-7042-B16C-6E60D285ABF4}"/>
              </a:ext>
            </a:extLst>
          </p:cNvPr>
          <p:cNvSpPr txBox="1"/>
          <p:nvPr/>
        </p:nvSpPr>
        <p:spPr>
          <a:xfrm>
            <a:off x="179512" y="6504974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 Lecture slides CS61C, University of California at Berkeley</a:t>
            </a:r>
            <a:endParaRPr lang="en-US" sz="1000" b="0" i="1" baseline="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44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4294-58CD-2B42-9F6C-0AA45D35C06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How Functions use a stack?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44DFE-3986-114C-9BDC-7CB2DF528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96975"/>
            <a:ext cx="7896225" cy="1223913"/>
          </a:xfrm>
        </p:spPr>
        <p:txBody>
          <a:bodyPr/>
          <a:lstStyle/>
          <a:p>
            <a:r>
              <a:rPr lang="en-US" dirty="0"/>
              <a:t>Called functions must have no unintended side effects</a:t>
            </a:r>
          </a:p>
          <a:p>
            <a:r>
              <a:rPr lang="en-US" dirty="0"/>
              <a:t>But </a:t>
            </a:r>
            <a:r>
              <a:rPr lang="en-US" dirty="0" err="1">
                <a:latin typeface="Courier New" pitchFamily="49" charset="0"/>
                <a:cs typeface="Arial" charset="0"/>
              </a:rPr>
              <a:t>diffofsums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/>
              <a:t>overwrites 3 registers: </a:t>
            </a:r>
            <a:r>
              <a:rPr lang="en-US" dirty="0">
                <a:latin typeface="Courier New" pitchFamily="49" charset="0"/>
                <a:cs typeface="Arial" charset="0"/>
              </a:rPr>
              <a:t>t0</a:t>
            </a:r>
            <a:r>
              <a:rPr lang="en-US" dirty="0">
                <a:latin typeface="Times New Roman" pitchFamily="18" charset="0"/>
                <a:cs typeface="Arial" charset="0"/>
              </a:rPr>
              <a:t>, </a:t>
            </a:r>
            <a:r>
              <a:rPr lang="en-US" dirty="0">
                <a:latin typeface="Courier New" pitchFamily="49" charset="0"/>
                <a:cs typeface="Arial" charset="0"/>
              </a:rPr>
              <a:t>t1</a:t>
            </a:r>
            <a:r>
              <a:rPr lang="en-US" dirty="0">
                <a:latin typeface="Times New Roman" pitchFamily="18" charset="0"/>
                <a:cs typeface="Arial" charset="0"/>
              </a:rPr>
              <a:t>, </a:t>
            </a:r>
            <a:r>
              <a:rPr lang="en-US" dirty="0">
                <a:latin typeface="Courier New" pitchFamily="49" charset="0"/>
                <a:cs typeface="Arial" charset="0"/>
              </a:rPr>
              <a:t>s3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DD33FC6-2C4D-8740-905C-2B6991F488CA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5576" y="2780928"/>
            <a:ext cx="7772400" cy="291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000" b="1" kern="0" dirty="0">
                <a:solidFill>
                  <a:srgbClr val="0070C0"/>
                </a:solidFill>
                <a:latin typeface="Courier New" pitchFamily="49" charset="0"/>
              </a:rPr>
              <a:t># RISC-V assembly</a:t>
            </a:r>
          </a:p>
          <a:p>
            <a:pPr>
              <a:buFontTx/>
              <a:buNone/>
            </a:pPr>
            <a:r>
              <a:rPr lang="en-US" sz="2000" b="0" kern="0" dirty="0">
                <a:latin typeface="Courier New" pitchFamily="49" charset="0"/>
              </a:rPr>
              <a:t># s3 = result</a:t>
            </a:r>
          </a:p>
          <a:p>
            <a:pPr>
              <a:buFontTx/>
              <a:buNone/>
            </a:pPr>
            <a:r>
              <a:rPr lang="en-US" sz="2000" b="0" kern="0" dirty="0" err="1">
                <a:latin typeface="Courier New" pitchFamily="49" charset="0"/>
              </a:rPr>
              <a:t>diffofsums</a:t>
            </a:r>
            <a:r>
              <a:rPr lang="en-US" sz="2000" b="0" kern="0" dirty="0">
                <a:latin typeface="Courier New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sz="2000" b="0" kern="0" dirty="0">
                <a:latin typeface="Courier New" pitchFamily="49" charset="0"/>
              </a:rPr>
              <a:t>  add  </a:t>
            </a:r>
            <a:r>
              <a:rPr lang="en-US" sz="2000" b="1" kern="0" dirty="0">
                <a:solidFill>
                  <a:srgbClr val="FF0000"/>
                </a:solidFill>
                <a:latin typeface="Courier New" pitchFamily="49" charset="0"/>
              </a:rPr>
              <a:t>t0</a:t>
            </a:r>
            <a:r>
              <a:rPr lang="en-US" sz="2000" b="0" kern="0" dirty="0">
                <a:latin typeface="Courier New" pitchFamily="49" charset="0"/>
              </a:rPr>
              <a:t>, a0, a1   # t0 = f + g</a:t>
            </a:r>
          </a:p>
          <a:p>
            <a:pPr>
              <a:buFontTx/>
              <a:buNone/>
            </a:pPr>
            <a:r>
              <a:rPr lang="en-US" sz="2000" b="0" kern="0" dirty="0">
                <a:latin typeface="Courier New" pitchFamily="49" charset="0"/>
              </a:rPr>
              <a:t>  add  </a:t>
            </a:r>
            <a:r>
              <a:rPr lang="en-US" sz="2000" b="1" kern="0" dirty="0">
                <a:solidFill>
                  <a:srgbClr val="FF0000"/>
                </a:solidFill>
                <a:latin typeface="Courier New" pitchFamily="49" charset="0"/>
              </a:rPr>
              <a:t>t1</a:t>
            </a:r>
            <a:r>
              <a:rPr lang="en-US" sz="2000" b="0" kern="0" dirty="0">
                <a:latin typeface="Courier New" pitchFamily="49" charset="0"/>
              </a:rPr>
              <a:t>, a2, a3   # t1 = h + </a:t>
            </a:r>
            <a:r>
              <a:rPr lang="en-US" sz="2000" b="0" kern="0" dirty="0" err="1">
                <a:latin typeface="Courier New" pitchFamily="49" charset="0"/>
              </a:rPr>
              <a:t>i</a:t>
            </a:r>
            <a:endParaRPr lang="en-US" sz="2000" b="0" kern="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0" kern="0" dirty="0">
                <a:latin typeface="Courier New" pitchFamily="49" charset="0"/>
              </a:rPr>
              <a:t>  sub  </a:t>
            </a:r>
            <a:r>
              <a:rPr lang="en-US" sz="2000" b="1" kern="0" dirty="0">
                <a:solidFill>
                  <a:srgbClr val="FF0000"/>
                </a:solidFill>
                <a:latin typeface="Courier New" pitchFamily="49" charset="0"/>
              </a:rPr>
              <a:t>s3</a:t>
            </a:r>
            <a:r>
              <a:rPr lang="en-US" sz="2000" b="0" kern="0" dirty="0">
                <a:latin typeface="Courier New" pitchFamily="49" charset="0"/>
              </a:rPr>
              <a:t>, t0, t1   # result = (f + g) − (h + </a:t>
            </a:r>
            <a:r>
              <a:rPr lang="en-US" sz="2000" b="0" kern="0" dirty="0" err="1">
                <a:latin typeface="Courier New" pitchFamily="49" charset="0"/>
              </a:rPr>
              <a:t>i</a:t>
            </a:r>
            <a:r>
              <a:rPr lang="en-US" sz="2000" b="0" kern="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2000" b="0" kern="0" dirty="0">
                <a:latin typeface="Courier New" pitchFamily="49" charset="0"/>
              </a:rPr>
              <a:t>  add  a0, s3, zero # put return value in a0</a:t>
            </a:r>
          </a:p>
          <a:p>
            <a:pPr>
              <a:buFontTx/>
              <a:buNone/>
            </a:pPr>
            <a:r>
              <a:rPr lang="en-US" sz="2000" b="0" kern="0" dirty="0">
                <a:latin typeface="Courier New" pitchFamily="49" charset="0"/>
              </a:rPr>
              <a:t>  </a:t>
            </a:r>
            <a:r>
              <a:rPr lang="en-US" sz="2000" b="0" kern="0" dirty="0" err="1">
                <a:latin typeface="Courier New" pitchFamily="49" charset="0"/>
              </a:rPr>
              <a:t>jr</a:t>
            </a:r>
            <a:r>
              <a:rPr lang="en-US" sz="2000" b="0" kern="0" dirty="0">
                <a:latin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</a:rPr>
              <a:t>ra</a:t>
            </a:r>
            <a:r>
              <a:rPr lang="en-US" sz="2000" b="0" kern="0" dirty="0">
                <a:latin typeface="Courier New" pitchFamily="49" charset="0"/>
              </a:rPr>
              <a:t>           # return to caller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AEE7F4-4FD4-0947-83D8-516AFBBE9D88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4782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F586-0CAE-2940-A25B-F92536676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260648"/>
            <a:ext cx="7592093" cy="762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br>
              <a:rPr lang="en-US" b="1" dirty="0"/>
            </a:br>
            <a:r>
              <a:rPr lang="en-US" b="1" dirty="0"/>
              <a:t>Storing Register Values on the Stack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96CB69-3426-6345-B548-0BCD9012C1BD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0668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1800" b="0" kern="0">
                <a:latin typeface="Courier New" pitchFamily="49" charset="0"/>
              </a:rPr>
              <a:t># s3 = result</a:t>
            </a:r>
          </a:p>
          <a:p>
            <a:pPr>
              <a:buFontTx/>
              <a:buNone/>
            </a:pPr>
            <a:r>
              <a:rPr lang="en-US" sz="1800" b="0" kern="0">
                <a:latin typeface="Courier New" pitchFamily="49" charset="0"/>
              </a:rPr>
              <a:t>diffofsums:</a:t>
            </a:r>
          </a:p>
          <a:p>
            <a:pPr>
              <a:buFontTx/>
              <a:buNone/>
            </a:pPr>
            <a:r>
              <a:rPr lang="en-US" sz="1800" b="0" kern="0">
                <a:latin typeface="Courier New" pitchFamily="49" charset="0"/>
              </a:rPr>
              <a:t>  </a:t>
            </a:r>
            <a:r>
              <a:rPr lang="en-US" sz="1800" b="1" kern="0">
                <a:solidFill>
                  <a:srgbClr val="0070C0"/>
                </a:solidFill>
                <a:latin typeface="Courier New" pitchFamily="49" charset="0"/>
              </a:rPr>
              <a:t>addi sp, sp, -12</a:t>
            </a:r>
            <a:r>
              <a:rPr lang="en-US" sz="1800" b="0" kern="0">
                <a:latin typeface="Courier New" pitchFamily="49" charset="0"/>
              </a:rPr>
              <a:t>      # make space on stack to                    </a:t>
            </a:r>
          </a:p>
          <a:p>
            <a:pPr>
              <a:buFontTx/>
              <a:buNone/>
            </a:pPr>
            <a:r>
              <a:rPr lang="en-US" sz="1800" b="0" kern="0">
                <a:latin typeface="Courier New" pitchFamily="49" charset="0"/>
              </a:rPr>
              <a:t>                        # store three registers </a:t>
            </a:r>
          </a:p>
          <a:p>
            <a:pPr>
              <a:buFontTx/>
              <a:buNone/>
            </a:pPr>
            <a:r>
              <a:rPr lang="en-US" sz="1800" b="0" kern="0">
                <a:latin typeface="Courier New" pitchFamily="49" charset="0"/>
              </a:rPr>
              <a:t>  </a:t>
            </a:r>
            <a:r>
              <a:rPr lang="en-US" sz="1800" b="1" kern="0">
                <a:solidFill>
                  <a:srgbClr val="0070C0"/>
                </a:solidFill>
                <a:latin typeface="Courier New" pitchFamily="49" charset="0"/>
              </a:rPr>
              <a:t>sw   s3, 8(sp)        </a:t>
            </a:r>
            <a:r>
              <a:rPr lang="en-US" sz="1800" b="0" kern="0">
                <a:latin typeface="Courier New" pitchFamily="49" charset="0"/>
              </a:rPr>
              <a:t># save s3 on stack</a:t>
            </a:r>
          </a:p>
          <a:p>
            <a:pPr>
              <a:buFontTx/>
              <a:buNone/>
            </a:pPr>
            <a:r>
              <a:rPr lang="en-US" sz="1800" b="0" kern="0">
                <a:latin typeface="Courier New" pitchFamily="49" charset="0"/>
              </a:rPr>
              <a:t>  </a:t>
            </a:r>
            <a:r>
              <a:rPr lang="en-US" sz="1800" b="1" kern="0">
                <a:solidFill>
                  <a:srgbClr val="0070C0"/>
                </a:solidFill>
                <a:latin typeface="Courier New" pitchFamily="49" charset="0"/>
              </a:rPr>
              <a:t>sw   t0, 4(sp)        </a:t>
            </a:r>
            <a:r>
              <a:rPr lang="en-US" sz="1800" b="0" kern="0">
                <a:latin typeface="Courier New" pitchFamily="49" charset="0"/>
              </a:rPr>
              <a:t># save t0 on stack</a:t>
            </a:r>
          </a:p>
          <a:p>
            <a:pPr>
              <a:buFontTx/>
              <a:buNone/>
            </a:pPr>
            <a:r>
              <a:rPr lang="en-US" sz="1800" b="0" kern="0">
                <a:latin typeface="Courier New" pitchFamily="49" charset="0"/>
              </a:rPr>
              <a:t>  </a:t>
            </a:r>
            <a:r>
              <a:rPr lang="en-US" sz="1800" b="1" kern="0">
                <a:solidFill>
                  <a:srgbClr val="0070C0"/>
                </a:solidFill>
                <a:latin typeface="Courier New" pitchFamily="49" charset="0"/>
              </a:rPr>
              <a:t>sw   t1, 0(sp)        </a:t>
            </a:r>
            <a:r>
              <a:rPr lang="en-US" sz="1800" b="0" kern="0">
                <a:latin typeface="Courier New" pitchFamily="49" charset="0"/>
              </a:rPr>
              <a:t># save t1 on stack</a:t>
            </a:r>
          </a:p>
          <a:p>
            <a:pPr>
              <a:buFontTx/>
              <a:buNone/>
            </a:pPr>
            <a:r>
              <a:rPr lang="en-US" sz="1800" b="0" kern="0">
                <a:latin typeface="Courier New" pitchFamily="49" charset="0"/>
              </a:rPr>
              <a:t>  add  t0, a0, a1       # t0 = f + g</a:t>
            </a:r>
          </a:p>
          <a:p>
            <a:pPr>
              <a:buFontTx/>
              <a:buNone/>
            </a:pPr>
            <a:r>
              <a:rPr lang="en-US" sz="1800" b="0" kern="0">
                <a:latin typeface="Courier New" pitchFamily="49" charset="0"/>
              </a:rPr>
              <a:t>  add  t1, a2, a3       # t1 = h + i</a:t>
            </a:r>
          </a:p>
          <a:p>
            <a:pPr>
              <a:buFontTx/>
              <a:buNone/>
            </a:pPr>
            <a:r>
              <a:rPr lang="en-US" sz="1800" b="0" kern="0">
                <a:latin typeface="Courier New" pitchFamily="49" charset="0"/>
              </a:rPr>
              <a:t>  sub  s3, t0, t1       # result = (f + g) − (h + i)</a:t>
            </a:r>
          </a:p>
          <a:p>
            <a:pPr>
              <a:buFontTx/>
              <a:buNone/>
            </a:pPr>
            <a:r>
              <a:rPr lang="en-US" sz="1800" b="0" kern="0">
                <a:latin typeface="Courier New" pitchFamily="49" charset="0"/>
              </a:rPr>
              <a:t>  add  a0, s3, zero     # put return value in a0</a:t>
            </a:r>
          </a:p>
          <a:p>
            <a:pPr>
              <a:buFontTx/>
              <a:buNone/>
            </a:pPr>
            <a:r>
              <a:rPr lang="en-US" sz="1800" b="1" kern="0">
                <a:solidFill>
                  <a:srgbClr val="0070C0"/>
                </a:solidFill>
                <a:latin typeface="Courier New" pitchFamily="49" charset="0"/>
              </a:rPr>
              <a:t>  lw   t1, 0(sp)        </a:t>
            </a:r>
            <a:r>
              <a:rPr lang="en-US" sz="1800" b="0" kern="0">
                <a:latin typeface="Courier New" pitchFamily="49" charset="0"/>
              </a:rPr>
              <a:t># restore $t1 from stack</a:t>
            </a:r>
          </a:p>
          <a:p>
            <a:pPr>
              <a:buFontTx/>
              <a:buNone/>
            </a:pPr>
            <a:r>
              <a:rPr lang="en-US" sz="1800" b="0" kern="0">
                <a:latin typeface="Courier New" pitchFamily="49" charset="0"/>
              </a:rPr>
              <a:t>  </a:t>
            </a:r>
            <a:r>
              <a:rPr lang="en-US" sz="1800" b="1" kern="0">
                <a:solidFill>
                  <a:srgbClr val="0070C0"/>
                </a:solidFill>
                <a:latin typeface="Courier New" pitchFamily="49" charset="0"/>
              </a:rPr>
              <a:t>lw   t0, 4(sp)        </a:t>
            </a:r>
            <a:r>
              <a:rPr lang="en-US" sz="1800" b="0" kern="0">
                <a:latin typeface="Courier New" pitchFamily="49" charset="0"/>
              </a:rPr>
              <a:t># restore $t0 from stack</a:t>
            </a:r>
          </a:p>
          <a:p>
            <a:pPr>
              <a:buFontTx/>
              <a:buNone/>
            </a:pPr>
            <a:r>
              <a:rPr lang="en-US" sz="1800" b="0" kern="0">
                <a:latin typeface="Courier New" pitchFamily="49" charset="0"/>
              </a:rPr>
              <a:t>  </a:t>
            </a:r>
            <a:r>
              <a:rPr lang="en-US" sz="1800" b="1" kern="0">
                <a:solidFill>
                  <a:srgbClr val="0070C0"/>
                </a:solidFill>
                <a:latin typeface="Courier New" pitchFamily="49" charset="0"/>
              </a:rPr>
              <a:t>lw   s3, 8(sp)        </a:t>
            </a:r>
            <a:r>
              <a:rPr lang="en-US" sz="1800" b="0" kern="0">
                <a:latin typeface="Courier New" pitchFamily="49" charset="0"/>
              </a:rPr>
              <a:t># restore $s3 from stack</a:t>
            </a:r>
          </a:p>
          <a:p>
            <a:pPr>
              <a:buFontTx/>
              <a:buNone/>
            </a:pPr>
            <a:r>
              <a:rPr lang="en-US" sz="1800" b="0" kern="0">
                <a:latin typeface="Courier New" pitchFamily="49" charset="0"/>
              </a:rPr>
              <a:t>  </a:t>
            </a:r>
            <a:r>
              <a:rPr lang="en-US" sz="1800" b="1" kern="0">
                <a:solidFill>
                  <a:srgbClr val="0070C0"/>
                </a:solidFill>
                <a:latin typeface="Courier New" pitchFamily="49" charset="0"/>
              </a:rPr>
              <a:t>addi sp, sp, 12       </a:t>
            </a:r>
            <a:r>
              <a:rPr lang="en-US" sz="1800" b="0" kern="0">
                <a:latin typeface="Courier New" pitchFamily="49" charset="0"/>
              </a:rPr>
              <a:t># deallocate stack space</a:t>
            </a:r>
          </a:p>
          <a:p>
            <a:pPr>
              <a:buFontTx/>
              <a:buNone/>
            </a:pPr>
            <a:r>
              <a:rPr lang="en-US" sz="1800" b="0" kern="0">
                <a:latin typeface="Courier New" pitchFamily="49" charset="0"/>
              </a:rPr>
              <a:t>  jr   ra               # return to caller</a:t>
            </a:r>
            <a:endParaRPr lang="en-US" sz="1800" b="0" kern="0" dirty="0">
              <a:latin typeface="Courier New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B1C57-666E-9D45-9F00-1B0C4F317C07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3933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3F00-2510-0D47-8C5E-09C72DA59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188640"/>
            <a:ext cx="7592093" cy="762000"/>
          </a:xfrm>
        </p:spPr>
        <p:txBody>
          <a:bodyPr/>
          <a:lstStyle/>
          <a:p>
            <a:br>
              <a:rPr lang="en-US" b="1" kern="1200" dirty="0">
                <a:solidFill>
                  <a:srgbClr val="333F50"/>
                </a:solidFill>
                <a:latin typeface="Calibri Light" panose="020F0302020204030204" pitchFamily="34" charset="0"/>
              </a:rPr>
            </a:br>
            <a:r>
              <a:rPr lang="en-US" b="1" kern="1200" dirty="0">
                <a:solidFill>
                  <a:srgbClr val="333F50"/>
                </a:solidFill>
                <a:latin typeface="Calibri Light" panose="020F0302020204030204" pitchFamily="34" charset="0"/>
              </a:rPr>
              <a:t>The Stack During </a:t>
            </a:r>
            <a:r>
              <a:rPr lang="en-US" b="1" kern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diffofsums</a:t>
            </a:r>
            <a:r>
              <a:rPr lang="en-US" b="1" kern="1200" dirty="0">
                <a:solidFill>
                  <a:srgbClr val="333F50"/>
                </a:solidFill>
                <a:latin typeface="Calibri Light" panose="020F0302020204030204" pitchFamily="34" charset="0"/>
              </a:rPr>
              <a:t> Call</a:t>
            </a:r>
            <a:br>
              <a:rPr lang="en-US" b="1" kern="1200" dirty="0">
                <a:solidFill>
                  <a:srgbClr val="333F50"/>
                </a:solidFill>
                <a:latin typeface="Calibri Light" panose="020F0302020204030204" pitchFamily="34" charset="0"/>
              </a:rPr>
            </a:b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F79BD11-9B79-6149-89A2-F5B614C1CD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972463"/>
              </p:ext>
            </p:extLst>
          </p:nvPr>
        </p:nvGraphicFramePr>
        <p:xfrm>
          <a:off x="369146" y="1784140"/>
          <a:ext cx="8379318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Visio" r:id="rId3" imgW="4026678" imgH="1381575" progId="Visio.Drawing.11">
                  <p:embed/>
                </p:oleObj>
              </mc:Choice>
              <mc:Fallback>
                <p:oleObj name="Visio" r:id="rId3" imgW="4026678" imgH="1381575" progId="Visio.Drawing.11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F79BD11-9B79-6149-89A2-F5B614C1CD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9146" y="1784140"/>
                        <a:ext cx="8379318" cy="297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D01DB1-8A6C-D14C-A094-405BABB0D0B0}"/>
              </a:ext>
            </a:extLst>
          </p:cNvPr>
          <p:cNvSpPr txBox="1"/>
          <p:nvPr/>
        </p:nvSpPr>
        <p:spPr>
          <a:xfrm>
            <a:off x="1043608" y="5128044"/>
            <a:ext cx="1528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Before 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86C12-6BC1-D741-88EA-BE0C8128ACCB}"/>
              </a:ext>
            </a:extLst>
          </p:cNvPr>
          <p:cNvSpPr txBox="1"/>
          <p:nvPr/>
        </p:nvSpPr>
        <p:spPr>
          <a:xfrm>
            <a:off x="4192921" y="5128044"/>
            <a:ext cx="1537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During call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87A10-4D08-8B43-A20B-7BFD3CF9A965}"/>
              </a:ext>
            </a:extLst>
          </p:cNvPr>
          <p:cNvSpPr txBox="1"/>
          <p:nvPr/>
        </p:nvSpPr>
        <p:spPr>
          <a:xfrm>
            <a:off x="7092280" y="5096446"/>
            <a:ext cx="1334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call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5E1C9E-92E3-4448-B809-6621EB724482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DEC856-60C1-B145-A308-A3ED1040CE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418237"/>
            <a:ext cx="674812" cy="4671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B28DC7-6169-F74D-95E1-5F15F13962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844" y="3576684"/>
            <a:ext cx="674812" cy="4671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76D3CE3-23D5-184C-82EF-4EB6643875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182" y="2418237"/>
            <a:ext cx="674812" cy="46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86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3">
            <a:extLst>
              <a:ext uri="{FF2B5EF4-FFF2-40B4-BE49-F238E27FC236}">
                <a16:creationId xmlns:a16="http://schemas.microsoft.com/office/drawing/2014/main" id="{B792E94F-5036-9948-B70F-50400209794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852738"/>
            <a:ext cx="7772400" cy="1470025"/>
          </a:xfrm>
        </p:spPr>
        <p:txBody>
          <a:bodyPr/>
          <a:lstStyle/>
          <a:p>
            <a:pPr marL="0" indent="0"/>
            <a:r>
              <a:rPr lang="en-US" altLang="en-US" dirty="0"/>
              <a:t>Register Saving Conventions</a:t>
            </a:r>
          </a:p>
        </p:txBody>
      </p:sp>
    </p:spTree>
    <p:extLst>
      <p:ext uri="{BB962C8B-B14F-4D97-AF65-F5344CB8AC3E}">
        <p14:creationId xmlns:p14="http://schemas.microsoft.com/office/powerpoint/2010/main" val="2487365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7FFC-044F-F547-B08C-780054B3239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Register Saving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23A2B-B93C-8647-8334-482B2241D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stack space that a function allocates for itself is called its </a:t>
            </a:r>
            <a:r>
              <a:rPr lang="en-IN" i="1" dirty="0">
                <a:solidFill>
                  <a:srgbClr val="0070C0"/>
                </a:solidFill>
              </a:rPr>
              <a:t>stack frame </a:t>
            </a:r>
          </a:p>
          <a:p>
            <a:pPr lvl="1"/>
            <a:r>
              <a:rPr lang="en-IN" dirty="0" err="1"/>
              <a:t>diffofsums’s</a:t>
            </a:r>
            <a:r>
              <a:rPr lang="en-IN" dirty="0"/>
              <a:t> stack frame is three words deep </a:t>
            </a:r>
          </a:p>
          <a:p>
            <a:r>
              <a:rPr lang="en-IN" dirty="0"/>
              <a:t>Each function should access only its own stack frame, not the frames belonging to other functions </a:t>
            </a:r>
            <a:endParaRPr lang="en-US" dirty="0"/>
          </a:p>
          <a:p>
            <a:r>
              <a:rPr lang="en-US" dirty="0"/>
              <a:t>In the program, we assumed that temporary registers 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t0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t1</a:t>
            </a:r>
            <a:r>
              <a:rPr lang="en-US" dirty="0"/>
              <a:t> must be saved and restored</a:t>
            </a:r>
          </a:p>
          <a:p>
            <a:r>
              <a:rPr lang="en-IN" dirty="0"/>
              <a:t>If the calling function does not use those registers, the effort to save and restore them is wasted </a:t>
            </a:r>
          </a:p>
          <a:p>
            <a:r>
              <a:rPr lang="en-IN" dirty="0"/>
              <a:t>To avoid this waste, RISC-V divides 19 registers into preserved and non-preserved categories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1E3FBE-2E04-9F47-859F-16B7331F29D6}"/>
              </a:ext>
            </a:extLst>
          </p:cNvPr>
          <p:cNvSpPr txBox="1"/>
          <p:nvPr/>
        </p:nvSpPr>
        <p:spPr>
          <a:xfrm>
            <a:off x="179512" y="6504974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0450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5c48340b98_0_201"/>
          <p:cNvSpPr txBox="1">
            <a:spLocks noGrp="1"/>
          </p:cNvSpPr>
          <p:nvPr>
            <p:ph type="title"/>
          </p:nvPr>
        </p:nvSpPr>
        <p:spPr>
          <a:xfrm>
            <a:off x="457200" y="188640"/>
            <a:ext cx="8229600" cy="859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ym typeface="Calibri"/>
              </a:rPr>
              <a:t>Saved Registers (</a:t>
            </a:r>
            <a:r>
              <a:rPr lang="en-US" b="1" dirty="0" err="1">
                <a:sym typeface="Calibri"/>
              </a:rPr>
              <a:t>Calle</a:t>
            </a:r>
            <a:r>
              <a:rPr lang="en-US" b="1" dirty="0" err="1"/>
              <a:t>e</a:t>
            </a:r>
            <a:r>
              <a:rPr lang="en-US" b="1" dirty="0"/>
              <a:t> Saved)</a:t>
            </a:r>
            <a:endParaRPr b="1" dirty="0">
              <a:sym typeface="Calibri"/>
            </a:endParaRPr>
          </a:p>
        </p:txBody>
      </p:sp>
      <p:sp>
        <p:nvSpPr>
          <p:cNvPr id="683" name="Google Shape;683;g5c48340b98_0_201"/>
          <p:cNvSpPr txBox="1">
            <a:spLocks noGrp="1"/>
          </p:cNvSpPr>
          <p:nvPr>
            <p:ph type="body" idx="1"/>
          </p:nvPr>
        </p:nvSpPr>
        <p:spPr>
          <a:xfrm>
            <a:off x="457200" y="1188778"/>
            <a:ext cx="8229600" cy="48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These registers are expected to be the same before and after a function call</a:t>
            </a:r>
            <a:endParaRPr dirty="0"/>
          </a:p>
          <a:p>
            <a:pPr lvl="1"/>
            <a:r>
              <a:rPr lang="en-US" dirty="0">
                <a:sym typeface="Calibri"/>
              </a:rPr>
              <a:t>If </a:t>
            </a:r>
            <a:r>
              <a:rPr lang="en-US" dirty="0" err="1">
                <a:sym typeface="Calibri"/>
              </a:rPr>
              <a:t>callee</a:t>
            </a:r>
            <a:r>
              <a:rPr lang="en-US" dirty="0">
                <a:sym typeface="Calibri"/>
              </a:rPr>
              <a:t> uses them, it must restore values before returning</a:t>
            </a:r>
            <a:endParaRPr dirty="0"/>
          </a:p>
          <a:p>
            <a:pPr lvl="1"/>
            <a:r>
              <a:rPr lang="en-US" dirty="0">
                <a:sym typeface="Calibri"/>
              </a:rPr>
              <a:t>This means save the old values, use the registers, then reload the old values back into the registers</a:t>
            </a:r>
            <a:endParaRPr dirty="0">
              <a:sym typeface="Calibri"/>
            </a:endParaRPr>
          </a:p>
          <a:p>
            <a:r>
              <a:rPr lang="en-US" sz="2960" dirty="0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s0</a:t>
            </a:r>
            <a:r>
              <a:rPr lang="en-US" sz="2960" dirty="0">
                <a:solidFill>
                  <a:srgbClr val="FF0000"/>
                </a:solidFill>
                <a:latin typeface="Courier New"/>
                <a:cs typeface="Courier New"/>
                <a:sym typeface="Calibri"/>
              </a:rPr>
              <a:t>-</a:t>
            </a:r>
            <a:r>
              <a:rPr lang="en-US" sz="2960" dirty="0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s11</a:t>
            </a:r>
            <a:r>
              <a:rPr lang="en-US" dirty="0">
                <a:sym typeface="Calibri"/>
              </a:rPr>
              <a:t> (saved registers)</a:t>
            </a:r>
            <a:endParaRPr dirty="0"/>
          </a:p>
          <a:p>
            <a:r>
              <a:rPr lang="en-US" sz="2960" dirty="0" err="1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sp</a:t>
            </a:r>
            <a:r>
              <a:rPr lang="en-US" dirty="0">
                <a:sym typeface="Calibri"/>
              </a:rPr>
              <a:t> (stack pointer)</a:t>
            </a:r>
            <a:endParaRPr dirty="0"/>
          </a:p>
          <a:p>
            <a:pPr lvl="1"/>
            <a:r>
              <a:rPr lang="en-US" dirty="0">
                <a:sym typeface="Calibri"/>
              </a:rPr>
              <a:t>If not in same place, the caller won’t be able to properly </a:t>
            </a:r>
            <a:r>
              <a:rPr lang="en-US" dirty="0"/>
              <a:t>access its own stack variables</a:t>
            </a:r>
            <a:endParaRPr dirty="0">
              <a:sym typeface="Calibri"/>
            </a:endParaRPr>
          </a:p>
        </p:txBody>
      </p:sp>
      <p:pic>
        <p:nvPicPr>
          <p:cNvPr id="685" name="Google Shape;685;g5c48340b98_0_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624" y="5478648"/>
            <a:ext cx="2749574" cy="9975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98;g5c48340b98_0_214">
            <a:extLst>
              <a:ext uri="{FF2B5EF4-FFF2-40B4-BE49-F238E27FC236}">
                <a16:creationId xmlns:a16="http://schemas.microsoft.com/office/drawing/2014/main" id="{49C9D61C-E7B7-4D48-877D-CC262E820CA1}"/>
              </a:ext>
            </a:extLst>
          </p:cNvPr>
          <p:cNvSpPr/>
          <p:nvPr/>
        </p:nvSpPr>
        <p:spPr>
          <a:xfrm>
            <a:off x="5245984" y="5333173"/>
            <a:ext cx="1475400" cy="1143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DF7FC-B257-8E4B-9777-429C3B8A1DEB}"/>
              </a:ext>
            </a:extLst>
          </p:cNvPr>
          <p:cNvSpPr txBox="1"/>
          <p:nvPr/>
        </p:nvSpPr>
        <p:spPr>
          <a:xfrm>
            <a:off x="179512" y="6504974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 Lecture slides CS61C, University of California at Berkeley</a:t>
            </a:r>
            <a:endParaRPr lang="en-US" sz="1000" b="0" i="1" baseline="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040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5c48340b98_0_2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ym typeface="Calibri"/>
              </a:rPr>
              <a:t>Non-Preserved or Volatile Registers (Caller Saved)</a:t>
            </a:r>
            <a:endParaRPr b="1" dirty="0">
              <a:sym typeface="Calibri"/>
            </a:endParaRPr>
          </a:p>
        </p:txBody>
      </p:sp>
      <p:sp>
        <p:nvSpPr>
          <p:cNvPr id="695" name="Google Shape;695;g5c48340b98_0_2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3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These registers can be freely changed by the </a:t>
            </a:r>
            <a:r>
              <a:rPr lang="en-US" dirty="0" err="1">
                <a:sym typeface="Calibri"/>
              </a:rPr>
              <a:t>callee</a:t>
            </a:r>
            <a:endParaRPr dirty="0">
              <a:sym typeface="Calibri"/>
            </a:endParaRPr>
          </a:p>
          <a:p>
            <a:pPr lvl="1"/>
            <a:r>
              <a:rPr lang="en-US" dirty="0">
                <a:sym typeface="Calibri"/>
              </a:rPr>
              <a:t>If caller needs them, it must save those values before making a procedure call</a:t>
            </a:r>
            <a:endParaRPr dirty="0">
              <a:sym typeface="Courier New"/>
            </a:endParaRPr>
          </a:p>
          <a:p>
            <a:r>
              <a:rPr lang="en-US" sz="2960" dirty="0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t0-t6</a:t>
            </a:r>
            <a:r>
              <a:rPr lang="en-US" dirty="0">
                <a:sym typeface="Calibri"/>
              </a:rPr>
              <a:t> (temporary registers)</a:t>
            </a:r>
            <a:endParaRPr dirty="0"/>
          </a:p>
          <a:p>
            <a:r>
              <a:rPr lang="en-US" sz="2960" dirty="0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a0</a:t>
            </a:r>
            <a:r>
              <a:rPr lang="en-US" sz="2960" dirty="0">
                <a:solidFill>
                  <a:srgbClr val="FF0000"/>
                </a:solidFill>
                <a:latin typeface="Courier New"/>
                <a:cs typeface="Courier New"/>
                <a:sym typeface="Calibri"/>
              </a:rPr>
              <a:t>-</a:t>
            </a:r>
            <a:r>
              <a:rPr lang="en-US" sz="2960" dirty="0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a7</a:t>
            </a:r>
            <a:r>
              <a:rPr lang="en-US" dirty="0">
                <a:sym typeface="Calibri"/>
              </a:rPr>
              <a:t> (return address and arguments)</a:t>
            </a:r>
            <a:endParaRPr dirty="0"/>
          </a:p>
          <a:p>
            <a:r>
              <a:rPr lang="en-US" sz="2960" dirty="0" err="1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ra</a:t>
            </a:r>
            <a:r>
              <a:rPr lang="en-US" dirty="0"/>
              <a:t> (return address)</a:t>
            </a:r>
            <a:endParaRPr dirty="0"/>
          </a:p>
          <a:p>
            <a:pPr lvl="1"/>
            <a:r>
              <a:rPr lang="en-US" dirty="0">
                <a:sym typeface="Calibri"/>
              </a:rPr>
              <a:t>These will change if </a:t>
            </a:r>
            <a:r>
              <a:rPr lang="en-US" dirty="0" err="1">
                <a:sym typeface="Calibri"/>
              </a:rPr>
              <a:t>callee</a:t>
            </a:r>
            <a:r>
              <a:rPr lang="en-US" dirty="0">
                <a:sym typeface="Calibri"/>
              </a:rPr>
              <a:t> invokes another function (nested function means </a:t>
            </a:r>
            <a:r>
              <a:rPr lang="en-US" dirty="0" err="1">
                <a:sym typeface="Calibri"/>
              </a:rPr>
              <a:t>callee</a:t>
            </a:r>
            <a:r>
              <a:rPr lang="en-US" dirty="0">
                <a:sym typeface="Calibri"/>
              </a:rPr>
              <a:t> is also a caller)</a:t>
            </a:r>
            <a:endParaRPr dirty="0">
              <a:sym typeface="Calibri"/>
            </a:endParaRPr>
          </a:p>
        </p:txBody>
      </p:sp>
      <p:pic>
        <p:nvPicPr>
          <p:cNvPr id="697" name="Google Shape;697;g5c48340b98_0_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624" y="5478648"/>
            <a:ext cx="2749574" cy="997525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g5c48340b98_0_214"/>
          <p:cNvSpPr/>
          <p:nvPr/>
        </p:nvSpPr>
        <p:spPr>
          <a:xfrm>
            <a:off x="6681350" y="5359925"/>
            <a:ext cx="1475400" cy="1143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2994F4-F526-FA41-8977-DC98BAE6745A}"/>
              </a:ext>
            </a:extLst>
          </p:cNvPr>
          <p:cNvSpPr txBox="1"/>
          <p:nvPr/>
        </p:nvSpPr>
        <p:spPr>
          <a:xfrm>
            <a:off x="179512" y="6504974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 Lecture slides CS61C, University of California at Berkeley</a:t>
            </a:r>
            <a:endParaRPr lang="en-US" sz="1000" b="0" i="1" baseline="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079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E322F-0B2F-E64A-88F5-5869862FF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64" y="4941208"/>
            <a:ext cx="7896225" cy="1437754"/>
          </a:xfrm>
        </p:spPr>
        <p:txBody>
          <a:bodyPr/>
          <a:lstStyle/>
          <a:p>
            <a:r>
              <a:rPr lang="en-US" sz="1800" dirty="0"/>
              <a:t>Any (saved) Register of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s0-s11</a:t>
            </a:r>
            <a:r>
              <a:rPr lang="en-US" sz="1800" b="1" dirty="0"/>
              <a:t> </a:t>
            </a:r>
            <a:r>
              <a:rPr lang="en-US" sz="1800" dirty="0"/>
              <a:t>are preserved, </a:t>
            </a:r>
            <a:r>
              <a:rPr lang="en-US" sz="1800" dirty="0" err="1"/>
              <a:t>i.e</a:t>
            </a:r>
            <a:r>
              <a:rPr lang="en-US" sz="1800" dirty="0"/>
              <a:t>  </a:t>
            </a:r>
            <a:r>
              <a:rPr lang="en-US" sz="1800" dirty="0" err="1"/>
              <a:t>callee</a:t>
            </a:r>
            <a:r>
              <a:rPr lang="en-US" sz="1800" dirty="0"/>
              <a:t> saves and restores them – if it uses them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/>
              <a:t>Temporary Registers (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t0-t6</a:t>
            </a:r>
            <a:r>
              <a:rPr lang="en-US" sz="1800" dirty="0"/>
              <a:t>) are not saved by </a:t>
            </a:r>
            <a:r>
              <a:rPr lang="en-US" sz="1800" dirty="0" err="1"/>
              <a:t>callee</a:t>
            </a:r>
            <a:r>
              <a:rPr lang="en-US" sz="1800" dirty="0"/>
              <a:t> on a function call</a:t>
            </a:r>
          </a:p>
          <a:p>
            <a:pPr lvl="1"/>
            <a:r>
              <a:rPr lang="en-US" sz="1400" dirty="0" err="1"/>
              <a:t>Calller</a:t>
            </a:r>
            <a:r>
              <a:rPr lang="en-US" sz="1400" dirty="0"/>
              <a:t> saves these registers if it wants to preserve them. </a:t>
            </a:r>
            <a:r>
              <a:rPr lang="en-US" sz="1400" dirty="0" err="1"/>
              <a:t>Callee</a:t>
            </a:r>
            <a:r>
              <a:rPr lang="en-US" sz="1400" dirty="0"/>
              <a:t> can use these freely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C502B9-F3F7-7D49-BD90-2700C7BC3FD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Register Saving Conventions</a:t>
            </a:r>
          </a:p>
        </p:txBody>
      </p:sp>
      <p:graphicFrame>
        <p:nvGraphicFramePr>
          <p:cNvPr id="6" name="Group 31">
            <a:extLst>
              <a:ext uri="{FF2B5EF4-FFF2-40B4-BE49-F238E27FC236}">
                <a16:creationId xmlns:a16="http://schemas.microsoft.com/office/drawing/2014/main" id="{1465BAF2-1A33-C14A-91DF-9B9571411DFB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31217794"/>
              </p:ext>
            </p:extLst>
          </p:nvPr>
        </p:nvGraphicFramePr>
        <p:xfrm>
          <a:off x="839758" y="1124744"/>
          <a:ext cx="7453342" cy="3642360"/>
        </p:xfrm>
        <a:graphic>
          <a:graphicData uri="http://schemas.openxmlformats.org/drawingml/2006/table">
            <a:tbl>
              <a:tblPr/>
              <a:tblGrid>
                <a:gridCol w="3726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6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Preserved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Callee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-Saved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Non-preserved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Callee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not-Saved/Caller saved if required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s0-s11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t0-t6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stack above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a0-a7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stack below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A2275E4-6CBD-5D49-A41B-C65BB11ECCEA}"/>
              </a:ext>
            </a:extLst>
          </p:cNvPr>
          <p:cNvSpPr txBox="1"/>
          <p:nvPr/>
        </p:nvSpPr>
        <p:spPr>
          <a:xfrm>
            <a:off x="179512" y="6531884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5273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5884-1A01-F246-98D4-BCD8A9721BA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Storing Saved Registers on the Stack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9BC3C6-12E9-284A-94FC-DB04320DAC2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600" y="1046400"/>
            <a:ext cx="77724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# s3 = result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diffofsums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addi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,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, -4</a:t>
            </a:r>
            <a:r>
              <a:rPr lang="en-US" sz="1800" dirty="0">
                <a:latin typeface="Courier New" pitchFamily="49" charset="0"/>
              </a:rPr>
              <a:t>       # make space on stack to                   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            # store one register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sw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 s3, 0(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)        </a:t>
            </a:r>
            <a:r>
              <a:rPr lang="en-US" sz="1800" dirty="0">
                <a:latin typeface="Courier New" pitchFamily="49" charset="0"/>
              </a:rPr>
              <a:t># save s3 on stack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t0, a0, a1       # t0 = f + g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t1, a2, a3       # t1 = h + </a:t>
            </a:r>
            <a:r>
              <a:rPr lang="en-US" sz="1800" dirty="0" err="1">
                <a:latin typeface="Courier New" pitchFamily="49" charset="0"/>
              </a:rPr>
              <a:t>i</a:t>
            </a: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sub  s3, t0, t1       # result = (f + g) − (h +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a0, s3, zero     # put return value in a0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 s3, 0(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)        </a:t>
            </a:r>
            <a:r>
              <a:rPr lang="en-US" sz="1800" dirty="0">
                <a:latin typeface="Courier New" pitchFamily="49" charset="0"/>
              </a:rPr>
              <a:t># restore $s3 from stack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addi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,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, 4        </a:t>
            </a:r>
            <a:r>
              <a:rPr lang="en-US" sz="1800" dirty="0">
                <a:latin typeface="Courier New" pitchFamily="49" charset="0"/>
              </a:rPr>
              <a:t># deallocate stack space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jr</a:t>
            </a: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ra</a:t>
            </a:r>
            <a:r>
              <a:rPr lang="en-US" sz="1800" dirty="0">
                <a:latin typeface="Courier New" pitchFamily="49" charset="0"/>
              </a:rPr>
              <a:t>               # return to caller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0FE734-FF75-FD41-82E6-970A08293CEF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01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1E85C7-79D7-0F4B-8CD1-D8F7BFCF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today’s class we will study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D1E853-EE7C-3B42-BE25-53674FE00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Memory Map – Runtime </a:t>
            </a:r>
          </a:p>
          <a:p>
            <a:r>
              <a:rPr lang="en-US" dirty="0"/>
              <a:t>RISC-V – The Stack - Details</a:t>
            </a:r>
          </a:p>
          <a:p>
            <a:r>
              <a:rPr lang="en-US" dirty="0"/>
              <a:t>Register Saving Convention</a:t>
            </a:r>
          </a:p>
          <a:p>
            <a:r>
              <a:rPr lang="en-US" dirty="0"/>
              <a:t>Function Calls: Non-leaf and leaf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66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D795-C385-E147-B822-9C33AE37383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br>
              <a:rPr lang="en-US" b="1" dirty="0"/>
            </a:br>
            <a:r>
              <a:rPr lang="en-US" b="1" dirty="0"/>
              <a:t>Optimized </a:t>
            </a:r>
            <a:r>
              <a:rPr lang="en-US" b="1" dirty="0" err="1"/>
              <a:t>diffofsums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6FF96-D6A9-F64D-B4CD-95E1909E6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014554"/>
            <a:ext cx="7896225" cy="2376041"/>
          </a:xfrm>
        </p:spPr>
        <p:txBody>
          <a:bodyPr/>
          <a:lstStyle/>
          <a:p>
            <a:r>
              <a:rPr lang="en-US" dirty="0"/>
              <a:t>Note that function </a:t>
            </a:r>
            <a:r>
              <a:rPr lang="en-US" dirty="0" err="1">
                <a:latin typeface="Courier" pitchFamily="2" charset="0"/>
              </a:rPr>
              <a:t>diffofsums</a:t>
            </a:r>
            <a:r>
              <a:rPr lang="en-US" dirty="0"/>
              <a:t> need not save t0, t1 as these are temporary registers (and caller may take care of these if it is using them)</a:t>
            </a:r>
          </a:p>
          <a:p>
            <a:r>
              <a:rPr lang="en-US" dirty="0"/>
              <a:t>Also, </a:t>
            </a:r>
            <a:r>
              <a:rPr lang="en-US" dirty="0">
                <a:latin typeface="Courier" pitchFamily="2" charset="0"/>
              </a:rPr>
              <a:t>s3</a:t>
            </a:r>
            <a:r>
              <a:rPr lang="en-US" dirty="0"/>
              <a:t> is a saved register – which must be saved provided </a:t>
            </a:r>
            <a:r>
              <a:rPr lang="en-US" dirty="0" err="1">
                <a:latin typeface="Courier" pitchFamily="2" charset="0"/>
              </a:rPr>
              <a:t>diffofsums</a:t>
            </a:r>
            <a:r>
              <a:rPr lang="en-US" dirty="0"/>
              <a:t> is using it. Since </a:t>
            </a:r>
            <a:r>
              <a:rPr lang="en-US" dirty="0" err="1">
                <a:latin typeface="Courier" pitchFamily="2" charset="0"/>
              </a:rPr>
              <a:t>diffofsums</a:t>
            </a:r>
            <a:r>
              <a:rPr lang="en-US" dirty="0"/>
              <a:t> is not using </a:t>
            </a:r>
            <a:r>
              <a:rPr lang="en-US" dirty="0">
                <a:latin typeface="Courier" pitchFamily="2" charset="0"/>
              </a:rPr>
              <a:t>s3</a:t>
            </a:r>
            <a:r>
              <a:rPr lang="en-US" dirty="0"/>
              <a:t>, the </a:t>
            </a:r>
            <a:r>
              <a:rPr lang="en-US" dirty="0" err="1"/>
              <a:t>callee</a:t>
            </a:r>
            <a:r>
              <a:rPr lang="en-US" dirty="0"/>
              <a:t> is not required to be saved and restored</a:t>
            </a:r>
          </a:p>
          <a:p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CD238A4-D786-F844-A370-5A1A62A380D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539552" y="3819351"/>
            <a:ext cx="8382000" cy="2625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200" b="0" dirty="0">
                <a:latin typeface="Courier New" pitchFamily="49" charset="0"/>
              </a:rPr>
              <a:t># </a:t>
            </a:r>
            <a:r>
              <a:rPr lang="en-US" sz="2200" b="0" dirty="0">
                <a:solidFill>
                  <a:srgbClr val="0070C0"/>
                </a:solidFill>
                <a:latin typeface="Courier New" pitchFamily="49" charset="0"/>
              </a:rPr>
              <a:t>a0</a:t>
            </a:r>
            <a:r>
              <a:rPr lang="en-US" sz="2200" b="0" dirty="0">
                <a:latin typeface="Courier New" pitchFamily="49" charset="0"/>
              </a:rPr>
              <a:t> = result</a:t>
            </a:r>
          </a:p>
          <a:p>
            <a:pPr>
              <a:buFontTx/>
              <a:buNone/>
            </a:pPr>
            <a:r>
              <a:rPr lang="en-US" sz="2200" b="0" dirty="0" err="1">
                <a:latin typeface="Courier New" pitchFamily="49" charset="0"/>
              </a:rPr>
              <a:t>diffofsums</a:t>
            </a:r>
            <a:r>
              <a:rPr lang="en-US" sz="2200" b="0" dirty="0">
                <a:latin typeface="Courier New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sz="2200" b="0" dirty="0">
                <a:latin typeface="Courier New" pitchFamily="49" charset="0"/>
              </a:rPr>
              <a:t>  add  t0, a0, a1   # t0 = f + g</a:t>
            </a:r>
          </a:p>
          <a:p>
            <a:pPr>
              <a:buFontTx/>
              <a:buNone/>
            </a:pPr>
            <a:r>
              <a:rPr lang="en-US" sz="2200" b="0" dirty="0">
                <a:latin typeface="Courier New" pitchFamily="49" charset="0"/>
              </a:rPr>
              <a:t>  add  t1, a2, a3   # t1 = h + </a:t>
            </a:r>
            <a:r>
              <a:rPr lang="en-US" sz="2200" b="0" dirty="0" err="1">
                <a:latin typeface="Courier New" pitchFamily="49" charset="0"/>
              </a:rPr>
              <a:t>i</a:t>
            </a:r>
            <a:endParaRPr lang="en-US" sz="2200" b="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200" b="0" dirty="0">
                <a:latin typeface="Courier New" pitchFamily="49" charset="0"/>
              </a:rPr>
              <a:t>  sub  a0, t0, t1   # result = (f + g) − (h + </a:t>
            </a:r>
            <a:r>
              <a:rPr lang="en-US" sz="2200" b="0" dirty="0" err="1">
                <a:latin typeface="Courier New" pitchFamily="49" charset="0"/>
              </a:rPr>
              <a:t>i</a:t>
            </a:r>
            <a:r>
              <a:rPr lang="en-US" sz="2200" b="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2200" b="0" dirty="0">
                <a:latin typeface="Courier New" pitchFamily="49" charset="0"/>
              </a:rPr>
              <a:t>  </a:t>
            </a:r>
            <a:r>
              <a:rPr lang="en-US" sz="2200" b="0" dirty="0" err="1">
                <a:latin typeface="Courier New" pitchFamily="49" charset="0"/>
              </a:rPr>
              <a:t>jr</a:t>
            </a:r>
            <a:r>
              <a:rPr lang="en-US" sz="2200" b="0" dirty="0">
                <a:latin typeface="Courier New" pitchFamily="49" charset="0"/>
              </a:rPr>
              <a:t>   </a:t>
            </a:r>
            <a:r>
              <a:rPr lang="en-US" sz="2200" b="0" dirty="0" err="1">
                <a:latin typeface="Courier New" pitchFamily="49" charset="0"/>
              </a:rPr>
              <a:t>ra</a:t>
            </a:r>
            <a:r>
              <a:rPr lang="en-US" sz="2200" b="0" dirty="0">
                <a:latin typeface="Courier New" pitchFamily="49" charset="0"/>
              </a:rPr>
              <a:t>           # return to caller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CB3456-36FA-314E-A510-CE2C47E648E8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6631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3">
            <a:extLst>
              <a:ext uri="{FF2B5EF4-FFF2-40B4-BE49-F238E27FC236}">
                <a16:creationId xmlns:a16="http://schemas.microsoft.com/office/drawing/2014/main" id="{B792E94F-5036-9948-B70F-50400209794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852738"/>
            <a:ext cx="7772400" cy="1470025"/>
          </a:xfrm>
        </p:spPr>
        <p:txBody>
          <a:bodyPr/>
          <a:lstStyle/>
          <a:p>
            <a:pPr marL="0" indent="0"/>
            <a:r>
              <a:rPr lang="en-US" altLang="en-US" dirty="0"/>
              <a:t>Function Calls – Leaf and non-leaf</a:t>
            </a:r>
          </a:p>
        </p:txBody>
      </p:sp>
    </p:spTree>
    <p:extLst>
      <p:ext uri="{BB962C8B-B14F-4D97-AF65-F5344CB8AC3E}">
        <p14:creationId xmlns:p14="http://schemas.microsoft.com/office/powerpoint/2010/main" val="4106960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5c48340b98_0_2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How do we save registers? The stack!</a:t>
            </a:r>
            <a:endParaRPr b="1" dirty="0">
              <a:sym typeface="Calibri"/>
            </a:endParaRPr>
          </a:p>
        </p:txBody>
      </p:sp>
      <p:sp>
        <p:nvSpPr>
          <p:cNvPr id="730" name="Google Shape;730;g5c48340b98_0_244"/>
          <p:cNvSpPr txBox="1">
            <a:spLocks noGrp="1"/>
          </p:cNvSpPr>
          <p:nvPr>
            <p:ph type="body" idx="1"/>
          </p:nvPr>
        </p:nvSpPr>
        <p:spPr>
          <a:xfrm>
            <a:off x="4297680" y="1783080"/>
            <a:ext cx="4757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2600">
                <a:solidFill>
                  <a:srgbClr val="FF0000"/>
                </a:solidFill>
              </a:rPr>
              <a:t>local variables and saved registers</a:t>
            </a:r>
            <a:br>
              <a:rPr lang="en-US" sz="2800">
                <a:solidFill>
                  <a:srgbClr val="FF0000"/>
                </a:solidFill>
              </a:rPr>
            </a:b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br>
              <a:rPr lang="en-US" sz="2800"/>
            </a:b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Dynamically allocated space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variables, string literals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instructions</a:t>
            </a:r>
            <a:endParaRPr/>
          </a:p>
        </p:txBody>
      </p:sp>
      <p:grpSp>
        <p:nvGrpSpPr>
          <p:cNvPr id="732" name="Google Shape;732;g5c48340b98_0_244"/>
          <p:cNvGrpSpPr/>
          <p:nvPr/>
        </p:nvGrpSpPr>
        <p:grpSpPr>
          <a:xfrm>
            <a:off x="978379" y="1737373"/>
            <a:ext cx="2866661" cy="4335220"/>
            <a:chOff x="5481684" y="914400"/>
            <a:chExt cx="2958676" cy="4797720"/>
          </a:xfrm>
        </p:grpSpPr>
        <p:sp>
          <p:nvSpPr>
            <p:cNvPr id="733" name="Google Shape;733;g5c48340b98_0_244" descr="Wide upward diagonal"/>
            <p:cNvSpPr/>
            <p:nvPr/>
          </p:nvSpPr>
          <p:spPr>
            <a:xfrm>
              <a:off x="5994403" y="1549399"/>
              <a:ext cx="2438400" cy="18288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g5c48340b98_0_244"/>
            <p:cNvSpPr/>
            <p:nvPr/>
          </p:nvSpPr>
          <p:spPr>
            <a:xfrm>
              <a:off x="5994403" y="1016000"/>
              <a:ext cx="2438400" cy="45720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g5c48340b98_0_244"/>
            <p:cNvSpPr/>
            <p:nvPr/>
          </p:nvSpPr>
          <p:spPr>
            <a:xfrm>
              <a:off x="6001960" y="4757355"/>
              <a:ext cx="2438400" cy="8382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g5c48340b98_0_244"/>
            <p:cNvSpPr/>
            <p:nvPr/>
          </p:nvSpPr>
          <p:spPr>
            <a:xfrm>
              <a:off x="5994403" y="4063998"/>
              <a:ext cx="2438400" cy="6858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37" name="Google Shape;737;g5c48340b98_0_244"/>
            <p:cNvCxnSpPr/>
            <p:nvPr/>
          </p:nvCxnSpPr>
          <p:spPr>
            <a:xfrm>
              <a:off x="5994403" y="3378198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lgDash"/>
              <a:round/>
              <a:headEnd type="none" w="sm" len="sm"/>
              <a:tailEnd type="none" w="sm" len="sm"/>
            </a:ln>
          </p:spPr>
        </p:cxnSp>
        <p:cxnSp>
          <p:nvCxnSpPr>
            <p:cNvPr id="738" name="Google Shape;738;g5c48340b98_0_244"/>
            <p:cNvCxnSpPr/>
            <p:nvPr/>
          </p:nvCxnSpPr>
          <p:spPr>
            <a:xfrm>
              <a:off x="5994403" y="1549399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lgDash"/>
              <a:round/>
              <a:headEnd type="none" w="sm" len="sm"/>
              <a:tailEnd type="none" w="sm" len="sm"/>
            </a:ln>
          </p:spPr>
        </p:cxnSp>
        <p:sp>
          <p:nvSpPr>
            <p:cNvPr id="739" name="Google Shape;739;g5c48340b98_0_244"/>
            <p:cNvSpPr txBox="1"/>
            <p:nvPr/>
          </p:nvSpPr>
          <p:spPr>
            <a:xfrm>
              <a:off x="6001957" y="4820610"/>
              <a:ext cx="24384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g5c48340b98_0_244"/>
            <p:cNvSpPr txBox="1"/>
            <p:nvPr/>
          </p:nvSpPr>
          <p:spPr>
            <a:xfrm>
              <a:off x="5979900" y="4076697"/>
              <a:ext cx="24384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static data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g5c48340b98_0_244"/>
            <p:cNvSpPr txBox="1"/>
            <p:nvPr/>
          </p:nvSpPr>
          <p:spPr>
            <a:xfrm>
              <a:off x="6724664" y="3390885"/>
              <a:ext cx="1227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heap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g5c48340b98_0_244"/>
            <p:cNvSpPr txBox="1"/>
            <p:nvPr/>
          </p:nvSpPr>
          <p:spPr>
            <a:xfrm>
              <a:off x="6718318" y="1015995"/>
              <a:ext cx="13476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43" name="Google Shape;743;g5c48340b98_0_244"/>
            <p:cNvCxnSpPr/>
            <p:nvPr/>
          </p:nvCxnSpPr>
          <p:spPr>
            <a:xfrm rot="10800000">
              <a:off x="7213603" y="2997198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44" name="Google Shape;744;g5c48340b98_0_244"/>
            <p:cNvCxnSpPr/>
            <p:nvPr/>
          </p:nvCxnSpPr>
          <p:spPr>
            <a:xfrm>
              <a:off x="7213602" y="1549399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745" name="Google Shape;745;g5c48340b98_0_244"/>
            <p:cNvSpPr txBox="1"/>
            <p:nvPr/>
          </p:nvSpPr>
          <p:spPr>
            <a:xfrm>
              <a:off x="5481684" y="914400"/>
              <a:ext cx="462000" cy="5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g5c48340b98_0_244"/>
            <p:cNvSpPr txBox="1"/>
            <p:nvPr/>
          </p:nvSpPr>
          <p:spPr>
            <a:xfrm>
              <a:off x="5632237" y="5303520"/>
              <a:ext cx="311400" cy="40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747" name="Google Shape;747;g5c48340b98_0_244"/>
          <p:cNvCxnSpPr/>
          <p:nvPr/>
        </p:nvCxnSpPr>
        <p:spPr>
          <a:xfrm rot="10800000">
            <a:off x="3895301" y="2057400"/>
            <a:ext cx="413700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48" name="Google Shape;748;g5c48340b98_0_244"/>
          <p:cNvCxnSpPr/>
          <p:nvPr/>
        </p:nvCxnSpPr>
        <p:spPr>
          <a:xfrm rot="10800000">
            <a:off x="3895301" y="4270248"/>
            <a:ext cx="4137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49" name="Google Shape;749;g5c48340b98_0_244"/>
          <p:cNvCxnSpPr/>
          <p:nvPr/>
        </p:nvCxnSpPr>
        <p:spPr>
          <a:xfrm rot="10800000">
            <a:off x="3895301" y="4937760"/>
            <a:ext cx="4137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50" name="Google Shape;750;g5c48340b98_0_244"/>
          <p:cNvCxnSpPr/>
          <p:nvPr/>
        </p:nvCxnSpPr>
        <p:spPr>
          <a:xfrm rot="10800000">
            <a:off x="3895301" y="5577840"/>
            <a:ext cx="4137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751" name="Google Shape;751;g5c48340b98_0_244"/>
          <p:cNvSpPr txBox="1"/>
          <p:nvPr/>
        </p:nvSpPr>
        <p:spPr>
          <a:xfrm>
            <a:off x="365760" y="1508760"/>
            <a:ext cx="109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2" name="Google Shape;752;g5c48340b98_0_244"/>
          <p:cNvGrpSpPr/>
          <p:nvPr/>
        </p:nvGrpSpPr>
        <p:grpSpPr>
          <a:xfrm>
            <a:off x="182880" y="2075688"/>
            <a:ext cx="1188720" cy="461700"/>
            <a:chOff x="0" y="1894114"/>
            <a:chExt cx="1188720" cy="461700"/>
          </a:xfrm>
        </p:grpSpPr>
        <p:cxnSp>
          <p:nvCxnSpPr>
            <p:cNvPr id="753" name="Google Shape;753;g5c48340b98_0_244"/>
            <p:cNvCxnSpPr/>
            <p:nvPr/>
          </p:nvCxnSpPr>
          <p:spPr>
            <a:xfrm>
              <a:off x="731520" y="2133600"/>
              <a:ext cx="457200" cy="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754" name="Google Shape;754;g5c48340b98_0_244"/>
            <p:cNvSpPr txBox="1"/>
            <p:nvPr/>
          </p:nvSpPr>
          <p:spPr>
            <a:xfrm>
              <a:off x="0" y="1894114"/>
              <a:ext cx="737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sp</a:t>
              </a:r>
              <a:endParaRPr sz="24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222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5c48340b98_0_275"/>
          <p:cNvSpPr txBox="1">
            <a:spLocks noGrp="1"/>
          </p:cNvSpPr>
          <p:nvPr>
            <p:ph type="title"/>
          </p:nvPr>
        </p:nvSpPr>
        <p:spPr>
          <a:xfrm>
            <a:off x="457200" y="-18256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Stack Before, During, After Call</a:t>
            </a:r>
            <a:endParaRPr dirty="0">
              <a:sym typeface="Calibri"/>
            </a:endParaRPr>
          </a:p>
        </p:txBody>
      </p:sp>
      <p:pic>
        <p:nvPicPr>
          <p:cNvPr id="765" name="Google Shape;765;g5c48340b98_0_2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828800"/>
            <a:ext cx="8229601" cy="3781986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g5c48340b98_0_275"/>
          <p:cNvSpPr/>
          <p:nvPr/>
        </p:nvSpPr>
        <p:spPr>
          <a:xfrm>
            <a:off x="979714" y="2188029"/>
            <a:ext cx="642300" cy="31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g5c48340b98_0_275"/>
          <p:cNvSpPr/>
          <p:nvPr/>
        </p:nvSpPr>
        <p:spPr>
          <a:xfrm>
            <a:off x="3483428" y="2950029"/>
            <a:ext cx="642300" cy="31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g5c48340b98_0_275"/>
          <p:cNvSpPr/>
          <p:nvPr/>
        </p:nvSpPr>
        <p:spPr>
          <a:xfrm>
            <a:off x="6117771" y="2166257"/>
            <a:ext cx="642300" cy="31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9" name="Google Shape;769;g5c48340b98_0_275"/>
          <p:cNvPicPr preferRelativeResize="0"/>
          <p:nvPr/>
        </p:nvPicPr>
        <p:blipFill rotWithShape="1">
          <a:blip r:embed="rId3">
            <a:alphaModFix/>
          </a:blip>
          <a:srcRect l="36413" t="45377" r="31202" b="-16929"/>
          <a:stretch/>
        </p:blipFill>
        <p:spPr>
          <a:xfrm>
            <a:off x="3453850" y="2935525"/>
            <a:ext cx="2664900" cy="27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g5c48340b98_0_275"/>
          <p:cNvSpPr/>
          <p:nvPr/>
        </p:nvSpPr>
        <p:spPr>
          <a:xfrm>
            <a:off x="3557350" y="4682025"/>
            <a:ext cx="2836200" cy="66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g5c48340b98_0_275"/>
          <p:cNvSpPr txBox="1"/>
          <p:nvPr/>
        </p:nvSpPr>
        <p:spPr>
          <a:xfrm>
            <a:off x="1836825" y="1525675"/>
            <a:ext cx="1375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Before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g5c48340b98_0_275"/>
          <p:cNvSpPr txBox="1"/>
          <p:nvPr/>
        </p:nvSpPr>
        <p:spPr>
          <a:xfrm>
            <a:off x="4468425" y="1525675"/>
            <a:ext cx="1375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During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g5c48340b98_0_275"/>
          <p:cNvSpPr txBox="1"/>
          <p:nvPr/>
        </p:nvSpPr>
        <p:spPr>
          <a:xfrm>
            <a:off x="6989650" y="1525675"/>
            <a:ext cx="1375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After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g5c48340b98_0_275"/>
          <p:cNvSpPr/>
          <p:nvPr/>
        </p:nvSpPr>
        <p:spPr>
          <a:xfrm>
            <a:off x="940475" y="2621675"/>
            <a:ext cx="208200" cy="41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g5c48340b98_0_275"/>
          <p:cNvSpPr/>
          <p:nvPr/>
        </p:nvSpPr>
        <p:spPr>
          <a:xfrm>
            <a:off x="3524050" y="4147325"/>
            <a:ext cx="113100" cy="41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g5c48340b98_0_275"/>
          <p:cNvSpPr/>
          <p:nvPr/>
        </p:nvSpPr>
        <p:spPr>
          <a:xfrm>
            <a:off x="6173300" y="2660125"/>
            <a:ext cx="113100" cy="41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58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5c48340b98_0_295"/>
          <p:cNvSpPr txBox="1">
            <a:spLocks noGrp="1"/>
          </p:cNvSpPr>
          <p:nvPr>
            <p:ph type="title"/>
          </p:nvPr>
        </p:nvSpPr>
        <p:spPr>
          <a:xfrm>
            <a:off x="457200" y="46038"/>
            <a:ext cx="8229600" cy="917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ym typeface="Calibri"/>
              </a:rPr>
              <a:t>Basic Structure of a Function</a:t>
            </a:r>
            <a:endParaRPr b="1" dirty="0">
              <a:sym typeface="Calibri"/>
            </a:endParaRPr>
          </a:p>
        </p:txBody>
      </p:sp>
      <p:sp>
        <p:nvSpPr>
          <p:cNvPr id="785" name="Google Shape;785;g5c48340b98_0_295"/>
          <p:cNvSpPr txBox="1">
            <a:spLocks noGrp="1"/>
          </p:cNvSpPr>
          <p:nvPr>
            <p:ph type="body" idx="1"/>
          </p:nvPr>
        </p:nvSpPr>
        <p:spPr>
          <a:xfrm>
            <a:off x="1114425" y="1000125"/>
            <a:ext cx="7620000" cy="49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endParaRPr sz="31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lang="en-US" sz="23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func_label:</a:t>
            </a: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23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3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addi sp,sp, -framesize</a:t>
            </a:r>
            <a:br>
              <a:rPr lang="en-US" sz="23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3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sw ra, &lt;framesize-4&gt;(sp)</a:t>
            </a:r>
            <a:endParaRPr sz="2300" b="0" i="0" u="none" strike="noStrike" cap="none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lang="en-US" sz="23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#store other callee saved registers</a:t>
            </a:r>
            <a:br>
              <a:rPr lang="en-US" sz="23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300" b="0" i="0" u="none" strike="noStrike" cap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#save other regs if need be</a:t>
            </a:r>
            <a:endParaRPr sz="2300" b="0" i="1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endParaRPr sz="2300" b="0" i="1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lang="en-US" sz="23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3100"/>
          </a:p>
          <a:p>
            <a:pPr marL="0" marR="0" lvl="0" indent="0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endParaRPr sz="23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endParaRPr sz="23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"/>
              <a:buNone/>
            </a:pPr>
            <a:r>
              <a:rPr lang="en-US" sz="2300" b="0" i="0" u="none" strike="noStrike" cap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#restore other regs if need be</a:t>
            </a:r>
            <a:br>
              <a:rPr lang="en-US" sz="2300" b="0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3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#restore other callee saved registers</a:t>
            </a:r>
            <a:endParaRPr sz="2300" b="0" i="0" u="none" strike="noStrike" cap="none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"/>
              <a:buNone/>
            </a:pPr>
            <a:r>
              <a:rPr lang="en-US" sz="23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US" sz="23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 ra, &lt;framesize-4&gt;(sp)</a:t>
            </a:r>
            <a:endParaRPr sz="23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lang="en-US" sz="23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addi sp,sp, framesize </a:t>
            </a:r>
            <a:br>
              <a:rPr lang="en-US" sz="23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3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jr ra</a:t>
            </a:r>
            <a:endParaRPr sz="23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7" name="Google Shape;787;g5c48340b98_0_295"/>
          <p:cNvSpPr txBox="1"/>
          <p:nvPr/>
        </p:nvSpPr>
        <p:spPr>
          <a:xfrm>
            <a:off x="638175" y="4171293"/>
            <a:ext cx="1467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1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Epilogue</a:t>
            </a:r>
            <a:endParaRPr sz="2800" b="1" i="1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g5c48340b98_0_295"/>
          <p:cNvSpPr txBox="1"/>
          <p:nvPr/>
        </p:nvSpPr>
        <p:spPr>
          <a:xfrm>
            <a:off x="647700" y="1028700"/>
            <a:ext cx="1523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1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Prologue</a:t>
            </a:r>
            <a:endParaRPr sz="2800" b="1" i="1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g5c48340b98_0_295"/>
          <p:cNvSpPr txBox="1"/>
          <p:nvPr/>
        </p:nvSpPr>
        <p:spPr>
          <a:xfrm>
            <a:off x="638175" y="3276600"/>
            <a:ext cx="674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1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Body            </a:t>
            </a:r>
            <a:r>
              <a:rPr lang="en-US" sz="28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(call other functions…)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g5c48340b98_0_295"/>
          <p:cNvSpPr txBox="1"/>
          <p:nvPr/>
        </p:nvSpPr>
        <p:spPr>
          <a:xfrm>
            <a:off x="1115568" y="3672840"/>
            <a:ext cx="129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...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87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5c48340b98_0_310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3678300" cy="19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Example function with calling convention</a:t>
            </a:r>
            <a:endParaRPr sz="2800" dirty="0"/>
          </a:p>
        </p:txBody>
      </p:sp>
      <p:sp>
        <p:nvSpPr>
          <p:cNvPr id="797" name="Google Shape;797;g5c48340b98_0_310"/>
          <p:cNvSpPr txBox="1">
            <a:spLocks noGrp="1"/>
          </p:cNvSpPr>
          <p:nvPr>
            <p:ph type="body" idx="1"/>
          </p:nvPr>
        </p:nvSpPr>
        <p:spPr>
          <a:xfrm>
            <a:off x="457200" y="2292775"/>
            <a:ext cx="34575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Leaf(</a:t>
            </a:r>
            <a:r>
              <a:rPr lang="en-US" sz="18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g,</a:t>
            </a:r>
            <a:br>
              <a:rPr lang="en-US" sz="18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8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h,</a:t>
            </a: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8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8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j){</a:t>
            </a:r>
            <a:endParaRPr sz="1800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f;</a:t>
            </a:r>
            <a:endParaRPr sz="1800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f = (</a:t>
            </a:r>
            <a:r>
              <a:rPr lang="en-US" sz="18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g+h</a:t>
            </a:r>
            <a:r>
              <a:rPr lang="en-US" sz="18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)-(</a:t>
            </a:r>
            <a:r>
              <a:rPr lang="en-US" sz="18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i+j</a:t>
            </a:r>
            <a:r>
              <a:rPr lang="en-US" sz="18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return f;</a:t>
            </a:r>
            <a:endParaRPr sz="1800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9" name="Google Shape;799;g5c48340b98_0_310"/>
          <p:cNvSpPr txBox="1">
            <a:spLocks noGrp="1"/>
          </p:cNvSpPr>
          <p:nvPr>
            <p:ph type="body" idx="1"/>
          </p:nvPr>
        </p:nvSpPr>
        <p:spPr>
          <a:xfrm>
            <a:off x="4135500" y="646650"/>
            <a:ext cx="4928100" cy="5800200"/>
          </a:xfrm>
          <a:prstGeom prst="rect">
            <a:avLst/>
          </a:prstGeom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Leaf: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sp,sp,-8	# allocate stack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sw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s1,4(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sp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)		# save s1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sw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s0,0(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sp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)		# save s0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add s0,a0,a1	# s0 =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g+h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add s1,a2,a3	# s1 =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i+j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sub a0,s0,s1	# return value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22860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#  = s0-s1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lw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s0,0(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sp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)		# restore s0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lw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s1,4(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sp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)		# restore s1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addi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sp,sp,8		# free stack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jr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ra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			# return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572766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5c48340b98_0_3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Stack during function execution</a:t>
            </a:r>
            <a:endParaRPr b="1" dirty="0"/>
          </a:p>
        </p:txBody>
      </p:sp>
      <p:sp>
        <p:nvSpPr>
          <p:cNvPr id="806" name="Google Shape;806;g5c48340b98_0_318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8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" lvl="0" indent="0" algn="l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Need to save old values of s0 and s1</a:t>
            </a:r>
            <a:endParaRPr dirty="0"/>
          </a:p>
        </p:txBody>
      </p:sp>
      <p:sp>
        <p:nvSpPr>
          <p:cNvPr id="807" name="Google Shape;807;g5c48340b98_0_318"/>
          <p:cNvSpPr txBox="1">
            <a:spLocks noGrp="1"/>
          </p:cNvSpPr>
          <p:nvPr>
            <p:ph type="sldNum" idx="12"/>
          </p:nvPr>
        </p:nvSpPr>
        <p:spPr>
          <a:xfrm>
            <a:off x="6553200" y="6356363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pic>
        <p:nvPicPr>
          <p:cNvPr id="808" name="Google Shape;808;g5c48340b98_0_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789792"/>
            <a:ext cx="8229600" cy="36566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50978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5c48340b98_0_326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3678300" cy="19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Different register choices could reduce effort</a:t>
            </a:r>
            <a:endParaRPr sz="2800"/>
          </a:p>
        </p:txBody>
      </p:sp>
      <p:sp>
        <p:nvSpPr>
          <p:cNvPr id="815" name="Google Shape;815;g5c48340b98_0_326"/>
          <p:cNvSpPr txBox="1">
            <a:spLocks noGrp="1"/>
          </p:cNvSpPr>
          <p:nvPr>
            <p:ph type="body" idx="1"/>
          </p:nvPr>
        </p:nvSpPr>
        <p:spPr>
          <a:xfrm>
            <a:off x="323528" y="2292775"/>
            <a:ext cx="3591172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Leaf(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g,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h,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j){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f;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	f = (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g+h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)-(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i+j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	return f;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7" name="Google Shape;817;g5c48340b98_0_326"/>
          <p:cNvSpPr txBox="1">
            <a:spLocks noGrp="1"/>
          </p:cNvSpPr>
          <p:nvPr>
            <p:ph type="body" idx="1"/>
          </p:nvPr>
        </p:nvSpPr>
        <p:spPr>
          <a:xfrm>
            <a:off x="4024975" y="646650"/>
            <a:ext cx="5038500" cy="4020600"/>
          </a:xfrm>
          <a:prstGeom prst="rect">
            <a:avLst/>
          </a:prstGeom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Leaf: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# nothing to save on stack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add </a:t>
            </a:r>
            <a:r>
              <a:rPr lang="en-US" sz="18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t0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,a0,a1	# t0 =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g+h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add </a:t>
            </a:r>
            <a:r>
              <a:rPr lang="en-US" sz="18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t1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,a2,a3	# t1 =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i+j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sub a0,t0,t1	# return value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22860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#  = t0-t1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# nothing to restore from stack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jr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ra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				# return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8" name="Google Shape;818;g5c48340b98_0_326"/>
          <p:cNvSpPr txBox="1"/>
          <p:nvPr/>
        </p:nvSpPr>
        <p:spPr>
          <a:xfrm>
            <a:off x="4004900" y="4777775"/>
            <a:ext cx="4681800" cy="14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Be lazy! Use register choices that minimize saving to the stack.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 makes your program faster too...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15207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3">
            <a:extLst>
              <a:ext uri="{FF2B5EF4-FFF2-40B4-BE49-F238E27FC236}">
                <a16:creationId xmlns:a16="http://schemas.microsoft.com/office/drawing/2014/main" id="{B792E94F-5036-9948-B70F-50400209794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852738"/>
            <a:ext cx="7772400" cy="1470025"/>
          </a:xfrm>
        </p:spPr>
        <p:txBody>
          <a:bodyPr/>
          <a:lstStyle/>
          <a:p>
            <a:pPr marL="0" indent="0"/>
            <a:r>
              <a:rPr lang="en-US" altLang="en-US" dirty="0"/>
              <a:t>Non leaf Functions</a:t>
            </a:r>
          </a:p>
        </p:txBody>
      </p:sp>
    </p:spTree>
    <p:extLst>
      <p:ext uri="{BB962C8B-B14F-4D97-AF65-F5344CB8AC3E}">
        <p14:creationId xmlns:p14="http://schemas.microsoft.com/office/powerpoint/2010/main" val="2144458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2968-9379-1247-A68A-9767F908262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Non-Leaf 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2E382-C28A-E24D-90F1-7335295B078F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C00000"/>
                </a:solidFill>
              </a:rPr>
              <a:t>Non-leaf function</a:t>
            </a:r>
            <a:r>
              <a:rPr lang="en-US" dirty="0"/>
              <a:t>: a function that calls another function</a:t>
            </a:r>
          </a:p>
          <a:p>
            <a:r>
              <a:rPr lang="en-IN" dirty="0"/>
              <a:t>Non-leaf functions are complicated </a:t>
            </a:r>
          </a:p>
          <a:p>
            <a:pPr lvl="1"/>
            <a:r>
              <a:rPr lang="en-IN" dirty="0"/>
              <a:t>caller may need to save non-preserved registers on the stack before they call another function and then restore those registers afterward</a:t>
            </a:r>
          </a:p>
          <a:p>
            <a:pPr lvl="1"/>
            <a:r>
              <a:rPr lang="en-IN" dirty="0" err="1"/>
              <a:t>Callee</a:t>
            </a:r>
            <a:r>
              <a:rPr lang="en-IN" dirty="0"/>
              <a:t> needs to preserve and restore any preserved registers that it intends to use </a:t>
            </a:r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041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FD7CEA-7899-B548-B9F7-0CE978302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852936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Previous Classes</a:t>
            </a:r>
          </a:p>
        </p:txBody>
      </p:sp>
    </p:spTree>
    <p:extLst>
      <p:ext uri="{BB962C8B-B14F-4D97-AF65-F5344CB8AC3E}">
        <p14:creationId xmlns:p14="http://schemas.microsoft.com/office/powerpoint/2010/main" val="3224554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2968-9379-1247-A68A-9767F908262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Non Leaf Function Calls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D68C566-AAC4-AE47-AF31-D2BAEC4C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5229200"/>
            <a:ext cx="7896225" cy="1152550"/>
          </a:xfrm>
        </p:spPr>
        <p:txBody>
          <a:bodyPr/>
          <a:lstStyle/>
          <a:p>
            <a:r>
              <a:rPr lang="en-US" dirty="0"/>
              <a:t>We also need to preserve </a:t>
            </a:r>
            <a:r>
              <a:rPr lang="en-US" dirty="0" err="1"/>
              <a:t>sp</a:t>
            </a:r>
            <a:r>
              <a:rPr lang="en-US" dirty="0"/>
              <a:t> before jumping to a non-leaf procedure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D4C639A-D39A-F94F-A897-6BCCE1E31B88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9552" y="928919"/>
            <a:ext cx="8229600" cy="4084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sz="2000" b="0" kern="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0" kern="0" dirty="0">
                <a:latin typeface="Courier New" pitchFamily="49" charset="0"/>
              </a:rPr>
              <a:t>func1:</a:t>
            </a:r>
          </a:p>
          <a:p>
            <a:pPr>
              <a:buFontTx/>
              <a:buNone/>
            </a:pPr>
            <a:r>
              <a:rPr lang="en-US" sz="2000" b="1" kern="0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kern="0" dirty="0" err="1">
                <a:solidFill>
                  <a:srgbClr val="0070C0"/>
                </a:solidFill>
                <a:latin typeface="Courier New" pitchFamily="49" charset="0"/>
              </a:rPr>
              <a:t>addi</a:t>
            </a:r>
            <a:r>
              <a:rPr lang="en-US" sz="2000" b="1" kern="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2000" b="1" kern="0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2000" b="1" kern="0" dirty="0">
                <a:solidFill>
                  <a:srgbClr val="0070C0"/>
                </a:solidFill>
                <a:latin typeface="Courier New" pitchFamily="49" charset="0"/>
              </a:rPr>
              <a:t>, </a:t>
            </a:r>
            <a:r>
              <a:rPr lang="en-US" sz="2000" b="1" kern="0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2000" b="1" kern="0" dirty="0">
                <a:solidFill>
                  <a:srgbClr val="0070C0"/>
                </a:solidFill>
                <a:latin typeface="Courier New" pitchFamily="49" charset="0"/>
              </a:rPr>
              <a:t>, -4   # make space on stack</a:t>
            </a:r>
          </a:p>
          <a:p>
            <a:pPr>
              <a:buFontTx/>
              <a:buNone/>
            </a:pPr>
            <a:r>
              <a:rPr lang="en-US" sz="2000" b="1" kern="0" dirty="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sz="2000" b="1" kern="0" dirty="0" err="1">
                <a:solidFill>
                  <a:srgbClr val="0070C0"/>
                </a:solidFill>
                <a:latin typeface="Courier New" pitchFamily="49" charset="0"/>
              </a:rPr>
              <a:t>sw</a:t>
            </a:r>
            <a:r>
              <a:rPr lang="en-US" sz="2000" b="1" kern="0" dirty="0">
                <a:solidFill>
                  <a:srgbClr val="0070C0"/>
                </a:solidFill>
                <a:latin typeface="Courier New" pitchFamily="49" charset="0"/>
              </a:rPr>
              <a:t>   </a:t>
            </a:r>
            <a:r>
              <a:rPr lang="en-US" sz="2000" b="1" kern="0" dirty="0" err="1">
                <a:solidFill>
                  <a:srgbClr val="0070C0"/>
                </a:solidFill>
                <a:latin typeface="Courier New" pitchFamily="49" charset="0"/>
              </a:rPr>
              <a:t>ra</a:t>
            </a:r>
            <a:r>
              <a:rPr lang="en-US" sz="2000" b="1" kern="0" dirty="0">
                <a:solidFill>
                  <a:srgbClr val="0070C0"/>
                </a:solidFill>
                <a:latin typeface="Courier New" pitchFamily="49" charset="0"/>
              </a:rPr>
              <a:t>, 0(</a:t>
            </a:r>
            <a:r>
              <a:rPr lang="en-US" sz="2000" b="1" kern="0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2000" b="1" kern="0" dirty="0">
                <a:solidFill>
                  <a:srgbClr val="0070C0"/>
                </a:solidFill>
                <a:latin typeface="Courier New" pitchFamily="49" charset="0"/>
              </a:rPr>
              <a:t>)    # save </a:t>
            </a:r>
            <a:r>
              <a:rPr lang="en-US" sz="2000" b="1" kern="0" dirty="0" err="1">
                <a:solidFill>
                  <a:srgbClr val="0070C0"/>
                </a:solidFill>
                <a:latin typeface="Courier New" pitchFamily="49" charset="0"/>
              </a:rPr>
              <a:t>ra</a:t>
            </a:r>
            <a:r>
              <a:rPr lang="en-US" sz="2000" b="1" kern="0" dirty="0">
                <a:solidFill>
                  <a:srgbClr val="0070C0"/>
                </a:solidFill>
                <a:latin typeface="Courier New" pitchFamily="49" charset="0"/>
              </a:rPr>
              <a:t> on stack</a:t>
            </a:r>
          </a:p>
          <a:p>
            <a:pPr>
              <a:buFontTx/>
              <a:buNone/>
            </a:pPr>
            <a:r>
              <a:rPr lang="en-US" sz="2000" b="0" kern="0" dirty="0">
                <a:latin typeface="Courier New" pitchFamily="49" charset="0"/>
              </a:rPr>
              <a:t>  </a:t>
            </a:r>
            <a:r>
              <a:rPr lang="en-US" sz="2000" b="0" kern="0" dirty="0" err="1">
                <a:latin typeface="Courier New" pitchFamily="49" charset="0"/>
              </a:rPr>
              <a:t>jal</a:t>
            </a:r>
            <a:r>
              <a:rPr lang="en-US" sz="2000" b="0" kern="0" dirty="0">
                <a:latin typeface="Courier New" pitchFamily="49" charset="0"/>
              </a:rPr>
              <a:t>  func2	    </a:t>
            </a:r>
          </a:p>
          <a:p>
            <a:pPr>
              <a:buFontTx/>
              <a:buNone/>
            </a:pPr>
            <a:r>
              <a:rPr lang="en-US" sz="2000" b="0" kern="0" dirty="0">
                <a:latin typeface="Courier New" pitchFamily="49" charset="0"/>
              </a:rPr>
              <a:t>  ...</a:t>
            </a:r>
          </a:p>
          <a:p>
            <a:pPr>
              <a:buFontTx/>
              <a:buNone/>
            </a:pPr>
            <a:r>
              <a:rPr lang="en-US" sz="2000" b="1" kern="0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kern="0" dirty="0" err="1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sz="2000" b="1" kern="0" dirty="0">
                <a:solidFill>
                  <a:srgbClr val="0070C0"/>
                </a:solidFill>
                <a:latin typeface="Courier New" pitchFamily="49" charset="0"/>
              </a:rPr>
              <a:t>   </a:t>
            </a:r>
            <a:r>
              <a:rPr lang="en-US" sz="2000" b="1" kern="0" dirty="0" err="1">
                <a:solidFill>
                  <a:srgbClr val="0070C0"/>
                </a:solidFill>
                <a:latin typeface="Courier New" pitchFamily="49" charset="0"/>
              </a:rPr>
              <a:t>ra</a:t>
            </a:r>
            <a:r>
              <a:rPr lang="en-US" sz="2000" b="1" kern="0" dirty="0">
                <a:solidFill>
                  <a:srgbClr val="0070C0"/>
                </a:solidFill>
                <a:latin typeface="Courier New" pitchFamily="49" charset="0"/>
              </a:rPr>
              <a:t>, 0(</a:t>
            </a:r>
            <a:r>
              <a:rPr lang="en-US" sz="2000" b="1" kern="0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2000" b="1" kern="0" dirty="0">
                <a:solidFill>
                  <a:srgbClr val="0070C0"/>
                </a:solidFill>
                <a:latin typeface="Courier New" pitchFamily="49" charset="0"/>
              </a:rPr>
              <a:t>)    # restore </a:t>
            </a:r>
            <a:r>
              <a:rPr lang="en-US" sz="2000" b="1" kern="0" dirty="0" err="1">
                <a:solidFill>
                  <a:srgbClr val="0070C0"/>
                </a:solidFill>
                <a:latin typeface="Courier New" pitchFamily="49" charset="0"/>
              </a:rPr>
              <a:t>ra</a:t>
            </a:r>
            <a:r>
              <a:rPr lang="en-US" sz="2000" b="1" kern="0" dirty="0">
                <a:solidFill>
                  <a:srgbClr val="0070C0"/>
                </a:solidFill>
                <a:latin typeface="Courier New" pitchFamily="49" charset="0"/>
              </a:rPr>
              <a:t> from stack</a:t>
            </a:r>
          </a:p>
          <a:p>
            <a:pPr>
              <a:buFontTx/>
              <a:buNone/>
            </a:pPr>
            <a:r>
              <a:rPr lang="en-US" sz="2000" b="1" kern="0" dirty="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sz="2000" b="1" kern="0" dirty="0" err="1">
                <a:solidFill>
                  <a:srgbClr val="0070C0"/>
                </a:solidFill>
                <a:latin typeface="Courier New" pitchFamily="49" charset="0"/>
              </a:rPr>
              <a:t>addi</a:t>
            </a:r>
            <a:r>
              <a:rPr lang="en-US" sz="2000" b="1" kern="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2000" b="1" kern="0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2000" b="1" kern="0" dirty="0">
                <a:solidFill>
                  <a:srgbClr val="0070C0"/>
                </a:solidFill>
                <a:latin typeface="Courier New" pitchFamily="49" charset="0"/>
              </a:rPr>
              <a:t>, </a:t>
            </a:r>
            <a:r>
              <a:rPr lang="en-US" sz="2000" b="1" kern="0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2000" b="1" kern="0" dirty="0">
                <a:solidFill>
                  <a:srgbClr val="0070C0"/>
                </a:solidFill>
                <a:latin typeface="Courier New" pitchFamily="49" charset="0"/>
              </a:rPr>
              <a:t>, 4    # deallocate stack space</a:t>
            </a:r>
          </a:p>
          <a:p>
            <a:pPr>
              <a:buFontTx/>
              <a:buNone/>
            </a:pPr>
            <a:r>
              <a:rPr lang="en-US" sz="2000" b="0" kern="0" dirty="0">
                <a:latin typeface="Courier New" pitchFamily="49" charset="0"/>
              </a:rPr>
              <a:t>  </a:t>
            </a:r>
            <a:r>
              <a:rPr lang="en-US" sz="2000" b="0" kern="0" dirty="0" err="1">
                <a:latin typeface="Courier New" pitchFamily="49" charset="0"/>
              </a:rPr>
              <a:t>jr</a:t>
            </a:r>
            <a:r>
              <a:rPr lang="en-US" sz="2000" b="0" kern="0" dirty="0">
                <a:latin typeface="Courier New" pitchFamily="49" charset="0"/>
              </a:rPr>
              <a:t>   </a:t>
            </a:r>
            <a:r>
              <a:rPr lang="en-US" sz="2000" b="0" kern="0" dirty="0" err="1">
                <a:latin typeface="Courier New" pitchFamily="49" charset="0"/>
              </a:rPr>
              <a:t>ra</a:t>
            </a:r>
            <a:r>
              <a:rPr lang="en-US" sz="2000" b="0" kern="0" dirty="0">
                <a:latin typeface="Courier New" pitchFamily="49" charset="0"/>
              </a:rPr>
              <a:t>           # return to caller</a:t>
            </a:r>
          </a:p>
          <a:p>
            <a:pPr>
              <a:buFontTx/>
              <a:buNone/>
            </a:pPr>
            <a:endParaRPr lang="en-US" sz="2000" b="0" kern="0" dirty="0">
              <a:latin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E60E31-5359-0E46-A2B6-EDE35F9C705C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30168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D893-9E9C-F44E-AB52-3FA17F9D7DE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Function Call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3B1A6-6081-A547-BC24-35EBAEF78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61" y="978159"/>
            <a:ext cx="7896225" cy="5184775"/>
          </a:xfrm>
        </p:spPr>
        <p:txBody>
          <a:bodyPr/>
          <a:lstStyle/>
          <a:p>
            <a:pPr marL="0">
              <a:spcBef>
                <a:spcPts val="0"/>
              </a:spcBef>
            </a:pPr>
            <a:r>
              <a:rPr lang="en-US" sz="3000" b="1" dirty="0">
                <a:solidFill>
                  <a:srgbClr val="0070C0"/>
                </a:solidFill>
              </a:rPr>
              <a:t>Caller</a:t>
            </a:r>
          </a:p>
          <a:p>
            <a:pPr marL="684213" lvl="1" indent="-338138">
              <a:spcBef>
                <a:spcPts val="0"/>
              </a:spcBef>
            </a:pPr>
            <a:r>
              <a:rPr lang="en-US" sz="2400" dirty="0"/>
              <a:t>Put arguments in </a:t>
            </a:r>
            <a:r>
              <a:rPr lang="en-US" sz="2400" dirty="0">
                <a:latin typeface="Courier10 BT" pitchFamily="49" charset="0"/>
              </a:rPr>
              <a:t>a0-a7</a:t>
            </a:r>
          </a:p>
          <a:p>
            <a:pPr marL="684213" lvl="1" indent="-338138">
              <a:spcBef>
                <a:spcPts val="0"/>
              </a:spcBef>
            </a:pPr>
            <a:r>
              <a:rPr lang="en-US" sz="2400" dirty="0"/>
              <a:t>Save any needed registers (</a:t>
            </a:r>
            <a:r>
              <a:rPr lang="en-US" sz="2400" dirty="0" err="1">
                <a:latin typeface="Courier10 BT" pitchFamily="49" charset="0"/>
              </a:rPr>
              <a:t>ra</a:t>
            </a:r>
            <a:r>
              <a:rPr lang="en-US" sz="2400" dirty="0"/>
              <a:t>,  </a:t>
            </a:r>
            <a:r>
              <a:rPr lang="en-US" sz="2400" dirty="0">
                <a:latin typeface="Courier10 BT" pitchFamily="49" charset="0"/>
              </a:rPr>
              <a:t>t0-t6 </a:t>
            </a:r>
            <a:r>
              <a:rPr lang="en-US" sz="2400" dirty="0"/>
              <a:t>if needed later) into the stack</a:t>
            </a:r>
          </a:p>
          <a:p>
            <a:pPr marL="684213" lvl="1" indent="-338138">
              <a:spcBef>
                <a:spcPts val="0"/>
              </a:spcBef>
            </a:pPr>
            <a:r>
              <a:rPr lang="en-US" sz="2400" dirty="0"/>
              <a:t>Call function: </a:t>
            </a:r>
            <a:r>
              <a:rPr lang="en-US" sz="2400" dirty="0" err="1">
                <a:latin typeface="Courier10 BT" pitchFamily="49" charset="0"/>
              </a:rPr>
              <a:t>jal</a:t>
            </a:r>
            <a:r>
              <a:rPr lang="en-US" sz="2400" dirty="0">
                <a:latin typeface="Courier10 BT" pitchFamily="49" charset="0"/>
              </a:rPr>
              <a:t> </a:t>
            </a:r>
            <a:r>
              <a:rPr lang="en-US" sz="2400" dirty="0" err="1">
                <a:latin typeface="Courier10 BT" pitchFamily="49" charset="0"/>
              </a:rPr>
              <a:t>callee</a:t>
            </a:r>
            <a:endParaRPr lang="en-US" sz="2400" dirty="0">
              <a:latin typeface="Courier10 BT" pitchFamily="49" charset="0"/>
            </a:endParaRPr>
          </a:p>
          <a:p>
            <a:pPr marL="684213" lvl="1" indent="-338138">
              <a:spcBef>
                <a:spcPts val="0"/>
              </a:spcBef>
            </a:pPr>
            <a:r>
              <a:rPr lang="en-US" sz="2400" dirty="0"/>
              <a:t>On return from called function, restore registers </a:t>
            </a:r>
          </a:p>
          <a:p>
            <a:pPr marL="684213" lvl="1" indent="-338138">
              <a:spcBef>
                <a:spcPts val="0"/>
              </a:spcBef>
            </a:pPr>
            <a:r>
              <a:rPr lang="en-US" sz="2400" dirty="0"/>
              <a:t>Look for result in </a:t>
            </a:r>
            <a:r>
              <a:rPr lang="en-US" sz="2400" dirty="0">
                <a:latin typeface="Courier10 BT" pitchFamily="49" charset="0"/>
              </a:rPr>
              <a:t>a0</a:t>
            </a:r>
          </a:p>
          <a:p>
            <a:pPr marL="346075" lvl="1" indent="0">
              <a:spcBef>
                <a:spcPts val="0"/>
              </a:spcBef>
              <a:buNone/>
            </a:pPr>
            <a:endParaRPr lang="en-US" sz="2400" dirty="0">
              <a:latin typeface="Courier10 BT" pitchFamily="49" charset="0"/>
            </a:endParaRPr>
          </a:p>
          <a:p>
            <a:pPr marL="0">
              <a:spcBef>
                <a:spcPts val="0"/>
              </a:spcBef>
            </a:pPr>
            <a:r>
              <a:rPr lang="en-US" sz="3000" b="1" dirty="0" err="1">
                <a:solidFill>
                  <a:srgbClr val="0070C0"/>
                </a:solidFill>
              </a:rPr>
              <a:t>Callee</a:t>
            </a:r>
            <a:endParaRPr lang="en-US" sz="3000" b="1" dirty="0">
              <a:solidFill>
                <a:srgbClr val="0070C0"/>
              </a:solidFill>
            </a:endParaRPr>
          </a:p>
          <a:p>
            <a:pPr marL="684213" lvl="1" indent="-338138">
              <a:spcBef>
                <a:spcPts val="0"/>
              </a:spcBef>
            </a:pPr>
            <a:r>
              <a:rPr lang="en-US" sz="2400" dirty="0"/>
              <a:t>Save saved-registers that might be used </a:t>
            </a:r>
            <a:r>
              <a:rPr lang="en-US" sz="2400" dirty="0">
                <a:latin typeface="Courier10 BT" pitchFamily="49" charset="0"/>
              </a:rPr>
              <a:t>(s0-s11</a:t>
            </a:r>
            <a:r>
              <a:rPr lang="en-US" sz="2400" dirty="0"/>
              <a:t>) – into the stack</a:t>
            </a:r>
          </a:p>
          <a:p>
            <a:pPr marL="684213" lvl="1" indent="-338138">
              <a:spcBef>
                <a:spcPts val="0"/>
              </a:spcBef>
            </a:pPr>
            <a:r>
              <a:rPr lang="en-US" sz="2400" dirty="0"/>
              <a:t>Perform function</a:t>
            </a:r>
          </a:p>
          <a:p>
            <a:pPr marL="684213" lvl="1" indent="-338138">
              <a:spcBef>
                <a:spcPts val="0"/>
              </a:spcBef>
            </a:pPr>
            <a:r>
              <a:rPr lang="en-US" sz="2400" dirty="0"/>
              <a:t>Put result in </a:t>
            </a:r>
            <a:r>
              <a:rPr lang="en-US" sz="2400" dirty="0">
                <a:latin typeface="Courier10 BT" pitchFamily="49" charset="0"/>
              </a:rPr>
              <a:t>a0</a:t>
            </a:r>
          </a:p>
          <a:p>
            <a:pPr marL="684213" lvl="1" indent="-338138">
              <a:spcBef>
                <a:spcPts val="0"/>
              </a:spcBef>
            </a:pPr>
            <a:r>
              <a:rPr lang="en-US" sz="2400" dirty="0"/>
              <a:t>Restore saved-registers </a:t>
            </a:r>
            <a:r>
              <a:rPr lang="en-US" sz="2400" dirty="0">
                <a:latin typeface="Courier10 BT" pitchFamily="49" charset="0"/>
              </a:rPr>
              <a:t>(s0-s11</a:t>
            </a:r>
            <a:r>
              <a:rPr lang="en-US" sz="2400" dirty="0"/>
              <a:t>) </a:t>
            </a:r>
          </a:p>
          <a:p>
            <a:pPr marL="684213" lvl="1" indent="-338138">
              <a:spcBef>
                <a:spcPts val="0"/>
              </a:spcBef>
            </a:pPr>
            <a:r>
              <a:rPr lang="en-US" sz="2400" dirty="0"/>
              <a:t>Return: </a:t>
            </a:r>
            <a:r>
              <a:rPr lang="en-US" sz="2400" dirty="0" err="1">
                <a:latin typeface="Courier10 BT" pitchFamily="49" charset="0"/>
              </a:rPr>
              <a:t>jr</a:t>
            </a:r>
            <a:r>
              <a:rPr lang="en-US" sz="2400" dirty="0">
                <a:latin typeface="Courier10 BT" pitchFamily="49" charset="0"/>
              </a:rPr>
              <a:t> </a:t>
            </a:r>
            <a:r>
              <a:rPr lang="en-US" sz="2400" dirty="0" err="1">
                <a:latin typeface="Courier10 BT" pitchFamily="49" charset="0"/>
              </a:rPr>
              <a:t>ra</a:t>
            </a:r>
            <a:endParaRPr lang="en-US" sz="2400" dirty="0">
              <a:latin typeface="Courier10 BT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8F22E-A7EC-3A42-9AB5-139F146DB5CE}"/>
              </a:ext>
            </a:extLst>
          </p:cNvPr>
          <p:cNvSpPr txBox="1"/>
          <p:nvPr/>
        </p:nvSpPr>
        <p:spPr>
          <a:xfrm>
            <a:off x="0" y="6611779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68581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3">
            <a:extLst>
              <a:ext uri="{FF2B5EF4-FFF2-40B4-BE49-F238E27FC236}">
                <a16:creationId xmlns:a16="http://schemas.microsoft.com/office/drawing/2014/main" id="{B792E94F-5036-9948-B70F-50400209794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852738"/>
            <a:ext cx="7772400" cy="1470025"/>
          </a:xfrm>
        </p:spPr>
        <p:txBody>
          <a:bodyPr/>
          <a:lstStyle/>
          <a:p>
            <a:pPr marL="0" indent="0"/>
            <a:r>
              <a:rPr lang="en-US" altLang="en-US" dirty="0"/>
              <a:t>Recursive Function</a:t>
            </a:r>
          </a:p>
        </p:txBody>
      </p:sp>
    </p:spTree>
    <p:extLst>
      <p:ext uri="{BB962C8B-B14F-4D97-AF65-F5344CB8AC3E}">
        <p14:creationId xmlns:p14="http://schemas.microsoft.com/office/powerpoint/2010/main" val="30350867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712F2F-C6D0-9C4D-BF28-C21FE57F667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Recursive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E92E3-44E1-C240-A1A9-3F623D951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96975"/>
            <a:ext cx="7896225" cy="5040337"/>
          </a:xfrm>
        </p:spPr>
        <p:txBody>
          <a:bodyPr/>
          <a:lstStyle/>
          <a:p>
            <a:r>
              <a:rPr lang="en-IN" dirty="0"/>
              <a:t>A recursive function is a non-leaf function that calls itself </a:t>
            </a:r>
          </a:p>
          <a:p>
            <a:r>
              <a:rPr lang="en-US" dirty="0"/>
              <a:t>Many programs are easier to write recursively</a:t>
            </a:r>
          </a:p>
          <a:p>
            <a:r>
              <a:rPr lang="en-US" dirty="0"/>
              <a:t>Any recursive function can also be written iteratively</a:t>
            </a:r>
          </a:p>
          <a:p>
            <a:pPr lvl="1"/>
            <a:r>
              <a:rPr lang="en-US" dirty="0"/>
              <a:t>Similarly any iterative function can also be written recursively</a:t>
            </a:r>
          </a:p>
          <a:p>
            <a:endParaRPr lang="en-US" dirty="0"/>
          </a:p>
          <a:p>
            <a:pPr marL="0" lvl="1" indent="0">
              <a:spcBef>
                <a:spcPts val="0"/>
              </a:spcBef>
              <a:buNone/>
            </a:pPr>
            <a:r>
              <a:rPr lang="en-US" dirty="0" err="1">
                <a:latin typeface="Courier10 BT" pitchFamily="49" charset="0"/>
              </a:rPr>
              <a:t>int</a:t>
            </a:r>
            <a:r>
              <a:rPr lang="en-US" dirty="0">
                <a:latin typeface="Courier10 BT" pitchFamily="49" charset="0"/>
              </a:rPr>
              <a:t> factorial(</a:t>
            </a:r>
            <a:r>
              <a:rPr lang="en-US" dirty="0" err="1">
                <a:latin typeface="Courier10 BT" pitchFamily="49" charset="0"/>
              </a:rPr>
              <a:t>int</a:t>
            </a:r>
            <a:r>
              <a:rPr lang="en-US" dirty="0">
                <a:latin typeface="Courier10 BT" pitchFamily="49" charset="0"/>
              </a:rPr>
              <a:t> n) {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dirty="0">
                <a:latin typeface="Courier10 BT" pitchFamily="49" charset="0"/>
              </a:rPr>
              <a:t>  if (n &lt;= 1)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dirty="0">
                <a:latin typeface="Courier10 BT" pitchFamily="49" charset="0"/>
              </a:rPr>
              <a:t>    return 1;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dirty="0">
                <a:latin typeface="Courier10 BT" pitchFamily="49" charset="0"/>
              </a:rPr>
              <a:t>  else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dirty="0">
                <a:latin typeface="Courier10 BT" pitchFamily="49" charset="0"/>
              </a:rPr>
              <a:t>    return (n * </a:t>
            </a:r>
            <a:r>
              <a:rPr lang="en-US" b="1" dirty="0">
                <a:solidFill>
                  <a:srgbClr val="0070C0"/>
                </a:solidFill>
                <a:latin typeface="Courier10 BT" pitchFamily="49" charset="0"/>
              </a:rPr>
              <a:t>factorial(n − 1)</a:t>
            </a:r>
            <a:r>
              <a:rPr lang="en-US" dirty="0">
                <a:latin typeface="Courier10 BT" pitchFamily="49" charset="0"/>
              </a:rPr>
              <a:t>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dirty="0">
                <a:latin typeface="Courier10 BT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C191C-B5E1-254C-AED4-B9958C338FCA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02324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23F6-0859-AA47-B52B-A80BCCF7749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Recursive Function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658FA8F-9186-954E-A734-AC096C9F180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29200" y="1066800"/>
            <a:ext cx="8534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b="0" kern="0">
                <a:latin typeface="Courier New" panose="02070309020205020404" pitchFamily="49" charset="0"/>
                <a:cs typeface="Courier New" panose="02070309020205020404" pitchFamily="49" charset="0"/>
              </a:rPr>
              <a:t>0x8500 factorial: addi sp, sp, -8    # make room for a0, ra </a:t>
            </a:r>
          </a:p>
          <a:p>
            <a:pPr marL="0" lvl="1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b="0" kern="0">
                <a:latin typeface="Courier New" panose="02070309020205020404" pitchFamily="49" charset="0"/>
                <a:cs typeface="Courier New" panose="02070309020205020404" pitchFamily="49" charset="0"/>
              </a:rPr>
              <a:t>0x8504            sw   a0, 4(sp)</a:t>
            </a:r>
          </a:p>
          <a:p>
            <a:pPr marL="0" lvl="1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b="0" kern="0">
                <a:latin typeface="Courier New" panose="02070309020205020404" pitchFamily="49" charset="0"/>
                <a:cs typeface="Courier New" panose="02070309020205020404" pitchFamily="49" charset="0"/>
              </a:rPr>
              <a:t>0x8508            sw   ra, 0(sp)</a:t>
            </a:r>
          </a:p>
          <a:p>
            <a:pPr marL="0" lvl="1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b="0" kern="0">
                <a:latin typeface="Courier New" panose="02070309020205020404" pitchFamily="49" charset="0"/>
                <a:cs typeface="Courier New" panose="02070309020205020404" pitchFamily="49" charset="0"/>
              </a:rPr>
              <a:t>0x850C            addi t0, zero, 1   # temporary = 1</a:t>
            </a:r>
          </a:p>
          <a:p>
            <a:pPr marL="0" lvl="1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b="0" kern="0">
                <a:latin typeface="Courier New" panose="02070309020205020404" pitchFamily="49" charset="0"/>
                <a:cs typeface="Courier New" panose="02070309020205020404" pitchFamily="49" charset="0"/>
              </a:rPr>
              <a:t>0x8510            bgt  a0, t0, else  # if n&gt;1, go to else</a:t>
            </a:r>
          </a:p>
          <a:p>
            <a:pPr marL="0" lvl="1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b="0" kern="0">
                <a:latin typeface="Courier New" panose="02070309020205020404" pitchFamily="49" charset="0"/>
                <a:cs typeface="Courier New" panose="02070309020205020404" pitchFamily="49" charset="0"/>
              </a:rPr>
              <a:t>0x8514            addi a0, zero, 1   # otherwise, return 1</a:t>
            </a:r>
          </a:p>
          <a:p>
            <a:pPr marL="0" lvl="1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b="0" kern="0">
                <a:latin typeface="Courier New" panose="02070309020205020404" pitchFamily="49" charset="0"/>
                <a:cs typeface="Courier New" panose="02070309020205020404" pitchFamily="49" charset="0"/>
              </a:rPr>
              <a:t>0x8518            addi sp, sp, 8     # restore sp</a:t>
            </a:r>
          </a:p>
          <a:p>
            <a:pPr marL="0" lvl="1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b="0" kern="0">
                <a:latin typeface="Courier New" panose="02070309020205020404" pitchFamily="49" charset="0"/>
                <a:cs typeface="Courier New" panose="02070309020205020404" pitchFamily="49" charset="0"/>
              </a:rPr>
              <a:t>0x851C            jr   ra            # return</a:t>
            </a:r>
          </a:p>
          <a:p>
            <a:pPr marL="0" lvl="1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b="0" kern="0">
                <a:latin typeface="Courier New" panose="02070309020205020404" pitchFamily="49" charset="0"/>
                <a:cs typeface="Courier New" panose="02070309020205020404" pitchFamily="49" charset="0"/>
              </a:rPr>
              <a:t>0x8520 else:      addi a0, a0, -1    # n = n − 1</a:t>
            </a:r>
          </a:p>
          <a:p>
            <a:pPr marL="0" lvl="1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b="0" kern="0">
                <a:latin typeface="Courier New" panose="02070309020205020404" pitchFamily="49" charset="0"/>
                <a:cs typeface="Courier New" panose="02070309020205020404" pitchFamily="49" charset="0"/>
              </a:rPr>
              <a:t>0x8524            jal  factorial     # recursive call</a:t>
            </a:r>
          </a:p>
          <a:p>
            <a:pPr marL="0" lvl="1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b="0" kern="0">
                <a:latin typeface="Courier New" panose="02070309020205020404" pitchFamily="49" charset="0"/>
                <a:cs typeface="Courier New" panose="02070309020205020404" pitchFamily="49" charset="0"/>
              </a:rPr>
              <a:t>0x8528            lw   ra, 0(sp)     # restore ra</a:t>
            </a:r>
          </a:p>
          <a:p>
            <a:pPr marL="0" lvl="1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b="0" kern="0">
                <a:latin typeface="Courier New" panose="02070309020205020404" pitchFamily="49" charset="0"/>
                <a:cs typeface="Courier New" panose="02070309020205020404" pitchFamily="49" charset="0"/>
              </a:rPr>
              <a:t>0x852C            lw   t1, 4(sp)     # restore n into t1</a:t>
            </a:r>
          </a:p>
          <a:p>
            <a:pPr marL="0" lvl="1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b="0" kern="0">
                <a:latin typeface="Courier New" panose="02070309020205020404" pitchFamily="49" charset="0"/>
                <a:cs typeface="Courier New" panose="02070309020205020404" pitchFamily="49" charset="0"/>
              </a:rPr>
              <a:t>0x8530            addi sp, sp, 8     # restore sp</a:t>
            </a:r>
          </a:p>
          <a:p>
            <a:pPr marL="0" lvl="1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b="0" kern="0">
                <a:latin typeface="Courier New" panose="02070309020205020404" pitchFamily="49" charset="0"/>
                <a:cs typeface="Courier New" panose="02070309020205020404" pitchFamily="49" charset="0"/>
              </a:rPr>
              <a:t>0x8534            mul  a0, t1, a0    # a0 = n*factorial(n−1)</a:t>
            </a:r>
          </a:p>
          <a:p>
            <a:pPr marL="0" lvl="1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b="0" kern="0">
                <a:latin typeface="Courier New" panose="02070309020205020404" pitchFamily="49" charset="0"/>
                <a:cs typeface="Courier New" panose="02070309020205020404" pitchFamily="49" charset="0"/>
              </a:rPr>
              <a:t>0x8538            jr   ra            # return</a:t>
            </a:r>
            <a:endParaRPr lang="en-US" sz="18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D6B6BC-ECA0-0340-9DD5-98FD6333C6C4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1042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9C17D-A0A6-BD4D-9295-7CCEA440D9B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Recursive Function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515D83E-257A-2148-BC13-BC276FCE1183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0641" y="1781894"/>
            <a:ext cx="4526894" cy="3424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0x8500 factorial: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-8    </a:t>
            </a:r>
          </a:p>
          <a:p>
            <a:pPr marL="0" lvl="1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0x8504          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a0, 4(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0x8508          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0(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0x850C          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t0, zero, 1   </a:t>
            </a:r>
          </a:p>
          <a:p>
            <a:pPr marL="0" lvl="1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0x8510          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a0, t0, else  </a:t>
            </a:r>
          </a:p>
          <a:p>
            <a:pPr marL="0" lvl="1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0x8514          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a0, zero, 1   </a:t>
            </a:r>
          </a:p>
          <a:p>
            <a:pPr marL="0" lvl="1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0x8518          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8     </a:t>
            </a:r>
          </a:p>
          <a:p>
            <a:pPr marL="0" lvl="1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0x851C          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marL="0" lvl="1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0x8520 else:    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a0, a0, -1    </a:t>
            </a:r>
          </a:p>
          <a:p>
            <a:pPr marL="0" lvl="1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0x8524          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factorial     </a:t>
            </a:r>
          </a:p>
          <a:p>
            <a:pPr marL="0" lvl="1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0x8528          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0(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lvl="1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0x852C          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t1, 4(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lvl="1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0x8530          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8     </a:t>
            </a:r>
          </a:p>
          <a:p>
            <a:pPr marL="0" lvl="1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0x8534          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a0, t1, a0    </a:t>
            </a:r>
          </a:p>
          <a:p>
            <a:pPr marL="0" lvl="1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0x8538          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A204F8-E6BA-BD40-947A-D2B5587AF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254" y="1412776"/>
            <a:ext cx="2768600" cy="4610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C8A26B-DCA0-FF46-AC12-14F03DF5CEA6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40686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9C17D-A0A6-BD4D-9295-7CCEA440D9B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Recursive Function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E607F9-D341-9F45-8BE6-879AE44F0CD3}"/>
              </a:ext>
            </a:extLst>
          </p:cNvPr>
          <p:cNvSpPr/>
          <p:nvPr/>
        </p:nvSpPr>
        <p:spPr>
          <a:xfrm>
            <a:off x="533400" y="1066800"/>
            <a:ext cx="8075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dirty="0">
                <a:latin typeface="Calibri" panose="020F0502020204030204" pitchFamily="34" charset="0"/>
                <a:cs typeface="Calibri" panose="020F0502020204030204" pitchFamily="34" charset="0"/>
              </a:rPr>
              <a:t>Stack (a) before, (b) during, and (c) after recursive call.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6A40593-1BAD-5748-98CB-0575616DF65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99753" y="1844824"/>
          <a:ext cx="8542901" cy="332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Visio" r:id="rId3" imgW="4552924" imgH="1771027" progId="Visio.Drawing.11">
                  <p:embed/>
                </p:oleObj>
              </mc:Choice>
              <mc:Fallback>
                <p:oleObj name="Visio" r:id="rId3" imgW="4552924" imgH="1771027" progId="Visio.Drawing.11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36A40593-1BAD-5748-98CB-0575616DF6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9753" y="1844824"/>
                        <a:ext cx="8542901" cy="332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D7E7142-363C-AD4D-A14F-4D79F6825FEB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89656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69F5E-BF0E-D044-B965-484BEAF711F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Class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1D2D1-0844-664F-9F29-392B0D101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Stack – Basics</a:t>
            </a:r>
          </a:p>
          <a:p>
            <a:r>
              <a:rPr lang="en-US" dirty="0"/>
              <a:t>How Functions use a stack?</a:t>
            </a:r>
          </a:p>
          <a:p>
            <a:r>
              <a:rPr lang="en-US" dirty="0"/>
              <a:t>Register Saving conventions</a:t>
            </a:r>
          </a:p>
          <a:p>
            <a:r>
              <a:rPr lang="en-US" dirty="0"/>
              <a:t>Storing Saved Register on the Stack</a:t>
            </a:r>
          </a:p>
          <a:p>
            <a:r>
              <a:rPr lang="en-US" dirty="0"/>
              <a:t>Use of stack in Non leaf Function Calls</a:t>
            </a:r>
          </a:p>
          <a:p>
            <a:r>
              <a:rPr lang="en-US" dirty="0"/>
              <a:t>Recursive Functions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498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1FE5-D1B0-B643-A01A-89741F24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 we have studied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E3E84-020D-2946-AF6D-7449E518E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96752"/>
            <a:ext cx="8207573" cy="5184576"/>
          </a:xfrm>
        </p:spPr>
        <p:txBody>
          <a:bodyPr/>
          <a:lstStyle/>
          <a:p>
            <a:r>
              <a:rPr lang="en-US" sz="2000" dirty="0"/>
              <a:t>Arithmetic operations: add, sub, </a:t>
            </a:r>
            <a:r>
              <a:rPr lang="en-US" sz="2000" dirty="0" err="1"/>
              <a:t>addi</a:t>
            </a:r>
            <a:r>
              <a:rPr lang="en-US" sz="2000" dirty="0"/>
              <a:t>, </a:t>
            </a:r>
          </a:p>
          <a:p>
            <a:r>
              <a:rPr lang="en-US" sz="2000" dirty="0"/>
              <a:t>How to bring data from memory to register and vice versa? </a:t>
            </a:r>
          </a:p>
          <a:p>
            <a:pPr lvl="1"/>
            <a:r>
              <a:rPr lang="en-US" sz="1800" dirty="0" err="1"/>
              <a:t>lw</a:t>
            </a:r>
            <a:r>
              <a:rPr lang="en-US" sz="1800" dirty="0"/>
              <a:t>, </a:t>
            </a:r>
            <a:r>
              <a:rPr lang="en-US" sz="1800" dirty="0" err="1"/>
              <a:t>sw</a:t>
            </a:r>
            <a:r>
              <a:rPr lang="en-US" sz="1800" dirty="0"/>
              <a:t>, </a:t>
            </a:r>
            <a:r>
              <a:rPr lang="en-US" sz="1800" dirty="0" err="1"/>
              <a:t>lb</a:t>
            </a:r>
            <a:r>
              <a:rPr lang="en-US" sz="1800" dirty="0"/>
              <a:t>, </a:t>
            </a:r>
            <a:r>
              <a:rPr lang="en-US" sz="1800" dirty="0" err="1"/>
              <a:t>sb</a:t>
            </a:r>
            <a:r>
              <a:rPr lang="en-US" sz="1800" dirty="0"/>
              <a:t>, </a:t>
            </a:r>
            <a:r>
              <a:rPr lang="en-US" sz="1800" dirty="0" err="1"/>
              <a:t>lbu</a:t>
            </a:r>
            <a:r>
              <a:rPr lang="en-US" sz="1800" dirty="0"/>
              <a:t> </a:t>
            </a:r>
          </a:p>
          <a:p>
            <a:r>
              <a:rPr lang="en-US" sz="2000" dirty="0"/>
              <a:t>Bit-by-bit logical instructions</a:t>
            </a:r>
          </a:p>
          <a:p>
            <a:pPr lvl="2"/>
            <a:r>
              <a:rPr lang="en-US" sz="1800" dirty="0"/>
              <a:t>and, or, </a:t>
            </a:r>
            <a:r>
              <a:rPr lang="en-US" sz="1800" dirty="0" err="1"/>
              <a:t>xor</a:t>
            </a:r>
            <a:endParaRPr lang="en-US" sz="1800" dirty="0"/>
          </a:p>
          <a:p>
            <a:pPr lvl="2"/>
            <a:r>
              <a:rPr lang="en-US" sz="1800" dirty="0" err="1"/>
              <a:t>andi</a:t>
            </a:r>
            <a:r>
              <a:rPr lang="en-US" sz="1800" dirty="0"/>
              <a:t>, </a:t>
            </a:r>
            <a:r>
              <a:rPr lang="en-US" sz="1800" dirty="0" err="1"/>
              <a:t>ori</a:t>
            </a:r>
            <a:r>
              <a:rPr lang="en-US" sz="1800" dirty="0"/>
              <a:t>, </a:t>
            </a:r>
            <a:r>
              <a:rPr lang="en-US" sz="1800" dirty="0" err="1"/>
              <a:t>xori</a:t>
            </a:r>
            <a:endParaRPr lang="en-US" sz="1800" dirty="0"/>
          </a:p>
          <a:p>
            <a:r>
              <a:rPr lang="en-US" sz="2000" dirty="0"/>
              <a:t>Logical Shift instructions</a:t>
            </a:r>
          </a:p>
          <a:p>
            <a:pPr lvl="1"/>
            <a:r>
              <a:rPr lang="en-US" sz="1800" dirty="0" err="1"/>
              <a:t>sll</a:t>
            </a:r>
            <a:r>
              <a:rPr lang="en-US" sz="1800" dirty="0"/>
              <a:t>, </a:t>
            </a:r>
            <a:r>
              <a:rPr lang="en-US" sz="1800" dirty="0" err="1"/>
              <a:t>srl</a:t>
            </a:r>
            <a:r>
              <a:rPr lang="en-US" sz="1800" dirty="0"/>
              <a:t>, </a:t>
            </a:r>
            <a:r>
              <a:rPr lang="en-US" sz="1800" dirty="0" err="1"/>
              <a:t>sra</a:t>
            </a:r>
            <a:endParaRPr lang="en-US" sz="1800" dirty="0"/>
          </a:p>
          <a:p>
            <a:pPr lvl="1"/>
            <a:r>
              <a:rPr lang="en-US" sz="1800" dirty="0" err="1"/>
              <a:t>slli</a:t>
            </a:r>
            <a:r>
              <a:rPr lang="en-US" sz="1800" dirty="0"/>
              <a:t>, </a:t>
            </a:r>
            <a:r>
              <a:rPr lang="en-US" sz="1800" dirty="0" err="1"/>
              <a:t>srli</a:t>
            </a:r>
            <a:r>
              <a:rPr lang="en-US" sz="1800" dirty="0"/>
              <a:t>, </a:t>
            </a:r>
            <a:r>
              <a:rPr lang="en-US" sz="1800" dirty="0" err="1"/>
              <a:t>srai</a:t>
            </a:r>
            <a:endParaRPr lang="en-US" sz="1800" dirty="0"/>
          </a:p>
          <a:p>
            <a:r>
              <a:rPr lang="en-US" sz="2000" dirty="0"/>
              <a:t>Generating Constants</a:t>
            </a:r>
          </a:p>
          <a:p>
            <a:r>
              <a:rPr lang="en-US" sz="2000" dirty="0"/>
              <a:t>Branching Instructions: </a:t>
            </a:r>
            <a:r>
              <a:rPr lang="en-US" sz="2000" dirty="0" err="1"/>
              <a:t>beq</a:t>
            </a:r>
            <a:r>
              <a:rPr lang="en-US" sz="2000" dirty="0"/>
              <a:t>, </a:t>
            </a:r>
            <a:r>
              <a:rPr lang="en-US" sz="2000" dirty="0" err="1"/>
              <a:t>bne</a:t>
            </a:r>
            <a:r>
              <a:rPr lang="en-US" sz="2000" dirty="0"/>
              <a:t>, </a:t>
            </a:r>
            <a:r>
              <a:rPr lang="en-US" sz="2000" dirty="0" err="1"/>
              <a:t>blt</a:t>
            </a:r>
            <a:r>
              <a:rPr lang="en-US" sz="2000" dirty="0"/>
              <a:t>/</a:t>
            </a:r>
            <a:r>
              <a:rPr lang="en-US" sz="2000" dirty="0" err="1"/>
              <a:t>bltu</a:t>
            </a:r>
            <a:r>
              <a:rPr lang="en-US" sz="2000" dirty="0"/>
              <a:t>, </a:t>
            </a:r>
            <a:r>
              <a:rPr lang="en-US" sz="2000" dirty="0" err="1"/>
              <a:t>bge</a:t>
            </a:r>
            <a:r>
              <a:rPr lang="en-US" sz="2000" dirty="0"/>
              <a:t>/</a:t>
            </a:r>
            <a:r>
              <a:rPr lang="en-US" sz="2000" dirty="0" err="1"/>
              <a:t>bgeu</a:t>
            </a:r>
            <a:endParaRPr lang="en-US" sz="2000" dirty="0"/>
          </a:p>
          <a:p>
            <a:r>
              <a:rPr lang="en-US" sz="2000" dirty="0"/>
              <a:t>Jumping instruction: j</a:t>
            </a:r>
          </a:p>
          <a:p>
            <a:r>
              <a:rPr lang="en-US" sz="2000" dirty="0"/>
              <a:t>Assembly level program for: if, if/else, while, for loops</a:t>
            </a:r>
          </a:p>
          <a:p>
            <a:r>
              <a:rPr lang="en-US" sz="2000" dirty="0"/>
              <a:t>Function calls</a:t>
            </a:r>
          </a:p>
        </p:txBody>
      </p:sp>
    </p:spTree>
    <p:extLst>
      <p:ext uri="{BB962C8B-B14F-4D97-AF65-F5344CB8AC3E}">
        <p14:creationId xmlns:p14="http://schemas.microsoft.com/office/powerpoint/2010/main" val="122771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FD7CEA-7899-B548-B9F7-0CE978302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852936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 Memory Map - Runtime 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091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84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ym typeface="Calibri"/>
              </a:rPr>
              <a:t>C Memory Layout</a:t>
            </a:r>
            <a:endParaRPr b="1" dirty="0">
              <a:sym typeface="Calibri"/>
            </a:endParaRPr>
          </a:p>
        </p:txBody>
      </p:sp>
      <p:sp>
        <p:nvSpPr>
          <p:cNvPr id="242" name="Google Shape;242;p5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5486400" cy="484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>
                <a:sym typeface="Calibri"/>
              </a:rPr>
              <a:t>Program’s address space </a:t>
            </a:r>
            <a:br>
              <a:rPr lang="en-US" sz="2400" dirty="0">
                <a:sym typeface="Calibri"/>
              </a:rPr>
            </a:br>
            <a:r>
              <a:rPr lang="en-US" sz="2400" dirty="0">
                <a:sym typeface="Calibri"/>
              </a:rPr>
              <a:t>contains 4 regions:</a:t>
            </a:r>
            <a:endParaRPr sz="2400" dirty="0"/>
          </a:p>
          <a:p>
            <a:pPr lvl="1"/>
            <a:r>
              <a:rPr lang="en-US" sz="2000" dirty="0">
                <a:solidFill>
                  <a:srgbClr val="FF0000"/>
                </a:solidFill>
                <a:sym typeface="Calibri"/>
              </a:rPr>
              <a:t>Stack:</a:t>
            </a:r>
            <a:r>
              <a:rPr lang="en-US" sz="2000" dirty="0">
                <a:sym typeface="Calibri"/>
              </a:rPr>
              <a:t>  local variables, grows downward </a:t>
            </a:r>
            <a:endParaRPr sz="2000" dirty="0"/>
          </a:p>
          <a:p>
            <a:pPr lvl="1"/>
            <a:r>
              <a:rPr lang="en-US" sz="2000" dirty="0">
                <a:solidFill>
                  <a:srgbClr val="FF0000"/>
                </a:solidFill>
                <a:sym typeface="Calibri"/>
              </a:rPr>
              <a:t>Heap:</a:t>
            </a:r>
            <a:r>
              <a:rPr lang="en-US" sz="2000" dirty="0">
                <a:sym typeface="Calibri"/>
              </a:rPr>
              <a:t>  space requested via  </a:t>
            </a:r>
            <a:r>
              <a:rPr lang="en-US" sz="2000" dirty="0">
                <a:sym typeface="Courier New"/>
              </a:rPr>
              <a:t>malloc()</a:t>
            </a:r>
            <a:r>
              <a:rPr lang="en-US" sz="2000" dirty="0">
                <a:sym typeface="Calibri"/>
              </a:rPr>
              <a:t> and used with pointers;  resizes dynamically, grows upward</a:t>
            </a:r>
            <a:endParaRPr sz="2000" dirty="0"/>
          </a:p>
          <a:p>
            <a:pPr lvl="1"/>
            <a:r>
              <a:rPr lang="en-US" sz="2000" dirty="0">
                <a:solidFill>
                  <a:srgbClr val="FF0000"/>
                </a:solidFill>
                <a:sym typeface="Calibri"/>
              </a:rPr>
              <a:t>Static Data:  </a:t>
            </a:r>
            <a:r>
              <a:rPr lang="en-US" sz="2000" dirty="0">
                <a:sym typeface="Calibri"/>
              </a:rPr>
              <a:t>global and static variables, does not grow or shrink</a:t>
            </a:r>
            <a:endParaRPr sz="2000" dirty="0"/>
          </a:p>
          <a:p>
            <a:pPr lvl="1"/>
            <a:r>
              <a:rPr lang="en-US" sz="2000" dirty="0">
                <a:solidFill>
                  <a:srgbClr val="FF0000"/>
                </a:solidFill>
                <a:sym typeface="Calibri"/>
              </a:rPr>
              <a:t>Code:</a:t>
            </a:r>
            <a:r>
              <a:rPr lang="en-US" sz="2000" dirty="0">
                <a:sym typeface="Calibri"/>
              </a:rPr>
              <a:t>  loaded when program </a:t>
            </a:r>
            <a:br>
              <a:rPr lang="en-US" sz="2000" dirty="0">
                <a:sym typeface="Calibri"/>
              </a:rPr>
            </a:br>
            <a:r>
              <a:rPr lang="en-US" sz="2000" dirty="0">
                <a:sym typeface="Calibri"/>
              </a:rPr>
              <a:t>starts, does not change</a:t>
            </a:r>
            <a:endParaRPr sz="2000" dirty="0"/>
          </a:p>
        </p:txBody>
      </p:sp>
      <p:grpSp>
        <p:nvGrpSpPr>
          <p:cNvPr id="246" name="Google Shape;246;p5"/>
          <p:cNvGrpSpPr/>
          <p:nvPr/>
        </p:nvGrpSpPr>
        <p:grpSpPr>
          <a:xfrm>
            <a:off x="4754853" y="1417654"/>
            <a:ext cx="3836646" cy="4299737"/>
            <a:chOff x="4480561" y="914400"/>
            <a:chExt cx="3959796" cy="4758452"/>
          </a:xfrm>
        </p:grpSpPr>
        <p:sp>
          <p:nvSpPr>
            <p:cNvPr id="247" name="Google Shape;247;p5" descr="Wide upward diagonal"/>
            <p:cNvSpPr/>
            <p:nvPr/>
          </p:nvSpPr>
          <p:spPr>
            <a:xfrm>
              <a:off x="5994400" y="1549400"/>
              <a:ext cx="2438400" cy="18288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994400" y="1016000"/>
              <a:ext cx="2438400" cy="45720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001957" y="4757357"/>
              <a:ext cx="2438400" cy="8382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5994400" y="4064000"/>
              <a:ext cx="2438400" cy="6858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1" name="Google Shape;251;p5"/>
            <p:cNvCxnSpPr/>
            <p:nvPr/>
          </p:nvCxnSpPr>
          <p:spPr>
            <a:xfrm>
              <a:off x="5994400" y="33782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lgDash"/>
              <a:round/>
              <a:headEnd type="none" w="sm" len="sm"/>
              <a:tailEnd type="none" w="sm" len="sm"/>
            </a:ln>
          </p:spPr>
        </p:cxnSp>
        <p:cxnSp>
          <p:nvCxnSpPr>
            <p:cNvPr id="252" name="Google Shape;252;p5"/>
            <p:cNvCxnSpPr/>
            <p:nvPr/>
          </p:nvCxnSpPr>
          <p:spPr>
            <a:xfrm>
              <a:off x="5994400" y="15494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lgDash"/>
              <a:round/>
              <a:headEnd type="none" w="sm" len="sm"/>
              <a:tailEnd type="none" w="sm" len="sm"/>
            </a:ln>
          </p:spPr>
        </p:cxnSp>
        <p:sp>
          <p:nvSpPr>
            <p:cNvPr id="253" name="Google Shape;253;p5"/>
            <p:cNvSpPr txBox="1"/>
            <p:nvPr/>
          </p:nvSpPr>
          <p:spPr>
            <a:xfrm>
              <a:off x="6737343" y="4820604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5"/>
            <p:cNvSpPr txBox="1"/>
            <p:nvPr/>
          </p:nvSpPr>
          <p:spPr>
            <a:xfrm>
              <a:off x="6283324" y="4076691"/>
              <a:ext cx="2052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static data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5"/>
            <p:cNvSpPr txBox="1"/>
            <p:nvPr/>
          </p:nvSpPr>
          <p:spPr>
            <a:xfrm>
              <a:off x="6724649" y="3390906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heap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5"/>
            <p:cNvSpPr txBox="1"/>
            <p:nvPr/>
          </p:nvSpPr>
          <p:spPr>
            <a:xfrm>
              <a:off x="6718302" y="1015989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7" name="Google Shape;257;p5"/>
            <p:cNvCxnSpPr/>
            <p:nvPr/>
          </p:nvCxnSpPr>
          <p:spPr>
            <a:xfrm rot="10800000">
              <a:off x="7213600" y="29972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58" name="Google Shape;258;p5"/>
            <p:cNvCxnSpPr/>
            <p:nvPr/>
          </p:nvCxnSpPr>
          <p:spPr>
            <a:xfrm>
              <a:off x="7213600" y="15494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59" name="Google Shape;259;p5"/>
            <p:cNvSpPr txBox="1"/>
            <p:nvPr/>
          </p:nvSpPr>
          <p:spPr>
            <a:xfrm>
              <a:off x="4480561" y="914400"/>
              <a:ext cx="14630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~ FFFF FFFF</a:t>
              </a:r>
              <a:r>
                <a:rPr lang="en-US" sz="1800" b="1" i="1" u="none" strike="noStrike" cap="none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5"/>
            <p:cNvSpPr txBox="1"/>
            <p:nvPr/>
          </p:nvSpPr>
          <p:spPr>
            <a:xfrm>
              <a:off x="5212080" y="5303520"/>
              <a:ext cx="7315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~ 0</a:t>
              </a:r>
              <a:r>
                <a:rPr lang="en-US" sz="1800" b="1" i="1" u="none" strike="noStrike" cap="none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1" name="Google Shape;261;p5"/>
          <p:cNvSpPr txBox="1"/>
          <p:nvPr/>
        </p:nvSpPr>
        <p:spPr>
          <a:xfrm>
            <a:off x="5638321" y="5681349"/>
            <a:ext cx="256935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prevents accesses</a:t>
            </a:r>
            <a:br>
              <a:rPr lang="en-US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stack and heap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(via virtual memory)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E96B2F-FD00-864C-90BF-73B4061FD812}"/>
              </a:ext>
            </a:extLst>
          </p:cNvPr>
          <p:cNvSpPr txBox="1"/>
          <p:nvPr/>
        </p:nvSpPr>
        <p:spPr>
          <a:xfrm>
            <a:off x="179512" y="6504974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 Lecture slides CS61C, University of California at Berkeley</a:t>
            </a:r>
            <a:endParaRPr lang="en-US" sz="1000" b="0" i="1" baseline="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72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ym typeface="Calibri"/>
              </a:rPr>
              <a:t>Where Do the Variables Go?</a:t>
            </a:r>
            <a:endParaRPr b="1" dirty="0">
              <a:sym typeface="Calibri"/>
            </a:endParaRPr>
          </a:p>
        </p:txBody>
      </p:sp>
      <p:sp>
        <p:nvSpPr>
          <p:cNvPr id="269" name="Google Shape;26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Declared outside a function:</a:t>
            </a:r>
            <a:endParaRPr dirty="0">
              <a:sym typeface="Calibri"/>
            </a:endParaRPr>
          </a:p>
          <a:p>
            <a:pPr marL="0" indent="0">
              <a:buNone/>
            </a:pPr>
            <a:r>
              <a:rPr lang="en-US" dirty="0">
                <a:sym typeface="Calibri"/>
              </a:rPr>
              <a:t>		Static Data</a:t>
            </a:r>
            <a:endParaRPr dirty="0"/>
          </a:p>
          <a:p>
            <a:endParaRPr lang="en-US" dirty="0">
              <a:sym typeface="Calibri"/>
            </a:endParaRPr>
          </a:p>
          <a:p>
            <a:r>
              <a:rPr lang="en-US" dirty="0">
                <a:sym typeface="Calibri"/>
              </a:rPr>
              <a:t>Declared inside a function:</a:t>
            </a:r>
            <a:endParaRPr dirty="0">
              <a:sym typeface="Calibri"/>
            </a:endParaRPr>
          </a:p>
          <a:p>
            <a:pPr marL="0" indent="0">
              <a:buNone/>
            </a:pPr>
            <a:r>
              <a:rPr lang="en-US" dirty="0">
                <a:sym typeface="Calibri"/>
              </a:rPr>
              <a:t>		Stack</a:t>
            </a:r>
            <a:endParaRPr dirty="0">
              <a:sym typeface="Calibri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sym typeface="Courier New"/>
              </a:rPr>
              <a:t>main()</a:t>
            </a:r>
            <a:r>
              <a:rPr lang="en-US" dirty="0">
                <a:solidFill>
                  <a:srgbClr val="FF0000"/>
                </a:solidFill>
                <a:sym typeface="Calibri"/>
              </a:rPr>
              <a:t> is a function</a:t>
            </a:r>
            <a:endParaRPr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  <a:sym typeface="Calibri"/>
              </a:rPr>
              <a:t>Freed when function returns</a:t>
            </a:r>
            <a:endParaRPr dirty="0">
              <a:solidFill>
                <a:srgbClr val="FF0000"/>
              </a:solidFill>
            </a:endParaRPr>
          </a:p>
          <a:p>
            <a:endParaRPr lang="en-US" dirty="0">
              <a:sym typeface="Calibri"/>
            </a:endParaRPr>
          </a:p>
          <a:p>
            <a:r>
              <a:rPr lang="en-US" dirty="0">
                <a:sym typeface="Calibri"/>
              </a:rPr>
              <a:t>Dynamically allocated:</a:t>
            </a:r>
            <a:endParaRPr dirty="0"/>
          </a:p>
          <a:p>
            <a:pPr marL="0" indent="0">
              <a:buNone/>
            </a:pPr>
            <a:r>
              <a:rPr lang="en-US" dirty="0">
                <a:sym typeface="Calibri"/>
              </a:rPr>
              <a:t>		Heap</a:t>
            </a:r>
            <a:endParaRPr dirty="0"/>
          </a:p>
          <a:p>
            <a:pPr lvl="1"/>
            <a:r>
              <a:rPr lang="en-US" dirty="0">
                <a:solidFill>
                  <a:srgbClr val="FF0000"/>
                </a:solidFill>
                <a:sym typeface="Calibri"/>
              </a:rPr>
              <a:t>i.e. malloc</a:t>
            </a:r>
            <a:endParaRPr dirty="0">
              <a:sym typeface="Calibri"/>
            </a:endParaRPr>
          </a:p>
        </p:txBody>
      </p:sp>
      <p:sp>
        <p:nvSpPr>
          <p:cNvPr id="273" name="Google Shape;273;p6"/>
          <p:cNvSpPr txBox="1"/>
          <p:nvPr/>
        </p:nvSpPr>
        <p:spPr>
          <a:xfrm>
            <a:off x="5577840" y="2011680"/>
            <a:ext cx="3474720" cy="258532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varGlobal;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varLocal;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*varDyn =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malloc(sizeof(int));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4" name="Google Shape;274;p6"/>
          <p:cNvCxnSpPr/>
          <p:nvPr/>
        </p:nvCxnSpPr>
        <p:spPr>
          <a:xfrm rot="-5400000" flipH="1">
            <a:off x="5010930" y="2093958"/>
            <a:ext cx="859500" cy="457200"/>
          </a:xfrm>
          <a:prstGeom prst="bentConnector3">
            <a:avLst>
              <a:gd name="adj1" fmla="val 0"/>
            </a:avLst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75" name="Google Shape;275;p6"/>
          <p:cNvCxnSpPr/>
          <p:nvPr/>
        </p:nvCxnSpPr>
        <p:spPr>
          <a:xfrm>
            <a:off x="5029200" y="3063240"/>
            <a:ext cx="914400" cy="52110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76" name="Google Shape;276;p6"/>
          <p:cNvCxnSpPr/>
          <p:nvPr/>
        </p:nvCxnSpPr>
        <p:spPr>
          <a:xfrm>
            <a:off x="5029200" y="3063240"/>
            <a:ext cx="914400" cy="79560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77" name="Google Shape;277;p6"/>
          <p:cNvCxnSpPr/>
          <p:nvPr/>
        </p:nvCxnSpPr>
        <p:spPr>
          <a:xfrm rot="10800000" flipH="1">
            <a:off x="4206240" y="4133208"/>
            <a:ext cx="2011800" cy="960000"/>
          </a:xfrm>
          <a:prstGeom prst="bentConnector3">
            <a:avLst>
              <a:gd name="adj1" fmla="val 55877"/>
            </a:avLst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68D055-DAF4-0340-8735-4E6A5F53758C}"/>
              </a:ext>
            </a:extLst>
          </p:cNvPr>
          <p:cNvSpPr txBox="1"/>
          <p:nvPr/>
        </p:nvSpPr>
        <p:spPr>
          <a:xfrm>
            <a:off x="179512" y="6504974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 Lecture slides CS61C, University of California at Berkeley</a:t>
            </a:r>
            <a:endParaRPr lang="en-US" sz="1000" b="0" i="1" baseline="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59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ym typeface="Calibri"/>
              </a:rPr>
              <a:t>The Stack</a:t>
            </a:r>
            <a:endParaRPr b="1" dirty="0">
              <a:sym typeface="Calibri"/>
            </a:endParaRPr>
          </a:p>
        </p:txBody>
      </p:sp>
      <p:sp>
        <p:nvSpPr>
          <p:cNvPr id="283" name="Google Shape;283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6400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>
                <a:sym typeface="Calibri"/>
              </a:rPr>
              <a:t>Each stack frame is a contiguous block of memory holding the local variables of a single procedure</a:t>
            </a:r>
            <a:endParaRPr sz="2400" dirty="0"/>
          </a:p>
          <a:p>
            <a:r>
              <a:rPr lang="en-US" sz="2400" dirty="0">
                <a:sym typeface="Calibri"/>
              </a:rPr>
              <a:t>A stack frame includes:</a:t>
            </a:r>
            <a:endParaRPr sz="2400" dirty="0"/>
          </a:p>
          <a:p>
            <a:pPr lvl="1"/>
            <a:r>
              <a:rPr lang="en-US" sz="2000" dirty="0">
                <a:solidFill>
                  <a:srgbClr val="FF0000"/>
                </a:solidFill>
                <a:sym typeface="Calibri"/>
              </a:rPr>
              <a:t>Location of caller function</a:t>
            </a:r>
            <a:endParaRPr sz="2000" dirty="0">
              <a:solidFill>
                <a:srgbClr val="FF0000"/>
              </a:solidFill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  <a:sym typeface="Calibri"/>
              </a:rPr>
              <a:t>Function arguments</a:t>
            </a:r>
            <a:endParaRPr sz="2000" dirty="0">
              <a:solidFill>
                <a:srgbClr val="FF0000"/>
              </a:solidFill>
              <a:sym typeface="Calibri"/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  <a:sym typeface="Calibri"/>
              </a:rPr>
              <a:t>Space for local variables</a:t>
            </a:r>
            <a:endParaRPr sz="2000" dirty="0">
              <a:solidFill>
                <a:srgbClr val="FF0000"/>
              </a:solidFill>
            </a:endParaRPr>
          </a:p>
          <a:p>
            <a:r>
              <a:rPr lang="en-US" sz="2400" dirty="0">
                <a:sym typeface="Calibri"/>
              </a:rPr>
              <a:t>Stack pointer (SP) tells where lowest (current) stack frame is</a:t>
            </a:r>
            <a:endParaRPr sz="2400" dirty="0"/>
          </a:p>
          <a:p>
            <a:r>
              <a:rPr lang="en-US" sz="2400" dirty="0">
                <a:sym typeface="Calibri"/>
              </a:rPr>
              <a:t>When procedure ends, stack pointer is moved back (but data remains (garbage!)); frees memory for future stack frames; </a:t>
            </a:r>
            <a:endParaRPr sz="2400" dirty="0">
              <a:sym typeface="Calibri"/>
            </a:endParaRPr>
          </a:p>
          <a:p>
            <a:endParaRPr sz="2400" dirty="0">
              <a:sym typeface="Calibri"/>
            </a:endParaRPr>
          </a:p>
        </p:txBody>
      </p:sp>
      <p:sp>
        <p:nvSpPr>
          <p:cNvPr id="287" name="Google Shape;287;p7"/>
          <p:cNvSpPr/>
          <p:nvPr/>
        </p:nvSpPr>
        <p:spPr>
          <a:xfrm>
            <a:off x="7391400" y="4221088"/>
            <a:ext cx="1295400" cy="838200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7"/>
          <p:cNvSpPr txBox="1"/>
          <p:nvPr/>
        </p:nvSpPr>
        <p:spPr>
          <a:xfrm>
            <a:off x="7467600" y="4373488"/>
            <a:ext cx="1093788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9" name="Google Shape;289;p7"/>
          <p:cNvGrpSpPr/>
          <p:nvPr/>
        </p:nvGrpSpPr>
        <p:grpSpPr>
          <a:xfrm>
            <a:off x="7391400" y="2392288"/>
            <a:ext cx="1295400" cy="1295400"/>
            <a:chOff x="4608" y="3312"/>
            <a:chExt cx="816" cy="528"/>
          </a:xfrm>
        </p:grpSpPr>
        <p:sp>
          <p:nvSpPr>
            <p:cNvPr id="290" name="Google Shape;290;p7"/>
            <p:cNvSpPr/>
            <p:nvPr/>
          </p:nvSpPr>
          <p:spPr>
            <a:xfrm>
              <a:off x="4608" y="3312"/>
              <a:ext cx="816" cy="528"/>
            </a:xfrm>
            <a:prstGeom prst="rect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7"/>
            <p:cNvSpPr txBox="1"/>
            <p:nvPr/>
          </p:nvSpPr>
          <p:spPr>
            <a:xfrm>
              <a:off x="4656" y="3408"/>
              <a:ext cx="689" cy="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frame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2" name="Google Shape;292;p7"/>
          <p:cNvGrpSpPr/>
          <p:nvPr/>
        </p:nvGrpSpPr>
        <p:grpSpPr>
          <a:xfrm>
            <a:off x="7391400" y="3687688"/>
            <a:ext cx="1295400" cy="615950"/>
            <a:chOff x="4608" y="3312"/>
            <a:chExt cx="816" cy="607"/>
          </a:xfrm>
        </p:grpSpPr>
        <p:sp>
          <p:nvSpPr>
            <p:cNvPr id="293" name="Google Shape;293;p7"/>
            <p:cNvSpPr/>
            <p:nvPr/>
          </p:nvSpPr>
          <p:spPr>
            <a:xfrm>
              <a:off x="4608" y="3312"/>
              <a:ext cx="816" cy="528"/>
            </a:xfrm>
            <a:prstGeom prst="rect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7"/>
            <p:cNvSpPr txBox="1"/>
            <p:nvPr/>
          </p:nvSpPr>
          <p:spPr>
            <a:xfrm>
              <a:off x="4656" y="3407"/>
              <a:ext cx="689" cy="5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frame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5" name="Google Shape;295;p7"/>
          <p:cNvGrpSpPr/>
          <p:nvPr/>
        </p:nvGrpSpPr>
        <p:grpSpPr>
          <a:xfrm>
            <a:off x="7391400" y="1858888"/>
            <a:ext cx="1295400" cy="615950"/>
            <a:chOff x="4608" y="3312"/>
            <a:chExt cx="816" cy="607"/>
          </a:xfrm>
        </p:grpSpPr>
        <p:sp>
          <p:nvSpPr>
            <p:cNvPr id="296" name="Google Shape;296;p7"/>
            <p:cNvSpPr/>
            <p:nvPr/>
          </p:nvSpPr>
          <p:spPr>
            <a:xfrm>
              <a:off x="4608" y="3312"/>
              <a:ext cx="816" cy="528"/>
            </a:xfrm>
            <a:prstGeom prst="rect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7"/>
            <p:cNvSpPr txBox="1"/>
            <p:nvPr/>
          </p:nvSpPr>
          <p:spPr>
            <a:xfrm>
              <a:off x="4656" y="3407"/>
              <a:ext cx="689" cy="5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frame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8" name="Google Shape;298;p7"/>
          <p:cNvGrpSpPr/>
          <p:nvPr/>
        </p:nvGrpSpPr>
        <p:grpSpPr>
          <a:xfrm>
            <a:off x="6477000" y="3890888"/>
            <a:ext cx="838200" cy="519113"/>
            <a:chOff x="6400800" y="4953000"/>
            <a:chExt cx="838200" cy="519113"/>
          </a:xfrm>
        </p:grpSpPr>
        <p:sp>
          <p:nvSpPr>
            <p:cNvPr id="299" name="Google Shape;299;p7"/>
            <p:cNvSpPr txBox="1"/>
            <p:nvPr/>
          </p:nvSpPr>
          <p:spPr>
            <a:xfrm>
              <a:off x="6400800" y="4953000"/>
              <a:ext cx="658813" cy="5191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0" name="Google Shape;300;p7"/>
            <p:cNvCxnSpPr/>
            <p:nvPr/>
          </p:nvCxnSpPr>
          <p:spPr>
            <a:xfrm>
              <a:off x="7010400" y="5257800"/>
              <a:ext cx="2286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301" name="Google Shape;301;p7"/>
          <p:cNvCxnSpPr/>
          <p:nvPr/>
        </p:nvCxnSpPr>
        <p:spPr>
          <a:xfrm rot="5400000">
            <a:off x="6918877" y="5548187"/>
            <a:ext cx="952185" cy="0"/>
          </a:xfrm>
          <a:prstGeom prst="straightConnector1">
            <a:avLst/>
          </a:prstGeom>
          <a:noFill/>
          <a:ln w="476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302" name="Google Shape;302;p7"/>
          <p:cNvCxnSpPr/>
          <p:nvPr/>
        </p:nvCxnSpPr>
        <p:spPr>
          <a:xfrm rot="5400000">
            <a:off x="8212388" y="5557004"/>
            <a:ext cx="952185" cy="0"/>
          </a:xfrm>
          <a:prstGeom prst="straightConnector1">
            <a:avLst/>
          </a:prstGeom>
          <a:noFill/>
          <a:ln w="476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303" name="Google Shape;303;p7"/>
          <p:cNvSpPr txBox="1"/>
          <p:nvPr/>
        </p:nvSpPr>
        <p:spPr>
          <a:xfrm>
            <a:off x="7833277" y="5926036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7"/>
          <p:cNvSpPr/>
          <p:nvPr/>
        </p:nvSpPr>
        <p:spPr>
          <a:xfrm>
            <a:off x="7425197" y="4951180"/>
            <a:ext cx="1224238" cy="18892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3000" dir="5400000" rotWithShape="0">
              <a:schemeClr val="lt1">
                <a:alpha val="34509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7"/>
          <p:cNvSpPr txBox="1"/>
          <p:nvPr/>
        </p:nvSpPr>
        <p:spPr>
          <a:xfrm>
            <a:off x="7391400" y="1168250"/>
            <a:ext cx="1524000" cy="690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Function call:</a:t>
            </a:r>
            <a:endParaRPr sz="24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7" name="Google Shape;307;p7"/>
          <p:cNvGrpSpPr/>
          <p:nvPr/>
        </p:nvGrpSpPr>
        <p:grpSpPr>
          <a:xfrm>
            <a:off x="6477000" y="4705488"/>
            <a:ext cx="838200" cy="519000"/>
            <a:chOff x="6400800" y="4953000"/>
            <a:chExt cx="838200" cy="519000"/>
          </a:xfrm>
        </p:grpSpPr>
        <p:sp>
          <p:nvSpPr>
            <p:cNvPr id="308" name="Google Shape;308;p7"/>
            <p:cNvSpPr txBox="1"/>
            <p:nvPr/>
          </p:nvSpPr>
          <p:spPr>
            <a:xfrm>
              <a:off x="6400800" y="4953000"/>
              <a:ext cx="658800" cy="5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9" name="Google Shape;309;p7"/>
            <p:cNvCxnSpPr/>
            <p:nvPr/>
          </p:nvCxnSpPr>
          <p:spPr>
            <a:xfrm>
              <a:off x="7010400" y="5257800"/>
              <a:ext cx="2286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117D3F-7262-014A-A911-5991B7354F24}"/>
              </a:ext>
            </a:extLst>
          </p:cNvPr>
          <p:cNvSpPr txBox="1"/>
          <p:nvPr/>
        </p:nvSpPr>
        <p:spPr>
          <a:xfrm>
            <a:off x="179512" y="6504974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 Lecture slides CS61C, University of California at Berkeley</a:t>
            </a:r>
            <a:endParaRPr lang="en-US" sz="1000" b="0" i="1" baseline="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6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0" id="{2D10BAA3-AD9A-6343-B2A4-F893D99A301B}" vid="{6BD431AC-E10C-844D-851D-5144DA68DA0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2D10BAA3-AD9A-6343-B2A4-F893D99A301B}" vid="{6F11ACE0-E371-484C-AB83-F714555545B8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7454</TotalTime>
  <Words>3570</Words>
  <Application>Microsoft Macintosh PowerPoint</Application>
  <PresentationFormat>On-screen Show (4:3)</PresentationFormat>
  <Paragraphs>538</Paragraphs>
  <Slides>47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3" baseType="lpstr">
      <vt:lpstr>Arial</vt:lpstr>
      <vt:lpstr>Arial Narrow</vt:lpstr>
      <vt:lpstr>Calibri</vt:lpstr>
      <vt:lpstr>Calibri Light</vt:lpstr>
      <vt:lpstr>Consolas</vt:lpstr>
      <vt:lpstr>Courier</vt:lpstr>
      <vt:lpstr>Courier New</vt:lpstr>
      <vt:lpstr>Courier10 BT</vt:lpstr>
      <vt:lpstr>Source Sans Pro</vt:lpstr>
      <vt:lpstr>Times</vt:lpstr>
      <vt:lpstr>Times New Roman</vt:lpstr>
      <vt:lpstr>Wingdings</vt:lpstr>
      <vt:lpstr>Wingdings 2</vt:lpstr>
      <vt:lpstr>template2007</vt:lpstr>
      <vt:lpstr>Custom Design</vt:lpstr>
      <vt:lpstr>Visio</vt:lpstr>
      <vt:lpstr> CS 211 Computer Architecture Lecture 17: RISC-V Architecture – C Memory Layout, Runtime Stack, Function Calls</vt:lpstr>
      <vt:lpstr>Acknowledgements</vt:lpstr>
      <vt:lpstr>In today’s class we will study</vt:lpstr>
      <vt:lpstr>Previous Classes</vt:lpstr>
      <vt:lpstr>So far we have studied</vt:lpstr>
      <vt:lpstr>C Memory Map - Runtime  </vt:lpstr>
      <vt:lpstr>C Memory Layout</vt:lpstr>
      <vt:lpstr>Where Do the Variables Go?</vt:lpstr>
      <vt:lpstr>The Stack</vt:lpstr>
      <vt:lpstr>The Stack</vt:lpstr>
      <vt:lpstr>The Stack Frame – Another view</vt:lpstr>
      <vt:lpstr>Stack Misuse Example (self study)</vt:lpstr>
      <vt:lpstr>C Memory Layout</vt:lpstr>
      <vt:lpstr>Static Data and Code</vt:lpstr>
      <vt:lpstr>Dynamic Memory Allocation</vt:lpstr>
      <vt:lpstr>RISC-V - The Stack Details</vt:lpstr>
      <vt:lpstr>RISC-V Symbolic Register Names</vt:lpstr>
      <vt:lpstr>Stack Basics (revision)</vt:lpstr>
      <vt:lpstr>The Stack - Basics</vt:lpstr>
      <vt:lpstr>Which registers can we use?</vt:lpstr>
      <vt:lpstr>How Functions use a stack?</vt:lpstr>
      <vt:lpstr> Storing Register Values on the Stack </vt:lpstr>
      <vt:lpstr> The Stack During diffofsums Call </vt:lpstr>
      <vt:lpstr>Register Saving Conventions</vt:lpstr>
      <vt:lpstr>Register Saving Conventions</vt:lpstr>
      <vt:lpstr>Saved Registers (Callee Saved)</vt:lpstr>
      <vt:lpstr>Non-Preserved or Volatile Registers (Caller Saved)</vt:lpstr>
      <vt:lpstr>Register Saving Conventions</vt:lpstr>
      <vt:lpstr>Storing Saved Registers on the Stack</vt:lpstr>
      <vt:lpstr> Optimized diffofsums </vt:lpstr>
      <vt:lpstr>Function Calls – Leaf and non-leaf</vt:lpstr>
      <vt:lpstr>How do we save registers? The stack!</vt:lpstr>
      <vt:lpstr>Stack Before, During, After Call</vt:lpstr>
      <vt:lpstr>Basic Structure of a Function</vt:lpstr>
      <vt:lpstr>Example function with calling convention</vt:lpstr>
      <vt:lpstr>Stack during function execution</vt:lpstr>
      <vt:lpstr>Different register choices could reduce effort</vt:lpstr>
      <vt:lpstr>Non leaf Functions</vt:lpstr>
      <vt:lpstr>Non-Leaf Function Calls</vt:lpstr>
      <vt:lpstr>Non Leaf Function Calls</vt:lpstr>
      <vt:lpstr>Function Call Summary</vt:lpstr>
      <vt:lpstr>Recursive Function</vt:lpstr>
      <vt:lpstr>Recursive Functions</vt:lpstr>
      <vt:lpstr>Recursive Function</vt:lpstr>
      <vt:lpstr>Recursive Function</vt:lpstr>
      <vt:lpstr>Recursive Function</vt:lpstr>
      <vt:lpstr>Class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 305 Computer Architecture Lecture :</dc:title>
  <dc:creator>Microsoft Office User</dc:creator>
  <dc:description>Redesign of slides created by Randal E. Bryant and David R. O'Hallaron</dc:description>
  <cp:lastModifiedBy>Microsoft Office User</cp:lastModifiedBy>
  <cp:revision>51</cp:revision>
  <cp:lastPrinted>2010-01-19T15:27:43Z</cp:lastPrinted>
  <dcterms:created xsi:type="dcterms:W3CDTF">2020-10-01T14:18:11Z</dcterms:created>
  <dcterms:modified xsi:type="dcterms:W3CDTF">2021-03-04T04:36:32Z</dcterms:modified>
</cp:coreProperties>
</file>