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65"/>
  </p:notesMasterIdLst>
  <p:handoutMasterIdLst>
    <p:handoutMasterId r:id="rId66"/>
  </p:handoutMasterIdLst>
  <p:sldIdLst>
    <p:sldId id="685" r:id="rId3"/>
    <p:sldId id="258" r:id="rId4"/>
    <p:sldId id="698" r:id="rId5"/>
    <p:sldId id="1416" r:id="rId6"/>
    <p:sldId id="691" r:id="rId7"/>
    <p:sldId id="1396" r:id="rId8"/>
    <p:sldId id="1420" r:id="rId9"/>
    <p:sldId id="1421" r:id="rId10"/>
    <p:sldId id="260" r:id="rId11"/>
    <p:sldId id="261" r:id="rId12"/>
    <p:sldId id="262" r:id="rId13"/>
    <p:sldId id="1417" r:id="rId14"/>
    <p:sldId id="1426" r:id="rId15"/>
    <p:sldId id="1424" r:id="rId16"/>
    <p:sldId id="266" r:id="rId17"/>
    <p:sldId id="267" r:id="rId18"/>
    <p:sldId id="1423" r:id="rId19"/>
    <p:sldId id="1397" r:id="rId20"/>
    <p:sldId id="315" r:id="rId21"/>
    <p:sldId id="1418" r:id="rId22"/>
    <p:sldId id="1419" r:id="rId23"/>
    <p:sldId id="1427" r:id="rId24"/>
    <p:sldId id="269" r:id="rId25"/>
    <p:sldId id="270" r:id="rId26"/>
    <p:sldId id="271" r:id="rId27"/>
    <p:sldId id="272" r:id="rId28"/>
    <p:sldId id="273" r:id="rId29"/>
    <p:sldId id="1429" r:id="rId30"/>
    <p:sldId id="1430" r:id="rId31"/>
    <p:sldId id="274" r:id="rId32"/>
    <p:sldId id="1399" r:id="rId33"/>
    <p:sldId id="276" r:id="rId34"/>
    <p:sldId id="277" r:id="rId35"/>
    <p:sldId id="1431" r:id="rId36"/>
    <p:sldId id="279" r:id="rId37"/>
    <p:sldId id="280" r:id="rId38"/>
    <p:sldId id="1432" r:id="rId39"/>
    <p:sldId id="282" r:id="rId40"/>
    <p:sldId id="1433" r:id="rId41"/>
    <p:sldId id="1434" r:id="rId42"/>
    <p:sldId id="288" r:id="rId43"/>
    <p:sldId id="290" r:id="rId44"/>
    <p:sldId id="299" r:id="rId45"/>
    <p:sldId id="305" r:id="rId46"/>
    <p:sldId id="307" r:id="rId47"/>
    <p:sldId id="306" r:id="rId48"/>
    <p:sldId id="312" r:id="rId49"/>
    <p:sldId id="313" r:id="rId50"/>
    <p:sldId id="1435" r:id="rId51"/>
    <p:sldId id="1436" r:id="rId52"/>
    <p:sldId id="1437" r:id="rId53"/>
    <p:sldId id="1438" r:id="rId54"/>
    <p:sldId id="311" r:id="rId55"/>
    <p:sldId id="1441" r:id="rId56"/>
    <p:sldId id="1439" r:id="rId57"/>
    <p:sldId id="298" r:id="rId58"/>
    <p:sldId id="697" r:id="rId59"/>
    <p:sldId id="1443" r:id="rId60"/>
    <p:sldId id="1444" r:id="rId61"/>
    <p:sldId id="1440" r:id="rId62"/>
    <p:sldId id="289" r:id="rId63"/>
    <p:sldId id="265" r:id="rId64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4328"/>
  </p:normalViewPr>
  <p:slideViewPr>
    <p:cSldViewPr snapToObjects="1">
      <p:cViewPr varScale="1">
        <p:scale>
          <a:sx n="89" d="100"/>
          <a:sy n="89" d="100"/>
        </p:scale>
        <p:origin x="12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Put the point behind the first “significant” bit</a:t>
            </a: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971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Want floating point to look more “”natural” in that small unsigned value -&gt; small floating point value </a:t>
            </a: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708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1:30 in</a:t>
            </a: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33045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Woah! We are splitting a 32 bit number into three fields. Does this look familiar? YES. Just like instructions formats!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05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885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655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862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have the 1? Be sneaky and save a bit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animations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180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Tell them to remember the number 23!!!!</a:t>
            </a:r>
            <a:endParaRPr/>
          </a:p>
        </p:txBody>
      </p:sp>
      <p:sp>
        <p:nvSpPr>
          <p:cNvPr id="376" name="Google Shape;3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6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3098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9" name="Google Shape;399;p19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Maybe cut out this slide. Not relevant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261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779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Fix slides so looks pretty</a:t>
            </a:r>
            <a:endParaRPr/>
          </a:p>
        </p:txBody>
      </p:sp>
      <p:sp>
        <p:nvSpPr>
          <p:cNvPr id="427" name="Google Shape;4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225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514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2358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Here’s another exercise: reason about why the denorm bias is 126 by trying to evaluate the two floating point number that surround a in the previous slide</a:t>
            </a:r>
            <a:endParaRPr/>
          </a:p>
        </p:txBody>
      </p:sp>
      <p:sp>
        <p:nvSpPr>
          <p:cNvPr id="494" name="Google Shape;4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2077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17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Remind students that there are different types of NaNs but they won’t be tested on them,they just needa know what the range of all NaNs are</a:t>
            </a:r>
            <a:endParaRPr/>
          </a:p>
        </p:txBody>
      </p:sp>
      <p:sp>
        <p:nvSpPr>
          <p:cNvPr id="516" name="Google Shape;5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1157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02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33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Have another slide explaining about the gaps that come about when the exponent field changes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Remember that we can only represent 2</a:t>
            </a:r>
            <a:r>
              <a:rPr lang="en-US" sz="1100" baseline="30000"/>
              <a:t>32</a:t>
            </a:r>
            <a:r>
              <a:rPr lang="en-US" sz="1100"/>
              <a:t> distinct things. Just bc we have a bigger range doesnt mean we get more numbers. We lose precision as we have higher exponents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65691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614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can get lost when casting between int and float (in both directions!)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optimizations change the ordering of FP operations, which can lead to errors.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299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3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37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81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24CDF51-A9AA-DA42-837B-4714671DD7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2171297-9B4F-6242-BEB4-FE84E6C73A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A49F4E-A422-7F4F-8CE6-DC228C2C00A6}" type="datetime3">
              <a:rPr lang="en-AU" altLang="en-US" smtClean="0">
                <a:latin typeface="Times New Roman" panose="02020603050405020304" pitchFamily="18" charset="0"/>
              </a:rPr>
              <a:pPr/>
              <a:t>11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36FE98BF-1A73-7543-B300-AA8F2E2875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0FD5D096-9BF4-AE43-B20F-2691F6C354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1CC7D4-15CF-E146-8EA4-E206102E25C1}" type="slidenum">
              <a:rPr lang="en-AU" altLang="en-US" smtClean="0">
                <a:latin typeface="Times New Roman" panose="02020603050405020304" pitchFamily="18" charset="0"/>
              </a:rPr>
              <a:pPr/>
              <a:t>56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6B0260D1-196C-1F40-A351-A6AA387C0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2AA1B2D6-0B11-8A46-AEA2-D0B1E557E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377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Denormalized numbers serve two purposes. First, they provide a way to represent numeric value 0, since with a normalized number we must always have M ≥ 1, and hence we cannot represent 0. 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fact, the floating-point representation of +0.0 has a bit pattern of all zeros: the sign bit is 0, the exponent field is all zeros (indicating a denormalized value), and the fraction field is all zeros, giving M = f = 0 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Curiously, when the sign bit is 1, but the other fields are all zeros, we get the value −0.0. With IEEE floating-point format, the values −0.0 and +0.0 are considered different in some ways and the same in others. 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second function of denormalized numbers is to represent numbers that are very close to 0.0. They provide a property known as </a:t>
            </a:r>
            <a:r>
              <a:rPr lang="en-I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gradual underflow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which possible numeric values are spaced evenly near 0.0.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90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34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400" cy="411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Have another slide explaining about the gaps that come about when the exponent field changes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Remember that we can only represent 2</a:t>
            </a:r>
            <a:r>
              <a:rPr lang="en-US" sz="1100" baseline="30000"/>
              <a:t>32</a:t>
            </a:r>
            <a:r>
              <a:rPr lang="en-US" sz="1100"/>
              <a:t> distinct things. Just bc we have a bigger range doesnt mean we get more numbers. We lose precision as we have higher exponents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23926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400" cy="411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75" tIns="45525" rIns="91075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00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7058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ε</a:t>
            </a:r>
            <a:r>
              <a:rPr lang="en-US" sz="1200" b="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: Epsilon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We’re gonna be finishing up Number Representation. 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98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7375"/>
            <a:ext cx="4551362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50" tIns="44775" rIns="89550" bIns="4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Begin this slide by remembering to say that in order to keep track of where the point “floats” to, we store that info in the exponent number 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84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9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6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3848100" cy="213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6"/>
          <p:cNvSpPr>
            <a:spLocks noGrp="1"/>
          </p:cNvSpPr>
          <p:nvPr>
            <p:ph type="clipArt" idx="2"/>
          </p:nvPr>
        </p:nvSpPr>
        <p:spPr>
          <a:xfrm>
            <a:off x="4686300" y="1143000"/>
            <a:ext cx="3848100" cy="213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14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305: 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16951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  <p:sldLayoutId id="2147483681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K_yguLapg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wkahan/ieee754status/754story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B8A52-73F8-064A-9FD9-3B4895CEE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CS 211 Computer Architecture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Lecture 18 - 19: Floating Point Numbers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3AB9FB-BA87-4D47-92BC-856A79A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Ravi Mittal</a:t>
            </a:r>
          </a:p>
          <a:p>
            <a:pPr algn="r"/>
            <a:r>
              <a:rPr lang="en-US" dirty="0" err="1"/>
              <a:t>ravi.mittal@iitgoa.ac.in</a:t>
            </a:r>
            <a:endParaRPr lang="en-US" dirty="0"/>
          </a:p>
          <a:p>
            <a:pPr algn="r"/>
            <a:r>
              <a:rPr lang="en-US" dirty="0"/>
              <a:t>Indian Institute of Technology, Goa</a:t>
            </a:r>
          </a:p>
        </p:txBody>
      </p:sp>
    </p:spTree>
    <p:extLst>
      <p:ext uri="{BB962C8B-B14F-4D97-AF65-F5344CB8AC3E}">
        <p14:creationId xmlns:p14="http://schemas.microsoft.com/office/powerpoint/2010/main" val="378339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611560" y="1397000"/>
            <a:ext cx="7704856" cy="4984328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5 3/4	101.11</a:t>
            </a:r>
            <a:r>
              <a:rPr lang="en-US" sz="2000" b="0" baseline="-6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2 7/8	</a:t>
            </a:r>
            <a:r>
              <a:rPr lang="en-US" sz="2000" b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10.111</a:t>
            </a:r>
            <a:r>
              <a:rPr lang="en-US" sz="2000" b="0" baseline="-6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endParaRPr lang="en-US" sz="20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="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endParaRPr lang="en-US" sz="2000" b="0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="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537ECF6-1962-854E-9BA9-8BA0D714D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1520" y="6429326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>
                <a:solidFill>
                  <a:srgbClr val="C00000"/>
                </a:solidFill>
              </a:rPr>
              <a:t>Limitation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Other rational numbers have </a:t>
            </a:r>
            <a:r>
              <a:rPr lang="en-US" dirty="0">
                <a:solidFill>
                  <a:srgbClr val="0070C0"/>
                </a:solidFill>
              </a:rPr>
              <a:t>repeating bit </a:t>
            </a:r>
            <a:r>
              <a:rPr lang="en-US" dirty="0"/>
              <a:t>representations</a:t>
            </a:r>
          </a:p>
          <a:p>
            <a:pPr marL="952500" lvl="2">
              <a:tabLst>
                <a:tab pos="1828800" algn="l"/>
              </a:tabLst>
            </a:pPr>
            <a:r>
              <a:rPr lang="en-US" dirty="0"/>
              <a:t>Gives approximate number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>
                <a:cs typeface="Calibri" panose="020F0502020204030204" pitchFamily="34" charset="0"/>
              </a:rPr>
              <a:t>1/3	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0.0101010101[01]…</a:t>
            </a:r>
            <a:r>
              <a:rPr lang="en-US" baseline="-6000" dirty="0">
                <a:ea typeface="Monaco" charset="0"/>
                <a:cs typeface="Calibri" panose="020F0502020204030204" pitchFamily="34" charset="0"/>
                <a:sym typeface="Monaco" charset="0"/>
              </a:rPr>
              <a:t>2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>
                <a:cs typeface="Calibri" panose="020F0502020204030204" pitchFamily="34" charset="0"/>
              </a:rPr>
              <a:t>1/5	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0.001100110011[0011]…</a:t>
            </a:r>
            <a:r>
              <a:rPr lang="en-US" baseline="-6000" dirty="0">
                <a:ea typeface="Monaco" charset="0"/>
                <a:cs typeface="Calibri" panose="020F0502020204030204" pitchFamily="34" charset="0"/>
                <a:sym typeface="Monaco" charset="0"/>
              </a:rPr>
              <a:t>2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>
                <a:cs typeface="Calibri" panose="020F0502020204030204" pitchFamily="34" charset="0"/>
              </a:rPr>
              <a:t>1/10	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0.0001100110011[0011]…</a:t>
            </a:r>
            <a:r>
              <a:rPr lang="en-US" baseline="-6000" dirty="0">
                <a:ea typeface="Monaco" charset="0"/>
                <a:cs typeface="Calibri" panose="020F0502020204030204" pitchFamily="34" charset="0"/>
                <a:sym typeface="Monaco" charset="0"/>
              </a:rPr>
              <a:t>2</a:t>
            </a:r>
            <a:endParaRPr lang="en-US" baseline="-6000" dirty="0"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3371F71-D2FA-EF49-BB3B-76D115BD0D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8785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Number Representation Limitations</a:t>
            </a:r>
            <a:endParaRPr dirty="0">
              <a:sym typeface="Calibri"/>
            </a:endParaRPr>
          </a:p>
        </p:txBody>
      </p:sp>
      <p:sp>
        <p:nvSpPr>
          <p:cNvPr id="148" name="Google Shape;148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Given 32 bits (</a:t>
            </a:r>
            <a:r>
              <a:rPr lang="en-US" dirty="0"/>
              <a:t>a</a:t>
            </a:r>
            <a:r>
              <a:rPr lang="en-US" dirty="0">
                <a:sym typeface="Calibri"/>
              </a:rPr>
              <a:t> word), what can we represent so far?</a:t>
            </a:r>
            <a:endParaRPr dirty="0"/>
          </a:p>
          <a:p>
            <a:pPr lvl="1"/>
            <a:r>
              <a:rPr lang="en-US" dirty="0">
                <a:sym typeface="Calibri"/>
              </a:rPr>
              <a:t>Signed and Unsigned Integers</a:t>
            </a:r>
            <a:endParaRPr dirty="0"/>
          </a:p>
          <a:p>
            <a:pPr lvl="1"/>
            <a:r>
              <a:rPr lang="en-US" dirty="0"/>
              <a:t>4 </a:t>
            </a:r>
            <a:r>
              <a:rPr lang="en-US" dirty="0">
                <a:sym typeface="Calibri"/>
              </a:rPr>
              <a:t>Characters (ASCII)</a:t>
            </a:r>
            <a:endParaRPr dirty="0"/>
          </a:p>
          <a:p>
            <a:pPr lvl="1"/>
            <a:r>
              <a:rPr lang="en-US" dirty="0">
                <a:sym typeface="Calibri"/>
              </a:rPr>
              <a:t>Instructions and  Addresses</a:t>
            </a:r>
          </a:p>
          <a:p>
            <a:pPr marL="457200" lvl="1" indent="0">
              <a:buNone/>
            </a:pPr>
            <a:endParaRPr dirty="0"/>
          </a:p>
          <a:p>
            <a:r>
              <a:rPr lang="en-US" dirty="0">
                <a:sym typeface="Calibri"/>
              </a:rPr>
              <a:t>How do we encode the following:</a:t>
            </a:r>
            <a:endParaRPr dirty="0"/>
          </a:p>
          <a:p>
            <a:pPr lvl="1"/>
            <a:r>
              <a:rPr lang="en-US" dirty="0">
                <a:sym typeface="Calibri"/>
              </a:rPr>
              <a:t>Real numbers (e.g. 3.14159)</a:t>
            </a:r>
            <a:endParaRPr dirty="0"/>
          </a:p>
          <a:p>
            <a:pPr lvl="1"/>
            <a:r>
              <a:rPr lang="en-US" dirty="0">
                <a:sym typeface="Calibri"/>
              </a:rPr>
              <a:t>Very large numbers (e.g. 6.02×10</a:t>
            </a:r>
            <a:r>
              <a:rPr lang="en-US" baseline="30000" dirty="0">
                <a:sym typeface="Calibri"/>
              </a:rPr>
              <a:t>23</a:t>
            </a:r>
            <a:r>
              <a:rPr lang="en-US" dirty="0">
                <a:sym typeface="Calibri"/>
              </a:rPr>
              <a:t>)</a:t>
            </a:r>
            <a:endParaRPr dirty="0"/>
          </a:p>
          <a:p>
            <a:pPr lvl="1"/>
            <a:r>
              <a:rPr lang="en-US" dirty="0">
                <a:sym typeface="Calibri"/>
              </a:rPr>
              <a:t>Very small numbers (e.g. 6.626×10</a:t>
            </a:r>
            <a:r>
              <a:rPr lang="en-US" baseline="30000" dirty="0">
                <a:sym typeface="Calibri"/>
              </a:rPr>
              <a:t>-34</a:t>
            </a:r>
            <a:r>
              <a:rPr lang="en-US" dirty="0">
                <a:sym typeface="Calibri"/>
              </a:rPr>
              <a:t>)</a:t>
            </a:r>
            <a:endParaRPr dirty="0"/>
          </a:p>
          <a:p>
            <a:pPr lvl="1"/>
            <a:r>
              <a:rPr lang="en-US" dirty="0">
                <a:sym typeface="Calibri"/>
              </a:rPr>
              <a:t>Special numbers (e.g. ∞, </a:t>
            </a:r>
            <a:r>
              <a:rPr lang="en-US" dirty="0" err="1">
                <a:sym typeface="Calibri"/>
              </a:rPr>
              <a:t>NaN</a:t>
            </a:r>
            <a:r>
              <a:rPr lang="en-US" dirty="0">
                <a:sym typeface="Calibri"/>
              </a:rPr>
              <a:t>)</a:t>
            </a:r>
            <a:endParaRPr dirty="0"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5780357" y="3429000"/>
            <a:ext cx="2492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endParaRPr sz="4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41208075-33B1-BF40-89FB-6EDA99A32B3D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Scientific Notations</a:t>
            </a:r>
          </a:p>
        </p:txBody>
      </p:sp>
    </p:spTree>
    <p:extLst>
      <p:ext uri="{BB962C8B-B14F-4D97-AF65-F5344CB8AC3E}">
        <p14:creationId xmlns:p14="http://schemas.microsoft.com/office/powerpoint/2010/main" val="255582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Scientific Notation (Decimal)</a:t>
            </a:r>
            <a:endParaRPr dirty="0"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464666" y="2089402"/>
            <a:ext cx="8229600" cy="436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/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Normalized form:  </a:t>
            </a:r>
            <a:r>
              <a:rPr lang="en-US" dirty="0">
                <a:sym typeface="Calibri"/>
              </a:rPr>
              <a:t>exactly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one digit </a:t>
            </a:r>
            <a:r>
              <a:rPr lang="en-US" dirty="0">
                <a:sym typeface="Calibri"/>
              </a:rPr>
              <a:t>(non-zero) to left of decimal point (the point </a:t>
            </a:r>
            <a:r>
              <a:rPr lang="en-US" dirty="0"/>
              <a:t>“floats” to be in the standard position</a:t>
            </a:r>
            <a:r>
              <a:rPr lang="en-US" dirty="0">
                <a:sym typeface="Calibri"/>
              </a:rPr>
              <a:t>)</a:t>
            </a:r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Alternatives to representing 1/1,000,000,000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Normalized: </a:t>
            </a:r>
            <a:r>
              <a:rPr lang="en-US" dirty="0">
                <a:sym typeface="Calibri"/>
              </a:rPr>
              <a:t>	1.0×10</a:t>
            </a:r>
            <a:r>
              <a:rPr lang="en-US" baseline="30000" dirty="0">
                <a:sym typeface="Calibri"/>
              </a:rPr>
              <a:t>-9</a:t>
            </a:r>
            <a:endParaRPr baseline="30000" dirty="0">
              <a:sym typeface="Calibri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sym typeface="Calibri"/>
              </a:rPr>
              <a:t>Not normalized:</a:t>
            </a:r>
            <a:r>
              <a:rPr lang="en-US" dirty="0">
                <a:sym typeface="Calibri"/>
              </a:rPr>
              <a:t> 	0.1×10</a:t>
            </a:r>
            <a:r>
              <a:rPr lang="en-US" baseline="30000" dirty="0">
                <a:sym typeface="Calibri"/>
              </a:rPr>
              <a:t>-8</a:t>
            </a:r>
            <a:r>
              <a:rPr lang="en-US" dirty="0">
                <a:sym typeface="Calibri"/>
              </a:rPr>
              <a:t>, 10.0×10</a:t>
            </a:r>
            <a:r>
              <a:rPr lang="en-US" baseline="30000" dirty="0">
                <a:sym typeface="Calibri"/>
              </a:rPr>
              <a:t>-10</a:t>
            </a:r>
            <a:r>
              <a:rPr lang="en-US" dirty="0">
                <a:sym typeface="Calibri"/>
              </a:rPr>
              <a:t> </a:t>
            </a:r>
            <a:endParaRPr dirty="0">
              <a:sym typeface="Calibri"/>
            </a:endParaRPr>
          </a:p>
        </p:txBody>
      </p:sp>
      <p:grpSp>
        <p:nvGrpSpPr>
          <p:cNvPr id="233" name="Google Shape;233;p10"/>
          <p:cNvGrpSpPr/>
          <p:nvPr/>
        </p:nvGrpSpPr>
        <p:grpSpPr>
          <a:xfrm>
            <a:off x="611560" y="1196752"/>
            <a:ext cx="7743828" cy="2179827"/>
            <a:chOff x="0" y="830263"/>
            <a:chExt cx="7743828" cy="2179827"/>
          </a:xfrm>
        </p:grpSpPr>
        <p:sp>
          <p:nvSpPr>
            <p:cNvPr id="234" name="Google Shape;234;p10"/>
            <p:cNvSpPr/>
            <p:nvPr/>
          </p:nvSpPr>
          <p:spPr>
            <a:xfrm>
              <a:off x="2590811" y="1689111"/>
              <a:ext cx="2577300" cy="4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2.625</a:t>
              </a:r>
              <a:r>
                <a:rPr lang="en-US" sz="3200" b="1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ten</a:t>
              </a: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× 10</a:t>
              </a:r>
              <a:r>
                <a:rPr lang="en-US" sz="3200" b="1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10"/>
            <p:cNvGrpSpPr/>
            <p:nvPr/>
          </p:nvGrpSpPr>
          <p:grpSpPr>
            <a:xfrm>
              <a:off x="4602163" y="2125663"/>
              <a:ext cx="2762247" cy="857247"/>
              <a:chOff x="2736" y="1296"/>
              <a:chExt cx="1740" cy="540"/>
            </a:xfrm>
          </p:grpSpPr>
          <p:sp>
            <p:nvSpPr>
              <p:cNvPr id="236" name="Google Shape;236;p10"/>
              <p:cNvSpPr/>
              <p:nvPr/>
            </p:nvSpPr>
            <p:spPr>
              <a:xfrm>
                <a:off x="2976" y="1536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radix (base)</a:t>
                </a:r>
                <a:endParaRPr sz="32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" name="Google Shape;237;p10"/>
              <p:cNvCxnSpPr/>
              <p:nvPr/>
            </p:nvCxnSpPr>
            <p:spPr>
              <a:xfrm>
                <a:off x="2736" y="1296"/>
                <a:ext cx="30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  <p:grpSp>
          <p:nvGrpSpPr>
            <p:cNvPr id="238" name="Google Shape;238;p10"/>
            <p:cNvGrpSpPr/>
            <p:nvPr/>
          </p:nvGrpSpPr>
          <p:grpSpPr>
            <a:xfrm>
              <a:off x="1462832" y="2079814"/>
              <a:ext cx="2468563" cy="930276"/>
              <a:chOff x="899" y="1296"/>
              <a:chExt cx="1555" cy="586"/>
            </a:xfrm>
          </p:grpSpPr>
          <p:sp>
            <p:nvSpPr>
              <p:cNvPr id="239" name="Google Shape;239;p10"/>
              <p:cNvSpPr/>
              <p:nvPr/>
            </p:nvSpPr>
            <p:spPr>
              <a:xfrm>
                <a:off x="899" y="1584"/>
                <a:ext cx="1555" cy="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decimal point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" name="Google Shape;240;p10"/>
              <p:cNvCxnSpPr/>
              <p:nvPr/>
            </p:nvCxnSpPr>
            <p:spPr>
              <a:xfrm>
                <a:off x="1809" y="1296"/>
                <a:ext cx="0" cy="28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  <p:grpSp>
          <p:nvGrpSpPr>
            <p:cNvPr id="241" name="Google Shape;241;p10"/>
            <p:cNvGrpSpPr/>
            <p:nvPr/>
          </p:nvGrpSpPr>
          <p:grpSpPr>
            <a:xfrm>
              <a:off x="0" y="838200"/>
              <a:ext cx="3014663" cy="858838"/>
              <a:chOff x="0" y="528"/>
              <a:chExt cx="1899" cy="541"/>
            </a:xfrm>
          </p:grpSpPr>
          <p:sp>
            <p:nvSpPr>
              <p:cNvPr id="242" name="Google Shape;242;p10"/>
              <p:cNvSpPr/>
              <p:nvPr/>
            </p:nvSpPr>
            <p:spPr>
              <a:xfrm>
                <a:off x="314" y="619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significand</a:t>
                </a:r>
                <a:endParaRPr sz="3200" b="1" i="1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" name="Google Shape;243;p10"/>
              <p:cNvCxnSpPr/>
              <p:nvPr/>
            </p:nvCxnSpPr>
            <p:spPr>
              <a:xfrm rot="10800000">
                <a:off x="1599" y="769"/>
                <a:ext cx="30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  <p:sp>
            <p:nvSpPr>
              <p:cNvPr id="244" name="Google Shape;244;p10"/>
              <p:cNvSpPr/>
              <p:nvPr/>
            </p:nvSpPr>
            <p:spPr>
              <a:xfrm>
                <a:off x="0" y="528"/>
                <a:ext cx="80" cy="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0"/>
            <p:cNvGrpSpPr/>
            <p:nvPr/>
          </p:nvGrpSpPr>
          <p:grpSpPr>
            <a:xfrm>
              <a:off x="4953002" y="830263"/>
              <a:ext cx="2790826" cy="911224"/>
              <a:chOff x="3120" y="523"/>
              <a:chExt cx="1758" cy="574"/>
            </a:xfrm>
          </p:grpSpPr>
          <p:cxnSp>
            <p:nvCxnSpPr>
              <p:cNvPr id="246" name="Google Shape;246;p10"/>
              <p:cNvCxnSpPr/>
              <p:nvPr/>
            </p:nvCxnSpPr>
            <p:spPr>
              <a:xfrm rot="10800000" flipH="1">
                <a:off x="3120" y="797"/>
                <a:ext cx="60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  <p:grpSp>
            <p:nvGrpSpPr>
              <p:cNvPr id="247" name="Google Shape;247;p10"/>
              <p:cNvGrpSpPr/>
              <p:nvPr/>
            </p:nvGrpSpPr>
            <p:grpSpPr>
              <a:xfrm>
                <a:off x="3408" y="523"/>
                <a:ext cx="1470" cy="348"/>
                <a:chOff x="3408" y="523"/>
                <a:chExt cx="1470" cy="348"/>
              </a:xfrm>
            </p:grpSpPr>
            <p:sp>
              <p:nvSpPr>
                <p:cNvPr id="248" name="Google Shape;248;p10"/>
                <p:cNvSpPr/>
                <p:nvPr/>
              </p:nvSpPr>
              <p:spPr>
                <a:xfrm>
                  <a:off x="3678" y="571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25400" rIns="63500" bIns="25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US" sz="3200" b="1" i="0" u="none" strike="noStrike" cap="none">
                      <a:solidFill>
                        <a:schemeClr val="accent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3200" b="1" i="1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10"/>
                <p:cNvSpPr/>
                <p:nvPr/>
              </p:nvSpPr>
              <p:spPr>
                <a:xfrm>
                  <a:off x="3408" y="523"/>
                  <a:ext cx="80" cy="2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25400" rIns="63500" bIns="254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endParaRPr sz="3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5" name="Footer Placeholder 8">
            <a:extLst>
              <a:ext uri="{FF2B5EF4-FFF2-40B4-BE49-F238E27FC236}">
                <a16:creationId xmlns:a16="http://schemas.microsoft.com/office/drawing/2014/main" id="{95673685-3FDE-B647-9A36-C8AAA2BD511D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8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Scientific Notation (Binary)</a:t>
            </a:r>
            <a:endParaRPr dirty="0"/>
          </a:p>
        </p:txBody>
      </p:sp>
      <p:sp>
        <p:nvSpPr>
          <p:cNvPr id="255" name="Google Shape;255;p11"/>
          <p:cNvSpPr txBox="1">
            <a:spLocks noGrp="1"/>
          </p:cNvSpPr>
          <p:nvPr>
            <p:ph type="body" idx="1"/>
          </p:nvPr>
        </p:nvSpPr>
        <p:spPr>
          <a:xfrm>
            <a:off x="530359" y="2581813"/>
            <a:ext cx="8229600" cy="358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Computer arithmetic that supports this called </a:t>
            </a:r>
            <a:r>
              <a:rPr lang="en-US" i="1" dirty="0">
                <a:solidFill>
                  <a:srgbClr val="FF0000"/>
                </a:solidFill>
                <a:sym typeface="Calibri"/>
              </a:rPr>
              <a:t>floating point </a:t>
            </a:r>
            <a:r>
              <a:rPr lang="en-US" dirty="0">
                <a:sym typeface="Calibri"/>
              </a:rPr>
              <a:t>due to the </a:t>
            </a:r>
            <a:r>
              <a:rPr lang="en-US" dirty="0">
                <a:solidFill>
                  <a:srgbClr val="00B050"/>
                </a:solidFill>
                <a:sym typeface="Calibri"/>
              </a:rPr>
              <a:t>“floating” </a:t>
            </a:r>
            <a:r>
              <a:rPr lang="en-US" dirty="0">
                <a:sym typeface="Calibri"/>
              </a:rPr>
              <a:t>of the binary point</a:t>
            </a:r>
            <a:endParaRPr dirty="0">
              <a:sym typeface="Calibri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Declare such variable in C as 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float</a:t>
            </a:r>
            <a:endParaRPr sz="2800" dirty="0">
              <a:solidFill>
                <a:schemeClr val="dk1"/>
              </a:solidFill>
              <a:latin typeface="Courier New"/>
              <a:cs typeface="Courier New"/>
              <a:sym typeface="Calibri"/>
            </a:endParaRPr>
          </a:p>
        </p:txBody>
      </p:sp>
      <p:grpSp>
        <p:nvGrpSpPr>
          <p:cNvPr id="259" name="Google Shape;259;p11"/>
          <p:cNvGrpSpPr/>
          <p:nvPr/>
        </p:nvGrpSpPr>
        <p:grpSpPr>
          <a:xfrm>
            <a:off x="548640" y="1216152"/>
            <a:ext cx="7742236" cy="2182814"/>
            <a:chOff x="0" y="830263"/>
            <a:chExt cx="7742236" cy="2182814"/>
          </a:xfrm>
        </p:grpSpPr>
        <p:sp>
          <p:nvSpPr>
            <p:cNvPr id="260" name="Google Shape;260;p11"/>
            <p:cNvSpPr/>
            <p:nvPr/>
          </p:nvSpPr>
          <p:spPr>
            <a:xfrm>
              <a:off x="2590813" y="1689111"/>
              <a:ext cx="28194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1.0101</a:t>
              </a:r>
              <a:r>
                <a:rPr lang="en-US" sz="3200" b="1" i="0" u="none" strike="noStrike" cap="none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two</a:t>
              </a:r>
              <a:r>
                <a:rPr lang="en-US" sz="3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× 2</a:t>
              </a:r>
              <a:r>
                <a:rPr lang="en-US" sz="3200" b="1" i="0" u="none" strike="noStrike" cap="none" baseline="30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" name="Google Shape;261;p11"/>
            <p:cNvGrpSpPr/>
            <p:nvPr/>
          </p:nvGrpSpPr>
          <p:grpSpPr>
            <a:xfrm>
              <a:off x="4754562" y="2125664"/>
              <a:ext cx="2765421" cy="857247"/>
              <a:chOff x="2995" y="1339"/>
              <a:chExt cx="1742" cy="540"/>
            </a:xfrm>
          </p:grpSpPr>
          <p:sp>
            <p:nvSpPr>
              <p:cNvPr id="262" name="Google Shape;262;p11"/>
              <p:cNvSpPr/>
              <p:nvPr/>
            </p:nvSpPr>
            <p:spPr>
              <a:xfrm>
                <a:off x="3237" y="1579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radix (base)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" name="Google Shape;263;p11"/>
              <p:cNvCxnSpPr/>
              <p:nvPr/>
            </p:nvCxnSpPr>
            <p:spPr>
              <a:xfrm>
                <a:off x="2995" y="1339"/>
                <a:ext cx="30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  <p:grpSp>
          <p:nvGrpSpPr>
            <p:cNvPr id="264" name="Google Shape;264;p11"/>
            <p:cNvGrpSpPr/>
            <p:nvPr/>
          </p:nvGrpSpPr>
          <p:grpSpPr>
            <a:xfrm>
              <a:off x="1646613" y="2082801"/>
              <a:ext cx="2286001" cy="930276"/>
              <a:chOff x="1009" y="1269"/>
              <a:chExt cx="1440" cy="586"/>
            </a:xfrm>
          </p:grpSpPr>
          <p:sp>
            <p:nvSpPr>
              <p:cNvPr id="265" name="Google Shape;265;p11"/>
              <p:cNvSpPr/>
              <p:nvPr/>
            </p:nvSpPr>
            <p:spPr>
              <a:xfrm>
                <a:off x="1009" y="1557"/>
                <a:ext cx="1440" cy="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binary point</a:t>
                </a:r>
                <a:endParaRPr sz="32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6" name="Google Shape;266;p11"/>
              <p:cNvCxnSpPr/>
              <p:nvPr/>
            </p:nvCxnSpPr>
            <p:spPr>
              <a:xfrm>
                <a:off x="1803" y="1269"/>
                <a:ext cx="0" cy="28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triangle" w="med" len="med"/>
                <a:tailEnd type="none" w="sm" len="sm"/>
              </a:ln>
            </p:spPr>
          </p:cxnSp>
        </p:grpSp>
        <p:grpSp>
          <p:nvGrpSpPr>
            <p:cNvPr id="267" name="Google Shape;267;p11"/>
            <p:cNvGrpSpPr/>
            <p:nvPr/>
          </p:nvGrpSpPr>
          <p:grpSpPr>
            <a:xfrm>
              <a:off x="5410202" y="830263"/>
              <a:ext cx="2332034" cy="476249"/>
              <a:chOff x="3408" y="523"/>
              <a:chExt cx="1469" cy="300"/>
            </a:xfrm>
          </p:grpSpPr>
          <p:sp>
            <p:nvSpPr>
              <p:cNvPr id="268" name="Google Shape;268;p11"/>
              <p:cNvSpPr/>
              <p:nvPr/>
            </p:nvSpPr>
            <p:spPr>
              <a:xfrm>
                <a:off x="3677" y="523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exponent</a:t>
                </a:r>
                <a:endParaRPr sz="3200" b="1" i="1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3408" y="523"/>
                <a:ext cx="80" cy="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11"/>
            <p:cNvSpPr/>
            <p:nvPr/>
          </p:nvSpPr>
          <p:spPr>
            <a:xfrm>
              <a:off x="0" y="838200"/>
              <a:ext cx="127000" cy="465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endPara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1"/>
          <p:cNvGrpSpPr/>
          <p:nvPr/>
        </p:nvGrpSpPr>
        <p:grpSpPr>
          <a:xfrm>
            <a:off x="1027775" y="1368551"/>
            <a:ext cx="2492665" cy="846138"/>
            <a:chOff x="302" y="619"/>
            <a:chExt cx="1570" cy="533"/>
          </a:xfrm>
        </p:grpSpPr>
        <p:sp>
          <p:nvSpPr>
            <p:cNvPr id="272" name="Google Shape;272;p11"/>
            <p:cNvSpPr/>
            <p:nvPr/>
          </p:nvSpPr>
          <p:spPr>
            <a:xfrm>
              <a:off x="302" y="619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significand</a:t>
              </a:r>
              <a:endParaRPr sz="3200" b="1" i="1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11"/>
            <p:cNvCxnSpPr/>
            <p:nvPr/>
          </p:nvCxnSpPr>
          <p:spPr>
            <a:xfrm rot="10800000">
              <a:off x="1572" y="852"/>
              <a:ext cx="300" cy="3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cxnSp>
        <p:nvCxnSpPr>
          <p:cNvPr id="274" name="Google Shape;274;p11"/>
          <p:cNvCxnSpPr/>
          <p:nvPr/>
        </p:nvCxnSpPr>
        <p:spPr>
          <a:xfrm rot="10800000" flipH="1">
            <a:off x="5501642" y="1651276"/>
            <a:ext cx="952500" cy="476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23" name="Footer Placeholder 8">
            <a:extLst>
              <a:ext uri="{FF2B5EF4-FFF2-40B4-BE49-F238E27FC236}">
                <a16:creationId xmlns:a16="http://schemas.microsoft.com/office/drawing/2014/main" id="{AA18E180-ED86-E84E-B201-A60FFA039B92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7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Translating To and From Scientific Notation</a:t>
            </a:r>
            <a:endParaRPr dirty="0">
              <a:sym typeface="Calibri"/>
            </a:endParaRPr>
          </a:p>
        </p:txBody>
      </p:sp>
      <p:sp>
        <p:nvSpPr>
          <p:cNvPr id="280" name="Google Shape;280;p1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number 1.011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  <a:p>
            <a:pPr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convert to ordinary number, shift the decimal to the right by 4</a:t>
            </a:r>
            <a:endParaRPr dirty="0"/>
          </a:p>
          <a:p>
            <a:pPr lvl="1">
              <a:spcBef>
                <a:spcPts val="518"/>
              </a:spcBef>
              <a:spcAft>
                <a:spcPts val="0"/>
              </a:spcAft>
              <a:buClr>
                <a:srgbClr val="C00000"/>
              </a:buClr>
              <a:buSzPct val="99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10110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22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sz="2400" dirty="0"/>
          </a:p>
          <a:p>
            <a:pPr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negative exponents, shift decimal to the left</a:t>
            </a:r>
            <a:endParaRPr dirty="0"/>
          </a:p>
          <a:p>
            <a:pPr lvl="1">
              <a:spcBef>
                <a:spcPts val="518"/>
              </a:spcBef>
              <a:spcAft>
                <a:spcPts val="0"/>
              </a:spcAft>
              <a:buClr>
                <a:srgbClr val="C00000"/>
              </a:buClr>
              <a:buSzPct val="99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0.01011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0.34375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sz="2400" dirty="0"/>
          </a:p>
          <a:p>
            <a:pPr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990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from ordinary number to scientific notation by shifting until in </a:t>
            </a:r>
            <a:r>
              <a:rPr lang="en-US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dirty="0"/>
          </a:p>
          <a:p>
            <a:pPr lvl="1">
              <a:spcBef>
                <a:spcPts val="518"/>
              </a:spcBef>
              <a:spcAft>
                <a:spcPts val="0"/>
              </a:spcAft>
              <a:buClr>
                <a:srgbClr val="C00000"/>
              </a:buClr>
              <a:buSzPct val="99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1101.001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1.101001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D0A908B-BAC2-7447-937D-43A7C0B44D56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32257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4071-6FE2-3C40-BC6D-B2365E3E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Ariane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9851-3AB7-0948-9AF9-E82C21FF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Ariane 5 - a heavy-lift space launch vehicle developed and operated by Arianespace for the European Space Agency. It was launched from the Centre Spatial </a:t>
            </a:r>
            <a:r>
              <a:rPr lang="en-IN" dirty="0" err="1"/>
              <a:t>Guyanais</a:t>
            </a:r>
            <a:r>
              <a:rPr lang="en-IN" dirty="0"/>
              <a:t> in French Guiana. It has been used to deliver payloads into geostationary transfer orbit or low Earth orbit.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07C65-A058-3348-81B2-5E64ABE1A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2598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0"/>
            <a:ext cx="8534400" cy="5435600"/>
          </a:xfrm>
        </p:spPr>
        <p:txBody>
          <a:bodyPr/>
          <a:lstStyle/>
          <a:p>
            <a:r>
              <a:rPr lang="en-US" dirty="0"/>
              <a:t>Ariane 5 explodes on maiden voyage: $500 MILLION dollars lost</a:t>
            </a:r>
          </a:p>
          <a:p>
            <a:pPr lvl="1"/>
            <a:r>
              <a:rPr lang="en-US" dirty="0"/>
              <a:t>64-bit floating point number assigned to 16-bit integer</a:t>
            </a:r>
          </a:p>
          <a:p>
            <a:pPr lvl="1"/>
            <a:r>
              <a:rPr lang="en-US" dirty="0"/>
              <a:t>Causes rocket to get incorrect value of horizontal velocity and crash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Patriot Missile defense system misses scud – 28 people die</a:t>
            </a:r>
          </a:p>
          <a:p>
            <a:pPr lvl="1"/>
            <a:r>
              <a:rPr lang="en-US" dirty="0"/>
              <a:t>System tracks time in tenths of second</a:t>
            </a:r>
          </a:p>
          <a:p>
            <a:pPr lvl="1"/>
            <a:r>
              <a:rPr lang="en-US" dirty="0"/>
              <a:t>Converted from integer to floating point number</a:t>
            </a:r>
          </a:p>
          <a:p>
            <a:pPr lvl="1"/>
            <a:r>
              <a:rPr lang="en-US" dirty="0"/>
              <a:t>Accumulated rounding error causes drift.  20% drift over 8 hours.</a:t>
            </a:r>
          </a:p>
          <a:p>
            <a:pPr lvl="1"/>
            <a:r>
              <a:rPr lang="en-US" dirty="0"/>
              <a:t>Eventually (on 2/25/1991 system was on for 100 hours) causes range </a:t>
            </a:r>
            <a:r>
              <a:rPr lang="en-US" dirty="0" err="1"/>
              <a:t>mis</a:t>
            </a:r>
            <a:r>
              <a:rPr lang="en-US" dirty="0"/>
              <a:t>-estimation sufficiently large to miss incoming missiles.</a:t>
            </a:r>
          </a:p>
          <a:p>
            <a:pPr lvl="1"/>
            <a:endParaRPr lang="en-US" dirty="0"/>
          </a:p>
        </p:txBody>
      </p:sp>
      <p:sp>
        <p:nvSpPr>
          <p:cNvPr id="4" name="Action Button: Forward or Next 3">
            <a:hlinkClick r:id="rId2" highlightClick="1"/>
          </p:cNvPr>
          <p:cNvSpPr/>
          <p:nvPr/>
        </p:nvSpPr>
        <p:spPr bwMode="auto">
          <a:xfrm>
            <a:off x="3124200" y="2895600"/>
            <a:ext cx="2362200" cy="762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0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topics we will cover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Towards Floating Point Numbers</a:t>
            </a:r>
          </a:p>
          <a:p>
            <a:r>
              <a:rPr lang="en-US" dirty="0"/>
              <a:t>Scientific Notations</a:t>
            </a:r>
          </a:p>
          <a:p>
            <a:r>
              <a:rPr lang="en-US" dirty="0"/>
              <a:t>Floating Point Numbers</a:t>
            </a:r>
          </a:p>
          <a:p>
            <a:r>
              <a:rPr lang="en-US" dirty="0"/>
              <a:t>Floating Point – Special Cases</a:t>
            </a:r>
          </a:p>
          <a:p>
            <a:r>
              <a:rPr lang="en-US" dirty="0"/>
              <a:t>Limitations of Floating Point Numbers</a:t>
            </a:r>
          </a:p>
          <a:p>
            <a:r>
              <a:rPr lang="en-US" dirty="0"/>
              <a:t>Extra Slides - Backup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Goals of Floating Point</a:t>
            </a:r>
            <a:endParaRPr dirty="0">
              <a:sym typeface="Calibri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269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Support a wide range of values</a:t>
            </a:r>
            <a:endParaRPr dirty="0"/>
          </a:p>
          <a:p>
            <a:pPr lvl="1"/>
            <a:r>
              <a:rPr lang="en-US" dirty="0">
                <a:sym typeface="Calibri"/>
              </a:rPr>
              <a:t>Both very small and very large</a:t>
            </a:r>
            <a:endParaRPr dirty="0"/>
          </a:p>
          <a:p>
            <a:r>
              <a:rPr lang="en-US" dirty="0">
                <a:sym typeface="Calibri"/>
              </a:rPr>
              <a:t>Keep as much precision as possible</a:t>
            </a:r>
            <a:endParaRPr dirty="0"/>
          </a:p>
          <a:p>
            <a:r>
              <a:rPr lang="en-US" dirty="0">
                <a:sym typeface="Calibri"/>
              </a:rPr>
              <a:t>Help programmer with errors in real arithmetic</a:t>
            </a:r>
            <a:endParaRPr dirty="0"/>
          </a:p>
          <a:p>
            <a:pPr lvl="1"/>
            <a:r>
              <a:rPr lang="en-US" dirty="0">
                <a:sym typeface="Calibri"/>
              </a:rPr>
              <a:t>Support +∞, -∞, Not-A-Number (</a:t>
            </a:r>
            <a:r>
              <a:rPr lang="en-US" dirty="0" err="1">
                <a:sym typeface="Calibri"/>
              </a:rPr>
              <a:t>NaN</a:t>
            </a:r>
            <a:r>
              <a:rPr lang="en-US" dirty="0">
                <a:sym typeface="Calibri"/>
              </a:rPr>
              <a:t>), exponent overflow and underflow</a:t>
            </a:r>
          </a:p>
          <a:p>
            <a:endParaRPr lang="en-US" dirty="0">
              <a:sym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Driven by numerical concerns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Positional notation is not effective in representing very large numbers</a:t>
            </a:r>
          </a:p>
          <a:p>
            <a:pPr marL="400050" lvl="1" indent="0">
              <a:buNone/>
            </a:pPr>
            <a:r>
              <a:rPr lang="en-IN" dirty="0"/>
              <a:t>Representation of 5 × 2</a:t>
            </a:r>
            <a:r>
              <a:rPr lang="en-IN" baseline="30000" dirty="0"/>
              <a:t>100</a:t>
            </a:r>
            <a:r>
              <a:rPr lang="en-IN" dirty="0"/>
              <a:t> would consist of the bit pattern 101 followed by 100 zeros </a:t>
            </a:r>
          </a:p>
          <a:p>
            <a:endParaRPr dirty="0"/>
          </a:p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F3F4B2-DB7F-2F4C-A13C-EDDD13EF85EA}"/>
              </a:ext>
            </a:extLst>
          </p:cNvPr>
          <p:cNvSpPr/>
          <p:nvPr/>
        </p:nvSpPr>
        <p:spPr bwMode="auto">
          <a:xfrm>
            <a:off x="457200" y="4149080"/>
            <a:ext cx="8229600" cy="223224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654FCA06-99D3-0A43-94A0-D1C310B9E455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  <a:sym typeface="Arial"/>
              </a:rPr>
              <a:t>“Father” of Floating Point Standard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414250" y="1824644"/>
            <a:ext cx="4914900" cy="1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IEEE Standard 754 for Binary Floating-Point Arithmetic</a:t>
            </a: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ourier"/>
              <a:cs typeface="Calibri" panose="020F0502020204030204" pitchFamily="34" charset="0"/>
              <a:sym typeface="Courier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25400" y="6100157"/>
            <a:ext cx="9118600" cy="34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www.cs.berkeley.edu/~wkahan/ieee754status/754story.html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5733703" y="4914208"/>
            <a:ext cx="2781300" cy="97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Prof. Kahan</a:t>
            </a:r>
            <a:endParaRPr sz="3200" b="1" i="0" u="none" strike="noStrike" cap="none">
              <a:solidFill>
                <a:schemeClr val="dk1"/>
              </a:solidFill>
              <a:latin typeface="Calibri" panose="020F0502020204030204" pitchFamily="34" charset="0"/>
              <a:ea typeface="Times"/>
              <a:cs typeface="Calibri" panose="020F0502020204030204" pitchFamily="34" charset="0"/>
              <a:sym typeface="Times"/>
            </a:endParaRPr>
          </a:p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Prof. Emeritus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Times"/>
                <a:cs typeface="Calibri" panose="020F0502020204030204" pitchFamily="34" charset="0"/>
                <a:sym typeface="Times"/>
              </a:rPr>
              <a:t>UC Berkeley</a:t>
            </a:r>
            <a:endParaRPr sz="16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ourier"/>
              <a:cs typeface="Calibri" panose="020F0502020204030204" pitchFamily="34" charset="0"/>
              <a:sym typeface="Courier"/>
            </a:endParaRPr>
          </a:p>
        </p:txBody>
      </p:sp>
      <p:grpSp>
        <p:nvGrpSpPr>
          <p:cNvPr id="170" name="Google Shape;170;p7"/>
          <p:cNvGrpSpPr/>
          <p:nvPr/>
        </p:nvGrpSpPr>
        <p:grpSpPr>
          <a:xfrm>
            <a:off x="541712" y="4101014"/>
            <a:ext cx="4572000" cy="1644650"/>
            <a:chOff x="336" y="2208"/>
            <a:chExt cx="2880" cy="1036"/>
          </a:xfrm>
        </p:grpSpPr>
        <p:sp>
          <p:nvSpPr>
            <p:cNvPr id="171" name="Google Shape;171;p7"/>
            <p:cNvSpPr/>
            <p:nvPr/>
          </p:nvSpPr>
          <p:spPr>
            <a:xfrm>
              <a:off x="336" y="2208"/>
              <a:ext cx="2880" cy="1036"/>
            </a:xfrm>
            <a:prstGeom prst="ribbon2">
              <a:avLst>
                <a:gd name="adj1" fmla="val 16023"/>
                <a:gd name="adj2" fmla="val 75000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44" y="2272"/>
              <a:ext cx="2040" cy="752"/>
            </a:xfrm>
            <a:prstGeom prst="rect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203200" marR="0" lvl="0" indent="-20320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  <a:t>1989</a:t>
              </a:r>
              <a:b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</a:br>
              <a: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  <a:t>ACM Turing</a:t>
              </a:r>
              <a:b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</a:br>
              <a:r>
                <a:rPr lang="en-US" sz="3200" b="1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Times"/>
                  <a:cs typeface="Calibri" panose="020F0502020204030204" pitchFamily="34" charset="0"/>
                  <a:sym typeface="Times"/>
                </a:rPr>
                <a:t>Award Winner!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endParaRPr>
            </a:p>
          </p:txBody>
        </p:sp>
      </p:grpSp>
      <p:pic>
        <p:nvPicPr>
          <p:cNvPr id="173" name="Google Shape;173;p7" descr="kah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6885" y="1988458"/>
            <a:ext cx="2014538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0A843A96-DAD2-374D-B564-11EF93818715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3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Encoding</a:t>
            </a:r>
            <a:endParaRPr dirty="0">
              <a:sym typeface="Calibri"/>
            </a:endParaRPr>
          </a:p>
        </p:txBody>
      </p:sp>
      <p:sp>
        <p:nvSpPr>
          <p:cNvPr id="289" name="Google Shape;289;p13"/>
          <p:cNvSpPr txBox="1">
            <a:spLocks noGrp="1"/>
          </p:cNvSpPr>
          <p:nvPr>
            <p:ph type="body" idx="1"/>
          </p:nvPr>
        </p:nvSpPr>
        <p:spPr>
          <a:xfrm>
            <a:off x="466921" y="141763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normalized, Base 2 scientific notation: 	</a:t>
            </a:r>
            <a:r>
              <a:rPr lang="en-US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xxx…x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lang="en-US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0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yyy…</a:t>
            </a:r>
            <a:r>
              <a:rPr lang="en-US" sz="2000" b="0" i="0" u="none" strike="noStrike" cap="none" baseline="300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a 32-bit word into 3 fields:</a:t>
            </a:r>
            <a:endParaRPr dirty="0"/>
          </a:p>
          <a:p>
            <a:pPr marL="546100"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endParaRPr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endParaRPr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endParaRPr lang="en-US" sz="24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600"/>
            </a:pPr>
            <a:r>
              <a:rPr lang="en-US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represents </a:t>
            </a:r>
            <a:r>
              <a:rPr lang="en-US" sz="24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 is negative, 0 positive)</a:t>
            </a:r>
            <a:endParaRPr sz="24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marR="0" lvl="1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represents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marR="0" lvl="1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Significand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represents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’s</a:t>
            </a:r>
            <a:endParaRPr sz="2400" dirty="0"/>
          </a:p>
          <a:p>
            <a:pPr marL="736600" marR="0" lvl="1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</a:pPr>
            <a:r>
              <a:rPr lang="en-US" sz="2400" dirty="0"/>
              <a:t>Key Idea: More like Sign and Magnitude</a:t>
            </a:r>
            <a:endParaRPr sz="2400" dirty="0"/>
          </a:p>
        </p:txBody>
      </p:sp>
      <p:grpSp>
        <p:nvGrpSpPr>
          <p:cNvPr id="293" name="Google Shape;293;p13"/>
          <p:cNvGrpSpPr/>
          <p:nvPr/>
        </p:nvGrpSpPr>
        <p:grpSpPr>
          <a:xfrm>
            <a:off x="411480" y="2924944"/>
            <a:ext cx="8285041" cy="1293932"/>
            <a:chOff x="411480" y="2155368"/>
            <a:chExt cx="8285041" cy="1293932"/>
          </a:xfrm>
        </p:grpSpPr>
        <p:grpSp>
          <p:nvGrpSpPr>
            <p:cNvPr id="294" name="Google Shape;294;p13"/>
            <p:cNvGrpSpPr/>
            <p:nvPr/>
          </p:nvGrpSpPr>
          <p:grpSpPr>
            <a:xfrm>
              <a:off x="642259" y="2155368"/>
              <a:ext cx="8054262" cy="770712"/>
              <a:chOff x="642259" y="2155368"/>
              <a:chExt cx="8054262" cy="770712"/>
            </a:xfrm>
          </p:grpSpPr>
          <p:grpSp>
            <p:nvGrpSpPr>
              <p:cNvPr id="295" name="Google Shape;295;p13"/>
              <p:cNvGrpSpPr/>
              <p:nvPr/>
            </p:nvGrpSpPr>
            <p:grpSpPr>
              <a:xfrm>
                <a:off x="731520" y="2468880"/>
                <a:ext cx="7900416" cy="457200"/>
                <a:chOff x="914400" y="2468880"/>
                <a:chExt cx="7900416" cy="457200"/>
              </a:xfrm>
            </p:grpSpPr>
            <p:sp>
              <p:nvSpPr>
                <p:cNvPr id="296" name="Google Shape;296;p13"/>
                <p:cNvSpPr/>
                <p:nvPr/>
              </p:nvSpPr>
              <p:spPr>
                <a:xfrm>
                  <a:off x="914400" y="2468880"/>
                  <a:ext cx="246888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13"/>
                <p:cNvSpPr/>
                <p:nvPr/>
              </p:nvSpPr>
              <p:spPr>
                <a:xfrm>
                  <a:off x="1161288" y="2468880"/>
                  <a:ext cx="197510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3136392" y="2468880"/>
                  <a:ext cx="567842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9" name="Google Shape;299;p13"/>
              <p:cNvSpPr txBox="1"/>
              <p:nvPr/>
            </p:nvSpPr>
            <p:spPr>
              <a:xfrm>
                <a:off x="642259" y="2155369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 txBox="1"/>
              <p:nvPr/>
            </p:nvSpPr>
            <p:spPr>
              <a:xfrm>
                <a:off x="2590801" y="2155368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 txBox="1"/>
              <p:nvPr/>
            </p:nvSpPr>
            <p:spPr>
              <a:xfrm>
                <a:off x="8382011" y="2161902"/>
                <a:ext cx="3145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2" name="Google Shape;302;p13"/>
            <p:cNvSpPr txBox="1"/>
            <p:nvPr/>
          </p:nvSpPr>
          <p:spPr>
            <a:xfrm>
              <a:off x="411480" y="2926080"/>
              <a:ext cx="88696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978408" y="2926080"/>
              <a:ext cx="197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 txBox="1"/>
            <p:nvPr/>
          </p:nvSpPr>
          <p:spPr>
            <a:xfrm>
              <a:off x="2953512" y="2926080"/>
              <a:ext cx="56784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53EE8371-27EE-5248-8BFC-0913FEBFD587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Comparisons</a:t>
            </a:r>
            <a:endParaRPr dirty="0">
              <a:sym typeface="Calibri"/>
            </a:endParaRPr>
          </a:p>
        </p:txBody>
      </p:sp>
      <p:sp>
        <p:nvSpPr>
          <p:cNvPr id="310" name="Google Shape;310;p14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	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	0		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	-1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57200" y="1600200"/>
            <a:ext cx="8229600" cy="47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0		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457200" y="1600200"/>
            <a:ext cx="8229600" cy="47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0		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457200" y="1585700"/>
            <a:ext cx="8229600" cy="47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0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or	1 x 10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3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0		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-1 x 10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457200" y="1585700"/>
            <a:ext cx="8229600" cy="47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smaller? (i.e. closer to -∞)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0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or	1 x 10</a:t>
            </a:r>
            <a:r>
              <a:rPr lang="en-US" sz="2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	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x 10</a:t>
            </a:r>
            <a:r>
              <a:rPr lang="en-US" sz="28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-1 x 10</a:t>
            </a:r>
            <a:r>
              <a:rPr lang="en-US" sz="28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0		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 x 10</a:t>
            </a:r>
            <a:r>
              <a:rPr lang="en-US" sz="28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or	-1 x 10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 	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85EFF84-DCEF-5647-85A1-ED22A847DEC9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The Exponent Field</a:t>
            </a:r>
            <a:endParaRPr dirty="0">
              <a:sym typeface="Calibri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body" idx="1"/>
          </p:nvPr>
        </p:nvSpPr>
        <p:spPr>
          <a:xfrm>
            <a:off x="457200" y="1219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biased notation</a:t>
            </a:r>
            <a:endParaRPr sz="20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exponent as unsigned, but with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127</a:t>
            </a:r>
            <a:endParaRPr sz="18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 err="1">
                <a:solidFill>
                  <a:srgbClr val="0070C0"/>
                </a:solidFill>
                <a:latin typeface="Calibri"/>
                <a:cs typeface="Calibri"/>
              </a:rPr>
              <a:t>Exp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 field ranges from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 </a:t>
            </a:r>
            <a:r>
              <a:rPr lang="en-US" sz="1800" dirty="0"/>
              <a:t>(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00000000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dirty="0"/>
              <a:t>to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128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(11111111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two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0 is represented as 01111111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127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sz="1800" dirty="0"/>
          </a:p>
          <a:p>
            <a:pPr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encode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biased notation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bias (add 127) then encode in unsigned:</a:t>
            </a:r>
            <a:endParaRPr sz="20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If we had 2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</a:rPr>
              <a:t>exp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 =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 =&gt; 128 =&gt; 10000000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two</a:t>
            </a:r>
            <a:endParaRPr sz="2400" baseline="-250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2</a:t>
            </a:r>
            <a:r>
              <a:rPr lang="en-US" sz="2400" baseline="30000" dirty="0">
                <a:solidFill>
                  <a:schemeClr val="dk1"/>
                </a:solidFill>
                <a:latin typeface="Calibri"/>
                <a:cs typeface="Calibri"/>
              </a:rPr>
              <a:t>127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  <a:cs typeface="Calibri"/>
              </a:rPr>
              <a:t>exp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 = 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127 =&gt; 254 =&gt; 11111110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two</a:t>
            </a:r>
            <a:endParaRPr sz="2400" baseline="-25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9BA6DF43-286E-7C43-AF91-E7F2AC8BCF80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body" idx="1"/>
          </p:nvPr>
        </p:nvSpPr>
        <p:spPr>
          <a:xfrm>
            <a:off x="457200" y="1087091"/>
            <a:ext cx="8229600" cy="49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Why u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 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biased notation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for the exponent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?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Remember that we want floating point numbers to look small when their actual value is small</a:t>
            </a:r>
            <a:endParaRPr sz="2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2"/>
            <a:r>
              <a:rPr lang="en-US" dirty="0"/>
              <a:t>We don’t like how in 2’s complement, -1 looks bigger than 0. Bias notation preserves the linearity of value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</a:rPr>
              <a:t>Recall that only the first bit denotes sign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Thus, floating point resembles sign and magnitude</a:t>
            </a:r>
            <a:endParaRPr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332" name="Google Shape;332;p16"/>
          <p:cNvSpPr txBox="1">
            <a:spLocks noGrp="1"/>
          </p:cNvSpPr>
          <p:nvPr>
            <p:ph type="title"/>
          </p:nvPr>
        </p:nvSpPr>
        <p:spPr>
          <a:xfrm>
            <a:off x="51780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The Exponent Fiel</a:t>
            </a:r>
            <a:r>
              <a:rPr lang="en-US" dirty="0"/>
              <a:t>d</a:t>
            </a:r>
            <a:endParaRPr dirty="0"/>
          </a:p>
        </p:txBody>
      </p:sp>
      <p:grpSp>
        <p:nvGrpSpPr>
          <p:cNvPr id="336" name="Google Shape;336;p16"/>
          <p:cNvGrpSpPr/>
          <p:nvPr/>
        </p:nvGrpSpPr>
        <p:grpSpPr>
          <a:xfrm>
            <a:off x="411480" y="4922520"/>
            <a:ext cx="8284931" cy="1293912"/>
            <a:chOff x="411480" y="2155368"/>
            <a:chExt cx="8284931" cy="1293912"/>
          </a:xfrm>
        </p:grpSpPr>
        <p:grpSp>
          <p:nvGrpSpPr>
            <p:cNvPr id="337" name="Google Shape;337;p16"/>
            <p:cNvGrpSpPr/>
            <p:nvPr/>
          </p:nvGrpSpPr>
          <p:grpSpPr>
            <a:xfrm>
              <a:off x="642259" y="2155368"/>
              <a:ext cx="8054152" cy="770712"/>
              <a:chOff x="642259" y="2155368"/>
              <a:chExt cx="8054152" cy="770712"/>
            </a:xfrm>
          </p:grpSpPr>
          <p:grpSp>
            <p:nvGrpSpPr>
              <p:cNvPr id="338" name="Google Shape;338;p16"/>
              <p:cNvGrpSpPr/>
              <p:nvPr/>
            </p:nvGrpSpPr>
            <p:grpSpPr>
              <a:xfrm>
                <a:off x="731520" y="2468880"/>
                <a:ext cx="7900392" cy="457200"/>
                <a:chOff x="914400" y="2468880"/>
                <a:chExt cx="7900392" cy="457200"/>
              </a:xfrm>
            </p:grpSpPr>
            <p:sp>
              <p:nvSpPr>
                <p:cNvPr id="339" name="Google Shape;339;p16"/>
                <p:cNvSpPr/>
                <p:nvPr/>
              </p:nvSpPr>
              <p:spPr>
                <a:xfrm>
                  <a:off x="914400" y="2468880"/>
                  <a:ext cx="2469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6"/>
                <p:cNvSpPr/>
                <p:nvPr/>
              </p:nvSpPr>
              <p:spPr>
                <a:xfrm>
                  <a:off x="1161288" y="2468880"/>
                  <a:ext cx="19752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6"/>
                <p:cNvSpPr/>
                <p:nvPr/>
              </p:nvSpPr>
              <p:spPr>
                <a:xfrm>
                  <a:off x="3136392" y="2468880"/>
                  <a:ext cx="56784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2" name="Google Shape;342;p16"/>
              <p:cNvSpPr txBox="1"/>
              <p:nvPr/>
            </p:nvSpPr>
            <p:spPr>
              <a:xfrm>
                <a:off x="642259" y="2155369"/>
                <a:ext cx="76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6"/>
              <p:cNvSpPr txBox="1"/>
              <p:nvPr/>
            </p:nvSpPr>
            <p:spPr>
              <a:xfrm>
                <a:off x="2590801" y="2155368"/>
                <a:ext cx="76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6"/>
              <p:cNvSpPr txBox="1"/>
              <p:nvPr/>
            </p:nvSpPr>
            <p:spPr>
              <a:xfrm>
                <a:off x="8382011" y="2161902"/>
                <a:ext cx="31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5" name="Google Shape;345;p16"/>
            <p:cNvSpPr txBox="1"/>
            <p:nvPr/>
          </p:nvSpPr>
          <p:spPr>
            <a:xfrm>
              <a:off x="411480" y="2926080"/>
              <a:ext cx="887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 txBox="1"/>
            <p:nvPr/>
          </p:nvSpPr>
          <p:spPr>
            <a:xfrm>
              <a:off x="978408" y="2926080"/>
              <a:ext cx="197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 txBox="1"/>
            <p:nvPr/>
          </p:nvSpPr>
          <p:spPr>
            <a:xfrm>
              <a:off x="2953512" y="2926080"/>
              <a:ext cx="5678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6"/>
          <p:cNvSpPr/>
          <p:nvPr/>
        </p:nvSpPr>
        <p:spPr>
          <a:xfrm rot="-5400000">
            <a:off x="4626475" y="1031700"/>
            <a:ext cx="365700" cy="75753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4053500" y="4148650"/>
            <a:ext cx="16200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magnitude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F4863EEE-7E91-A742-B03B-4E60539276B8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3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dirty="0"/>
              <a:t>What does this mean?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Think of it as: (1 + </a:t>
            </a:r>
            <a:r>
              <a:rPr lang="en-US" dirty="0">
                <a:solidFill>
                  <a:srgbClr val="C0504D"/>
                </a:solidFill>
              </a:rPr>
              <a:t>Value of Significand</a:t>
            </a:r>
            <a:r>
              <a:rPr lang="en-US" dirty="0"/>
              <a:t>)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Since the Significand represents all the negative powers of 2, its total value is always &lt; 1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Example: 1.0101</a:t>
            </a:r>
            <a:r>
              <a:rPr lang="en-US" baseline="-25000" dirty="0"/>
              <a:t>two</a:t>
            </a:r>
            <a:r>
              <a:rPr lang="en-US" dirty="0"/>
              <a:t> = 1 + 2</a:t>
            </a:r>
            <a:r>
              <a:rPr lang="en-US" baseline="30000" dirty="0"/>
              <a:t>-2</a:t>
            </a:r>
            <a:r>
              <a:rPr lang="en-US" dirty="0"/>
              <a:t> + 2</a:t>
            </a:r>
            <a:r>
              <a:rPr lang="en-US" baseline="30000" dirty="0"/>
              <a:t>-4</a:t>
            </a:r>
            <a:r>
              <a:rPr lang="en-US" dirty="0"/>
              <a:t> = 1.</a:t>
            </a:r>
            <a:r>
              <a:rPr lang="en-US" dirty="0">
                <a:solidFill>
                  <a:srgbClr val="C0504D"/>
                </a:solidFill>
              </a:rPr>
              <a:t>3125</a:t>
            </a:r>
            <a:endParaRPr dirty="0">
              <a:solidFill>
                <a:srgbClr val="C0504D"/>
              </a:solidFill>
            </a:endParaRPr>
          </a:p>
        </p:txBody>
      </p:sp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Encoding</a:t>
            </a:r>
            <a:endParaRPr dirty="0">
              <a:sym typeface="Calibri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0" y="3200400"/>
            <a:ext cx="914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(-1)</a:t>
            </a:r>
            <a:r>
              <a:rPr lang="en-US" sz="3200" b="1" i="0" u="none" strike="noStrike" cap="none" baseline="300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(1 . </a:t>
            </a:r>
            <a:r>
              <a:rPr lang="en-US" sz="3200" b="1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2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-127)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411480" y="1645920"/>
            <a:ext cx="8284931" cy="1293912"/>
            <a:chOff x="411480" y="2155368"/>
            <a:chExt cx="8284931" cy="1293912"/>
          </a:xfrm>
        </p:grpSpPr>
        <p:grpSp>
          <p:nvGrpSpPr>
            <p:cNvPr id="361" name="Google Shape;361;p17"/>
            <p:cNvGrpSpPr/>
            <p:nvPr/>
          </p:nvGrpSpPr>
          <p:grpSpPr>
            <a:xfrm>
              <a:off x="642259" y="2155368"/>
              <a:ext cx="8054152" cy="770712"/>
              <a:chOff x="642259" y="2155368"/>
              <a:chExt cx="8054152" cy="770712"/>
            </a:xfrm>
          </p:grpSpPr>
          <p:grpSp>
            <p:nvGrpSpPr>
              <p:cNvPr id="362" name="Google Shape;362;p17"/>
              <p:cNvGrpSpPr/>
              <p:nvPr/>
            </p:nvGrpSpPr>
            <p:grpSpPr>
              <a:xfrm>
                <a:off x="731520" y="2468880"/>
                <a:ext cx="7900392" cy="457200"/>
                <a:chOff x="914400" y="2468880"/>
                <a:chExt cx="7900392" cy="457200"/>
              </a:xfrm>
            </p:grpSpPr>
            <p:sp>
              <p:nvSpPr>
                <p:cNvPr id="363" name="Google Shape;363;p17"/>
                <p:cNvSpPr/>
                <p:nvPr/>
              </p:nvSpPr>
              <p:spPr>
                <a:xfrm>
                  <a:off x="914400" y="2468880"/>
                  <a:ext cx="2469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17"/>
                <p:cNvSpPr/>
                <p:nvPr/>
              </p:nvSpPr>
              <p:spPr>
                <a:xfrm>
                  <a:off x="1161288" y="2468880"/>
                  <a:ext cx="19752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7"/>
                <p:cNvSpPr/>
                <p:nvPr/>
              </p:nvSpPr>
              <p:spPr>
                <a:xfrm>
                  <a:off x="3136392" y="2468880"/>
                  <a:ext cx="5678400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6" name="Google Shape;366;p17"/>
              <p:cNvSpPr txBox="1"/>
              <p:nvPr/>
            </p:nvSpPr>
            <p:spPr>
              <a:xfrm>
                <a:off x="642259" y="2155369"/>
                <a:ext cx="76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7"/>
              <p:cNvSpPr txBox="1"/>
              <p:nvPr/>
            </p:nvSpPr>
            <p:spPr>
              <a:xfrm>
                <a:off x="2590801" y="2155368"/>
                <a:ext cx="761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7"/>
              <p:cNvSpPr txBox="1"/>
              <p:nvPr/>
            </p:nvSpPr>
            <p:spPr>
              <a:xfrm>
                <a:off x="8382011" y="2161902"/>
                <a:ext cx="31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17"/>
            <p:cNvSpPr txBox="1"/>
            <p:nvPr/>
          </p:nvSpPr>
          <p:spPr>
            <a:xfrm>
              <a:off x="411480" y="2926080"/>
              <a:ext cx="887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7"/>
            <p:cNvSpPr txBox="1"/>
            <p:nvPr/>
          </p:nvSpPr>
          <p:spPr>
            <a:xfrm>
              <a:off x="978408" y="2926080"/>
              <a:ext cx="197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7"/>
            <p:cNvSpPr txBox="1"/>
            <p:nvPr/>
          </p:nvSpPr>
          <p:spPr>
            <a:xfrm>
              <a:off x="2953512" y="2926080"/>
              <a:ext cx="5678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17"/>
          <p:cNvSpPr/>
          <p:nvPr/>
        </p:nvSpPr>
        <p:spPr>
          <a:xfrm>
            <a:off x="2836700" y="3062400"/>
            <a:ext cx="2401800" cy="847800"/>
          </a:xfrm>
          <a:prstGeom prst="rect">
            <a:avLst/>
          </a:prstGeom>
          <a:noFill/>
          <a:ln w="38100" cap="flat" cmpd="sng">
            <a:solidFill>
              <a:srgbClr val="4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17"/>
          <p:cNvCxnSpPr/>
          <p:nvPr/>
        </p:nvCxnSpPr>
        <p:spPr>
          <a:xfrm rot="10800000" flipH="1">
            <a:off x="1542525" y="3942500"/>
            <a:ext cx="1315200" cy="217500"/>
          </a:xfrm>
          <a:prstGeom prst="straightConnector1">
            <a:avLst/>
          </a:prstGeom>
          <a:noFill/>
          <a:ln w="38100" cap="flat" cmpd="sng">
            <a:solidFill>
              <a:srgbClr val="408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Footer Placeholder 8">
            <a:extLst>
              <a:ext uri="{FF2B5EF4-FFF2-40B4-BE49-F238E27FC236}">
                <a16:creationId xmlns:a16="http://schemas.microsoft.com/office/drawing/2014/main" id="{B71FC66E-9730-5E46-B52C-B64F951269AB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Encoding</a:t>
            </a:r>
            <a:endParaRPr dirty="0">
              <a:sym typeface="Calibri"/>
            </a:endParaRPr>
          </a:p>
        </p:txBody>
      </p:sp>
      <p:sp>
        <p:nvSpPr>
          <p:cNvPr id="379" name="Google Shape;379;p1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implicit 1 in front of the </a:t>
            </a:r>
            <a:r>
              <a:rPr lang="en-US" sz="32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endParaRPr sz="32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r>
              <a:rPr lang="en-US" sz="2800" b="0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011 1111 1</a:t>
            </a:r>
            <a:r>
              <a:rPr lang="en-US" sz="2800" b="0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100 0000 0000 0000 0000 0000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1900" marR="0" lvl="2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/>
              <a:t>(-1)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/>
              <a:t> x (1 .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aseline="-25000" dirty="0"/>
              <a:t>two</a:t>
            </a:r>
            <a:r>
              <a:rPr lang="en-US" dirty="0"/>
              <a:t>) x 2</a:t>
            </a:r>
            <a:r>
              <a:rPr lang="en-US" baseline="30000" dirty="0"/>
              <a:t>(</a:t>
            </a:r>
            <a:r>
              <a:rPr lang="en-US" baseline="30000" dirty="0">
                <a:solidFill>
                  <a:srgbClr val="0070C0"/>
                </a:solidFill>
              </a:rPr>
              <a:t>127</a:t>
            </a:r>
            <a:r>
              <a:rPr lang="en-US" baseline="30000" dirty="0"/>
              <a:t>-127)</a:t>
            </a:r>
            <a:r>
              <a:rPr lang="en-US" dirty="0"/>
              <a:t> = (1 .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aseline="-25000" dirty="0"/>
              <a:t>two</a:t>
            </a:r>
            <a:r>
              <a:rPr lang="en-US" dirty="0"/>
              <a:t>) x 2</a:t>
            </a:r>
            <a:r>
              <a:rPr lang="en-US" baseline="30000" dirty="0"/>
              <a:t>(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r>
              <a:rPr lang="en-US" baseline="30000" dirty="0">
                <a:solidFill>
                  <a:srgbClr val="000000"/>
                </a:solidFill>
              </a:rPr>
              <a:t>)</a:t>
            </a:r>
            <a:endParaRPr dirty="0"/>
          </a:p>
          <a:p>
            <a:pPr marL="1346200" marR="0" lvl="2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1.5</a:t>
            </a:r>
            <a:r>
              <a:rPr lang="en-US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us an extra bit of precision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>
            <a:off x="0" y="3200400"/>
            <a:ext cx="9144000" cy="43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03200" marR="0" lvl="0" indent="-20320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(-1)</a:t>
            </a:r>
            <a:r>
              <a:rPr lang="en-US" sz="3200" b="1" i="0" u="none" strike="noStrike" cap="none" baseline="300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(1 . </a:t>
            </a:r>
            <a:r>
              <a:rPr lang="en-US" sz="3200" b="1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2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-127)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18"/>
          <p:cNvGrpSpPr/>
          <p:nvPr/>
        </p:nvGrpSpPr>
        <p:grpSpPr>
          <a:xfrm>
            <a:off x="411480" y="1645920"/>
            <a:ext cx="8285041" cy="1293932"/>
            <a:chOff x="411480" y="2155368"/>
            <a:chExt cx="8285041" cy="1293932"/>
          </a:xfrm>
        </p:grpSpPr>
        <p:grpSp>
          <p:nvGrpSpPr>
            <p:cNvPr id="385" name="Google Shape;385;p18"/>
            <p:cNvGrpSpPr/>
            <p:nvPr/>
          </p:nvGrpSpPr>
          <p:grpSpPr>
            <a:xfrm>
              <a:off x="642259" y="2155368"/>
              <a:ext cx="8054262" cy="770712"/>
              <a:chOff x="642259" y="2155368"/>
              <a:chExt cx="8054262" cy="770712"/>
            </a:xfrm>
          </p:grpSpPr>
          <p:grpSp>
            <p:nvGrpSpPr>
              <p:cNvPr id="386" name="Google Shape;386;p18"/>
              <p:cNvGrpSpPr/>
              <p:nvPr/>
            </p:nvGrpSpPr>
            <p:grpSpPr>
              <a:xfrm>
                <a:off x="731520" y="2468880"/>
                <a:ext cx="7900416" cy="457200"/>
                <a:chOff x="914400" y="2468880"/>
                <a:chExt cx="7900416" cy="457200"/>
              </a:xfrm>
            </p:grpSpPr>
            <p:sp>
              <p:nvSpPr>
                <p:cNvPr id="387" name="Google Shape;387;p18"/>
                <p:cNvSpPr/>
                <p:nvPr/>
              </p:nvSpPr>
              <p:spPr>
                <a:xfrm>
                  <a:off x="914400" y="2468880"/>
                  <a:ext cx="246888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FFC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2800" b="1" i="0" u="none" strike="noStrike" cap="none">
                    <a:solidFill>
                      <a:srgbClr val="FFC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8"/>
                <p:cNvSpPr/>
                <p:nvPr/>
              </p:nvSpPr>
              <p:spPr>
                <a:xfrm>
                  <a:off x="1161288" y="2468880"/>
                  <a:ext cx="197510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 dirty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Exponent</a:t>
                  </a:r>
                  <a:endParaRPr sz="2800" b="1" i="0" u="none" strike="noStrike" cap="none" dirty="0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8"/>
                <p:cNvSpPr/>
                <p:nvPr/>
              </p:nvSpPr>
              <p:spPr>
                <a:xfrm>
                  <a:off x="3136392" y="2468880"/>
                  <a:ext cx="5678424" cy="4572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C0504D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Significand</a:t>
                  </a:r>
                  <a:endParaRPr sz="2800" b="1" i="0" u="none" strike="noStrike" cap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0" name="Google Shape;390;p18"/>
              <p:cNvSpPr txBox="1"/>
              <p:nvPr/>
            </p:nvSpPr>
            <p:spPr>
              <a:xfrm>
                <a:off x="642259" y="2155369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31 30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 txBox="1"/>
              <p:nvPr/>
            </p:nvSpPr>
            <p:spPr>
              <a:xfrm>
                <a:off x="2590801" y="2155368"/>
                <a:ext cx="76174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23 22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 txBox="1"/>
              <p:nvPr/>
            </p:nvSpPr>
            <p:spPr>
              <a:xfrm>
                <a:off x="8382011" y="2161902"/>
                <a:ext cx="3145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3" name="Google Shape;393;p18"/>
            <p:cNvSpPr txBox="1"/>
            <p:nvPr/>
          </p:nvSpPr>
          <p:spPr>
            <a:xfrm>
              <a:off x="411480" y="2926080"/>
              <a:ext cx="88696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bit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8"/>
            <p:cNvSpPr txBox="1"/>
            <p:nvPr/>
          </p:nvSpPr>
          <p:spPr>
            <a:xfrm>
              <a:off x="978408" y="2926080"/>
              <a:ext cx="197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8"/>
            <p:cNvSpPr txBox="1"/>
            <p:nvPr/>
          </p:nvSpPr>
          <p:spPr>
            <a:xfrm>
              <a:off x="2953512" y="2926080"/>
              <a:ext cx="56784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bits</a:t>
              </a:r>
              <a:endPara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6" name="Google Shape;396;p18"/>
          <p:cNvCxnSpPr>
            <a:cxnSpLocks/>
          </p:cNvCxnSpPr>
          <p:nvPr/>
        </p:nvCxnSpPr>
        <p:spPr>
          <a:xfrm flipH="1" flipV="1">
            <a:off x="3102176" y="3586557"/>
            <a:ext cx="605728" cy="63453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" name="Footer Placeholder 8">
            <a:extLst>
              <a:ext uri="{FF2B5EF4-FFF2-40B4-BE49-F238E27FC236}">
                <a16:creationId xmlns:a16="http://schemas.microsoft.com/office/drawing/2014/main" id="{A7EB9E56-1CDD-5A4F-AD85-35FCE5DADACC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Single precision</a:t>
            </a:r>
            <a:r>
              <a:rPr lang="en-US" dirty="0"/>
              <a:t>: 32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 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>
                <a:solidFill>
                  <a:srgbClr val="FF0000"/>
                </a:solidFill>
              </a:rPr>
              <a:t>Double precision</a:t>
            </a:r>
            <a:r>
              <a:rPr lang="en-US" dirty="0"/>
              <a:t>: 64 bits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8931"/>
              </p:ext>
            </p:extLst>
          </p:nvPr>
        </p:nvGraphicFramePr>
        <p:xfrm>
          <a:off x="876300" y="23368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exponent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or Significand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41689"/>
              </p:ext>
            </p:extLst>
          </p:nvPr>
        </p:nvGraphicFramePr>
        <p:xfrm>
          <a:off x="876300" y="43180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exponent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pr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Significand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7D0874-20E7-F04C-B258-BF73661ADB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52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FED-5003-EE44-832A-5BFA963A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 - Notation</a:t>
            </a: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B42E9950-4E3B-4047-B3E9-1C2F88A4D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18970"/>
              </p:ext>
            </p:extLst>
          </p:nvPr>
        </p:nvGraphicFramePr>
        <p:xfrm>
          <a:off x="614854" y="1249772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Exponent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Fraction or Significand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09D54782-1883-0C49-97A4-DF0ADC77C4B0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96875" y="2639650"/>
          <a:ext cx="7866880" cy="73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56464200" imgH="5270500" progId="Equation.3">
                  <p:embed/>
                </p:oleObj>
              </mc:Choice>
              <mc:Fallback>
                <p:oleObj name="Equation" r:id="rId3" imgW="56464200" imgH="5270500" progId="Equation.3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09D54782-1883-0C49-97A4-DF0ADC77C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39650"/>
                        <a:ext cx="7866880" cy="73431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7BF100-57B8-A445-A32E-5CEC767FA30D}"/>
              </a:ext>
            </a:extLst>
          </p:cNvPr>
          <p:cNvSpPr txBox="1">
            <a:spLocks/>
          </p:cNvSpPr>
          <p:nvPr/>
        </p:nvSpPr>
        <p:spPr bwMode="auto">
          <a:xfrm>
            <a:off x="388762" y="3730825"/>
            <a:ext cx="812231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kern="0" dirty="0"/>
              <a:t>S: sign bit (0 </a:t>
            </a:r>
            <a:r>
              <a:rPr lang="en-US" altLang="en-US" kern="0" dirty="0">
                <a:sym typeface="Symbol" pitchFamily="2" charset="2"/>
              </a:rPr>
              <a:t> non-negative, 1  negative)</a:t>
            </a:r>
          </a:p>
          <a:p>
            <a:pPr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Normalize significand: 1.0 ≤ |significand| &lt; 2.0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Always has a leading pre-binary-point 1 bit, so no need to represent it explicitly (hidden bit)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Significand is Fraction with the “1.” restored</a:t>
            </a:r>
          </a:p>
          <a:p>
            <a:pPr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Exponent: excess representation: actual exponent + Bias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Ensures exponent is unsigned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Single: Bias = 127; Double: Bias = 1203</a:t>
            </a:r>
            <a:endParaRPr lang="en-US" kern="0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0AB7DB-6405-F442-9A76-200563A588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5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2A83B-D3E8-AB48-A959-4B789B27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84567-29CA-9A43-A1C2-4ACCECD2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System: A programmer’s Perspective, by Bryant and </a:t>
            </a:r>
            <a:r>
              <a:rPr lang="en-US" dirty="0" err="1"/>
              <a:t>O’Hallaron</a:t>
            </a:r>
            <a:r>
              <a:rPr lang="en-US" dirty="0"/>
              <a:t>, Chapter 2.4.2 on Floating Point </a:t>
            </a:r>
            <a:r>
              <a:rPr lang="en-US" dirty="0" err="1"/>
              <a:t>Represenation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Katz, CS 61C: Computer Architecture, University of Berkeley, California </a:t>
            </a:r>
          </a:p>
          <a:p>
            <a:r>
              <a:rPr lang="en-US" dirty="0"/>
              <a:t>Nick </a:t>
            </a:r>
            <a:r>
              <a:rPr lang="en-US" dirty="0" err="1"/>
              <a:t>Riasanovsky</a:t>
            </a:r>
            <a:r>
              <a:rPr lang="en-US" dirty="0"/>
              <a:t>, CS 61C: Computer Architecture, University of Berkeley, California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7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Precision and Accuracy</a:t>
            </a:r>
            <a:endParaRPr dirty="0"/>
          </a:p>
        </p:txBody>
      </p:sp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"/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count of the number of bits in a computer word used to represent a value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Times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measure of the difference between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value of a number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its computer representation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itchFamily="2" charset="2"/>
              <a:buChar char="§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precision permits high accuracy but doesn’t guarantee it.  It is possible to have high precision but low accuracy.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itchFamily="2" charset="2"/>
              <a:buChar char="§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pi = 3.14;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represented using all 24 bits of the significand (highly precise), but is only an approximation (not accurate)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323528" y="1076979"/>
            <a:ext cx="47303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Don’t confuse these two terms!</a:t>
            </a: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C2999681-E9D0-B24A-9144-821860351775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92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Floating Point – Special Cases</a:t>
            </a:r>
          </a:p>
        </p:txBody>
      </p:sp>
    </p:spTree>
    <p:extLst>
      <p:ext uri="{BB962C8B-B14F-4D97-AF65-F5344CB8AC3E}">
        <p14:creationId xmlns:p14="http://schemas.microsoft.com/office/powerpoint/2010/main" val="3110085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Numbers - Special Cases</a:t>
            </a:r>
            <a:endParaRPr dirty="0"/>
          </a:p>
        </p:txBody>
      </p:sp>
      <p:graphicFrame>
        <p:nvGraphicFramePr>
          <p:cNvPr id="424" name="Google Shape;424;p21"/>
          <p:cNvGraphicFramePr/>
          <p:nvPr>
            <p:extLst>
              <p:ext uri="{D42A27DB-BD31-4B8C-83A1-F6EECF244321}">
                <p14:modId xmlns:p14="http://schemas.microsoft.com/office/powerpoint/2010/main" val="1173318388"/>
              </p:ext>
            </p:extLst>
          </p:nvPr>
        </p:nvGraphicFramePr>
        <p:xfrm>
          <a:off x="731520" y="1828800"/>
          <a:ext cx="7680975" cy="3153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Exponent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Significand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0x01 – 0xFE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anything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cap="none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A4580353-67F6-F442-8962-10E8DFC8940D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788872-1147-7A43-9F46-F587FD83B213}"/>
              </a:ext>
            </a:extLst>
          </p:cNvPr>
          <p:cNvSpPr/>
          <p:nvPr/>
        </p:nvSpPr>
        <p:spPr bwMode="auto">
          <a:xfrm>
            <a:off x="457200" y="3429000"/>
            <a:ext cx="8229600" cy="576064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37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/>
          <p:nvPr/>
        </p:nvSpPr>
        <p:spPr>
          <a:xfrm>
            <a:off x="457200" y="3573016"/>
            <a:ext cx="8229600" cy="309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marR="0" lvl="0" indent="-34290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742950" marR="0" lvl="1" indent="-285750" eaLnBrk="1" hangingPunct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143000" marR="0" lvl="2" indent="-228600" eaLnBrk="1" hangingPunct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itchFamily="2" charset="2"/>
              <a:buChar char="§"/>
              <a:defRPr sz="18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sym typeface="Calibri"/>
              </a:rPr>
              <a:t>Special case: </a:t>
            </a:r>
            <a:r>
              <a:rPr lang="en-US" dirty="0" err="1">
                <a:solidFill>
                  <a:srgbClr val="0070C0"/>
                </a:solidFill>
                <a:sym typeface="Calibri"/>
              </a:rPr>
              <a:t>Exp</a:t>
            </a:r>
            <a:r>
              <a:rPr lang="en-US" dirty="0">
                <a:sym typeface="Calibri"/>
              </a:rPr>
              <a:t> and </a:t>
            </a:r>
            <a:r>
              <a:rPr lang="en-US" dirty="0">
                <a:solidFill>
                  <a:srgbClr val="C00000"/>
                </a:solidFill>
                <a:sym typeface="Calibri"/>
              </a:rPr>
              <a:t>Significand</a:t>
            </a:r>
            <a:r>
              <a:rPr lang="en-US" dirty="0">
                <a:sym typeface="Calibri"/>
              </a:rPr>
              <a:t> all zeros = 0</a:t>
            </a:r>
            <a:endParaRPr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Two zeros!  One for each sign bit +0 and -0</a:t>
            </a: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So,  coded 0x00000000 = 0</a:t>
            </a:r>
            <a:endParaRPr dirty="0">
              <a:sym typeface="Calibri"/>
            </a:endParaRPr>
          </a:p>
          <a:p>
            <a:pPr lvl="1"/>
            <a:endParaRPr dirty="0">
              <a:sym typeface="Calibr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body" idx="1"/>
          </p:nvPr>
        </p:nvSpPr>
        <p:spPr>
          <a:xfrm>
            <a:off x="458911" y="1414240"/>
            <a:ext cx="753172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wait… what happened to zero?</a:t>
            </a:r>
            <a:endParaRPr sz="2000" dirty="0"/>
          </a:p>
          <a:p>
            <a:pPr marR="0" lvl="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standard encoding 0x00000000 is 1.0×2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≠0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2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1800" dirty="0"/>
              <a:t>This is because of implicit 1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Representing 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endParaRPr dirty="0">
              <a:solidFill>
                <a:srgbClr val="FF0000"/>
              </a:solidFill>
              <a:sym typeface="Calibri"/>
            </a:endParaRPr>
          </a:p>
        </p:txBody>
      </p:sp>
      <p:cxnSp>
        <p:nvCxnSpPr>
          <p:cNvPr id="435" name="Google Shape;435;p22"/>
          <p:cNvCxnSpPr>
            <a:cxnSpLocks/>
          </p:cNvCxnSpPr>
          <p:nvPr/>
        </p:nvCxnSpPr>
        <p:spPr>
          <a:xfrm flipV="1">
            <a:off x="4564675" y="2187186"/>
            <a:ext cx="1663509" cy="338479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EE4515-9576-AA42-A984-45AD6DAEA833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3AFDA-A688-0B44-AC32-8DD28C68B34F}"/>
              </a:ext>
            </a:extLst>
          </p:cNvPr>
          <p:cNvSpPr/>
          <p:nvPr/>
        </p:nvSpPr>
        <p:spPr bwMode="auto">
          <a:xfrm>
            <a:off x="262090" y="3228535"/>
            <a:ext cx="7811119" cy="2664296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Numbers - Special Cases</a:t>
            </a:r>
            <a:endParaRPr dirty="0"/>
          </a:p>
        </p:txBody>
      </p:sp>
      <p:graphicFrame>
        <p:nvGraphicFramePr>
          <p:cNvPr id="424" name="Google Shape;424;p21"/>
          <p:cNvGraphicFramePr/>
          <p:nvPr>
            <p:extLst>
              <p:ext uri="{D42A27DB-BD31-4B8C-83A1-F6EECF244321}">
                <p14:modId xmlns:p14="http://schemas.microsoft.com/office/powerpoint/2010/main" val="2160344229"/>
              </p:ext>
            </p:extLst>
          </p:nvPr>
        </p:nvGraphicFramePr>
        <p:xfrm>
          <a:off x="731520" y="1828800"/>
          <a:ext cx="7680975" cy="3153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Exponent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Significand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0x01 – 0xFE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anything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cap="none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D18E76C-254D-844C-8C1A-DA3C57A75F06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18FF5B-AF48-A548-8C72-59EF1A504EE8}"/>
              </a:ext>
            </a:extLst>
          </p:cNvPr>
          <p:cNvSpPr/>
          <p:nvPr/>
        </p:nvSpPr>
        <p:spPr bwMode="auto">
          <a:xfrm>
            <a:off x="442392" y="2356335"/>
            <a:ext cx="8229600" cy="576064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94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>
            <a:spLocks noGrp="1"/>
          </p:cNvSpPr>
          <p:nvPr>
            <p:ph type="title"/>
          </p:nvPr>
        </p:nvSpPr>
        <p:spPr>
          <a:xfrm>
            <a:off x="457200" y="1438"/>
            <a:ext cx="8229600" cy="9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Representing Very Small Numbers</a:t>
            </a:r>
            <a:endParaRPr dirty="0">
              <a:sym typeface="Calibri"/>
            </a:endParaRPr>
          </a:p>
        </p:txBody>
      </p:sp>
      <p:sp>
        <p:nvSpPr>
          <p:cNvPr id="450" name="Google Shape;450;p24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Wingdings" pitchFamily="2" charset="2"/>
              <a:buChar char="§"/>
            </a:pPr>
            <a:r>
              <a:rPr lang="en-US" dirty="0"/>
              <a:t>What are the normal numbers closest to 0?</a:t>
            </a:r>
            <a:br>
              <a:rPr lang="en-US" dirty="0"/>
            </a:br>
            <a:r>
              <a:rPr lang="en-US" dirty="0"/>
              <a:t>(here, normal means the exponent is </a:t>
            </a:r>
            <a:r>
              <a:rPr lang="en-US" b="1" dirty="0">
                <a:solidFill>
                  <a:srgbClr val="FF0000"/>
                </a:solidFill>
              </a:rPr>
              <a:t>nonzero</a:t>
            </a:r>
            <a:r>
              <a:rPr lang="en-US" dirty="0"/>
              <a:t>)</a:t>
            </a:r>
            <a:endParaRPr dirty="0"/>
          </a:p>
          <a:p>
            <a:pPr marL="8255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0" i="0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</a:t>
            </a:r>
            <a:r>
              <a:rPr lang="en-US" sz="2400" b="0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0…00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(1+ 0 )  x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 </a:t>
            </a:r>
            <a:r>
              <a:rPr lang="en-US" sz="2400" dirty="0"/>
              <a:t>= 2</a:t>
            </a:r>
            <a:r>
              <a:rPr lang="en-US" sz="2400" baseline="30000" dirty="0"/>
              <a:t>-126</a:t>
            </a:r>
            <a:endParaRPr sz="2400" dirty="0"/>
          </a:p>
          <a:p>
            <a:pPr marL="8255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</a:t>
            </a:r>
            <a:r>
              <a:rPr lang="en-US" sz="2400" b="0" i="0" u="none" strike="noStrike" cap="none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</a:t>
            </a:r>
            <a:r>
              <a:rPr lang="en-US" sz="2400" baseline="30000" dirty="0">
                <a:solidFill>
                  <a:srgbClr val="000000"/>
                </a:solidFill>
              </a:rPr>
              <a:t>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(1+2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</a:t>
            </a:r>
            <a:r>
              <a:rPr lang="en-US" sz="2400" dirty="0"/>
              <a:t>2</a:t>
            </a:r>
            <a:r>
              <a:rPr lang="en-US" sz="2400" baseline="30000" dirty="0"/>
              <a:t>-126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-149</a:t>
            </a:r>
            <a:endParaRPr sz="2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24"/>
          <p:cNvGrpSpPr/>
          <p:nvPr/>
        </p:nvGrpSpPr>
        <p:grpSpPr>
          <a:xfrm>
            <a:off x="5439285" y="2504075"/>
            <a:ext cx="3657600" cy="1155704"/>
            <a:chOff x="5212080" y="3931920"/>
            <a:chExt cx="3657600" cy="1155704"/>
          </a:xfrm>
        </p:grpSpPr>
        <p:grpSp>
          <p:nvGrpSpPr>
            <p:cNvPr id="455" name="Google Shape;455;p24"/>
            <p:cNvGrpSpPr/>
            <p:nvPr/>
          </p:nvGrpSpPr>
          <p:grpSpPr>
            <a:xfrm>
              <a:off x="5212080" y="3931920"/>
              <a:ext cx="3657600" cy="1155704"/>
              <a:chOff x="2243138" y="5397500"/>
              <a:chExt cx="3773488" cy="1155704"/>
            </a:xfrm>
          </p:grpSpPr>
          <p:grpSp>
            <p:nvGrpSpPr>
              <p:cNvPr id="456" name="Google Shape;456;p24"/>
              <p:cNvGrpSpPr/>
              <p:nvPr/>
            </p:nvGrpSpPr>
            <p:grpSpPr>
              <a:xfrm>
                <a:off x="2971800" y="5957888"/>
                <a:ext cx="381000" cy="152400"/>
                <a:chOff x="1968" y="3417"/>
                <a:chExt cx="240" cy="96"/>
              </a:xfrm>
            </p:grpSpPr>
            <p:cxnSp>
              <p:nvCxnSpPr>
                <p:cNvPr id="457" name="Google Shape;457;p24"/>
                <p:cNvCxnSpPr/>
                <p:nvPr/>
              </p:nvCxnSpPr>
              <p:spPr>
                <a:xfrm>
                  <a:off x="2208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8" name="Google Shape;458;p24"/>
                <p:cNvCxnSpPr/>
                <p:nvPr/>
              </p:nvCxnSpPr>
              <p:spPr>
                <a:xfrm>
                  <a:off x="2160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9" name="Google Shape;459;p24"/>
                <p:cNvCxnSpPr/>
                <p:nvPr/>
              </p:nvCxnSpPr>
              <p:spPr>
                <a:xfrm>
                  <a:off x="2112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0" name="Google Shape;460;p24"/>
                <p:cNvCxnSpPr/>
                <p:nvPr/>
              </p:nvCxnSpPr>
              <p:spPr>
                <a:xfrm>
                  <a:off x="2064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1" name="Google Shape;461;p24"/>
                <p:cNvCxnSpPr/>
                <p:nvPr/>
              </p:nvCxnSpPr>
              <p:spPr>
                <a:xfrm>
                  <a:off x="2016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2" name="Google Shape;462;p24"/>
                <p:cNvCxnSpPr/>
                <p:nvPr/>
              </p:nvCxnSpPr>
              <p:spPr>
                <a:xfrm>
                  <a:off x="1968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63" name="Google Shape;463;p24"/>
              <p:cNvGrpSpPr/>
              <p:nvPr/>
            </p:nvGrpSpPr>
            <p:grpSpPr>
              <a:xfrm>
                <a:off x="4724400" y="5957888"/>
                <a:ext cx="381000" cy="152400"/>
                <a:chOff x="3072" y="3417"/>
                <a:chExt cx="240" cy="96"/>
              </a:xfrm>
            </p:grpSpPr>
            <p:cxnSp>
              <p:nvCxnSpPr>
                <p:cNvPr id="464" name="Google Shape;464;p24"/>
                <p:cNvCxnSpPr/>
                <p:nvPr/>
              </p:nvCxnSpPr>
              <p:spPr>
                <a:xfrm>
                  <a:off x="3072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5" name="Google Shape;465;p24"/>
                <p:cNvCxnSpPr/>
                <p:nvPr/>
              </p:nvCxnSpPr>
              <p:spPr>
                <a:xfrm>
                  <a:off x="3120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6" name="Google Shape;466;p24"/>
                <p:cNvCxnSpPr/>
                <p:nvPr/>
              </p:nvCxnSpPr>
              <p:spPr>
                <a:xfrm>
                  <a:off x="3168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7" name="Google Shape;467;p24"/>
                <p:cNvCxnSpPr/>
                <p:nvPr/>
              </p:nvCxnSpPr>
              <p:spPr>
                <a:xfrm>
                  <a:off x="3216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8" name="Google Shape;468;p24"/>
                <p:cNvCxnSpPr/>
                <p:nvPr/>
              </p:nvCxnSpPr>
              <p:spPr>
                <a:xfrm>
                  <a:off x="3264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9" name="Google Shape;469;p24"/>
                <p:cNvCxnSpPr/>
                <p:nvPr/>
              </p:nvCxnSpPr>
              <p:spPr>
                <a:xfrm>
                  <a:off x="3312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70" name="Google Shape;470;p24"/>
              <p:cNvCxnSpPr/>
              <p:nvPr/>
            </p:nvCxnSpPr>
            <p:spPr>
              <a:xfrm>
                <a:off x="3429000" y="5957888"/>
                <a:ext cx="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71" name="Google Shape;471;p24"/>
              <p:cNvGrpSpPr/>
              <p:nvPr/>
            </p:nvGrpSpPr>
            <p:grpSpPr>
              <a:xfrm>
                <a:off x="4471989" y="5616577"/>
                <a:ext cx="357187" cy="493713"/>
                <a:chOff x="2913" y="3202"/>
                <a:chExt cx="225" cy="311"/>
              </a:xfrm>
            </p:grpSpPr>
            <p:cxnSp>
              <p:nvCxnSpPr>
                <p:cNvPr id="472" name="Google Shape;472;p24"/>
                <p:cNvCxnSpPr/>
                <p:nvPr/>
              </p:nvCxnSpPr>
              <p:spPr>
                <a:xfrm>
                  <a:off x="3024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4"/>
                <p:cNvSpPr txBox="1"/>
                <p:nvPr/>
              </p:nvSpPr>
              <p:spPr>
                <a:xfrm>
                  <a:off x="2913" y="3202"/>
                  <a:ext cx="225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 sz="1400" b="0" i="0" u="none" strike="noStrike" cap="none">
                    <a:solidFill>
                      <a:srgbClr val="408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4" name="Google Shape;474;p24"/>
              <p:cNvGrpSpPr/>
              <p:nvPr/>
            </p:nvGrpSpPr>
            <p:grpSpPr>
              <a:xfrm>
                <a:off x="4406907" y="5957899"/>
                <a:ext cx="342900" cy="461963"/>
                <a:chOff x="2872" y="3417"/>
                <a:chExt cx="216" cy="291"/>
              </a:xfrm>
            </p:grpSpPr>
            <p:cxnSp>
              <p:nvCxnSpPr>
                <p:cNvPr id="475" name="Google Shape;475;p24"/>
                <p:cNvCxnSpPr/>
                <p:nvPr/>
              </p:nvCxnSpPr>
              <p:spPr>
                <a:xfrm>
                  <a:off x="2976" y="3417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6" name="Google Shape;476;p24"/>
                <p:cNvSpPr txBox="1"/>
                <p:nvPr/>
              </p:nvSpPr>
              <p:spPr>
                <a:xfrm>
                  <a:off x="2872" y="3417"/>
                  <a:ext cx="216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sz="1400" b="0" i="0" u="none" strike="noStrike" cap="none">
                    <a:solidFill>
                      <a:srgbClr val="408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7" name="Google Shape;477;p24"/>
              <p:cNvGrpSpPr/>
              <p:nvPr/>
            </p:nvGrpSpPr>
            <p:grpSpPr>
              <a:xfrm>
                <a:off x="2243138" y="5748341"/>
                <a:ext cx="3773488" cy="804863"/>
                <a:chOff x="1413" y="3621"/>
                <a:chExt cx="2377" cy="507"/>
              </a:xfrm>
            </p:grpSpPr>
            <p:cxnSp>
              <p:nvCxnSpPr>
                <p:cNvPr id="478" name="Google Shape;478;p24"/>
                <p:cNvCxnSpPr/>
                <p:nvPr/>
              </p:nvCxnSpPr>
              <p:spPr>
                <a:xfrm>
                  <a:off x="2544" y="3753"/>
                  <a:ext cx="0" cy="9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9" name="Google Shape;479;p24"/>
                <p:cNvSpPr txBox="1"/>
                <p:nvPr/>
              </p:nvSpPr>
              <p:spPr>
                <a:xfrm>
                  <a:off x="2447" y="3801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0" name="Google Shape;480;p24"/>
                <p:cNvCxnSpPr/>
                <p:nvPr/>
              </p:nvCxnSpPr>
              <p:spPr>
                <a:xfrm>
                  <a:off x="1728" y="3801"/>
                  <a:ext cx="168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cxnSp>
            <p:sp>
              <p:nvSpPr>
                <p:cNvPr id="481" name="Google Shape;481;p24"/>
                <p:cNvSpPr txBox="1"/>
                <p:nvPr/>
              </p:nvSpPr>
              <p:spPr>
                <a:xfrm>
                  <a:off x="3371" y="3621"/>
                  <a:ext cx="419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+∞</a:t>
                  </a:r>
                  <a:endParaRPr sz="2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4"/>
                <p:cNvSpPr txBox="1"/>
                <p:nvPr/>
              </p:nvSpPr>
              <p:spPr>
                <a:xfrm>
                  <a:off x="1413" y="3627"/>
                  <a:ext cx="376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-∞</a:t>
                  </a:r>
                  <a:endParaRPr sz="2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3" name="Google Shape;483;p24"/>
              <p:cNvGrpSpPr/>
              <p:nvPr/>
            </p:nvGrpSpPr>
            <p:grpSpPr>
              <a:xfrm>
                <a:off x="3505201" y="5397500"/>
                <a:ext cx="1052513" cy="863600"/>
                <a:chOff x="2208" y="3160"/>
                <a:chExt cx="663" cy="544"/>
              </a:xfrm>
            </p:grpSpPr>
            <p:cxnSp>
              <p:nvCxnSpPr>
                <p:cNvPr id="484" name="Google Shape;484;p24"/>
                <p:cNvCxnSpPr/>
                <p:nvPr/>
              </p:nvCxnSpPr>
              <p:spPr>
                <a:xfrm>
                  <a:off x="2208" y="3513"/>
                  <a:ext cx="0" cy="9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485" name="Google Shape;485;p24"/>
                <p:cNvGrpSpPr/>
                <p:nvPr/>
              </p:nvGrpSpPr>
              <p:grpSpPr>
                <a:xfrm>
                  <a:off x="2230" y="3160"/>
                  <a:ext cx="641" cy="536"/>
                  <a:chOff x="2230" y="3160"/>
                  <a:chExt cx="641" cy="536"/>
                </a:xfrm>
              </p:grpSpPr>
              <p:sp>
                <p:nvSpPr>
                  <p:cNvPr id="486" name="Google Shape;486;p24"/>
                  <p:cNvSpPr/>
                  <p:nvPr/>
                </p:nvSpPr>
                <p:spPr>
                  <a:xfrm>
                    <a:off x="2592" y="3408"/>
                    <a:ext cx="240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63500" tIns="25400" rIns="63500" bIns="254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24"/>
                  <p:cNvSpPr txBox="1"/>
                  <p:nvPr/>
                </p:nvSpPr>
                <p:spPr>
                  <a:xfrm>
                    <a:off x="2230" y="3160"/>
                    <a:ext cx="641" cy="2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3500" tIns="25400" rIns="63500" bIns="254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8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800"/>
                      <a:buFont typeface="Arial"/>
                      <a:buNone/>
                    </a:pPr>
                    <a:r>
                      <a:rPr lang="en-US" sz="2800" b="1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Gaps!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88" name="Google Shape;488;p24"/>
                <p:cNvSpPr/>
                <p:nvPr/>
              </p:nvSpPr>
              <p:spPr>
                <a:xfrm>
                  <a:off x="2256" y="3416"/>
                  <a:ext cx="240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3500" tIns="25400" rIns="63500" bIns="254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489" name="Google Shape;489;p24"/>
            <p:cNvCxnSpPr/>
            <p:nvPr/>
          </p:nvCxnSpPr>
          <p:spPr>
            <a:xfrm flipH="1">
              <a:off x="6727372" y="4256313"/>
              <a:ext cx="108857" cy="272143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90" name="Google Shape;490;p24"/>
            <p:cNvCxnSpPr/>
            <p:nvPr/>
          </p:nvCxnSpPr>
          <p:spPr>
            <a:xfrm>
              <a:off x="7053946" y="4256309"/>
              <a:ext cx="141511" cy="272148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91" name="Google Shape;491;p24"/>
          <p:cNvSpPr txBox="1"/>
          <p:nvPr/>
        </p:nvSpPr>
        <p:spPr>
          <a:xfrm>
            <a:off x="478250" y="3443150"/>
            <a:ext cx="8342222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255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gap between 0 and </a:t>
            </a:r>
            <a:r>
              <a:rPr lang="en-US" sz="2400" b="0" i="0" u="none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55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gap between </a:t>
            </a:r>
            <a:r>
              <a:rPr lang="en-US" sz="2400" b="0" i="0" u="none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dirty="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-149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5500" lvl="1" indent="-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represent numbers between 0 and </a:t>
            </a:r>
            <a:r>
              <a:rPr lang="en-US" b="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2700" lvl="2" indent="-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 The implicit 1 forces the 2</a:t>
            </a:r>
            <a:r>
              <a:rPr lang="en-US" sz="2000" b="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term to stay </a:t>
            </a:r>
            <a:endParaRPr sz="20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2700" lvl="2" indent="-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§"/>
            </a:pPr>
            <a:r>
              <a:rPr lang="en-US" sz="2000" b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 Take out the implicit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1   (becomes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denorm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case:</a:t>
            </a:r>
            <a:r>
              <a:rPr lang="en-US" sz="28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Significand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≠ 0 are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denorm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numbers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F3BEE8-3850-E64C-85FE-C557F53AD5CB}"/>
              </a:ext>
            </a:extLst>
          </p:cNvPr>
          <p:cNvSpPr/>
          <p:nvPr/>
        </p:nvSpPr>
        <p:spPr bwMode="auto">
          <a:xfrm>
            <a:off x="577825" y="5466314"/>
            <a:ext cx="7602084" cy="100811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Footer Placeholder 8">
            <a:extLst>
              <a:ext uri="{FF2B5EF4-FFF2-40B4-BE49-F238E27FC236}">
                <a16:creationId xmlns:a16="http://schemas.microsoft.com/office/drawing/2014/main" id="{1D1B9C88-B130-E042-9668-B16D8EC8F728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rgbClr val="FF0000"/>
                </a:solidFill>
                <a:sym typeface="Calibri"/>
              </a:rPr>
              <a:t>Denorm</a:t>
            </a:r>
            <a:r>
              <a:rPr lang="en-US" dirty="0">
                <a:sym typeface="Calibri"/>
              </a:rPr>
              <a:t> Numbers</a:t>
            </a:r>
            <a:endParaRPr dirty="0"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body" idx="1"/>
          </p:nvPr>
        </p:nvSpPr>
        <p:spPr>
          <a:xfrm>
            <a:off x="457200" y="1190350"/>
            <a:ext cx="8229600" cy="5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for “denormalized numbers”</a:t>
            </a:r>
            <a:endParaRPr sz="2000"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leading 1</a:t>
            </a:r>
            <a:endParaRPr sz="1800"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Careful! </a:t>
            </a:r>
            <a:r>
              <a:rPr lang="en-US" sz="2400" dirty="0" err="1">
                <a:solidFill>
                  <a:srgbClr val="FF0000"/>
                </a:solidFill>
              </a:rPr>
              <a:t>Denorm</a:t>
            </a:r>
            <a:r>
              <a:rPr lang="en-US" sz="2400" dirty="0">
                <a:solidFill>
                  <a:srgbClr val="FF0000"/>
                </a:solidFill>
              </a:rPr>
              <a:t> exponent bias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no</a:t>
            </a: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126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/>
              <a:t>when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0x00 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what do the gaps look like?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/>
              <a:t>Smallest </a:t>
            </a:r>
            <a:r>
              <a:rPr lang="en-US" sz="2400" dirty="0" err="1"/>
              <a:t>denorm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C000"/>
                </a:solidFill>
              </a:rPr>
              <a:t>±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C00000"/>
                </a:solidFill>
              </a:rPr>
              <a:t>0…01</a:t>
            </a:r>
            <a:r>
              <a:rPr lang="en-US" sz="2400" baseline="-25000" dirty="0"/>
              <a:t>two</a:t>
            </a:r>
            <a:r>
              <a:rPr lang="en-US" sz="2400" dirty="0"/>
              <a:t>×2</a:t>
            </a:r>
            <a:r>
              <a:rPr lang="en-US" sz="2400" baseline="30000" dirty="0">
                <a:solidFill>
                  <a:srgbClr val="FF0000"/>
                </a:solidFill>
              </a:rPr>
              <a:t>-126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C000"/>
                </a:solidFill>
              </a:rPr>
              <a:t>±</a:t>
            </a:r>
            <a:r>
              <a:rPr lang="en-US" sz="2400" dirty="0"/>
              <a:t> 2</a:t>
            </a:r>
            <a:r>
              <a:rPr lang="en-US" sz="2400" baseline="30000" dirty="0"/>
              <a:t>-149</a:t>
            </a:r>
            <a:endParaRPr sz="2400" dirty="0"/>
          </a:p>
          <a:p>
            <a: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/>
              <a:t>Largest </a:t>
            </a:r>
            <a:r>
              <a:rPr lang="en-US" sz="2400" dirty="0" err="1"/>
              <a:t>denorm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C000"/>
                </a:solidFill>
              </a:rPr>
              <a:t>±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C00000"/>
                </a:solidFill>
              </a:rPr>
              <a:t>1…1</a:t>
            </a:r>
            <a:r>
              <a:rPr lang="en-US" sz="2400" baseline="-25000" dirty="0"/>
              <a:t>two</a:t>
            </a:r>
            <a:r>
              <a:rPr lang="en-US" sz="2400" dirty="0"/>
              <a:t>×2</a:t>
            </a:r>
            <a:r>
              <a:rPr lang="en-US" sz="2400" baseline="30000" dirty="0">
                <a:solidFill>
                  <a:srgbClr val="FF0000"/>
                </a:solidFill>
              </a:rPr>
              <a:t>-126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C000"/>
                </a:solidFill>
              </a:rPr>
              <a:t>±</a:t>
            </a:r>
            <a:r>
              <a:rPr lang="en-US" sz="2400" dirty="0"/>
              <a:t> (2</a:t>
            </a:r>
            <a:r>
              <a:rPr lang="en-US" sz="2400" baseline="30000" dirty="0"/>
              <a:t>-126</a:t>
            </a:r>
            <a:r>
              <a:rPr lang="en-US" sz="2400" dirty="0"/>
              <a:t> – 2</a:t>
            </a:r>
            <a:r>
              <a:rPr lang="en-US" sz="2400" baseline="30000" dirty="0"/>
              <a:t>-149</a:t>
            </a:r>
            <a:r>
              <a:rPr lang="en-US" sz="2400" dirty="0"/>
              <a:t>)</a:t>
            </a:r>
            <a:endParaRPr sz="2400" dirty="0"/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Smallest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norm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±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0…0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en-US" sz="2400" b="0" i="0" u="none" strike="noStrike" cap="none" baseline="30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±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-126</a:t>
            </a:r>
            <a:endParaRPr sz="2400" dirty="0"/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1403648" y="5373216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uneven gap! Increments by 2</a:t>
            </a:r>
            <a:r>
              <a:rPr lang="en-US" sz="20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-149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2" name="Google Shape;502;p25"/>
          <p:cNvGrpSpPr/>
          <p:nvPr/>
        </p:nvGrpSpPr>
        <p:grpSpPr>
          <a:xfrm>
            <a:off x="7052697" y="2988103"/>
            <a:ext cx="1719301" cy="708000"/>
            <a:chOff x="7250525" y="3537244"/>
            <a:chExt cx="1719301" cy="708000"/>
          </a:xfrm>
        </p:grpSpPr>
        <p:sp>
          <p:nvSpPr>
            <p:cNvPr id="503" name="Google Shape;503;p25"/>
            <p:cNvSpPr txBox="1"/>
            <p:nvPr/>
          </p:nvSpPr>
          <p:spPr>
            <a:xfrm>
              <a:off x="7598226" y="3537244"/>
              <a:ext cx="1371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So much</a:t>
              </a:r>
              <a:b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closer to 0</a:t>
              </a:r>
              <a:endParaRPr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4" name="Google Shape;504;p25"/>
            <p:cNvCxnSpPr/>
            <p:nvPr/>
          </p:nvCxnSpPr>
          <p:spPr>
            <a:xfrm flipH="1">
              <a:off x="7250525" y="3953500"/>
              <a:ext cx="347700" cy="2151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9A460659-862A-6E40-BF70-12F84B883EED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Numbers - Special Cases</a:t>
            </a:r>
            <a:endParaRPr dirty="0"/>
          </a:p>
        </p:txBody>
      </p:sp>
      <p:graphicFrame>
        <p:nvGraphicFramePr>
          <p:cNvPr id="424" name="Google Shape;424;p21"/>
          <p:cNvGraphicFramePr/>
          <p:nvPr>
            <p:extLst>
              <p:ext uri="{D42A27DB-BD31-4B8C-83A1-F6EECF244321}">
                <p14:modId xmlns:p14="http://schemas.microsoft.com/office/powerpoint/2010/main" val="2117748916"/>
              </p:ext>
            </p:extLst>
          </p:nvPr>
        </p:nvGraphicFramePr>
        <p:xfrm>
          <a:off x="731520" y="1828800"/>
          <a:ext cx="7680975" cy="3153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Exponent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Significand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non-zero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kern="1200" cap="none" dirty="0" err="1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Denorm</a:t>
                      </a:r>
                      <a:r>
                        <a:rPr lang="en-US" sz="2800" u="none" strike="noStrike" kern="1200" cap="none" dirty="0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u="none" strike="noStrike" kern="1200" cap="none" dirty="0" err="1">
                          <a:solidFill>
                            <a:srgbClr val="99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kern="1200" cap="none" dirty="0">
                        <a:solidFill>
                          <a:srgbClr val="99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0x01 – 0xFE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anything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cap="none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sz="28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A91533AF-3B92-3F4F-A43B-A2EC47E31217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AB66E7-88BF-874E-98FE-3A8A46DC5B79}"/>
              </a:ext>
            </a:extLst>
          </p:cNvPr>
          <p:cNvSpPr/>
          <p:nvPr/>
        </p:nvSpPr>
        <p:spPr bwMode="auto">
          <a:xfrm>
            <a:off x="457200" y="2916014"/>
            <a:ext cx="8229600" cy="576064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14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Other Special Cases</a:t>
            </a:r>
            <a:endParaRPr dirty="0">
              <a:sym typeface="Calibri"/>
            </a:endParaRPr>
          </a:p>
        </p:txBody>
      </p:sp>
      <p:sp>
        <p:nvSpPr>
          <p:cNvPr id="519" name="Google Shape;519;p2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0xFF, </a:t>
            </a:r>
            <a:r>
              <a:rPr lang="en-US" sz="2800" dirty="0">
                <a:solidFill>
                  <a:srgbClr val="C00000"/>
                </a:solidFill>
              </a:rPr>
              <a:t>Significand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0: 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± ∞</a:t>
            </a:r>
            <a:endParaRPr sz="28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 division by 0</a:t>
            </a:r>
            <a:endParaRPr sz="18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work in comparisons</a:t>
            </a:r>
            <a:endParaRPr sz="1800" dirty="0"/>
          </a:p>
          <a:p>
            <a:pPr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endParaRPr lang="en-US" sz="32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0xFF, </a:t>
            </a:r>
            <a:r>
              <a:rPr lang="en-US" sz="2800" dirty="0">
                <a:solidFill>
                  <a:srgbClr val="C00000"/>
                </a:solidFill>
              </a:rPr>
              <a:t>Significand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≠ 0: Not a Number</a:t>
            </a:r>
            <a:r>
              <a:rPr lang="en-US" sz="2800" dirty="0"/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 square root of negative number, 0/0, ∞–∞</a:t>
            </a:r>
            <a:endParaRPr sz="24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/>
              <a:t>propagates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computations</a:t>
            </a:r>
            <a:endParaRPr sz="2400" dirty="0"/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dirty="0"/>
              <a:t> In theory: </a:t>
            </a:r>
            <a:r>
              <a:rPr lang="en-US" sz="2400" dirty="0">
                <a:solidFill>
                  <a:srgbClr val="C0504D"/>
                </a:solidFill>
              </a:rPr>
              <a:t>Significand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us</a:t>
            </a:r>
            <a:r>
              <a:rPr lang="en-US" sz="2400" dirty="0"/>
              <a:t>eful for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debugging</a:t>
            </a:r>
            <a:endParaRPr sz="2400" dirty="0"/>
          </a:p>
          <a:p>
            <a:pPr lv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Wingdings" pitchFamily="2" charset="2"/>
              <a:buChar char="§"/>
            </a:pPr>
            <a:r>
              <a:rPr lang="en-US" sz="2800" dirty="0"/>
              <a:t>Largest value (besides ∞)?</a:t>
            </a:r>
          </a:p>
          <a:p>
            <a:pPr lv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dirty="0" err="1">
                <a:solidFill>
                  <a:srgbClr val="0070C0"/>
                </a:solidFill>
              </a:rPr>
              <a:t>Exp</a:t>
            </a:r>
            <a:r>
              <a:rPr lang="en-US" dirty="0"/>
              <a:t> = 0xFF has now been taken!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Exp</a:t>
            </a:r>
            <a:r>
              <a:rPr lang="en-US" dirty="0"/>
              <a:t> = 0xFE has largest:  1.1…1</a:t>
            </a:r>
            <a:r>
              <a:rPr lang="en-US" baseline="-25000" dirty="0"/>
              <a:t>two</a:t>
            </a:r>
            <a:r>
              <a:rPr lang="en-US" dirty="0"/>
              <a:t>×2</a:t>
            </a:r>
            <a:r>
              <a:rPr lang="en-US" baseline="30000" dirty="0"/>
              <a:t>127</a:t>
            </a:r>
            <a:r>
              <a:rPr lang="en-US" dirty="0"/>
              <a:t> = 2</a:t>
            </a:r>
            <a:r>
              <a:rPr lang="en-US" baseline="30000" dirty="0"/>
              <a:t>128</a:t>
            </a:r>
            <a:r>
              <a:rPr lang="en-US" dirty="0"/>
              <a:t> – 2</a:t>
            </a:r>
            <a:r>
              <a:rPr lang="en-US" baseline="30000" dirty="0"/>
              <a:t>104</a:t>
            </a:r>
            <a:r>
              <a:rPr lang="en-US" dirty="0"/>
              <a:t> </a:t>
            </a: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AF06D6D2-8C4C-9C4E-8B2A-1CB300EAE1BE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Numbers - Special Cases</a:t>
            </a:r>
            <a:endParaRPr dirty="0"/>
          </a:p>
        </p:txBody>
      </p:sp>
      <p:graphicFrame>
        <p:nvGraphicFramePr>
          <p:cNvPr id="424" name="Google Shape;424;p21"/>
          <p:cNvGraphicFramePr/>
          <p:nvPr>
            <p:extLst>
              <p:ext uri="{D42A27DB-BD31-4B8C-83A1-F6EECF244321}">
                <p14:modId xmlns:p14="http://schemas.microsoft.com/office/powerpoint/2010/main" val="3061239703"/>
              </p:ext>
            </p:extLst>
          </p:nvPr>
        </p:nvGraphicFramePr>
        <p:xfrm>
          <a:off x="731520" y="1828800"/>
          <a:ext cx="7680975" cy="3153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Exponent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Significand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sz="28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0x00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non-zero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kern="1200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Denorm</a:t>
                      </a: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u="none" strike="noStrike" kern="1200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0x01 – 0xFE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anything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280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 ∞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0xFF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non-zero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kern="1200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NaN</a:t>
                      </a:r>
                      <a:endParaRPr sz="2800" u="none" strike="noStrike" kern="1200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876A87DF-AEB0-754F-A499-6C7F5DEFBE17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4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Quote</a:t>
            </a:r>
            <a:endParaRPr dirty="0">
              <a:sym typeface="Calibri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585216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4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95%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folks out there are </a:t>
            </a:r>
            <a:r>
              <a:rPr lang="en-US" sz="4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completely clueless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floating-point.”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James Gosling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Feb. 28, 1998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l="3934" t="10550"/>
          <a:stretch/>
        </p:blipFill>
        <p:spPr>
          <a:xfrm>
            <a:off x="6400800" y="1645920"/>
            <a:ext cx="2194560" cy="304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6357383" y="4694335"/>
            <a:ext cx="2281394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Gosling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 Fellow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Inventor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A4BFEA7-223F-1442-8BF9-3B8BEF8ADDE0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Berkeley, California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36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Limitations of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284444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Limitations (1/2)</a:t>
            </a:r>
            <a:endParaRPr dirty="0">
              <a:sym typeface="Calibri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3528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result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too large? 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abs(x)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Overflow: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Exponent is larger than what can be represented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result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too small? 	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 &lt;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abs(x)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-149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Underflow: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Negative exponent is larger than can be represented</a:t>
            </a:r>
            <a:endParaRPr dirty="0"/>
          </a:p>
          <a:p>
            <a:pPr marL="6604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result runs off the end of the </a:t>
            </a:r>
            <a:r>
              <a:rPr lang="en-US" sz="2800" dirty="0"/>
              <a:t>Significand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Rounding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occurs and can lead to unexpected results</a:t>
            </a:r>
            <a:endParaRPr dirty="0"/>
          </a:p>
          <a:p>
            <a: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 has different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modes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838200" y="3840480"/>
            <a:ext cx="7332980" cy="1235075"/>
            <a:chOff x="838200" y="4327525"/>
            <a:chExt cx="7332980" cy="1235075"/>
          </a:xfrm>
        </p:grpSpPr>
        <p:grpSp>
          <p:nvGrpSpPr>
            <p:cNvPr id="581" name="Google Shape;581;p33"/>
            <p:cNvGrpSpPr/>
            <p:nvPr/>
          </p:nvGrpSpPr>
          <p:grpSpPr>
            <a:xfrm>
              <a:off x="1066800" y="4724400"/>
              <a:ext cx="6858000" cy="838200"/>
              <a:chOff x="672" y="2976"/>
              <a:chExt cx="4320" cy="528"/>
            </a:xfrm>
          </p:grpSpPr>
          <p:sp>
            <p:nvSpPr>
              <p:cNvPr id="582" name="Google Shape;582;p33"/>
              <p:cNvSpPr/>
              <p:nvPr/>
            </p:nvSpPr>
            <p:spPr>
              <a:xfrm>
                <a:off x="672" y="2976"/>
                <a:ext cx="432" cy="2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4560" y="2976"/>
                <a:ext cx="432" cy="2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2640" y="2976"/>
                <a:ext cx="384" cy="2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85" name="Google Shape;585;p33"/>
              <p:cNvCxnSpPr/>
              <p:nvPr/>
            </p:nvCxnSpPr>
            <p:spPr>
              <a:xfrm>
                <a:off x="672" y="3120"/>
                <a:ext cx="432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grpSp>
            <p:nvGrpSpPr>
              <p:cNvPr id="586" name="Google Shape;586;p33"/>
              <p:cNvGrpSpPr/>
              <p:nvPr/>
            </p:nvGrpSpPr>
            <p:grpSpPr>
              <a:xfrm>
                <a:off x="1440" y="3044"/>
                <a:ext cx="96" cy="144"/>
                <a:chOff x="2400" y="3792"/>
                <a:chExt cx="96" cy="144"/>
              </a:xfrm>
            </p:grpSpPr>
            <p:sp>
              <p:nvSpPr>
                <p:cNvPr id="587" name="Google Shape;587;p33"/>
                <p:cNvSpPr/>
                <p:nvPr/>
              </p:nvSpPr>
              <p:spPr>
                <a:xfrm>
                  <a:off x="2400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33"/>
                <p:cNvSpPr/>
                <p:nvPr/>
              </p:nvSpPr>
              <p:spPr>
                <a:xfrm>
                  <a:off x="2448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9" name="Google Shape;589;p33"/>
              <p:cNvGrpSpPr/>
              <p:nvPr/>
            </p:nvGrpSpPr>
            <p:grpSpPr>
              <a:xfrm>
                <a:off x="2256" y="3044"/>
                <a:ext cx="96" cy="144"/>
                <a:chOff x="2400" y="3792"/>
                <a:chExt cx="96" cy="144"/>
              </a:xfrm>
            </p:grpSpPr>
            <p:sp>
              <p:nvSpPr>
                <p:cNvPr id="590" name="Google Shape;590;p33"/>
                <p:cNvSpPr/>
                <p:nvPr/>
              </p:nvSpPr>
              <p:spPr>
                <a:xfrm>
                  <a:off x="2400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33"/>
                <p:cNvSpPr/>
                <p:nvPr/>
              </p:nvSpPr>
              <p:spPr>
                <a:xfrm>
                  <a:off x="2448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2" name="Google Shape;592;p33"/>
              <p:cNvGrpSpPr/>
              <p:nvPr/>
            </p:nvGrpSpPr>
            <p:grpSpPr>
              <a:xfrm>
                <a:off x="3408" y="3044"/>
                <a:ext cx="96" cy="144"/>
                <a:chOff x="2400" y="3792"/>
                <a:chExt cx="96" cy="144"/>
              </a:xfrm>
            </p:grpSpPr>
            <p:sp>
              <p:nvSpPr>
                <p:cNvPr id="593" name="Google Shape;593;p33"/>
                <p:cNvSpPr/>
                <p:nvPr/>
              </p:nvSpPr>
              <p:spPr>
                <a:xfrm>
                  <a:off x="2400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33"/>
                <p:cNvSpPr/>
                <p:nvPr/>
              </p:nvSpPr>
              <p:spPr>
                <a:xfrm>
                  <a:off x="2448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5" name="Google Shape;595;p33"/>
              <p:cNvGrpSpPr/>
              <p:nvPr/>
            </p:nvGrpSpPr>
            <p:grpSpPr>
              <a:xfrm>
                <a:off x="4176" y="3044"/>
                <a:ext cx="96" cy="144"/>
                <a:chOff x="2400" y="3792"/>
                <a:chExt cx="96" cy="144"/>
              </a:xfrm>
            </p:grpSpPr>
            <p:sp>
              <p:nvSpPr>
                <p:cNvPr id="596" name="Google Shape;596;p33"/>
                <p:cNvSpPr/>
                <p:nvPr/>
              </p:nvSpPr>
              <p:spPr>
                <a:xfrm>
                  <a:off x="2400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2448" y="3792"/>
                  <a:ext cx="48" cy="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cubicBezTo>
                        <a:pt x="60000" y="13333"/>
                        <a:pt x="0" y="26666"/>
                        <a:pt x="0" y="40000"/>
                      </a:cubicBezTo>
                      <a:cubicBezTo>
                        <a:pt x="0" y="53333"/>
                        <a:pt x="120000" y="66666"/>
                        <a:pt x="120000" y="80000"/>
                      </a:cubicBezTo>
                      <a:cubicBezTo>
                        <a:pt x="120000" y="93333"/>
                        <a:pt x="60000" y="106666"/>
                        <a:pt x="0" y="120000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598" name="Google Shape;598;p33"/>
              <p:cNvCxnSpPr/>
              <p:nvPr/>
            </p:nvCxnSpPr>
            <p:spPr>
              <a:xfrm>
                <a:off x="2832" y="2976"/>
                <a:ext cx="0" cy="28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33"/>
              <p:cNvCxnSpPr/>
              <p:nvPr/>
            </p:nvCxnSpPr>
            <p:spPr>
              <a:xfrm>
                <a:off x="3024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33"/>
              <p:cNvCxnSpPr/>
              <p:nvPr/>
            </p:nvCxnSpPr>
            <p:spPr>
              <a:xfrm>
                <a:off x="3792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33"/>
              <p:cNvCxnSpPr/>
              <p:nvPr/>
            </p:nvCxnSpPr>
            <p:spPr>
              <a:xfrm>
                <a:off x="4560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p33"/>
              <p:cNvCxnSpPr/>
              <p:nvPr/>
            </p:nvCxnSpPr>
            <p:spPr>
              <a:xfrm>
                <a:off x="1104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3" name="Google Shape;603;p33"/>
              <p:cNvCxnSpPr/>
              <p:nvPr/>
            </p:nvCxnSpPr>
            <p:spPr>
              <a:xfrm>
                <a:off x="1872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4" name="Google Shape;604;p33"/>
              <p:cNvCxnSpPr/>
              <p:nvPr/>
            </p:nvCxnSpPr>
            <p:spPr>
              <a:xfrm>
                <a:off x="2640" y="3024"/>
                <a:ext cx="0" cy="1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05" name="Google Shape;605;p33"/>
              <p:cNvSpPr txBox="1"/>
              <p:nvPr/>
            </p:nvSpPr>
            <p:spPr>
              <a:xfrm>
                <a:off x="2736" y="3254"/>
                <a:ext cx="2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3"/>
              <p:cNvSpPr txBox="1"/>
              <p:nvPr/>
            </p:nvSpPr>
            <p:spPr>
              <a:xfrm>
                <a:off x="2995" y="3216"/>
                <a:ext cx="39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lang="en-US" sz="2000" b="0" i="0" u="none" strike="noStrike" cap="none" baseline="30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-149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33"/>
              <p:cNvSpPr txBox="1"/>
              <p:nvPr/>
            </p:nvSpPr>
            <p:spPr>
              <a:xfrm>
                <a:off x="4378" y="3206"/>
                <a:ext cx="362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lang="en-US" sz="2000" b="0" i="0" u="none" strike="noStrike" cap="none" baseline="30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128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33"/>
              <p:cNvSpPr txBox="1"/>
              <p:nvPr/>
            </p:nvSpPr>
            <p:spPr>
              <a:xfrm>
                <a:off x="3696" y="3216"/>
                <a:ext cx="2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3"/>
              <p:cNvSpPr txBox="1"/>
              <p:nvPr/>
            </p:nvSpPr>
            <p:spPr>
              <a:xfrm>
                <a:off x="1776" y="3216"/>
                <a:ext cx="25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3"/>
              <p:cNvSpPr txBox="1"/>
              <p:nvPr/>
            </p:nvSpPr>
            <p:spPr>
              <a:xfrm>
                <a:off x="2304" y="3216"/>
                <a:ext cx="444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-2</a:t>
                </a:r>
                <a:r>
                  <a:rPr lang="en-US" sz="2000" b="0" i="0" u="none" strike="noStrike" cap="none" baseline="30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-149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3"/>
              <p:cNvSpPr txBox="1"/>
              <p:nvPr/>
            </p:nvSpPr>
            <p:spPr>
              <a:xfrm>
                <a:off x="861" y="3216"/>
                <a:ext cx="41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-2</a:t>
                </a:r>
                <a:r>
                  <a:rPr lang="en-US" sz="2000" b="0" i="0" u="none" strike="noStrike" cap="none" baseline="30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128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33"/>
            <p:cNvSpPr txBox="1"/>
            <p:nvPr/>
          </p:nvSpPr>
          <p:spPr>
            <a:xfrm>
              <a:off x="3886200" y="4354513"/>
              <a:ext cx="12858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underflow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3"/>
            <p:cNvSpPr txBox="1"/>
            <p:nvPr/>
          </p:nvSpPr>
          <p:spPr>
            <a:xfrm>
              <a:off x="7040880" y="4327525"/>
              <a:ext cx="1130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overflow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3"/>
            <p:cNvSpPr txBox="1"/>
            <p:nvPr/>
          </p:nvSpPr>
          <p:spPr>
            <a:xfrm>
              <a:off x="838200" y="4343400"/>
              <a:ext cx="1130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overflow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Footer Placeholder 8">
            <a:extLst>
              <a:ext uri="{FF2B5EF4-FFF2-40B4-BE49-F238E27FC236}">
                <a16:creationId xmlns:a16="http://schemas.microsoft.com/office/drawing/2014/main" id="{9FCB31B6-A634-9648-81C6-5651A553EAD0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Limitations (2/2)</a:t>
            </a:r>
            <a:endParaRPr dirty="0">
              <a:sym typeface="Calibri"/>
            </a:endParaRPr>
          </a:p>
        </p:txBody>
      </p:sp>
      <p:sp>
        <p:nvSpPr>
          <p:cNvPr id="635" name="Google Shape;635;p35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 addition is NOT associative!</a:t>
            </a:r>
            <a:endParaRPr sz="20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find Big and Small numbers such that: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+ Big + Small ≠ Small + Small + Big</a:t>
            </a:r>
            <a:endParaRPr sz="18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due to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errors:  FP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 because it only has 23 bits for 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Significand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being seemingly “more accurate,” FP cannot represent all integers</a:t>
            </a:r>
            <a:endParaRPr sz="20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= 25165825	(try it!)</a:t>
            </a:r>
            <a:endParaRPr sz="1800" dirty="0"/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careful when casting between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2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710895FB-AABA-5C4E-AE1A-FA8B87932231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2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4463" y="540603"/>
            <a:ext cx="203773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 = (–1)</a:t>
            </a:r>
            <a:r>
              <a:rPr lang="en-US" sz="2400" b="1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en-US" sz="2400" b="1" dirty="0" err="1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exp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Bias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3CDD380-773E-DB4C-A274-9EAF4F90A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115" y="6449815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30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float: 0xC0A00000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binary: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129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1 -&gt; negative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1.010 0000 0000 0000 0000 0000 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1 + 1/4 = 1.25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5514" y="540603"/>
            <a:ext cx="203773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v =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en-US" sz="2400" b="0" dirty="0" err="1">
                <a:latin typeface="Calibri" panose="020F0502020204030204" pitchFamily="34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0" dirty="0" err="1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xp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Bias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 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lang="en-US" sz="2400" b="0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" panose="020F0502020204030204" pitchFamily="34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b="0" kern="0" dirty="0">
                <a:latin typeface="Calibri" panose="020F0502020204030204" pitchFamily="34" charset="0"/>
                <a:ea typeface="Calibri Italic" charset="0"/>
                <a:cs typeface="Calibri" panose="020F0502020204030204" pitchFamily="34" charset="0"/>
                <a:sym typeface="Calibri Italic" charset="0"/>
              </a:rPr>
              <a:t>Bias</a:t>
            </a:r>
            <a:r>
              <a:rPr lang="en-US" sz="2000" b="0" kern="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 = 2</a:t>
            </a:r>
            <a:r>
              <a:rPr lang="en-US" sz="2000" b="0" kern="0" baseline="3200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k-1</a:t>
            </a:r>
            <a:r>
              <a:rPr lang="en-US" sz="2000" b="0" kern="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1BB633A4-AECC-AE47-9E43-1379FAA56C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115" y="6449815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129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1 -&gt; negative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010 0000 0000 0000 0000 0000 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1 + 1/4 = 1.25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00580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v =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en-US" sz="2400" b="0" dirty="0" err="1">
                <a:latin typeface="Calibri" panose="020F0502020204030204" pitchFamily="34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0" dirty="0" err="1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xp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Bias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 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lang="en-US" sz="2400" b="0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" panose="020F0502020204030204" pitchFamily="34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float: 0xC0A00000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binary: </a:t>
            </a:r>
            <a:r>
              <a:rPr lang="en-US" sz="2400" b="0" dirty="0">
                <a:solidFill>
                  <a:srgbClr val="CC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100    0000     1</a:t>
            </a:r>
            <a:r>
              <a:rPr lang="en-US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010      0000   0000    0000     0000    0000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ECC2D359-227E-A640-8828-DCE1E5F88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115" y="6429326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20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float: 0xC0A00000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binary: </a:t>
            </a:r>
            <a:r>
              <a:rPr lang="en-US" sz="2400" b="0" dirty="0">
                <a:solidFill>
                  <a:srgbClr val="CC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100      0000    1</a:t>
            </a:r>
            <a:r>
              <a:rPr lang="en-US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010    0000    0000     0000    0000    0000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– Bias = 129 – 127 =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(decimal)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1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-&gt; negative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010 0000 0000 0000 0000 0000 </a:t>
            </a:r>
            <a:endParaRPr lang="en-US" sz="2400" b="0" dirty="0">
              <a:solidFill>
                <a:schemeClr val="tx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+ 1/4 = 1.25</a:t>
            </a:r>
            <a:endParaRPr lang="en-US" sz="2400" b="0" dirty="0">
              <a:solidFill>
                <a:schemeClr val="tx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03773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v =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en-US" sz="2400" b="0" dirty="0" err="1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exp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Bias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 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= (-1)</a:t>
            </a:r>
            <a:r>
              <a:rPr lang="en-US" sz="24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* 1.25 * 2</a:t>
            </a:r>
            <a:r>
              <a:rPr lang="en-US" sz="24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-5</a:t>
            </a:r>
            <a:endParaRPr lang="en-US" sz="2400" b="0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" panose="020F0502020204030204" pitchFamily="34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b="0" kern="0" dirty="0">
                <a:latin typeface="Calibri" panose="020F0502020204030204" pitchFamily="34" charset="0"/>
                <a:ea typeface="Calibri Italic" charset="0"/>
                <a:cs typeface="Calibri" panose="020F0502020204030204" pitchFamily="34" charset="0"/>
                <a:sym typeface="Calibri Italic" charset="0"/>
              </a:rPr>
              <a:t>Bias</a:t>
            </a:r>
            <a:r>
              <a:rPr lang="en-US" sz="2000" b="0" kern="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 = 2</a:t>
            </a:r>
            <a:r>
              <a:rPr lang="en-US" sz="2000" b="0" kern="0" baseline="3200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k-1</a:t>
            </a:r>
            <a:r>
              <a:rPr lang="en-US" sz="2000" b="0" kern="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60A8D78-8505-A449-85B9-45382F5385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7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129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1 -&gt; negative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010 0000 0000 0000 0000 0000 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1 + 1/4 = 1.25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4" y="540603"/>
            <a:ext cx="184858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v =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  <a:sym typeface="Calibri Bold Italic" charset="0"/>
              </a:rPr>
              <a:t>1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Bias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 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lang="en-US" sz="2400" b="0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" panose="020F0502020204030204" pitchFamily="34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float: 0x001C0000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binary:  </a:t>
            </a:r>
            <a:r>
              <a:rPr lang="en-US" sz="2400" b="0" dirty="0">
                <a:solidFill>
                  <a:srgbClr val="CC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000     0000    0</a:t>
            </a:r>
            <a:r>
              <a:rPr lang="en-US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001    1100    0000     0000     0000   0000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ABD2CA0D-6479-5649-BEED-5EB9ECC50D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115" y="6449815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2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791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sz="2400" b="0">
                <a:latin typeface="Calibri" panose="020F0502020204030204" pitchFamily="34" charset="0"/>
                <a:cs typeface="Calibri" panose="020F0502020204030204" pitchFamily="34" charset="0"/>
              </a:rPr>
              <a:t>: 0x001C0000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1 – Bias = 1 – 127 =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–126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(decimal)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0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-&gt; positive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001 1100 0000 0000 0000 0000 </a:t>
            </a:r>
            <a:endParaRPr lang="en-US" sz="2400" b="0" dirty="0">
              <a:solidFill>
                <a:schemeClr val="tx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1/8 + 1/16 + 1/32 = 7/32 = 7*2</a:t>
            </a:r>
            <a:r>
              <a:rPr lang="en-US" sz="2400" b="0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–5</a:t>
            </a:r>
            <a:endParaRPr lang="en-US" sz="2400" b="0" dirty="0">
              <a:solidFill>
                <a:schemeClr val="tx1"/>
              </a:solidFill>
              <a:latin typeface="Calibri" panose="020F0502020204030204" pitchFamily="34" charset="0"/>
              <a:ea typeface="Monaco" charset="0"/>
              <a:cs typeface="Calibri" panose="020F0502020204030204" pitchFamily="34" charset="0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5" y="540603"/>
            <a:ext cx="184858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v =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1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Bias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 =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(–1)</a:t>
            </a:r>
            <a:r>
              <a:rPr lang="en-US" sz="2400" b="0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0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 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= (-1)</a:t>
            </a:r>
            <a:r>
              <a:rPr lang="en-US" sz="24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* 7*2</a:t>
            </a:r>
            <a:r>
              <a:rPr lang="en-US" sz="24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–5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* 2</a:t>
            </a:r>
            <a:r>
              <a:rPr lang="en-US" sz="24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–126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= 7*2</a:t>
            </a:r>
            <a:r>
              <a:rPr lang="en-US" sz="24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–131</a:t>
            </a:r>
            <a:endParaRPr lang="en-US" sz="2400" b="0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" panose="020F0502020204030204" pitchFamily="34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b="0" kern="0" dirty="0">
                <a:latin typeface="Calibri" panose="020F0502020204030204" pitchFamily="34" charset="0"/>
                <a:ea typeface="Calibri Italic" charset="0"/>
                <a:cs typeface="Calibri" panose="020F0502020204030204" pitchFamily="34" charset="0"/>
                <a:sym typeface="Calibri Italic" charset="0"/>
              </a:rPr>
              <a:t>Bias</a:t>
            </a:r>
            <a:r>
              <a:rPr lang="en-US" sz="2000" b="0" kern="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 = 2</a:t>
            </a:r>
            <a:r>
              <a:rPr lang="en-US" sz="2000" b="0" kern="0" baseline="3200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k-1</a:t>
            </a:r>
            <a:r>
              <a:rPr lang="en-US" sz="2000" b="0" kern="0" dirty="0">
                <a:latin typeface="Calibri" panose="020F0502020204030204" pitchFamily="34" charset="0"/>
                <a:cs typeface="Calibri" panose="020F0502020204030204" pitchFamily="34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741EA7-1EDD-5D4E-BE30-3A0BF80D8215}"/>
              </a:ext>
            </a:extLst>
          </p:cNvPr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binary:  </a:t>
            </a:r>
            <a:r>
              <a:rPr lang="en-US" sz="2400" b="0" dirty="0">
                <a:solidFill>
                  <a:srgbClr val="CC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000     0000    0</a:t>
            </a:r>
            <a:r>
              <a:rPr lang="en-US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001    1100    0000     0000     0000   0000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24" name="Group 5">
            <a:extLst>
              <a:ext uri="{FF2B5EF4-FFF2-40B4-BE49-F238E27FC236}">
                <a16:creationId xmlns:a16="http://schemas.microsoft.com/office/drawing/2014/main" id="{A2AF4F3B-D856-634C-BC40-81E838AFF8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D276AA-63E7-904C-846B-27092BA5E727}"/>
              </a:ext>
            </a:extLst>
          </p:cNvPr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897A61-1204-9149-A930-32A1F1815D5C}"/>
              </a:ext>
            </a:extLst>
          </p:cNvPr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EA147F-7F31-D040-868D-40BC455433C7}"/>
              </a:ext>
            </a:extLst>
          </p:cNvPr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2F29E-168A-CF46-930A-1DA8E1CAFBDE}"/>
              </a:ext>
            </a:extLst>
          </p:cNvPr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51289F-0A7B-8244-A4A6-ABAB2134B5E5}"/>
              </a:ext>
            </a:extLst>
          </p:cNvPr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3FB8A-0295-9A4F-A216-1663DB10C238}"/>
              </a:ext>
            </a:extLst>
          </p:cNvPr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17173C-BCBB-814C-A964-6AEBABD8B911}"/>
              </a:ext>
            </a:extLst>
          </p:cNvPr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65F8E7-071D-2B41-873C-5BB5AF2905B6}"/>
              </a:ext>
            </a:extLst>
          </p:cNvPr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DD49EA-304D-B645-AE13-5A70DAE6232E}"/>
              </a:ext>
            </a:extLst>
          </p:cNvPr>
          <p:cNvSpPr txBox="1"/>
          <p:nvPr/>
        </p:nvSpPr>
        <p:spPr>
          <a:xfrm>
            <a:off x="533400" y="619749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≈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2.571393892 X 10</a:t>
            </a:r>
            <a:r>
              <a:rPr lang="en-US" sz="24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–39</a:t>
            </a:r>
            <a:endParaRPr lang="en-US" sz="2400" b="0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" panose="020F0502020204030204" pitchFamily="34" charset="0"/>
              <a:sym typeface="Calibri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74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46559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52C3560D-BA30-F849-A653-9F4BAC93CB32}"/>
              </a:ext>
            </a:extLst>
          </p:cNvPr>
          <p:cNvGrpSpPr>
            <a:grpSpLocks/>
          </p:cNvGrpSpPr>
          <p:nvPr/>
        </p:nvGrpSpPr>
        <p:grpSpPr bwMode="auto">
          <a:xfrm>
            <a:off x="101994" y="543922"/>
            <a:ext cx="4267200" cy="5029200"/>
            <a:chOff x="144" y="432"/>
            <a:chExt cx="2688" cy="3168"/>
          </a:xfrm>
        </p:grpSpPr>
        <p:pic>
          <p:nvPicPr>
            <p:cNvPr id="5" name="Picture 12" descr="cartoon159">
              <a:extLst>
                <a:ext uri="{FF2B5EF4-FFF2-40B4-BE49-F238E27FC236}">
                  <a16:creationId xmlns:a16="http://schemas.microsoft.com/office/drawing/2014/main" id="{B69016C5-91EB-2247-95C4-344B6C83B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5" t="14635" r="6012" b="16098"/>
            <a:stretch>
              <a:fillRect/>
            </a:stretch>
          </p:blipFill>
          <p:spPr bwMode="auto">
            <a:xfrm>
              <a:off x="240" y="576"/>
              <a:ext cx="2496" cy="2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F237A6D5-A4AC-C442-B8E7-F0B334816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32"/>
              <a:ext cx="2688" cy="3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FD16B1F6-DF7E-C947-8DE3-8E1483FFA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68"/>
              <a:ext cx="2496" cy="4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“According to my calculation,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you should float now ...  I think ...”</a:t>
              </a: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675430DF-9C91-8342-8B71-5FA542A7E63F}"/>
              </a:ext>
            </a:extLst>
          </p:cNvPr>
          <p:cNvGrpSpPr>
            <a:grpSpLocks/>
          </p:cNvGrpSpPr>
          <p:nvPr/>
        </p:nvGrpSpPr>
        <p:grpSpPr bwMode="auto">
          <a:xfrm>
            <a:off x="4521594" y="544517"/>
            <a:ext cx="4226870" cy="5028605"/>
            <a:chOff x="2976" y="432"/>
            <a:chExt cx="2640" cy="3168"/>
          </a:xfrm>
        </p:grpSpPr>
        <p:pic>
          <p:nvPicPr>
            <p:cNvPr id="9" name="Toon" descr="Cartoon #4419">
              <a:extLst>
                <a:ext uri="{FF2B5EF4-FFF2-40B4-BE49-F238E27FC236}">
                  <a16:creationId xmlns:a16="http://schemas.microsoft.com/office/drawing/2014/main" id="{34D58C02-3AA4-CB47-89DA-117473047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contras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7" t="10550" r="8470"/>
            <a:stretch>
              <a:fillRect/>
            </a:stretch>
          </p:blipFill>
          <p:spPr bwMode="auto">
            <a:xfrm>
              <a:off x="3024" y="768"/>
              <a:ext cx="2592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BE34B16-8F14-B74C-8351-8678A64AF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32"/>
              <a:ext cx="2640" cy="3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047F5F48-38FB-9944-AAED-91FE3E822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82"/>
              <a:ext cx="2256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“It’s an inexact science.”</a:t>
              </a:r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B61068B3-63AB-0241-B048-610DEBC95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20"/>
              <a:ext cx="62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664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952500" lvl="2"/>
            <a:r>
              <a:rPr lang="en-US" dirty="0"/>
              <a:t>Ranges between 1 and 2</a:t>
            </a:r>
            <a:r>
              <a:rPr 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– </a:t>
            </a:r>
            <a:r>
              <a:rPr lang="en-US" dirty="0" err="1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ε</a:t>
            </a:r>
            <a:r>
              <a:rPr 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; or between 0 and 1 – </a:t>
            </a:r>
            <a:r>
              <a:rPr lang="en-US" dirty="0" err="1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ε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field </a:t>
            </a:r>
            <a:r>
              <a:rPr lang="en-US" b="1" dirty="0"/>
              <a:t>encodes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</a:p>
          <a:p>
            <a:pPr marL="552450" lvl="1"/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</a:t>
            </a:r>
            <a:r>
              <a:rPr lang="en-US" b="1" dirty="0"/>
              <a:t>encodes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5C80C0-B01F-AE45-B055-1F15784F0B1E}"/>
              </a:ext>
            </a:extLst>
          </p:cNvPr>
          <p:cNvSpPr/>
          <p:nvPr/>
        </p:nvSpPr>
        <p:spPr>
          <a:xfrm>
            <a:off x="4788024" y="950640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>
                <a:latin typeface="+mj-lt"/>
              </a:rPr>
              <a:t>Example: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15213</a:t>
            </a:r>
            <a:r>
              <a:rPr lang="en-US" sz="1800" baseline="-25000" dirty="0">
                <a:latin typeface="+mj-lt"/>
              </a:rPr>
              <a:t>10</a:t>
            </a:r>
            <a:r>
              <a:rPr lang="en-US" sz="1800" dirty="0">
                <a:latin typeface="+mj-lt"/>
              </a:rPr>
              <a:t>  = (-1)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/>
              <a:t> x </a:t>
            </a:r>
            <a:r>
              <a:rPr lang="en-US" sz="1800" dirty="0">
                <a:latin typeface="+mj-lt"/>
              </a:rPr>
              <a:t>1.1101101101101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58A8977-CA8B-7743-9338-58245DD22A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10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 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/>
              <a:t>Double precision: 64 bits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/>
          </p:nvPr>
        </p:nvGraphicFramePr>
        <p:xfrm>
          <a:off x="876300" y="23368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/>
          </p:nvPr>
        </p:nvGraphicFramePr>
        <p:xfrm>
          <a:off x="876300" y="43180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7D0874-20E7-F04C-B258-BF73661ADB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78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FED-5003-EE44-832A-5BFA963A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A3A11-3356-2342-A0F6-B16A3359D4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B42E9950-4E3B-4047-B3E9-1C2F88A4D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4854" y="1249772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09D54782-1883-0C49-97A4-DF0ADC77C4B0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96875" y="2639650"/>
          <a:ext cx="7866880" cy="73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56464200" imgH="5270500" progId="Equation.3">
                  <p:embed/>
                </p:oleObj>
              </mc:Choice>
              <mc:Fallback>
                <p:oleObj name="Equation" r:id="rId3" imgW="56464200" imgH="5270500" progId="Equation.3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09D54782-1883-0C49-97A4-DF0ADC77C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39650"/>
                        <a:ext cx="7866880" cy="73431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7BF100-57B8-A445-A32E-5CEC767FA30D}"/>
              </a:ext>
            </a:extLst>
          </p:cNvPr>
          <p:cNvSpPr txBox="1">
            <a:spLocks/>
          </p:cNvSpPr>
          <p:nvPr/>
        </p:nvSpPr>
        <p:spPr bwMode="auto">
          <a:xfrm>
            <a:off x="388762" y="3730825"/>
            <a:ext cx="812231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kern="0" dirty="0"/>
              <a:t>S: sign bit (0 </a:t>
            </a:r>
            <a:r>
              <a:rPr lang="en-US" altLang="en-US" kern="0" dirty="0">
                <a:sym typeface="Symbol" pitchFamily="2" charset="2"/>
              </a:rPr>
              <a:t> non-negative, 1  negative)</a:t>
            </a:r>
          </a:p>
          <a:p>
            <a:pPr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Normalize significand: 1.0 ≤ |significand| &lt; 2.0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Always has a leading pre-binary-point 1 bit, so no need to represent it explicitly (hidden bit)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Significand is Fraction with the “1.” restored</a:t>
            </a:r>
          </a:p>
          <a:p>
            <a:pPr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Exponent: excess representation: actual exponent + Bias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Ensures exponent is unsigned</a:t>
            </a:r>
          </a:p>
          <a:p>
            <a:pPr lvl="1">
              <a:lnSpc>
                <a:spcPct val="80000"/>
              </a:lnSpc>
            </a:pPr>
            <a:r>
              <a:rPr lang="en-US" altLang="en-US" kern="0" dirty="0">
                <a:sym typeface="Symbol" pitchFamily="2" charset="2"/>
              </a:rPr>
              <a:t>Single: Bias = 127; Double: Bias = 1203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17117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205839" cy="648072"/>
          </a:xfrm>
        </p:spPr>
        <p:txBody>
          <a:bodyPr/>
          <a:lstStyle/>
          <a:p>
            <a:r>
              <a:rPr lang="en-US" sz="3200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828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1143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71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71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66275" y="3809999"/>
            <a:ext cx="10198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1829" y="3820749"/>
            <a:ext cx="32562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≠ 0 and </a:t>
            </a:r>
            <a:r>
              <a:rPr 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3820749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624" y="4419600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latin typeface="Calibri" panose="020F0502020204030204" pitchFamily="34" charset="0"/>
                <a:cs typeface="Calibri" panose="020F0502020204030204" pitchFamily="34" charset="0"/>
              </a:rPr>
              <a:t>denormalized</a:t>
            </a:r>
            <a:endParaRPr lang="en-US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4945" y="4419600"/>
            <a:ext cx="181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234" y="441960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special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19F8B-11A6-B040-9EBC-AB0B77A1E343}"/>
              </a:ext>
            </a:extLst>
          </p:cNvPr>
          <p:cNvSpPr/>
          <p:nvPr/>
        </p:nvSpPr>
        <p:spPr>
          <a:xfrm>
            <a:off x="7144234" y="616628"/>
            <a:ext cx="186781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v = (–1)</a:t>
            </a:r>
            <a:r>
              <a:rPr lang="en-US" sz="2400" baseline="32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latin typeface="+mn-lt"/>
              </a:rPr>
              <a:t> 2</a:t>
            </a:r>
            <a:r>
              <a:rPr lang="en-US" sz="2400" baseline="32000" dirty="0">
                <a:latin typeface="+mn-lt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latin typeface="+mn-lt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6BFFD85-22C9-9443-8084-CC97A82296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70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000…0 and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1…254, E: -126…127)</a:t>
            </a:r>
          </a:p>
          <a:p>
            <a:pPr marL="838200" lvl="2"/>
            <a:r>
              <a:rPr lang="en-US" dirty="0"/>
              <a:t>Double precision: 1023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1…2046, E: -1022…1023)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96171" y="533400"/>
            <a:ext cx="186781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v = (–1)</a:t>
            </a:r>
            <a:r>
              <a:rPr lang="en-US" sz="2400" baseline="32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latin typeface="+mn-lt"/>
              </a:rPr>
              <a:t> 2</a:t>
            </a:r>
            <a:r>
              <a:rPr lang="en-US" sz="2400" baseline="32000" dirty="0">
                <a:latin typeface="+mn-lt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latin typeface="+mn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137C7BA-5673-5441-93DD-E7EE8A767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76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000…0 and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1…254, E: -126…127)</a:t>
            </a:r>
          </a:p>
          <a:p>
            <a:pPr marL="838200" lvl="2"/>
            <a:r>
              <a:rPr lang="en-US" dirty="0"/>
              <a:t>Double precision: 1023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1…2046, E: -1022…1023)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96171" y="533400"/>
            <a:ext cx="186781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v = (–1)</a:t>
            </a:r>
            <a:r>
              <a:rPr lang="en-US" sz="2400" baseline="32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latin typeface="+mn-lt"/>
              </a:rPr>
              <a:t> 2</a:t>
            </a:r>
            <a:r>
              <a:rPr lang="en-US" sz="2400" baseline="32000" dirty="0">
                <a:latin typeface="+mn-lt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latin typeface="+mn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137C7BA-5673-5441-93DD-E7EE8A767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71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EAE5EABC-1AE7-6C4C-A873-556B288A9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Single-Precision Range</a:t>
            </a:r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D782369F-9DD3-8246-B9FB-C7221EE5E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Smallest value</a:t>
            </a:r>
          </a:p>
          <a:p>
            <a:pPr lvl="1" eaLnBrk="1" hangingPunct="1"/>
            <a:r>
              <a:rPr lang="en-US" altLang="en-US" sz="2400" dirty="0"/>
              <a:t>Exponent: 00000001</a:t>
            </a:r>
            <a:br>
              <a:rPr lang="en-US" altLang="en-US" sz="2400" dirty="0"/>
            </a:br>
            <a:r>
              <a:rPr lang="en-US" altLang="en-US" sz="2400" dirty="0">
                <a:sym typeface="Symbol" pitchFamily="2" charset="2"/>
              </a:rPr>
              <a:t> exponent E = 1 – 127 = –126</a:t>
            </a:r>
          </a:p>
          <a:p>
            <a:pPr lvl="1" eaLnBrk="1" hangingPunct="1"/>
            <a:r>
              <a:rPr lang="en-US" altLang="en-US" sz="2400" dirty="0">
                <a:sym typeface="Symbol" pitchFamily="2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 significand = 1.0</a:t>
            </a:r>
          </a:p>
          <a:p>
            <a:pPr lvl="1" eaLnBrk="1" hangingPunct="1"/>
            <a:r>
              <a:rPr lang="en-US" altLang="en-US" sz="2400" dirty="0">
                <a:sym typeface="Symbol" pitchFamily="2" charset="2"/>
              </a:rPr>
              <a:t>±1.0 × 2</a:t>
            </a:r>
            <a:r>
              <a:rPr lang="en-US" altLang="en-US" sz="2400" baseline="30000" dirty="0">
                <a:sym typeface="Symbol" pitchFamily="2" charset="2"/>
              </a:rPr>
              <a:t>–126</a:t>
            </a:r>
            <a:r>
              <a:rPr lang="en-US" altLang="en-US" sz="2400" dirty="0">
                <a:sym typeface="Symbol" pitchFamily="2" charset="2"/>
              </a:rPr>
              <a:t> ≈ ±1.2 × 10</a:t>
            </a:r>
            <a:r>
              <a:rPr lang="en-US" altLang="en-US" sz="2400" baseline="30000" dirty="0">
                <a:sym typeface="Symbol" pitchFamily="2" charset="2"/>
              </a:rPr>
              <a:t>–38</a:t>
            </a:r>
          </a:p>
          <a:p>
            <a:pPr eaLnBrk="1" hangingPunct="1"/>
            <a:r>
              <a:rPr lang="en-US" altLang="en-US" sz="2800" dirty="0">
                <a:sym typeface="Symbol" pitchFamily="2" charset="2"/>
              </a:rPr>
              <a:t>Largest value</a:t>
            </a:r>
          </a:p>
          <a:p>
            <a:pPr lvl="1" eaLnBrk="1" hangingPunct="1"/>
            <a:r>
              <a:rPr lang="en-US" altLang="en-US" sz="2400" dirty="0">
                <a:sym typeface="Symbol" pitchFamily="2" charset="2"/>
              </a:rPr>
              <a:t>exponent: 11111110</a:t>
            </a:r>
            <a:br>
              <a:rPr lang="en-US" altLang="en-US" sz="2400" dirty="0">
                <a:sym typeface="Symbol" pitchFamily="2" charset="2"/>
              </a:rPr>
            </a:br>
            <a:r>
              <a:rPr lang="en-US" altLang="en-US" sz="2400" dirty="0">
                <a:sym typeface="Symbol" pitchFamily="2" charset="2"/>
              </a:rPr>
              <a:t> actual exponent E = 254 – 127 = +127</a:t>
            </a:r>
          </a:p>
          <a:p>
            <a:pPr lvl="1" eaLnBrk="1" hangingPunct="1"/>
            <a:r>
              <a:rPr lang="en-US" altLang="en-US" sz="2400" dirty="0">
                <a:sym typeface="Symbol" pitchFamily="2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 significand ≈ 2.0</a:t>
            </a:r>
          </a:p>
          <a:p>
            <a:pPr lvl="1" eaLnBrk="1" hangingPunct="1"/>
            <a:r>
              <a:rPr lang="en-US" altLang="en-US" sz="2400" dirty="0">
                <a:sym typeface="Symbol" pitchFamily="2" charset="2"/>
              </a:rPr>
              <a:t>±2.0 × 2</a:t>
            </a:r>
            <a:r>
              <a:rPr lang="en-US" altLang="en-US" sz="2400" baseline="30000" dirty="0">
                <a:sym typeface="Symbol" pitchFamily="2" charset="2"/>
              </a:rPr>
              <a:t>+127</a:t>
            </a:r>
            <a:r>
              <a:rPr lang="en-US" altLang="en-US" sz="2400" dirty="0">
                <a:sym typeface="Symbol" pitchFamily="2" charset="2"/>
              </a:rPr>
              <a:t> ≈ ±3.4 × 10</a:t>
            </a:r>
            <a:r>
              <a:rPr lang="en-US" altLang="en-US" sz="2400" baseline="30000" dirty="0">
                <a:sym typeface="Symbol" pitchFamily="2" charset="2"/>
              </a:rPr>
              <a:t>+38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AD6EF-D783-2E4C-9962-0A7A531E3982}"/>
              </a:ext>
            </a:extLst>
          </p:cNvPr>
          <p:cNvSpPr/>
          <p:nvPr/>
        </p:nvSpPr>
        <p:spPr>
          <a:xfrm>
            <a:off x="6674463" y="540603"/>
            <a:ext cx="203773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 = (–1)</a:t>
            </a:r>
            <a:r>
              <a:rPr lang="en-US" sz="2400" b="1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en-US" sz="2400" b="1" dirty="0" err="1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exp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Bias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FADD1F5-BFB7-B24D-A25D-1029307BD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452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6130-C450-824C-B1DE-CA3416B5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Floating Point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F4E09-F70E-2D4C-801F-D005A01BF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453336"/>
            <a:ext cx="3599061" cy="356666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DC8A-6558-DE4D-9A06-487EFE06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152"/>
            <a:ext cx="8820472" cy="43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4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8761" y="1302603"/>
            <a:ext cx="7896225" cy="5184576"/>
          </a:xfrm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(why?)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b="1" dirty="0">
                <a:solidFill>
                  <a:srgbClr val="0070C0"/>
                </a:solidFill>
              </a:rPr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  <a:p>
            <a:pPr marL="838200" lvl="2"/>
            <a:r>
              <a:rPr lang="en-US" dirty="0"/>
              <a:t>Gradual underflow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1655" y="540603"/>
            <a:ext cx="188545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 = (–1)</a:t>
            </a:r>
            <a:r>
              <a:rPr lang="en-US" sz="2400" b="1" baseline="3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/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b="1" dirty="0"/>
              <a:t>  =  </a:t>
            </a:r>
            <a:r>
              <a:rPr lang="en-US" sz="2400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b="1" dirty="0"/>
              <a:t> – </a:t>
            </a:r>
            <a:r>
              <a:rPr lang="en-US" sz="2400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b="1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FC55677-1E36-0F42-A360-BEDFA9454A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9512" y="6442511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39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Represents value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</a:t>
            </a:r>
            <a:r>
              <a:rPr lang="en-US" b="1" dirty="0">
                <a:solidFill>
                  <a:srgbClr val="C00000"/>
                </a:solidFill>
              </a:rPr>
              <a:t> (infinity)</a:t>
            </a:r>
          </a:p>
          <a:p>
            <a:pPr marL="552450" lvl="1"/>
            <a:r>
              <a:rPr lang="en-US" dirty="0"/>
              <a:t>Operation that overflows- when we multiply two very large numbers or we divide by zero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</a:p>
          <a:p>
            <a:pPr marL="266700" lvl="1" indent="0">
              <a:buNone/>
            </a:pPr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Not-a-Number (</a:t>
            </a:r>
            <a:r>
              <a:rPr lang="en-US" b="1" dirty="0" err="1">
                <a:solidFill>
                  <a:srgbClr val="C00000"/>
                </a:solidFill>
              </a:rPr>
              <a:t>NaN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sqrt(–1),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Sometimes one can represent uninitialized data with </a:t>
            </a:r>
            <a:r>
              <a:rPr lang="en-US" dirty="0" err="1">
                <a:ea typeface="Apple Symbols" charset="0"/>
                <a:cs typeface="Apple Symbols" charset="0"/>
              </a:rPr>
              <a:t>NaaN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Towards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2503215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(s=0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31730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5374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05854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7541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58257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64934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304800"/>
            <a:ext cx="29528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norm: E =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 – Bias</a:t>
            </a:r>
          </a:p>
          <a:p>
            <a:r>
              <a:rPr lang="en-US" sz="2400" dirty="0" err="1">
                <a:latin typeface="Calibri Bold Italic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denorm</a:t>
            </a:r>
            <a:r>
              <a:rPr lang="en-US" sz="2400" dirty="0">
                <a:latin typeface="Calibri Bold Italic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" panose="020F0502020204030204" pitchFamily="34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70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aseline="30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A9BB5751-E2E8-7F4E-81C3-1B3F8070A1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81329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9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Floating Point </a:t>
            </a:r>
            <a:r>
              <a:rPr lang="en-US" dirty="0"/>
              <a:t>Gaps</a:t>
            </a:r>
            <a:endParaRPr dirty="0">
              <a:sym typeface="Calibri"/>
            </a:endParaRPr>
          </a:p>
        </p:txBody>
      </p:sp>
      <p:sp>
        <p:nvSpPr>
          <p:cNvPr id="620" name="Google Shape;620;p34"/>
          <p:cNvSpPr txBox="1">
            <a:spLocks noGrp="1"/>
          </p:cNvSpPr>
          <p:nvPr>
            <p:ph type="body" idx="1"/>
          </p:nvPr>
        </p:nvSpPr>
        <p:spPr>
          <a:xfrm>
            <a:off x="457200" y="1445388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dirty="0"/>
              <a:t>Does adding 0x00000001 always add the same value to the floating point number?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dirty="0"/>
              <a:t>NO—it’s value depends on the exponent field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dirty="0"/>
              <a:t>ex:	1.0</a:t>
            </a:r>
            <a:r>
              <a:rPr lang="en-US" baseline="-25000" dirty="0"/>
              <a:t>two</a:t>
            </a:r>
            <a:r>
              <a:rPr lang="en-US" dirty="0"/>
              <a:t> x 2</a:t>
            </a:r>
            <a:r>
              <a:rPr lang="en-US" baseline="30000" dirty="0"/>
              <a:t>2</a:t>
            </a:r>
            <a:r>
              <a:rPr lang="en-US" dirty="0"/>
              <a:t> = 4				1.0</a:t>
            </a:r>
            <a:r>
              <a:rPr lang="en-US" baseline="-25000" dirty="0"/>
              <a:t>two</a:t>
            </a:r>
            <a:r>
              <a:rPr lang="en-US" dirty="0"/>
              <a:t> x 2</a:t>
            </a:r>
            <a:r>
              <a:rPr lang="en-US" baseline="30000" dirty="0"/>
              <a:t>3</a:t>
            </a:r>
            <a:r>
              <a:rPr lang="en-US" dirty="0"/>
              <a:t> = 8</a:t>
            </a:r>
            <a:br>
              <a:rPr lang="en-US" dirty="0"/>
            </a:br>
            <a:r>
              <a:rPr lang="en-US" dirty="0"/>
              <a:t>	1.1</a:t>
            </a:r>
            <a:r>
              <a:rPr lang="en-US" baseline="-25000" dirty="0"/>
              <a:t>two</a:t>
            </a:r>
            <a:r>
              <a:rPr lang="en-US" dirty="0"/>
              <a:t> x 2</a:t>
            </a:r>
            <a:r>
              <a:rPr lang="en-US" baseline="30000" dirty="0"/>
              <a:t>2 </a:t>
            </a:r>
            <a:r>
              <a:rPr lang="en-US" dirty="0"/>
              <a:t>= 6				1.1</a:t>
            </a:r>
            <a:r>
              <a:rPr lang="en-US" baseline="-25000" dirty="0"/>
              <a:t>two</a:t>
            </a:r>
            <a:r>
              <a:rPr lang="en-US" dirty="0"/>
              <a:t> x 2</a:t>
            </a:r>
            <a:r>
              <a:rPr lang="en-US" baseline="30000" dirty="0"/>
              <a:t>3 </a:t>
            </a:r>
            <a:r>
              <a:rPr lang="en-US" dirty="0"/>
              <a:t>= 12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endParaRPr lang="en-US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Wingdings" pitchFamily="2" charset="2"/>
              <a:buChar char="§"/>
            </a:pPr>
            <a:r>
              <a:rPr lang="en-US" dirty="0"/>
              <a:t>Thus floating points are quite different from the number representations you’ve learned so far</a:t>
            </a:r>
            <a:endParaRPr dirty="0"/>
          </a:p>
        </p:txBody>
      </p:sp>
      <p:pic>
        <p:nvPicPr>
          <p:cNvPr id="624" name="Google Shape;624;p34" descr="Image result for floating point ga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75" y="4677600"/>
            <a:ext cx="74676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4"/>
          <p:cNvSpPr/>
          <p:nvPr/>
        </p:nvSpPr>
        <p:spPr>
          <a:xfrm>
            <a:off x="3284583" y="2642672"/>
            <a:ext cx="184800" cy="652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3540102" y="2671263"/>
            <a:ext cx="99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7950900" y="2567869"/>
            <a:ext cx="184800" cy="652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4"/>
          <p:cNvSpPr txBox="1"/>
          <p:nvPr/>
        </p:nvSpPr>
        <p:spPr>
          <a:xfrm>
            <a:off x="8222210" y="2567869"/>
            <a:ext cx="99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1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952500" lvl="2"/>
            <a:r>
              <a:rPr lang="en-US" dirty="0"/>
              <a:t>Ranges between 1 and 2</a:t>
            </a:r>
            <a:r>
              <a:rPr 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– </a:t>
            </a:r>
            <a:r>
              <a:rPr lang="en-US" dirty="0" err="1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ε</a:t>
            </a:r>
            <a:r>
              <a:rPr 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; or between 0 and 1 – </a:t>
            </a:r>
            <a:r>
              <a:rPr lang="en-US" dirty="0" err="1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ε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</a:p>
          <a:p>
            <a:pPr marL="552450" lvl="1"/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5C80C0-B01F-AE45-B055-1F15784F0B1E}"/>
              </a:ext>
            </a:extLst>
          </p:cNvPr>
          <p:cNvSpPr/>
          <p:nvPr/>
        </p:nvSpPr>
        <p:spPr>
          <a:xfrm>
            <a:off x="4788024" y="950640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>
                <a:latin typeface="+mj-lt"/>
              </a:rPr>
              <a:t>Example: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15213</a:t>
            </a:r>
            <a:r>
              <a:rPr lang="en-US" sz="1800" baseline="-25000" dirty="0">
                <a:latin typeface="+mj-lt"/>
              </a:rPr>
              <a:t>10</a:t>
            </a:r>
            <a:r>
              <a:rPr lang="en-US" sz="1800" dirty="0">
                <a:latin typeface="+mj-lt"/>
              </a:rPr>
              <a:t>  = (-1)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/>
              <a:t> x </a:t>
            </a:r>
            <a:r>
              <a:rPr lang="en-US" sz="1800" dirty="0">
                <a:latin typeface="+mj-lt"/>
              </a:rPr>
              <a:t>1.1101101101101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88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/>
        </p:nvSpPr>
        <p:spPr>
          <a:xfrm>
            <a:off x="25137" y="1715646"/>
            <a:ext cx="518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Example 6-bit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representation: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723900" y="1417638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Big Idea: Why can’t we represent fractions? Because our bits all represent nonnegative powers of 2.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1200" dirty="0">
              <a:solidFill>
                <a:srgbClr val="0070C0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2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	10 1010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42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lowest power of 2 is 2</a:t>
            </a:r>
            <a:r>
              <a:rPr lang="en-US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so the </a:t>
            </a:r>
            <a:r>
              <a:rPr lang="en-US" b="1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smallest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difference between any two numbers is 2</a:t>
            </a:r>
            <a:r>
              <a:rPr lang="en-US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1.</a:t>
            </a:r>
            <a:endParaRPr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	10 1011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42+1 = 43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Reasoning about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Fractions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184" name="Google Shape;184;p8"/>
          <p:cNvGrpSpPr/>
          <p:nvPr/>
        </p:nvGrpSpPr>
        <p:grpSpPr>
          <a:xfrm>
            <a:off x="4114800" y="2377452"/>
            <a:ext cx="3582987" cy="1650988"/>
            <a:chOff x="1584" y="1008"/>
            <a:chExt cx="2257" cy="1040"/>
          </a:xfrm>
        </p:grpSpPr>
        <p:sp>
          <p:nvSpPr>
            <p:cNvPr id="185" name="Google Shape;185;p8"/>
            <p:cNvSpPr txBox="1"/>
            <p:nvPr/>
          </p:nvSpPr>
          <p:spPr>
            <a:xfrm>
              <a:off x="1703" y="1008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0b</a:t>
              </a:r>
              <a:r>
                <a:rPr lang="en-US" sz="36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 xx</a:t>
              </a:r>
              <a:r>
                <a:rPr lang="en-US" sz="54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600" b="0" i="0" u="none" strike="noStrike" cap="none" dirty="0" err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xxxx</a:t>
              </a:r>
              <a:endParaRPr sz="3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872" y="1488"/>
              <a:ext cx="336" cy="1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04285" y="35000"/>
                    <a:pt x="88571" y="70000"/>
                    <a:pt x="68571" y="90000"/>
                  </a:cubicBezTo>
                  <a:cubicBezTo>
                    <a:pt x="48571" y="110000"/>
                    <a:pt x="24285" y="115000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784" y="1536"/>
              <a:ext cx="96" cy="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20000" y="26000"/>
                    <a:pt x="40000" y="52000"/>
                    <a:pt x="60000" y="72000"/>
                  </a:cubicBezTo>
                  <a:cubicBezTo>
                    <a:pt x="80000" y="92000"/>
                    <a:pt x="100000" y="106000"/>
                    <a:pt x="12000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2928" y="1536"/>
              <a:ext cx="288" cy="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0000" y="26000"/>
                    <a:pt x="20000" y="52000"/>
                    <a:pt x="40000" y="72000"/>
                  </a:cubicBezTo>
                  <a:cubicBezTo>
                    <a:pt x="60000" y="92000"/>
                    <a:pt x="90000" y="106000"/>
                    <a:pt x="12000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168" y="1536"/>
              <a:ext cx="384" cy="1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2500" y="20000"/>
                    <a:pt x="25000" y="40000"/>
                    <a:pt x="45000" y="60000"/>
                  </a:cubicBezTo>
                  <a:cubicBezTo>
                    <a:pt x="65000" y="80000"/>
                    <a:pt x="107500" y="110000"/>
                    <a:pt x="12000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256" y="1488"/>
              <a:ext cx="96" cy="2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00000" y="26000"/>
                    <a:pt x="80000" y="52000"/>
                    <a:pt x="60000" y="72000"/>
                  </a:cubicBezTo>
                  <a:cubicBezTo>
                    <a:pt x="40000" y="92000"/>
                    <a:pt x="20000" y="106000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592" y="1536"/>
              <a:ext cx="48" cy="1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60000" y="60000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 txBox="1"/>
            <p:nvPr/>
          </p:nvSpPr>
          <p:spPr>
            <a:xfrm>
              <a:off x="1584" y="1616"/>
              <a:ext cx="29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2016" y="1712"/>
              <a:ext cx="29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2400" y="1721"/>
              <a:ext cx="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2764" y="1760"/>
              <a:ext cx="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3120" y="1760"/>
              <a:ext cx="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3504" y="1664"/>
              <a:ext cx="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Footer Placeholder 8">
            <a:extLst>
              <a:ext uri="{FF2B5EF4-FFF2-40B4-BE49-F238E27FC236}">
                <a16:creationId xmlns:a16="http://schemas.microsoft.com/office/drawing/2014/main" id="{8EFD9BB6-D032-CD44-9227-2F9B6628AB50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Representation of Fractions</a:t>
            </a:r>
            <a:endParaRPr dirty="0"/>
          </a:p>
        </p:txBody>
      </p:sp>
      <p:sp>
        <p:nvSpPr>
          <p:cNvPr id="206" name="Google Shape;206;p9"/>
          <p:cNvSpPr txBox="1"/>
          <p:nvPr/>
        </p:nvSpPr>
        <p:spPr>
          <a:xfrm>
            <a:off x="264913" y="1590846"/>
            <a:ext cx="849840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Idea: Introduce a fixed “Binary Point” that signifies boundary between negative and nonnegative powers: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2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	10.1010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+ 1×2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2.625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point numbers that match the 6-bit format above range from 0 (00.0000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3.9375 (11.1111</a:t>
            </a:r>
            <a:r>
              <a:rPr lang="en-US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9"/>
          <p:cNvGrpSpPr/>
          <p:nvPr/>
        </p:nvGrpSpPr>
        <p:grpSpPr>
          <a:xfrm>
            <a:off x="4114800" y="2377452"/>
            <a:ext cx="4000499" cy="1670050"/>
            <a:chOff x="1584" y="1008"/>
            <a:chExt cx="2520" cy="1052"/>
          </a:xfrm>
        </p:grpSpPr>
        <p:sp>
          <p:nvSpPr>
            <p:cNvPr id="208" name="Google Shape;208;p9"/>
            <p:cNvSpPr txBox="1"/>
            <p:nvPr/>
          </p:nvSpPr>
          <p:spPr>
            <a:xfrm>
              <a:off x="1703" y="1008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0b</a:t>
              </a:r>
              <a:r>
                <a:rPr lang="en-US" sz="3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 xx</a:t>
              </a:r>
              <a:r>
                <a:rPr lang="en-US" sz="5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en-US" sz="3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xxxx</a:t>
              </a:r>
              <a:endParaRPr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592" y="15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1584" y="16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2016" y="171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2400" y="17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2764" y="17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3120" y="17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-3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3504" y="166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b="0" i="0" u="none" strike="noStrike" cap="none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-4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>
            <a:off x="6248400" y="321564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10000" y="26000"/>
                  <a:pt x="20000" y="52000"/>
                  <a:pt x="40000" y="72000"/>
                </a:cubicBezTo>
                <a:cubicBezTo>
                  <a:pt x="60000" y="92000"/>
                  <a:pt x="90000" y="106000"/>
                  <a:pt x="12000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6629400" y="321564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12500" y="20000"/>
                  <a:pt x="25000" y="40000"/>
                  <a:pt x="45000" y="60000"/>
                </a:cubicBezTo>
                <a:cubicBezTo>
                  <a:pt x="65000" y="80000"/>
                  <a:pt x="107500" y="110000"/>
                  <a:pt x="12000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6019800" y="321564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20000" y="26000"/>
                  <a:pt x="40000" y="52000"/>
                  <a:pt x="60000" y="72000"/>
                </a:cubicBezTo>
                <a:cubicBezTo>
                  <a:pt x="80000" y="92000"/>
                  <a:pt x="100000" y="106000"/>
                  <a:pt x="12000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5715000" y="321564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20000" y="0"/>
                  <a:pt x="60000" y="60000"/>
                  <a:pt x="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5181600" y="313944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00000" y="26000"/>
                  <a:pt x="80000" y="52000"/>
                  <a:pt x="60000" y="72000"/>
                </a:cubicBezTo>
                <a:cubicBezTo>
                  <a:pt x="40000" y="92000"/>
                  <a:pt x="20000" y="106000"/>
                  <a:pt x="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4572000" y="313944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04285" y="35000"/>
                  <a:pt x="88571" y="70000"/>
                  <a:pt x="68571" y="90000"/>
                </a:cubicBezTo>
                <a:cubicBezTo>
                  <a:pt x="48571" y="110000"/>
                  <a:pt x="24285" y="115000"/>
                  <a:pt x="0" y="1200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69068" y="1829940"/>
            <a:ext cx="400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Example 6-bit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representation: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9"/>
          <p:cNvCxnSpPr>
            <a:endCxn id="211" idx="2"/>
          </p:cNvCxnSpPr>
          <p:nvPr/>
        </p:nvCxnSpPr>
        <p:spPr>
          <a:xfrm flipH="1">
            <a:off x="5276850" y="2544802"/>
            <a:ext cx="528600" cy="1426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Footer Placeholder 8">
            <a:extLst>
              <a:ext uri="{FF2B5EF4-FFF2-40B4-BE49-F238E27FC236}">
                <a16:creationId xmlns:a16="http://schemas.microsoft.com/office/drawing/2014/main" id="{5EB1BF16-4000-D442-8DDB-03CC18B55460}"/>
              </a:ext>
            </a:extLst>
          </p:cNvPr>
          <p:cNvSpPr txBox="1">
            <a:spLocks/>
          </p:cNvSpPr>
          <p:nvPr/>
        </p:nvSpPr>
        <p:spPr>
          <a:xfrm>
            <a:off x="179512" y="6496561"/>
            <a:ext cx="4542559" cy="2650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 CS61-C –</a:t>
            </a:r>
            <a:r>
              <a:rPr lang="en-US" sz="1400" b="0" dirty="0" err="1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</a:t>
            </a:r>
            <a:r>
              <a:rPr lang="en-US" sz="1400" b="0" dirty="0">
                <a:solidFill>
                  <a:prstClr val="black">
                    <a:tint val="7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California, Berkeley</a:t>
            </a:r>
          </a:p>
          <a:p>
            <a:endParaRPr lang="en-US" sz="1400" b="0" dirty="0">
              <a:solidFill>
                <a:prstClr val="black">
                  <a:tint val="7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Representation</a:t>
            </a:r>
            <a:endParaRPr lang="en-US" dirty="0"/>
          </a:p>
          <a:p>
            <a:pPr lvl="1"/>
            <a:r>
              <a:rPr lang="en-US" dirty="0"/>
              <a:t>Bits to right of “binary point” represent fractional powers of 2</a:t>
            </a:r>
          </a:p>
          <a:p>
            <a:pPr lvl="1"/>
            <a:r>
              <a:rPr lang="en-US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24B3B5D-5211-3C4C-B8FF-C8137248BE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103" y="6438883"/>
            <a:ext cx="3815085" cy="428674"/>
          </a:xfrm>
        </p:spPr>
        <p:txBody>
          <a:bodyPr/>
          <a:lstStyle/>
          <a:p>
            <a:r>
              <a:rPr lang="en-US" dirty="0"/>
              <a:t>Computer System Book: Bryant and </a:t>
            </a:r>
            <a:r>
              <a:rPr lang="en-US" dirty="0" err="1"/>
              <a:t>O’Hallaron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82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A Style2" id="{785CC862-AD9E-B14B-8323-DEED5B510C8D}" vid="{4A6C5C6E-4F03-D64F-A432-ED0CCB7D2A6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 Style2" id="{785CC862-AD9E-B14B-8323-DEED5B510C8D}" vid="{08A5548E-C97E-4549-8CB2-1E907431C39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6434</TotalTime>
  <Words>5156</Words>
  <Application>Microsoft Macintosh PowerPoint</Application>
  <PresentationFormat>On-screen Show (4:3)</PresentationFormat>
  <Paragraphs>870</Paragraphs>
  <Slides>62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7" baseType="lpstr">
      <vt:lpstr>ヒラギノ角ゴ ProN W3</vt:lpstr>
      <vt:lpstr>Apple Symbols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Calibri Light</vt:lpstr>
      <vt:lpstr>Courier</vt:lpstr>
      <vt:lpstr>Courier New</vt:lpstr>
      <vt:lpstr>Courier New Bold</vt:lpstr>
      <vt:lpstr>Gill Sans</vt:lpstr>
      <vt:lpstr>Lucida Grande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template2007</vt:lpstr>
      <vt:lpstr>Custom Design</vt:lpstr>
      <vt:lpstr>Equation</vt:lpstr>
      <vt:lpstr> CS 211 Computer Architecture  Lecture 18 - 19: Floating Point Numbers</vt:lpstr>
      <vt:lpstr>Floating Point topics we will cover</vt:lpstr>
      <vt:lpstr>Reading and References</vt:lpstr>
      <vt:lpstr>Floating Point Quote</vt:lpstr>
      <vt:lpstr>PowerPoint Presentation</vt:lpstr>
      <vt:lpstr> Towards Floating Point Number</vt:lpstr>
      <vt:lpstr>Reasoning about Fractions</vt:lpstr>
      <vt:lpstr>Representation of Fractions</vt:lpstr>
      <vt:lpstr>Fractional Binary Numbers</vt:lpstr>
      <vt:lpstr>Fractional Binary Numbers: Examples</vt:lpstr>
      <vt:lpstr>Representable Numbers</vt:lpstr>
      <vt:lpstr>Number Representation Limitations</vt:lpstr>
      <vt:lpstr> Scientific Notations</vt:lpstr>
      <vt:lpstr>Scientific Notation (Decimal)</vt:lpstr>
      <vt:lpstr>Scientific Notation (Binary)</vt:lpstr>
      <vt:lpstr>Translating To and From Scientific Notation</vt:lpstr>
      <vt:lpstr> Floating Point Numbers</vt:lpstr>
      <vt:lpstr>Ariane 5 </vt:lpstr>
      <vt:lpstr>This is important!</vt:lpstr>
      <vt:lpstr>Goals of Floating Point</vt:lpstr>
      <vt:lpstr>“Father” of Floating Point Standard</vt:lpstr>
      <vt:lpstr>Floating Point Encoding</vt:lpstr>
      <vt:lpstr>Comparisons</vt:lpstr>
      <vt:lpstr>The Exponent Field</vt:lpstr>
      <vt:lpstr>The Exponent Field</vt:lpstr>
      <vt:lpstr>Floating Point Encoding</vt:lpstr>
      <vt:lpstr>Floating Point Encoding</vt:lpstr>
      <vt:lpstr>Precision options</vt:lpstr>
      <vt:lpstr>Single Precision - Notation</vt:lpstr>
      <vt:lpstr>Precision and Accuracy</vt:lpstr>
      <vt:lpstr>Floating Point – Special Cases</vt:lpstr>
      <vt:lpstr>Floating Point Numbers - Special Cases</vt:lpstr>
      <vt:lpstr>Representing Zero</vt:lpstr>
      <vt:lpstr>Floating Point Numbers - Special Cases</vt:lpstr>
      <vt:lpstr>Representing Very Small Numbers</vt:lpstr>
      <vt:lpstr>Denorm Numbers</vt:lpstr>
      <vt:lpstr>Floating Point Numbers - Special Cases</vt:lpstr>
      <vt:lpstr>Other Special Cases</vt:lpstr>
      <vt:lpstr>Floating Point Numbers - Special Cases</vt:lpstr>
      <vt:lpstr> Limitations of Floating Point Numbers</vt:lpstr>
      <vt:lpstr>Floating Point Limitations (1/2)</vt:lpstr>
      <vt:lpstr>Floating Point Limitations (2/2)</vt:lpstr>
      <vt:lpstr>Normalized Encoding Example</vt:lpstr>
      <vt:lpstr>C float Decoding Example 1</vt:lpstr>
      <vt:lpstr>C float Decoding Example #1</vt:lpstr>
      <vt:lpstr>C float Decoding Example #2</vt:lpstr>
      <vt:lpstr>C float Decoding Example #3</vt:lpstr>
      <vt:lpstr>C float Decoding Example #2</vt:lpstr>
      <vt:lpstr> Backup</vt:lpstr>
      <vt:lpstr>Floating Point Representation</vt:lpstr>
      <vt:lpstr>Precision options</vt:lpstr>
      <vt:lpstr>Single Precision</vt:lpstr>
      <vt:lpstr>Three “kinds” of floating point numbers</vt:lpstr>
      <vt:lpstr>“Normalized” Values</vt:lpstr>
      <vt:lpstr>“Normalized” Values</vt:lpstr>
      <vt:lpstr>Single-Precision Range</vt:lpstr>
      <vt:lpstr>Categories of Floating Point numbers</vt:lpstr>
      <vt:lpstr>Denormalized Values</vt:lpstr>
      <vt:lpstr>Special Values</vt:lpstr>
      <vt:lpstr>Dynamic Range (s=0 only)</vt:lpstr>
      <vt:lpstr>Floating Point Gaps</vt:lpstr>
      <vt:lpstr>Floating Point Representation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341 Computer Architecture Lab Lab 3: Numbers inside computer</dc:title>
  <dc:creator>Microsoft Office User</dc:creator>
  <dc:description>Redesign of slides created by Randal E. Bryant and David R. O'Hallaron</dc:description>
  <cp:lastModifiedBy>Microsoft Office User</cp:lastModifiedBy>
  <cp:revision>53</cp:revision>
  <cp:lastPrinted>2010-01-19T15:27:43Z</cp:lastPrinted>
  <dcterms:created xsi:type="dcterms:W3CDTF">2020-09-16T16:07:53Z</dcterms:created>
  <dcterms:modified xsi:type="dcterms:W3CDTF">2021-03-12T07:51:03Z</dcterms:modified>
</cp:coreProperties>
</file>