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51"/>
  </p:notesMasterIdLst>
  <p:handoutMasterIdLst>
    <p:handoutMasterId r:id="rId52"/>
  </p:handoutMasterIdLst>
  <p:sldIdLst>
    <p:sldId id="542" r:id="rId3"/>
    <p:sldId id="1255" r:id="rId4"/>
    <p:sldId id="1338" r:id="rId5"/>
    <p:sldId id="1354" r:id="rId6"/>
    <p:sldId id="1355" r:id="rId7"/>
    <p:sldId id="639" r:id="rId8"/>
    <p:sldId id="732" r:id="rId9"/>
    <p:sldId id="1344" r:id="rId10"/>
    <p:sldId id="649" r:id="rId11"/>
    <p:sldId id="734" r:id="rId12"/>
    <p:sldId id="735" r:id="rId13"/>
    <p:sldId id="736" r:id="rId14"/>
    <p:sldId id="737" r:id="rId15"/>
    <p:sldId id="739" r:id="rId16"/>
    <p:sldId id="1350" r:id="rId17"/>
    <p:sldId id="738" r:id="rId18"/>
    <p:sldId id="1345" r:id="rId19"/>
    <p:sldId id="740" r:id="rId20"/>
    <p:sldId id="741" r:id="rId21"/>
    <p:sldId id="1351" r:id="rId22"/>
    <p:sldId id="742" r:id="rId23"/>
    <p:sldId id="1346" r:id="rId24"/>
    <p:sldId id="295" r:id="rId25"/>
    <p:sldId id="663" r:id="rId26"/>
    <p:sldId id="747" r:id="rId27"/>
    <p:sldId id="743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752" r:id="rId38"/>
    <p:sldId id="1341" r:id="rId39"/>
    <p:sldId id="682" r:id="rId40"/>
    <p:sldId id="1340" r:id="rId41"/>
    <p:sldId id="1339" r:id="rId42"/>
    <p:sldId id="759" r:id="rId43"/>
    <p:sldId id="1347" r:id="rId44"/>
    <p:sldId id="1348" r:id="rId45"/>
    <p:sldId id="1357" r:id="rId46"/>
    <p:sldId id="1352" r:id="rId47"/>
    <p:sldId id="1353" r:id="rId48"/>
    <p:sldId id="664" r:id="rId49"/>
    <p:sldId id="1356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0E596B98-C9F7-8549-B1D7-38CAF4585C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0839A30D-EFF9-0642-ADD5-D33B7C039A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379C98E3-8552-8147-92E5-801736AD19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6E2E6321-476D-1342-AB80-786C6A2074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7C9E4B1-8358-8746-A012-53246745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8EBA4B07-A9DE-8D43-A624-AC6821D64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68F24782-1BDC-674F-94AD-D9AF53D4C1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599D622-1929-4C42-BA8B-73ABDBD9D6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9DC68943-CAA9-5B42-A7B2-06036CB23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32CF38D6-9801-DC48-8189-AC42F1AB63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61FD3475-6124-1E4A-B237-FAFBDCEE6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327C2C6-F613-004F-91FC-910EC478F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CDC8DEEF-6E1F-7644-8C41-6F68C60C6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696ED38-2E51-BA4D-8C4F-273C02404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537FCD6-E1C4-F64C-A0E9-8AB683BA1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7FA2A35C-6408-B74C-B19D-69433FD77BAA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7" name="Google Shape;9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88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1" name="Google Shape;9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418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Locker room analogy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7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81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3" name="Google Shape;983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4" name="Google Shape;984;p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13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5ce0f0fb15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5ce0f0fb15_2_2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5ce0f0fb15_2_2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459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1" name="Google Shape;1001;p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7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6" name="Google Shape;10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38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1" name="Google Shape;104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95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9" name="Google Shape;10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609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2" tIns="45704" rIns="91412" bIns="45704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587375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9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8" rIns="91417" bIns="4570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CC398-F8A2-464D-BB46-3F93225996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98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7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3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44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15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825F-FDD9-2143-BF86-0BE110F5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C76CC-F85F-6E46-9675-8A0B72A1666F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2514-A012-124C-A034-DDA3CBDD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2FB4-FD60-F94A-9B07-B01F381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75FF7-A677-6640-881C-B53A0D2F4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4985-CE40-D84E-ADBD-793CB4E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9A2F2-521E-FC46-8B19-A1BAA1D5EF88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4CC2-0F71-8B49-908F-73CE741A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0BBD-3AC1-184E-B577-D322E53B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93C28-7667-8F4D-9C25-4E8E9FAAD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8021-7F43-D041-8B0C-DC6C2550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8EDFE-766B-CB49-AEF4-B19C3DDB242C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F6F2-7FAC-D940-B667-337689F5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51B4-7C4E-D446-A3C9-E051844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F6029-E7AE-6B43-8AD4-984F515E3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B2624-D204-BD47-82C7-4DE95A4B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2354-9120-6B4E-91E7-6AB2578BED5F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29720A-6E3B-0F48-BDA0-A0A231CA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CEDDA3-F0C2-3A4B-A332-70A0FD73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3E914-8932-0F43-8485-6F3E5FBB0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5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65A516-D8BE-7A4C-BC6E-384BD92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FAAE4-F22B-314D-9925-6ACEFB837DB0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BEA28F-0BBF-774A-B7B4-17464BA1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0712C8-69FE-3949-B8E7-D4793177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651F-D974-1341-841B-108F8638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715A5-0E8D-CD42-9F4D-3FF1A5D2D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7071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358D0E-E960-6E40-9C4B-7BB758D8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4BC0-8C79-B842-9E6B-184CFFE8B88D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05333C-A497-7B47-8B16-86A2CA4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A9E3E6-A6CC-7040-8F4D-07A2627E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3CC2-2AE4-8849-9345-715B529E7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AF581E-99F9-6540-A9BC-F9271DB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596D9-A045-3C40-A16B-35E43A47B842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3FBDDB-E793-044E-837C-506CAAF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396C27-F9E5-104E-9E9B-26F0C5B7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5C33-117A-AA41-9C4A-938E08B30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C5170E-1133-8946-A628-95B8C697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0EFC6-1170-A640-B509-CE296D38D00F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563627-FECC-5147-BDB8-D6924FE5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B71EC8-D8E5-E742-9578-AFC76FF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DDDF-99CE-2644-85E9-F76BF7F2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6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E4E984-8FD7-5747-82B5-C58C09EA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3EF5-F7B4-4846-A0B1-2853E362A16F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278DB-66C5-3847-AA10-88EF1B4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CAB8AD-360D-3140-9B32-80F9856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A4B7-F972-2040-8733-8CC207D1A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0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8DEE-7FF1-0244-A48A-C323CBE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EBCB-0C9A-7C49-9111-D9B55534BDAB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1EDC-7132-C74B-B3CE-AD7BE024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ED98-1650-D54C-8790-B1C9730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F5A93-8389-9D49-AD42-44ECA3251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2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4CBD-1703-7048-8561-544F8D4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98F99-5C2F-D04F-B66D-0496CAEB9FA2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99B2-40E3-E84C-8244-E9F57E44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7FE3-17DB-534C-B361-9C59FFAE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B01B-8F38-5649-9DCB-923A34659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E9B224-1F5C-6C4A-A29C-FCBF95741F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924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09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C5AD53-B8FD-C440-8135-08801F26F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096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88A0444-3439-374A-A1B1-078F0EF27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10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9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0332C9-8573-C74E-BB88-83AA08A33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314159C-2B3B-024B-8CA0-97B5C9F16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F733128A-1F14-7B4A-A110-E158D987DE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453748-2C7F-504F-81B1-728BC2C8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2BE0E7FC-4569-7843-A5E8-AB438CCCF0E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CDDA1FE-F314-4E40-94CD-EBD05270E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D06DFBB-D8DF-4140-9078-647105D9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1A009C-9578-4643-A911-BEC9C1E5B642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D01D91-3C12-2743-B899-CFC79B264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A05EF4B5-4EA6-2941-BEB5-0248B88AC1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21: RISC-V Machine Instructions  - 2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A373442C-F0A0-BE49-9C37-3BC54473A5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Instruction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2348880"/>
            <a:ext cx="7896225" cy="4300963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en-US" sz="2400" dirty="0"/>
              <a:t>Only one field is different from R-format,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rs2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funct7</a:t>
            </a:r>
            <a:r>
              <a:rPr lang="en-US" sz="2400" dirty="0"/>
              <a:t> replaced by 12-bit signed </a:t>
            </a:r>
            <a:r>
              <a:rPr lang="en-US" sz="2400" dirty="0">
                <a:solidFill>
                  <a:srgbClr val="C00000"/>
                </a:solidFill>
              </a:rPr>
              <a:t>immediate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cs typeface="Courier New"/>
              </a:rPr>
              <a:t>imm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[11:0]</a:t>
            </a:r>
          </a:p>
          <a:p>
            <a:pPr marL="342900" lvl="1" indent="-342900"/>
            <a:r>
              <a:rPr lang="en-US" sz="2400" dirty="0"/>
              <a:t>Remaining fields (</a:t>
            </a:r>
            <a:r>
              <a:rPr lang="en-US" sz="2400" dirty="0">
                <a:latin typeface="Courier" pitchFamily="2" charset="0"/>
              </a:rPr>
              <a:t>rs1, funct3, </a:t>
            </a:r>
            <a:r>
              <a:rPr lang="en-US" sz="2400" dirty="0" err="1">
                <a:latin typeface="Courier" pitchFamily="2" charset="0"/>
              </a:rPr>
              <a:t>rd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opcode</a:t>
            </a:r>
            <a:r>
              <a:rPr lang="en-US" sz="2400" dirty="0"/>
              <a:t>) same as before</a:t>
            </a:r>
          </a:p>
          <a:p>
            <a:pPr marL="342900" lvl="1" indent="-342900"/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imm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[11:0] </a:t>
            </a:r>
            <a:r>
              <a:rPr lang="en-US" sz="2400" dirty="0"/>
              <a:t>can hold values in range [-2048</a:t>
            </a:r>
            <a:r>
              <a:rPr lang="en-US" sz="3200" baseline="-25000" dirty="0"/>
              <a:t>ten</a:t>
            </a:r>
            <a:r>
              <a:rPr lang="en-US" sz="2400" dirty="0"/>
              <a:t> , +2047</a:t>
            </a:r>
            <a:r>
              <a:rPr lang="en-US" sz="3200" baseline="-25000" dirty="0"/>
              <a:t>ten </a:t>
            </a:r>
            <a:r>
              <a:rPr lang="en-US" sz="2400" dirty="0"/>
              <a:t>]</a:t>
            </a:r>
          </a:p>
          <a:p>
            <a:pPr marL="742950" lvl="2" indent="-342900"/>
            <a:r>
              <a:rPr lang="en-US" dirty="0"/>
              <a:t>12-bit two’s compliment immediate</a:t>
            </a:r>
          </a:p>
          <a:p>
            <a:pPr marL="342900" lvl="1" indent="-342900"/>
            <a:r>
              <a:rPr lang="en-US" sz="2400" dirty="0">
                <a:solidFill>
                  <a:srgbClr val="C00000"/>
                </a:solidFill>
              </a:rPr>
              <a:t>Immediate</a:t>
            </a:r>
            <a:r>
              <a:rPr lang="en-US" sz="2400" dirty="0"/>
              <a:t> is always </a:t>
            </a:r>
            <a:r>
              <a:rPr lang="en-US" sz="2400" dirty="0">
                <a:solidFill>
                  <a:srgbClr val="0070C0"/>
                </a:solidFill>
              </a:rPr>
              <a:t>sign-extended</a:t>
            </a:r>
            <a:r>
              <a:rPr lang="en-US" sz="2400" dirty="0"/>
              <a:t> to 32-bits before use in an arithmetic operation</a:t>
            </a:r>
          </a:p>
          <a:p>
            <a:pPr marL="342900" lvl="1" indent="-342900"/>
            <a:r>
              <a:rPr lang="en-US" sz="2400" dirty="0"/>
              <a:t>We’ll later see how to handle </a:t>
            </a:r>
            <a:r>
              <a:rPr lang="en-US" sz="2400" dirty="0" err="1">
                <a:solidFill>
                  <a:srgbClr val="C00000"/>
                </a:solidFill>
              </a:rPr>
              <a:t>immediates</a:t>
            </a:r>
            <a:r>
              <a:rPr lang="en-US" sz="2400" dirty="0"/>
              <a:t> &gt; 12 bits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2" name="Picture 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0" y="1268377"/>
            <a:ext cx="8359703" cy="762766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5F911FC-EDDD-614D-95B1-459657E82879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666660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Example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6975"/>
            <a:ext cx="7896225" cy="1079897"/>
          </a:xfrm>
        </p:spPr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x15,x1,-50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760" y="4038600"/>
            <a:ext cx="8231719" cy="381000"/>
            <a:chOff x="152400" y="3181350"/>
            <a:chExt cx="8763000" cy="381000"/>
          </a:xfrm>
        </p:grpSpPr>
        <p:sp>
          <p:nvSpPr>
            <p:cNvPr id="2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111111001110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00001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01111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0010011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6800" y="4495801"/>
            <a:ext cx="8015803" cy="470421"/>
            <a:chOff x="1295400" y="3867150"/>
            <a:chExt cx="7882251" cy="470421"/>
          </a:xfrm>
        </p:grpSpPr>
        <p:sp>
          <p:nvSpPr>
            <p:cNvPr id="3" name="TextBox 2"/>
            <p:cNvSpPr txBox="1"/>
            <p:nvPr/>
          </p:nvSpPr>
          <p:spPr>
            <a:xfrm>
              <a:off x="7353562" y="3875906"/>
              <a:ext cx="1824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C00000"/>
                  </a:solidFill>
                </a:rPr>
                <a:t>OPCODE-</a:t>
              </a:r>
              <a:r>
                <a:rPr lang="en-US" b="0" dirty="0" err="1">
                  <a:solidFill>
                    <a:srgbClr val="C00000"/>
                  </a:solidFill>
                </a:rPr>
                <a:t>Imm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86715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/>
                <a:t>rd</a:t>
              </a:r>
              <a:r>
                <a:rPr lang="en-US" b="0" dirty="0"/>
                <a:t>=15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3867150"/>
              <a:ext cx="706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C00000"/>
                  </a:solidFill>
                </a:rPr>
                <a:t>ADD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3867150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/>
                <a:t>imm</a:t>
              </a:r>
              <a:r>
                <a:rPr lang="en-US" b="0" dirty="0"/>
                <a:t>=-50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3867150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rs1=1</a:t>
              </a:r>
            </a:p>
          </p:txBody>
        </p:sp>
      </p:grpSp>
      <p:pic>
        <p:nvPicPr>
          <p:cNvPr id="21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1" y="2452303"/>
            <a:ext cx="7904340" cy="76276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4B6FE6EC-000E-A740-9B35-C3B7989D7468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  <p:sp>
        <p:nvSpPr>
          <p:cNvPr id="18" name="Google Shape;685;p21">
            <a:extLst>
              <a:ext uri="{FF2B5EF4-FFF2-40B4-BE49-F238E27FC236}">
                <a16:creationId xmlns:a16="http://schemas.microsoft.com/office/drawing/2014/main" id="{F0574D80-9F32-6D48-8C06-204E63E93370}"/>
              </a:ext>
            </a:extLst>
          </p:cNvPr>
          <p:cNvSpPr/>
          <p:nvPr/>
        </p:nvSpPr>
        <p:spPr>
          <a:xfrm>
            <a:off x="2860449" y="1628772"/>
            <a:ext cx="847455" cy="50786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686;p21">
            <a:extLst>
              <a:ext uri="{FF2B5EF4-FFF2-40B4-BE49-F238E27FC236}">
                <a16:creationId xmlns:a16="http://schemas.microsoft.com/office/drawing/2014/main" id="{2ADE823E-7DD2-5548-9CE2-E34A2C2C087F}"/>
              </a:ext>
            </a:extLst>
          </p:cNvPr>
          <p:cNvCxnSpPr>
            <a:cxnSpLocks/>
          </p:cNvCxnSpPr>
          <p:nvPr/>
        </p:nvCxnSpPr>
        <p:spPr>
          <a:xfrm flipH="1">
            <a:off x="1942196" y="2099521"/>
            <a:ext cx="1244754" cy="183353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31DF98-D45C-4C44-9FC1-D8058597425C}"/>
              </a:ext>
            </a:extLst>
          </p:cNvPr>
          <p:cNvSpPr/>
          <p:nvPr/>
        </p:nvSpPr>
        <p:spPr>
          <a:xfrm>
            <a:off x="278573" y="5251806"/>
            <a:ext cx="662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representation:	</a:t>
            </a:r>
            <a:r>
              <a:rPr lang="en-US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FCE0</a:t>
            </a: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8793</a:t>
            </a:r>
            <a:endParaRPr lang="en-US" b="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7770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761" y="130879"/>
            <a:ext cx="7904339" cy="762000"/>
          </a:xfrm>
        </p:spPr>
        <p:txBody>
          <a:bodyPr/>
          <a:lstStyle/>
          <a:p>
            <a:r>
              <a:rPr lang="en-US" dirty="0"/>
              <a:t>All RV32 </a:t>
            </a:r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Arithmetic Instructions</a:t>
            </a:r>
          </a:p>
        </p:txBody>
      </p:sp>
      <p:pic>
        <p:nvPicPr>
          <p:cNvPr id="2" name="Picture 1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1896"/>
            <a:ext cx="8460432" cy="243910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048000" y="4191000"/>
            <a:ext cx="4343400" cy="2012216"/>
            <a:chOff x="3048000" y="3333750"/>
            <a:chExt cx="4343400" cy="201221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048000" y="3333750"/>
              <a:ext cx="762000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1" y="3714750"/>
              <a:ext cx="358139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“Shift-by-immediate” instructions only use lower 5 bits of the immediate value for shift amount (can only shift by 0-31 bit positions)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9913" y="3861048"/>
            <a:ext cx="3581400" cy="2317016"/>
            <a:chOff x="76200" y="3105150"/>
            <a:chExt cx="3581400" cy="2317016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3790950"/>
              <a:ext cx="35814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One of the higher-order immediate bits is used to distinguish “shift right logical” (SRLI) from “shift right arithmetic” (SRAI)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38200" y="333375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62000" y="3105150"/>
              <a:ext cx="152400" cy="2286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14C8564-6416-7847-AB92-727590E72D19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793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 Instructions </a:t>
            </a:r>
            <a:r>
              <a:rPr lang="en-US" dirty="0"/>
              <a:t>are also I-Type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3140968"/>
            <a:ext cx="7896225" cy="2448272"/>
          </a:xfrm>
        </p:spPr>
        <p:txBody>
          <a:bodyPr>
            <a:normAutofit/>
          </a:bodyPr>
          <a:lstStyle/>
          <a:p>
            <a:r>
              <a:rPr lang="en-US" dirty="0"/>
              <a:t>The 12-bit signed immediate is added to the base address in register </a:t>
            </a:r>
            <a:r>
              <a:rPr lang="en-US" dirty="0">
                <a:solidFill>
                  <a:srgbClr val="0070C0"/>
                </a:solidFill>
              </a:rPr>
              <a:t>rs1</a:t>
            </a:r>
            <a:r>
              <a:rPr lang="en-US" dirty="0"/>
              <a:t> to form the memory address</a:t>
            </a:r>
          </a:p>
          <a:p>
            <a:pPr lvl="1"/>
            <a:r>
              <a:rPr lang="en-US" dirty="0"/>
              <a:t>This is very similar to the add-immediate operation but used to create address not to create final result</a:t>
            </a:r>
          </a:p>
          <a:p>
            <a:r>
              <a:rPr lang="en-US" dirty="0"/>
              <a:t>The value loaded from memory is stored in register </a:t>
            </a:r>
            <a:r>
              <a:rPr lang="en-US" dirty="0" err="1">
                <a:solidFill>
                  <a:srgbClr val="F79646"/>
                </a:solidFill>
              </a:rPr>
              <a:t>rd</a:t>
            </a: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556792"/>
            <a:ext cx="8445500" cy="10668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F48A3B2-EBA7-924C-B2A7-ED7D69438FD7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2192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Load Example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6976"/>
            <a:ext cx="7896225" cy="1363952"/>
          </a:xfrm>
        </p:spPr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lw</a:t>
            </a:r>
            <a:r>
              <a:rPr lang="en-US" b="1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4038600"/>
            <a:ext cx="8456239" cy="381000"/>
            <a:chOff x="152400" y="3181350"/>
            <a:chExt cx="8763000" cy="381000"/>
          </a:xfrm>
        </p:grpSpPr>
        <p:sp>
          <p:nvSpPr>
            <p:cNvPr id="2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000000001000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00010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01110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6801" y="4495801"/>
            <a:ext cx="7302009" cy="461665"/>
            <a:chOff x="1295400" y="3867150"/>
            <a:chExt cx="7302009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7696200" y="3867150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LOAD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867150"/>
              <a:ext cx="914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rd</a:t>
              </a:r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=14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3867150"/>
              <a:ext cx="57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LW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3867150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imm</a:t>
              </a:r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=+8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2800" y="3867150"/>
              <a:ext cx="871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rs1=2</a:t>
              </a:r>
            </a:p>
          </p:txBody>
        </p:sp>
      </p:grpSp>
      <p:pic>
        <p:nvPicPr>
          <p:cNvPr id="21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7" y="2637129"/>
            <a:ext cx="8631597" cy="76276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3732B02E-C192-214E-AAB6-02FF19F221AC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2534289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More Example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F970178-E3AE-394E-A96F-5AD439C6A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66800"/>
          <a:ext cx="720436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5" imgW="4444689" imgH="3056590" progId="Visio.Drawing.11">
                  <p:embed/>
                </p:oleObj>
              </mc:Choice>
              <mc:Fallback>
                <p:oleObj name="Visio" r:id="rId5" imgW="4444689" imgH="3056590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7204365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7">
            <a:extLst>
              <a:ext uri="{FF2B5EF4-FFF2-40B4-BE49-F238E27FC236}">
                <a16:creationId xmlns:a16="http://schemas.microsoft.com/office/drawing/2014/main" id="{F9EF5931-5553-154E-87FB-D65C3C3A1F2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8761" y="3933056"/>
            <a:ext cx="2895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the differing order of operands in assembly and machine codes:</a:t>
            </a:r>
          </a:p>
          <a:p>
            <a:pPr>
              <a:spcBef>
                <a:spcPct val="50000"/>
              </a:spcBef>
            </a:pP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addi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rd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, rs1, </a:t>
            </a: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imm</a:t>
            </a:r>
            <a:endParaRPr lang="en-US" sz="2000" b="0" dirty="0">
              <a:latin typeface="Courier" pitchFamily="2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lw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   </a:t>
            </a: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rd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2000" b="0" dirty="0" err="1">
                <a:latin typeface="Courier" pitchFamily="2" charset="0"/>
                <a:cs typeface="Calibri" panose="020F0502020204030204" pitchFamily="34" charset="0"/>
              </a:rPr>
              <a:t>imm</a:t>
            </a:r>
            <a:r>
              <a:rPr lang="en-US" sz="2000" b="0" dirty="0">
                <a:latin typeface="Courier" pitchFamily="2" charset="0"/>
                <a:cs typeface="Calibri" panose="020F0502020204030204" pitchFamily="34" charset="0"/>
              </a:rPr>
              <a:t>(rs1)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4A2868-904A-3642-ACBE-3E1CDB9A4DD4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4790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RV32 </a:t>
            </a: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/>
              <a:t> 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24" y="4223257"/>
            <a:ext cx="8063557" cy="2233080"/>
          </a:xfrm>
        </p:spPr>
        <p:txBody>
          <a:bodyPr>
            <a:normAutofit/>
          </a:bodyPr>
          <a:lstStyle/>
          <a:p>
            <a:r>
              <a:rPr lang="en-US" sz="1800" dirty="0"/>
              <a:t>LBU is “load unsigned byte”</a:t>
            </a:r>
          </a:p>
          <a:p>
            <a:r>
              <a:rPr lang="en-US" sz="1800" dirty="0"/>
              <a:t>LH is “load </a:t>
            </a:r>
            <a:r>
              <a:rPr lang="en-US" sz="1800" dirty="0" err="1"/>
              <a:t>halfword</a:t>
            </a:r>
            <a:r>
              <a:rPr lang="en-US" sz="1800" dirty="0"/>
              <a:t>”, which loads 16 bits (2 bytes) and sign-extends to fill destination 32-bit register</a:t>
            </a:r>
          </a:p>
          <a:p>
            <a:r>
              <a:rPr lang="en-US" sz="1800" dirty="0"/>
              <a:t>LHU is “load unsigned </a:t>
            </a:r>
            <a:r>
              <a:rPr lang="en-US" sz="1800" dirty="0" err="1"/>
              <a:t>halfword</a:t>
            </a:r>
            <a:r>
              <a:rPr lang="en-US" sz="1800" dirty="0"/>
              <a:t>”, which zero-extends 16 bits to fill destination 32-bit register</a:t>
            </a:r>
          </a:p>
          <a:p>
            <a:r>
              <a:rPr lang="en-US" sz="1800" dirty="0"/>
              <a:t>There is no LWU in RV32, because there is no sign/zero extension needed when copying 32 bits from a memory location into a 32-bit register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28800"/>
            <a:ext cx="8668071" cy="13716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7800" y="3200401"/>
            <a:ext cx="2971800" cy="1091863"/>
            <a:chOff x="3200400" y="3409950"/>
            <a:chExt cx="2971800" cy="1091863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200400" y="3409950"/>
              <a:ext cx="762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6600" y="3486150"/>
              <a:ext cx="2895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funct3 field encodes size and </a:t>
              </a:r>
              <a:r>
                <a:rPr lang="en-US" sz="2000" b="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signedness</a:t>
              </a:r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load data</a:t>
              </a:r>
            </a:p>
          </p:txBody>
        </p:sp>
      </p:grp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1CE8DA9-4620-C645-8AE9-BB760B0BBBAE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5351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0BAC292D-1F99-F04B-AFF1-81A6B1DFE5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S-Format</a:t>
            </a:r>
          </a:p>
        </p:txBody>
      </p:sp>
    </p:spTree>
    <p:extLst>
      <p:ext uri="{BB962C8B-B14F-4D97-AF65-F5344CB8AC3E}">
        <p14:creationId xmlns:p14="http://schemas.microsoft.com/office/powerpoint/2010/main" val="346577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S-Format</a:t>
            </a:r>
            <a:r>
              <a:rPr lang="en-US" dirty="0"/>
              <a:t> Used for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140968"/>
            <a:ext cx="7896225" cy="32407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/>
              <a:t>Store needs to read two registers,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rs1</a:t>
            </a:r>
            <a:r>
              <a:rPr lang="en-US" dirty="0"/>
              <a:t> for base memory address, and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rs2</a:t>
            </a:r>
            <a:r>
              <a:rPr lang="en-US" dirty="0"/>
              <a:t> for data to be stored, as well as need immediate offset</a:t>
            </a:r>
          </a:p>
          <a:p>
            <a:pPr marL="342900" lvl="1" indent="-342900"/>
            <a:r>
              <a:rPr lang="en-US" dirty="0"/>
              <a:t>Note that stores don’t write a value to the register file, </a:t>
            </a:r>
            <a:r>
              <a:rPr lang="en-US" b="1" i="1" dirty="0"/>
              <a:t>unlike </a:t>
            </a:r>
            <a:r>
              <a:rPr lang="en-US" b="1" i="1" dirty="0" err="1"/>
              <a:t>rd</a:t>
            </a:r>
            <a:r>
              <a:rPr lang="en-US" dirty="0"/>
              <a:t>!</a:t>
            </a:r>
          </a:p>
          <a:p>
            <a:pPr marL="342900" lvl="1" indent="-342900"/>
            <a:r>
              <a:rPr lang="en-US" dirty="0"/>
              <a:t>RISC-V design decision is move low 5 bits of immediate to where </a:t>
            </a:r>
            <a:r>
              <a:rPr lang="en-US" dirty="0" err="1">
                <a:latin typeface="Courier" pitchFamily="2" charset="0"/>
              </a:rPr>
              <a:t>rd</a:t>
            </a:r>
            <a:r>
              <a:rPr lang="en-US" dirty="0"/>
              <a:t> field was in other instructions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keep rs1/rs2 fields in same place</a:t>
            </a:r>
          </a:p>
          <a:p>
            <a:pPr marL="800100" lvl="2" indent="-400050"/>
            <a:r>
              <a:rPr lang="en-US" dirty="0"/>
              <a:t>register names more critical than immediate bits in hardware design</a:t>
            </a:r>
          </a:p>
          <a:p>
            <a:pPr marL="400050" lvl="1" indent="-400050"/>
            <a:r>
              <a:rPr lang="en-US" dirty="0" err="1">
                <a:latin typeface="Courier New" pitchFamily="49" charset="0"/>
                <a:cs typeface="Arial" charset="0"/>
              </a:rPr>
              <a:t>imm</a:t>
            </a:r>
            <a:r>
              <a:rPr lang="en-US" dirty="0">
                <a:latin typeface="Times New Roman" pitchFamily="18" charset="0"/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12-bit two’s complement immediate</a:t>
            </a:r>
          </a:p>
          <a:p>
            <a:pPr marL="400050" lvl="1" indent="-400050"/>
            <a:endParaRPr lang="en-US" dirty="0"/>
          </a:p>
        </p:txBody>
      </p:sp>
      <p:pic>
        <p:nvPicPr>
          <p:cNvPr id="4" name="Picture 3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369300" cy="10922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67C33DA-D548-0845-AB3A-08647BDAF60F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7991158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S-Format</a:t>
            </a:r>
            <a:r>
              <a:rPr lang="en-US" dirty="0"/>
              <a:t> Example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RISC-V Assembly Instruction: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sw</a:t>
            </a:r>
            <a:r>
              <a:rPr lang="en-US" b="1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pic>
        <p:nvPicPr>
          <p:cNvPr id="22" name="Picture 2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8790947" cy="10922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2400" y="4038600"/>
            <a:ext cx="8714747" cy="381000"/>
            <a:chOff x="152400" y="3181350"/>
            <a:chExt cx="8763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01110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00010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01000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0100011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353" y="4495801"/>
            <a:ext cx="8412384" cy="830997"/>
            <a:chOff x="439952" y="3867150"/>
            <a:chExt cx="8412384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7848600" y="3867150"/>
              <a:ext cx="1003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STORE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6102" y="3867150"/>
              <a:ext cx="15212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offset[4:0]</a:t>
              </a:r>
            </a:p>
            <a:p>
              <a:pPr algn="ctr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=8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3000" y="3867150"/>
              <a:ext cx="607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SW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9952" y="3867150"/>
              <a:ext cx="16767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offset[11:5]</a:t>
              </a:r>
            </a:p>
            <a:p>
              <a:pPr algn="ctr"/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=0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33600" y="3867150"/>
              <a:ext cx="1033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rs2=14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5200" y="3867150"/>
              <a:ext cx="87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rs1=2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76400" y="4953001"/>
            <a:ext cx="7190747" cy="995065"/>
            <a:chOff x="1676400" y="4095750"/>
            <a:chExt cx="7190747" cy="9950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676400" y="4324350"/>
              <a:ext cx="1447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33900" y="4095750"/>
              <a:ext cx="140970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4000" y="4629150"/>
              <a:ext cx="353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cs typeface="Calibri" panose="020F0502020204030204" pitchFamily="34" charset="0"/>
                </a:rPr>
                <a:t>combined 12-bit offset = 8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0" y="46291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0000000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86200" y="46291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01000</a:t>
              </a:r>
            </a:p>
          </p:txBody>
        </p:sp>
      </p:grp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984B0DDA-7902-EE41-99B3-2FA4F57CB14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472184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Book: Digital Design and Computer Architecture: RISC-V Edition, Harris &amp; Harris Elsevier – Presentation.</a:t>
            </a:r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973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C641-C807-344F-B5E3-C082943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S-Format: More examples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BBA0666-1BC1-4B47-BE04-CF1D4A85B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09418"/>
              </p:ext>
            </p:extLst>
          </p:nvPr>
        </p:nvGraphicFramePr>
        <p:xfrm>
          <a:off x="1187624" y="1196752"/>
          <a:ext cx="7383951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4261809" imgH="2111848" progId="Visio.Drawing.11">
                  <p:embed/>
                </p:oleObj>
              </mc:Choice>
              <mc:Fallback>
                <p:oleObj name="Visio" r:id="rId4" imgW="4261809" imgH="2111848" progId="Visio.Drawing.1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196752"/>
                        <a:ext cx="7383951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>
            <a:extLst>
              <a:ext uri="{FF2B5EF4-FFF2-40B4-BE49-F238E27FC236}">
                <a16:creationId xmlns:a16="http://schemas.microsoft.com/office/drawing/2014/main" id="{5C05D49E-B711-5647-9935-CE256A12C86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4852361"/>
            <a:ext cx="2895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the differing order of operands in assembly and machine codes:</a:t>
            </a:r>
          </a:p>
          <a:p>
            <a:pPr>
              <a:spcBef>
                <a:spcPct val="50000"/>
              </a:spcBef>
            </a:pP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rs2,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(rs1)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8876B-561E-2B48-8C80-A63B876A94C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1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RV32 Store Instructions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667001"/>
            <a:ext cx="8568953" cy="909747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57789F-7E4C-5B40-B51B-6B3CF85B3238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95359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0BAC292D-1F99-F04B-AFF1-81A6B1DFE5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Conditional Branches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B-Format</a:t>
            </a:r>
          </a:p>
        </p:txBody>
      </p:sp>
    </p:spTree>
    <p:extLst>
      <p:ext uri="{BB962C8B-B14F-4D97-AF65-F5344CB8AC3E}">
        <p14:creationId xmlns:p14="http://schemas.microsoft.com/office/powerpoint/2010/main" val="333849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Branching Instructions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latin typeface="Courier" pitchFamily="2" charset="0"/>
                <a:sym typeface="Courier New"/>
              </a:rPr>
              <a:t>beq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  <a:sym typeface="Courier New"/>
              </a:rPr>
              <a:t>bne</a:t>
            </a:r>
            <a:r>
              <a:rPr lang="en-US" dirty="0">
                <a:latin typeface="Courier" pitchFamily="2" charset="0"/>
                <a:sym typeface="Courier New"/>
              </a:rPr>
              <a:t>, </a:t>
            </a:r>
            <a:r>
              <a:rPr lang="en-US" dirty="0" err="1">
                <a:latin typeface="Courier" pitchFamily="2" charset="0"/>
                <a:sym typeface="Courier New"/>
              </a:rPr>
              <a:t>bge</a:t>
            </a:r>
            <a:r>
              <a:rPr lang="en-US" dirty="0">
                <a:latin typeface="Courier" pitchFamily="2" charset="0"/>
                <a:sym typeface="Courier New"/>
              </a:rPr>
              <a:t>, </a:t>
            </a:r>
            <a:r>
              <a:rPr lang="en-US" dirty="0" err="1">
                <a:latin typeface="Courier" pitchFamily="2" charset="0"/>
                <a:sym typeface="Courier New"/>
              </a:rPr>
              <a:t>blt</a:t>
            </a:r>
            <a:endParaRPr dirty="0">
              <a:latin typeface="Courier" pitchFamily="2" charset="0"/>
              <a:sym typeface="Courier New"/>
            </a:endParaRPr>
          </a:p>
          <a:p>
            <a:pPr lvl="1"/>
            <a:r>
              <a:rPr lang="en-US" dirty="0">
                <a:sym typeface="Calibri"/>
              </a:rPr>
              <a:t>Need to specify an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>
                <a:sym typeface="Calibri"/>
              </a:rPr>
              <a:t> to go to</a:t>
            </a:r>
            <a:endParaRPr dirty="0"/>
          </a:p>
          <a:p>
            <a:pPr lvl="1"/>
            <a:r>
              <a:rPr lang="en-US" dirty="0">
                <a:sym typeface="Calibri"/>
              </a:rPr>
              <a:t>Also take </a:t>
            </a:r>
            <a:r>
              <a:rPr lang="en-US" dirty="0"/>
              <a:t>two</a:t>
            </a:r>
            <a:r>
              <a:rPr lang="en-US" dirty="0">
                <a:sym typeface="Calibri"/>
              </a:rPr>
              <a:t> registers to compare</a:t>
            </a:r>
            <a:endParaRPr dirty="0">
              <a:sym typeface="Calibri"/>
            </a:endParaRPr>
          </a:p>
          <a:p>
            <a:endParaRPr lang="en-US" dirty="0"/>
          </a:p>
          <a:p>
            <a:r>
              <a:rPr lang="en-US" dirty="0"/>
              <a:t>How to encode label, i.e., where to branch to?  </a:t>
            </a:r>
            <a:endParaRPr dirty="0"/>
          </a:p>
        </p:txBody>
      </p:sp>
      <p:sp>
        <p:nvSpPr>
          <p:cNvPr id="951" name="Google Shape;951;p36"/>
          <p:cNvSpPr txBox="1">
            <a:spLocks noGrp="1"/>
          </p:cNvSpPr>
          <p:nvPr>
            <p:ph type="sldNum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19606DB-C28E-3945-B43B-025B4E092006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84146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Instruction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6975"/>
            <a:ext cx="6551389" cy="5184775"/>
          </a:xfrm>
        </p:spPr>
        <p:txBody>
          <a:bodyPr>
            <a:normAutofit/>
          </a:bodyPr>
          <a:lstStyle/>
          <a:p>
            <a:r>
              <a:rPr lang="en-US" dirty="0"/>
              <a:t>Branches typically used for loops 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18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</a:t>
            </a:r>
            <a:endParaRPr lang="en-US" sz="1800" dirty="0"/>
          </a:p>
          <a:p>
            <a:pPr lvl="1"/>
            <a:r>
              <a:rPr lang="en-US" dirty="0"/>
              <a:t>Loops are generally small (&lt; 50 instructions)</a:t>
            </a:r>
          </a:p>
          <a:p>
            <a:pPr lvl="1"/>
            <a:r>
              <a:rPr lang="en-US" dirty="0"/>
              <a:t>Function calls and unconditional jumps handled with jump instructions (J-Format)</a:t>
            </a:r>
          </a:p>
          <a:p>
            <a:r>
              <a:rPr lang="en-US" b="1" dirty="0"/>
              <a:t>Recall:</a:t>
            </a:r>
            <a:r>
              <a:rPr lang="en-US" dirty="0"/>
              <a:t>  Instructions stored in a localized area of memory (Code/Text)</a:t>
            </a:r>
          </a:p>
          <a:p>
            <a:pPr lvl="1"/>
            <a:r>
              <a:rPr lang="en-US" dirty="0"/>
              <a:t>Largest branch distance limited by size of code</a:t>
            </a:r>
          </a:p>
          <a:p>
            <a:pPr lvl="1"/>
            <a:r>
              <a:rPr lang="en-US" dirty="0"/>
              <a:t>Address of current instruction stored in the program counter (PC)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BAAE904-4C49-D94D-9163-76AAB13AEE7C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  <p:grpSp>
        <p:nvGrpSpPr>
          <p:cNvPr id="5" name="Google Shape;732;g5c48340b98_0_244">
            <a:extLst>
              <a:ext uri="{FF2B5EF4-FFF2-40B4-BE49-F238E27FC236}">
                <a16:creationId xmlns:a16="http://schemas.microsoft.com/office/drawing/2014/main" id="{535AE499-3355-D14C-8E1A-46DBFBEFD657}"/>
              </a:ext>
            </a:extLst>
          </p:cNvPr>
          <p:cNvGrpSpPr/>
          <p:nvPr/>
        </p:nvGrpSpPr>
        <p:grpSpPr>
          <a:xfrm>
            <a:off x="6876256" y="1122388"/>
            <a:ext cx="1930557" cy="3687148"/>
            <a:chOff x="5481684" y="914400"/>
            <a:chExt cx="2958676" cy="4797720"/>
          </a:xfrm>
        </p:grpSpPr>
        <p:sp>
          <p:nvSpPr>
            <p:cNvPr id="7" name="Google Shape;733;g5c48340b98_0_244" descr="Wide upward diagonal">
              <a:extLst>
                <a:ext uri="{FF2B5EF4-FFF2-40B4-BE49-F238E27FC236}">
                  <a16:creationId xmlns:a16="http://schemas.microsoft.com/office/drawing/2014/main" id="{CB62989E-F085-5B42-8192-843ED8723664}"/>
                </a:ext>
              </a:extLst>
            </p:cNvPr>
            <p:cNvSpPr/>
            <p:nvPr/>
          </p:nvSpPr>
          <p:spPr>
            <a:xfrm>
              <a:off x="5994403" y="1549399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34;g5c48340b98_0_244">
              <a:extLst>
                <a:ext uri="{FF2B5EF4-FFF2-40B4-BE49-F238E27FC236}">
                  <a16:creationId xmlns:a16="http://schemas.microsoft.com/office/drawing/2014/main" id="{C72A4883-BFE1-E146-9E16-F043262BE8FC}"/>
                </a:ext>
              </a:extLst>
            </p:cNvPr>
            <p:cNvSpPr/>
            <p:nvPr/>
          </p:nvSpPr>
          <p:spPr>
            <a:xfrm>
              <a:off x="5994403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35;g5c48340b98_0_244">
              <a:extLst>
                <a:ext uri="{FF2B5EF4-FFF2-40B4-BE49-F238E27FC236}">
                  <a16:creationId xmlns:a16="http://schemas.microsoft.com/office/drawing/2014/main" id="{CD6B3B9F-9118-7045-8B62-94B6ABA79E34}"/>
                </a:ext>
              </a:extLst>
            </p:cNvPr>
            <p:cNvSpPr/>
            <p:nvPr/>
          </p:nvSpPr>
          <p:spPr>
            <a:xfrm>
              <a:off x="6001960" y="4757355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36;g5c48340b98_0_244">
              <a:extLst>
                <a:ext uri="{FF2B5EF4-FFF2-40B4-BE49-F238E27FC236}">
                  <a16:creationId xmlns:a16="http://schemas.microsoft.com/office/drawing/2014/main" id="{2304215A-C31C-EF4A-B3FD-47E55E8EA045}"/>
                </a:ext>
              </a:extLst>
            </p:cNvPr>
            <p:cNvSpPr/>
            <p:nvPr/>
          </p:nvSpPr>
          <p:spPr>
            <a:xfrm>
              <a:off x="5994403" y="4063998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737;g5c48340b98_0_244">
              <a:extLst>
                <a:ext uri="{FF2B5EF4-FFF2-40B4-BE49-F238E27FC236}">
                  <a16:creationId xmlns:a16="http://schemas.microsoft.com/office/drawing/2014/main" id="{C87B7EC6-DB4C-4345-BDC3-B9A9F9157EAA}"/>
                </a:ext>
              </a:extLst>
            </p:cNvPr>
            <p:cNvCxnSpPr/>
            <p:nvPr/>
          </p:nvCxnSpPr>
          <p:spPr>
            <a:xfrm>
              <a:off x="5994403" y="3378198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38;g5c48340b98_0_244">
              <a:extLst>
                <a:ext uri="{FF2B5EF4-FFF2-40B4-BE49-F238E27FC236}">
                  <a16:creationId xmlns:a16="http://schemas.microsoft.com/office/drawing/2014/main" id="{B1C4CC5C-60BD-9F49-BE5F-BC185EC4C41C}"/>
                </a:ext>
              </a:extLst>
            </p:cNvPr>
            <p:cNvCxnSpPr/>
            <p:nvPr/>
          </p:nvCxnSpPr>
          <p:spPr>
            <a:xfrm>
              <a:off x="5994403" y="1549399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39;g5c48340b98_0_244">
              <a:extLst>
                <a:ext uri="{FF2B5EF4-FFF2-40B4-BE49-F238E27FC236}">
                  <a16:creationId xmlns:a16="http://schemas.microsoft.com/office/drawing/2014/main" id="{4A4CBEB9-2E29-1B4A-9D6A-58854546D03B}"/>
                </a:ext>
              </a:extLst>
            </p:cNvPr>
            <p:cNvSpPr txBox="1"/>
            <p:nvPr/>
          </p:nvSpPr>
          <p:spPr>
            <a:xfrm>
              <a:off x="6001957" y="4820610"/>
              <a:ext cx="2438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740;g5c48340b98_0_244">
              <a:extLst>
                <a:ext uri="{FF2B5EF4-FFF2-40B4-BE49-F238E27FC236}">
                  <a16:creationId xmlns:a16="http://schemas.microsoft.com/office/drawing/2014/main" id="{1A44F52E-85ED-4E48-8D1A-CC4F8043E730}"/>
                </a:ext>
              </a:extLst>
            </p:cNvPr>
            <p:cNvSpPr txBox="1"/>
            <p:nvPr/>
          </p:nvSpPr>
          <p:spPr>
            <a:xfrm>
              <a:off x="5979900" y="4076697"/>
              <a:ext cx="2438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41;g5c48340b98_0_244">
              <a:extLst>
                <a:ext uri="{FF2B5EF4-FFF2-40B4-BE49-F238E27FC236}">
                  <a16:creationId xmlns:a16="http://schemas.microsoft.com/office/drawing/2014/main" id="{4D1BF016-2783-2C4E-8BAC-A1550380B6D7}"/>
                </a:ext>
              </a:extLst>
            </p:cNvPr>
            <p:cNvSpPr txBox="1"/>
            <p:nvPr/>
          </p:nvSpPr>
          <p:spPr>
            <a:xfrm>
              <a:off x="6724664" y="3390885"/>
              <a:ext cx="1227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42;g5c48340b98_0_244">
              <a:extLst>
                <a:ext uri="{FF2B5EF4-FFF2-40B4-BE49-F238E27FC236}">
                  <a16:creationId xmlns:a16="http://schemas.microsoft.com/office/drawing/2014/main" id="{49860A30-ED8F-3A42-8AFA-9007CE4D9CAC}"/>
                </a:ext>
              </a:extLst>
            </p:cNvPr>
            <p:cNvSpPr txBox="1"/>
            <p:nvPr/>
          </p:nvSpPr>
          <p:spPr>
            <a:xfrm>
              <a:off x="6718318" y="1015995"/>
              <a:ext cx="13476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743;g5c48340b98_0_244">
              <a:extLst>
                <a:ext uri="{FF2B5EF4-FFF2-40B4-BE49-F238E27FC236}">
                  <a16:creationId xmlns:a16="http://schemas.microsoft.com/office/drawing/2014/main" id="{C67826F5-C3D4-9049-9C29-697CF346CB20}"/>
                </a:ext>
              </a:extLst>
            </p:cNvPr>
            <p:cNvCxnSpPr/>
            <p:nvPr/>
          </p:nvCxnSpPr>
          <p:spPr>
            <a:xfrm rot="10800000">
              <a:off x="7213603" y="2997198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744;g5c48340b98_0_244">
              <a:extLst>
                <a:ext uri="{FF2B5EF4-FFF2-40B4-BE49-F238E27FC236}">
                  <a16:creationId xmlns:a16="http://schemas.microsoft.com/office/drawing/2014/main" id="{FF9A5726-D1CE-8241-A8EC-2061BDC2AB6A}"/>
                </a:ext>
              </a:extLst>
            </p:cNvPr>
            <p:cNvCxnSpPr/>
            <p:nvPr/>
          </p:nvCxnSpPr>
          <p:spPr>
            <a:xfrm>
              <a:off x="7213602" y="1549399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745;g5c48340b98_0_244">
              <a:extLst>
                <a:ext uri="{FF2B5EF4-FFF2-40B4-BE49-F238E27FC236}">
                  <a16:creationId xmlns:a16="http://schemas.microsoft.com/office/drawing/2014/main" id="{6B4E1B72-5A1E-7447-B0C2-0213720F5F4B}"/>
                </a:ext>
              </a:extLst>
            </p:cNvPr>
            <p:cNvSpPr txBox="1"/>
            <p:nvPr/>
          </p:nvSpPr>
          <p:spPr>
            <a:xfrm>
              <a:off x="5481684" y="914400"/>
              <a:ext cx="4620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6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46;g5c48340b98_0_244">
              <a:extLst>
                <a:ext uri="{FF2B5EF4-FFF2-40B4-BE49-F238E27FC236}">
                  <a16:creationId xmlns:a16="http://schemas.microsoft.com/office/drawing/2014/main" id="{34E4DA0B-29E7-854D-A62B-6A35E2C62F39}"/>
                </a:ext>
              </a:extLst>
            </p:cNvPr>
            <p:cNvSpPr txBox="1"/>
            <p:nvPr/>
          </p:nvSpPr>
          <p:spPr>
            <a:xfrm>
              <a:off x="5632237" y="5303520"/>
              <a:ext cx="3114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8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B-Format for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2492896"/>
            <a:ext cx="7896225" cy="3344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B-format is mostly same as S-Format</a:t>
            </a:r>
          </a:p>
          <a:p>
            <a:r>
              <a:rPr lang="en-US" dirty="0"/>
              <a:t>3 operands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>
                <a:latin typeface="Courier New" pitchFamily="49" charset="0"/>
                <a:cs typeface="Arial" charset="0"/>
              </a:rPr>
              <a:t>rs1</a:t>
            </a:r>
            <a:r>
              <a:rPr lang="en-US" dirty="0">
                <a:latin typeface="Times New Roman" pitchFamily="18" charset="0"/>
                <a:cs typeface="Arial" charset="0"/>
              </a:rPr>
              <a:t>: 	</a:t>
            </a:r>
            <a:r>
              <a:rPr lang="en-US" dirty="0"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>
                <a:latin typeface="Courier New" pitchFamily="49" charset="0"/>
                <a:cs typeface="Arial" charset="0"/>
              </a:rPr>
              <a:t>imm</a:t>
            </a:r>
            <a:r>
              <a:rPr lang="en-US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dirty="0">
                <a:latin typeface="Times New Roman" pitchFamily="18" charset="0"/>
                <a:cs typeface="Arial" charset="0"/>
              </a:rPr>
              <a:t>:	</a:t>
            </a:r>
            <a:r>
              <a:rPr lang="en-US" dirty="0">
                <a:cs typeface="Arial" charset="0"/>
              </a:rPr>
              <a:t>12-bit two’s complement immediate – address offset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now immediate represents values -4096 to +4094 in 2-byte increments</a:t>
            </a:r>
          </a:p>
          <a:p>
            <a:r>
              <a:rPr lang="en-US" dirty="0"/>
              <a:t>The 12 immediate bits encode </a:t>
            </a:r>
            <a:r>
              <a:rPr lang="en-US" i="1" dirty="0"/>
              <a:t>even</a:t>
            </a:r>
            <a:r>
              <a:rPr lang="en-US" dirty="0"/>
              <a:t> 13-bit signed byte offsets (lowest bit of offset is always zero, so no need to store it) </a:t>
            </a:r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0200"/>
            <a:ext cx="8640960" cy="7874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A1495F-EFD0-2144-A315-8E752B9FA775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9982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Conditional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b="1" dirty="0">
                <a:latin typeface="Courier"/>
                <a:cs typeface="Courier"/>
              </a:rPr>
              <a:t>BEQ x1, x2, Label</a:t>
            </a:r>
          </a:p>
          <a:p>
            <a:r>
              <a:rPr lang="en-US" dirty="0"/>
              <a:t>Branches read two registers but don’t write a register (similar to stores)</a:t>
            </a:r>
          </a:p>
          <a:p>
            <a:r>
              <a:rPr lang="en-US" dirty="0"/>
              <a:t>How to encode label, i.e., where to branch to? 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033EF27-82A3-3744-AA26-1B32F7B0F6E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19502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PC-Relative Addressing</a:t>
            </a:r>
            <a:endParaRPr dirty="0">
              <a:sym typeface="Calibri"/>
            </a:endParaRPr>
          </a:p>
        </p:txBody>
      </p:sp>
      <p:sp>
        <p:nvSpPr>
          <p:cNvPr id="964" name="Google Shape;964;p38"/>
          <p:cNvSpPr txBox="1">
            <a:spLocks noGrp="1"/>
          </p:cNvSpPr>
          <p:nvPr>
            <p:ph type="body" idx="1"/>
          </p:nvPr>
        </p:nvSpPr>
        <p:spPr>
          <a:xfrm>
            <a:off x="457200" y="1757000"/>
            <a:ext cx="8229600" cy="4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sym typeface="Calibri"/>
              </a:rPr>
              <a:t>PC-Relative Addressing:  </a:t>
            </a:r>
            <a:r>
              <a:rPr lang="en-US" dirty="0">
                <a:sym typeface="Calibri"/>
              </a:rPr>
              <a:t>Use the </a:t>
            </a:r>
            <a:r>
              <a:rPr lang="en-US" dirty="0">
                <a:sym typeface="Courier New"/>
              </a:rPr>
              <a:t>immediate</a:t>
            </a:r>
            <a:r>
              <a:rPr lang="en-US" dirty="0">
                <a:sym typeface="Calibri"/>
              </a:rPr>
              <a:t> field as a two’s complement </a:t>
            </a:r>
            <a:r>
              <a:rPr lang="en-US" i="1" dirty="0">
                <a:solidFill>
                  <a:srgbClr val="0070C0"/>
                </a:solidFill>
                <a:sym typeface="Calibri"/>
              </a:rPr>
              <a:t>word</a:t>
            </a:r>
            <a:r>
              <a:rPr lang="en-US" dirty="0">
                <a:sym typeface="Calibri"/>
              </a:rPr>
              <a:t> offset to PC</a:t>
            </a:r>
            <a:endParaRPr dirty="0"/>
          </a:p>
          <a:p>
            <a:pPr lvl="1"/>
            <a:r>
              <a:rPr lang="en-US" dirty="0"/>
              <a:t>Branches generally change the PC by a small amount</a:t>
            </a:r>
            <a:endParaRPr dirty="0"/>
          </a:p>
          <a:p>
            <a:pPr lvl="1"/>
            <a:r>
              <a:rPr lang="en-US" dirty="0">
                <a:sym typeface="Calibri"/>
              </a:rPr>
              <a:t>Can specify ± 2</a:t>
            </a:r>
            <a:r>
              <a:rPr lang="en-US" baseline="30000" dirty="0">
                <a:sym typeface="Calibri"/>
              </a:rPr>
              <a:t>12</a:t>
            </a:r>
            <a:r>
              <a:rPr lang="en-US" dirty="0">
                <a:sym typeface="Calibri"/>
              </a:rPr>
              <a:t> </a:t>
            </a:r>
            <a:r>
              <a:rPr lang="en-US" dirty="0"/>
              <a:t>addresses</a:t>
            </a:r>
            <a:r>
              <a:rPr lang="en-US" dirty="0">
                <a:sym typeface="Calibri"/>
              </a:rPr>
              <a:t> from the PC</a:t>
            </a:r>
            <a:endParaRPr dirty="0"/>
          </a:p>
          <a:p>
            <a:endParaRPr dirty="0">
              <a:sym typeface="Calibri"/>
            </a:endParaRPr>
          </a:p>
          <a:p>
            <a:r>
              <a:rPr lang="en-US" dirty="0"/>
              <a:t>Why not use byte address offset from PC as the </a:t>
            </a:r>
            <a:r>
              <a:rPr lang="en-US" dirty="0">
                <a:sym typeface="Courier New"/>
              </a:rPr>
              <a:t>immediate</a:t>
            </a:r>
            <a:r>
              <a:rPr lang="en-US" dirty="0"/>
              <a:t>?</a:t>
            </a:r>
            <a:endParaRPr dirty="0"/>
          </a:p>
          <a:p>
            <a:pPr lvl="1"/>
            <a:endParaRPr dirty="0">
              <a:sym typeface="Calibri"/>
            </a:endParaRPr>
          </a:p>
          <a:p>
            <a:pPr marL="0" indent="0">
              <a:buNone/>
            </a:pP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97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Branching Reach</a:t>
            </a:r>
            <a:endParaRPr dirty="0">
              <a:sym typeface="Calibri"/>
            </a:endParaRPr>
          </a:p>
        </p:txBody>
      </p:sp>
      <p:sp>
        <p:nvSpPr>
          <p:cNvPr id="972" name="Google Shape;972;p39"/>
          <p:cNvSpPr txBox="1">
            <a:spLocks noGrp="1"/>
          </p:cNvSpPr>
          <p:nvPr>
            <p:ph type="body" idx="1"/>
          </p:nvPr>
        </p:nvSpPr>
        <p:spPr>
          <a:xfrm>
            <a:off x="457200" y="1080025"/>
            <a:ext cx="8452500" cy="50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Recall:  </a:t>
            </a:r>
            <a:r>
              <a:rPr lang="en-US" dirty="0"/>
              <a:t>RISCV</a:t>
            </a:r>
            <a:r>
              <a:rPr lang="en-US" dirty="0">
                <a:sym typeface="Calibri"/>
              </a:rPr>
              <a:t> uses 32-bit addresses</a:t>
            </a:r>
            <a:r>
              <a:rPr lang="en-US" dirty="0"/>
              <a:t>, and m</a:t>
            </a:r>
            <a:r>
              <a:rPr lang="en-US" dirty="0">
                <a:sym typeface="Calibri"/>
              </a:rPr>
              <a:t>emory is </a:t>
            </a:r>
            <a:r>
              <a:rPr lang="en-US" dirty="0">
                <a:solidFill>
                  <a:srgbClr val="FF0000"/>
                </a:solidFill>
              </a:rPr>
              <a:t>byte-addressed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>
                <a:sym typeface="Calibri"/>
              </a:rPr>
              <a:t>Instructions are </a:t>
            </a:r>
            <a:r>
              <a:rPr lang="en-US" dirty="0"/>
              <a:t>“</a:t>
            </a:r>
            <a:r>
              <a:rPr lang="en-US" b="1" i="1" dirty="0">
                <a:solidFill>
                  <a:srgbClr val="FF0000"/>
                </a:solidFill>
              </a:rPr>
              <a:t>word-aligned</a:t>
            </a:r>
            <a:r>
              <a:rPr lang="en-US" dirty="0"/>
              <a:t>”: </a:t>
            </a:r>
            <a:r>
              <a:rPr lang="en-US" dirty="0">
                <a:sym typeface="Calibri"/>
              </a:rPr>
              <a:t>Address is always a multiple of 4 (in bytes)</a:t>
            </a:r>
            <a:endParaRPr dirty="0">
              <a:sym typeface="Calibri"/>
            </a:endParaRPr>
          </a:p>
          <a:p>
            <a:pPr lvl="1"/>
            <a:r>
              <a:rPr lang="en-US" dirty="0"/>
              <a:t>PC ALWAYS points to an instruction</a:t>
            </a:r>
            <a:endParaRPr dirty="0"/>
          </a:p>
          <a:p>
            <a:endParaRPr dirty="0"/>
          </a:p>
          <a:p>
            <a:r>
              <a:rPr lang="en-US" dirty="0"/>
              <a:t>Let immediate </a:t>
            </a:r>
            <a:r>
              <a:rPr lang="en-US" dirty="0">
                <a:solidFill>
                  <a:srgbClr val="FF0000"/>
                </a:solidFill>
              </a:rPr>
              <a:t>specify #words </a:t>
            </a:r>
            <a:r>
              <a:rPr lang="en-US" dirty="0"/>
              <a:t>instead of #bytes</a:t>
            </a:r>
            <a:endParaRPr dirty="0"/>
          </a:p>
          <a:p>
            <a:pPr lvl="1"/>
            <a:r>
              <a:rPr lang="en-US" dirty="0"/>
              <a:t>Instead of specifying ± 2</a:t>
            </a:r>
            <a:r>
              <a:rPr lang="en-US" baseline="30000" dirty="0"/>
              <a:t>11</a:t>
            </a:r>
            <a:r>
              <a:rPr lang="en-US" dirty="0"/>
              <a:t> bytes from the PC,</a:t>
            </a:r>
            <a:br>
              <a:rPr lang="en-US" dirty="0"/>
            </a:br>
            <a:r>
              <a:rPr lang="en-US" dirty="0"/>
              <a:t>we will now specify ± 2</a:t>
            </a:r>
            <a:r>
              <a:rPr lang="en-US" baseline="30000" dirty="0"/>
              <a:t>11</a:t>
            </a:r>
            <a:r>
              <a:rPr lang="en-US" dirty="0"/>
              <a:t> words = ± 2</a:t>
            </a:r>
            <a:r>
              <a:rPr lang="en-US" baseline="30000" dirty="0"/>
              <a:t>13 </a:t>
            </a:r>
            <a:r>
              <a:rPr lang="en-US" dirty="0"/>
              <a:t>byte addresses around PC</a:t>
            </a:r>
            <a:endParaRPr dirty="0"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FD793-688F-5949-83CC-DAFF7B6062C0}"/>
              </a:ext>
            </a:extLst>
          </p:cNvPr>
          <p:cNvSpPr txBox="1"/>
          <p:nvPr/>
        </p:nvSpPr>
        <p:spPr>
          <a:xfrm>
            <a:off x="827584" y="4869160"/>
            <a:ext cx="6537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As the last two bits of word address are always 0, </a:t>
            </a:r>
          </a:p>
          <a:p>
            <a:r>
              <a:rPr lang="en-US" dirty="0">
                <a:latin typeface="Calibri" pitchFamily="34" charset="0"/>
              </a:rPr>
              <a:t>we don’t need to encode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1140C-8742-2D4D-86EE-5789320DE7DA}"/>
              </a:ext>
            </a:extLst>
          </p:cNvPr>
          <p:cNvSpPr txBox="1"/>
          <p:nvPr/>
        </p:nvSpPr>
        <p:spPr>
          <a:xfrm>
            <a:off x="828119" y="5700157"/>
            <a:ext cx="740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However, we use total 13 bits instead of possible 14 bits.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DA9CF89-1150-1C46-B43A-8340358755F7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40819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Branch Calculation</a:t>
            </a:r>
            <a:endParaRPr dirty="0">
              <a:sym typeface="Calibri"/>
            </a:endParaRPr>
          </a:p>
        </p:txBody>
      </p:sp>
      <p:sp>
        <p:nvSpPr>
          <p:cNvPr id="979" name="Google Shape;979;p4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ym typeface="Calibri"/>
              </a:rPr>
              <a:t>If we </a:t>
            </a:r>
            <a:r>
              <a:rPr lang="en-US" sz="2800" dirty="0">
                <a:solidFill>
                  <a:srgbClr val="FF0000"/>
                </a:solidFill>
                <a:sym typeface="Calibri"/>
              </a:rPr>
              <a:t>don’t</a:t>
            </a:r>
            <a:r>
              <a:rPr lang="en-US" sz="2800" dirty="0">
                <a:sym typeface="Calibri"/>
              </a:rPr>
              <a:t> take the branch:</a:t>
            </a:r>
            <a:endParaRPr sz="2800" dirty="0"/>
          </a:p>
          <a:p>
            <a:pPr marL="0" indent="0">
              <a:buNone/>
            </a:pPr>
            <a:r>
              <a:rPr lang="en-US" sz="2800" dirty="0">
                <a:sym typeface="Courier New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PC = PC+4 </a:t>
            </a:r>
            <a:r>
              <a:rPr lang="en-US" sz="2800" dirty="0">
                <a:sym typeface="Courier New"/>
              </a:rPr>
              <a:t>= </a:t>
            </a:r>
            <a:r>
              <a:rPr lang="en-US" sz="2800" dirty="0">
                <a:sym typeface="Calibri"/>
              </a:rPr>
              <a:t>next instruction</a:t>
            </a:r>
            <a:endParaRPr sz="2800" dirty="0"/>
          </a:p>
          <a:p>
            <a:r>
              <a:rPr lang="en-US" sz="2800" dirty="0">
                <a:sym typeface="Calibri"/>
              </a:rPr>
              <a:t>If we do take the branch:</a:t>
            </a:r>
            <a:endParaRPr sz="2800" dirty="0"/>
          </a:p>
          <a:p>
            <a:pPr marL="0" indent="0">
              <a:buNone/>
            </a:pPr>
            <a:r>
              <a:rPr lang="en-US" sz="2800" dirty="0">
                <a:sym typeface="Courier New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PC = PC + (immediate*4)</a:t>
            </a:r>
            <a:endParaRPr sz="32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r>
              <a:rPr lang="en-US" sz="2800" dirty="0">
                <a:solidFill>
                  <a:srgbClr val="C00000"/>
                </a:solidFill>
                <a:sym typeface="Calibri"/>
              </a:rPr>
              <a:t>Observations:</a:t>
            </a:r>
            <a:endParaRPr sz="2800" dirty="0">
              <a:solidFill>
                <a:srgbClr val="C00000"/>
              </a:solidFill>
            </a:endParaRPr>
          </a:p>
          <a:p>
            <a:pPr lvl="1"/>
            <a:r>
              <a:rPr lang="en-US" sz="3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immediate</a:t>
            </a:r>
            <a:r>
              <a:rPr lang="en-US" sz="2400" dirty="0">
                <a:sym typeface="Calibri"/>
              </a:rPr>
              <a:t> is number of instructions to </a:t>
            </a:r>
            <a:r>
              <a:rPr lang="en-US" sz="2400" dirty="0"/>
              <a:t>move</a:t>
            </a:r>
            <a:r>
              <a:rPr lang="en-US" sz="2400" dirty="0">
                <a:sym typeface="Calibri"/>
              </a:rPr>
              <a:t> (remember, specifies words) either forward (+) or backwards (–)</a:t>
            </a:r>
            <a:endParaRPr sz="2400" dirty="0">
              <a:sym typeface="Calibri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347F0F-34E7-CE46-AC76-93751CB1BAFA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76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24744"/>
            <a:ext cx="4175125" cy="5256584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endParaRPr lang="en-US" sz="1600" dirty="0">
              <a:latin typeface="Courier" pitchFamily="2" charset="0"/>
            </a:endParaRPr>
          </a:p>
          <a:p>
            <a:pPr lvl="1"/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 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499992" y="1124744"/>
            <a:ext cx="41751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Function Calls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Input arguments and Return Value</a:t>
            </a:r>
          </a:p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Instruction Formats</a:t>
            </a:r>
          </a:p>
          <a:p>
            <a:r>
              <a:rPr lang="en-US" dirty="0">
                <a:latin typeface="Calibri" panose="020F0502020204030204" pitchFamily="34" charset="0"/>
              </a:rPr>
              <a:t>R-Format Instructions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4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RISC-V Feature, n×16-bit instructions</a:t>
            </a:r>
            <a:endParaRPr/>
          </a:p>
        </p:txBody>
      </p:sp>
      <p:sp>
        <p:nvSpPr>
          <p:cNvPr id="987" name="Google Shape;987;p41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Extensions to RISC-V base ISA support </a:t>
            </a:r>
            <a:r>
              <a:rPr lang="en-US" dirty="0">
                <a:solidFill>
                  <a:srgbClr val="0070C0"/>
                </a:solidFill>
              </a:rPr>
              <a:t>16-bit compressed instructions</a:t>
            </a:r>
            <a:r>
              <a:rPr lang="en-US" dirty="0"/>
              <a:t> and also variable-length instructions that are multiples of 16-bits in length</a:t>
            </a:r>
            <a:endParaRPr dirty="0"/>
          </a:p>
          <a:p>
            <a:r>
              <a:rPr lang="en-US" dirty="0"/>
              <a:t>16-bit = half-word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To enable this, RISC-V scales the branch offset to be half-words even when there are no 16-bit instructions</a:t>
            </a:r>
            <a:endParaRPr dirty="0">
              <a:solidFill>
                <a:srgbClr val="FF0000"/>
              </a:solidFill>
            </a:endParaRPr>
          </a:p>
          <a:p>
            <a:r>
              <a:rPr lang="en-US" dirty="0"/>
              <a:t>Reduces branch reach by half and means that ½ of possible targets will be errors on RISC-V processors that only support 32-bit instructions </a:t>
            </a:r>
          </a:p>
          <a:p>
            <a:r>
              <a:rPr lang="en-US" dirty="0"/>
              <a:t>RISC-V conditional branches can only reach ± 2</a:t>
            </a:r>
            <a:r>
              <a:rPr lang="en-US" baseline="30000" dirty="0"/>
              <a:t>10</a:t>
            </a:r>
            <a:r>
              <a:rPr lang="en-US" dirty="0"/>
              <a:t> × 32-bit instructions either side of PC</a:t>
            </a:r>
            <a:endParaRPr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CA19EDD-D8D1-CF45-9D45-87C43076C135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26012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e0f0fb15_2_226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2480100" cy="19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Example Instruction Compression</a:t>
            </a:r>
            <a:endParaRPr sz="3300" dirty="0"/>
          </a:p>
        </p:txBody>
      </p:sp>
      <p:sp>
        <p:nvSpPr>
          <p:cNvPr id="995" name="Google Shape;995;g5ce0f0fb15_2_226"/>
          <p:cNvSpPr txBox="1">
            <a:spLocks noGrp="1"/>
          </p:cNvSpPr>
          <p:nvPr>
            <p:ph type="body" idx="1"/>
          </p:nvPr>
        </p:nvSpPr>
        <p:spPr>
          <a:xfrm>
            <a:off x="457200" y="2553750"/>
            <a:ext cx="2283000" cy="3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/>
              <a:t>Code taken from Tock embedded operating system</a:t>
            </a:r>
            <a:endParaRPr sz="2900"/>
          </a:p>
        </p:txBody>
      </p:sp>
      <p:sp>
        <p:nvSpPr>
          <p:cNvPr id="996" name="Google Shape;996;g5ce0f0fb15_2_2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997" name="Google Shape;997;g5ce0f0fb15_2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263" y="254600"/>
            <a:ext cx="5749537" cy="619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7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/>
          <p:nvPr/>
        </p:nvSpPr>
        <p:spPr>
          <a:xfrm>
            <a:off x="309575" y="6236950"/>
            <a:ext cx="5844300" cy="55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 txBox="1">
            <a:spLocks noGrp="1"/>
          </p:cNvSpPr>
          <p:nvPr>
            <p:ph type="body" idx="1"/>
          </p:nvPr>
        </p:nvSpPr>
        <p:spPr>
          <a:xfrm>
            <a:off x="522976" y="1271940"/>
            <a:ext cx="82296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Font typeface="Wingdings" pitchFamily="2" charset="2"/>
              <a:buChar char="§"/>
            </a:pPr>
            <a:r>
              <a:rPr lang="en-US" sz="3000" dirty="0"/>
              <a:t>B-format is mostly same as S-Format, with two register sources (</a:t>
            </a: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rs1/rs2</a:t>
            </a:r>
            <a:r>
              <a:rPr lang="en-US" sz="3000" dirty="0"/>
              <a:t>) and a 12-bit immediate</a:t>
            </a:r>
            <a:endParaRPr sz="3000" dirty="0"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itchFamily="2" charset="2"/>
              <a:buChar char="§"/>
            </a:pPr>
            <a:r>
              <a:rPr lang="en-US" sz="3000" dirty="0"/>
              <a:t>But now immediate represents values -2</a:t>
            </a:r>
            <a:r>
              <a:rPr lang="en-US" sz="3000" baseline="30000" dirty="0"/>
              <a:t>12</a:t>
            </a:r>
            <a:r>
              <a:rPr lang="en-US" sz="3000" dirty="0"/>
              <a:t> to +2</a:t>
            </a:r>
            <a:r>
              <a:rPr lang="en-US" sz="3000" baseline="30000" dirty="0"/>
              <a:t>12</a:t>
            </a:r>
            <a:r>
              <a:rPr lang="en-US" sz="3000" dirty="0"/>
              <a:t>-2 in 2-byte increments</a:t>
            </a:r>
            <a:endParaRPr sz="3000" dirty="0"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itchFamily="2" charset="2"/>
              <a:buChar char="§"/>
            </a:pPr>
            <a:r>
              <a:rPr lang="en-US" sz="3000" dirty="0"/>
              <a:t>The 12 immediate bits encode even 13-bit signed byte offsets (lowest bit of offset is always zero, so no need to store it) </a:t>
            </a:r>
            <a:endParaRPr sz="3000" dirty="0"/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RISC-V B-Format for Branches</a:t>
            </a:r>
            <a:endParaRPr dirty="0"/>
          </a:p>
        </p:txBody>
      </p:sp>
      <p:grpSp>
        <p:nvGrpSpPr>
          <p:cNvPr id="1007" name="Google Shape;1007;p42"/>
          <p:cNvGrpSpPr/>
          <p:nvPr/>
        </p:nvGrpSpPr>
        <p:grpSpPr>
          <a:xfrm>
            <a:off x="122469" y="5501640"/>
            <a:ext cx="8883258" cy="822960"/>
            <a:chOff x="122469" y="3383280"/>
            <a:chExt cx="8883258" cy="822960"/>
          </a:xfrm>
        </p:grpSpPr>
        <p:grpSp>
          <p:nvGrpSpPr>
            <p:cNvPr id="1008" name="Google Shape;1008;p42"/>
            <p:cNvGrpSpPr/>
            <p:nvPr/>
          </p:nvGrpSpPr>
          <p:grpSpPr>
            <a:xfrm>
              <a:off x="221000" y="3749040"/>
              <a:ext cx="8605949" cy="457200"/>
              <a:chOff x="56408" y="4572000"/>
              <a:chExt cx="8605949" cy="457200"/>
            </a:xfrm>
          </p:grpSpPr>
          <p:sp>
            <p:nvSpPr>
              <p:cNvPr id="1009" name="Google Shape;1009;p42"/>
              <p:cNvSpPr/>
              <p:nvPr/>
            </p:nvSpPr>
            <p:spPr>
              <a:xfrm>
                <a:off x="56408" y="4572000"/>
                <a:ext cx="213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imm[12|10:5]</a:t>
                </a: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6981757" y="4572000"/>
                <a:ext cx="1680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2190083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rs2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3424357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rs1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4658858" y="4572000"/>
                <a:ext cx="78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func3</a:t>
                </a:r>
                <a:endParaRPr sz="15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5442458" y="4572000"/>
                <a:ext cx="15393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imm[4:1|11]</a:t>
                </a:r>
                <a:endParaRPr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15" name="Google Shape;1015;p42"/>
            <p:cNvSpPr txBox="1"/>
            <p:nvPr/>
          </p:nvSpPr>
          <p:spPr>
            <a:xfrm>
              <a:off x="1224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6" name="Google Shape;1016;p42"/>
            <p:cNvSpPr txBox="1"/>
            <p:nvPr/>
          </p:nvSpPr>
          <p:spPr>
            <a:xfrm>
              <a:off x="86367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17" name="Google Shape;1017;p42"/>
          <p:cNvGrpSpPr/>
          <p:nvPr/>
        </p:nvGrpSpPr>
        <p:grpSpPr>
          <a:xfrm>
            <a:off x="221000" y="6248400"/>
            <a:ext cx="8605949" cy="457200"/>
            <a:chOff x="56408" y="4572000"/>
            <a:chExt cx="8605949" cy="457200"/>
          </a:xfrm>
        </p:grpSpPr>
        <p:sp>
          <p:nvSpPr>
            <p:cNvPr id="1018" name="Google Shape;1018;p42"/>
            <p:cNvSpPr/>
            <p:nvPr/>
          </p:nvSpPr>
          <p:spPr>
            <a:xfrm>
              <a:off x="56408" y="4572000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981757" y="4572000"/>
              <a:ext cx="168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2190083" y="45720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424357" y="45720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4658858" y="4572000"/>
              <a:ext cx="78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5442458" y="4572000"/>
              <a:ext cx="153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D709E5DE-18EB-AB4B-9B41-C7CD346BED28}"/>
              </a:ext>
            </a:extLst>
          </p:cNvPr>
          <p:cNvSpPr txBox="1">
            <a:spLocks/>
          </p:cNvSpPr>
          <p:nvPr/>
        </p:nvSpPr>
        <p:spPr>
          <a:xfrm>
            <a:off x="4716016" y="-6402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43330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ym typeface="Calibri"/>
              </a:rPr>
              <a:t>Branch Example (1/2)</a:t>
            </a:r>
            <a:endParaRPr dirty="0">
              <a:sym typeface="Calibri"/>
            </a:endParaRPr>
          </a:p>
        </p:txBody>
      </p:sp>
      <p:sp>
        <p:nvSpPr>
          <p:cNvPr id="1029" name="Google Shape;102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60"/>
              <a:buFont typeface="Wingdings" pitchFamily="2" charset="2"/>
              <a:buChar char="§"/>
            </a:pPr>
            <a:r>
              <a:rPr lang="en-US" sz="2960" dirty="0"/>
              <a:t>RISCV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Code: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9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lang="en-US" sz="222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59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9,</a:t>
            </a:r>
            <a:r>
              <a:rPr lang="en-US" sz="259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lang="en-US" sz="2590" b="1" i="0" u="none" strike="noStrike" cap="none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-US" sz="2590" b="0" i="0" u="sng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x18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9,-1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    </a:t>
            </a:r>
            <a:r>
              <a:rPr lang="en-US" sz="2590" b="0" i="0" u="none" strike="noStrike" cap="none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1" dirty="0">
                <a:solidFill>
                  <a:schemeClr val="accent6"/>
                </a:solidFill>
                <a:latin typeface="Courier New"/>
                <a:cs typeface="Courier New"/>
                <a:sym typeface="Courier New"/>
              </a:rPr>
              <a:t>End</a:t>
            </a:r>
            <a:r>
              <a:rPr lang="en-US" sz="259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dirty="0"/>
          </a:p>
          <a:p>
            <a:pPr marL="457200" marR="0" lvl="0" indent="-4318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dirty="0"/>
              <a:t>Branch offset = </a:t>
            </a:r>
            <a:endParaRPr dirty="0"/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dirty="0"/>
              <a:t>(Branch with offset of 0, branches to itself)</a:t>
            </a:r>
            <a:endParaRPr dirty="0"/>
          </a:p>
        </p:txBody>
      </p:sp>
      <p:grpSp>
        <p:nvGrpSpPr>
          <p:cNvPr id="1031" name="Google Shape;1031;p43"/>
          <p:cNvGrpSpPr/>
          <p:nvPr/>
        </p:nvGrpSpPr>
        <p:grpSpPr>
          <a:xfrm>
            <a:off x="5965351" y="1600267"/>
            <a:ext cx="3178609" cy="600207"/>
            <a:chOff x="5464629" y="1371600"/>
            <a:chExt cx="3679371" cy="1164772"/>
          </a:xfrm>
        </p:grpSpPr>
        <p:cxnSp>
          <p:nvCxnSpPr>
            <p:cNvPr id="1032" name="Google Shape;1032;p43"/>
            <p:cNvCxnSpPr/>
            <p:nvPr/>
          </p:nvCxnSpPr>
          <p:spPr>
            <a:xfrm flipH="1">
              <a:off x="5464629" y="1621971"/>
              <a:ext cx="925285" cy="914401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33" name="Google Shape;1033;p43"/>
            <p:cNvSpPr txBox="1"/>
            <p:nvPr/>
          </p:nvSpPr>
          <p:spPr>
            <a:xfrm>
              <a:off x="6355080" y="1371600"/>
              <a:ext cx="27889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Start counting from instruction AFTER the branch</a:t>
              </a:r>
              <a:endParaRPr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43"/>
          <p:cNvGrpSpPr/>
          <p:nvPr/>
        </p:nvGrpSpPr>
        <p:grpSpPr>
          <a:xfrm>
            <a:off x="5976257" y="2471057"/>
            <a:ext cx="522511" cy="1294934"/>
            <a:chOff x="5519057" y="2623457"/>
            <a:chExt cx="522511" cy="1294934"/>
          </a:xfrm>
        </p:grpSpPr>
        <p:sp>
          <p:nvSpPr>
            <p:cNvPr id="1035" name="Google Shape;1035;p43"/>
            <p:cNvSpPr/>
            <p:nvPr/>
          </p:nvSpPr>
          <p:spPr>
            <a:xfrm>
              <a:off x="5519057" y="2623457"/>
              <a:ext cx="273900" cy="10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48873" y="7659"/>
                    <a:pt x="97748" y="15319"/>
                    <a:pt x="100132" y="22978"/>
                  </a:cubicBezTo>
                  <a:cubicBezTo>
                    <a:pt x="102516" y="30638"/>
                    <a:pt x="14304" y="38936"/>
                    <a:pt x="14304" y="45957"/>
                  </a:cubicBezTo>
                  <a:cubicBezTo>
                    <a:pt x="14304" y="52978"/>
                    <a:pt x="100132" y="58297"/>
                    <a:pt x="100132" y="65106"/>
                  </a:cubicBezTo>
                  <a:cubicBezTo>
                    <a:pt x="100132" y="71914"/>
                    <a:pt x="11125" y="79787"/>
                    <a:pt x="14304" y="86808"/>
                  </a:cubicBezTo>
                  <a:cubicBezTo>
                    <a:pt x="17483" y="93829"/>
                    <a:pt x="120000" y="101702"/>
                    <a:pt x="119205" y="107234"/>
                  </a:cubicBezTo>
                  <a:cubicBezTo>
                    <a:pt x="118410" y="112765"/>
                    <a:pt x="44503" y="116808"/>
                    <a:pt x="9536" y="120000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3"/>
            <p:cNvSpPr txBox="1"/>
            <p:nvPr/>
          </p:nvSpPr>
          <p:spPr>
            <a:xfrm>
              <a:off x="5714997" y="2841173"/>
              <a:ext cx="32657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7" name="Google Shape;1037;p43"/>
          <p:cNvSpPr/>
          <p:nvPr/>
        </p:nvSpPr>
        <p:spPr>
          <a:xfrm>
            <a:off x="5976250" y="3489550"/>
            <a:ext cx="249450" cy="404325"/>
          </a:xfrm>
          <a:custGeom>
            <a:avLst/>
            <a:gdLst/>
            <a:ahLst/>
            <a:cxnLst/>
            <a:rect l="l" t="t" r="r" b="b"/>
            <a:pathLst>
              <a:path w="9978" h="16173" extrusionOk="0">
                <a:moveTo>
                  <a:pt x="0" y="0"/>
                </a:moveTo>
                <a:cubicBezTo>
                  <a:pt x="1659" y="1659"/>
                  <a:pt x="9848" y="7257"/>
                  <a:pt x="9952" y="9952"/>
                </a:cubicBezTo>
                <a:cubicBezTo>
                  <a:pt x="10056" y="12648"/>
                  <a:pt x="2177" y="15136"/>
                  <a:pt x="622" y="1617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3"/>
          <p:cNvSpPr txBox="1"/>
          <p:nvPr/>
        </p:nvSpPr>
        <p:spPr>
          <a:xfrm>
            <a:off x="3275856" y="4052090"/>
            <a:ext cx="4851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4×32-bit instructions = 16 bytes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694FE10-BE65-B142-8FDE-2D4AF85DC006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616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>
                <a:sym typeface="Calibri"/>
              </a:rPr>
              <a:t>Branch Example (1/2)</a:t>
            </a:r>
            <a:endParaRPr>
              <a:sym typeface="Calibri"/>
            </a:endParaRPr>
          </a:p>
        </p:txBody>
      </p:sp>
      <p:sp>
        <p:nvSpPr>
          <p:cNvPr id="1044" name="Google Shape;1044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60"/>
              <a:buFont typeface="Wingdings" pitchFamily="2" charset="2"/>
              <a:buChar char="§"/>
            </a:pPr>
            <a:r>
              <a:rPr lang="en-US" sz="2960" dirty="0"/>
              <a:t>RISCV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59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lang="en-US" sz="222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59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9,</a:t>
            </a:r>
            <a:r>
              <a:rPr lang="en-US" sz="259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lang="en-US" sz="2590" b="1" i="0" u="none" strike="noStrike" cap="none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-US" sz="2590" b="0" i="0" u="sng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x18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9,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9,-1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    </a:t>
            </a:r>
            <a:r>
              <a:rPr lang="en-US" sz="2590" b="0" i="0" u="none" strike="noStrike" cap="none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b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End: 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grpSp>
        <p:nvGrpSpPr>
          <p:cNvPr id="1046" name="Google Shape;1046;p44"/>
          <p:cNvGrpSpPr/>
          <p:nvPr/>
        </p:nvGrpSpPr>
        <p:grpSpPr>
          <a:xfrm>
            <a:off x="5965424" y="1600267"/>
            <a:ext cx="3178432" cy="600206"/>
            <a:chOff x="5464714" y="1371600"/>
            <a:chExt cx="3679166" cy="1164771"/>
          </a:xfrm>
        </p:grpSpPr>
        <p:cxnSp>
          <p:nvCxnSpPr>
            <p:cNvPr id="1047" name="Google Shape;1047;p44"/>
            <p:cNvCxnSpPr/>
            <p:nvPr/>
          </p:nvCxnSpPr>
          <p:spPr>
            <a:xfrm flipH="1">
              <a:off x="5464714" y="1621971"/>
              <a:ext cx="925200" cy="9144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48" name="Google Shape;1048;p44"/>
            <p:cNvSpPr txBox="1"/>
            <p:nvPr/>
          </p:nvSpPr>
          <p:spPr>
            <a:xfrm>
              <a:off x="6355080" y="1371600"/>
              <a:ext cx="2788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Start counting from instruction AFTER the branch</a:t>
              </a:r>
              <a:endParaRPr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4"/>
          <p:cNvGrpSpPr/>
          <p:nvPr/>
        </p:nvGrpSpPr>
        <p:grpSpPr>
          <a:xfrm>
            <a:off x="5976257" y="2471057"/>
            <a:ext cx="522640" cy="1295016"/>
            <a:chOff x="5519057" y="2623457"/>
            <a:chExt cx="522640" cy="1295016"/>
          </a:xfrm>
        </p:grpSpPr>
        <p:sp>
          <p:nvSpPr>
            <p:cNvPr id="1050" name="Google Shape;1050;p44"/>
            <p:cNvSpPr/>
            <p:nvPr/>
          </p:nvSpPr>
          <p:spPr>
            <a:xfrm>
              <a:off x="5519057" y="2623457"/>
              <a:ext cx="273900" cy="10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48873" y="7659"/>
                    <a:pt x="97748" y="15319"/>
                    <a:pt x="100132" y="22978"/>
                  </a:cubicBezTo>
                  <a:cubicBezTo>
                    <a:pt x="102516" y="30638"/>
                    <a:pt x="14304" y="38936"/>
                    <a:pt x="14304" y="45957"/>
                  </a:cubicBezTo>
                  <a:cubicBezTo>
                    <a:pt x="14304" y="52978"/>
                    <a:pt x="100132" y="58297"/>
                    <a:pt x="100132" y="65106"/>
                  </a:cubicBezTo>
                  <a:cubicBezTo>
                    <a:pt x="100132" y="71914"/>
                    <a:pt x="11125" y="79787"/>
                    <a:pt x="14304" y="86808"/>
                  </a:cubicBezTo>
                  <a:cubicBezTo>
                    <a:pt x="17483" y="93829"/>
                    <a:pt x="120000" y="101702"/>
                    <a:pt x="119205" y="107234"/>
                  </a:cubicBezTo>
                  <a:cubicBezTo>
                    <a:pt x="118410" y="112765"/>
                    <a:pt x="44503" y="116808"/>
                    <a:pt x="9536" y="120000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4"/>
            <p:cNvSpPr txBox="1"/>
            <p:nvPr/>
          </p:nvSpPr>
          <p:spPr>
            <a:xfrm>
              <a:off x="5714997" y="2841173"/>
              <a:ext cx="3267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2" name="Google Shape;1052;p44"/>
          <p:cNvSpPr/>
          <p:nvPr/>
        </p:nvSpPr>
        <p:spPr>
          <a:xfrm>
            <a:off x="5976250" y="3489550"/>
            <a:ext cx="249450" cy="404325"/>
          </a:xfrm>
          <a:custGeom>
            <a:avLst/>
            <a:gdLst/>
            <a:ahLst/>
            <a:cxnLst/>
            <a:rect l="l" t="t" r="r" b="b"/>
            <a:pathLst>
              <a:path w="9978" h="16173" extrusionOk="0">
                <a:moveTo>
                  <a:pt x="0" y="0"/>
                </a:moveTo>
                <a:cubicBezTo>
                  <a:pt x="1659" y="1659"/>
                  <a:pt x="9848" y="7257"/>
                  <a:pt x="9952" y="9952"/>
                </a:cubicBezTo>
                <a:cubicBezTo>
                  <a:pt x="10056" y="12648"/>
                  <a:pt x="2177" y="15136"/>
                  <a:pt x="622" y="1617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44"/>
          <p:cNvGrpSpPr/>
          <p:nvPr/>
        </p:nvGrpSpPr>
        <p:grpSpPr>
          <a:xfrm>
            <a:off x="122469" y="4663440"/>
            <a:ext cx="8883258" cy="822960"/>
            <a:chOff x="122469" y="3383280"/>
            <a:chExt cx="8883258" cy="822960"/>
          </a:xfrm>
        </p:grpSpPr>
        <p:grpSp>
          <p:nvGrpSpPr>
            <p:cNvPr id="1054" name="Google Shape;1054;p44"/>
            <p:cNvGrpSpPr/>
            <p:nvPr/>
          </p:nvGrpSpPr>
          <p:grpSpPr>
            <a:xfrm>
              <a:off x="221000" y="3749040"/>
              <a:ext cx="8605949" cy="457200"/>
              <a:chOff x="56408" y="4572000"/>
              <a:chExt cx="8605949" cy="457200"/>
            </a:xfrm>
          </p:grpSpPr>
          <p:sp>
            <p:nvSpPr>
              <p:cNvPr id="1055" name="Google Shape;1055;p44"/>
              <p:cNvSpPr/>
              <p:nvPr/>
            </p:nvSpPr>
            <p:spPr>
              <a:xfrm>
                <a:off x="56408" y="4572000"/>
                <a:ext cx="213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???????</a:t>
                </a: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6981757" y="4572000"/>
                <a:ext cx="1680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1100011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2190083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01010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3424357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10011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4658858" y="4572000"/>
                <a:ext cx="78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</a:t>
                </a:r>
                <a:endParaRPr sz="15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5442458" y="4572000"/>
                <a:ext cx="15393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?????</a:t>
                </a:r>
                <a:endParaRPr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61" name="Google Shape;1061;p44"/>
            <p:cNvSpPr txBox="1"/>
            <p:nvPr/>
          </p:nvSpPr>
          <p:spPr>
            <a:xfrm>
              <a:off x="1224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2" name="Google Shape;1062;p44"/>
            <p:cNvSpPr txBox="1"/>
            <p:nvPr/>
          </p:nvSpPr>
          <p:spPr>
            <a:xfrm>
              <a:off x="86367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63" name="Google Shape;1063;p44"/>
          <p:cNvGrpSpPr/>
          <p:nvPr/>
        </p:nvGrpSpPr>
        <p:grpSpPr>
          <a:xfrm>
            <a:off x="221000" y="4572000"/>
            <a:ext cx="8605949" cy="457200"/>
            <a:chOff x="56408" y="3733800"/>
            <a:chExt cx="8605949" cy="457200"/>
          </a:xfrm>
        </p:grpSpPr>
        <p:sp>
          <p:nvSpPr>
            <p:cNvPr id="1064" name="Google Shape;1064;p44"/>
            <p:cNvSpPr/>
            <p:nvPr/>
          </p:nvSpPr>
          <p:spPr>
            <a:xfrm>
              <a:off x="56408" y="3733800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981757" y="3733800"/>
              <a:ext cx="168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2190083" y="37338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3424357" y="37338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4658858" y="3733800"/>
              <a:ext cx="78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5442458" y="3733800"/>
              <a:ext cx="153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4"/>
          <p:cNvGrpSpPr/>
          <p:nvPr/>
        </p:nvGrpSpPr>
        <p:grpSpPr>
          <a:xfrm>
            <a:off x="221000" y="5486400"/>
            <a:ext cx="8605949" cy="457200"/>
            <a:chOff x="56408" y="3733800"/>
            <a:chExt cx="8605949" cy="457200"/>
          </a:xfrm>
        </p:grpSpPr>
        <p:sp>
          <p:nvSpPr>
            <p:cNvPr id="1071" name="Google Shape;1071;p44"/>
            <p:cNvSpPr/>
            <p:nvPr/>
          </p:nvSpPr>
          <p:spPr>
            <a:xfrm>
              <a:off x="56408" y="3733800"/>
              <a:ext cx="213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6981757" y="3733800"/>
              <a:ext cx="168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2190083" y="37338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rs2=10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3424357" y="37338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rs1=19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4658858" y="3733800"/>
              <a:ext cx="78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5442458" y="3733800"/>
              <a:ext cx="153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3B92A85D-C655-A44D-A868-5DE61FB10E04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4551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beq  </a:t>
            </a:r>
            <a:r>
              <a:rPr lang="en-US" sz="259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9,</a:t>
            </a:r>
            <a:r>
              <a:rPr lang="en-US" sz="259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259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lang="en-US" sz="259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offset = 16 bytes</a:t>
            </a:r>
            <a:endParaRPr sz="2590"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4572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590">
                <a:solidFill>
                  <a:srgbClr val="000000"/>
                </a:solidFill>
              </a:rPr>
              <a:t>13-bit immediate, imm[12:0], with value 16</a:t>
            </a:r>
            <a:br>
              <a:rPr lang="en-US" sz="2590" b="0" i="0" u="sng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     000000001000</a:t>
            </a:r>
            <a:r>
              <a:rPr lang="en-US" sz="350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3500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ym typeface="Calibri"/>
              </a:rPr>
              <a:t>Branch Example (1/2)</a:t>
            </a:r>
            <a:endParaRPr dirty="0">
              <a:sym typeface="Calibri"/>
            </a:endParaRPr>
          </a:p>
        </p:txBody>
      </p:sp>
      <p:grpSp>
        <p:nvGrpSpPr>
          <p:cNvPr id="1084" name="Google Shape;1084;p45"/>
          <p:cNvGrpSpPr/>
          <p:nvPr/>
        </p:nvGrpSpPr>
        <p:grpSpPr>
          <a:xfrm>
            <a:off x="122469" y="4663440"/>
            <a:ext cx="8883258" cy="822960"/>
            <a:chOff x="122469" y="3383280"/>
            <a:chExt cx="8883258" cy="822960"/>
          </a:xfrm>
        </p:grpSpPr>
        <p:grpSp>
          <p:nvGrpSpPr>
            <p:cNvPr id="1085" name="Google Shape;1085;p45"/>
            <p:cNvGrpSpPr/>
            <p:nvPr/>
          </p:nvGrpSpPr>
          <p:grpSpPr>
            <a:xfrm>
              <a:off x="221000" y="3749040"/>
              <a:ext cx="8605949" cy="457200"/>
              <a:chOff x="56408" y="4572000"/>
              <a:chExt cx="8605949" cy="457200"/>
            </a:xfrm>
          </p:grpSpPr>
          <p:sp>
            <p:nvSpPr>
              <p:cNvPr id="1086" name="Google Shape;1086;p45"/>
              <p:cNvSpPr/>
              <p:nvPr/>
            </p:nvSpPr>
            <p:spPr>
              <a:xfrm>
                <a:off x="56408" y="4572000"/>
                <a:ext cx="213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0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0 000000</a:t>
                </a:r>
                <a:endParaRPr sz="3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87" name="Google Shape;1087;p45"/>
              <p:cNvSpPr/>
              <p:nvPr/>
            </p:nvSpPr>
            <p:spPr>
              <a:xfrm>
                <a:off x="6981757" y="4572000"/>
                <a:ext cx="1680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1100011</a:t>
                </a:r>
                <a:endParaRPr sz="2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88" name="Google Shape;1088;p45"/>
              <p:cNvSpPr/>
              <p:nvPr/>
            </p:nvSpPr>
            <p:spPr>
              <a:xfrm>
                <a:off x="2190083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rPr lang="en-US" sz="27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01010</a:t>
                </a:r>
                <a:endParaRPr sz="27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3424357" y="4572000"/>
                <a:ext cx="12345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7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10011</a:t>
                </a:r>
                <a:endParaRPr sz="27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4658858" y="4572000"/>
                <a:ext cx="7836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26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</a:t>
                </a:r>
                <a:endParaRPr sz="26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5442458" y="4572000"/>
                <a:ext cx="15393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3000" b="1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1000 0</a:t>
                </a:r>
                <a:endParaRPr sz="3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92" name="Google Shape;1092;p45"/>
            <p:cNvSpPr txBox="1"/>
            <p:nvPr/>
          </p:nvSpPr>
          <p:spPr>
            <a:xfrm>
              <a:off x="1224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3" name="Google Shape;1093;p45"/>
            <p:cNvSpPr txBox="1"/>
            <p:nvPr/>
          </p:nvSpPr>
          <p:spPr>
            <a:xfrm>
              <a:off x="86367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4" name="Google Shape;1094;p45"/>
          <p:cNvGrpSpPr/>
          <p:nvPr/>
        </p:nvGrpSpPr>
        <p:grpSpPr>
          <a:xfrm>
            <a:off x="144800" y="5486400"/>
            <a:ext cx="7186050" cy="533400"/>
            <a:chOff x="56408" y="4572000"/>
            <a:chExt cx="7186050" cy="533400"/>
          </a:xfrm>
        </p:grpSpPr>
        <p:sp>
          <p:nvSpPr>
            <p:cNvPr id="1095" name="Google Shape;1095;p45"/>
            <p:cNvSpPr/>
            <p:nvPr/>
          </p:nvSpPr>
          <p:spPr>
            <a:xfrm>
              <a:off x="56408" y="4572000"/>
              <a:ext cx="228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imm[12|10:5]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2190083" y="45720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3424357" y="4572000"/>
              <a:ext cx="123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5213858" y="4648200"/>
              <a:ext cx="202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imm[4:1|11]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9" name="Google Shape;1099;p45"/>
          <p:cNvCxnSpPr/>
          <p:nvPr/>
        </p:nvCxnSpPr>
        <p:spPr>
          <a:xfrm>
            <a:off x="723275" y="5049300"/>
            <a:ext cx="7200" cy="43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0" name="Google Shape;1100;p45"/>
          <p:cNvCxnSpPr/>
          <p:nvPr/>
        </p:nvCxnSpPr>
        <p:spPr>
          <a:xfrm>
            <a:off x="6705600" y="5029075"/>
            <a:ext cx="7200" cy="43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1" name="Google Shape;1101;p45"/>
          <p:cNvGrpSpPr/>
          <p:nvPr/>
        </p:nvGrpSpPr>
        <p:grpSpPr>
          <a:xfrm>
            <a:off x="6018500" y="2337525"/>
            <a:ext cx="3139600" cy="1143000"/>
            <a:chOff x="6018500" y="2413725"/>
            <a:chExt cx="3139600" cy="1143000"/>
          </a:xfrm>
        </p:grpSpPr>
        <p:sp>
          <p:nvSpPr>
            <p:cNvPr id="1102" name="Google Shape;1102;p45"/>
            <p:cNvSpPr/>
            <p:nvPr/>
          </p:nvSpPr>
          <p:spPr>
            <a:xfrm>
              <a:off x="6018500" y="2614125"/>
              <a:ext cx="248700" cy="457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" name="Google Shape;1103;p45"/>
            <p:cNvCxnSpPr>
              <a:stCxn id="1102" idx="3"/>
            </p:cNvCxnSpPr>
            <p:nvPr/>
          </p:nvCxnSpPr>
          <p:spPr>
            <a:xfrm>
              <a:off x="6267200" y="2842725"/>
              <a:ext cx="684300" cy="259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04" name="Google Shape;1104;p45"/>
            <p:cNvSpPr txBox="1"/>
            <p:nvPr/>
          </p:nvSpPr>
          <p:spPr>
            <a:xfrm>
              <a:off x="6705600" y="2413725"/>
              <a:ext cx="2452500" cy="11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imm[0] discarded, always zero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5"/>
          <p:cNvGrpSpPr/>
          <p:nvPr/>
        </p:nvGrpSpPr>
        <p:grpSpPr>
          <a:xfrm>
            <a:off x="4959500" y="2537900"/>
            <a:ext cx="1105500" cy="2354400"/>
            <a:chOff x="4959500" y="2537900"/>
            <a:chExt cx="1105500" cy="2354400"/>
          </a:xfrm>
        </p:grpSpPr>
        <p:sp>
          <p:nvSpPr>
            <p:cNvPr id="1106" name="Google Shape;1106;p45"/>
            <p:cNvSpPr/>
            <p:nvPr/>
          </p:nvSpPr>
          <p:spPr>
            <a:xfrm>
              <a:off x="4959500" y="2537900"/>
              <a:ext cx="1059000" cy="457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" name="Google Shape;1107;p45"/>
            <p:cNvCxnSpPr/>
            <p:nvPr/>
          </p:nvCxnSpPr>
          <p:spPr>
            <a:xfrm>
              <a:off x="5489000" y="2995100"/>
              <a:ext cx="576000" cy="1897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08" name="Google Shape;1108;p45"/>
          <p:cNvGrpSpPr/>
          <p:nvPr/>
        </p:nvGrpSpPr>
        <p:grpSpPr>
          <a:xfrm>
            <a:off x="1617475" y="2537900"/>
            <a:ext cx="3342000" cy="2508300"/>
            <a:chOff x="1617475" y="2537900"/>
            <a:chExt cx="3342000" cy="2508300"/>
          </a:xfrm>
        </p:grpSpPr>
        <p:sp>
          <p:nvSpPr>
            <p:cNvPr id="1109" name="Google Shape;1109;p45"/>
            <p:cNvSpPr/>
            <p:nvPr/>
          </p:nvSpPr>
          <p:spPr>
            <a:xfrm>
              <a:off x="3328075" y="2537900"/>
              <a:ext cx="1631400" cy="457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" name="Google Shape;1110;p45"/>
            <p:cNvCxnSpPr>
              <a:stCxn id="1109" idx="2"/>
            </p:cNvCxnSpPr>
            <p:nvPr/>
          </p:nvCxnSpPr>
          <p:spPr>
            <a:xfrm flipH="1">
              <a:off x="1617475" y="2995100"/>
              <a:ext cx="2526300" cy="2051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1" name="Google Shape;1111;p45"/>
          <p:cNvGrpSpPr/>
          <p:nvPr/>
        </p:nvGrpSpPr>
        <p:grpSpPr>
          <a:xfrm>
            <a:off x="3048150" y="2537900"/>
            <a:ext cx="3903450" cy="2477100"/>
            <a:chOff x="3048150" y="2537900"/>
            <a:chExt cx="3903450" cy="2477100"/>
          </a:xfrm>
        </p:grpSpPr>
        <p:sp>
          <p:nvSpPr>
            <p:cNvPr id="1112" name="Google Shape;1112;p45"/>
            <p:cNvSpPr/>
            <p:nvPr/>
          </p:nvSpPr>
          <p:spPr>
            <a:xfrm>
              <a:off x="3048150" y="2537900"/>
              <a:ext cx="264300" cy="457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" name="Google Shape;1113;p45"/>
            <p:cNvCxnSpPr/>
            <p:nvPr/>
          </p:nvCxnSpPr>
          <p:spPr>
            <a:xfrm>
              <a:off x="3180300" y="2995100"/>
              <a:ext cx="3771300" cy="201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4" name="Google Shape;1114;p45"/>
          <p:cNvGrpSpPr/>
          <p:nvPr/>
        </p:nvGrpSpPr>
        <p:grpSpPr>
          <a:xfrm>
            <a:off x="676050" y="2537900"/>
            <a:ext cx="2372100" cy="2356500"/>
            <a:chOff x="676050" y="2537900"/>
            <a:chExt cx="2372100" cy="2356500"/>
          </a:xfrm>
        </p:grpSpPr>
        <p:sp>
          <p:nvSpPr>
            <p:cNvPr id="1115" name="Google Shape;1115;p45"/>
            <p:cNvSpPr/>
            <p:nvPr/>
          </p:nvSpPr>
          <p:spPr>
            <a:xfrm>
              <a:off x="2761950" y="2537900"/>
              <a:ext cx="286200" cy="457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6" name="Google Shape;1116;p45"/>
            <p:cNvCxnSpPr>
              <a:stCxn id="1115" idx="2"/>
              <a:endCxn id="1092" idx="3"/>
            </p:cNvCxnSpPr>
            <p:nvPr/>
          </p:nvCxnSpPr>
          <p:spPr>
            <a:xfrm flipH="1">
              <a:off x="676050" y="2995100"/>
              <a:ext cx="2229000" cy="1899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7C7E4078-371B-7142-B81E-2BA65D968039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276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RISC-V Branch Instructions</a:t>
            </a:r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" y="2743201"/>
            <a:ext cx="8657558" cy="164864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094CFB-7F36-4F4C-9BAA-7C550EEF0B87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328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63E1D68C-2261-D549-897E-6B0B46D9C0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U-type</a:t>
            </a:r>
          </a:p>
        </p:txBody>
      </p:sp>
    </p:spTree>
    <p:extLst>
      <p:ext uri="{BB962C8B-B14F-4D97-AF65-F5344CB8AC3E}">
        <p14:creationId xmlns:p14="http://schemas.microsoft.com/office/powerpoint/2010/main" val="1115511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C4DB-A4CB-E44C-A925-E01E603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U-Type for </a:t>
            </a:r>
            <a:r>
              <a:rPr lang="en-US" dirty="0">
                <a:solidFill>
                  <a:srgbClr val="FF0000"/>
                </a:solidFill>
              </a:rPr>
              <a:t>Upper Immediate </a:t>
            </a:r>
            <a:r>
              <a:rPr lang="en-US" dirty="0"/>
              <a:t>Instruction</a:t>
            </a:r>
          </a:p>
        </p:txBody>
      </p:sp>
      <p:pic>
        <p:nvPicPr>
          <p:cNvPr id="6" name="Content Placeholder 5" descr="Untitled.jpeg">
            <a:extLst>
              <a:ext uri="{FF2B5EF4-FFF2-40B4-BE49-F238E27FC236}">
                <a16:creationId xmlns:a16="http://schemas.microsoft.com/office/drawing/2014/main" id="{3BA1D39F-107B-B844-BBA4-E16D09146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1" y="1412776"/>
            <a:ext cx="7896225" cy="12837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447394-C7D5-014C-83EE-7F64FCEA1965}"/>
              </a:ext>
            </a:extLst>
          </p:cNvPr>
          <p:cNvSpPr txBox="1">
            <a:spLocks/>
          </p:cNvSpPr>
          <p:nvPr/>
        </p:nvSpPr>
        <p:spPr bwMode="auto">
          <a:xfrm>
            <a:off x="396875" y="3158654"/>
            <a:ext cx="7896225" cy="322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Upper Immediate Type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2 operands: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Arial" charset="0"/>
              </a:rPr>
              <a:t>rd</a:t>
            </a:r>
            <a:r>
              <a:rPr lang="en-US" dirty="0">
                <a:latin typeface="Times New Roman" pitchFamily="18" charset="0"/>
                <a:cs typeface="Arial" charset="0"/>
              </a:rPr>
              <a:t>: 	</a:t>
            </a:r>
            <a:r>
              <a:rPr lang="en-US" dirty="0">
                <a:cs typeface="Arial" charset="0"/>
              </a:rPr>
              <a:t>destination register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imm</a:t>
            </a:r>
            <a:r>
              <a:rPr lang="en-US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dirty="0">
                <a:cs typeface="Arial" charset="0"/>
              </a:rPr>
              <a:t>:upper 20 bits of a 32-bit immediate</a:t>
            </a:r>
          </a:p>
          <a:p>
            <a:r>
              <a:rPr lang="en-US" dirty="0"/>
              <a:t>Used for two instructions</a:t>
            </a:r>
          </a:p>
          <a:p>
            <a:pPr lvl="1"/>
            <a:r>
              <a:rPr lang="en-US" dirty="0"/>
              <a:t>LUI </a:t>
            </a:r>
            <a:r>
              <a:rPr lang="mr-IN" dirty="0"/>
              <a:t>–</a:t>
            </a:r>
            <a:r>
              <a:rPr lang="en-US" dirty="0"/>
              <a:t> Load  Upper Immediate</a:t>
            </a:r>
          </a:p>
          <a:p>
            <a:pPr lvl="1"/>
            <a:r>
              <a:rPr lang="en-US" dirty="0"/>
              <a:t>AUIPC </a:t>
            </a:r>
            <a:r>
              <a:rPr lang="mr-IN" dirty="0"/>
              <a:t>–</a:t>
            </a:r>
            <a:r>
              <a:rPr lang="en-US" dirty="0"/>
              <a:t> Add Upper Immediate to PC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937A8-DABF-204C-A5E5-B45DB32CA850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699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4F4B-D5E0-E14A-9E3A-E549E9AD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lui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/>
              <a:t>Example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B8A9CE-2DF8-5345-B3BC-FFDE9E2B3D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1520" y="1412776"/>
          <a:ext cx="835510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4171820" imgH="1476340" progId="Visio.Drawing.11">
                  <p:embed/>
                </p:oleObj>
              </mc:Choice>
              <mc:Fallback>
                <p:oleObj name="Visio" r:id="rId3" imgW="4171820" imgH="147634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B8A9CE-2DF8-5345-B3BC-FFDE9E2B3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412776"/>
                        <a:ext cx="835510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CF36A-A5A9-A242-832A-CA74E3D04DC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69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60F4-A6EE-B946-BE77-46108957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F2E0-FA57-A147-A4ED-2C4A62E6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 Formats</a:t>
            </a:r>
          </a:p>
          <a:p>
            <a:r>
              <a:rPr lang="en-US" dirty="0">
                <a:solidFill>
                  <a:srgbClr val="C00000"/>
                </a:solidFill>
              </a:rPr>
              <a:t>I-format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S-format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B-format</a:t>
            </a:r>
          </a:p>
          <a:p>
            <a:r>
              <a:rPr lang="en-US" dirty="0">
                <a:solidFill>
                  <a:srgbClr val="C00000"/>
                </a:solidFill>
              </a:rPr>
              <a:t>U-format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54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FFE5-691D-1A4F-A6A4-22D68661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lui</a:t>
            </a:r>
            <a:r>
              <a:rPr lang="en-US" dirty="0"/>
              <a:t> to create long </a:t>
            </a:r>
            <a:r>
              <a:rPr lang="en-US" dirty="0" err="1"/>
              <a:t>immediates</a:t>
            </a:r>
            <a:r>
              <a:rPr lang="en-US" dirty="0"/>
              <a:t> (Revise)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93E6-FAE0-1C4C-B126-8402805A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896225" cy="1656184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LUI writes the upper 20 bits of the destination with the immediate value, and clears the lower 12 bits</a:t>
            </a:r>
          </a:p>
          <a:p>
            <a:r>
              <a:rPr lang="en-US" dirty="0">
                <a:latin typeface="Calibri"/>
                <a:cs typeface="Calibri"/>
              </a:rPr>
              <a:t>Together with an ADDI to set low 12 bits, can create any 32-bit value in a register using two instructions (LUI/ADDI)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lui</a:t>
            </a:r>
            <a:r>
              <a:rPr lang="en-US" dirty="0">
                <a:latin typeface="Courier New"/>
                <a:cs typeface="Courier New"/>
              </a:rPr>
              <a:t> x10, 0x87654	 # x10 = 0x87654000	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x10, x10, 0x321	 # x10 = 0x87654321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D461C-C035-1A4F-955C-61200E9FFD6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489C-8A05-944F-9F0B-0D7DA1823C9E}"/>
              </a:ext>
            </a:extLst>
          </p:cNvPr>
          <p:cNvSpPr txBox="1"/>
          <p:nvPr/>
        </p:nvSpPr>
        <p:spPr>
          <a:xfrm>
            <a:off x="539552" y="5013176"/>
            <a:ext cx="6034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Remember the corner case – discussed earlier</a:t>
            </a:r>
          </a:p>
        </p:txBody>
      </p:sp>
    </p:spTree>
    <p:extLst>
      <p:ext uri="{BB962C8B-B14F-4D97-AF65-F5344CB8AC3E}">
        <p14:creationId xmlns:p14="http://schemas.microsoft.com/office/powerpoint/2010/main" val="1135583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AUIPC: Add Upper Immediate to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r>
              <a:rPr lang="en-IN" dirty="0"/>
              <a:t>It is used to build pc-relative addresses using U-type format</a:t>
            </a:r>
          </a:p>
          <a:p>
            <a:r>
              <a:rPr lang="en-IN" dirty="0"/>
              <a:t>Form a 32-bit offset</a:t>
            </a:r>
          </a:p>
          <a:p>
            <a:pPr lvl="1"/>
            <a:r>
              <a:rPr lang="en-IN" dirty="0"/>
              <a:t>Offset = 20-bit U-immediate + filling in the lowest 12 bits with zeros, </a:t>
            </a:r>
          </a:p>
          <a:p>
            <a:r>
              <a:rPr lang="en-IN" dirty="0"/>
              <a:t>PC + Offset </a:t>
            </a:r>
            <a:r>
              <a:rPr lang="en-IN" dirty="0">
                <a:sym typeface="Wingdings" pitchFamily="2" charset="2"/>
              </a:rPr>
              <a:t> Destination Register</a:t>
            </a:r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Used for PC-relative addressing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Label: AUIPC x10, 0 </a:t>
            </a:r>
            <a:r>
              <a:rPr lang="en-US" sz="2000" b="1" dirty="0">
                <a:latin typeface="Courier New"/>
                <a:cs typeface="Courier New"/>
              </a:rPr>
              <a:t># Puts address of label in x10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2963E-8799-5345-9049-52FF511E4F5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D25-4519-2146-85C0-7112DF2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RISC-V instruction Formats</a:t>
            </a:r>
          </a:p>
        </p:txBody>
      </p:sp>
      <p:pic>
        <p:nvPicPr>
          <p:cNvPr id="5" name="Picture 4" descr="Untitled.jpeg">
            <a:extLst>
              <a:ext uri="{FF2B5EF4-FFF2-40B4-BE49-F238E27FC236}">
                <a16:creationId xmlns:a16="http://schemas.microsoft.com/office/drawing/2014/main" id="{379AE484-AA0B-1F4D-B8A1-E6B18557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" y="1123950"/>
            <a:ext cx="8559090" cy="299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24BD52-2822-D04E-8144-DED6DE15B6EB}"/>
              </a:ext>
            </a:extLst>
          </p:cNvPr>
          <p:cNvSpPr/>
          <p:nvPr/>
        </p:nvSpPr>
        <p:spPr bwMode="auto">
          <a:xfrm>
            <a:off x="45358" y="950640"/>
            <a:ext cx="8703106" cy="2694384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72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074-0546-CB40-AA79-4023910E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8AC5-6705-7E48-B27C-47D15D91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 we have studied RISC-V instructions </a:t>
            </a:r>
          </a:p>
          <a:p>
            <a:pPr lvl="1"/>
            <a:r>
              <a:rPr lang="en-US" dirty="0"/>
              <a:t>R-Format</a:t>
            </a:r>
          </a:p>
          <a:p>
            <a:pPr lvl="1"/>
            <a:r>
              <a:rPr lang="en-US" dirty="0"/>
              <a:t>I-Format</a:t>
            </a:r>
          </a:p>
          <a:p>
            <a:pPr lvl="1"/>
            <a:r>
              <a:rPr lang="en-US" dirty="0"/>
              <a:t>S-Format</a:t>
            </a:r>
          </a:p>
          <a:p>
            <a:pPr lvl="1"/>
            <a:r>
              <a:rPr lang="en-US" dirty="0"/>
              <a:t>B-Format</a:t>
            </a:r>
          </a:p>
          <a:p>
            <a:pPr lvl="1"/>
            <a:r>
              <a:rPr lang="en-US" dirty="0"/>
              <a:t>U-Format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68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0BAC292D-1F99-F04B-AFF1-81A6B1DFE5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85686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A847-5F1F-D34A-824C-6B13D062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B-Type Example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8827-534B-F349-B0C9-C864D904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655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13-bit immediate encodes where to branch (relative to the branch instruction)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Immediate encoding is strange</a:t>
            </a:r>
          </a:p>
          <a:p>
            <a:pPr>
              <a:lnSpc>
                <a:spcPct val="90000"/>
              </a:lnSpc>
            </a:pPr>
            <a:r>
              <a:rPr lang="en-US" b="1" dirty="0">
                <a:cs typeface="Arial" charset="0"/>
              </a:rPr>
              <a:t>Example:</a:t>
            </a:r>
            <a:endParaRPr lang="en-US" sz="2000" b="1" dirty="0"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93A69C-BBAE-4944-82CB-D10B0BE053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75916" y="2658994"/>
          <a:ext cx="7428532" cy="362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3422469" imgH="1669611" progId="Visio.Drawing.11">
                  <p:embed/>
                </p:oleObj>
              </mc:Choice>
              <mc:Fallback>
                <p:oleObj name="Visio" r:id="rId3" imgW="3422469" imgH="1669611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293A69C-BBAE-4944-82CB-D10B0BE05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916" y="2658994"/>
                        <a:ext cx="7428532" cy="3624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661D15-9DF1-E748-8A45-5F5FF27B8F5E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381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D01-297A-2D46-889D-AA2A8EF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B-Type Example (2/2)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6FB669-7852-4143-A0C3-D9DC2634A6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43000" y="139700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76FB669-7852-4143-A0C3-D9DC2634A6F6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139700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8D1B7E9B-67E1-F74A-8948-3EC14EE95D3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93" y="4941168"/>
            <a:ext cx="2895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the differing order of operands in assembly and machine codes:</a:t>
            </a:r>
          </a:p>
          <a:p>
            <a:pPr>
              <a:spcBef>
                <a:spcPct val="50000"/>
              </a:spcBef>
            </a:pP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beq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rs1, rs2, imm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12:1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F69AF3-D349-974E-82E5-980774C9E0F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43000" y="1371600"/>
          <a:ext cx="743429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5" imgW="4200849" imgH="1539517" progId="Visio.Drawing.11">
                  <p:embed/>
                </p:oleObj>
              </mc:Choice>
              <mc:Fallback>
                <p:oleObj name="Visio" r:id="rId5" imgW="4200849" imgH="1539517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DF69AF3-D349-974E-82E5-980774C9E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371600"/>
                        <a:ext cx="7434292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CBC18CA-DD43-CA4C-B4D7-B9C859D8A3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67744" y="4064591"/>
          <a:ext cx="6198840" cy="5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7" imgW="3422469" imgH="371579" progId="Visio.Drawing.11">
                  <p:embed/>
                </p:oleObj>
              </mc:Choice>
              <mc:Fallback>
                <p:oleObj name="Visio" r:id="rId7" imgW="3422469" imgH="371579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CBC18CA-DD43-CA4C-B4D7-B9C859D8A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7744" y="4064591"/>
                        <a:ext cx="6198840" cy="5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8A5006-C351-AC42-8556-C689D1E50948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697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PC-Relative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the Branch Instruction, we have used PC-relative addressing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PC-Relative Addressing:  </a:t>
            </a: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dirty="0"/>
              <a:t> field as a two’s-complement offset to PC</a:t>
            </a:r>
          </a:p>
          <a:p>
            <a:pPr lvl="1"/>
            <a:r>
              <a:rPr lang="en-US" dirty="0"/>
              <a:t>Branches generally change the PC by a small amount</a:t>
            </a:r>
          </a:p>
          <a:p>
            <a:pPr lvl="1"/>
            <a:r>
              <a:rPr lang="en-US" dirty="0"/>
              <a:t>Can specify ± 2</a:t>
            </a:r>
            <a:r>
              <a:rPr lang="en-US" baseline="30000" dirty="0"/>
              <a:t>12</a:t>
            </a:r>
            <a:r>
              <a:rPr lang="en-US" dirty="0"/>
              <a:t> addresses from the PC in two byte increment </a:t>
            </a:r>
          </a:p>
          <a:p>
            <a:endParaRPr lang="en-US" dirty="0"/>
          </a:p>
          <a:p>
            <a:r>
              <a:rPr lang="en-US" dirty="0"/>
              <a:t>We will study Addressing methods in the next class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932F2D-8188-8140-8391-C1113E88F751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70771645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CDE-6651-5044-BBC1-217F94D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D2B2-79E3-8748-BB5C-80A5AF68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98C7-E36E-C640-BF8B-DC1FA7F48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7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0BAC292D-1F99-F04B-AFF1-81A6B1DFE5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RISC-V Instruction Formats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Introduction (Revision)</a:t>
            </a:r>
          </a:p>
        </p:txBody>
      </p:sp>
    </p:spTree>
    <p:extLst>
      <p:ext uri="{BB962C8B-B14F-4D97-AF65-F5344CB8AC3E}">
        <p14:creationId xmlns:p14="http://schemas.microsoft.com/office/powerpoint/2010/main" val="27848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Format</a:t>
            </a:r>
          </a:p>
        </p:txBody>
      </p:sp>
      <p:sp>
        <p:nvSpPr>
          <p:cNvPr id="210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word is 32 bits, so divide instruction word into “</a:t>
            </a:r>
            <a:r>
              <a:rPr lang="en-US" dirty="0">
                <a:solidFill>
                  <a:srgbClr val="C00000"/>
                </a:solidFill>
              </a:rPr>
              <a:t>fields</a:t>
            </a:r>
            <a:r>
              <a:rPr lang="en-US" dirty="0"/>
              <a:t>”</a:t>
            </a:r>
          </a:p>
          <a:p>
            <a:r>
              <a:rPr lang="en-US" dirty="0">
                <a:solidFill>
                  <a:srgbClr val="C00000"/>
                </a:solidFill>
              </a:rPr>
              <a:t>Each field </a:t>
            </a:r>
            <a:r>
              <a:rPr lang="en-US" dirty="0"/>
              <a:t>tells processor </a:t>
            </a:r>
            <a:r>
              <a:rPr lang="en-US" dirty="0">
                <a:solidFill>
                  <a:srgbClr val="0070C0"/>
                </a:solidFill>
              </a:rPr>
              <a:t>something about instruction</a:t>
            </a:r>
          </a:p>
          <a:p>
            <a:r>
              <a:rPr lang="en-US" dirty="0"/>
              <a:t>We could define different fields for each instruction, but RISC-V seeks </a:t>
            </a:r>
            <a:r>
              <a:rPr lang="en-US" dirty="0">
                <a:solidFill>
                  <a:srgbClr val="0070C0"/>
                </a:solidFill>
              </a:rPr>
              <a:t>simplicity</a:t>
            </a:r>
            <a:r>
              <a:rPr lang="en-US" dirty="0"/>
              <a:t>, so define </a:t>
            </a:r>
            <a:r>
              <a:rPr lang="en-US" dirty="0">
                <a:solidFill>
                  <a:srgbClr val="C00000"/>
                </a:solidFill>
              </a:rPr>
              <a:t>six basic types </a:t>
            </a:r>
            <a:r>
              <a:rPr lang="en-US" dirty="0"/>
              <a:t>of instruction formats: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R-format</a:t>
            </a:r>
            <a:r>
              <a:rPr lang="en-US" dirty="0"/>
              <a:t> for register-register arithmetic operations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I-format</a:t>
            </a:r>
            <a:r>
              <a:rPr lang="en-US" dirty="0"/>
              <a:t> for register-immediate arithmetic operations and loads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S-format</a:t>
            </a:r>
            <a:r>
              <a:rPr lang="en-US" dirty="0"/>
              <a:t> for stores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B-format</a:t>
            </a:r>
            <a:r>
              <a:rPr lang="en-US" dirty="0"/>
              <a:t> for branches (minor variant of S-format, called SB before)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U-format</a:t>
            </a:r>
            <a:r>
              <a:rPr lang="en-US" dirty="0"/>
              <a:t> for 20-bit upper immediate instructions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J-format</a:t>
            </a:r>
            <a:r>
              <a:rPr lang="en-US" dirty="0"/>
              <a:t> for jumps (minor variant of U-format, called UJ before)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BFCBBE-FE68-9545-BF77-AE177EB0B22C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252157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53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RISC-V Instruction Formats</a:t>
            </a:r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8" y="1628800"/>
            <a:ext cx="8541923" cy="33496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D3811E-15F8-5A4E-8A61-B3A1CDFE6902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4529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0BAC292D-1F99-F04B-AFF1-81A6B1DFE5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I-Format</a:t>
            </a:r>
          </a:p>
        </p:txBody>
      </p:sp>
    </p:spTree>
    <p:extLst>
      <p:ext uri="{BB962C8B-B14F-4D97-AF65-F5344CB8AC3E}">
        <p14:creationId xmlns:p14="http://schemas.microsoft.com/office/powerpoint/2010/main" val="507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I-Format</a:t>
            </a:r>
            <a:r>
              <a:rPr lang="en-US" dirty="0"/>
              <a:t> Instructions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instructions with </a:t>
            </a:r>
            <a:r>
              <a:rPr lang="en-US" dirty="0" err="1">
                <a:solidFill>
                  <a:srgbClr val="C00000"/>
                </a:solidFill>
              </a:rPr>
              <a:t>immediates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5-bit field only represents numbers up to the value 31 – too small= </a:t>
            </a:r>
            <a:r>
              <a:rPr lang="en-US" dirty="0" err="1">
                <a:solidFill>
                  <a:srgbClr val="C00000"/>
                </a:solidFill>
              </a:rPr>
              <a:t>immediates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larger than this</a:t>
            </a:r>
          </a:p>
          <a:p>
            <a:r>
              <a:rPr lang="en-US" dirty="0"/>
              <a:t>Ideally, RISC-V would have only one instruction format (for simplicity): unfortunately, we need to compromise</a:t>
            </a:r>
          </a:p>
          <a:p>
            <a:r>
              <a:rPr lang="en-US" dirty="0"/>
              <a:t>Define new instruction format that is mostly consistent with R-format</a:t>
            </a:r>
          </a:p>
          <a:p>
            <a:pPr lvl="1"/>
            <a:r>
              <a:rPr lang="en-US" dirty="0"/>
              <a:t>Notice if instruction has immediate, then uses at most 2 registers (one source, one destination)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D2CE878-0983-5C4A-B174-4947EB017F27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470489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2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5737</TotalTime>
  <Words>2561</Words>
  <Application>Microsoft Macintosh PowerPoint</Application>
  <PresentationFormat>On-screen Show (4:3)</PresentationFormat>
  <Paragraphs>370</Paragraphs>
  <Slides>48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Calibri</vt:lpstr>
      <vt:lpstr>Calibri Light</vt:lpstr>
      <vt:lpstr>Courier</vt:lpstr>
      <vt:lpstr>Courier New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Lecture 21: RISC-V Machine Instructions  - 2</vt:lpstr>
      <vt:lpstr>Acknowledgements</vt:lpstr>
      <vt:lpstr>RISC-V: So far we have studied</vt:lpstr>
      <vt:lpstr>In this class we will study</vt:lpstr>
      <vt:lpstr>RISC-V Instruction Formats  Introduction (Revision)</vt:lpstr>
      <vt:lpstr>Instructions Format</vt:lpstr>
      <vt:lpstr>Summary of RISC-V Instruction Formats</vt:lpstr>
      <vt:lpstr>I-Format</vt:lpstr>
      <vt:lpstr>I-Format Instructions</vt:lpstr>
      <vt:lpstr>I-Format Instruction Layout</vt:lpstr>
      <vt:lpstr>I-Format Example</vt:lpstr>
      <vt:lpstr>All RV32 I-format Arithmetic Instructions</vt:lpstr>
      <vt:lpstr>Load  Instructions are also I-Type</vt:lpstr>
      <vt:lpstr>I-Format Load Example</vt:lpstr>
      <vt:lpstr>I-Format More Example</vt:lpstr>
      <vt:lpstr>All RV32 Load  Instructions</vt:lpstr>
      <vt:lpstr>S-Format</vt:lpstr>
      <vt:lpstr>S-Format Used for Stores</vt:lpstr>
      <vt:lpstr>S-Format Example</vt:lpstr>
      <vt:lpstr>S-Format: More examples</vt:lpstr>
      <vt:lpstr>All RV32 Store Instructions</vt:lpstr>
      <vt:lpstr>Conditional Branches B-Format</vt:lpstr>
      <vt:lpstr>Branching Instructions</vt:lpstr>
      <vt:lpstr>Branching Instruction Usage</vt:lpstr>
      <vt:lpstr>RISC-V B-Format for Branches</vt:lpstr>
      <vt:lpstr>RISC-V Conditional Branches</vt:lpstr>
      <vt:lpstr>PC-Relative Addressing</vt:lpstr>
      <vt:lpstr>Branching Reach</vt:lpstr>
      <vt:lpstr>Branch Calculation</vt:lpstr>
      <vt:lpstr>RISC-V Feature, n×16-bit instructions</vt:lpstr>
      <vt:lpstr>Example Instruction Compression</vt:lpstr>
      <vt:lpstr>RISC-V B-Format for Branches</vt:lpstr>
      <vt:lpstr>Branch Example (1/2)</vt:lpstr>
      <vt:lpstr>Branch Example (1/2)</vt:lpstr>
      <vt:lpstr>Branch Example (1/2)</vt:lpstr>
      <vt:lpstr>All RISC-V Branch Instructions</vt:lpstr>
      <vt:lpstr>U-type</vt:lpstr>
      <vt:lpstr>U-Type for Upper Immediate Instruction</vt:lpstr>
      <vt:lpstr>lui Example</vt:lpstr>
      <vt:lpstr>lui to create long immediates (Revise)</vt:lpstr>
      <vt:lpstr>AUIPC: Add Upper Immediate to pc</vt:lpstr>
      <vt:lpstr>Summary of RISC-V instruction Formats</vt:lpstr>
      <vt:lpstr>Class Summary</vt:lpstr>
      <vt:lpstr>Backup Slides</vt:lpstr>
      <vt:lpstr>B-Type Example (1/2)</vt:lpstr>
      <vt:lpstr>B-Type Example (2/2)</vt:lpstr>
      <vt:lpstr>PC-Relative Addressing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15: Instruction Format Part - 2</dc:title>
  <dc:creator>Microsoft Office User</dc:creator>
  <dc:description>Redesign of slides created by Randal E. Bryant and David R. O'Hallaron</dc:description>
  <cp:lastModifiedBy>Microsoft Office User</cp:lastModifiedBy>
  <cp:revision>34</cp:revision>
  <cp:lastPrinted>2010-01-19T15:27:43Z</cp:lastPrinted>
  <dcterms:created xsi:type="dcterms:W3CDTF">2020-10-05T11:30:32Z</dcterms:created>
  <dcterms:modified xsi:type="dcterms:W3CDTF">2021-03-10T13:49:03Z</dcterms:modified>
</cp:coreProperties>
</file>