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24"/>
  </p:notesMasterIdLst>
  <p:handoutMasterIdLst>
    <p:handoutMasterId r:id="rId25"/>
  </p:handoutMasterIdLst>
  <p:sldIdLst>
    <p:sldId id="542" r:id="rId3"/>
    <p:sldId id="1255" r:id="rId4"/>
    <p:sldId id="1338" r:id="rId5"/>
    <p:sldId id="1276" r:id="rId6"/>
    <p:sldId id="1342" r:id="rId7"/>
    <p:sldId id="753" r:id="rId8"/>
    <p:sldId id="1357" r:id="rId9"/>
    <p:sldId id="1343" r:id="rId10"/>
    <p:sldId id="1361" r:id="rId11"/>
    <p:sldId id="1362" r:id="rId12"/>
    <p:sldId id="1345" r:id="rId13"/>
    <p:sldId id="1347" r:id="rId14"/>
    <p:sldId id="1352" r:id="rId15"/>
    <p:sldId id="1351" r:id="rId16"/>
    <p:sldId id="1353" r:id="rId17"/>
    <p:sldId id="1354" r:id="rId18"/>
    <p:sldId id="1364" r:id="rId19"/>
    <p:sldId id="1355" r:id="rId20"/>
    <p:sldId id="684" r:id="rId21"/>
    <p:sldId id="1348" r:id="rId22"/>
    <p:sldId id="1350" r:id="rId23"/>
  </p:sldIdLst>
  <p:sldSz cx="9144000" cy="6858000" type="screen4x3"/>
  <p:notesSz cx="7302500" cy="9586913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1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1021FD2C-2B8C-4F40-A444-E3B85FF2F8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24AD77CD-9234-C647-A1AF-00F340C761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4874B918-43F7-4847-B779-896B0A2BA6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D9F7031-B5B9-2745-974C-02356C4297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E20B96-8AFB-F14B-BCD7-A46BFF72A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96487BD5-BE10-D246-8D24-421E6D46F0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F4FCE648-22B8-924B-831C-BCC3F6EFA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A148C20-BC6C-D049-86F7-5716183E4A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8C7A37AD-85B8-5848-BE8A-B12E1E362F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550227B2-B785-4645-AB01-A7CC08A28B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B4E68D15-4A6E-D641-968D-7B9F72012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DB8649E-F824-0249-9533-8A58A960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233B3F2-00AC-4F46-ACFF-AC5BACE00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595D366-02AC-D042-9408-131511A44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03CBB596-7189-8441-8588-4ABA117BE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69728CF9-DC6C-F74B-B299-E5987DABD98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A71A3-3A88-2443-A74B-8A57CCD05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94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5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6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16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06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62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6324600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2B83-9E3E-8B4D-B476-ED1B72C2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3EFAA-CDA3-B34C-9210-D433D9D83BF7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FF7F-BA7A-CC44-8918-D0F1F849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F56C-06D1-4244-9775-93E19EE1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45536-BCA2-1543-BC05-0908262DE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8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47BA-5CD5-E042-A576-9A94970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B148A-8023-A945-BC4C-97332135590B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BE2C-9F50-1246-94E2-0D741742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C054-65DB-0B44-A9D5-4459D67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20F4C-A440-8C4E-BCA1-9A41D9731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F9A1-7442-B843-9A31-217D323B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205C-2F1A-724E-85F3-3C6C75FAE0F3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AE05-9F47-F645-833F-DD1BDF30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57A4-E164-4848-BC5D-95A6E020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FE8D-B112-2F4A-94D8-364E2CBE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EF58D5-6F95-F845-B31F-E36A0AD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4CF48-49AD-1D41-B075-9CC0D66F499F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A0B369-EC09-154A-8B04-0EA66FF7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43E167-4A6C-4B46-84A8-8697DA0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94C3-88AF-4047-8AB4-45BBFD908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6A267-0750-7645-9050-00110184E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6871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DABED9-3280-D045-A39E-E03C3AE1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5415E-BE6F-9449-9F01-05D733266705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0A6A53-28C0-A94A-9C95-5620F4E7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7D7BDE-A790-BA4D-B6EB-BA746B46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3145C-55B2-5448-A4A3-F86E11AB6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7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B2CD71-3675-5146-88E1-AA457024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08E35-6301-6144-B405-F4C249DC2DBF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2AFA97-047A-E944-B215-905FA07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FF7BAC-582F-CE45-99DF-49580C76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8C734-CC7F-C041-9B1A-9FF539979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9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3400AF-BC7C-BA42-AEB3-0F2BEFCD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4A6F-DAC7-EB42-A95D-21F611EDC0F5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88DDE2-0686-2640-AA95-98666623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7ECA79-5988-4B45-BDF5-19C0CB37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A3690-169B-B340-B4DE-277E7A35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2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3F08C6-774E-5D47-91C3-12521680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B825A-6841-A14B-BAB7-2668192A7651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634846-C162-BD4C-9682-78C10D3F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FFFCF-D8C2-4349-96FC-2222E576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E6486-B851-3444-B93A-421438CF9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135B58-F54B-5E43-9891-6BB8B767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6B205-D5FA-6B46-8573-BA69970AB496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B0A4C9-5C26-F841-B3D3-A4A385DA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DEFDC-852B-7949-A582-2A2BDAB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48BF2-8372-144F-9839-2ABFA2032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2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BBA0-1A00-2F48-BF5A-630EBDE1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18AA7-86A8-264B-AFD4-440AD5A5932D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2160-EF96-AC48-9C6C-F4039E55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2B43-2195-C34B-AE52-988CEB6D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D7B9-E405-5741-973F-78C52F0F1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9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F760-0704-A74F-844F-6CAE88B1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F8BBA-7432-FA4D-B97E-032A80D2B76D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4973-D5EE-BE47-B5F0-EA5C622B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8AF9-0D8D-7F43-92E0-4CD692E6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ADD6-FC76-8245-A599-1A99EF77F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CB1EBAE-483A-554F-8C8C-C93B0616F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682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8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A80D0E6-329D-F04F-9C00-07E7AAD8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72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B96034A-D6E7-9F45-B1BF-0E02F8087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311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4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96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97C1E3-8232-4945-A18C-FF2DFAE07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4F165F-1A13-7B43-84A4-6904FA2C5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1C661011-3FEE-3849-AF4F-75821DE10A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F39FCB-E1B7-0D47-AB99-24A4C625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97CA57BB-66BA-E240-AD51-BDAE2B01F6F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A1ABE01-2270-924B-AC34-85019BAFB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E4C595F-2188-A841-ABFF-45D5D2611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9CDB68-FEBF-BB40-B1BC-A523A3C2F540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740ABF-4831-B645-B5B4-B90EB4FB7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D0302130-9C78-1E48-AE7E-AE1B77576A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208912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Lecture 22 : RISC-V Machine Instructions – Part 3</a:t>
            </a:r>
            <a:br>
              <a:rPr lang="en-US" altLang="en-US" sz="3000" dirty="0"/>
            </a:br>
            <a:r>
              <a:rPr lang="en-US" altLang="en-US" sz="3000" dirty="0"/>
              <a:t>  J-Type Instructions, Addressing Modes</a:t>
            </a:r>
            <a:br>
              <a:rPr lang="en-US" altLang="en-US" sz="3000" dirty="0"/>
            </a:br>
            <a:r>
              <a:rPr lang="en-US" altLang="en-US" sz="3000" dirty="0"/>
              <a:t> (for self study)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3BEB8C18-041B-DF41-A56F-9862902D3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2EE-29CF-B343-A7E7-44E5999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6624-43CD-F747-B69E-5585E516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Assembly 			Machine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jal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func1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note that func1 is 16</a:t>
            </a:r>
            <a:r>
              <a:rPr lang="en-US" baseline="-25000" dirty="0"/>
              <a:t>10 </a:t>
            </a:r>
            <a:r>
              <a:rPr lang="en-US" dirty="0"/>
              <a:t> bytes away from </a:t>
            </a:r>
            <a:r>
              <a:rPr lang="en-US" dirty="0" err="1"/>
              <a:t>jal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Offset = 	  0000 0000 0000 0001 0000 	</a:t>
            </a:r>
          </a:p>
          <a:p>
            <a:pPr marL="0" indent="0">
              <a:buNone/>
            </a:pPr>
            <a:r>
              <a:rPr lang="en-US" dirty="0"/>
              <a:t>Immediate = 	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0000 0000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000 0001 0000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B1581E80-786C-DC40-A26E-DDD2299DA64B}"/>
              </a:ext>
            </a:extLst>
          </p:cNvPr>
          <p:cNvSpPr/>
          <p:nvPr/>
        </p:nvSpPr>
        <p:spPr bwMode="auto">
          <a:xfrm>
            <a:off x="5722661" y="4869160"/>
            <a:ext cx="216024" cy="246335"/>
          </a:xfrm>
          <a:prstGeom prst="mathMultiply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FB007-44F2-1643-BDB7-6A67C18BC5F8}"/>
              </a:ext>
            </a:extLst>
          </p:cNvPr>
          <p:cNvGrpSpPr/>
          <p:nvPr/>
        </p:nvGrpSpPr>
        <p:grpSpPr>
          <a:xfrm>
            <a:off x="539552" y="2329520"/>
            <a:ext cx="8262135" cy="667543"/>
            <a:chOff x="721854" y="5395393"/>
            <a:chExt cx="8262135" cy="6675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1B8D07-3483-8340-9C29-B332927E941D}"/>
                </a:ext>
              </a:extLst>
            </p:cNvPr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0FD2DD-A5E3-8146-BA9F-DA414C981789}"/>
                </a:ext>
              </a:extLst>
            </p:cNvPr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000 0001000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6FAD1-D26C-4D47-8AC6-4357924CF126}"/>
                </a:ext>
              </a:extLst>
            </p:cNvPr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00001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95AD7-50AA-0A4E-946C-2C65CD0C811F}"/>
                </a:ext>
              </a:extLst>
            </p:cNvPr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70C0"/>
                  </a:solidFill>
                </a:rPr>
                <a:t>00000000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4394BC-B82E-5E4C-B2D7-E042CE6B34E2}"/>
                </a:ext>
              </a:extLst>
            </p:cNvPr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FFB972-7950-0647-A417-B156D9BDA2BF}"/>
                </a:ext>
              </a:extLst>
            </p:cNvPr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70C0"/>
                  </a:solidFill>
                </a:rPr>
                <a:t>1100111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132D69-2FF3-A245-BFFE-4C504F726ADD}"/>
                </a:ext>
              </a:extLst>
            </p:cNvPr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F126ED-27D6-2641-883B-858F6C80BCEC}"/>
                </a:ext>
              </a:extLst>
            </p:cNvPr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CC8E44-F2D1-D743-B72C-67B36538D097}"/>
                </a:ext>
              </a:extLst>
            </p:cNvPr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21B491-AE9A-904F-8D3A-B34A39FAFC55}"/>
                </a:ext>
              </a:extLst>
            </p:cNvPr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6A39E4-859F-B24A-9ECC-AA4DEFAD3E63}"/>
                </a:ext>
              </a:extLst>
            </p:cNvPr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CD9EEC-4B73-D341-A2BE-C2B4FF24832C}"/>
                </a:ext>
              </a:extLst>
            </p:cNvPr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87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EB2-6A01-1242-9198-42422A8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1B08-4DE8-3547-9CF2-6B9C965F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91" y="2780928"/>
            <a:ext cx="8747125" cy="36724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cs typeface="Arial" charset="0"/>
              </a:rPr>
              <a:t> is an I-type instruction.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It writes (return address) PC+4 to </a:t>
            </a:r>
            <a:r>
              <a:rPr lang="en-US" b="1" dirty="0" err="1">
                <a:cs typeface="Arial" charset="0"/>
              </a:rPr>
              <a:t>rd</a:t>
            </a:r>
            <a:r>
              <a:rPr lang="en-US" dirty="0">
                <a:cs typeface="Arial" charset="0"/>
              </a:rPr>
              <a:t> and jumps to </a:t>
            </a:r>
            <a:r>
              <a:rPr lang="en-US" b="1" dirty="0">
                <a:cs typeface="Arial" charset="0"/>
              </a:rPr>
              <a:t>rs1+imm (12 bit sign extended)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lui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 s7, 0x801FA		# s7 = 0x801FA000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jalr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 s2, s7, 0x7BC		# s2 = PC + 4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														# PC = s7 + 0x7BC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													#    = 0x801FA7BC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/>
              <a:t>In this case, 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= s2,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rs1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= s7, 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= 0x7BC</a:t>
            </a:r>
            <a:endParaRPr lang="en-US" dirty="0">
              <a:latin typeface="Courier" pitchFamily="2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000" b="1" dirty="0">
              <a:solidFill>
                <a:srgbClr val="0070C0"/>
              </a:solidFill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6" name="Picture 5" descr="Untitled.jpeg">
            <a:extLst>
              <a:ext uri="{FF2B5EF4-FFF2-40B4-BE49-F238E27FC236}">
                <a16:creationId xmlns:a16="http://schemas.microsoft.com/office/drawing/2014/main" id="{0345DACB-3F0A-7C47-A2EF-DDA3E683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" y="977280"/>
            <a:ext cx="75175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D25-4519-2146-85C0-7112DF2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RISC-V instruction Formats</a:t>
            </a:r>
          </a:p>
        </p:txBody>
      </p:sp>
      <p:pic>
        <p:nvPicPr>
          <p:cNvPr id="5" name="Picture 4" descr="Untitled.jpeg">
            <a:extLst>
              <a:ext uri="{FF2B5EF4-FFF2-40B4-BE49-F238E27FC236}">
                <a16:creationId xmlns:a16="http://schemas.microsoft.com/office/drawing/2014/main" id="{379AE484-AA0B-1F4D-B8A1-E6B18557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" y="1123950"/>
            <a:ext cx="855909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2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63E1D68C-2261-D549-897E-6B0B46D9C0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166775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AF669-A81B-C54B-9388-30F8B93B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D1714-1F98-7E48-8CE6-7B25D4C0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	How do we address the operands?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	An addressing mode defines how an instruction specifies its operands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RISC-V addressing modes</a:t>
            </a:r>
          </a:p>
          <a:p>
            <a:r>
              <a:rPr lang="en-US" dirty="0"/>
              <a:t>Register Only</a:t>
            </a:r>
          </a:p>
          <a:p>
            <a:r>
              <a:rPr lang="en-US" dirty="0"/>
              <a:t>Immediate</a:t>
            </a:r>
          </a:p>
          <a:p>
            <a:r>
              <a:rPr lang="en-US" dirty="0"/>
              <a:t>Base Addressing</a:t>
            </a:r>
          </a:p>
          <a:p>
            <a:r>
              <a:rPr lang="en-US" dirty="0"/>
              <a:t>PC-Relative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726D0-4292-8C45-9821-2D51DD9E424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9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A6D-C309-5546-A79F-C997226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6D2-7F63-014C-8AA7-8711A7E6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Register Only</a:t>
            </a: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Example: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s0, t2, t3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Example: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sub t6, s1, s0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Immediate</a:t>
            </a:r>
          </a:p>
          <a:p>
            <a:r>
              <a:rPr lang="en-US" sz="2600" dirty="0"/>
              <a:t>12-bit signed immediate used as an operand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Example: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s4, t5, -73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Example: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t3, t7, 0xFF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73402-4655-6C41-9A33-0821769EB8F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48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552B-4299-154D-A347-6901D26D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C00000"/>
                </a:solidFill>
              </a:rPr>
              <a:t>Base Addressing</a:t>
            </a:r>
          </a:p>
          <a:p>
            <a:r>
              <a:rPr lang="en-US" dirty="0"/>
              <a:t>Loads and Stores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immediate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s4, 72(zero)</a:t>
            </a:r>
          </a:p>
          <a:p>
            <a:pPr lvl="2"/>
            <a:r>
              <a:rPr lang="en-US" dirty="0"/>
              <a:t>address = </a:t>
            </a:r>
            <a:r>
              <a:rPr lang="en-US" dirty="0">
                <a:latin typeface="Courier New" pitchFamily="49" charset="0"/>
              </a:rPr>
              <a:t> 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t2, -25(t1)</a:t>
            </a:r>
            <a:endParaRPr lang="en-US" dirty="0"/>
          </a:p>
          <a:p>
            <a:pPr lvl="2"/>
            <a:r>
              <a:rPr lang="en-US" dirty="0"/>
              <a:t>address =    </a:t>
            </a:r>
            <a:r>
              <a:rPr lang="en-US" dirty="0">
                <a:latin typeface="Courier New" pitchFamily="49" charset="0"/>
              </a:rPr>
              <a:t>t1 - 25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7F4964-B567-C043-BE1F-0B1A4643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82514-3CDE-344A-9488-CEDCAE25BD09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93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60EC-E7BF-7346-9479-1AA4DCD1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7DE2-2539-144E-A688-80FAF1B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cs typeface="Arial" charset="0"/>
              </a:rPr>
              <a:t>PC-Relative Addressing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branches and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signed offset encoded in the immediate field is added to the PC to obtain the target address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New PC value</a:t>
            </a:r>
          </a:p>
          <a:p>
            <a:r>
              <a:rPr lang="en-US" dirty="0"/>
              <a:t>Target address is relative to the current PC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164C-4874-FC47-9622-6BEB5D94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0A959F-639A-E547-84CA-37041FC57ADA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 bwMode="auto">
          <a:xfrm>
            <a:off x="657244" y="1000284"/>
            <a:ext cx="7896225" cy="381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  <a:cs typeface="Arial" charset="0"/>
              </a:rPr>
              <a:t>PC-Relative Addressing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branches and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Address		Instruction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0x354		L1: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s1, s1,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0x358			sub  t0, t1, s7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			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0xEB0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s8, s9, L1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1600" dirty="0">
              <a:latin typeface="+mj-lt"/>
              <a:cs typeface="Arial" charset="0"/>
            </a:endParaRP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600" dirty="0">
                <a:latin typeface="+mj-lt"/>
                <a:cs typeface="Arial" charset="0"/>
              </a:rPr>
              <a:t>The label is (0xEB0-0x354) = 0xB5C (</a:t>
            </a:r>
            <a:r>
              <a:rPr lang="en-US" sz="1600" b="1" dirty="0">
                <a:latin typeface="+mj-lt"/>
                <a:cs typeface="Arial" charset="0"/>
              </a:rPr>
              <a:t>2908</a:t>
            </a:r>
            <a:r>
              <a:rPr lang="en-US" sz="1600" dirty="0">
                <a:latin typeface="+mj-lt"/>
                <a:cs typeface="Arial" charset="0"/>
              </a:rPr>
              <a:t>) instructions </a:t>
            </a:r>
            <a:r>
              <a:rPr lang="en-US" sz="1600" b="1" dirty="0">
                <a:latin typeface="+mj-lt"/>
                <a:cs typeface="Arial" charset="0"/>
              </a:rPr>
              <a:t>before</a:t>
            </a:r>
            <a:r>
              <a:rPr lang="en-US" sz="1600" dirty="0">
                <a:latin typeface="+mj-lt"/>
                <a:cs typeface="Arial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F250E8-5E2B-4840-B7B2-9AA62C4F4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914" y="3886200"/>
          <a:ext cx="8924886" cy="18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Visio" r:id="rId4" imgW="6297956" imgH="1313411" progId="Visio.Drawing.11">
                  <p:embed/>
                </p:oleObj>
              </mc:Choice>
              <mc:Fallback>
                <p:oleObj name="Visio" r:id="rId4" imgW="6297956" imgH="1313411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F250E8-5E2B-4840-B7B2-9AA62C4F45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14" y="3886200"/>
                        <a:ext cx="8924886" cy="186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F47A77-44B8-3047-B019-61EDC4AA86B3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10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771F-937F-0241-A339-35A4BB1E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Book: Digital Design and Computer Architecture: RISC-V Edition, Harris &amp; Harris Elsevier – Presentation.</a:t>
            </a:r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53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4393-D3C0-3F43-B490-A1E46163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Constants/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Immediates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7658-4AB9-CB47-ADFB-DF5DE062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20880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Arial" charset="0"/>
              </a:rPr>
              <a:t>lw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and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 err="1">
                <a:latin typeface="Courier New" pitchFamily="49" charset="0"/>
                <a:cs typeface="Arial" charset="0"/>
              </a:rPr>
              <a:t>sw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use constants or </a:t>
            </a:r>
            <a:r>
              <a:rPr lang="en-US" i="1" dirty="0" err="1">
                <a:cs typeface="Arial" charset="0"/>
              </a:rPr>
              <a:t>immediates</a:t>
            </a: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cs typeface="Arial" charset="0"/>
              </a:rPr>
              <a:t>immediate</a:t>
            </a:r>
            <a:r>
              <a:rPr lang="en-US" dirty="0">
                <a:cs typeface="Arial" charset="0"/>
              </a:rPr>
              <a:t>ly available from instruction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12-bit two’s complement number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Times New Roman" pitchFamily="18" charset="0"/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add immediate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Subtract immediate (</a:t>
            </a:r>
            <a:r>
              <a:rPr lang="en-US" dirty="0" err="1">
                <a:latin typeface="Courier New" pitchFamily="49" charset="0"/>
                <a:cs typeface="Arial" charset="0"/>
              </a:rPr>
              <a:t>subi</a:t>
            </a:r>
            <a:r>
              <a:rPr lang="en-US" dirty="0">
                <a:cs typeface="Arial" charset="0"/>
              </a:rPr>
              <a:t>) necessary?</a:t>
            </a:r>
          </a:p>
          <a:p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30EA3A-4149-6841-A419-252DFD0488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3531319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7501633-17F7-A54D-8BBF-948243C4421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4987" y="3511055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s1, s0, -12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A9EE5-9DD6-CB4D-8D00-3911EE6B8FAE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80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E53F-3084-1749-90C3-B050166E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4ED9-30F2-F640-9854-B3A05434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94" y="4189581"/>
            <a:ext cx="7896225" cy="936526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Immediate bits </a:t>
            </a:r>
            <a:r>
              <a:rPr lang="en-US" i="1" dirty="0">
                <a:cs typeface="Arial" charset="0"/>
              </a:rPr>
              <a:t>mostly</a:t>
            </a:r>
            <a:r>
              <a:rPr lang="en-US" dirty="0">
                <a:cs typeface="Arial" charset="0"/>
              </a:rPr>
              <a:t> occupy </a:t>
            </a:r>
            <a:r>
              <a:rPr lang="en-US" b="1" dirty="0">
                <a:cs typeface="Arial" charset="0"/>
              </a:rPr>
              <a:t>consistent instruction bits</a:t>
            </a:r>
            <a:endParaRPr lang="en-US" dirty="0">
              <a:cs typeface="Arial" charset="0"/>
            </a:endParaRPr>
          </a:p>
          <a:p>
            <a:r>
              <a:rPr lang="en-US" b="1" dirty="0">
                <a:cs typeface="Arial" charset="0"/>
              </a:rPr>
              <a:t>Sign bit </a:t>
            </a:r>
            <a:r>
              <a:rPr lang="en-US" dirty="0">
                <a:cs typeface="Arial" charset="0"/>
              </a:rPr>
              <a:t>of signed immediate is in </a:t>
            </a:r>
            <a:r>
              <a:rPr lang="en-US" b="1" dirty="0" err="1">
                <a:cs typeface="Arial" charset="0"/>
              </a:rPr>
              <a:t>msb</a:t>
            </a:r>
            <a:r>
              <a:rPr lang="en-US" dirty="0">
                <a:cs typeface="Arial" charset="0"/>
              </a:rPr>
              <a:t> of instruction</a:t>
            </a:r>
          </a:p>
          <a:p>
            <a:r>
              <a:rPr lang="en-US" dirty="0">
                <a:cs typeface="Arial" charset="0"/>
              </a:rPr>
              <a:t>Recall that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dirty="0">
                <a:cs typeface="Arial" charset="0"/>
              </a:rPr>
              <a:t> of R-type can encode immediate shift amount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D2065C-7CFF-F641-B964-82F2B15CA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599" y="1524000"/>
          <a:ext cx="861271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Visio" r:id="rId3" imgW="6459272" imgH="1600200" progId="Visio.Drawing.11">
                  <p:embed/>
                </p:oleObj>
              </mc:Choice>
              <mc:Fallback>
                <p:oleObj name="Visio" r:id="rId3" imgW="6459272" imgH="1600200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599" y="1524000"/>
                        <a:ext cx="861271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3EFDE4B-5379-B043-8CAB-D1C719536364}"/>
              </a:ext>
            </a:extLst>
          </p:cNvPr>
          <p:cNvSpPr/>
          <p:nvPr/>
        </p:nvSpPr>
        <p:spPr>
          <a:xfrm>
            <a:off x="1143000" y="9906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97FD0-DF5E-C644-B5B9-9EC456B3482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1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24744"/>
            <a:ext cx="4175125" cy="5256584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endParaRPr lang="en-US" sz="1600" dirty="0">
              <a:latin typeface="Courier" pitchFamily="2" charset="0"/>
            </a:endParaRPr>
          </a:p>
          <a:p>
            <a:pPr lvl="1"/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 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499992" y="1124744"/>
            <a:ext cx="41751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Function Calls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Input arguments and Return Value</a:t>
            </a:r>
          </a:p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Instruction Formats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R-Type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I-Type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S-Type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B-Type</a:t>
            </a:r>
          </a:p>
        </p:txBody>
      </p:sp>
    </p:spTree>
    <p:extLst>
      <p:ext uri="{BB962C8B-B14F-4D97-AF65-F5344CB8AC3E}">
        <p14:creationId xmlns:p14="http://schemas.microsoft.com/office/powerpoint/2010/main" val="42786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J-type Instruction</a:t>
            </a:r>
          </a:p>
          <a:p>
            <a:r>
              <a:rPr lang="en-US" dirty="0"/>
              <a:t>Addressing Modes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63E1D68C-2261-D549-897E-6B0B46D9C0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J-type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61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J-Format for </a:t>
            </a:r>
            <a:r>
              <a:rPr lang="en-US" dirty="0">
                <a:solidFill>
                  <a:srgbClr val="FF0000"/>
                </a:solidFill>
              </a:rPr>
              <a:t>Jump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05" y="2496964"/>
            <a:ext cx="7896225" cy="36346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Used for jump-and-link instruction</a:t>
            </a:r>
            <a:r>
              <a:rPr lang="en-US" dirty="0">
                <a:cs typeface="Arial" charset="0"/>
                <a:sym typeface="Wingdings" pitchFamily="2" charset="2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Arial" charset="0"/>
                <a:sym typeface="Wingdings" pitchFamily="2" charset="2"/>
              </a:rPr>
              <a:t>jal</a:t>
            </a:r>
            <a:r>
              <a:rPr lang="en-US" dirty="0">
                <a:cs typeface="Arial" charset="0"/>
                <a:sym typeface="Wingdings" pitchFamily="2" charset="2"/>
              </a:rPr>
              <a:t>)</a:t>
            </a: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 err="1">
                <a:latin typeface="Courier New" pitchFamily="49" charset="0"/>
                <a:cs typeface="Arial" charset="0"/>
              </a:rPr>
              <a:t>rd</a:t>
            </a:r>
            <a:r>
              <a:rPr lang="en-US" dirty="0">
                <a:latin typeface="Times New Roman" pitchFamily="18" charset="0"/>
                <a:cs typeface="Arial" charset="0"/>
              </a:rPr>
              <a:t>: 			</a:t>
            </a:r>
            <a:r>
              <a:rPr lang="en-US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>
                <a:latin typeface="Courier New" pitchFamily="49" charset="0"/>
                <a:cs typeface="Arial" charset="0"/>
              </a:rPr>
              <a:t>imm</a:t>
            </a:r>
            <a:r>
              <a:rPr lang="en-US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dirty="0">
                <a:cs typeface="Arial" charset="0"/>
              </a:rPr>
              <a:t>:	20 bits (20:1) of a 21-bit immediate</a:t>
            </a:r>
            <a:endParaRPr lang="en-US" dirty="0"/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5" y="1196752"/>
            <a:ext cx="8394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A649-660E-5A48-956F-9438872D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BA15-1107-624D-B86F-29565C21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2177893"/>
            <a:ext cx="7896225" cy="417646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rd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immediate</a:t>
            </a:r>
          </a:p>
          <a:p>
            <a:r>
              <a:rPr lang="en-US" dirty="0"/>
              <a:t>It does the following:</a:t>
            </a:r>
          </a:p>
          <a:p>
            <a:pPr lvl="1"/>
            <a:r>
              <a:rPr lang="en-US" dirty="0"/>
              <a:t>saves return address: PC + 4 </a:t>
            </a:r>
            <a:r>
              <a:rPr lang="en-US" dirty="0">
                <a:sym typeface="Wingdings" pitchFamily="2" charset="2"/>
              </a:rPr>
              <a:t> register </a:t>
            </a:r>
            <a:r>
              <a:rPr lang="en-US" dirty="0" err="1">
                <a:sym typeface="Wingdings" pitchFamily="2" charset="2"/>
              </a:rPr>
              <a:t>rd</a:t>
            </a:r>
            <a:endParaRPr lang="en-US" dirty="0"/>
          </a:p>
          <a:p>
            <a:pPr lvl="1"/>
            <a:r>
              <a:rPr lang="en-US" dirty="0"/>
              <a:t>PC relative jump: PC + sign extended (2*immediate) </a:t>
            </a:r>
            <a:r>
              <a:rPr lang="en-US" dirty="0">
                <a:sym typeface="Wingdings" pitchFamily="2" charset="2"/>
              </a:rPr>
              <a:t> PC</a:t>
            </a:r>
          </a:p>
          <a:p>
            <a:pPr lvl="2"/>
            <a:r>
              <a:rPr lang="en-US" dirty="0"/>
              <a:t>Target somewhere in the range of -2</a:t>
            </a:r>
            <a:r>
              <a:rPr lang="en-US" baseline="30000" dirty="0"/>
              <a:t>20</a:t>
            </a:r>
            <a:r>
              <a:rPr lang="en-US" dirty="0"/>
              <a:t> to 2</a:t>
            </a:r>
            <a:r>
              <a:rPr lang="en-US" baseline="30000" dirty="0"/>
              <a:t>20</a:t>
            </a:r>
            <a:r>
              <a:rPr lang="en-US" dirty="0"/>
              <a:t> relative to PC</a:t>
            </a:r>
          </a:p>
          <a:p>
            <a:r>
              <a:rPr lang="en-IN" dirty="0"/>
              <a:t>In words, the offset is sign-extended, multiplied by 2, and added to the value of the PC (address of </a:t>
            </a:r>
            <a:r>
              <a:rPr lang="en-IN" dirty="0" err="1"/>
              <a:t>jal</a:t>
            </a:r>
            <a:r>
              <a:rPr lang="en-IN" dirty="0"/>
              <a:t> instruction)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63D69-E27F-044D-95EF-F349FE734415}"/>
              </a:ext>
            </a:extLst>
          </p:cNvPr>
          <p:cNvGrpSpPr/>
          <p:nvPr/>
        </p:nvGrpSpPr>
        <p:grpSpPr>
          <a:xfrm>
            <a:off x="413808" y="1196752"/>
            <a:ext cx="8262135" cy="667543"/>
            <a:chOff x="721854" y="5395393"/>
            <a:chExt cx="8262135" cy="667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43231-B504-A942-B655-32DAD1AD533F}"/>
                </a:ext>
              </a:extLst>
            </p:cNvPr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[20]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BE36E3-1B43-AC45-92F2-A736F2DBCA5F}"/>
                </a:ext>
              </a:extLst>
            </p:cNvPr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[10:1]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519223-F41B-E44A-9830-951E4113F7E9}"/>
                </a:ext>
              </a:extLst>
            </p:cNvPr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4A9AE7-09E5-2F47-9409-B45447A475A1}"/>
                </a:ext>
              </a:extLst>
            </p:cNvPr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[19:12]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A712E5-FD0A-074E-A6B9-2EA65CA50EE2}"/>
                </a:ext>
              </a:extLst>
            </p:cNvPr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004D00-481B-3E44-AA12-64C1216E6ECA}"/>
                </a:ext>
              </a:extLst>
            </p:cNvPr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EA7ABB-8F39-5F48-B2C5-9083664EEFD5}"/>
                </a:ext>
              </a:extLst>
            </p:cNvPr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33F367-04BB-A642-9143-9AD60738437B}"/>
                </a:ext>
              </a:extLst>
            </p:cNvPr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32E367-18B1-8542-A26F-0FF0622E974E}"/>
                </a:ext>
              </a:extLst>
            </p:cNvPr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93C035-AE30-0E48-B66D-4706EC223BA9}"/>
                </a:ext>
              </a:extLst>
            </p:cNvPr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2E5A2-385A-E24D-9C7E-D6E6256824D2}"/>
                </a:ext>
              </a:extLst>
            </p:cNvPr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3B9246-CC04-4E42-93C9-76E69CB80EB7}"/>
                </a:ext>
              </a:extLst>
            </p:cNvPr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803E-FB53-624F-A554-8730B2B1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15F7-6830-384B-B792-B7377579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279581" cy="5184775"/>
          </a:xfrm>
        </p:spPr>
        <p:txBody>
          <a:bodyPr/>
          <a:lstStyle/>
          <a:p>
            <a:r>
              <a:rPr lang="en-US" dirty="0"/>
              <a:t>Assembler “</a:t>
            </a:r>
            <a:r>
              <a:rPr lang="en-US" b="1" dirty="0">
                <a:latin typeface="Courier New"/>
                <a:cs typeface="Courier New"/>
              </a:rPr>
              <a:t>j</a:t>
            </a:r>
            <a:r>
              <a:rPr lang="en-US" dirty="0"/>
              <a:t>” jump is pseudo-instruction, uses JAL but sets </a:t>
            </a:r>
            <a:r>
              <a:rPr lang="en-US" dirty="0" err="1"/>
              <a:t>rd</a:t>
            </a:r>
            <a:r>
              <a:rPr lang="en-US" dirty="0"/>
              <a:t>=x0 to discard return address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j pseudo-instruction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j Label =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x0, Label </a:t>
            </a:r>
            <a:r>
              <a:rPr lang="en-US" sz="2000" dirty="0">
                <a:latin typeface="Courier New"/>
                <a:cs typeface="Courier New"/>
              </a:rPr>
              <a:t>#Discard return address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Call function within 2</a:t>
            </a:r>
            <a:r>
              <a:rPr lang="en-US" sz="2000" baseline="30000" dirty="0">
                <a:latin typeface="Courier New"/>
                <a:cs typeface="Courier New"/>
              </a:rPr>
              <a:t>18</a:t>
            </a:r>
            <a:r>
              <a:rPr lang="en-US" sz="2000" dirty="0">
                <a:latin typeface="Courier New"/>
                <a:cs typeface="Courier New"/>
              </a:rPr>
              <a:t> instructions of PC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FuncName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IN" dirty="0"/>
              <a:t>Assembler Shorthand: </a:t>
            </a:r>
            <a:endParaRPr lang="en-IN" sz="2000" dirty="0"/>
          </a:p>
          <a:p>
            <a:pPr lvl="1"/>
            <a:r>
              <a:rPr lang="en-IN" dirty="0"/>
              <a:t>By convention, x1 is generally used as the “link register”. If the register is not mentioned, then x1 is implied. </a:t>
            </a:r>
            <a:endParaRPr lang="en-IN" sz="1600" dirty="0"/>
          </a:p>
          <a:p>
            <a:pPr lvl="1"/>
            <a:r>
              <a:rPr lang="en-IN" dirty="0" err="1">
                <a:solidFill>
                  <a:srgbClr val="FF0000"/>
                </a:solidFill>
                <a:latin typeface="Courier" pitchFamily="2" charset="0"/>
              </a:rPr>
              <a:t>jal</a:t>
            </a:r>
            <a:r>
              <a:rPr lang="en-IN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urier" pitchFamily="2" charset="0"/>
              </a:rPr>
              <a:t>FuncName</a:t>
            </a:r>
            <a:r>
              <a:rPr lang="en-IN" dirty="0"/>
              <a:t>	 # Call </a:t>
            </a:r>
            <a:r>
              <a:rPr lang="en-IN" dirty="0" err="1"/>
              <a:t>FuncName</a:t>
            </a:r>
            <a:endParaRPr lang="en-IN" sz="16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7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2EE-29CF-B343-A7E7-44E5999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6624-43CD-F747-B69E-5585E516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#address  		RISC-V Assembly</a:t>
            </a:r>
          </a:p>
          <a:p>
            <a:pPr marL="0" indent="0">
              <a:buNone/>
            </a:pPr>
            <a:r>
              <a:rPr lang="en-US" dirty="0"/>
              <a:t>	0x0000540C		</a:t>
            </a:r>
            <a:r>
              <a:rPr lang="en-US" dirty="0" err="1"/>
              <a:t>jal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func1</a:t>
            </a:r>
          </a:p>
          <a:p>
            <a:pPr marL="0" indent="0">
              <a:buNone/>
            </a:pPr>
            <a:r>
              <a:rPr lang="en-US" dirty="0"/>
              <a:t>	0x00005410		add s1, s2, s3</a:t>
            </a:r>
          </a:p>
          <a:p>
            <a:pPr marL="0" indent="0">
              <a:buNone/>
            </a:pPr>
            <a:r>
              <a:rPr lang="en-US" dirty="0"/>
              <a:t>	….			…</a:t>
            </a:r>
          </a:p>
          <a:p>
            <a:pPr marL="0" indent="0">
              <a:buNone/>
            </a:pPr>
            <a:r>
              <a:rPr lang="en-US" dirty="0"/>
              <a:t>	….			…</a:t>
            </a:r>
          </a:p>
          <a:p>
            <a:pPr marL="0" indent="0">
              <a:buNone/>
            </a:pPr>
            <a:r>
              <a:rPr lang="en-US" dirty="0"/>
              <a:t>	 0x0000541C  func1: 	add s4, s5, s8</a:t>
            </a:r>
          </a:p>
          <a:p>
            <a:pPr marL="0" indent="0">
              <a:buNone/>
            </a:pPr>
            <a:r>
              <a:rPr lang="en-US" dirty="0"/>
              <a:t> note that func1 is 16</a:t>
            </a:r>
            <a:r>
              <a:rPr lang="en-US" baseline="-25000" dirty="0"/>
              <a:t>10 </a:t>
            </a:r>
            <a:r>
              <a:rPr lang="en-US" dirty="0"/>
              <a:t> bytes away from </a:t>
            </a:r>
            <a:r>
              <a:rPr lang="en-US" dirty="0" err="1"/>
              <a:t>jal</a:t>
            </a:r>
            <a:r>
              <a:rPr lang="en-US" dirty="0"/>
              <a:t> (from 0..540C)</a:t>
            </a:r>
          </a:p>
          <a:p>
            <a:pPr marL="0" indent="0">
              <a:buNone/>
            </a:pPr>
            <a:r>
              <a:rPr lang="en-US" dirty="0"/>
              <a:t>Offset = 	  0000 0000 0000 0001 0000 	</a:t>
            </a:r>
          </a:p>
          <a:p>
            <a:pPr marL="0" indent="0">
              <a:buNone/>
            </a:pPr>
            <a:r>
              <a:rPr lang="en-US" dirty="0"/>
              <a:t>Immediate = 	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0000 0000 0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000 0001 0100</a:t>
            </a:r>
          </a:p>
          <a:p>
            <a:pPr marL="0" indent="0">
              <a:buNone/>
            </a:pPr>
            <a:r>
              <a:rPr lang="en-US" dirty="0"/>
              <a:t>Note that offset is of 21 bits (last bit i.e. least significant bit is always zero and hence it is not coded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B1581E80-786C-DC40-A26E-DDD2299DA64B}"/>
              </a:ext>
            </a:extLst>
          </p:cNvPr>
          <p:cNvSpPr/>
          <p:nvPr/>
        </p:nvSpPr>
        <p:spPr bwMode="auto">
          <a:xfrm>
            <a:off x="5724128" y="4797152"/>
            <a:ext cx="216024" cy="246335"/>
          </a:xfrm>
          <a:prstGeom prst="mathMultiply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82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5640</TotalTime>
  <Words>1186</Words>
  <Application>Microsoft Macintosh PowerPoint</Application>
  <PresentationFormat>On-screen Show (4:3)</PresentationFormat>
  <Paragraphs>192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Courier</vt:lpstr>
      <vt:lpstr>Courier New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 Lecture 22 : RISC-V Machine Instructions – Part 3   J-Type Instructions, Addressing Modes  (for self study)</vt:lpstr>
      <vt:lpstr>Acknowledgements</vt:lpstr>
      <vt:lpstr>RISC-V: So far we have studied</vt:lpstr>
      <vt:lpstr>In today’s class we will study</vt:lpstr>
      <vt:lpstr>J-type Instructions</vt:lpstr>
      <vt:lpstr>J-Format for Jump Instructions</vt:lpstr>
      <vt:lpstr>jal Instructions</vt:lpstr>
      <vt:lpstr>Uses of jal</vt:lpstr>
      <vt:lpstr>jal example</vt:lpstr>
      <vt:lpstr>jal example</vt:lpstr>
      <vt:lpstr>jalr</vt:lpstr>
      <vt:lpstr>Summary of RISC-V instruction Formats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Backup</vt:lpstr>
      <vt:lpstr> Constants/Immediates </vt:lpstr>
      <vt:lpstr>Immediate Encoding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17 : Instruction Format -3</dc:title>
  <dc:creator>Microsoft Office User</dc:creator>
  <dc:description>Redesign of slides created by Randal E. Bryant and David R. O'Hallaron</dc:description>
  <cp:lastModifiedBy>Microsoft Office User</cp:lastModifiedBy>
  <cp:revision>37</cp:revision>
  <cp:lastPrinted>2010-01-19T15:27:43Z</cp:lastPrinted>
  <dcterms:created xsi:type="dcterms:W3CDTF">2020-10-10T09:18:26Z</dcterms:created>
  <dcterms:modified xsi:type="dcterms:W3CDTF">2021-03-17T05:33:52Z</dcterms:modified>
</cp:coreProperties>
</file>