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28"/>
  </p:notesMasterIdLst>
  <p:handoutMasterIdLst>
    <p:handoutMasterId r:id="rId29"/>
  </p:handoutMasterIdLst>
  <p:sldIdLst>
    <p:sldId id="542" r:id="rId3"/>
    <p:sldId id="1255" r:id="rId4"/>
    <p:sldId id="686" r:id="rId5"/>
    <p:sldId id="685" r:id="rId6"/>
    <p:sldId id="1256" r:id="rId7"/>
    <p:sldId id="388" r:id="rId8"/>
    <p:sldId id="683" r:id="rId9"/>
    <p:sldId id="696" r:id="rId10"/>
    <p:sldId id="693" r:id="rId11"/>
    <p:sldId id="367" r:id="rId12"/>
    <p:sldId id="400" r:id="rId13"/>
    <p:sldId id="368" r:id="rId14"/>
    <p:sldId id="415" r:id="rId15"/>
    <p:sldId id="408" r:id="rId16"/>
    <p:sldId id="371" r:id="rId17"/>
    <p:sldId id="687" r:id="rId18"/>
    <p:sldId id="698" r:id="rId19"/>
    <p:sldId id="688" r:id="rId20"/>
    <p:sldId id="689" r:id="rId21"/>
    <p:sldId id="690" r:id="rId22"/>
    <p:sldId id="691" r:id="rId23"/>
    <p:sldId id="692" r:id="rId24"/>
    <p:sldId id="695" r:id="rId25"/>
    <p:sldId id="317" r:id="rId26"/>
    <p:sldId id="318" r:id="rId27"/>
  </p:sldIdLst>
  <p:sldSz cx="9144000" cy="6858000" type="screen4x3"/>
  <p:notesSz cx="7302500" cy="9586913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8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1184BFE1-36F0-9345-8148-0F9B5355F0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133AD42-F696-8C46-BE9F-9240FA1D99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5D43AD21-CB5A-9648-817C-9CA441AB2B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E9E57239-6E61-9745-80F6-8A8AF20F64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3C4E23-918D-2940-B323-73B27E6DB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CD828F82-E4DB-2846-B011-79769CAB84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C621F93A-6EA1-DD4E-9B32-E7374A5333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E1D447E-1957-A143-B375-A9E8C51365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8340F857-95BC-C84C-95D1-0C09CFBD88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4936D18C-3EC5-604E-BBA0-857F2D42FC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DC159D6B-B31E-BD46-9002-EBA9D1E43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E7A8FFF-F1F2-1546-A2F3-4046B6F5B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7004EE9D-6D8C-7846-973C-70CB24EF3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23B58653-777C-434A-BCAF-76565B5D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DFDF62D-6545-F844-B06A-9ECCF0AF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D7C94BAC-31E7-7F40-A926-C2343CD455FF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1132E4D-FDEB-D94A-A7C1-450F284794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F59D3D8-4075-6545-9F0A-61629802AC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24D9C-958C-AE4F-AC13-287DB5B14F92}" type="datetime3">
              <a:rPr lang="en-AU" altLang="en-US" smtClean="0">
                <a:latin typeface="Times New Roman" panose="02020603050405020304" pitchFamily="18" charset="0"/>
              </a:rPr>
              <a:pPr/>
              <a:t>17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B044739B-1B8A-D945-B966-E6A7D62C56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82BDCC34-FA98-234A-BAF4-A36A7CB10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730570-5094-814A-8411-25AE2320FF8D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2E9C0EDD-0E22-4445-8950-736927175F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56DE783F-5A7C-5947-8203-77959C0F9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91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auipc</a:t>
            </a:r>
            <a:r>
              <a:rPr lang="en-US" dirty="0"/>
              <a:t>: add upper immediate to PC R[</a:t>
            </a:r>
            <a:r>
              <a:rPr lang="en-US" dirty="0" err="1"/>
              <a:t>rd</a:t>
            </a:r>
            <a:r>
              <a:rPr lang="en-US" dirty="0"/>
              <a:t>] = PC + {</a:t>
            </a:r>
            <a:r>
              <a:rPr lang="en-US" dirty="0" err="1"/>
              <a:t>imm</a:t>
            </a:r>
            <a:r>
              <a:rPr lang="en-US" dirty="0"/>
              <a:t>, 12’b0}</a:t>
            </a:r>
          </a:p>
          <a:p>
            <a:r>
              <a:rPr lang="en-US" dirty="0" err="1"/>
              <a:t>Lui</a:t>
            </a:r>
            <a:r>
              <a:rPr lang="en-US" dirty="0"/>
              <a:t>: load upper immediate R[</a:t>
            </a:r>
            <a:r>
              <a:rPr lang="en-US" dirty="0" err="1"/>
              <a:t>rd</a:t>
            </a:r>
            <a:r>
              <a:rPr lang="en-US" dirty="0"/>
              <a:t>] = </a:t>
            </a:r>
            <a:r>
              <a:rPr lang="en-US" dirty="0" err="1"/>
              <a:t>imm</a:t>
            </a:r>
            <a:r>
              <a:rPr lang="en-US" dirty="0"/>
              <a:t> + 12’b0</a:t>
            </a:r>
          </a:p>
          <a:p>
            <a:r>
              <a:rPr lang="en-US" dirty="0"/>
              <a:t>Ori:</a:t>
            </a:r>
            <a:r>
              <a:rPr lang="en-US" baseline="0" dirty="0"/>
              <a:t> inclusive OR immediate R[</a:t>
            </a:r>
            <a:r>
              <a:rPr lang="en-US" baseline="0" dirty="0" err="1"/>
              <a:t>rd</a:t>
            </a:r>
            <a:r>
              <a:rPr lang="en-US" baseline="0" dirty="0"/>
              <a:t>] = R[rs1] ^ </a:t>
            </a:r>
            <a:r>
              <a:rPr lang="en-US" baseline="0" dirty="0" err="1"/>
              <a:t>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171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6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78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AFA027-543A-7644-9C84-4953B8A0AF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D7E1AF0-4B1D-5D46-BC33-346D061B2F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07230-E619-4049-9DB2-2E33C8A40D17}" type="datetime3">
              <a:rPr lang="en-AU" altLang="en-US" smtClean="0">
                <a:latin typeface="Times New Roman" panose="02020603050405020304" pitchFamily="18" charset="0"/>
              </a:rPr>
              <a:pPr/>
              <a:t>17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A5931187-8BE6-0440-A1C6-4855E5C7C8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179B9320-3BB6-FB45-A080-FD40FFC34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3ECBC8-7ECA-104B-9171-86B223D28AB7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274E721E-1859-BE4F-BD8A-B1A87AA2E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05AB912B-5B72-FD46-AC6B-52D5B413A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42C9-766B-D949-9393-723CC2107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61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88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968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29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24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00FD-C91C-7646-8383-F2DB5E90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DDD3-83D0-F54F-BD08-4A04D426F70D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1ED1-9224-ED49-851A-6F1F990E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52CD-6F6B-6C4C-8BDA-F376D396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57DDC-7717-4A40-B9DE-AF530E51C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7982-B33A-234D-8C1D-BC4AA561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9AE9-5ED2-6B4E-81C1-321733736C72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31D0-B8FE-6A48-8A90-6EC9EA22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C9FD-2305-4842-9898-1090EC33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AA445-B640-5F41-AEB7-2021A0941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86F8-8984-1949-9469-D6A17740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91463-A3CD-0444-8483-35D6F001E410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6520-6648-FC4B-8BD1-17A4A0D8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2CE7-6AC8-634F-A262-E06AD8F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AACE-C3D6-9E49-AABC-A0987130F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7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EE2ECE-55D8-AF43-8BF6-1B71D095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824D9-EE78-5E4E-8420-62598301C4C2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E4E405-F5DD-B649-9628-7259BD4E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BEAF02-B086-1A4C-8AE5-7426E83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E3676-10DA-DF41-80BA-6D8F374E3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30C624-3FE6-0C4F-A32D-95AEEFDF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40A5A-11D0-9E4A-97D2-0B30CC6F6A25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1EA850-5CC4-B249-8E28-E91B38E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B70EBB-BBFB-0B48-BE9C-26B34403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E3C3A-B7B1-B342-979A-9A370A6B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938EF-7265-5542-B428-5457C231C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75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37B3D0-5F03-A84C-9AD9-7A24DE8B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9E77-133A-1347-B46E-F495398E0795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C1C319-59D1-A349-8AA2-B6F0929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ABE635-A594-0B4D-8ED9-9123F4D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6D35-E375-904D-8C3D-EDCCFB2B8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1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4F12D8-387B-9B48-B234-9479B743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9C05D-41E5-3D4D-9CA3-E0155FC1D7C4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7737F7-D382-9A47-B767-47DCCE89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0FC987-0580-2C49-A94B-382B7847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AFDB-17DB-C245-9985-022EB486E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8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DFB2D2-8833-3D4C-8EF2-79413E50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75AAD-9888-3840-8966-E0285760C944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A88D0-EAC7-714D-AB82-604071E6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6914E6-6B0C-DF47-A6FC-1D5DAA1E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EFD4-66EC-4D49-A69F-FC7EEDB37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A66BF0-FF7A-804C-BEE0-42FCDAE2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8A33-3E1A-EA4C-B532-F73EE21DE589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244068-EA7C-574B-8080-69B8BEF0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F92FAD-FC32-214B-9645-540939CC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4F1E1-78F9-AF47-A017-ED3ED1485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0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B36C-8703-7440-91E8-5773683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FC1D3-857E-CB4A-A9A7-891CE31268BC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55B6-5FD5-5D4C-8BC6-0CC5886A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755B-41C7-FA4F-8E21-58C5C3D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F4EF2-9206-7A4D-B466-EC72BD05B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4055-5F26-F945-8600-0B4AD9F3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A1EDA-6604-504C-8DCF-E0DEA631E2AA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DD37-35B1-AD48-A582-9E0599BC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7D1A-81A2-3A48-B02A-F928BD03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EF77A-AA40-BE48-85A7-2B458D1B7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ABD4DD9-2DF4-B149-BC04-BB0AABFED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6712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5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957DCD8-D595-8548-A889-B1FB1D99E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66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B6111C7-83B9-BC42-849A-8FA57C23C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43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4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7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667E88-1F9E-214B-8D78-C6C7A1BBA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74CBBC-C05E-5B44-AB9A-2442C505D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35E075B-93B6-B746-95BA-A852E22BF4C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F6965A-D739-2147-B21B-F63B67DE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DD55E391-1756-3244-9B2E-02994B4F4CE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5AD7AB3F-E625-6447-97F3-8F8710864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F8D1FFA-2C16-AA4A-9A53-24C4E940C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98EBA-3ABF-9E49-A169-E4FA347AB372}" type="datetimeFigureOut">
              <a:rPr lang="en-US"/>
              <a:pPr>
                <a:defRPr/>
              </a:pPr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E0C4D5-9215-D749-8797-8E288DE5F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00500B75-D087-F74E-BEB2-C7A8DBC654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23: RISC-V Instructions </a:t>
            </a:r>
            <a:r>
              <a:rPr lang="en-US" altLang="en-US" sz="3000"/>
              <a:t>– Additional </a:t>
            </a:r>
            <a:br>
              <a:rPr lang="en-US" altLang="en-US" sz="3000" dirty="0"/>
            </a:br>
            <a:r>
              <a:rPr lang="en-US" altLang="en-US" sz="2400" dirty="0">
                <a:solidFill>
                  <a:srgbClr val="FF0000"/>
                </a:solidFill>
              </a:rPr>
              <a:t>Pseudo Instructions, Integer Multiplication and Division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Floating Point Instructions</a:t>
            </a:r>
            <a:endParaRPr lang="en-US" altLang="en-US" sz="300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70DC8F84-4241-C941-9AFC-8BC00CB943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Multiplication </a:t>
            </a:r>
          </a:p>
        </p:txBody>
      </p:sp>
      <p:sp>
        <p:nvSpPr>
          <p:cNvPr id="22886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6975"/>
            <a:ext cx="8567613" cy="5184775"/>
          </a:xfrm>
        </p:spPr>
        <p:txBody>
          <a:bodyPr>
            <a:normAutofit/>
          </a:bodyPr>
          <a:lstStyle/>
          <a:p>
            <a:r>
              <a:rPr lang="en-US" dirty="0"/>
              <a:t>Paper and pencil example (unsigned):</a:t>
            </a:r>
          </a:p>
          <a:p>
            <a:pPr marL="347663" lvl="1" indent="-4763">
              <a:buNone/>
            </a:pPr>
            <a:r>
              <a:rPr lang="en-US" sz="4275" dirty="0">
                <a:latin typeface="Courier"/>
              </a:rPr>
              <a:t>	 Multiplicand  1000	8	</a:t>
            </a:r>
          </a:p>
          <a:p>
            <a:pPr marL="347663" lvl="1" indent="-4763">
              <a:buNone/>
            </a:pPr>
            <a:r>
              <a:rPr lang="en-US" sz="4275" dirty="0">
                <a:latin typeface="Courier"/>
              </a:rPr>
              <a:t> Multiplier  </a:t>
            </a:r>
            <a:r>
              <a:rPr lang="en-US" sz="4275" u="sng" dirty="0">
                <a:latin typeface="Courier"/>
              </a:rPr>
              <a:t>x 1001</a:t>
            </a:r>
            <a:r>
              <a:rPr lang="en-US" sz="4275" dirty="0">
                <a:latin typeface="Courier"/>
              </a:rPr>
              <a:t>	9</a:t>
            </a:r>
            <a:br>
              <a:rPr lang="en-US" sz="4275" dirty="0">
                <a:latin typeface="Courier"/>
              </a:rPr>
            </a:br>
            <a:r>
              <a:rPr lang="en-US" sz="4275" dirty="0">
                <a:latin typeface="Courier"/>
              </a:rPr>
              <a:t>                            								72</a:t>
            </a:r>
            <a:endParaRPr lang="en-US" sz="4275" dirty="0"/>
          </a:p>
          <a:p>
            <a:r>
              <a:rPr lang="en-US" dirty="0" err="1"/>
              <a:t>m</a:t>
            </a:r>
            <a:r>
              <a:rPr lang="en-US" dirty="0"/>
              <a:t> bits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 bits = </a:t>
            </a:r>
            <a:r>
              <a:rPr lang="en-US" dirty="0" err="1"/>
              <a:t>m</a:t>
            </a:r>
            <a:r>
              <a:rPr lang="en-US" dirty="0"/>
              <a:t> + </a:t>
            </a:r>
            <a:r>
              <a:rPr lang="en-US" dirty="0" err="1"/>
              <a:t>n</a:t>
            </a:r>
            <a:r>
              <a:rPr lang="en-US" dirty="0"/>
              <a:t> bit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E222D-8360-4240-B108-111CEFF46846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82102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Multiplication </a:t>
            </a:r>
          </a:p>
        </p:txBody>
      </p:sp>
      <p:sp>
        <p:nvSpPr>
          <p:cNvPr id="2288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Paper and pencil example (unsigned):</a:t>
            </a:r>
          </a:p>
          <a:p>
            <a:pPr marL="347663" lvl="1" indent="-4763">
              <a:buNone/>
            </a:pPr>
            <a:r>
              <a:rPr lang="en-US" sz="4275" dirty="0">
                <a:latin typeface="Courier"/>
              </a:rPr>
              <a:t>	 Multiplicand  1000		8	</a:t>
            </a:r>
          </a:p>
          <a:p>
            <a:pPr marL="347663" lvl="1" indent="-4763">
              <a:buNone/>
            </a:pPr>
            <a:r>
              <a:rPr lang="en-US" sz="4275" dirty="0">
                <a:latin typeface="Courier"/>
              </a:rPr>
              <a:t> Multiplier  </a:t>
            </a:r>
            <a:r>
              <a:rPr lang="en-US" sz="4275" u="sng" dirty="0">
                <a:latin typeface="Courier"/>
              </a:rPr>
              <a:t>x 1001</a:t>
            </a:r>
            <a:r>
              <a:rPr lang="en-US" sz="4275" dirty="0">
                <a:latin typeface="Courier"/>
              </a:rPr>
              <a:t>		9</a:t>
            </a:r>
            <a:br>
              <a:rPr lang="en-US" sz="4275" dirty="0">
                <a:latin typeface="Courier"/>
              </a:rPr>
            </a:br>
            <a:r>
              <a:rPr lang="en-US" sz="4275" dirty="0">
                <a:latin typeface="Courier"/>
              </a:rPr>
              <a:t>               1000</a:t>
            </a:r>
            <a:br>
              <a:rPr lang="en-US" sz="4275" dirty="0">
                <a:latin typeface="Courier"/>
              </a:rPr>
            </a:br>
            <a:r>
              <a:rPr lang="en-US" sz="4275" dirty="0">
                <a:latin typeface="Courier"/>
              </a:rPr>
              <a:t>              0000</a:t>
            </a:r>
            <a:br>
              <a:rPr lang="en-US" sz="4275" dirty="0">
                <a:latin typeface="Courier"/>
              </a:rPr>
            </a:br>
            <a:r>
              <a:rPr lang="en-US" sz="4275" dirty="0">
                <a:latin typeface="Courier"/>
              </a:rPr>
              <a:t>             0000</a:t>
            </a:r>
            <a:br>
              <a:rPr lang="en-US" sz="4275" dirty="0">
                <a:latin typeface="Courier"/>
              </a:rPr>
            </a:br>
            <a:r>
              <a:rPr lang="en-US" sz="4275" dirty="0">
                <a:latin typeface="Courier"/>
              </a:rPr>
              <a:t>          </a:t>
            </a:r>
            <a:r>
              <a:rPr lang="en-US" sz="4275" u="sng" dirty="0">
                <a:latin typeface="Courier"/>
              </a:rPr>
              <a:t>+ 1000    </a:t>
            </a:r>
            <a:br>
              <a:rPr lang="en-US" sz="4275" u="sng" dirty="0">
                <a:latin typeface="Courier"/>
              </a:rPr>
            </a:br>
            <a:r>
              <a:rPr lang="en-US" sz="4275" dirty="0">
                <a:latin typeface="Courier"/>
              </a:rPr>
              <a:t>           01001000	 72</a:t>
            </a:r>
            <a:endParaRPr lang="en-US" sz="4275" dirty="0"/>
          </a:p>
          <a:p>
            <a:r>
              <a:rPr lang="en-US" sz="2600" dirty="0" err="1"/>
              <a:t>m</a:t>
            </a:r>
            <a:r>
              <a:rPr lang="en-US" sz="2600" dirty="0"/>
              <a:t> bits </a:t>
            </a:r>
            <a:r>
              <a:rPr lang="en-US" sz="2600" dirty="0" err="1"/>
              <a:t>x</a:t>
            </a:r>
            <a:r>
              <a:rPr lang="en-US" sz="2600" dirty="0"/>
              <a:t> </a:t>
            </a:r>
            <a:r>
              <a:rPr lang="en-US" sz="2600" dirty="0" err="1"/>
              <a:t>n</a:t>
            </a:r>
            <a:r>
              <a:rPr lang="en-US" sz="2600" dirty="0"/>
              <a:t> bits = </a:t>
            </a:r>
            <a:r>
              <a:rPr lang="en-US" sz="2600" dirty="0" err="1"/>
              <a:t>m</a:t>
            </a:r>
            <a:r>
              <a:rPr lang="en-US" sz="2600" dirty="0"/>
              <a:t> + </a:t>
            </a:r>
            <a:r>
              <a:rPr lang="en-US" sz="2600" dirty="0" err="1"/>
              <a:t>n</a:t>
            </a:r>
            <a:r>
              <a:rPr lang="en-US" sz="2600" dirty="0"/>
              <a:t> bit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7809B-8C5C-C34C-B186-DD9D6ED830C1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1961191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47520" tIns="19170" rIns="47520" bIns="1917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336947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Integer Multiplication 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47520" tIns="19170" rIns="47520" bIns="1917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51210" indent="-151210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 In RISC-V, we multiply registers, so: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32-bit value </a:t>
            </a:r>
            <a:r>
              <a:rPr lang="en-GB" dirty="0" err="1"/>
              <a:t>x</a:t>
            </a:r>
            <a:r>
              <a:rPr lang="en-GB" dirty="0"/>
              <a:t> 32-bit value = 64-bit value</a:t>
            </a:r>
          </a:p>
          <a:p>
            <a:pPr marL="151210" indent="-151210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 Syntax of Multiplication (signed):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GB" dirty="0"/>
              <a:t> performs an 32-bit×32-bit multiplication and places the lower 32 bits in the destination register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MULH</a:t>
            </a:r>
            <a:r>
              <a:rPr lang="en-GB" dirty="0"/>
              <a:t> performs the same multiplication but returns the upper 32 bits of the full 2×32-bit product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If 64-bit product is required, then the recommended code sequence is: </a:t>
            </a:r>
          </a:p>
          <a:p>
            <a:pPr marL="457200" lvl="1" indent="0" defTabSz="336947"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MULH </a:t>
            </a:r>
            <a:r>
              <a:rPr lang="en-GB" dirty="0" err="1">
                <a:latin typeface="Courier" charset="0"/>
                <a:ea typeface="Courier" charset="0"/>
                <a:cs typeface="Courier" charset="0"/>
              </a:rPr>
              <a:t>rdh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, rs1, rs2</a:t>
            </a:r>
            <a:br>
              <a:rPr lang="en-GB" dirty="0">
                <a:latin typeface="Courier" charset="0"/>
                <a:ea typeface="Courier" charset="0"/>
                <a:cs typeface="Courier" charset="0"/>
              </a:rPr>
            </a:br>
            <a:r>
              <a:rPr lang="en-GB" dirty="0">
                <a:latin typeface="Courier" charset="0"/>
                <a:ea typeface="Courier" charset="0"/>
                <a:cs typeface="Courier" charset="0"/>
              </a:rPr>
              <a:t>MUL  </a:t>
            </a:r>
            <a:r>
              <a:rPr lang="en-GB" dirty="0" err="1">
                <a:latin typeface="Courier" charset="0"/>
                <a:ea typeface="Courier" charset="0"/>
                <a:cs typeface="Courier" charset="0"/>
              </a:rPr>
              <a:t>rdl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, rs1, rs2 </a:t>
            </a:r>
            <a:br>
              <a:rPr lang="en-GB" dirty="0">
                <a:latin typeface="Courier" charset="0"/>
                <a:ea typeface="Courier" charset="0"/>
                <a:cs typeface="Courier" charset="0"/>
              </a:rPr>
            </a:br>
            <a:r>
              <a:rPr lang="en-GB" dirty="0"/>
              <a:t>(source register specifiers must be in same order and </a:t>
            </a:r>
            <a:r>
              <a:rPr lang="en-GB" dirty="0" err="1">
                <a:latin typeface="Courier" charset="0"/>
                <a:ea typeface="Courier" charset="0"/>
                <a:cs typeface="Courier" charset="0"/>
              </a:rPr>
              <a:t>rdh</a:t>
            </a:r>
            <a:r>
              <a:rPr lang="en-GB" dirty="0"/>
              <a:t> cannot be the same as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rs1</a:t>
            </a:r>
            <a:r>
              <a:rPr lang="en-GB" dirty="0"/>
              <a:t> or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rs2</a:t>
            </a:r>
            <a:r>
              <a:rPr lang="en-GB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D6E52-8361-D342-93BE-138C296B5F90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249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47520" tIns="19170" rIns="47520" bIns="1917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336947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Integer Multiplication</a:t>
            </a:r>
          </a:p>
        </p:txBody>
      </p:sp>
      <p:sp>
        <p:nvSpPr>
          <p:cNvPr id="2292739" name="Rectangle 3"/>
          <p:cNvSpPr>
            <a:spLocks noGrp="1" noChangeArrowheads="1"/>
          </p:cNvSpPr>
          <p:nvPr>
            <p:ph idx="1"/>
          </p:nvPr>
        </p:nvSpPr>
        <p:spPr>
          <a:xfrm>
            <a:off x="395455" y="1340768"/>
            <a:ext cx="7920961" cy="47525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520" tIns="19170" rIns="47520" bIns="1917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51210" indent="-151210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 Example: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in C:	a = b * c; 	# a should be declared long long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in RISC-V:</a:t>
            </a:r>
          </a:p>
          <a:p>
            <a:pPr lvl="2"/>
            <a:r>
              <a:rPr lang="en-GB" dirty="0"/>
              <a:t>Let b be t2; let c be t3; and let a be t0 and t1 (since it may be up to 64 bits)</a:t>
            </a:r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 </a:t>
            </a:r>
            <a:r>
              <a:rPr lang="en-GB" dirty="0" err="1"/>
              <a:t>mulh</a:t>
            </a:r>
            <a:r>
              <a:rPr lang="en-GB" dirty="0"/>
              <a:t> t0,t2,t3		# upper half of</a:t>
            </a:r>
            <a:br>
              <a:rPr lang="en-GB" dirty="0"/>
            </a:br>
            <a:r>
              <a:rPr lang="en-GB" dirty="0"/>
              <a:t>                			# product into t0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mul</a:t>
            </a:r>
            <a:r>
              <a:rPr lang="en-GB" dirty="0"/>
              <a:t>  t1,t2,t3		# lower half of</a:t>
            </a:r>
            <a:br>
              <a:rPr lang="en-GB" dirty="0"/>
            </a:br>
            <a:r>
              <a:rPr lang="en-GB" dirty="0"/>
              <a:t>                			# product into t1</a:t>
            </a:r>
          </a:p>
          <a:p>
            <a:pPr marL="0" indent="0" defTabSz="336947"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dirty="0"/>
          </a:p>
          <a:p>
            <a:pPr lvl="1" defTabSz="336947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99F84-AF04-9842-8738-029DA5A1E098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56669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sp>
        <p:nvSpPr>
          <p:cNvPr id="229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and pencil example (unsigned):</a:t>
            </a:r>
          </a:p>
          <a:p>
            <a:pPr marL="347663" lvl="1" indent="-4763">
              <a:buNone/>
            </a:pPr>
            <a:r>
              <a:rPr lang="en-US" dirty="0">
                <a:latin typeface="Courier"/>
              </a:rPr>
              <a:t>				      </a:t>
            </a:r>
            <a:r>
              <a:rPr lang="en-US" u="sng" dirty="0">
                <a:latin typeface="Courier"/>
              </a:rPr>
              <a:t>    1001  </a:t>
            </a:r>
            <a:r>
              <a:rPr lang="en-US" dirty="0">
                <a:latin typeface="Courier"/>
              </a:rPr>
              <a:t> Quotient Divisor 1000|1001010	  Dividend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      -</a:t>
            </a:r>
            <a:r>
              <a:rPr lang="en-US" u="sng" dirty="0">
                <a:latin typeface="Courier"/>
              </a:rPr>
              <a:t>1000</a:t>
            </a:r>
            <a:br>
              <a:rPr lang="en-US" u="sng" dirty="0">
                <a:latin typeface="Courier"/>
              </a:rPr>
            </a:br>
            <a:r>
              <a:rPr lang="en-US" dirty="0">
                <a:latin typeface="Courier"/>
              </a:rPr>
              <a:t>                10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          101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          1010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         -</a:t>
            </a:r>
            <a:r>
              <a:rPr lang="en-US" u="sng" dirty="0">
                <a:latin typeface="Courier"/>
              </a:rPr>
              <a:t>1000</a:t>
            </a:r>
            <a:br>
              <a:rPr lang="en-US" u="sng" dirty="0">
                <a:latin typeface="Courier"/>
              </a:rPr>
            </a:br>
            <a:r>
              <a:rPr lang="en-US" dirty="0">
                <a:latin typeface="Courier"/>
              </a:rPr>
              <a:t>                  10 Remainder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         (or Modulo result)</a:t>
            </a:r>
            <a:endParaRPr lang="en-US" u="sng" dirty="0">
              <a:latin typeface="Courier"/>
            </a:endParaRPr>
          </a:p>
          <a:p>
            <a:r>
              <a:rPr lang="en-US" dirty="0"/>
              <a:t>Dividend = Quotient </a:t>
            </a:r>
            <a:r>
              <a:rPr lang="en-US" dirty="0" err="1"/>
              <a:t>x</a:t>
            </a:r>
            <a:r>
              <a:rPr lang="en-US" dirty="0"/>
              <a:t> Divisor + Remainder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202D6-B5AE-4047-B4F7-9E671F5B07AB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6060635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Integer Division </a:t>
            </a:r>
            <a:endParaRPr lang="en-US" dirty="0"/>
          </a:p>
        </p:txBody>
      </p:sp>
      <p:sp>
        <p:nvSpPr>
          <p:cNvPr id="229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400600"/>
          </a:xfrm>
          <a:ln/>
        </p:spPr>
        <p:txBody>
          <a:bodyPr vert="horz" wrap="square" lIns="47520" tIns="19170" rIns="47520" bIns="1917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51210" indent="-151210" defTabSz="336947">
              <a:spcBef>
                <a:spcPts val="1697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sz="2100" dirty="0"/>
              <a:t> </a:t>
            </a:r>
            <a:r>
              <a:rPr lang="en-GB" dirty="0"/>
              <a:t>Syntax of Division (signed):</a:t>
            </a:r>
          </a:p>
          <a:p>
            <a:pPr lvl="1" defTabSz="336947">
              <a:spcBef>
                <a:spcPts val="891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>
                <a:ea typeface="Courier" charset="0"/>
              </a:rPr>
              <a:t>DIV</a:t>
            </a:r>
            <a:r>
              <a:rPr lang="en-GB" dirty="0"/>
              <a:t> performs signed integer division of 32 bits by 32 bits. REM provides the remainder of the corresponding division operation</a:t>
            </a:r>
          </a:p>
          <a:p>
            <a:pPr lvl="1" defTabSz="336947">
              <a:spcBef>
                <a:spcPts val="891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If the quotient and remainder are required from the same division, the recommended code sequence is: </a:t>
            </a:r>
            <a:br>
              <a:rPr lang="en-GB" dirty="0"/>
            </a:br>
            <a:r>
              <a:rPr lang="en-GB" sz="1950" dirty="0">
                <a:latin typeface="+mj-lt"/>
              </a:rPr>
              <a:t>	</a:t>
            </a:r>
            <a:r>
              <a:rPr lang="en-GB" sz="1950" dirty="0"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GB" sz="1950" dirty="0" err="1">
                <a:latin typeface="Courier" charset="0"/>
                <a:ea typeface="Courier" charset="0"/>
                <a:cs typeface="Courier" charset="0"/>
              </a:rPr>
              <a:t>rdq</a:t>
            </a:r>
            <a:r>
              <a:rPr lang="en-GB" sz="1950" dirty="0">
                <a:latin typeface="Courier" charset="0"/>
                <a:ea typeface="Courier" charset="0"/>
                <a:cs typeface="Courier" charset="0"/>
              </a:rPr>
              <a:t>, rs1, rs2</a:t>
            </a:r>
            <a:br>
              <a:rPr lang="en-GB" sz="195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1950" dirty="0">
                <a:latin typeface="Courier" charset="0"/>
                <a:ea typeface="Courier" charset="0"/>
                <a:cs typeface="Courier" charset="0"/>
              </a:rPr>
              <a:t>	REM </a:t>
            </a:r>
            <a:r>
              <a:rPr lang="en-GB" sz="1950" dirty="0" err="1">
                <a:latin typeface="Courier" charset="0"/>
                <a:ea typeface="Courier" charset="0"/>
                <a:cs typeface="Courier" charset="0"/>
              </a:rPr>
              <a:t>rdr</a:t>
            </a:r>
            <a:r>
              <a:rPr lang="en-GB" sz="1950" dirty="0">
                <a:latin typeface="Courier" charset="0"/>
                <a:ea typeface="Courier" charset="0"/>
                <a:cs typeface="Courier" charset="0"/>
              </a:rPr>
              <a:t>, rs1, rs2 </a:t>
            </a:r>
            <a:br>
              <a:rPr lang="en-GB" sz="195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1950" dirty="0">
                <a:latin typeface="+mj-lt"/>
              </a:rPr>
              <a:t>(</a:t>
            </a:r>
            <a:r>
              <a:rPr lang="en-GB" sz="1950" dirty="0" err="1">
                <a:latin typeface="+mj-lt"/>
              </a:rPr>
              <a:t>rdq</a:t>
            </a:r>
            <a:r>
              <a:rPr lang="en-GB" sz="1950" dirty="0">
                <a:latin typeface="+mj-lt"/>
              </a:rPr>
              <a:t> cannot be the same as rs1 or rs2)</a:t>
            </a:r>
          </a:p>
          <a:p>
            <a:pPr marL="221456" indent="-221456" defTabSz="336947">
              <a:spcBef>
                <a:spcPts val="891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Implements C division (</a:t>
            </a:r>
            <a:r>
              <a:rPr lang="en-GB" dirty="0">
                <a:latin typeface="Courier"/>
              </a:rPr>
              <a:t>/</a:t>
            </a:r>
            <a:r>
              <a:rPr lang="en-GB" dirty="0"/>
              <a:t>) and modulo (</a:t>
            </a:r>
            <a:r>
              <a:rPr lang="en-GB" dirty="0">
                <a:latin typeface="Courier"/>
              </a:rPr>
              <a:t>%</a:t>
            </a:r>
            <a:r>
              <a:rPr lang="en-GB" dirty="0"/>
              <a:t>)</a:t>
            </a:r>
          </a:p>
          <a:p>
            <a:pPr marL="221456" indent="-221456" defTabSz="336947">
              <a:spcBef>
                <a:spcPts val="1454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Example in C:</a:t>
            </a:r>
            <a:r>
              <a:rPr lang="en-GB" sz="2550" dirty="0"/>
              <a:t>	</a:t>
            </a:r>
            <a:r>
              <a:rPr lang="en-GB" sz="2550" dirty="0">
                <a:solidFill>
                  <a:srgbClr val="FF0000"/>
                </a:solidFill>
                <a:latin typeface="Courier"/>
              </a:rPr>
              <a:t>a = c / d;    b = c % d;</a:t>
            </a:r>
          </a:p>
          <a:p>
            <a:pPr marL="221456" indent="-221456" defTabSz="336947">
              <a:spcBef>
                <a:spcPts val="1454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dirty="0"/>
              <a:t>In RISC-V: </a:t>
            </a:r>
            <a:r>
              <a:rPr lang="en-GB" sz="2550" dirty="0"/>
              <a:t>		</a:t>
            </a:r>
            <a:r>
              <a:rPr lang="en-GB" sz="2550" dirty="0">
                <a:latin typeface="Courier New"/>
                <a:cs typeface="Courier New"/>
              </a:rPr>
              <a:t>a↔t0; b↔t1; c↔t2; d↔t3</a:t>
            </a:r>
          </a:p>
          <a:p>
            <a:pPr marL="347663" lvl="1" indent="-4763" defTabSz="336947">
              <a:lnSpc>
                <a:spcPct val="110000"/>
              </a:lnSpc>
              <a:spcBef>
                <a:spcPts val="891"/>
              </a:spcBef>
              <a:buSzPct val="85000"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sz="1800" dirty="0"/>
              <a:t>	</a:t>
            </a:r>
            <a:r>
              <a:rPr lang="en-GB" sz="1800" dirty="0">
                <a:latin typeface="Courier"/>
              </a:rPr>
              <a:t>div t0,t2,t3	</a:t>
            </a:r>
            <a:r>
              <a:rPr lang="en-GB" sz="1800" i="1" dirty="0">
                <a:solidFill>
                  <a:srgbClr val="919191"/>
                </a:solidFill>
                <a:latin typeface="Courier"/>
              </a:rPr>
              <a:t># a=c/d</a:t>
            </a:r>
          </a:p>
          <a:p>
            <a:pPr marL="347663" lvl="1" indent="-4763" defTabSz="336947">
              <a:lnSpc>
                <a:spcPct val="110000"/>
              </a:lnSpc>
              <a:spcBef>
                <a:spcPts val="891"/>
              </a:spcBef>
              <a:buSzPct val="85000"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sz="1800" i="1" dirty="0">
                <a:solidFill>
                  <a:srgbClr val="919191"/>
                </a:solidFill>
                <a:latin typeface="Courier"/>
              </a:rPr>
              <a:t>	</a:t>
            </a:r>
            <a:r>
              <a:rPr lang="en-GB" sz="1800" dirty="0">
                <a:latin typeface="Courier"/>
              </a:rPr>
              <a:t>rem	 t1,t2,t3	</a:t>
            </a:r>
            <a:r>
              <a:rPr lang="en-GB" sz="1800" i="1" dirty="0">
                <a:solidFill>
                  <a:srgbClr val="919191"/>
                </a:solidFill>
                <a:latin typeface="Courier"/>
              </a:rPr>
              <a:t># b=</a:t>
            </a:r>
            <a:r>
              <a:rPr lang="en-GB" sz="1800" i="1" dirty="0" err="1">
                <a:solidFill>
                  <a:srgbClr val="919191"/>
                </a:solidFill>
                <a:latin typeface="Courier"/>
              </a:rPr>
              <a:t>c%d</a:t>
            </a:r>
            <a:r>
              <a:rPr lang="en-GB" sz="1800" dirty="0">
                <a:latin typeface="Courier"/>
              </a:rPr>
              <a:t>	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3376D2C-07BE-5247-92EB-FC7CFFD11FC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505310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F54-1E3C-284B-96BB-6EA0AFD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909B-F203-1340-827F-EB67D03B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Arial" charset="0"/>
              </a:rPr>
              <a:t>RISC-V does not provide unsigned addition or instructions for detecting overflow because it can be done with existing instructions: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dirty="0">
                <a:cs typeface="Arial" charset="0"/>
              </a:rPr>
              <a:t>detecting unsigned overflow: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 t0, t1, t2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t0, t1, overflow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dirty="0">
                <a:cs typeface="Arial" charset="0"/>
              </a:rPr>
              <a:t>detecting signed overflow: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add  t0, t1, t2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t3, t2, 0        # t3=1 if t2 neg.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t4, t0, t1       # t4=1 if result &lt; t1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t3, t4, overflow # overflow if: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neg &amp; result&gt;=t1 or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result&lt;t1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2600F-F465-C34D-B36B-148C4955D9DD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87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A87A6D58-4F89-7347-AEDD-E17FBEA1D7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Floating Point Operations</a:t>
            </a:r>
          </a:p>
        </p:txBody>
      </p:sp>
    </p:spTree>
    <p:extLst>
      <p:ext uri="{BB962C8B-B14F-4D97-AF65-F5344CB8AC3E}">
        <p14:creationId xmlns:p14="http://schemas.microsoft.com/office/powerpoint/2010/main" val="198624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652F-830E-5746-BDCB-121639FE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6A4B-B705-E04F-9E85-2F81DBC9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Arial" charset="0"/>
              </a:rPr>
              <a:t>RISC-V offers three floating point extensions:</a:t>
            </a:r>
          </a:p>
          <a:p>
            <a:pPr lvl="1" algn="just"/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RVF: </a:t>
            </a:r>
            <a:r>
              <a:rPr lang="en-US" sz="2400" dirty="0">
                <a:cs typeface="Arial" charset="0"/>
              </a:rPr>
              <a:t>	single-precision (32-bit)</a:t>
            </a:r>
          </a:p>
          <a:p>
            <a:pPr lvl="1" algn="just"/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RVD:	</a:t>
            </a:r>
            <a:r>
              <a:rPr lang="en-US" sz="2400" dirty="0">
                <a:cs typeface="Arial" charset="0"/>
              </a:rPr>
              <a:t>double-precision (64-bit)</a:t>
            </a:r>
          </a:p>
          <a:p>
            <a:pPr lvl="1" algn="just"/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RVQ:</a:t>
            </a:r>
            <a:r>
              <a:rPr lang="en-US" sz="2400" dirty="0">
                <a:cs typeface="Arial" charset="0"/>
              </a:rPr>
              <a:t>	quad-precision (128-bit)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DA2B4-6458-E141-A3B1-4F5503FEFEA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2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D29-7939-CB4B-96B2-4F30CE69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B144-B296-5F43-A2CC-0D5BDD14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cs typeface="Arial" charset="0"/>
              </a:rPr>
              <a:t>32</a:t>
            </a:r>
            <a:r>
              <a:rPr lang="en-US" dirty="0">
                <a:cs typeface="Arial" charset="0"/>
              </a:rPr>
              <a:t> Floating point registers</a:t>
            </a:r>
          </a:p>
          <a:p>
            <a:pPr algn="just"/>
            <a:r>
              <a:rPr lang="en-US" b="1" dirty="0">
                <a:cs typeface="Arial" charset="0"/>
              </a:rPr>
              <a:t>Width</a:t>
            </a:r>
            <a:r>
              <a:rPr lang="en-US" dirty="0">
                <a:cs typeface="Arial" charset="0"/>
              </a:rPr>
              <a:t> is highest precision – for example, if RVQ is implemented, registers are 128 bits wide</a:t>
            </a:r>
          </a:p>
          <a:p>
            <a:pPr algn="just"/>
            <a:r>
              <a:rPr lang="en-US" dirty="0">
                <a:cs typeface="Arial" charset="0"/>
              </a:rPr>
              <a:t>When multiple floating point extensions are implemented, the lower-precision values occupy the lower bits of the register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23328-C074-E347-8458-BD9757283D53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4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Book: Digital Design and Computer Architecture: RISC-V Edition, Harris &amp; Harris Elsevier – Presentation.</a:t>
            </a:r>
          </a:p>
          <a:p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33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D0E0-A68D-2643-9122-A904D161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Registers</a:t>
            </a:r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7C742F41-1923-4142-8602-1FFADB556746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9706741"/>
              </p:ext>
            </p:extLst>
          </p:nvPr>
        </p:nvGraphicFramePr>
        <p:xfrm>
          <a:off x="899592" y="1772816"/>
          <a:ext cx="7162800" cy="277368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ft0-7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f0-7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fs0-1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fa0-1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f10-11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arguments/Return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fa2-7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f12-17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fs2-11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f18-27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ft8-11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f28-31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D9DBE-620E-0C4C-8693-3FCCB9BC841E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88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07CC-D1FA-6345-A4D1-674CF215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3EEA-7B9C-3C47-BC0E-4AAB63BC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3" y="983610"/>
            <a:ext cx="7896225" cy="5184775"/>
          </a:xfrm>
        </p:spPr>
        <p:txBody>
          <a:bodyPr/>
          <a:lstStyle/>
          <a:p>
            <a:pPr algn="just"/>
            <a:r>
              <a:rPr lang="en-US" dirty="0">
                <a:cs typeface="Arial" charset="0"/>
              </a:rPr>
              <a:t>Append .s (single), .d (double), .q (quad) for precision</a:t>
            </a:r>
          </a:p>
          <a:p>
            <a:pPr marL="85725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cs typeface="Courier New" panose="02070309020205020404" pitchFamily="49" charset="0"/>
              </a:rPr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cs typeface="Arial" charset="0"/>
            </a:endParaRPr>
          </a:p>
          <a:p>
            <a:pPr algn="just"/>
            <a:r>
              <a:rPr lang="en-US" dirty="0">
                <a:cs typeface="Arial" charset="0"/>
              </a:rPr>
              <a:t>Arithmetic operations</a:t>
            </a:r>
            <a:r>
              <a:rPr lang="en-US" sz="1800" dirty="0">
                <a:cs typeface="Arial" charset="0"/>
              </a:rPr>
              <a:t>: </a:t>
            </a:r>
          </a:p>
          <a:p>
            <a:pPr marL="400050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fsqrt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fmax</a:t>
            </a:r>
            <a:r>
              <a:rPr lang="en-US" sz="1600" dirty="0">
                <a:cs typeface="Arial" charset="0"/>
              </a:rPr>
              <a:t>, </a:t>
            </a:r>
          </a:p>
          <a:p>
            <a:pPr marL="400050" lvl="1" indent="0" algn="just">
              <a:buNone/>
            </a:pPr>
            <a:r>
              <a:rPr lang="en-US" sz="1600" dirty="0">
                <a:cs typeface="Arial" charset="0"/>
              </a:rPr>
              <a:t>	multiply-add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fmsub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fnmadd</a:t>
            </a:r>
            <a:r>
              <a:rPr lang="en-US" sz="1600" dirty="0">
                <a:cs typeface="Arial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fnmsub</a:t>
            </a:r>
            <a:endParaRPr lang="en-US" sz="1600" dirty="0">
              <a:cs typeface="Arial" charset="0"/>
            </a:endParaRPr>
          </a:p>
          <a:p>
            <a:pPr algn="just"/>
            <a:r>
              <a:rPr lang="en-US" dirty="0">
                <a:cs typeface="Arial" charset="0"/>
              </a:rPr>
              <a:t>Load and Store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" pitchFamily="2" charset="0"/>
              </a:rPr>
              <a:t>flw</a:t>
            </a:r>
            <a:r>
              <a:rPr lang="en-US" altLang="en-US" dirty="0">
                <a:latin typeface="Courier" pitchFamily="2" charset="0"/>
              </a:rPr>
              <a:t>, </a:t>
            </a:r>
            <a:r>
              <a:rPr lang="en-US" altLang="en-US" dirty="0" err="1">
                <a:latin typeface="Courier" pitchFamily="2" charset="0"/>
              </a:rPr>
              <a:t>fld</a:t>
            </a:r>
            <a:endParaRPr lang="en-US" altLang="en-US" dirty="0">
              <a:latin typeface="Courier" pitchFamily="2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" pitchFamily="2" charset="0"/>
              </a:rPr>
              <a:t>fsw</a:t>
            </a:r>
            <a:r>
              <a:rPr lang="en-US" altLang="en-US" dirty="0">
                <a:latin typeface="Courier" pitchFamily="2" charset="0"/>
              </a:rPr>
              <a:t>, </a:t>
            </a:r>
            <a:r>
              <a:rPr lang="en-US" altLang="en-US" dirty="0" err="1">
                <a:latin typeface="Courier" pitchFamily="2" charset="0"/>
              </a:rPr>
              <a:t>fsd</a:t>
            </a:r>
            <a:endParaRPr lang="en-US" dirty="0">
              <a:latin typeface="Courier" pitchFamily="2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Branch on FP condition code true or false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" pitchFamily="2" charset="0"/>
              </a:rPr>
              <a:t>B.cond</a:t>
            </a:r>
            <a:endParaRPr lang="en-US" dirty="0">
              <a:latin typeface="Courier" pitchFamily="2" charset="0"/>
              <a:cs typeface="Arial" charset="0"/>
            </a:endParaRPr>
          </a:p>
          <a:p>
            <a:pPr algn="just"/>
            <a:r>
              <a:rPr lang="en-US" dirty="0">
                <a:cs typeface="Arial" charset="0"/>
              </a:rPr>
              <a:t>Other instructions:</a:t>
            </a:r>
          </a:p>
          <a:p>
            <a:pPr marL="0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cs typeface="Courier New" panose="02070309020205020404" pitchFamily="49" charset="0"/>
              </a:rPr>
              <a:t>move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fmv.x.w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fmv.w.x</a:t>
            </a:r>
            <a:r>
              <a:rPr lang="en-US" sz="1800" dirty="0"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800" dirty="0">
                <a:cs typeface="Courier New" panose="02070309020205020404" pitchFamily="49" charset="0"/>
              </a:rPr>
              <a:t>	convert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fcvt.w.s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fcvt.s.w</a:t>
            </a:r>
            <a:r>
              <a:rPr lang="en-US" sz="1800" dirty="0">
                <a:cs typeface="Courier New" panose="02070309020205020404" pitchFamily="49" charset="0"/>
              </a:rPr>
              <a:t>, etc.)</a:t>
            </a:r>
          </a:p>
          <a:p>
            <a:pPr marL="0" indent="0" algn="just">
              <a:buNone/>
            </a:pPr>
            <a:r>
              <a:rPr lang="en-US" sz="1800" dirty="0">
                <a:cs typeface="Courier New" panose="02070309020205020404" pitchFamily="49" charset="0"/>
              </a:rPr>
              <a:t>	comparison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</a:t>
            </a:r>
            <a:r>
              <a:rPr lang="en-US" sz="1800" dirty="0"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800" dirty="0">
                <a:cs typeface="Courier New" panose="02070309020205020404" pitchFamily="49" charset="0"/>
              </a:rPr>
              <a:t>	classify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fclass</a:t>
            </a:r>
            <a:r>
              <a:rPr lang="en-US" sz="1800" dirty="0"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800" dirty="0">
                <a:cs typeface="Courier New" panose="02070309020205020404" pitchFamily="49" charset="0"/>
              </a:rPr>
              <a:t>	sign injection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fsgnjn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fsgnjx</a:t>
            </a:r>
            <a:r>
              <a:rPr lang="en-US" sz="1800" dirty="0"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D348E-3942-C744-85F1-7AC4794508B3}"/>
              </a:ext>
            </a:extLst>
          </p:cNvPr>
          <p:cNvSpPr txBox="1"/>
          <p:nvPr/>
        </p:nvSpPr>
        <p:spPr>
          <a:xfrm>
            <a:off x="0" y="6611779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32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241E-6C0D-6E42-8A88-75C29BE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B904-82C0-4743-9F29-7F187B3B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727969"/>
          </a:xfrm>
        </p:spPr>
        <p:txBody>
          <a:bodyPr/>
          <a:lstStyle/>
          <a:p>
            <a:pPr algn="just"/>
            <a:r>
              <a:rPr lang="en-US" dirty="0">
                <a:cs typeface="Arial" charset="0"/>
              </a:rPr>
              <a:t>Use R-, I-, and S-type formats</a:t>
            </a:r>
          </a:p>
          <a:p>
            <a:pPr algn="just"/>
            <a:r>
              <a:rPr lang="en-US" dirty="0">
                <a:cs typeface="Arial" charset="0"/>
              </a:rPr>
              <a:t>Introduce another format for multiply-add instructions that have 4 register operands: R4-type</a:t>
            </a:r>
            <a:endParaRPr lang="en-US" sz="18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B90B99-0AB9-7E4A-87FE-0535228C6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48130"/>
              </p:ext>
            </p:extLst>
          </p:nvPr>
        </p:nvGraphicFramePr>
        <p:xfrm>
          <a:off x="1143000" y="139700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139700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3A120C-5C22-3B4F-8EDA-BCABA7F5B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24200"/>
          <a:ext cx="750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Visio" r:id="rId4" imgW="2424715" imgH="541574" progId="Visio.Drawing.11">
                  <p:embed/>
                </p:oleObj>
              </mc:Choice>
              <mc:Fallback>
                <p:oleObj name="Visio" r:id="rId4" imgW="2424715" imgH="541574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750693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DADCB9-460B-E94F-AAA8-4309420D7294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97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D5B5-EF51-B64B-8A2C-CE660876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Example: </a:t>
            </a:r>
            <a:r>
              <a:rPr lang="en-US" altLang="en-US" dirty="0"/>
              <a:t> °F to °C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B235-9914-984B-9683-6DE2F8B0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4" y="1124744"/>
            <a:ext cx="7896225" cy="547260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C00000"/>
                </a:solidFill>
              </a:rPr>
              <a:t>C code: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>
                <a:latin typeface="Courier" pitchFamily="2" charset="0"/>
              </a:rPr>
              <a:t>float f2c (float </a:t>
            </a:r>
            <a:r>
              <a:rPr lang="en-US" altLang="en-US" dirty="0" err="1">
                <a:latin typeface="Courier" pitchFamily="2" charset="0"/>
              </a:rPr>
              <a:t>fahr</a:t>
            </a:r>
            <a:r>
              <a:rPr lang="en-US" altLang="en-US" dirty="0">
                <a:latin typeface="Courier" pitchFamily="2" charset="0"/>
              </a:rPr>
              <a:t>) {</a:t>
            </a:r>
            <a:br>
              <a:rPr lang="en-US" altLang="en-US" dirty="0">
                <a:latin typeface="Courier" pitchFamily="2" charset="0"/>
              </a:rPr>
            </a:br>
            <a:r>
              <a:rPr lang="en-US" altLang="en-US" dirty="0">
                <a:latin typeface="Courier" pitchFamily="2" charset="0"/>
              </a:rPr>
              <a:t>  return ((5.0/9.0)*(</a:t>
            </a:r>
            <a:r>
              <a:rPr lang="en-US" altLang="en-US" dirty="0" err="1">
                <a:latin typeface="Courier" pitchFamily="2" charset="0"/>
              </a:rPr>
              <a:t>fahr</a:t>
            </a:r>
            <a:r>
              <a:rPr lang="en-US" altLang="en-US" dirty="0">
                <a:latin typeface="Courier" pitchFamily="2" charset="0"/>
              </a:rPr>
              <a:t> - 32.0));</a:t>
            </a:r>
            <a:br>
              <a:rPr lang="en-US" altLang="en-US" dirty="0">
                <a:latin typeface="Courier" pitchFamily="2" charset="0"/>
              </a:rPr>
            </a:br>
            <a:r>
              <a:rPr lang="en-US" altLang="en-US" dirty="0">
                <a:latin typeface="Courier" pitchFamily="2" charset="0"/>
              </a:rPr>
              <a:t>}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/>
              <a:t> in f10, result in f10, literals in global memory space</a:t>
            </a:r>
          </a:p>
          <a:p>
            <a:r>
              <a:rPr lang="en-US" dirty="0"/>
              <a:t>Compiled RISC-V code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f2c: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flw</a:t>
            </a:r>
            <a:r>
              <a:rPr lang="en-US" altLang="en-US" sz="1800" dirty="0">
                <a:latin typeface="Courier" pitchFamily="2" charset="0"/>
              </a:rPr>
              <a:t>    f0,const5(x3) 	// f0 = 5.0f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flw</a:t>
            </a:r>
            <a:r>
              <a:rPr lang="en-US" altLang="en-US" sz="1800" dirty="0">
                <a:latin typeface="Courier" pitchFamily="2" charset="0"/>
              </a:rPr>
              <a:t>    f1,const9(x3)  	// f1 = 9.0f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fdiv.s</a:t>
            </a:r>
            <a:r>
              <a:rPr lang="en-US" altLang="en-US" sz="1800" dirty="0">
                <a:latin typeface="Courier" pitchFamily="2" charset="0"/>
              </a:rPr>
              <a:t> f0, f0, f1  	// f0 = 5.0f / 9.0f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flw</a:t>
            </a:r>
            <a:r>
              <a:rPr lang="en-US" altLang="en-US" sz="1800" dirty="0">
                <a:latin typeface="Courier" pitchFamily="2" charset="0"/>
              </a:rPr>
              <a:t>    f1,const32(x3) 	// f1 = 32.0f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fsub.s</a:t>
            </a:r>
            <a:r>
              <a:rPr lang="en-US" altLang="en-US" sz="1800" dirty="0">
                <a:latin typeface="Courier" pitchFamily="2" charset="0"/>
              </a:rPr>
              <a:t> f10,f10,f1 	// f10 = </a:t>
            </a:r>
            <a:r>
              <a:rPr lang="en-US" altLang="en-US" sz="1800" dirty="0" err="1">
                <a:latin typeface="Courier" pitchFamily="2" charset="0"/>
              </a:rPr>
              <a:t>fahr</a:t>
            </a:r>
            <a:r>
              <a:rPr lang="en-US" altLang="en-US" sz="1800" dirty="0">
                <a:latin typeface="Courier" pitchFamily="2" charset="0"/>
              </a:rPr>
              <a:t> – 32.0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fmul.s</a:t>
            </a:r>
            <a:r>
              <a:rPr lang="en-US" altLang="en-US" sz="1800" dirty="0">
                <a:latin typeface="Courier" pitchFamily="2" charset="0"/>
              </a:rPr>
              <a:t> f10,f0,f10  // f10 = (5.0f/9.0f)*(</a:t>
            </a:r>
            <a:r>
              <a:rPr lang="en-US" altLang="en-US" sz="1800" dirty="0" err="1">
                <a:latin typeface="Courier" pitchFamily="2" charset="0"/>
              </a:rPr>
              <a:t>fahr</a:t>
            </a:r>
            <a:r>
              <a:rPr lang="en-US" altLang="en-US" sz="1800" dirty="0">
                <a:latin typeface="Courier" pitchFamily="2" charset="0"/>
              </a:rPr>
              <a:t>–32.0f)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" pitchFamily="2" charset="0"/>
              </a:rPr>
              <a:t>    </a:t>
            </a:r>
            <a:r>
              <a:rPr lang="en-US" altLang="en-US" sz="1800" dirty="0" err="1">
                <a:latin typeface="Courier" pitchFamily="2" charset="0"/>
              </a:rPr>
              <a:t>jalr</a:t>
            </a:r>
            <a:r>
              <a:rPr lang="en-US" altLang="en-US" sz="1800" dirty="0">
                <a:latin typeface="Courier" pitchFamily="2" charset="0"/>
              </a:rPr>
              <a:t>   x0,0(x1)    	// return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55E1926-C637-E64F-9CAE-F917E327B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453336"/>
            <a:ext cx="4967214" cy="3570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0" dirty="0">
                <a:latin typeface="Calibri" panose="020F0502020204030204" pitchFamily="34" charset="0"/>
              </a:rPr>
              <a:t>Paterson and Hennessey: Chapter 3 — Arithmetic for Computers</a:t>
            </a:r>
          </a:p>
        </p:txBody>
      </p:sp>
    </p:spTree>
    <p:extLst>
      <p:ext uri="{BB962C8B-B14F-4D97-AF65-F5344CB8AC3E}">
        <p14:creationId xmlns:p14="http://schemas.microsoft.com/office/powerpoint/2010/main" val="400161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778B9751-5633-1747-8A06-17940CB449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750"/>
            <a:ext cx="4895206" cy="42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0" dirty="0">
                <a:latin typeface="Calibri" panose="020F0502020204030204" pitchFamily="34" charset="0"/>
              </a:rPr>
              <a:t>Paterson and Hennessey: Chapter 3 — Arithmetic for Computers 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C83F897-9C77-1648-91F6-204465CC6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1892CFB-D34C-0C4D-84E6-C9A0F5648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itchFamily="2" charset="2"/>
              </a:rPr>
              <a:t></a:t>
            </a:r>
          </a:p>
          <a:p>
            <a:pPr lvl="2" eaLnBrk="1" hangingPunct="1"/>
            <a:endParaRPr lang="en-US" altLang="en-US">
              <a:sym typeface="Wingdings" pitchFamily="2" charset="2"/>
            </a:endParaRP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6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F80DA657-43CC-614B-8C39-0550381BC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865975E-28DE-7E47-B5C0-EB8D7ACF8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23854B5-3A7D-5B46-939B-ED802F46B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628085"/>
            <a:ext cx="5111230" cy="182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0" dirty="0">
                <a:latin typeface="Calibri" panose="020F0502020204030204" pitchFamily="34" charset="0"/>
              </a:rPr>
              <a:t>Paterson and Hennessey: Chapter 3 — Arithmetic for Computers</a:t>
            </a:r>
          </a:p>
        </p:txBody>
      </p:sp>
    </p:spTree>
    <p:extLst>
      <p:ext uri="{BB962C8B-B14F-4D97-AF65-F5344CB8AC3E}">
        <p14:creationId xmlns:p14="http://schemas.microsoft.com/office/powerpoint/2010/main" val="37364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EA210E9-1FB6-F04F-9156-975A624F0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7591425" cy="762000"/>
          </a:xfrm>
        </p:spPr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45B7B38-BFCE-2443-A336-C568439C6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Pseudo Instructions</a:t>
            </a:r>
          </a:p>
          <a:p>
            <a:r>
              <a:rPr lang="en-US" altLang="en-US" dirty="0"/>
              <a:t>Integer Multiplication and Division</a:t>
            </a:r>
          </a:p>
          <a:p>
            <a:r>
              <a:rPr lang="en-US" altLang="en-US" dirty="0"/>
              <a:t>Floating Point Instructions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A87A6D58-4F89-7347-AEDD-E17FBEA1D7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Pseudo Instructions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A8ADDBDF-4028-6A4B-A295-25BD1551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64452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CS 305: Computer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D2C-42BD-534A-BB64-73C0A7C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161ED-94D2-E046-9333-47BBEF6CF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25537"/>
              </p:ext>
            </p:extLst>
          </p:nvPr>
        </p:nvGraphicFramePr>
        <p:xfrm>
          <a:off x="683568" y="1340768"/>
          <a:ext cx="7268220" cy="46085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25880">
                  <a:extLst>
                    <a:ext uri="{9D8B030D-6E8A-4147-A177-3AD203B41FA5}">
                      <a16:colId xmlns:a16="http://schemas.microsoft.com/office/drawing/2014/main" val="2140608173"/>
                    </a:ext>
                  </a:extLst>
                </a:gridCol>
                <a:gridCol w="1978645">
                  <a:extLst>
                    <a:ext uri="{9D8B030D-6E8A-4147-A177-3AD203B41FA5}">
                      <a16:colId xmlns:a16="http://schemas.microsoft.com/office/drawing/2014/main" val="4132020233"/>
                    </a:ext>
                  </a:extLst>
                </a:gridCol>
                <a:gridCol w="3363695">
                  <a:extLst>
                    <a:ext uri="{9D8B030D-6E8A-4147-A177-3AD203B41FA5}">
                      <a16:colId xmlns:a16="http://schemas.microsoft.com/office/drawing/2014/main" val="2328140530"/>
                    </a:ext>
                  </a:extLst>
                </a:gridCol>
              </a:tblGrid>
              <a:tr h="6011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Pseudoinstruction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Corresponding 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RISC-V Instructions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917935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    label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jal  zero, label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Jump to </a:t>
                      </a:r>
                      <a:r>
                        <a:rPr lang="en-US" sz="1000">
                          <a:effectLst/>
                        </a:rPr>
                        <a:t>label</a:t>
                      </a:r>
                      <a:r>
                        <a:rPr lang="en-US" sz="1200">
                          <a:effectLst/>
                        </a:rPr>
                        <a:t>; do not write return address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000005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   ra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jalr zero, ra,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Jump to address in </a:t>
                      </a:r>
                      <a:r>
                        <a:rPr lang="en-US" sz="1000">
                          <a:effectLst/>
                        </a:rPr>
                        <a:t>ra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74492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mv   t5, s3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 t5, s3,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t5</a:t>
                      </a:r>
                      <a:r>
                        <a:rPr lang="en-US" sz="1200">
                          <a:effectLst/>
                        </a:rPr>
                        <a:t> = </a:t>
                      </a:r>
                      <a:r>
                        <a:rPr lang="en-US" sz="1000">
                          <a:effectLst/>
                        </a:rPr>
                        <a:t>s3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23093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 s7, t2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xori s7, t2, -1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s7</a:t>
                      </a:r>
                      <a:r>
                        <a:rPr lang="en-US" sz="1200">
                          <a:effectLst/>
                        </a:rPr>
                        <a:t> = the bit-wise inversion of </a:t>
                      </a:r>
                      <a:r>
                        <a:rPr lang="en-US" sz="1000">
                          <a:effectLst/>
                        </a:rPr>
                        <a:t>t2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969939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 zero, zero,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“no operation” – do nothing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514544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   s8, 0x56789DEF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lui  s8, 0x5678A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 s8, s8, 0xDEF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s8</a:t>
                      </a:r>
                      <a:r>
                        <a:rPr lang="en-US" sz="1200">
                          <a:effectLst/>
                        </a:rPr>
                        <a:t> = 32-bit immediate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17524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   s8, 0x7EF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 s8, zero, 0x7EF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s8</a:t>
                      </a:r>
                      <a:r>
                        <a:rPr lang="en-US" sz="1200">
                          <a:effectLst/>
                        </a:rPr>
                        <a:t> = 12-bit signed immediate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77097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bgt  s1, t3, L3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blt  t3, s1, L3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 </a:t>
                      </a:r>
                      <a:r>
                        <a:rPr lang="en-US" sz="1000">
                          <a:effectLst/>
                        </a:rPr>
                        <a:t>s1</a:t>
                      </a:r>
                      <a:r>
                        <a:rPr lang="en-US" sz="1200">
                          <a:effectLst/>
                        </a:rPr>
                        <a:t> &gt; </a:t>
                      </a:r>
                      <a:r>
                        <a:rPr lang="en-US" sz="1000">
                          <a:effectLst/>
                        </a:rPr>
                        <a:t>t3</a:t>
                      </a:r>
                      <a:r>
                        <a:rPr lang="en-US" sz="1200">
                          <a:effectLst/>
                        </a:rPr>
                        <a:t>, branch to </a:t>
                      </a:r>
                      <a:r>
                        <a:rPr lang="en-US" sz="1000">
                          <a:effectLst/>
                        </a:rPr>
                        <a:t>L3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57681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bgez t2, L7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bge  t2, zero, L7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 </a:t>
                      </a:r>
                      <a:r>
                        <a:rPr lang="en-US" sz="1000">
                          <a:effectLst/>
                        </a:rPr>
                        <a:t>t2</a:t>
                      </a:r>
                      <a:r>
                        <a:rPr lang="en-US" sz="1200">
                          <a:effectLst/>
                        </a:rPr>
                        <a:t> ≥ </a:t>
                      </a:r>
                      <a:r>
                        <a:rPr lang="en-US" sz="1000">
                          <a:effectLst/>
                        </a:rPr>
                        <a:t>zero</a:t>
                      </a:r>
                      <a:r>
                        <a:rPr lang="en-US" sz="1200">
                          <a:effectLst/>
                        </a:rPr>
                        <a:t>, branch to </a:t>
                      </a:r>
                      <a:r>
                        <a:rPr lang="en-US" sz="1000">
                          <a:effectLst/>
                        </a:rPr>
                        <a:t>L7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37737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call L1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jal  L1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call nearby function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985417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call L5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auipc ra, imm</a:t>
                      </a:r>
                      <a:r>
                        <a:rPr lang="de-DE" sz="1000" baseline="-25000">
                          <a:effectLst/>
                        </a:rPr>
                        <a:t>31:12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jalr  ra, ra, imm</a:t>
                      </a:r>
                      <a:r>
                        <a:rPr lang="de-DE" sz="1000" baseline="-25000">
                          <a:effectLst/>
                        </a:rPr>
                        <a:t>11:0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call far away function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6340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jalr  zero, ra, 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return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from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function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5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39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8"/>
          <a:stretch/>
        </p:blipFill>
        <p:spPr>
          <a:xfrm>
            <a:off x="1022653" y="1496834"/>
            <a:ext cx="7098693" cy="3577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Pseudo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091" y="5339022"/>
            <a:ext cx="52734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dirty="0">
                <a:latin typeface="+mj-lt"/>
              </a:rPr>
              <a:t>Valid in assembly language but not in machine language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latin typeface="+mj-lt"/>
              </a:rPr>
              <a:t>(i.e., maps to multiple machine language instructions)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A69F4E-D260-B44B-A391-A9938332B63D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602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6803E64-BF75-AB4F-9C4F-DA4C525BB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848600" cy="762000"/>
          </a:xfrm>
        </p:spPr>
        <p:txBody>
          <a:bodyPr/>
          <a:lstStyle/>
          <a:p>
            <a:r>
              <a:rPr lang="en-US" altLang="en-US" dirty="0"/>
              <a:t>Signed and Unsigned Instructions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E4E8F11-7F43-5648-9EB2-CF5A19ED4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22363"/>
            <a:ext cx="7777162" cy="5322887"/>
          </a:xfrm>
        </p:spPr>
        <p:txBody>
          <a:bodyPr/>
          <a:lstStyle/>
          <a:p>
            <a:pPr algn="just"/>
            <a:r>
              <a:rPr lang="en-US" dirty="0"/>
              <a:t>Multiplication and division</a:t>
            </a:r>
          </a:p>
          <a:p>
            <a:pPr algn="just"/>
            <a:r>
              <a:rPr lang="en-US" dirty="0"/>
              <a:t>Set less than</a:t>
            </a:r>
          </a:p>
          <a:p>
            <a:pPr algn="just"/>
            <a:r>
              <a:rPr lang="en-US" dirty="0"/>
              <a:t>Loads</a:t>
            </a:r>
          </a:p>
          <a:p>
            <a:endParaRPr lang="en-US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95C88-D39D-0040-9322-F8011BC59613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A87A6D58-4F89-7347-AEDD-E17FBEA1D7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Integer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127421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E82D-8DF7-9A40-9EA7-7286DB45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and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05C0-239A-C240-929A-8A694608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Signed: 	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 err="1">
                <a:latin typeface="Courier New" pitchFamily="49" charset="0"/>
                <a:cs typeface="Arial" charset="0"/>
              </a:rPr>
              <a:t>multh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div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Unsigned: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 err="1">
                <a:latin typeface="Courier New" pitchFamily="49" charset="0"/>
                <a:cs typeface="Arial" charset="0"/>
              </a:rPr>
              <a:t>multhu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multhsu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divu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F29BC-4969-6D4C-AB1F-8847C0BE98D5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664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2394</TotalTime>
  <Words>1803</Words>
  <Application>Microsoft Macintosh PowerPoint</Application>
  <PresentationFormat>On-screen Show (4:3)</PresentationFormat>
  <Paragraphs>231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Courier</vt:lpstr>
      <vt:lpstr>Courier New</vt:lpstr>
      <vt:lpstr>Courier10 BT</vt:lpstr>
      <vt:lpstr>Lucida Console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Lecture 23: RISC-V Instructions – Additional  Pseudo Instructions, Integer Multiplication and Division Floating Point Instructions</vt:lpstr>
      <vt:lpstr>Acknowledgements</vt:lpstr>
      <vt:lpstr>Contents</vt:lpstr>
      <vt:lpstr>Pseudo Instructions</vt:lpstr>
      <vt:lpstr>pseudoinstructions</vt:lpstr>
      <vt:lpstr>Pseudo Instructions</vt:lpstr>
      <vt:lpstr>Signed and Unsigned Instructions</vt:lpstr>
      <vt:lpstr>Integer Multiplication and Division</vt:lpstr>
      <vt:lpstr>Multiplication and Division</vt:lpstr>
      <vt:lpstr>Integer Multiplication </vt:lpstr>
      <vt:lpstr>Integer Multiplication </vt:lpstr>
      <vt:lpstr>Integer Multiplication </vt:lpstr>
      <vt:lpstr>Integer Multiplication</vt:lpstr>
      <vt:lpstr>Integer Division</vt:lpstr>
      <vt:lpstr>Integer Division </vt:lpstr>
      <vt:lpstr>Addition and Subtraction</vt:lpstr>
      <vt:lpstr>Floating Point Operations</vt:lpstr>
      <vt:lpstr>Floating Point Operations</vt:lpstr>
      <vt:lpstr>Floating Point Registers</vt:lpstr>
      <vt:lpstr>Floating Point Registers</vt:lpstr>
      <vt:lpstr>Floating Point Instructions</vt:lpstr>
      <vt:lpstr>Floating Point Instruction Formats</vt:lpstr>
      <vt:lpstr>FP Example:  °F to °C</vt:lpstr>
      <vt:lpstr>Who Cares About FP Accuracy?</vt:lpstr>
      <vt:lpstr>Concluding Remarks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18:</dc:title>
  <dc:creator>Microsoft Office User</dc:creator>
  <dc:description>Redesign of slides created by Randal E. Bryant and David R. O'Hallaron</dc:description>
  <cp:lastModifiedBy>Microsoft Office User</cp:lastModifiedBy>
  <cp:revision>15</cp:revision>
  <cp:lastPrinted>2010-01-19T15:27:43Z</cp:lastPrinted>
  <dcterms:created xsi:type="dcterms:W3CDTF">2020-10-13T15:27:18Z</dcterms:created>
  <dcterms:modified xsi:type="dcterms:W3CDTF">2021-03-17T06:07:30Z</dcterms:modified>
</cp:coreProperties>
</file>