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50"/>
  </p:notesMasterIdLst>
  <p:handoutMasterIdLst>
    <p:handoutMasterId r:id="rId51"/>
  </p:handoutMasterIdLst>
  <p:sldIdLst>
    <p:sldId id="542" r:id="rId3"/>
    <p:sldId id="5189" r:id="rId4"/>
    <p:sldId id="271" r:id="rId5"/>
    <p:sldId id="272" r:id="rId6"/>
    <p:sldId id="275" r:id="rId7"/>
    <p:sldId id="276" r:id="rId8"/>
    <p:sldId id="5192" r:id="rId9"/>
    <p:sldId id="5194" r:id="rId10"/>
    <p:sldId id="277" r:id="rId11"/>
    <p:sldId id="724" r:id="rId12"/>
    <p:sldId id="575" r:id="rId13"/>
    <p:sldId id="1022" r:id="rId14"/>
    <p:sldId id="5187" r:id="rId15"/>
    <p:sldId id="706" r:id="rId16"/>
    <p:sldId id="878" r:id="rId17"/>
    <p:sldId id="1024" r:id="rId18"/>
    <p:sldId id="1081" r:id="rId19"/>
    <p:sldId id="884" r:id="rId20"/>
    <p:sldId id="1025" r:id="rId21"/>
    <p:sldId id="1026" r:id="rId22"/>
    <p:sldId id="1040" r:id="rId23"/>
    <p:sldId id="5188" r:id="rId24"/>
    <p:sldId id="1150" r:id="rId25"/>
    <p:sldId id="712" r:id="rId26"/>
    <p:sldId id="735" r:id="rId27"/>
    <p:sldId id="1062" r:id="rId28"/>
    <p:sldId id="1149" r:id="rId29"/>
    <p:sldId id="1151" r:id="rId30"/>
    <p:sldId id="904" r:id="rId31"/>
    <p:sldId id="1029" r:id="rId32"/>
    <p:sldId id="1019" r:id="rId33"/>
    <p:sldId id="5165" r:id="rId34"/>
    <p:sldId id="5166" r:id="rId35"/>
    <p:sldId id="5190" r:id="rId36"/>
    <p:sldId id="1076" r:id="rId37"/>
    <p:sldId id="1282" r:id="rId38"/>
    <p:sldId id="1283" r:id="rId39"/>
    <p:sldId id="5168" r:id="rId40"/>
    <p:sldId id="5179" r:id="rId41"/>
    <p:sldId id="1077" r:id="rId42"/>
    <p:sldId id="1078" r:id="rId43"/>
    <p:sldId id="5169" r:id="rId44"/>
    <p:sldId id="5170" r:id="rId45"/>
    <p:sldId id="733" r:id="rId46"/>
    <p:sldId id="5171" r:id="rId47"/>
    <p:sldId id="5183" r:id="rId48"/>
    <p:sldId id="5191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9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43C5A8B6-B7B8-4D4D-9CD2-EAC560B574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A480090E-D73E-884E-A5EB-A9333630E6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A68A0ED9-EB3C-AD4D-AB45-4257DDB1F2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4DA3B460-C229-804F-9412-10AD891382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22F7CCE-44F2-804A-94AE-322BE6D3C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88E30213-B73B-F544-B8D7-8350688DF2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66FA22C6-9932-3843-9F7D-CAC11A5FDB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641F6DF-8EF4-C544-9CBD-A0BFD240C1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CAAF7047-9E34-D543-B404-439978C154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EF900500-C1CE-D342-AAF4-84AACBBA5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8854B58E-77CA-B540-83F6-57F6C29EE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1550FDB-0DC1-B849-8395-49FAA0FDF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F2907339-0C61-8041-85F4-41F418904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6B72AD85-8CA7-0645-AB76-C4F8C2456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CA15B69D-682F-A04F-8D37-8FE0968E0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EA106141-0A73-3146-88B2-71E8EF83D04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processors enabled </a:t>
            </a:r>
          </a:p>
          <a:p>
            <a:r>
              <a:rPr lang="en-US" dirty="0"/>
              <a:t>digital audio ~ 1980</a:t>
            </a:r>
          </a:p>
          <a:p>
            <a:r>
              <a:rPr lang="en-US" dirty="0"/>
              <a:t>digital video 199x</a:t>
            </a:r>
          </a:p>
          <a:p>
            <a:r>
              <a:rPr lang="is-IS" dirty="0"/>
              <a:t>… now enables entirely new functions (e.g. search engines) that did not</a:t>
            </a:r>
            <a:r>
              <a:rPr lang="is-IS" baseline="0" dirty="0"/>
              <a:t> even exist with analog processing.</a:t>
            </a:r>
          </a:p>
          <a:p>
            <a:r>
              <a:rPr lang="is-IS" baseline="0" dirty="0"/>
              <a:t>But: many physical signals are inherently analog. E.g. my voice: I cannot speak ”digital”, and you could not understand me anyway.</a:t>
            </a:r>
            <a:endParaRPr lang="en-US" dirty="0"/>
          </a:p>
          <a:p>
            <a:endParaRPr lang="en-US" dirty="0"/>
          </a:p>
          <a:p>
            <a:r>
              <a:rPr lang="en-US" dirty="0"/>
              <a:t>{signal: [    {name: '</a:t>
            </a:r>
            <a:r>
              <a:rPr lang="en-US" dirty="0" err="1"/>
              <a:t>clk</a:t>
            </a:r>
            <a:r>
              <a:rPr lang="en-US" dirty="0"/>
              <a:t>',   wave: 'P....'},  {name: '</a:t>
            </a:r>
            <a:r>
              <a:rPr lang="en-US" dirty="0" err="1"/>
              <a:t>instr</a:t>
            </a:r>
            <a:r>
              <a:rPr lang="en-US" dirty="0"/>
              <a:t>', wave: '34534', data: 'instr_1 instr_2 instr_3 instr_4 instr_5'},  {node: '</a:t>
            </a:r>
            <a:r>
              <a:rPr lang="en-US" dirty="0" err="1"/>
              <a:t>abcdef</a:t>
            </a:r>
            <a:r>
              <a:rPr lang="en-US" dirty="0"/>
              <a:t>'}],  edge: ['a&lt;-&gt;b t&lt;sub&gt;cycle', 'c&lt;-&gt;b t&lt;sub&gt;cycle', 'c&lt;-&gt;d t&lt;sub&gt;cycle', 'd&lt;-&gt;e t&lt;sub&gt;cycle', 'e&lt;-&gt;f t&lt;sub&gt;cycle', ],   </a:t>
            </a:r>
            <a:r>
              <a:rPr lang="en-US" dirty="0" err="1"/>
              <a:t>config</a:t>
            </a:r>
            <a:r>
              <a:rPr lang="en-US" dirty="0"/>
              <a:t>: { </a:t>
            </a:r>
            <a:r>
              <a:rPr lang="en-US" dirty="0" err="1"/>
              <a:t>hscale</a:t>
            </a:r>
            <a:r>
              <a:rPr lang="en-US" dirty="0"/>
              <a:t>: 3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write signal must still be gated with the clock so that the update occurs only on the clock edge if the write signal is active.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2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90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4250B4-1A8F-45C1-B749-BEE93E6519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58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</a:t>
            </a:r>
            <a:r>
              <a:rPr lang="en-US" baseline="0" dirty="0" err="1"/>
              <a:t>DFlipFlop</a:t>
            </a:r>
            <a:r>
              <a:rPr lang="en-US" baseline="0" dirty="0"/>
              <a:t> here. Latch doesn't do this, so we need sequential circuit that stores state and loads next state at the clock edge. next state is available for the full clock cycle</a:t>
            </a:r>
          </a:p>
          <a:p>
            <a:endParaRPr lang="en-US" baseline="0" dirty="0"/>
          </a:p>
          <a:p>
            <a:r>
              <a:rPr lang="en-US" baseline="0" dirty="0"/>
              <a:t>now lets take a look at this.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60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clock</a:t>
            </a:r>
            <a:r>
              <a:rPr lang="en-US" baseline="0" dirty="0"/>
              <a:t> much earlier maybe.</a:t>
            </a:r>
          </a:p>
          <a:p>
            <a:endParaRPr lang="en-US" baseline="0" dirty="0"/>
          </a:p>
          <a:p>
            <a:r>
              <a:rPr lang="en-US" baseline="0" dirty="0"/>
              <a:t>input data is sampled once.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3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9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2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05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{signal: [  {name: '</a:t>
            </a:r>
            <a:r>
              <a:rPr lang="en-US" dirty="0" err="1"/>
              <a:t>clk</a:t>
            </a:r>
            <a:r>
              <a:rPr lang="en-US" dirty="0"/>
              <a:t>', wave: '0H..l..H...', node: '.a.....b'},  {name: 'D',   wave: '1....0.....'},  {name: 'Q',   wave: '0..1.....0.', node: '...c.....d'},],  edge: [   'a~-&gt;c',   'b~-&gt;d',]}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>
            <a:spLocks noGrp="1"/>
          </p:cNvSpPr>
          <p:nvPr>
            <p:ph type="body" idx="1"/>
          </p:nvPr>
        </p:nvSpPr>
        <p:spPr>
          <a:xfrm>
            <a:off x="550863" y="4559302"/>
            <a:ext cx="6303962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81550" cy="3586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518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867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06e534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g5d06e53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550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06e5346f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5d06e534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316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819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33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6C63CCA-99F9-4DB5-841F-46AB8F1E6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C65D30-902C-4749-A8FA-406A36541F8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BACB23E-CD0E-4149-BC15-A6CABE8EB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AA6D2EA-242C-4B1D-9566-19580C5E8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73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C5B01-F564-9542-B67B-FEC3B629F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34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8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1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63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286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14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2E87-C539-F545-8209-DDA6C012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AE8DD-12BB-2D41-BAEC-9CB27D875C8C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416E-CDF4-5341-B1D3-5750EE60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F86E-4406-3E44-85D8-1DC992C0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6677-4995-8D45-A17F-AAF42F9B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A28D-F755-3A40-914B-BC550B81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56CA-2D35-6242-AC4D-A50334B37287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B8DB-A07A-AA4C-AE7F-3CDBDCF0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8E9-0E34-D248-A6E7-923BCEC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CABF7-A7BE-3D45-A733-54CA8582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0CA9-8BFB-A745-A720-925489D1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38934-B45A-D14D-926E-711DFD3AF7B2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DB3-6C13-924F-91AA-0F5F23CE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92FE-F7F1-5A4C-A030-566DE980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8BBAC-A821-5F4B-BB5B-39D90F916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1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43911B-B6B4-6446-8558-691F30A2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66BA7-B7A0-254D-B9DE-B80A6206482E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7F8E08-9CF6-694E-B874-9766B6ED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160E95-6170-2649-8E42-11C047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389C-4950-CB4E-903C-E9368E82A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888957-8F99-B742-8E2A-DCFE4CF5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C19EC-433E-4749-ACD3-D78B8D621085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785387-890A-4546-A885-3EA5898D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485A7C-C6F1-7C43-8715-7E9D1D04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6670-29C3-4144-A340-62A17513E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63E21-B1EC-EC41-BC43-91B81994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865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B6BFA8-DFB2-6546-8675-B3F77FEF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3FD5-0C06-054F-ADE5-A3E3BD713205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E8B6D10-E804-3C4D-AC6F-78EB1597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E806E9-8C3E-1041-989D-5931BFA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FDD75-6AFC-0B4C-B9EA-5F0BC1941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8D0A24-894B-9540-8770-04D813DD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BBF1-7C85-5B46-9D7D-B86383932DA9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4B8550-37A5-514B-8FC1-62B20534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84D182-C5E9-9640-97DB-3BD7A209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F78E-FD3F-9B49-B98E-F478CED18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4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EF3C61-C132-3049-80DE-2C0A7697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7D8E8-3437-2D4B-8404-3606B615C4FF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9F574A-BABE-854C-840D-3B94FEB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DDDF51-9A5E-CD40-8D38-75C4F912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1DBFF-CE38-E641-8C53-282565588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2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88685-155A-0F40-A619-F825A8A7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B92-90F5-2A48-925D-2DF8B144EB95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E8527F-D08A-DD49-A03D-03EF9991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1EE762-CF8C-F14A-ACA4-FC4552CA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3725D-BFEF-EE4A-B94D-F18122C16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2BDE-89D2-4843-A83C-2ADC031A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EDC2A-BA2E-4A48-9C39-A58513051C2C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C777-9325-2648-A449-5B8ED2D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E5A1-1399-6A4E-8335-E01E3018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3437-FBD4-6440-9239-758132E74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3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8BE8-66EC-8C41-A11B-7790E1AD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2339-6463-4C42-810D-24EF16ADD1B9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0D54-2280-C94D-ACC8-4F9308BC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5934-E61D-E445-9C46-2D309161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45A09-E06E-EA41-AD11-4CB1F4DFA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325B67F-5F27-074F-B768-7DA937C37F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468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89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302456B-BA70-7F45-9EF2-325EE980D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8534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8B1CBDC-E813-9243-B662-1999FCE27E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004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9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50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A7C679-A06B-8347-8DA5-2A0473EC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DCC0EA6-94D3-D24E-A8CB-4562D94FE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7E69FDE-ADC3-8F42-AC67-47326821FA4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3B1C8D5-4077-7046-95E1-3FA1F8DB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C180E99E-D2C6-1144-97B4-74BF9727938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2A162DA-105E-984A-87AC-97235C3CC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75F5C5C-C459-774E-A602-15C94F962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E6E51-5D24-4A40-B799-21996B28033E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5C9370-8963-6849-9595-EBE7A26E6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4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4" Type="http://schemas.openxmlformats.org/officeDocument/2006/relationships/tags" Target="../tags/tag7.xml"/><Relationship Id="rId9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10.xml"/><Relationship Id="rId7" Type="http://schemas.openxmlformats.org/officeDocument/2006/relationships/oleObject" Target="../embeddings/oleObject7.bin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6935A472-B5AB-C943-86EC-D02D056D3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24 : Microarchitecture - Datapath   Design – 1</a:t>
            </a:r>
            <a:br>
              <a:rPr lang="en-US" altLang="en-US" sz="3000" dirty="0"/>
            </a:br>
            <a:r>
              <a:rPr lang="en-US" sz="3200" dirty="0"/>
              <a:t>Processor Components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b="0" dirty="0"/>
              <a:t>Sequential Logic Circuit, Registers, Clock</a:t>
            </a:r>
            <a:endParaRPr lang="en-US" altLang="en-US" sz="3000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E6A0C3DF-D5E5-4B43-B541-E975E5A729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Synchronous Digital Systems </a:t>
            </a:r>
            <a:r>
              <a:rPr lang="en-US" dirty="0">
                <a:solidFill>
                  <a:srgbClr val="000000"/>
                </a:solidFill>
              </a:rPr>
              <a:t>consist of two basic types of circuits: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Combinational Logic (CL) circuits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Output is a function of the inputs only, not the history of its execution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E.g., circuits to add A, B (ALUs)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Sequential Logic (SL)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Circuits that “remember” or store information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State Elements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E.g., memories and registers (Registers)</a:t>
            </a:r>
          </a:p>
        </p:txBody>
      </p:sp>
    </p:spTree>
    <p:extLst>
      <p:ext uri="{BB962C8B-B14F-4D97-AF65-F5344CB8AC3E}">
        <p14:creationId xmlns:p14="http://schemas.microsoft.com/office/powerpoint/2010/main" val="17823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">
            <a:extLst>
              <a:ext uri="{FF2B5EF4-FFF2-40B4-BE49-F238E27FC236}">
                <a16:creationId xmlns:a16="http://schemas.microsoft.com/office/drawing/2014/main" id="{425F47AE-C39C-438B-9E19-3E95DB621AE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Circuits that can </a:t>
            </a:r>
            <a:b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094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44" y="1091717"/>
            <a:ext cx="8163068" cy="518457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Combinational circuit </a:t>
            </a:r>
            <a:r>
              <a:rPr lang="en-US" dirty="0"/>
              <a:t>output depends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/>
              <a:t> on </a:t>
            </a:r>
            <a:r>
              <a:rPr lang="en-US" b="1" dirty="0">
                <a:solidFill>
                  <a:srgbClr val="FF0000"/>
                </a:solidFill>
              </a:rPr>
              <a:t>current</a:t>
            </a:r>
            <a:r>
              <a:rPr lang="en-US" dirty="0">
                <a:solidFill>
                  <a:srgbClr val="FF0000"/>
                </a:solidFill>
              </a:rPr>
              <a:t> input</a:t>
            </a:r>
          </a:p>
          <a:p>
            <a:r>
              <a:rPr lang="en-US" dirty="0"/>
              <a:t>We want circuits that produce output depending on </a:t>
            </a:r>
            <a:r>
              <a:rPr lang="en-US" b="1" dirty="0">
                <a:solidFill>
                  <a:srgbClr val="0070C0"/>
                </a:solidFill>
              </a:rPr>
              <a:t>current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past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input values </a:t>
            </a:r>
            <a:r>
              <a:rPr lang="mr-IN" dirty="0"/>
              <a:t>–</a:t>
            </a:r>
            <a:r>
              <a:rPr lang="en-US" dirty="0"/>
              <a:t> circuits with </a:t>
            </a:r>
            <a:r>
              <a:rPr lang="en-US" b="1" dirty="0">
                <a:solidFill>
                  <a:srgbClr val="0070C0"/>
                </a:solidFill>
              </a:rPr>
              <a:t>memory</a:t>
            </a:r>
          </a:p>
          <a:p>
            <a:r>
              <a:rPr lang="en-US" b="1" dirty="0">
                <a:solidFill>
                  <a:srgbClr val="FF0000"/>
                </a:solidFill>
              </a:rPr>
              <a:t>Sequential Circuit </a:t>
            </a:r>
            <a:r>
              <a:rPr lang="en-US" dirty="0"/>
              <a:t>gives </a:t>
            </a:r>
            <a:r>
              <a:rPr lang="en-US" dirty="0">
                <a:solidFill>
                  <a:srgbClr val="0070C0"/>
                </a:solidFill>
              </a:rPr>
              <a:t>sequence to events</a:t>
            </a:r>
            <a:r>
              <a:rPr lang="en-US" dirty="0"/>
              <a:t>; Use feedback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76400" y="2895600"/>
            <a:ext cx="5867400" cy="3422650"/>
            <a:chOff x="1692000" y="1656000"/>
            <a:chExt cx="5867400" cy="45360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1692000" y="1656000"/>
              <a:ext cx="5867400" cy="4536000"/>
            </a:xfrm>
            <a:prstGeom prst="roundRect">
              <a:avLst/>
            </a:prstGeom>
            <a:solidFill>
              <a:srgbClr val="DEE9F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29110" y="1763633"/>
              <a:ext cx="4453714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n-lt"/>
                </a:rPr>
                <a:t>Sequential Circuit</a:t>
              </a:r>
            </a:p>
            <a:p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857" y="3410716"/>
            <a:ext cx="8052086" cy="1544401"/>
            <a:chOff x="502624" y="2189399"/>
            <a:chExt cx="8052086" cy="1544401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3250468" y="2462688"/>
              <a:ext cx="2769332" cy="1271112"/>
            </a:xfrm>
            <a:prstGeom prst="roundRect">
              <a:avLst/>
            </a:prstGeom>
            <a:solidFill>
              <a:srgbClr val="F8F0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800" b="1" dirty="0">
                  <a:latin typeface="+mn-lt"/>
                </a:rPr>
                <a:t>Combinational</a:t>
              </a:r>
            </a:p>
            <a:p>
              <a:pPr algn="ctr"/>
              <a:r>
                <a:rPr lang="en-US" sz="2800" b="1" dirty="0">
                  <a:latin typeface="+mn-lt"/>
                </a:rPr>
                <a:t>Circuit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1219200" y="2743200"/>
              <a:ext cx="20312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1219200" y="3048000"/>
              <a:ext cx="20312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6019800" y="2743200"/>
              <a:ext cx="20312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019800" y="3048000"/>
              <a:ext cx="20312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6200000">
              <a:off x="192734" y="259589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inputs</a:t>
              </a:r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601930" y="2618959"/>
              <a:ext cx="138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outputs</a:t>
              </a:r>
              <a:endParaRPr 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59471" y="4688724"/>
            <a:ext cx="4501258" cy="1482932"/>
            <a:chOff x="2362200" y="3409951"/>
            <a:chExt cx="4501258" cy="2457449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976696" y="4114800"/>
              <a:ext cx="1357303" cy="1752600"/>
            </a:xfrm>
            <a:prstGeom prst="rect">
              <a:avLst/>
            </a:prstGeom>
            <a:solidFill>
              <a:srgbClr val="C9DFC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b="1" dirty="0">
                  <a:latin typeface="+mn-lt"/>
                </a:rPr>
                <a:t>Storage</a:t>
              </a:r>
            </a:p>
            <a:p>
              <a:pPr algn="ctr"/>
              <a:r>
                <a:rPr lang="en-US" sz="2400" b="1" dirty="0">
                  <a:latin typeface="+mn-lt"/>
                </a:rPr>
                <a:t>Element</a:t>
              </a:r>
            </a:p>
          </p:txBody>
        </p:sp>
        <p:cxnSp>
          <p:nvCxnSpPr>
            <p:cNvPr id="29" name="Elbow Connector 28"/>
            <p:cNvCxnSpPr/>
            <p:nvPr/>
          </p:nvCxnSpPr>
          <p:spPr bwMode="auto">
            <a:xfrm rot="5400000">
              <a:off x="5253733" y="3495675"/>
              <a:ext cx="1695449" cy="1524001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5400000" flipH="1" flipV="1">
              <a:off x="1968134" y="3823066"/>
              <a:ext cx="1676400" cy="888268"/>
            </a:xfrm>
            <a:prstGeom prst="bentConnector3">
              <a:avLst>
                <a:gd name="adj1" fmla="val 99936"/>
              </a:avLst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362200" y="5105400"/>
              <a:ext cx="1614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019800" y="3409951"/>
              <a:ext cx="8382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BCEB5B0-8DAF-4F44-AC98-7A46CABA09BB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423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B7D4-6D91-E548-9C2B-ECB07A5A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E9B-E395-124F-AD41-959CB087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468029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State of the system</a:t>
            </a:r>
          </a:p>
          <a:p>
            <a:pPr lvl="1"/>
            <a:r>
              <a:rPr lang="en-IN" dirty="0"/>
              <a:t>Sequential logic might explicitly remember certain previous inputs, or it might distil the prior inputs into a smaller amount of information called the </a:t>
            </a:r>
            <a:r>
              <a:rPr lang="en-IN" dirty="0">
                <a:solidFill>
                  <a:srgbClr val="FF0000"/>
                </a:solidFill>
              </a:rPr>
              <a:t>state of the system </a:t>
            </a:r>
          </a:p>
          <a:p>
            <a:pPr lvl="1"/>
            <a:r>
              <a:rPr lang="en-IN" dirty="0"/>
              <a:t>The state of a digital sequential circuit is a set of bits called </a:t>
            </a:r>
            <a:r>
              <a:rPr lang="en-IN" dirty="0">
                <a:solidFill>
                  <a:srgbClr val="FF0000"/>
                </a:solidFill>
              </a:rPr>
              <a:t>state variables</a:t>
            </a:r>
            <a:r>
              <a:rPr lang="en-IN" dirty="0"/>
              <a:t> that contain all the information about the past necessary to explain the future behaviour of the circuit </a:t>
            </a:r>
          </a:p>
          <a:p>
            <a:pPr lvl="1"/>
            <a:r>
              <a:rPr lang="en-US" dirty="0"/>
              <a:t>The state of a circuit influences its future behavior</a:t>
            </a:r>
          </a:p>
          <a:p>
            <a:r>
              <a:rPr lang="en-US" dirty="0">
                <a:solidFill>
                  <a:srgbClr val="002060"/>
                </a:solidFill>
              </a:rPr>
              <a:t>State elements store state</a:t>
            </a:r>
          </a:p>
          <a:p>
            <a:pPr lvl="1"/>
            <a:r>
              <a:rPr lang="en-US" dirty="0" err="1"/>
              <a:t>Bistable</a:t>
            </a:r>
            <a:r>
              <a:rPr lang="en-US" dirty="0"/>
              <a:t> circuit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RS Latch</a:t>
            </a:r>
          </a:p>
          <a:p>
            <a:pPr lvl="1"/>
            <a:r>
              <a:rPr lang="en-US" dirty="0"/>
              <a:t>D Latch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 Flip-flop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ACCC1-6A29-F141-A916-7E621F1CA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78F00-5023-1644-B5DF-46FAE78AF902}"/>
              </a:ext>
            </a:extLst>
          </p:cNvPr>
          <p:cNvSpPr txBox="1"/>
          <p:nvPr/>
        </p:nvSpPr>
        <p:spPr>
          <a:xfrm>
            <a:off x="5292080" y="4437112"/>
            <a:ext cx="3370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State Elements used in a </a:t>
            </a: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Processor: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Registers, PC, Memory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CEE19-7CE2-9946-9FA7-5FCF19738486}"/>
              </a:ext>
            </a:extLst>
          </p:cNvPr>
          <p:cNvSpPr/>
          <p:nvPr/>
        </p:nvSpPr>
        <p:spPr bwMode="auto">
          <a:xfrm>
            <a:off x="5292080" y="4221088"/>
            <a:ext cx="3370090" cy="1656184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5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Uses of </a:t>
            </a:r>
            <a:r>
              <a:rPr lang="en-GB" dirty="0">
                <a:solidFill>
                  <a:srgbClr val="FF0000"/>
                </a:solidFill>
              </a:rPr>
              <a:t>State Elements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Place to store values for later use: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</a:rPr>
              <a:t>Register files </a:t>
            </a:r>
            <a:r>
              <a:rPr lang="en-GB" dirty="0"/>
              <a:t>(like x0-x31 on the RISC-V)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</a:rPr>
              <a:t>Memory</a:t>
            </a:r>
            <a:r>
              <a:rPr lang="en-GB" dirty="0"/>
              <a:t> (caches and main memory)</a:t>
            </a:r>
          </a:p>
          <a:p>
            <a:pPr eaLnBrk="1" hangingPunct="1">
              <a:buClr>
                <a:schemeClr val="tx1"/>
              </a:buClr>
            </a:pPr>
            <a:r>
              <a:rPr lang="en-GB" i="1" dirty="0">
                <a:solidFill>
                  <a:srgbClr val="0070C0"/>
                </a:solidFill>
              </a:rPr>
              <a:t>Help control flow of information between combinational logic blocks</a:t>
            </a:r>
          </a:p>
          <a:p>
            <a:pPr lvl="1" eaLnBrk="1" hangingPunct="1"/>
            <a:r>
              <a:rPr lang="en-GB" dirty="0"/>
              <a:t>State elements hold up the movement of information at input to combinational logic blocks to allow for orderly passage</a:t>
            </a:r>
          </a:p>
        </p:txBody>
      </p:sp>
    </p:spTree>
    <p:extLst>
      <p:ext uri="{BB962C8B-B14F-4D97-AF65-F5344CB8AC3E}">
        <p14:creationId xmlns:p14="http://schemas.microsoft.com/office/powerpoint/2010/main" val="2769362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">
            <a:extLst>
              <a:ext uri="{FF2B5EF4-FFF2-40B4-BE49-F238E27FC236}">
                <a16:creationId xmlns:a16="http://schemas.microsoft.com/office/drawing/2014/main" id="{425F47AE-C39C-438B-9E19-3E95DB621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Basic Storage Element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RS Latch</a:t>
            </a:r>
          </a:p>
        </p:txBody>
      </p:sp>
    </p:spTree>
    <p:extLst>
      <p:ext uri="{BB962C8B-B14F-4D97-AF65-F5344CB8AC3E}">
        <p14:creationId xmlns:p14="http://schemas.microsoft.com/office/powerpoint/2010/main" val="138789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RS (Reset-Set)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implementation of the </a:t>
            </a:r>
            <a:r>
              <a:rPr lang="en-US" b="1" dirty="0">
                <a:solidFill>
                  <a:srgbClr val="0070C0"/>
                </a:solidFill>
              </a:rPr>
              <a:t>R-S Latch</a:t>
            </a:r>
          </a:p>
          <a:p>
            <a:pPr lvl="1"/>
            <a:r>
              <a:rPr lang="en-US" dirty="0"/>
              <a:t>Two </a:t>
            </a:r>
            <a:r>
              <a:rPr lang="en-US" b="1" dirty="0">
                <a:solidFill>
                  <a:srgbClr val="0070C0"/>
                </a:solidFill>
              </a:rPr>
              <a:t>NAND gates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outputs feeding into each other’s input</a:t>
            </a:r>
          </a:p>
          <a:p>
            <a:pPr lvl="1"/>
            <a:r>
              <a:rPr lang="en-US" dirty="0"/>
              <a:t>Data is stored at </a:t>
            </a:r>
            <a:r>
              <a:rPr lang="en-US" b="1" dirty="0"/>
              <a:t>Q</a:t>
            </a:r>
            <a:r>
              <a:rPr lang="en-US" dirty="0"/>
              <a:t> (inverse at </a:t>
            </a:r>
            <a:r>
              <a:rPr lang="en-US" b="1" dirty="0"/>
              <a:t>Q’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 </a:t>
            </a:r>
            <a:r>
              <a:rPr lang="en-US" dirty="0"/>
              <a:t>and </a:t>
            </a:r>
            <a:r>
              <a:rPr lang="en-US" b="1" dirty="0"/>
              <a:t>R</a:t>
            </a:r>
            <a:r>
              <a:rPr lang="en-US" dirty="0"/>
              <a:t> inputs are held at 1 then Q =</a:t>
            </a:r>
            <a:r>
              <a:rPr lang="en-US" dirty="0" err="1"/>
              <a:t>Q</a:t>
            </a:r>
            <a:r>
              <a:rPr lang="en-US" baseline="-25000" dirty="0" err="1"/>
              <a:t>prev</a:t>
            </a:r>
            <a:r>
              <a:rPr lang="en-US" i="1" dirty="0"/>
              <a:t>      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Memory!</a:t>
            </a:r>
            <a:endParaRPr lang="en-US" dirty="0"/>
          </a:p>
          <a:p>
            <a:pPr lvl="1"/>
            <a:r>
              <a:rPr lang="en-US" b="1" dirty="0"/>
              <a:t>S (set):</a:t>
            </a:r>
            <a:r>
              <a:rPr lang="en-US" dirty="0"/>
              <a:t> drive </a:t>
            </a:r>
            <a:r>
              <a:rPr lang="en-US" b="1" dirty="0"/>
              <a:t>S </a:t>
            </a:r>
            <a:r>
              <a:rPr lang="en-US" dirty="0"/>
              <a:t>to 0 (keeping </a:t>
            </a:r>
            <a:r>
              <a:rPr lang="en-US" b="1" dirty="0"/>
              <a:t>R</a:t>
            </a:r>
            <a:r>
              <a:rPr lang="en-US" dirty="0"/>
              <a:t> at 1) to change </a:t>
            </a:r>
            <a:r>
              <a:rPr lang="en-US" b="1" dirty="0"/>
              <a:t>Q</a:t>
            </a:r>
            <a:r>
              <a:rPr lang="en-US" dirty="0"/>
              <a:t> to 1</a:t>
            </a:r>
          </a:p>
          <a:p>
            <a:pPr lvl="1"/>
            <a:r>
              <a:rPr lang="en-US" b="1" dirty="0"/>
              <a:t>R (reset):</a:t>
            </a:r>
            <a:r>
              <a:rPr lang="en-US" dirty="0"/>
              <a:t> drive </a:t>
            </a:r>
            <a:r>
              <a:rPr lang="en-US" b="1" dirty="0"/>
              <a:t>R </a:t>
            </a:r>
            <a:r>
              <a:rPr lang="en-US" dirty="0"/>
              <a:t>to 0 (keeping </a:t>
            </a:r>
            <a:r>
              <a:rPr lang="en-US" b="1" dirty="0"/>
              <a:t>S</a:t>
            </a:r>
            <a:r>
              <a:rPr lang="en-US" dirty="0"/>
              <a:t> at 1) to change </a:t>
            </a:r>
            <a:r>
              <a:rPr lang="en-US" b="1" dirty="0"/>
              <a:t>Q</a:t>
            </a:r>
            <a:r>
              <a:rPr lang="en-US" dirty="0"/>
              <a:t> to 0</a:t>
            </a:r>
          </a:p>
          <a:p>
            <a:r>
              <a:rPr lang="en-US" b="1" dirty="0"/>
              <a:t>S </a:t>
            </a:r>
            <a:r>
              <a:rPr lang="en-US" dirty="0"/>
              <a:t>and</a:t>
            </a:r>
            <a:r>
              <a:rPr lang="en-US" b="1" dirty="0"/>
              <a:t> R </a:t>
            </a:r>
            <a:r>
              <a:rPr lang="en-US" dirty="0"/>
              <a:t>should never </a:t>
            </a:r>
            <a:r>
              <a:rPr lang="en-US" b="1" dirty="0"/>
              <a:t>both</a:t>
            </a:r>
            <a:r>
              <a:rPr lang="en-US" dirty="0"/>
              <a:t> be 0 at the same time</a:t>
            </a:r>
            <a:endParaRPr lang="en-US" b="1" dirty="0"/>
          </a:p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63146" y="3964258"/>
            <a:ext cx="3996154" cy="2353992"/>
            <a:chOff x="2404646" y="2087380"/>
            <a:chExt cx="3996154" cy="2353992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743200" y="2332936"/>
              <a:ext cx="12192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743200" y="4221482"/>
              <a:ext cx="12192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572000" y="2523309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572000" y="4038600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elay 10"/>
            <p:cNvSpPr/>
            <p:nvPr/>
          </p:nvSpPr>
          <p:spPr bwMode="auto">
            <a:xfrm>
              <a:off x="3962400" y="212053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Delay 11"/>
            <p:cNvSpPr/>
            <p:nvPr/>
          </p:nvSpPr>
          <p:spPr bwMode="auto">
            <a:xfrm>
              <a:off x="3962400" y="3635829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3352800" y="3840482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352800" y="2697482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352800" y="2697482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52800" y="3611883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 flipV="1">
              <a:off x="3352800" y="2926081"/>
              <a:ext cx="2514600" cy="685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352800" y="2950027"/>
              <a:ext cx="2514600" cy="66185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5867400" y="3611882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867400" y="2518483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5816600" y="2468882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818746" y="3992186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575175" y="2468882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577321" y="3992186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22160" y="21617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  <a:ea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4646" y="4038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  <a:ea typeface="Tahoma" charset="0"/>
                  <a:cs typeface="Tahoma" charset="0"/>
                </a:rPr>
                <a:t>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0" y="40502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Q’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5000" y="208738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773108" y="4081598"/>
          <a:ext cx="2832729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B8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prev</a:t>
                      </a:r>
                      <a:endParaRPr lang="en-US" baseline="-25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B71C7A2-3496-6E4C-9259-471EF357D910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224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152400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+mn-lt"/>
                <a:ea typeface="Tahoma" charset="0"/>
                <a:cs typeface="Tahoma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8044" y="152400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  <a:ea typeface="Tahoma" charset="0"/>
                <a:cs typeface="Tahoma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R=S=0?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75" y="4182445"/>
            <a:ext cx="8207573" cy="2157497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If</a:t>
            </a:r>
            <a:r>
              <a:rPr lang="en-US" b="1" dirty="0"/>
              <a:t> R=S=0, Q </a:t>
            </a:r>
            <a:r>
              <a:rPr lang="en-US" dirty="0"/>
              <a:t>and </a:t>
            </a:r>
            <a:r>
              <a:rPr lang="en-US" b="1" dirty="0"/>
              <a:t>Q’</a:t>
            </a:r>
            <a:r>
              <a:rPr lang="en-US" dirty="0"/>
              <a:t> will both settle to 1, which </a:t>
            </a:r>
            <a:r>
              <a:rPr lang="en-US" b="1" dirty="0">
                <a:solidFill>
                  <a:srgbClr val="C00000"/>
                </a:solidFill>
              </a:rPr>
              <a:t>breaks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our invariant that </a:t>
            </a:r>
            <a:r>
              <a:rPr lang="en-US" b="1" dirty="0"/>
              <a:t>Q</a:t>
            </a:r>
            <a:r>
              <a:rPr lang="en-US" dirty="0"/>
              <a:t> = !</a:t>
            </a:r>
            <a:r>
              <a:rPr lang="en-US" b="1" dirty="0"/>
              <a:t>Q’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 transition back to 1 at the same time, </a:t>
            </a:r>
            <a:r>
              <a:rPr lang="en-US" b="1" dirty="0"/>
              <a:t>Q </a:t>
            </a:r>
            <a:r>
              <a:rPr lang="en-US" dirty="0"/>
              <a:t>and </a:t>
            </a:r>
            <a:r>
              <a:rPr lang="en-US" b="1" dirty="0"/>
              <a:t>Q’</a:t>
            </a:r>
            <a:r>
              <a:rPr lang="en-US" dirty="0"/>
              <a:t> begin to oscillate between 1 and 0 because their final values depend on each other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metastability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63146" y="1075008"/>
            <a:ext cx="3996154" cy="2353992"/>
            <a:chOff x="2404646" y="2087380"/>
            <a:chExt cx="3996154" cy="2353992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743200" y="2332936"/>
              <a:ext cx="12192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743200" y="4221482"/>
              <a:ext cx="12192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572000" y="2523309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572000" y="4038600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elay 10"/>
            <p:cNvSpPr/>
            <p:nvPr/>
          </p:nvSpPr>
          <p:spPr bwMode="auto">
            <a:xfrm>
              <a:off x="3962400" y="212053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Delay 11"/>
            <p:cNvSpPr/>
            <p:nvPr/>
          </p:nvSpPr>
          <p:spPr bwMode="auto">
            <a:xfrm>
              <a:off x="3962400" y="3635829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3352800" y="3840482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352800" y="2697482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352800" y="2697482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52800" y="3611883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 flipV="1">
              <a:off x="3352800" y="2926081"/>
              <a:ext cx="2514600" cy="685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352800" y="2950027"/>
              <a:ext cx="2514600" cy="66185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5867400" y="3611882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867400" y="2518483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5816600" y="2468882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818746" y="3992186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575175" y="2468882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577321" y="3992186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22160" y="21617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  <a:ea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4646" y="4038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  <a:ea typeface="Tahoma" charset="0"/>
                  <a:cs typeface="Tahoma" charset="0"/>
                </a:rPr>
                <a:t>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0" y="40502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Q’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5000" y="208738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773108" y="1192348"/>
          <a:ext cx="2832729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B8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prev</a:t>
                      </a:r>
                      <a:endParaRPr lang="en-US" baseline="-25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66800" y="2387025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+mn-lt"/>
                <a:ea typeface="Tahoma" charset="0"/>
                <a:cs typeface="Tahoma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8044" y="2387025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  <a:ea typeface="Tahoma" charset="0"/>
                <a:cs typeface="Tahoma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644" y="83820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  <a:ea typeface="Tahoma" charset="0"/>
                <a:cs typeface="Tahoma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87644" y="3149025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  <a:ea typeface="Tahoma" charset="0"/>
                <a:cs typeface="Tahoma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87644" y="3149025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+mn-lt"/>
                <a:ea typeface="Tahoma" charset="0"/>
                <a:cs typeface="Tahoma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76400" y="83820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+mn-lt"/>
                <a:ea typeface="Tahoma" charset="0"/>
                <a:cs typeface="Tahoma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6E909D-82A3-0D47-8A60-3B62D9FCCC2F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78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2" grpId="0"/>
      <p:bldP spid="3" grpId="0" uiExpand="1" build="p"/>
      <p:bldP spid="37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dirty="0"/>
              <a:t>The Gated D Latch</a:t>
            </a:r>
          </a:p>
        </p:txBody>
      </p:sp>
    </p:spTree>
    <p:extLst>
      <p:ext uri="{BB962C8B-B14F-4D97-AF65-F5344CB8AC3E}">
        <p14:creationId xmlns:p14="http://schemas.microsoft.com/office/powerpoint/2010/main" val="373749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Gated D Latch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b="1" dirty="0">
                <a:solidFill>
                  <a:srgbClr val="0070C0"/>
                </a:solidFill>
              </a:rPr>
              <a:t>guarantee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correct operation of an RS Latch?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80022" y="2833816"/>
            <a:ext cx="1640132" cy="346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129754" y="3027658"/>
            <a:ext cx="18288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129754" y="4542949"/>
            <a:ext cx="18288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Delay 9"/>
          <p:cNvSpPr/>
          <p:nvPr/>
        </p:nvSpPr>
        <p:spPr bwMode="auto">
          <a:xfrm>
            <a:off x="5520154" y="2624887"/>
            <a:ext cx="609600" cy="80554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Delay 10"/>
          <p:cNvSpPr/>
          <p:nvPr/>
        </p:nvSpPr>
        <p:spPr bwMode="auto">
          <a:xfrm>
            <a:off x="5520154" y="4140178"/>
            <a:ext cx="609600" cy="80554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910554" y="4344831"/>
            <a:ext cx="6096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910554" y="3201831"/>
            <a:ext cx="60960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910554" y="3201831"/>
            <a:ext cx="0" cy="22859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910554" y="4116232"/>
            <a:ext cx="0" cy="22859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4910554" y="3430430"/>
            <a:ext cx="2514600" cy="68580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910554" y="3454376"/>
            <a:ext cx="2514600" cy="66185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425154" y="4116231"/>
            <a:ext cx="0" cy="4267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425154" y="3022832"/>
            <a:ext cx="0" cy="4267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7374354" y="2973231"/>
            <a:ext cx="99454" cy="10229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76500" y="4496535"/>
            <a:ext cx="99454" cy="10229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132929" y="2973231"/>
            <a:ext cx="99454" cy="1022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35075" y="4496535"/>
            <a:ext cx="99454" cy="1022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5554" y="24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3408" y="47244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72754" y="455461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72754" y="25917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86200" y="4720931"/>
            <a:ext cx="1640132" cy="346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3733800" y="2803161"/>
            <a:ext cx="793230" cy="19787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B39EE7-DAA4-6D45-A91D-A1D556101A69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016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038F-BC0A-B644-BAAA-35681A11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 we will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29F6-9543-074A-A146-9EB82DBA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Microarchitecture – Top level view</a:t>
            </a:r>
          </a:p>
          <a:p>
            <a:r>
              <a:rPr lang="en-US" dirty="0"/>
              <a:t>Logic Circuits</a:t>
            </a:r>
          </a:p>
          <a:p>
            <a:pPr lvl="1"/>
            <a:r>
              <a:rPr lang="en-US" dirty="0"/>
              <a:t>Basics</a:t>
            </a:r>
          </a:p>
          <a:p>
            <a:pPr lvl="1"/>
            <a:r>
              <a:rPr lang="en-US" dirty="0"/>
              <a:t>Circuits that can store information</a:t>
            </a:r>
          </a:p>
          <a:p>
            <a:pPr lvl="1"/>
            <a:r>
              <a:rPr lang="en-US" dirty="0"/>
              <a:t>RS Latch</a:t>
            </a:r>
          </a:p>
          <a:p>
            <a:pPr lvl="1"/>
            <a:r>
              <a:rPr lang="en-US" dirty="0"/>
              <a:t>Gated D latch</a:t>
            </a:r>
          </a:p>
          <a:p>
            <a:pPr lvl="1"/>
            <a:r>
              <a:rPr lang="en-US" dirty="0"/>
              <a:t>The Clock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187030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Gated D Latch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dirty="0">
                <a:solidFill>
                  <a:srgbClr val="0070C0"/>
                </a:solidFill>
              </a:rPr>
              <a:t>guarantee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correct operation of an R-S Latch?</a:t>
            </a:r>
          </a:p>
          <a:p>
            <a:pPr lvl="1"/>
            <a:r>
              <a:rPr lang="en-US" dirty="0"/>
              <a:t>Add two more NAND gates!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Q </a:t>
            </a:r>
            <a:r>
              <a:rPr lang="en-US" dirty="0"/>
              <a:t>takes the value of </a:t>
            </a:r>
            <a:r>
              <a:rPr lang="en-US" b="1" dirty="0"/>
              <a:t>D</a:t>
            </a:r>
            <a:r>
              <a:rPr lang="en-US" dirty="0"/>
              <a:t>, when </a:t>
            </a:r>
            <a:r>
              <a:rPr lang="en-US" dirty="0">
                <a:solidFill>
                  <a:srgbClr val="FF0000"/>
                </a:solidFill>
              </a:rPr>
              <a:t>write enable (WE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is set to 1 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 can never be 0 at the same time!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438400"/>
            <a:ext cx="7425154" cy="2685534"/>
            <a:chOff x="533400" y="2438400"/>
            <a:chExt cx="7425154" cy="2685534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2895600" y="4496535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895600" y="30480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880022" y="2833816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6129754" y="3027658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129754" y="4542949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Delay 9"/>
            <p:cNvSpPr/>
            <p:nvPr/>
          </p:nvSpPr>
          <p:spPr bwMode="auto">
            <a:xfrm>
              <a:off x="5520154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Delay 10"/>
            <p:cNvSpPr/>
            <p:nvPr/>
          </p:nvSpPr>
          <p:spPr bwMode="auto"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910554" y="4344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910554" y="3201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910554" y="3201831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910554" y="4116232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 flipV="1">
              <a:off x="4910554" y="3430430"/>
              <a:ext cx="2514600" cy="685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4910554" y="3454376"/>
              <a:ext cx="2514600" cy="66185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425154" y="4116231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425154" y="3022832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376500" y="4496535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5554" y="2487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n-lt"/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3408" y="47244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72754" y="455461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Q’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72754" y="259172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</a:p>
          </p:txBody>
        </p:sp>
        <p:sp>
          <p:nvSpPr>
            <p:cNvPr id="30" name="Delay 29"/>
            <p:cNvSpPr/>
            <p:nvPr/>
          </p:nvSpPr>
          <p:spPr bwMode="auto">
            <a:xfrm>
              <a:off x="3173971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Delay 30"/>
            <p:cNvSpPr/>
            <p:nvPr/>
          </p:nvSpPr>
          <p:spPr bwMode="auto"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3886200" y="4720931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2895600" y="3053751"/>
              <a:ext cx="2875" cy="144205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2590800" y="37338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07583" y="3409518"/>
              <a:ext cx="9733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+mn-lt"/>
                </a:rPr>
                <a:t>Write </a:t>
              </a:r>
            </a:p>
            <a:p>
              <a:r>
                <a:rPr lang="en-US" b="0" dirty="0">
                  <a:solidFill>
                    <a:srgbClr val="FF0000"/>
                  </a:solidFill>
                  <a:latin typeface="+mn-lt"/>
                </a:rPr>
                <a:t>Enable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1545931" y="4933750"/>
              <a:ext cx="1522119" cy="432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838200" y="2646948"/>
              <a:ext cx="2352575" cy="160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 flipV="1">
              <a:off x="1550984" y="2654061"/>
              <a:ext cx="3208" cy="2286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533400" y="24500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1CB9645-5E47-9840-A495-258BD0984176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533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Gated D Latch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1828800"/>
            <a:ext cx="6564086" cy="2193231"/>
            <a:chOff x="533400" y="2397015"/>
            <a:chExt cx="7425154" cy="2798669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895600" y="4496535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895600" y="30480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80022" y="2833816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129754" y="3027658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129754" y="4542949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elay 10"/>
            <p:cNvSpPr/>
            <p:nvPr/>
          </p:nvSpPr>
          <p:spPr bwMode="auto">
            <a:xfrm>
              <a:off x="5520154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Delay 11"/>
            <p:cNvSpPr/>
            <p:nvPr/>
          </p:nvSpPr>
          <p:spPr bwMode="auto"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4910554" y="4344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910554" y="3201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910554" y="3201831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910554" y="4116232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 flipV="1">
              <a:off x="4910554" y="3430430"/>
              <a:ext cx="2514600" cy="685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4910554" y="3454376"/>
              <a:ext cx="2514600" cy="66185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425154" y="4116231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425154" y="3022832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376500" y="4496535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5554" y="2397015"/>
              <a:ext cx="353953" cy="47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3408" y="4724399"/>
              <a:ext cx="370273" cy="47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72754" y="4554616"/>
              <a:ext cx="448243" cy="47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Q’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72754" y="2591729"/>
              <a:ext cx="393845" cy="47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</a:p>
          </p:txBody>
        </p:sp>
        <p:sp>
          <p:nvSpPr>
            <p:cNvPr id="31" name="Delay 30"/>
            <p:cNvSpPr/>
            <p:nvPr/>
          </p:nvSpPr>
          <p:spPr bwMode="auto">
            <a:xfrm>
              <a:off x="3173971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Delay 31"/>
            <p:cNvSpPr/>
            <p:nvPr/>
          </p:nvSpPr>
          <p:spPr bwMode="auto"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886200" y="4720931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2895600" y="3053751"/>
              <a:ext cx="2875" cy="144205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2590800" y="37338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07583" y="3409519"/>
              <a:ext cx="1101025" cy="106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+mn-lt"/>
                </a:rPr>
                <a:t>Write </a:t>
              </a:r>
            </a:p>
            <a:p>
              <a:r>
                <a:rPr lang="en-US" b="0" dirty="0">
                  <a:solidFill>
                    <a:srgbClr val="FF0000"/>
                  </a:solidFill>
                  <a:latin typeface="+mn-lt"/>
                </a:rPr>
                <a:t>Enable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V="1">
              <a:off x="1545931" y="4933750"/>
              <a:ext cx="1522119" cy="432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838200" y="2646948"/>
              <a:ext cx="2352575" cy="160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 flipV="1">
              <a:off x="1550984" y="2654061"/>
              <a:ext cx="3208" cy="2286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533400" y="2450068"/>
              <a:ext cx="386592" cy="47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D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773108" y="4038601"/>
          <a:ext cx="2832729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</a:t>
                      </a:r>
                    </a:p>
                  </a:txBody>
                  <a:tcP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B8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prev</a:t>
                      </a:r>
                      <a:endParaRPr lang="en-US" baseline="-25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prev</a:t>
                      </a:r>
                      <a:endParaRPr lang="en-US" baseline="-25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80F088D-8B52-614A-B439-79C020210815}"/>
              </a:ext>
            </a:extLst>
          </p:cNvPr>
          <p:cNvSpPr txBox="1"/>
          <p:nvPr/>
        </p:nvSpPr>
        <p:spPr>
          <a:xfrm>
            <a:off x="533400" y="5733256"/>
            <a:ext cx="447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Note that the circuit is un-clocked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4CD5-FA62-5344-B170-D00805432891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5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4104456" cy="1470025"/>
          </a:xfrm>
        </p:spPr>
        <p:txBody>
          <a:bodyPr/>
          <a:lstStyle/>
          <a:p>
            <a:r>
              <a:rPr lang="en-US" dirty="0"/>
              <a:t>The Clock</a:t>
            </a:r>
          </a:p>
        </p:txBody>
      </p:sp>
    </p:spTree>
    <p:extLst>
      <p:ext uri="{BB962C8B-B14F-4D97-AF65-F5344CB8AC3E}">
        <p14:creationId xmlns:p14="http://schemas.microsoft.com/office/powerpoint/2010/main" val="256917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93FC-248D-8244-906A-9ED2768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27C6-4C1C-EA4A-9E51-24C32225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/>
              <a:t>A microprocessor is composed of many different circuits that are operating simultaneously – if each circuit X takes in inputs at time  TI</a:t>
            </a:r>
            <a:r>
              <a:rPr lang="en-US" altLang="en-US" baseline="-25000" dirty="0"/>
              <a:t>X</a:t>
            </a:r>
            <a:r>
              <a:rPr lang="en-US" altLang="en-US" dirty="0"/>
              <a:t>,  takes time TE</a:t>
            </a:r>
            <a:r>
              <a:rPr lang="en-US" altLang="en-US" baseline="-25000" dirty="0"/>
              <a:t>X</a:t>
            </a:r>
            <a:r>
              <a:rPr lang="en-US" altLang="en-US" dirty="0"/>
              <a:t> to execute the logic, and produces outputs at time TO</a:t>
            </a:r>
            <a:r>
              <a:rPr lang="en-US" altLang="en-US" baseline="-25000" dirty="0"/>
              <a:t>X</a:t>
            </a:r>
            <a:r>
              <a:rPr lang="en-US" altLang="en-US" dirty="0"/>
              <a:t>, imagine the complications in </a:t>
            </a:r>
            <a:r>
              <a:rPr lang="en-US" altLang="en-US" dirty="0" err="1"/>
              <a:t>co-ordinating</a:t>
            </a:r>
            <a:r>
              <a:rPr lang="en-US" altLang="en-US" dirty="0"/>
              <a:t> the tasks of every circuit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/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/>
              <a:t>All circuits on the chip share a clock signal (a square wave) that tells every circuit when to accept inputs, how much time they have to execute the logic, and when they must produce outputs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/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/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9B14-0D44-874B-BA90-E961BE2A7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>
            <a:extLst>
              <a:ext uri="{FF2B5EF4-FFF2-40B4-BE49-F238E27FC236}">
                <a16:creationId xmlns:a16="http://schemas.microsoft.com/office/drawing/2014/main" id="{3A2A97E4-099A-4491-A566-83679E490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4" y="396875"/>
            <a:ext cx="571485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>
                <a:latin typeface="Calibri" pitchFamily="34" charset="0"/>
                <a:ea typeface="+mj-ea"/>
                <a:cs typeface="+mj-cs"/>
              </a:defRPr>
            </a:lvl1pPr>
            <a:lvl2pPr marL="119063" indent="-119063" eaLnBrk="1" hangingPunct="1">
              <a:defRPr sz="3600"/>
            </a:lvl2pPr>
            <a:lvl3pPr marL="119063" indent="-119063" eaLnBrk="1" hangingPunct="1">
              <a:defRPr sz="3600"/>
            </a:lvl3pPr>
            <a:lvl4pPr marL="119063" indent="-119063" eaLnBrk="1" hangingPunct="1">
              <a:defRPr sz="3600"/>
            </a:lvl4pPr>
            <a:lvl5pPr marL="119063" indent="-119063" eaLnBrk="1" hangingPunct="1">
              <a:defRPr sz="3600"/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Clock</a:t>
            </a:r>
            <a:r>
              <a:rPr lang="en-US" altLang="en-US" dirty="0"/>
              <a:t> Terminology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3DDFBA48-92DA-4F8F-BCA1-093D7B7F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137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Cycle time</a:t>
            </a:r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E8E87ECD-77C9-40DF-9CD4-74450DFD6A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20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812778D6-32F4-4567-9F78-E9BB4A35F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7">
            <a:extLst>
              <a:ext uri="{FF2B5EF4-FFF2-40B4-BE49-F238E27FC236}">
                <a16:creationId xmlns:a16="http://schemas.microsoft.com/office/drawing/2014/main" id="{E4727911-D803-4330-ACB4-C8D75BC47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4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4A8B0387-7775-4F18-9985-6FA716A2B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425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07F72D8E-DB77-4D96-B359-0FDB620B0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88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952442A9-7003-4EC3-B447-E30D7F2B4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BFFDB49A-41A6-4385-8420-9B99CEB2D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22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051C4BBA-2661-47A8-9CD7-AE24625B4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id="{E2049925-6202-4BB1-AF23-21C6D812B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id="{28C185C5-8410-42DE-9106-8D3B373B2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5">
            <a:extLst>
              <a:ext uri="{FF2B5EF4-FFF2-40B4-BE49-F238E27FC236}">
                <a16:creationId xmlns:a16="http://schemas.microsoft.com/office/drawing/2014/main" id="{4E2A3D80-DDE1-4CEC-A55D-7F3D13070B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6">
            <a:extLst>
              <a:ext uri="{FF2B5EF4-FFF2-40B4-BE49-F238E27FC236}">
                <a16:creationId xmlns:a16="http://schemas.microsoft.com/office/drawing/2014/main" id="{F0020B84-1DD9-4E1A-A761-B7AE60635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7">
            <a:extLst>
              <a:ext uri="{FF2B5EF4-FFF2-40B4-BE49-F238E27FC236}">
                <a16:creationId xmlns:a16="http://schemas.microsoft.com/office/drawing/2014/main" id="{4CB67A90-9581-4CF0-B714-AC8E2DDFCE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24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8">
            <a:extLst>
              <a:ext uri="{FF2B5EF4-FFF2-40B4-BE49-F238E27FC236}">
                <a16:creationId xmlns:a16="http://schemas.microsoft.com/office/drawing/2014/main" id="{40D1B6DB-2FAA-4B7D-B89A-2EF20CE03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19">
            <a:extLst>
              <a:ext uri="{FF2B5EF4-FFF2-40B4-BE49-F238E27FC236}">
                <a16:creationId xmlns:a16="http://schemas.microsoft.com/office/drawing/2014/main" id="{81B94FD4-B554-4ADA-81B6-19B6FA89B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5825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0">
            <a:extLst>
              <a:ext uri="{FF2B5EF4-FFF2-40B4-BE49-F238E27FC236}">
                <a16:creationId xmlns:a16="http://schemas.microsoft.com/office/drawing/2014/main" id="{F4E29258-5F39-4D8A-92BB-C5AA3F347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1">
            <a:extLst>
              <a:ext uri="{FF2B5EF4-FFF2-40B4-BE49-F238E27FC236}">
                <a16:creationId xmlns:a16="http://schemas.microsoft.com/office/drawing/2014/main" id="{EC5E8253-E257-4D11-9C95-FE04903A8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2">
            <a:extLst>
              <a:ext uri="{FF2B5EF4-FFF2-40B4-BE49-F238E27FC236}">
                <a16:creationId xmlns:a16="http://schemas.microsoft.com/office/drawing/2014/main" id="{ACEBE95B-0FE1-49D8-8088-8FC03BF53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3">
            <a:extLst>
              <a:ext uri="{FF2B5EF4-FFF2-40B4-BE49-F238E27FC236}">
                <a16:creationId xmlns:a16="http://schemas.microsoft.com/office/drawing/2014/main" id="{9B2C453E-9A7C-4D03-9101-15DFD15AB1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24">
            <a:extLst>
              <a:ext uri="{FF2B5EF4-FFF2-40B4-BE49-F238E27FC236}">
                <a16:creationId xmlns:a16="http://schemas.microsoft.com/office/drawing/2014/main" id="{2EF3FA34-9B56-4307-9D52-E776964F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25">
            <a:extLst>
              <a:ext uri="{FF2B5EF4-FFF2-40B4-BE49-F238E27FC236}">
                <a16:creationId xmlns:a16="http://schemas.microsoft.com/office/drawing/2014/main" id="{1BBF7042-4688-4E15-8CE8-7ACFC8B1D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6">
            <a:extLst>
              <a:ext uri="{FF2B5EF4-FFF2-40B4-BE49-F238E27FC236}">
                <a16:creationId xmlns:a16="http://schemas.microsoft.com/office/drawing/2014/main" id="{F1DAD13B-02C1-4EE8-BC45-49FA196C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7">
            <a:extLst>
              <a:ext uri="{FF2B5EF4-FFF2-40B4-BE49-F238E27FC236}">
                <a16:creationId xmlns:a16="http://schemas.microsoft.com/office/drawing/2014/main" id="{2F987DB2-7BF1-485E-8698-DD71FCC0C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28">
            <a:extLst>
              <a:ext uri="{FF2B5EF4-FFF2-40B4-BE49-F238E27FC236}">
                <a16:creationId xmlns:a16="http://schemas.microsoft.com/office/drawing/2014/main" id="{9A469505-1309-4634-973C-949891C8E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29">
            <a:extLst>
              <a:ext uri="{FF2B5EF4-FFF2-40B4-BE49-F238E27FC236}">
                <a16:creationId xmlns:a16="http://schemas.microsoft.com/office/drawing/2014/main" id="{9D32BFE1-E7BB-4099-8D52-08746D25B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0">
            <a:extLst>
              <a:ext uri="{FF2B5EF4-FFF2-40B4-BE49-F238E27FC236}">
                <a16:creationId xmlns:a16="http://schemas.microsoft.com/office/drawing/2014/main" id="{D1E335EC-608E-4A11-BCEF-91BB73320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1">
            <a:extLst>
              <a:ext uri="{FF2B5EF4-FFF2-40B4-BE49-F238E27FC236}">
                <a16:creationId xmlns:a16="http://schemas.microsoft.com/office/drawing/2014/main" id="{67239CFD-6142-421B-AC99-61AF14293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2">
            <a:extLst>
              <a:ext uri="{FF2B5EF4-FFF2-40B4-BE49-F238E27FC236}">
                <a16:creationId xmlns:a16="http://schemas.microsoft.com/office/drawing/2014/main" id="{1FE32DEB-94FE-4743-9576-2AFC2CA4B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3">
            <a:extLst>
              <a:ext uri="{FF2B5EF4-FFF2-40B4-BE49-F238E27FC236}">
                <a16:creationId xmlns:a16="http://schemas.microsoft.com/office/drawing/2014/main" id="{0F48A6B1-3049-4A5A-A1E5-837E504E0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956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4">
            <a:extLst>
              <a:ext uri="{FF2B5EF4-FFF2-40B4-BE49-F238E27FC236}">
                <a16:creationId xmlns:a16="http://schemas.microsoft.com/office/drawing/2014/main" id="{C5FB15CB-199A-45BF-B3C2-D4E01432C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5">
            <a:extLst>
              <a:ext uri="{FF2B5EF4-FFF2-40B4-BE49-F238E27FC236}">
                <a16:creationId xmlns:a16="http://schemas.microsoft.com/office/drawing/2014/main" id="{5CB39D89-6DAE-4484-B5D6-5AD31A6B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9718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6">
            <a:extLst>
              <a:ext uri="{FF2B5EF4-FFF2-40B4-BE49-F238E27FC236}">
                <a16:creationId xmlns:a16="http://schemas.microsoft.com/office/drawing/2014/main" id="{580D922F-A7E3-4141-AC0D-0C19BA8AE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Text Box 37">
            <a:extLst>
              <a:ext uri="{FF2B5EF4-FFF2-40B4-BE49-F238E27FC236}">
                <a16:creationId xmlns:a16="http://schemas.microsoft.com/office/drawing/2014/main" id="{CBD90A5D-0E87-421E-B97A-E08F08C9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81200"/>
            <a:ext cx="217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Rising clock edge</a:t>
            </a:r>
          </a:p>
        </p:txBody>
      </p:sp>
      <p:sp>
        <p:nvSpPr>
          <p:cNvPr id="32807" name="Text Box 38">
            <a:extLst>
              <a:ext uri="{FF2B5EF4-FFF2-40B4-BE49-F238E27FC236}">
                <a16:creationId xmlns:a16="http://schemas.microsoft.com/office/drawing/2014/main" id="{85B98838-5C0A-4068-AAD0-32703613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91000"/>
            <a:ext cx="221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Falling clock edge</a:t>
            </a:r>
          </a:p>
        </p:txBody>
      </p:sp>
      <p:sp>
        <p:nvSpPr>
          <p:cNvPr id="32808" name="Line 39">
            <a:extLst>
              <a:ext uri="{FF2B5EF4-FFF2-40B4-BE49-F238E27FC236}">
                <a16:creationId xmlns:a16="http://schemas.microsoft.com/office/drawing/2014/main" id="{4E15AC57-6B05-40ED-A139-9480A26D0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Text Box 40">
            <a:extLst>
              <a:ext uri="{FF2B5EF4-FFF2-40B4-BE49-F238E27FC236}">
                <a16:creationId xmlns:a16="http://schemas.microsoft.com/office/drawing/2014/main" id="{9D45DAA7-B0F0-4203-9602-C0BA7702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6043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4 GHz = clock speed = </a:t>
            </a:r>
            <a:r>
              <a:rPr lang="en-US" altLang="en-US" sz="2000" u="sng">
                <a:solidFill>
                  <a:schemeClr val="accent2"/>
                </a:solidFill>
                <a:latin typeface="Arial" panose="020B0604020202020204" pitchFamily="34" charset="0"/>
              </a:rPr>
              <a:t>          1            =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solidFill>
                  <a:schemeClr val="accent2"/>
                </a:solidFill>
                <a:latin typeface="Arial" panose="020B0604020202020204" pitchFamily="34" charset="0"/>
              </a:rPr>
              <a:t>       1        .</a:t>
            </a:r>
            <a:endParaRPr lang="en-US" alt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                                        cycle time            250 ps</a:t>
            </a:r>
          </a:p>
        </p:txBody>
      </p:sp>
    </p:spTree>
    <p:extLst>
      <p:ext uri="{BB962C8B-B14F-4D97-AF65-F5344CB8AC3E}">
        <p14:creationId xmlns:p14="http://schemas.microsoft.com/office/powerpoint/2010/main" val="247685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11708428"/>
              </p:ext>
            </p:extLst>
          </p:nvPr>
        </p:nvGraphicFramePr>
        <p:xfrm>
          <a:off x="1905229" y="4683488"/>
          <a:ext cx="4501692" cy="10287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0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Clock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r>
                        <a:rPr lang="en-US" sz="1800" baseline="0" dirty="0"/>
                        <a:t> f</a:t>
                      </a:r>
                      <a:r>
                        <a:rPr lang="en-US" sz="1800" baseline="-25000" dirty="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Period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</a:t>
                      </a:r>
                      <a:r>
                        <a:rPr lang="en-US" sz="1800" baseline="-25000" dirty="0" err="1"/>
                        <a:t>cycle</a:t>
                      </a:r>
                      <a:r>
                        <a:rPr lang="en-US" sz="1800" baseline="0" dirty="0"/>
                        <a:t> = 1/f</a:t>
                      </a:r>
                      <a:r>
                        <a:rPr lang="en-US" sz="1800" baseline="-25000" dirty="0"/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 CPU 2.5 GHz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400 </a:t>
                      </a:r>
                      <a:r>
                        <a:rPr lang="en-US" sz="1800" baseline="0" dirty="0" err="1"/>
                        <a:t>ps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Drum/heartbeat, 1Hz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1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68" y="3018130"/>
            <a:ext cx="6581777" cy="835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512" y="886109"/>
            <a:ext cx="4560389" cy="17462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5795" y="1991462"/>
            <a:ext cx="1867820" cy="60016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300">
                <a:solidFill>
                  <a:srgbClr val="FF0000"/>
                </a:solidFill>
              </a:rPr>
              <a:t>f</a:t>
            </a:r>
            <a:r>
              <a:rPr lang="en-US" sz="3300" baseline="-25000">
                <a:solidFill>
                  <a:srgbClr val="FF0000"/>
                </a:solidFill>
              </a:rPr>
              <a:t>s </a:t>
            </a:r>
            <a:r>
              <a:rPr lang="en-US" sz="3300">
                <a:solidFill>
                  <a:srgbClr val="FF0000"/>
                </a:solidFill>
              </a:rPr>
              <a:t>= </a:t>
            </a:r>
            <a:r>
              <a:rPr lang="en-US" sz="3300" dirty="0">
                <a:solidFill>
                  <a:srgbClr val="FF0000"/>
                </a:solidFill>
              </a:rPr>
              <a:t>1/ </a:t>
            </a:r>
            <a:r>
              <a:rPr lang="en-US" sz="3300" dirty="0" err="1">
                <a:solidFill>
                  <a:srgbClr val="FF0000"/>
                </a:solidFill>
              </a:rPr>
              <a:t>t</a:t>
            </a:r>
            <a:r>
              <a:rPr lang="en-US" sz="3300" baseline="-25000" dirty="0" err="1">
                <a:solidFill>
                  <a:srgbClr val="FF0000"/>
                </a:solidFill>
              </a:rPr>
              <a:t>cycle</a:t>
            </a:r>
            <a:endParaRPr lang="en-US" sz="3300" baseline="-25000" dirty="0">
              <a:solidFill>
                <a:srgbClr val="FF0000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DB46CEE-7F7D-624C-95A9-9687733AC524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5284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State: The Notion of Clock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08" y="1340768"/>
            <a:ext cx="8207573" cy="5256584"/>
          </a:xfrm>
        </p:spPr>
        <p:txBody>
          <a:bodyPr/>
          <a:lstStyle/>
          <a:p>
            <a:r>
              <a:rPr lang="en-US" dirty="0">
                <a:ea typeface="Cambria" charset="0"/>
                <a:cs typeface="Cambria" charset="0"/>
              </a:rPr>
              <a:t>We need a </a:t>
            </a:r>
            <a:r>
              <a:rPr lang="en-US" b="1" dirty="0">
                <a:solidFill>
                  <a:srgbClr val="FF0000"/>
                </a:solidFill>
                <a:ea typeface="Cambria" charset="0"/>
                <a:cs typeface="Cambria" charset="0"/>
              </a:rPr>
              <a:t>clock</a:t>
            </a:r>
            <a:r>
              <a:rPr lang="en-US" dirty="0">
                <a:solidFill>
                  <a:srgbClr val="7030A0"/>
                </a:solidFill>
                <a:ea typeface="Cambria" charset="0"/>
                <a:cs typeface="Cambria" charset="0"/>
              </a:rPr>
              <a:t> </a:t>
            </a:r>
            <a:r>
              <a:rPr lang="en-US" dirty="0">
                <a:ea typeface="Cambria" charset="0"/>
                <a:cs typeface="Cambria" charset="0"/>
              </a:rPr>
              <a:t>to dictate when to change state</a:t>
            </a:r>
          </a:p>
          <a:p>
            <a:pPr lvl="1"/>
            <a:r>
              <a:rPr lang="en-US" dirty="0">
                <a:ea typeface="Cambria" charset="0"/>
                <a:cs typeface="Cambria" charset="0"/>
              </a:rPr>
              <a:t>Clock signal alternates between 0 &amp; 1</a:t>
            </a:r>
          </a:p>
          <a:p>
            <a:pPr marL="0" indent="0">
              <a:buNone/>
            </a:pPr>
            <a:endParaRPr lang="en-US" dirty="0">
              <a:ea typeface="Cambria" charset="0"/>
              <a:cs typeface="Cambria" charset="0"/>
            </a:endParaRPr>
          </a:p>
          <a:p>
            <a:endParaRPr lang="en-US" dirty="0">
              <a:ea typeface="Cambria" charset="0"/>
              <a:cs typeface="Cambria" charset="0"/>
            </a:endParaRPr>
          </a:p>
          <a:p>
            <a:r>
              <a:rPr lang="en-US" dirty="0">
                <a:ea typeface="Cambria" charset="0"/>
                <a:cs typeface="Cambria" charset="0"/>
              </a:rPr>
              <a:t>At the start of a clock cycle (          ), system state changes</a:t>
            </a:r>
          </a:p>
          <a:p>
            <a:pPr lvl="1"/>
            <a:r>
              <a:rPr lang="en-US" sz="2000" dirty="0">
                <a:ea typeface="Cambria" charset="0"/>
                <a:cs typeface="Cambria" charset="0"/>
              </a:rPr>
              <a:t>During a clock cycle, the state stays constant</a:t>
            </a:r>
          </a:p>
          <a:p>
            <a:r>
              <a:rPr lang="en-IN" dirty="0">
                <a:solidFill>
                  <a:srgbClr val="0070C0"/>
                </a:solidFill>
              </a:rPr>
              <a:t>Edge-triggered clocking</a:t>
            </a:r>
            <a:r>
              <a:rPr lang="en-IN" dirty="0"/>
              <a:t>: all state changes occur on a clock edge</a:t>
            </a:r>
          </a:p>
          <a:p>
            <a:r>
              <a:rPr lang="en-IN" dirty="0"/>
              <a:t>In an edge-triggered methodology, either the rising edge or the falling edge of the clock is </a:t>
            </a:r>
            <a:r>
              <a:rPr lang="en-IN" i="1" dirty="0">
                <a:solidFill>
                  <a:srgbClr val="0070C0"/>
                </a:solidFill>
              </a:rPr>
              <a:t>active</a:t>
            </a:r>
            <a:r>
              <a:rPr lang="en-IN" i="1" dirty="0"/>
              <a:t> </a:t>
            </a:r>
            <a:r>
              <a:rPr lang="en-IN" dirty="0"/>
              <a:t>and causes state changes to occur</a:t>
            </a:r>
          </a:p>
          <a:p>
            <a:endParaRPr lang="en-IN" dirty="0"/>
          </a:p>
          <a:p>
            <a:endParaRPr lang="en-US" b="1" dirty="0">
              <a:ea typeface="Cambria" charset="0"/>
              <a:cs typeface="Cambria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57727F-0D31-D544-93E7-006F2747015E}"/>
              </a:ext>
            </a:extLst>
          </p:cNvPr>
          <p:cNvGrpSpPr/>
          <p:nvPr/>
        </p:nvGrpSpPr>
        <p:grpSpPr>
          <a:xfrm>
            <a:off x="224136" y="2245579"/>
            <a:ext cx="6888543" cy="650686"/>
            <a:chOff x="914400" y="4191000"/>
            <a:chExt cx="6888543" cy="6506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369" y="4396782"/>
              <a:ext cx="1219200" cy="279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495" y="4396782"/>
              <a:ext cx="1219200" cy="279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7569" y="4396782"/>
              <a:ext cx="1219200" cy="2794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14400" y="433152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CLK: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052" y="4398108"/>
              <a:ext cx="1219200" cy="279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743" y="4396782"/>
              <a:ext cx="1219200" cy="279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603921" y="44723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2027" y="4191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r="50312"/>
          <a:stretch/>
        </p:blipFill>
        <p:spPr>
          <a:xfrm>
            <a:off x="4100995" y="3120889"/>
            <a:ext cx="605793" cy="279400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0217EB6A-C1F4-224A-9703-51B3204F0A14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396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7EF9-DB5A-2944-96C4-C9C93CDB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7783639" cy="762000"/>
          </a:xfrm>
        </p:spPr>
        <p:txBody>
          <a:bodyPr/>
          <a:lstStyle/>
          <a:p>
            <a:r>
              <a:rPr lang="en-US" dirty="0"/>
              <a:t>Changing State: The Notion of Clock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BBB7-7B45-0544-979B-087D73C5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Clock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 general mechanism that </a:t>
            </a:r>
            <a:r>
              <a:rPr lang="en-US" dirty="0">
                <a:solidFill>
                  <a:srgbClr val="0070C0"/>
                </a:solidFill>
              </a:rPr>
              <a:t>triggers transition from one state to another</a:t>
            </a:r>
            <a:r>
              <a:rPr lang="en-US" dirty="0"/>
              <a:t> in a sequential circuit</a:t>
            </a:r>
          </a:p>
          <a:p>
            <a:r>
              <a:rPr lang="en-US" dirty="0"/>
              <a:t>Clock </a:t>
            </a:r>
            <a:r>
              <a:rPr lang="en-US" dirty="0">
                <a:solidFill>
                  <a:srgbClr val="0070C0"/>
                </a:solidFill>
              </a:rPr>
              <a:t>synchronizes state changes </a:t>
            </a:r>
            <a:r>
              <a:rPr lang="en-US" dirty="0"/>
              <a:t>across many sequential circuit elements</a:t>
            </a:r>
          </a:p>
          <a:p>
            <a:r>
              <a:rPr lang="en-US" dirty="0"/>
              <a:t>Combinational logic evaluates for the length of the clock cycle</a:t>
            </a:r>
          </a:p>
          <a:p>
            <a:r>
              <a:rPr lang="en-US" dirty="0"/>
              <a:t>Clock cycle should be chosen to accommodate </a:t>
            </a:r>
            <a:r>
              <a:rPr lang="en-US" dirty="0">
                <a:solidFill>
                  <a:srgbClr val="0070C0"/>
                </a:solidFill>
              </a:rPr>
              <a:t>maximum combinational circuit delay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clock edge acts as a sampling signal</a:t>
            </a:r>
            <a:r>
              <a:rPr lang="en-IN" dirty="0"/>
              <a:t>, causing the value of the data input to a state element to be sampled and stored in the state element</a:t>
            </a:r>
          </a:p>
          <a:p>
            <a:pPr lvl="1"/>
            <a:r>
              <a:rPr lang="en-IN" dirty="0"/>
              <a:t>The sampling process is essentially instantaneous </a:t>
            </a:r>
          </a:p>
          <a:p>
            <a:pPr lvl="1"/>
            <a:r>
              <a:rPr lang="en-IN" dirty="0"/>
              <a:t>eliminates problems that could occur if signals were sampled at slightly different times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06E9-D2A4-1043-9EA6-D587C472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5" y="0"/>
            <a:ext cx="8359703" cy="762000"/>
          </a:xfrm>
        </p:spPr>
        <p:txBody>
          <a:bodyPr/>
          <a:lstStyle/>
          <a:p>
            <a:r>
              <a:rPr lang="en-US" sz="2400" b="1" dirty="0"/>
              <a:t>Relationship between state elements and combinational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4F9F-17CA-F94E-A5CA-A1291E4B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3" y="771636"/>
            <a:ext cx="7896225" cy="5184775"/>
          </a:xfrm>
        </p:spPr>
        <p:txBody>
          <a:bodyPr/>
          <a:lstStyle/>
          <a:p>
            <a:r>
              <a:rPr lang="en-IN" dirty="0"/>
              <a:t>The signals that are written into state elements must be </a:t>
            </a:r>
            <a:r>
              <a:rPr lang="en-IN" i="1" dirty="0">
                <a:solidFill>
                  <a:srgbClr val="0070C0"/>
                </a:solidFill>
              </a:rPr>
              <a:t>valid</a:t>
            </a:r>
            <a:r>
              <a:rPr lang="en-IN" i="1" dirty="0"/>
              <a:t> </a:t>
            </a:r>
            <a:r>
              <a:rPr lang="en-IN" dirty="0"/>
              <a:t>when the active clock edge occurs </a:t>
            </a:r>
          </a:p>
          <a:p>
            <a:r>
              <a:rPr lang="en-IN" dirty="0"/>
              <a:t>State element’s output changes after clock’s active edge</a:t>
            </a:r>
          </a:p>
          <a:p>
            <a:pPr lvl="1"/>
            <a:r>
              <a:rPr lang="en-IN" dirty="0"/>
              <a:t>Provides valid inputs to combinational logic block</a:t>
            </a:r>
          </a:p>
          <a:p>
            <a:r>
              <a:rPr lang="en-IN" dirty="0"/>
              <a:t>Clock must have a long enough period so that all the signals in the combinational logic block stabilize</a:t>
            </a:r>
          </a:p>
          <a:p>
            <a:r>
              <a:rPr lang="en-IN" dirty="0"/>
              <a:t>The clock edge samples those values for storage in the state elements</a:t>
            </a:r>
          </a:p>
          <a:p>
            <a:r>
              <a:rPr lang="en-IN" dirty="0"/>
              <a:t>In this course (CS211), we consider rising edge triggered state changes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6C71-1AA0-D04B-BB7C-4E5C18C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51" y="4795656"/>
            <a:ext cx="5692020" cy="17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2780928"/>
            <a:ext cx="7344816" cy="1470025"/>
          </a:xfrm>
        </p:spPr>
        <p:txBody>
          <a:bodyPr/>
          <a:lstStyle/>
          <a:p>
            <a:r>
              <a:rPr lang="en-US" dirty="0"/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00505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113365" y="-39546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ym typeface="Calibri"/>
              </a:rPr>
              <a:t>Overview</a:t>
            </a:r>
            <a:endParaRPr>
              <a:sym typeface="Calibri"/>
            </a:endParaRPr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4294967295"/>
          </p:nvPr>
        </p:nvSpPr>
        <p:spPr>
          <a:xfrm>
            <a:off x="5295900" y="2197100"/>
            <a:ext cx="3848100" cy="89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	  $t0, 0($2)</a:t>
            </a:r>
            <a:endParaRPr dirty="0">
              <a:solidFill>
                <a:srgbClr val="00B0F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	  $t1, 4($2)</a:t>
            </a:r>
            <a:endParaRPr dirty="0">
              <a:solidFill>
                <a:srgbClr val="00B0F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	  $t1, 0($2)</a:t>
            </a:r>
            <a:endParaRPr dirty="0">
              <a:solidFill>
                <a:srgbClr val="00B0F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	  $t0, 4($2)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1028700" y="1435290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1028700" y="2393659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RISC-V</a:t>
            </a:r>
            <a:r>
              <a:rPr lang="en-US" sz="18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1028700" y="3295840"/>
            <a:ext cx="2590800" cy="5221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(</a:t>
            </a: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RISC-V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304800" y="4616640"/>
            <a:ext cx="40386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24"/>
          <p:cNvCxnSpPr/>
          <p:nvPr/>
        </p:nvCxnSpPr>
        <p:spPr>
          <a:xfrm>
            <a:off x="2327148" y="1984413"/>
            <a:ext cx="0" cy="4000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51" name="Google Shape;351;p24"/>
          <p:cNvSpPr/>
          <p:nvPr/>
        </p:nvSpPr>
        <p:spPr>
          <a:xfrm>
            <a:off x="2413000" y="2019680"/>
            <a:ext cx="1308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2413000" y="2953586"/>
            <a:ext cx="1435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24"/>
          <p:cNvCxnSpPr/>
          <p:nvPr/>
        </p:nvCxnSpPr>
        <p:spPr>
          <a:xfrm>
            <a:off x="2355723" y="3841940"/>
            <a:ext cx="0" cy="774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54" name="Google Shape;354;p24"/>
          <p:cNvSpPr/>
          <p:nvPr/>
        </p:nvSpPr>
        <p:spPr>
          <a:xfrm>
            <a:off x="558800" y="4045520"/>
            <a:ext cx="16764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4624585" y="1345034"/>
            <a:ext cx="3086100" cy="7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400" rIns="91425" bIns="25400" anchor="t" anchorCtr="0">
            <a:noAutofit/>
          </a:bodyPr>
          <a:lstStyle/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4624585" y="3125450"/>
            <a:ext cx="3427219" cy="95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0000 1001 1100 0110 1010 1111 0101 1000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1010 1111 0101 1000 0000 1001 1100 0110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1100 0110 1010 1111 0101 1000 0000 1001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0101 1000 0000 1001 1100 0110 1010 1111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24"/>
          <p:cNvCxnSpPr/>
          <p:nvPr/>
        </p:nvCxnSpPr>
        <p:spPr>
          <a:xfrm flipH="1">
            <a:off x="2327148" y="2929318"/>
            <a:ext cx="3175" cy="36652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59" name="Google Shape;359;p24"/>
          <p:cNvSpPr/>
          <p:nvPr/>
        </p:nvSpPr>
        <p:spPr>
          <a:xfrm>
            <a:off x="469900" y="5880478"/>
            <a:ext cx="37084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24"/>
          <p:cNvCxnSpPr/>
          <p:nvPr/>
        </p:nvCxnSpPr>
        <p:spPr>
          <a:xfrm>
            <a:off x="2355723" y="5154988"/>
            <a:ext cx="0" cy="7254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61" name="Google Shape;361;p24"/>
          <p:cNvSpPr/>
          <p:nvPr/>
        </p:nvSpPr>
        <p:spPr>
          <a:xfrm>
            <a:off x="254000" y="5267515"/>
            <a:ext cx="19812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182880" y="4041646"/>
            <a:ext cx="8869680" cy="2468880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45700" anchor="t" anchorCtr="0">
            <a:noAutofit/>
          </a:bodyPr>
          <a:lstStyle/>
          <a:p>
            <a:pPr marL="0" marR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are here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1F7DE8DF-D1EA-8B49-88B2-852AF3F95810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59401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C00000"/>
                </a:solidFill>
              </a:rPr>
              <a:t>Finite State Machine </a:t>
            </a:r>
            <a:r>
              <a:rPr lang="en-US" dirty="0"/>
              <a:t>(FSM)?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 discrete-time model </a:t>
            </a:r>
            <a:r>
              <a:rPr lang="en-US" dirty="0"/>
              <a:t>of a </a:t>
            </a:r>
            <a:r>
              <a:rPr lang="en-US" dirty="0" err="1"/>
              <a:t>stateful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Each state represents a snapshot of the system at a given time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An FSM pictorially shows</a:t>
            </a:r>
          </a:p>
          <a:p>
            <a:pPr marL="344487" lvl="1" indent="0">
              <a:buNone/>
            </a:pPr>
            <a:r>
              <a:rPr lang="en-US" dirty="0"/>
              <a:t>1. the set of all possible </a:t>
            </a:r>
            <a:r>
              <a:rPr lang="en-US" dirty="0">
                <a:solidFill>
                  <a:srgbClr val="0070C0"/>
                </a:solidFill>
              </a:rPr>
              <a:t>states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that a system can be in </a:t>
            </a:r>
          </a:p>
          <a:p>
            <a:pPr marL="344487" lvl="1" indent="0">
              <a:buNone/>
            </a:pPr>
            <a:r>
              <a:rPr lang="en-US" dirty="0"/>
              <a:t>2. how the system transitions from one state to another</a:t>
            </a:r>
          </a:p>
          <a:p>
            <a:pPr lvl="1"/>
            <a:endParaRPr lang="en-US" dirty="0"/>
          </a:p>
          <a:p>
            <a:r>
              <a:rPr lang="en-US" dirty="0"/>
              <a:t>An FSM can model </a:t>
            </a:r>
          </a:p>
          <a:p>
            <a:pPr lvl="1"/>
            <a:r>
              <a:rPr lang="en-US" dirty="0"/>
              <a:t>A traffic light, an elevator, fan speed, a microprocessor, etc.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An FSM enables us to pictorially think of a </a:t>
            </a:r>
            <a:r>
              <a:rPr lang="en-US" dirty="0" err="1">
                <a:solidFill>
                  <a:srgbClr val="0070C0"/>
                </a:solidFill>
              </a:rPr>
              <a:t>stateful</a:t>
            </a:r>
            <a:r>
              <a:rPr lang="en-US" dirty="0">
                <a:solidFill>
                  <a:srgbClr val="0070C0"/>
                </a:solidFill>
              </a:rPr>
              <a:t> system using simple diagrams</a:t>
            </a:r>
          </a:p>
        </p:txBody>
      </p:sp>
    </p:spTree>
    <p:extLst>
      <p:ext uri="{BB962C8B-B14F-4D97-AF65-F5344CB8AC3E}">
        <p14:creationId xmlns:p14="http://schemas.microsoft.com/office/powerpoint/2010/main" val="2380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Finite State Machines </a:t>
            </a:r>
            <a:r>
              <a:rPr lang="en-US" dirty="0"/>
              <a:t>(FSMs)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FSM consists of Five elements: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finite </a:t>
            </a:r>
            <a:r>
              <a:rPr lang="en-US" sz="2800" dirty="0"/>
              <a:t>number of states </a:t>
            </a:r>
          </a:p>
          <a:p>
            <a:pPr marL="1154112" lvl="2" indent="-457200"/>
            <a:r>
              <a:rPr lang="en-US" sz="2600" b="1" i="1" dirty="0">
                <a:solidFill>
                  <a:srgbClr val="FF0000"/>
                </a:solidFill>
              </a:rPr>
              <a:t>State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  <a:r>
              <a:rPr lang="en-US" sz="2600" dirty="0"/>
              <a:t> snapshot of all relevant elements of the system at the time of the snapshot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finit</a:t>
            </a:r>
            <a:r>
              <a:rPr lang="en-US" sz="2800" b="1" dirty="0">
                <a:solidFill>
                  <a:srgbClr val="0070C0"/>
                </a:solidFill>
              </a:rPr>
              <a:t>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number of </a:t>
            </a:r>
            <a:r>
              <a:rPr lang="en-US" sz="2800" dirty="0">
                <a:solidFill>
                  <a:srgbClr val="FF0000"/>
                </a:solidFill>
              </a:rPr>
              <a:t>external inputs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finite </a:t>
            </a:r>
            <a:r>
              <a:rPr lang="en-US" sz="2800" dirty="0"/>
              <a:t>number of </a:t>
            </a:r>
            <a:r>
              <a:rPr lang="en-US" sz="2800" dirty="0">
                <a:solidFill>
                  <a:srgbClr val="FF0000"/>
                </a:solidFill>
              </a:rPr>
              <a:t>external outputs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800" dirty="0"/>
              <a:t>An explicit specification of all </a:t>
            </a:r>
            <a:r>
              <a:rPr lang="en-US" sz="2800" dirty="0">
                <a:solidFill>
                  <a:srgbClr val="FF0000"/>
                </a:solidFill>
              </a:rPr>
              <a:t>state transitions</a:t>
            </a:r>
          </a:p>
          <a:p>
            <a:pPr marL="1154112" lvl="2" indent="-457200"/>
            <a:r>
              <a:rPr lang="en-US" sz="2600" dirty="0"/>
              <a:t>How to get from one state to another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800" dirty="0"/>
              <a:t>An explicit specification of what determines </a:t>
            </a:r>
            <a:r>
              <a:rPr lang="en-US" sz="2800" dirty="0">
                <a:solidFill>
                  <a:srgbClr val="FF0000"/>
                </a:solidFill>
              </a:rPr>
              <a:t>each external output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5C056-F8CF-0249-A521-070125E4B383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949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Finite State Machines </a:t>
            </a:r>
            <a:r>
              <a:rPr lang="en-US" dirty="0"/>
              <a:t>(FSMs)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FSM consists of three separate parts: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next state logic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state register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output logic</a:t>
            </a:r>
          </a:p>
          <a:p>
            <a:endParaRPr lang="de-CH" dirty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4"/>
            </p:custDataLst>
          </p:nvPr>
        </p:nvGraphicFramePr>
        <p:xfrm>
          <a:off x="381000" y="2971800"/>
          <a:ext cx="829468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VISIO" r:id="rId7" imgW="2607338" imgH="573981" progId="Visio.Drawing.6">
                  <p:embed/>
                </p:oleObj>
              </mc:Choice>
              <mc:Fallback>
                <p:oleObj name="VISIO" r:id="rId7" imgW="2607338" imgH="573981" progId="Visio.Drawing.6">
                  <p:embed/>
                  <p:pic>
                    <p:nvPicPr>
                      <p:cNvPr id="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29468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E25EE8-FF4F-48DA-8AEB-22DAC7F7B1A6}"/>
              </a:ext>
            </a:extLst>
          </p:cNvPr>
          <p:cNvCxnSpPr/>
          <p:nvPr/>
        </p:nvCxnSpPr>
        <p:spPr bwMode="auto">
          <a:xfrm flipH="1">
            <a:off x="4114800" y="4343400"/>
            <a:ext cx="457200" cy="914400"/>
          </a:xfrm>
          <a:prstGeom prst="straightConnector1">
            <a:avLst/>
          </a:prstGeom>
          <a:solidFill>
            <a:srgbClr val="C0C0C0"/>
          </a:solidFill>
          <a:ln w="28575" cap="flat" cmpd="sng" algn="ctr">
            <a:solidFill>
              <a:srgbClr val="0432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1C51D6-C70C-4295-A938-114053964BC0}"/>
              </a:ext>
            </a:extLst>
          </p:cNvPr>
          <p:cNvSpPr txBox="1"/>
          <p:nvPr/>
        </p:nvSpPr>
        <p:spPr>
          <a:xfrm>
            <a:off x="32766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state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1B1BB-F335-B049-8164-4A3F0470AFC7}"/>
              </a:ext>
            </a:extLst>
          </p:cNvPr>
          <p:cNvSpPr txBox="1"/>
          <p:nvPr/>
        </p:nvSpPr>
        <p:spPr>
          <a:xfrm>
            <a:off x="533400" y="5951349"/>
            <a:ext cx="743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At the beginning of the clock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next state is latched into the state 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B060D-28A8-864F-984F-E4BD58DD7C81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41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18" y="75751"/>
            <a:ext cx="7855647" cy="762000"/>
          </a:xfrm>
        </p:spPr>
        <p:txBody>
          <a:bodyPr/>
          <a:lstStyle/>
          <a:p>
            <a:r>
              <a:rPr lang="en-US" dirty="0"/>
              <a:t>Finite State Machines (FSMs) Consist of: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Sequential circuits</a:t>
            </a:r>
          </a:p>
          <a:p>
            <a:pPr lvl="1"/>
            <a:r>
              <a:rPr lang="en-US" dirty="0"/>
              <a:t>State register(s)</a:t>
            </a:r>
          </a:p>
          <a:p>
            <a:pPr lvl="2"/>
            <a:r>
              <a:rPr lang="en-US" dirty="0"/>
              <a:t>Store the current state and </a:t>
            </a:r>
          </a:p>
          <a:p>
            <a:pPr lvl="2"/>
            <a:r>
              <a:rPr lang="en-US" dirty="0"/>
              <a:t>Load the next state at the clock edge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Combinational Circuits</a:t>
            </a:r>
          </a:p>
          <a:p>
            <a:pPr lvl="1"/>
            <a:r>
              <a:rPr lang="en-US" dirty="0"/>
              <a:t>Next state logic</a:t>
            </a:r>
          </a:p>
          <a:p>
            <a:pPr lvl="2"/>
            <a:r>
              <a:rPr lang="en-US" dirty="0"/>
              <a:t>Determines what the next state will be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Output logic</a:t>
            </a:r>
          </a:p>
          <a:p>
            <a:pPr lvl="2"/>
            <a:r>
              <a:rPr lang="en-US" dirty="0"/>
              <a:t>Generates the outputs</a:t>
            </a:r>
          </a:p>
          <a:p>
            <a:endParaRPr lang="de-CH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5791200" y="1070094"/>
          <a:ext cx="29718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VISIO" r:id="rId7" imgW="1485328" imgH="780064" progId="Visio.Drawing.6">
                  <p:embed/>
                </p:oleObj>
              </mc:Choice>
              <mc:Fallback>
                <p:oleObj name="VISIO" r:id="rId7" imgW="1485328" imgH="780064" progId="Visio.Drawing.6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070094"/>
                        <a:ext cx="29718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custDataLst>
              <p:tags r:id="rId3"/>
            </p:custDataLst>
          </p:nvPr>
        </p:nvGraphicFramePr>
        <p:xfrm>
          <a:off x="6093074" y="3049005"/>
          <a:ext cx="2573754" cy="145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VISIO" r:id="rId9" imgW="1286877" imgH="729688" progId="Visio.Drawing.6">
                  <p:embed/>
                </p:oleObj>
              </mc:Choice>
              <mc:Fallback>
                <p:oleObj name="VISIO" r:id="rId9" imgW="1286877" imgH="729688" progId="Visio.Drawing.6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074" y="3049005"/>
                        <a:ext cx="2573754" cy="1459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custDataLst>
              <p:tags r:id="rId4"/>
            </p:custDataLst>
          </p:nvPr>
        </p:nvGraphicFramePr>
        <p:xfrm>
          <a:off x="6042698" y="4795374"/>
          <a:ext cx="2720302" cy="145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VISIO" r:id="rId11" imgW="1360151" imgH="729688" progId="Visio.Drawing.6">
                  <p:embed/>
                </p:oleObj>
              </mc:Choice>
              <mc:Fallback>
                <p:oleObj name="VISIO" r:id="rId11" imgW="1360151" imgH="729688" progId="Visio.Drawing.6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698" y="4795374"/>
                        <a:ext cx="2720302" cy="1459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96FF5F-CE07-DB48-8E04-4E3CD5146119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10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Register Implementation with</a:t>
            </a:r>
            <a:br>
              <a:rPr lang="en-US" dirty="0"/>
            </a:br>
            <a:r>
              <a:rPr lang="en-US" dirty="0"/>
              <a:t>D type Flipflop</a:t>
            </a:r>
          </a:p>
        </p:txBody>
      </p:sp>
    </p:spTree>
    <p:extLst>
      <p:ext uri="{BB962C8B-B14F-4D97-AF65-F5344CB8AC3E}">
        <p14:creationId xmlns:p14="http://schemas.microsoft.com/office/powerpoint/2010/main" val="2277805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State Register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 </a:t>
            </a:r>
            <a:r>
              <a:rPr lang="en-US" dirty="0">
                <a:solidFill>
                  <a:srgbClr val="0070C0"/>
                </a:solidFill>
              </a:rPr>
              <a:t>state register</a:t>
            </a:r>
            <a:r>
              <a:rPr lang="en-US" dirty="0"/>
              <a:t>? Two properties:</a:t>
            </a:r>
          </a:p>
          <a:p>
            <a:pPr marL="344487" lvl="1" indent="0">
              <a:buNone/>
            </a:pPr>
            <a:r>
              <a:rPr lang="en-US" dirty="0"/>
              <a:t>1. We need to store data at the </a:t>
            </a:r>
            <a:r>
              <a:rPr lang="en-US" dirty="0">
                <a:solidFill>
                  <a:srgbClr val="0070C0"/>
                </a:solidFill>
              </a:rPr>
              <a:t>beginning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of every clock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dirty="0"/>
              <a:t>2. The data must be </a:t>
            </a:r>
            <a:r>
              <a:rPr lang="en-US" dirty="0">
                <a:solidFill>
                  <a:srgbClr val="0070C0"/>
                </a:solidFill>
              </a:rPr>
              <a:t>available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during the entire clock cycle</a:t>
            </a:r>
          </a:p>
          <a:p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05000"/>
            <a:ext cx="2925828" cy="1273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105" y="4125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74074" y="4191000"/>
            <a:ext cx="7188926" cy="624840"/>
            <a:chOff x="2107474" y="4191000"/>
            <a:chExt cx="3581400" cy="279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7474" y="4191000"/>
              <a:ext cx="1219200" cy="279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6600" y="4191000"/>
              <a:ext cx="1219200" cy="279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9674" y="4191000"/>
              <a:ext cx="1219200" cy="279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219200" y="4266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7306" y="3985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6177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278038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9799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155643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322591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54380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1629294" y="5730240"/>
            <a:ext cx="7065527" cy="304800"/>
            <a:chOff x="1595252" y="5730240"/>
            <a:chExt cx="7065527" cy="304800"/>
          </a:xfrm>
        </p:grpSpPr>
        <p:cxnSp>
          <p:nvCxnSpPr>
            <p:cNvPr id="36" name="Straight Connector 35"/>
            <p:cNvCxnSpPr/>
            <p:nvPr/>
          </p:nvCxnSpPr>
          <p:spPr bwMode="auto">
            <a:xfrm flipV="1">
              <a:off x="2747553" y="5730240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7509758" y="5730240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2749733" y="5730240"/>
              <a:ext cx="4760025" cy="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7489705" y="6031831"/>
              <a:ext cx="1171074" cy="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595252" y="6018415"/>
              <a:ext cx="1147948" cy="1386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628252" y="49603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Input: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105" y="569797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Output: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07127" y="5026003"/>
            <a:ext cx="7057854" cy="338477"/>
            <a:chOff x="1607127" y="5026003"/>
            <a:chExt cx="7057854" cy="338477"/>
          </a:xfrm>
        </p:grpSpPr>
        <p:grpSp>
          <p:nvGrpSpPr>
            <p:cNvPr id="60" name="Group 59"/>
            <p:cNvGrpSpPr/>
            <p:nvPr/>
          </p:nvGrpSpPr>
          <p:grpSpPr>
            <a:xfrm>
              <a:off x="1607127" y="5026003"/>
              <a:ext cx="7057854" cy="321060"/>
              <a:chOff x="1589710" y="5026003"/>
              <a:chExt cx="7057854" cy="321060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1589710" y="5334000"/>
                <a:ext cx="772490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2373085" y="5026003"/>
                <a:ext cx="1006" cy="32106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flipV="1">
                <a:off x="6567533" y="5042263"/>
                <a:ext cx="0" cy="30480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2375265" y="5042263"/>
                <a:ext cx="1722945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>
                <a:off x="6567533" y="5329646"/>
                <a:ext cx="2080031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1" name="Straight Connector 60"/>
            <p:cNvCxnSpPr/>
            <p:nvPr/>
          </p:nvCxnSpPr>
          <p:spPr bwMode="auto">
            <a:xfrm flipV="1">
              <a:off x="4115627" y="5026003"/>
              <a:ext cx="2370" cy="338477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4115628" y="5347063"/>
              <a:ext cx="227772" cy="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4329013" y="5032397"/>
              <a:ext cx="828" cy="32345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4322618" y="5042263"/>
              <a:ext cx="2262333" cy="792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374822-37CC-F747-878A-DA1034120FEA}"/>
              </a:ext>
            </a:extLst>
          </p:cNvPr>
          <p:cNvSpPr txBox="1"/>
          <p:nvPr/>
        </p:nvSpPr>
        <p:spPr>
          <a:xfrm>
            <a:off x="4077192" y="576507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34751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2" grpId="0"/>
      <p:bldP spid="13" grpId="0"/>
      <p:bldP spid="44" grpId="0"/>
      <p:bldP spid="45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505282"/>
            <a:ext cx="8207573" cy="3876046"/>
          </a:xfrm>
        </p:spPr>
        <p:txBody>
          <a:bodyPr/>
          <a:lstStyle/>
          <a:p>
            <a:r>
              <a:rPr lang="en-US" dirty="0"/>
              <a:t>Currently, we </a:t>
            </a:r>
            <a:r>
              <a:rPr lang="en-US" b="1" dirty="0"/>
              <a:t>cannot</a:t>
            </a:r>
            <a:r>
              <a:rPr lang="en-US" dirty="0"/>
              <a:t> simply wire a clock to WE of a latch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Whenever the clock is high,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latch propagates </a:t>
            </a:r>
            <a:r>
              <a:rPr lang="en-US" b="1" dirty="0"/>
              <a:t>D</a:t>
            </a:r>
            <a:r>
              <a:rPr lang="en-US" dirty="0"/>
              <a:t> to </a:t>
            </a:r>
            <a:r>
              <a:rPr lang="en-US" b="1" dirty="0"/>
              <a:t>Q</a:t>
            </a:r>
          </a:p>
          <a:p>
            <a:pPr lvl="1"/>
            <a:r>
              <a:rPr lang="en-US" b="1" dirty="0"/>
              <a:t>The latch is transparent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82473" y="997527"/>
            <a:ext cx="2741688" cy="1251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70287" y="1050281"/>
            <a:ext cx="5525913" cy="1015402"/>
            <a:chOff x="1282612" y="2363472"/>
            <a:chExt cx="5525913" cy="101540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779868" y="3179557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779868" y="2719376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153988" y="2651334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5008978" y="3192670"/>
              <a:ext cx="491102" cy="163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Delay 11"/>
            <p:cNvSpPr/>
            <p:nvPr/>
          </p:nvSpPr>
          <p:spPr bwMode="auto">
            <a:xfrm>
              <a:off x="4777304" y="2584959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Delay 12"/>
            <p:cNvSpPr/>
            <p:nvPr/>
          </p:nvSpPr>
          <p:spPr bwMode="auto">
            <a:xfrm>
              <a:off x="4777304" y="3066346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4545630" y="3131362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545630" y="2768245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45630" y="2768245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545630" y="3058741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 flipV="1">
              <a:off x="4545630" y="2840869"/>
              <a:ext cx="955651" cy="21787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4545630" y="2848478"/>
              <a:ext cx="955651" cy="2102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01281" y="3058741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501281" y="2711380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5481974" y="2695625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010182" y="2695625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010998" y="3179557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" name="Delay 24"/>
            <p:cNvSpPr/>
            <p:nvPr/>
          </p:nvSpPr>
          <p:spPr bwMode="auto">
            <a:xfrm>
              <a:off x="3885659" y="2525715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" name="Delay 25"/>
            <p:cNvSpPr/>
            <p:nvPr/>
          </p:nvSpPr>
          <p:spPr bwMode="auto">
            <a:xfrm>
              <a:off x="3885722" y="3122964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118540" y="2636380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119416" y="3236174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156335" y="3250846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3779868" y="2721203"/>
              <a:ext cx="1093" cy="45812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2838796" y="2936642"/>
              <a:ext cx="920911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3759707" y="2920393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846313" y="3303578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V="1">
              <a:off x="3266938" y="3318456"/>
              <a:ext cx="578467" cy="137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2520439" y="2591968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 flipV="1">
              <a:off x="3268860" y="2594229"/>
              <a:ext cx="1218" cy="72648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049830" y="2707543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169061" y="2363472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Cambria" charset="0"/>
                  <a:cs typeface="Cambria" charset="0"/>
                </a:rPr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5851" y="2492371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Cambria" charset="0"/>
                  <a:cs typeface="Cambria" charset="0"/>
                </a:rPr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82612" y="2728122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Cambria" charset="0"/>
                  <a:cs typeface="Cambria" charset="0"/>
                </a:rPr>
                <a:t>CLK = WE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23105" y="4125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574074" y="4191000"/>
            <a:ext cx="7188926" cy="624840"/>
            <a:chOff x="2107474" y="4191000"/>
            <a:chExt cx="3581400" cy="27940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474" y="4191000"/>
              <a:ext cx="1219200" cy="2794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4191000"/>
              <a:ext cx="1219200" cy="2794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9674" y="4191000"/>
              <a:ext cx="1219200" cy="27940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1219200" y="4266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7306" y="3985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16177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278038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9799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155643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322591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754380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28252" y="49603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Input: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3105" y="569797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Output: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607127" y="5026003"/>
            <a:ext cx="7057854" cy="338477"/>
            <a:chOff x="1607127" y="5026003"/>
            <a:chExt cx="7057854" cy="338477"/>
          </a:xfrm>
        </p:grpSpPr>
        <p:grpSp>
          <p:nvGrpSpPr>
            <p:cNvPr id="87" name="Group 86"/>
            <p:cNvGrpSpPr/>
            <p:nvPr/>
          </p:nvGrpSpPr>
          <p:grpSpPr>
            <a:xfrm>
              <a:off x="1607127" y="5026003"/>
              <a:ext cx="7057854" cy="321060"/>
              <a:chOff x="1589710" y="5026003"/>
              <a:chExt cx="7057854" cy="32106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1589710" y="5334000"/>
                <a:ext cx="772490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 flipV="1">
                <a:off x="2373085" y="5026003"/>
                <a:ext cx="1006" cy="32106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6567533" y="5042263"/>
                <a:ext cx="0" cy="30480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H="1">
                <a:off x="2375265" y="5042263"/>
                <a:ext cx="1722945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 flipH="1">
                <a:off x="6567533" y="5329646"/>
                <a:ext cx="2080031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8" name="Straight Connector 107"/>
            <p:cNvCxnSpPr/>
            <p:nvPr/>
          </p:nvCxnSpPr>
          <p:spPr bwMode="auto">
            <a:xfrm flipV="1">
              <a:off x="4115627" y="5026003"/>
              <a:ext cx="2370" cy="338477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115628" y="5347063"/>
              <a:ext cx="227772" cy="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 flipV="1">
              <a:off x="4329013" y="5032397"/>
              <a:ext cx="828" cy="32345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H="1">
              <a:off x="4322618" y="5042263"/>
              <a:ext cx="2262333" cy="792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1629294" y="5710204"/>
            <a:ext cx="7065255" cy="330388"/>
            <a:chOff x="1629294" y="5710204"/>
            <a:chExt cx="7065255" cy="330388"/>
          </a:xfrm>
        </p:grpSpPr>
        <p:grpSp>
          <p:nvGrpSpPr>
            <p:cNvPr id="93" name="Group 92"/>
            <p:cNvGrpSpPr/>
            <p:nvPr/>
          </p:nvGrpSpPr>
          <p:grpSpPr>
            <a:xfrm>
              <a:off x="1629294" y="5710204"/>
              <a:ext cx="7065255" cy="324836"/>
              <a:chOff x="1595252" y="5710204"/>
              <a:chExt cx="7065255" cy="324836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 flipH="1" flipV="1">
                <a:off x="2747524" y="5710204"/>
                <a:ext cx="29" cy="324836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H="1" flipV="1">
                <a:off x="6533815" y="5728033"/>
                <a:ext cx="1385" cy="299258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2750722" y="5721927"/>
                <a:ext cx="1343892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6518887" y="6013342"/>
                <a:ext cx="2141620" cy="2447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1595252" y="6018415"/>
                <a:ext cx="1147948" cy="1386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6" name="Straight Connector 115"/>
            <p:cNvCxnSpPr/>
            <p:nvPr/>
          </p:nvCxnSpPr>
          <p:spPr bwMode="auto">
            <a:xfrm flipV="1">
              <a:off x="4114800" y="5731637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H="1">
              <a:off x="4098814" y="6032875"/>
              <a:ext cx="237365" cy="3444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322620" y="5735792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flipH="1">
              <a:off x="4309829" y="5735781"/>
              <a:ext cx="2257226" cy="1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CF1976-E364-5F49-BF59-30F8D59A22BD}"/>
              </a:ext>
            </a:extLst>
          </p:cNvPr>
          <p:cNvSpPr txBox="1"/>
          <p:nvPr/>
        </p:nvSpPr>
        <p:spPr>
          <a:xfrm>
            <a:off x="381000" y="10381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Recall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Gated D Latch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8E0AE3-2C6F-3A4B-A627-43B8315BB08E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93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4" grpId="0"/>
      <p:bldP spid="79" grpId="0"/>
      <p:bldP spid="80" grpId="0"/>
      <p:bldP spid="99" grpId="0"/>
      <p:bldP spid="100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ntent Placeholder 2"/>
          <p:cNvSpPr txBox="1">
            <a:spLocks/>
          </p:cNvSpPr>
          <p:nvPr/>
        </p:nvSpPr>
        <p:spPr bwMode="auto">
          <a:xfrm>
            <a:off x="408371" y="2536726"/>
            <a:ext cx="8667974" cy="370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rgbClr val="C00000"/>
                </a:solidFill>
                <a:latin typeface="Calibri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Currently, we cannot simply wire a clock to WE of a latch</a:t>
            </a:r>
          </a:p>
          <a:p>
            <a:pPr lvl="1"/>
            <a:r>
              <a:rPr lang="en-US" dirty="0"/>
              <a:t>Whenever the clock is high, </a:t>
            </a:r>
            <a:r>
              <a:rPr lang="en-US" dirty="0">
                <a:solidFill>
                  <a:schemeClr val="tx1"/>
                </a:solidFill>
              </a:rPr>
              <a:t>the latch propagates D to Q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latch is transparent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Latches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82473" y="997527"/>
            <a:ext cx="2741688" cy="1251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70287" y="1050281"/>
            <a:ext cx="5525913" cy="1015402"/>
            <a:chOff x="1282612" y="2363472"/>
            <a:chExt cx="5525913" cy="101540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779868" y="3179557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779868" y="2719376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153988" y="2651334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5008978" y="3192670"/>
              <a:ext cx="491102" cy="163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Delay 11"/>
            <p:cNvSpPr/>
            <p:nvPr/>
          </p:nvSpPr>
          <p:spPr bwMode="auto">
            <a:xfrm>
              <a:off x="4777304" y="2584959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Delay 12"/>
            <p:cNvSpPr/>
            <p:nvPr/>
          </p:nvSpPr>
          <p:spPr bwMode="auto">
            <a:xfrm>
              <a:off x="4777304" y="3066346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4545630" y="3131362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545630" y="2768245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45630" y="2768245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545630" y="3058741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 flipV="1">
              <a:off x="4545630" y="2840869"/>
              <a:ext cx="955651" cy="21787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4545630" y="2848478"/>
              <a:ext cx="955651" cy="2102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01281" y="3058741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501281" y="2711380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5481974" y="2695625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010182" y="2695625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010998" y="3179557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" name="Delay 24"/>
            <p:cNvSpPr/>
            <p:nvPr/>
          </p:nvSpPr>
          <p:spPr bwMode="auto">
            <a:xfrm>
              <a:off x="3885659" y="2525715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" name="Delay 25"/>
            <p:cNvSpPr/>
            <p:nvPr/>
          </p:nvSpPr>
          <p:spPr bwMode="auto">
            <a:xfrm>
              <a:off x="3885722" y="3122964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118540" y="2636380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119416" y="3236174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156335" y="3250846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3779868" y="2721203"/>
              <a:ext cx="1093" cy="45812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2838796" y="2936642"/>
              <a:ext cx="920911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3759707" y="2920393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846313" y="3303578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V="1">
              <a:off x="3266938" y="3318456"/>
              <a:ext cx="578467" cy="137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2520439" y="2591968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 flipV="1">
              <a:off x="3268860" y="2594229"/>
              <a:ext cx="1218" cy="72648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049830" y="2707543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169061" y="2363472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Cambria" charset="0"/>
                  <a:cs typeface="Cambria" charset="0"/>
                </a:rPr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5851" y="2492371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Cambria" charset="0"/>
                  <a:cs typeface="Cambria" charset="0"/>
                </a:rPr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82612" y="2728122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Cambria" charset="0"/>
                  <a:cs typeface="Cambria" charset="0"/>
                </a:rPr>
                <a:t>CLK = WE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23105" y="4125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574074" y="4191000"/>
            <a:ext cx="7188926" cy="624840"/>
            <a:chOff x="2107474" y="4191000"/>
            <a:chExt cx="3581400" cy="27940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474" y="4191000"/>
              <a:ext cx="1219200" cy="2794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4191000"/>
              <a:ext cx="1219200" cy="2794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9674" y="4191000"/>
              <a:ext cx="1219200" cy="27940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1219200" y="4266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7306" y="3985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16177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278038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9799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155643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322591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754380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28252" y="49603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Input: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3105" y="56979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Output: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607127" y="5026003"/>
            <a:ext cx="7057854" cy="338477"/>
            <a:chOff x="1607127" y="5026003"/>
            <a:chExt cx="7057854" cy="338477"/>
          </a:xfrm>
        </p:grpSpPr>
        <p:grpSp>
          <p:nvGrpSpPr>
            <p:cNvPr id="87" name="Group 86"/>
            <p:cNvGrpSpPr/>
            <p:nvPr/>
          </p:nvGrpSpPr>
          <p:grpSpPr>
            <a:xfrm>
              <a:off x="1607127" y="5026003"/>
              <a:ext cx="7057854" cy="321060"/>
              <a:chOff x="1589710" y="5026003"/>
              <a:chExt cx="7057854" cy="32106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1589710" y="5334000"/>
                <a:ext cx="772490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 flipV="1">
                <a:off x="2373085" y="5026003"/>
                <a:ext cx="1006" cy="32106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6567533" y="5042263"/>
                <a:ext cx="0" cy="30480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H="1">
                <a:off x="2375265" y="5042263"/>
                <a:ext cx="1722945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 flipH="1">
                <a:off x="6567533" y="5329646"/>
                <a:ext cx="2080031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8" name="Straight Connector 107"/>
            <p:cNvCxnSpPr/>
            <p:nvPr/>
          </p:nvCxnSpPr>
          <p:spPr bwMode="auto">
            <a:xfrm flipV="1">
              <a:off x="4115627" y="5026003"/>
              <a:ext cx="2370" cy="338477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115628" y="5347063"/>
              <a:ext cx="227772" cy="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 flipV="1">
              <a:off x="4329013" y="5032397"/>
              <a:ext cx="828" cy="32345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H="1">
              <a:off x="4322618" y="5042263"/>
              <a:ext cx="2262333" cy="792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1629294" y="5710204"/>
            <a:ext cx="7065255" cy="330388"/>
            <a:chOff x="1629294" y="5710204"/>
            <a:chExt cx="7065255" cy="330388"/>
          </a:xfrm>
        </p:grpSpPr>
        <p:grpSp>
          <p:nvGrpSpPr>
            <p:cNvPr id="93" name="Group 92"/>
            <p:cNvGrpSpPr/>
            <p:nvPr/>
          </p:nvGrpSpPr>
          <p:grpSpPr>
            <a:xfrm>
              <a:off x="1629294" y="5710204"/>
              <a:ext cx="7065255" cy="324836"/>
              <a:chOff x="1595252" y="5710204"/>
              <a:chExt cx="7065255" cy="324836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 flipH="1" flipV="1">
                <a:off x="2747524" y="5710204"/>
                <a:ext cx="29" cy="324836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H="1" flipV="1">
                <a:off x="6533815" y="5728033"/>
                <a:ext cx="1385" cy="299258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2750722" y="5721927"/>
                <a:ext cx="1343892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6518887" y="6013342"/>
                <a:ext cx="2141620" cy="2447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1595252" y="6018415"/>
                <a:ext cx="1147948" cy="1386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6" name="Straight Connector 115"/>
            <p:cNvCxnSpPr/>
            <p:nvPr/>
          </p:nvCxnSpPr>
          <p:spPr bwMode="auto">
            <a:xfrm flipV="1">
              <a:off x="4114800" y="5731637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H="1">
              <a:off x="4098814" y="6032875"/>
              <a:ext cx="237365" cy="3444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322620" y="5735792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flipH="1">
              <a:off x="4309829" y="5735781"/>
              <a:ext cx="2257226" cy="1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CF1976-E364-5F49-BF59-30F8D59A22BD}"/>
              </a:ext>
            </a:extLst>
          </p:cNvPr>
          <p:cNvSpPr txBox="1"/>
          <p:nvPr/>
        </p:nvSpPr>
        <p:spPr>
          <a:xfrm>
            <a:off x="381000" y="10381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Recall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Gated D Latch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878617" y="5616555"/>
            <a:ext cx="667397" cy="60228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288577" y="5610583"/>
            <a:ext cx="667397" cy="60228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49B6FB-1FC5-C443-91A6-A88D1AF3EAFB}"/>
              </a:ext>
            </a:extLst>
          </p:cNvPr>
          <p:cNvSpPr txBox="1"/>
          <p:nvPr/>
        </p:nvSpPr>
        <p:spPr>
          <a:xfrm>
            <a:off x="4592994" y="611979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Undesirable!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06CB93-6DB5-5441-8418-22BE4BA72558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50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ntent Placeholder 2"/>
          <p:cNvSpPr txBox="1">
            <a:spLocks/>
          </p:cNvSpPr>
          <p:nvPr/>
        </p:nvSpPr>
        <p:spPr bwMode="auto">
          <a:xfrm>
            <a:off x="228600" y="2489366"/>
            <a:ext cx="8610600" cy="370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Currently, we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simply wire a clock to WE of a latch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When the clock is high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will not take on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’s value AND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When the clock is low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the latch will propagate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Problem with Latches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82473" y="997527"/>
            <a:ext cx="2741688" cy="1251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70287" y="1050281"/>
            <a:ext cx="5525913" cy="1015402"/>
            <a:chOff x="1282612" y="2363472"/>
            <a:chExt cx="5525913" cy="101540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779868" y="3179557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779868" y="2719376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153988" y="2651334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5008978" y="3192670"/>
              <a:ext cx="491102" cy="163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Delay 11"/>
            <p:cNvSpPr/>
            <p:nvPr/>
          </p:nvSpPr>
          <p:spPr bwMode="auto">
            <a:xfrm>
              <a:off x="4777304" y="2584959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3" name="Delay 12"/>
            <p:cNvSpPr/>
            <p:nvPr/>
          </p:nvSpPr>
          <p:spPr bwMode="auto">
            <a:xfrm>
              <a:off x="4777304" y="3066346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4545630" y="3131362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545630" y="2768245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45630" y="2768245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545630" y="3058741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 flipV="1">
              <a:off x="4545630" y="2840869"/>
              <a:ext cx="955651" cy="21787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4545630" y="2848478"/>
              <a:ext cx="955651" cy="2102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01281" y="3058741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501281" y="2711380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5481974" y="2695625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010182" y="2695625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010998" y="3179557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5" name="Delay 24"/>
            <p:cNvSpPr/>
            <p:nvPr/>
          </p:nvSpPr>
          <p:spPr bwMode="auto">
            <a:xfrm>
              <a:off x="3885659" y="2525715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6" name="Delay 25"/>
            <p:cNvSpPr/>
            <p:nvPr/>
          </p:nvSpPr>
          <p:spPr bwMode="auto">
            <a:xfrm>
              <a:off x="3885722" y="3122964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118540" y="2636380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119416" y="3236174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156335" y="3250846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3779868" y="2721203"/>
              <a:ext cx="1093" cy="45812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2838796" y="2936642"/>
              <a:ext cx="920911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3759707" y="2920393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846313" y="3303578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V="1">
              <a:off x="3266938" y="3318456"/>
              <a:ext cx="578467" cy="137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2520439" y="2591968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 flipV="1">
              <a:off x="3268860" y="2594229"/>
              <a:ext cx="1218" cy="72648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049830" y="2707543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169061" y="23634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5851" y="2492371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" charset="0"/>
                  <a:cs typeface="Calibri" panose="020F0502020204030204" pitchFamily="34" charset="0"/>
                </a:rPr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82612" y="2728122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" charset="0"/>
                  <a:cs typeface="Calibri" panose="020F0502020204030204" pitchFamily="34" charset="0"/>
                </a:rPr>
                <a:t>CLK = WE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23105" y="412574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CLK: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574074" y="4191000"/>
            <a:ext cx="7188926" cy="624840"/>
            <a:chOff x="2107474" y="4191000"/>
            <a:chExt cx="3581400" cy="27940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474" y="4191000"/>
              <a:ext cx="1219200" cy="2794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4191000"/>
              <a:ext cx="1219200" cy="2794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9674" y="4191000"/>
              <a:ext cx="1219200" cy="27940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1219200" y="4266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7306" y="3985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16177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278038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979985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155643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322591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7543800" y="3886200"/>
            <a:ext cx="0" cy="2362200"/>
          </a:xfrm>
          <a:prstGeom prst="line">
            <a:avLst/>
          </a:prstGeom>
          <a:solidFill>
            <a:srgbClr val="C0C0C0"/>
          </a:solidFill>
          <a:ln w="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28252" y="49603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3105" y="56979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Output: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607127" y="5026003"/>
            <a:ext cx="7057854" cy="338477"/>
            <a:chOff x="1607127" y="5026003"/>
            <a:chExt cx="7057854" cy="338477"/>
          </a:xfrm>
        </p:grpSpPr>
        <p:grpSp>
          <p:nvGrpSpPr>
            <p:cNvPr id="87" name="Group 86"/>
            <p:cNvGrpSpPr/>
            <p:nvPr/>
          </p:nvGrpSpPr>
          <p:grpSpPr>
            <a:xfrm>
              <a:off x="1607127" y="5026003"/>
              <a:ext cx="7057854" cy="321060"/>
              <a:chOff x="1589710" y="5026003"/>
              <a:chExt cx="7057854" cy="32106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1589710" y="5334000"/>
                <a:ext cx="772490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 flipV="1">
                <a:off x="2373085" y="5026003"/>
                <a:ext cx="1006" cy="32106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6567533" y="5042263"/>
                <a:ext cx="0" cy="30480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H="1">
                <a:off x="2375265" y="5042263"/>
                <a:ext cx="1722945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 flipH="1">
                <a:off x="6567533" y="5329646"/>
                <a:ext cx="2080031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8" name="Straight Connector 107"/>
            <p:cNvCxnSpPr/>
            <p:nvPr/>
          </p:nvCxnSpPr>
          <p:spPr bwMode="auto">
            <a:xfrm flipV="1">
              <a:off x="4115627" y="5026003"/>
              <a:ext cx="2370" cy="338477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115628" y="5347063"/>
              <a:ext cx="227772" cy="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 flipV="1">
              <a:off x="4329013" y="5032397"/>
              <a:ext cx="828" cy="32345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H="1">
              <a:off x="4322618" y="5042263"/>
              <a:ext cx="2262333" cy="792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1629294" y="5710204"/>
            <a:ext cx="7065255" cy="330388"/>
            <a:chOff x="1629294" y="5710204"/>
            <a:chExt cx="7065255" cy="330388"/>
          </a:xfrm>
        </p:grpSpPr>
        <p:grpSp>
          <p:nvGrpSpPr>
            <p:cNvPr id="93" name="Group 92"/>
            <p:cNvGrpSpPr/>
            <p:nvPr/>
          </p:nvGrpSpPr>
          <p:grpSpPr>
            <a:xfrm>
              <a:off x="1629294" y="5710204"/>
              <a:ext cx="7065255" cy="324836"/>
              <a:chOff x="1595252" y="5710204"/>
              <a:chExt cx="7065255" cy="324836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 flipH="1" flipV="1">
                <a:off x="2747524" y="5710204"/>
                <a:ext cx="29" cy="324836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H="1" flipV="1">
                <a:off x="6533815" y="5728033"/>
                <a:ext cx="1385" cy="299258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2750722" y="5721927"/>
                <a:ext cx="1343892" cy="0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6518887" y="6013342"/>
                <a:ext cx="2141620" cy="2447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1595252" y="6018415"/>
                <a:ext cx="1147948" cy="1386"/>
              </a:xfrm>
              <a:prstGeom prst="line">
                <a:avLst/>
              </a:prstGeom>
              <a:solidFill>
                <a:srgbClr val="C0C0C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6" name="Straight Connector 115"/>
            <p:cNvCxnSpPr/>
            <p:nvPr/>
          </p:nvCxnSpPr>
          <p:spPr bwMode="auto">
            <a:xfrm flipV="1">
              <a:off x="4114800" y="5731637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H="1">
              <a:off x="4098814" y="6032875"/>
              <a:ext cx="237365" cy="3444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322620" y="5735792"/>
              <a:ext cx="0" cy="304800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flipH="1">
              <a:off x="4309829" y="5735781"/>
              <a:ext cx="2257226" cy="1"/>
            </a:xfrm>
            <a:prstGeom prst="line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CF1976-E364-5F49-BF59-30F8D59A22BD}"/>
              </a:ext>
            </a:extLst>
          </p:cNvPr>
          <p:cNvSpPr txBox="1"/>
          <p:nvPr/>
        </p:nvSpPr>
        <p:spPr>
          <a:xfrm>
            <a:off x="381000" y="1038106"/>
            <a:ext cx="149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Recall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Gated D Latch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8741404-4DA5-4576-B0BB-ABCF55668C71}"/>
              </a:ext>
            </a:extLst>
          </p:cNvPr>
          <p:cNvSpPr txBox="1"/>
          <p:nvPr/>
        </p:nvSpPr>
        <p:spPr>
          <a:xfrm>
            <a:off x="381000" y="2631758"/>
            <a:ext cx="8382000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 can we change the latch, so that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1) 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(input) is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5742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observable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5742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(output)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at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beginning of next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clock cycle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2) Q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available for the full clock cycle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43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7A66-5B66-8F46-8427-3FF58862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 </a:t>
            </a:r>
            <a:r>
              <a:rPr lang="en-US" dirty="0">
                <a:solidFill>
                  <a:srgbClr val="FF0000"/>
                </a:solidFill>
              </a:rPr>
              <a:t>New Storage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A1C9-940A-224E-8EAE-BA125829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viable FSMs</a:t>
            </a:r>
          </a:p>
          <a:p>
            <a:endParaRPr lang="en-US" dirty="0"/>
          </a:p>
          <a:p>
            <a:r>
              <a:rPr lang="en-US" dirty="0"/>
              <a:t>We need storage elements that allow us 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to read the </a:t>
            </a:r>
            <a:r>
              <a:rPr lang="en-US" b="1" dirty="0">
                <a:solidFill>
                  <a:srgbClr val="0070C0"/>
                </a:solidFill>
              </a:rPr>
              <a:t>current state </a:t>
            </a:r>
            <a:r>
              <a:rPr lang="en-US" dirty="0">
                <a:solidFill>
                  <a:srgbClr val="0070C0"/>
                </a:solidFill>
              </a:rPr>
              <a:t>throughout the </a:t>
            </a:r>
            <a:r>
              <a:rPr lang="en-US" b="1" dirty="0">
                <a:solidFill>
                  <a:srgbClr val="0070C0"/>
                </a:solidFill>
              </a:rPr>
              <a:t>current clock cycle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dirty="0"/>
              <a:t>AND</a:t>
            </a:r>
          </a:p>
          <a:p>
            <a:pPr marL="344487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not write the </a:t>
            </a:r>
            <a:r>
              <a:rPr lang="en-US" b="1" dirty="0">
                <a:solidFill>
                  <a:srgbClr val="0070C0"/>
                </a:solidFill>
              </a:rPr>
              <a:t>next state </a:t>
            </a:r>
            <a:r>
              <a:rPr lang="en-US" dirty="0">
                <a:solidFill>
                  <a:srgbClr val="0070C0"/>
                </a:solidFill>
              </a:rPr>
              <a:t>values into the storage elements until the beginning of the </a:t>
            </a:r>
            <a:r>
              <a:rPr lang="en-US" b="1" dirty="0">
                <a:solidFill>
                  <a:srgbClr val="0070C0"/>
                </a:solidFill>
              </a:rPr>
              <a:t>next clock cycle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A2420-CD58-5143-B68E-3E456064E8D2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12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dirty="0"/>
              <a:t>Why is this important to study Hardware Design?</a:t>
            </a:r>
            <a:endParaRPr dirty="0"/>
          </a:p>
        </p:txBody>
      </p:sp>
      <p:sp>
        <p:nvSpPr>
          <p:cNvPr id="369" name="Google Shape;369;p25"/>
          <p:cNvSpPr txBox="1">
            <a:spLocks noGrp="1"/>
          </p:cNvSpPr>
          <p:nvPr>
            <p:ph type="body" idx="1"/>
          </p:nvPr>
        </p:nvSpPr>
        <p:spPr>
          <a:xfrm>
            <a:off x="457201" y="1600200"/>
            <a:ext cx="7931224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scientists should have an answer to the question “How does a computer work?”</a:t>
            </a:r>
          </a:p>
          <a:p>
            <a:r>
              <a:rPr lang="en-US" dirty="0"/>
              <a:t>So you can understand how code is actually executed on a computer</a:t>
            </a:r>
          </a:p>
          <a:p>
            <a:r>
              <a:rPr lang="en-US" dirty="0"/>
              <a:t>Why do we care about how code executes?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5F37-1080-D44B-8EAF-5AFA15C35FEE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23525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69395"/>
            <a:ext cx="8279581" cy="5412355"/>
          </a:xfrm>
        </p:spPr>
        <p:txBody>
          <a:bodyPr/>
          <a:lstStyle/>
          <a:p>
            <a:r>
              <a:rPr lang="en-US" dirty="0"/>
              <a:t>1) state change on clock edge, 2) data available for full cycle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4847545" y="1942957"/>
            <a:ext cx="3503191" cy="2095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rPr>
              <a:t>D Latch (Slave)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295400" y="1700518"/>
            <a:ext cx="3503191" cy="2095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 Latch (Master)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43000" y="2081518"/>
            <a:ext cx="3655591" cy="1601674"/>
            <a:chOff x="838200" y="2438400"/>
            <a:chExt cx="7120354" cy="2685534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2895600" y="4496535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895600" y="30480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880022" y="2833816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129754" y="3027658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6129755" y="4537806"/>
              <a:ext cx="1292238" cy="514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Delay 41"/>
            <p:cNvSpPr/>
            <p:nvPr/>
          </p:nvSpPr>
          <p:spPr bwMode="auto">
            <a:xfrm>
              <a:off x="5520152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Delay 42"/>
            <p:cNvSpPr/>
            <p:nvPr/>
          </p:nvSpPr>
          <p:spPr bwMode="auto"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4910554" y="4344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910554" y="3201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4910554" y="3201831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4910554" y="4116232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 flipV="1">
              <a:off x="4910554" y="3430430"/>
              <a:ext cx="2514600" cy="685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910554" y="3454376"/>
              <a:ext cx="2514600" cy="66185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425154" y="4116231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425154" y="3022832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Delay 54"/>
            <p:cNvSpPr/>
            <p:nvPr/>
          </p:nvSpPr>
          <p:spPr bwMode="auto">
            <a:xfrm>
              <a:off x="3173968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Delay 55"/>
            <p:cNvSpPr/>
            <p:nvPr/>
          </p:nvSpPr>
          <p:spPr bwMode="auto"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3886200" y="4720931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2895600" y="3053751"/>
              <a:ext cx="2875" cy="144205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2590800" y="37338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/>
            <p:cNvSpPr/>
            <p:nvPr/>
          </p:nvSpPr>
          <p:spPr bwMode="auto"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V="1">
              <a:off x="1545931" y="4933750"/>
              <a:ext cx="1522119" cy="432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38200" y="2646948"/>
              <a:ext cx="2352575" cy="160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 flipV="1">
              <a:off x="1550984" y="2654061"/>
              <a:ext cx="3208" cy="2286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4798591" y="2307914"/>
            <a:ext cx="3655591" cy="1601674"/>
            <a:chOff x="838200" y="2438400"/>
            <a:chExt cx="7120354" cy="2685534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2895600" y="4496535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895600" y="30480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880022" y="2833816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6129754" y="3027658"/>
              <a:ext cx="1828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V="1">
              <a:off x="6129755" y="4537806"/>
              <a:ext cx="1292238" cy="514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Delay 72"/>
            <p:cNvSpPr/>
            <p:nvPr/>
          </p:nvSpPr>
          <p:spPr bwMode="auto">
            <a:xfrm>
              <a:off x="5520152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Delay 73"/>
            <p:cNvSpPr/>
            <p:nvPr/>
          </p:nvSpPr>
          <p:spPr bwMode="auto"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4910554" y="4344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910554" y="3201831"/>
              <a:ext cx="6096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910554" y="3201831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4910554" y="4116232"/>
              <a:ext cx="0" cy="2285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 flipV="1">
              <a:off x="4910554" y="3430430"/>
              <a:ext cx="2514600" cy="685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4910554" y="3454376"/>
              <a:ext cx="2514600" cy="66185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7425154" y="4116231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7425154" y="3022832"/>
              <a:ext cx="0" cy="4267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Oval 82"/>
            <p:cNvSpPr/>
            <p:nvPr/>
          </p:nvSpPr>
          <p:spPr bwMode="auto"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Delay 85"/>
            <p:cNvSpPr/>
            <p:nvPr/>
          </p:nvSpPr>
          <p:spPr bwMode="auto">
            <a:xfrm>
              <a:off x="3173968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Delay 86"/>
            <p:cNvSpPr/>
            <p:nvPr/>
          </p:nvSpPr>
          <p:spPr bwMode="auto"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3886200" y="4720931"/>
              <a:ext cx="1640132" cy="346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2895600" y="3053751"/>
              <a:ext cx="2875" cy="144205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2590800" y="3733800"/>
              <a:ext cx="30480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Oval 92"/>
            <p:cNvSpPr/>
            <p:nvPr/>
          </p:nvSpPr>
          <p:spPr bwMode="auto"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flipV="1">
              <a:off x="1545931" y="4933750"/>
              <a:ext cx="1522119" cy="432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V="1">
              <a:off x="838200" y="2646948"/>
              <a:ext cx="2352575" cy="160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 flipV="1">
              <a:off x="1550984" y="2654061"/>
              <a:ext cx="3208" cy="22868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8" name="TextBox 97"/>
          <p:cNvSpPr txBox="1"/>
          <p:nvPr/>
        </p:nvSpPr>
        <p:spPr>
          <a:xfrm>
            <a:off x="778021" y="197916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22986" y="240344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Q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2159" y="43486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 bwMode="auto">
          <a:xfrm>
            <a:off x="76200" y="5486400"/>
            <a:ext cx="8839200" cy="95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sz="2000" dirty="0"/>
              <a:t>When the clock is low, master propagates D to the input of slave (Q unchanged)</a:t>
            </a:r>
          </a:p>
          <a:p>
            <a:r>
              <a:rPr lang="en-US" sz="2000" dirty="0"/>
              <a:t>Only when the clock is high, slave latches D (Q stores D)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At the rising edge of clock (clock going from 0-&gt;1), Q gets assigned D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286976" y="4777203"/>
            <a:ext cx="3385275" cy="690442"/>
            <a:chOff x="3286976" y="4777203"/>
            <a:chExt cx="3385275" cy="690442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7944" y="4823791"/>
              <a:ext cx="2434307" cy="557862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3286976" y="492649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CLK: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76497" y="50983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84603" y="47772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82655" y="2856004"/>
            <a:ext cx="4724911" cy="1709466"/>
            <a:chOff x="982655" y="2856004"/>
            <a:chExt cx="4724911" cy="1709466"/>
          </a:xfrm>
        </p:grpSpPr>
        <p:cxnSp>
          <p:nvCxnSpPr>
            <p:cNvPr id="107" name="Straight Connector 106"/>
            <p:cNvCxnSpPr/>
            <p:nvPr/>
          </p:nvCxnSpPr>
          <p:spPr bwMode="auto">
            <a:xfrm flipV="1">
              <a:off x="5707566" y="3078055"/>
              <a:ext cx="0" cy="148088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982655" y="4563611"/>
              <a:ext cx="4721859" cy="185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2040353" y="2856004"/>
              <a:ext cx="2432" cy="170254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Extract 101"/>
            <p:cNvSpPr/>
            <p:nvPr/>
          </p:nvSpPr>
          <p:spPr bwMode="auto">
            <a:xfrm>
              <a:off x="1903512" y="3986996"/>
              <a:ext cx="268522" cy="333144"/>
            </a:xfrm>
            <a:prstGeom prst="flowChartExtra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 rot="16200000">
              <a:off x="2009613" y="3945304"/>
              <a:ext cx="51060" cy="610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0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0" grpId="0" animBg="1"/>
      <p:bldP spid="98" grpId="0"/>
      <p:bldP spid="99" grpId="0"/>
      <p:bldP spid="1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66157"/>
            <a:ext cx="7896225" cy="5415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state change on clock edge, 2) data available for full cycle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 bwMode="auto">
          <a:xfrm>
            <a:off x="228600" y="5597495"/>
            <a:ext cx="8610600" cy="95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sz="2000" dirty="0"/>
              <a:t>At the rising edge of clock (clock going from 0-&gt;1), Q gets assigned D</a:t>
            </a:r>
          </a:p>
          <a:p>
            <a:r>
              <a:rPr lang="en-US" sz="2000" dirty="0"/>
              <a:t>At all other times, Q is unchanged</a:t>
            </a:r>
          </a:p>
          <a:p>
            <a:endParaRPr lang="en-US" sz="20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3286976" y="4777203"/>
            <a:ext cx="3385275" cy="690442"/>
            <a:chOff x="3286976" y="4777203"/>
            <a:chExt cx="3385275" cy="690442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7944" y="4823791"/>
              <a:ext cx="2434307" cy="557862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3286976" y="492649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CLK: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76497" y="50983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84603" y="47772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</p:grpSp>
      <p:cxnSp>
        <p:nvCxnSpPr>
          <p:cNvPr id="108" name="Straight Connector 107"/>
          <p:cNvCxnSpPr/>
          <p:nvPr/>
        </p:nvCxnSpPr>
        <p:spPr bwMode="auto">
          <a:xfrm flipV="1">
            <a:off x="3674681" y="3816926"/>
            <a:ext cx="627155" cy="391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V="1">
            <a:off x="3094024" y="2505064"/>
            <a:ext cx="1207812" cy="95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5299364" y="2505082"/>
            <a:ext cx="1207812" cy="95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V="1">
            <a:off x="5299364" y="3820836"/>
            <a:ext cx="1207812" cy="95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3581400" y="1852918"/>
            <a:ext cx="2438400" cy="2637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" name="Extract 105"/>
          <p:cNvSpPr/>
          <p:nvPr/>
        </p:nvSpPr>
        <p:spPr bwMode="auto">
          <a:xfrm rot="10800000">
            <a:off x="4588127" y="1852918"/>
            <a:ext cx="547224" cy="533400"/>
          </a:xfrm>
          <a:prstGeom prst="flowChartExtra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44985" y="24293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4681" y="2288635"/>
            <a:ext cx="59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38800" y="229985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Q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42552" y="358140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Q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38800" y="328607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__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27" name="Straight Connector 126"/>
          <p:cNvCxnSpPr>
            <a:endCxn id="106" idx="2"/>
          </p:cNvCxnSpPr>
          <p:nvPr/>
        </p:nvCxnSpPr>
        <p:spPr bwMode="auto">
          <a:xfrm>
            <a:off x="4861738" y="1552701"/>
            <a:ext cx="1" cy="30021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3674681" y="407880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 Flip-Flop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14B07-0896-5447-948D-6F3618A5291F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5366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this?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 bwMode="auto">
          <a:xfrm>
            <a:off x="228600" y="5510647"/>
            <a:ext cx="8610600" cy="95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sz="2000" b="0">
                <a:latin typeface="Calibri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At the rising edge of clock (clock going from 0-&gt;1), Q gets assigned D</a:t>
            </a:r>
          </a:p>
          <a:p>
            <a:r>
              <a:rPr lang="en-US" dirty="0"/>
              <a:t>At all other times, Q is unchanged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286976" y="4777203"/>
            <a:ext cx="3385275" cy="690442"/>
            <a:chOff x="3286976" y="4777203"/>
            <a:chExt cx="3385275" cy="690442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7944" y="4823791"/>
              <a:ext cx="2434307" cy="557862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3286976" y="492649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CLK: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76497" y="50983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84603" y="47772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</p:grpSp>
      <p:cxnSp>
        <p:nvCxnSpPr>
          <p:cNvPr id="108" name="Straight Connector 107"/>
          <p:cNvCxnSpPr/>
          <p:nvPr/>
        </p:nvCxnSpPr>
        <p:spPr bwMode="auto">
          <a:xfrm flipV="1">
            <a:off x="3674681" y="3816926"/>
            <a:ext cx="627155" cy="391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V="1">
            <a:off x="3094024" y="2505064"/>
            <a:ext cx="1207812" cy="95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5299364" y="2505082"/>
            <a:ext cx="1207812" cy="95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V="1">
            <a:off x="5299364" y="3820836"/>
            <a:ext cx="1207812" cy="95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3581400" y="1852918"/>
            <a:ext cx="2438400" cy="2637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" name="Extract 105"/>
          <p:cNvSpPr/>
          <p:nvPr/>
        </p:nvSpPr>
        <p:spPr bwMode="auto">
          <a:xfrm rot="10800000">
            <a:off x="4588127" y="1852918"/>
            <a:ext cx="547224" cy="533400"/>
          </a:xfrm>
          <a:prstGeom prst="flowChartExtra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44985" y="24293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4681" y="2288635"/>
            <a:ext cx="59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38800" y="229985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Q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42552" y="358140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Q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38800" y="328607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__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27" name="Straight Connector 126"/>
          <p:cNvCxnSpPr>
            <a:endCxn id="106" idx="2"/>
          </p:cNvCxnSpPr>
          <p:nvPr/>
        </p:nvCxnSpPr>
        <p:spPr bwMode="auto">
          <a:xfrm>
            <a:off x="4861738" y="1552701"/>
            <a:ext cx="1" cy="30021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3674681" y="407880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 Flip-Flop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41404-4DA5-4576-B0BB-ABCF55668C71}"/>
              </a:ext>
            </a:extLst>
          </p:cNvPr>
          <p:cNvSpPr txBox="1"/>
          <p:nvPr/>
        </p:nvSpPr>
        <p:spPr>
          <a:xfrm>
            <a:off x="304800" y="3218021"/>
            <a:ext cx="8382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We can use these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Flip-Flops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to implement the state register!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91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Rising-Clock-Edge Triggered </a:t>
            </a:r>
            <a:r>
              <a:rPr lang="en-US" dirty="0">
                <a:solidFill>
                  <a:srgbClr val="FF0000"/>
                </a:solidFill>
              </a:rPr>
              <a:t>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24744"/>
            <a:ext cx="5831309" cy="5256584"/>
          </a:xfrm>
        </p:spPr>
        <p:txBody>
          <a:bodyPr/>
          <a:lstStyle/>
          <a:p>
            <a:r>
              <a:rPr lang="en-US" b="1" dirty="0"/>
              <a:t>Two inputs</a:t>
            </a:r>
            <a:r>
              <a:rPr lang="en-US" dirty="0"/>
              <a:t>: CLK, D</a:t>
            </a:r>
          </a:p>
          <a:p>
            <a:r>
              <a:rPr lang="en-US" b="1" dirty="0"/>
              <a:t>Function</a:t>
            </a:r>
          </a:p>
          <a:p>
            <a:pPr lvl="1"/>
            <a:r>
              <a:rPr lang="en-US" dirty="0"/>
              <a:t>The flip-flop “samples” </a:t>
            </a:r>
            <a:r>
              <a:rPr lang="en-US" b="1" dirty="0"/>
              <a:t>D</a:t>
            </a:r>
            <a:r>
              <a:rPr lang="en-US" dirty="0"/>
              <a:t> on the rising edge of CLK </a:t>
            </a:r>
            <a:r>
              <a:rPr lang="en-US" dirty="0">
                <a:solidFill>
                  <a:srgbClr val="0070C0"/>
                </a:solidFill>
              </a:rPr>
              <a:t>(positive edge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CLK rises from 0 to 1, </a:t>
            </a:r>
            <a:r>
              <a:rPr lang="en-US" b="1" dirty="0"/>
              <a:t>D</a:t>
            </a:r>
            <a:r>
              <a:rPr lang="en-US" dirty="0"/>
              <a:t> passes through to </a:t>
            </a:r>
            <a:r>
              <a:rPr lang="en-US" b="1" dirty="0"/>
              <a:t>Q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Q</a:t>
            </a:r>
            <a:r>
              <a:rPr lang="en-US" dirty="0"/>
              <a:t> holds its previous value</a:t>
            </a:r>
          </a:p>
          <a:p>
            <a:pPr lvl="1"/>
            <a:r>
              <a:rPr lang="en-US" b="1" dirty="0"/>
              <a:t>Q</a:t>
            </a:r>
            <a:r>
              <a:rPr lang="en-US" dirty="0"/>
              <a:t> changes </a:t>
            </a:r>
            <a:r>
              <a:rPr lang="en-US" b="1" dirty="0">
                <a:solidFill>
                  <a:srgbClr val="0070C0"/>
                </a:solidFill>
              </a:rPr>
              <a:t>only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on the rising edge of CLK</a:t>
            </a:r>
          </a:p>
          <a:p>
            <a:pPr lvl="1"/>
            <a:endParaRPr lang="en-US" dirty="0"/>
          </a:p>
          <a:p>
            <a:r>
              <a:rPr lang="en-US" dirty="0"/>
              <a:t>A flip-flop is called an </a:t>
            </a:r>
            <a:r>
              <a:rPr lang="en-US" dirty="0">
                <a:solidFill>
                  <a:srgbClr val="0070C0"/>
                </a:solidFill>
              </a:rPr>
              <a:t>edge-triggered state element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because it captures data on the clock edge</a:t>
            </a:r>
          </a:p>
          <a:p>
            <a:pPr lvl="1"/>
            <a:r>
              <a:rPr lang="en-US" dirty="0"/>
              <a:t>Note that a latch is a level-triggered state element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6514506" y="1676400"/>
          <a:ext cx="232855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VISIO" r:id="rId4" imgW="963249" imgH="914400" progId="Visio.Drawing.6">
                  <p:embed/>
                </p:oleObj>
              </mc:Choice>
              <mc:Fallback>
                <p:oleObj name="VISIO" r:id="rId4" imgW="963249" imgH="914400" progId="Visio.Drawing.6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506" y="1676400"/>
                        <a:ext cx="232855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629400" y="1676400"/>
            <a:ext cx="22098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684" y="20999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DA4A2-7C80-1642-B7E0-128AB797BAFD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C8FAC-509B-3D4C-8B85-9D2D05848A2D}"/>
              </a:ext>
            </a:extLst>
          </p:cNvPr>
          <p:cNvSpPr txBox="1"/>
          <p:nvPr/>
        </p:nvSpPr>
        <p:spPr>
          <a:xfrm rot="19401043">
            <a:off x="6135678" y="4682908"/>
            <a:ext cx="286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</a:rPr>
              <a:t>RS </a:t>
            </a:r>
            <a:r>
              <a:rPr lang="en-US" sz="1800" b="0" i="1" dirty="0">
                <a:solidFill>
                  <a:srgbClr val="FF0000"/>
                </a:solidFill>
              </a:rPr>
              <a:t>latch</a:t>
            </a:r>
            <a:r>
              <a:rPr lang="en-US" sz="1800" b="0" dirty="0">
                <a:solidFill>
                  <a:srgbClr val="FF0000"/>
                </a:solidFill>
              </a:rPr>
              <a:t> operates on input levels</a:t>
            </a:r>
          </a:p>
          <a:p>
            <a:r>
              <a:rPr lang="en-US" sz="1800" b="0" dirty="0">
                <a:solidFill>
                  <a:srgbClr val="FF0000"/>
                </a:solidFill>
              </a:rPr>
              <a:t>D </a:t>
            </a:r>
            <a:r>
              <a:rPr lang="en-US" sz="1800" b="0" i="1" dirty="0">
                <a:solidFill>
                  <a:srgbClr val="FF0000"/>
                </a:solidFill>
              </a:rPr>
              <a:t>FF</a:t>
            </a:r>
            <a:r>
              <a:rPr lang="en-US" sz="1800" b="0" dirty="0">
                <a:solidFill>
                  <a:srgbClr val="FF0000"/>
                </a:solidFill>
              </a:rPr>
              <a:t> operates on (clock) edges</a:t>
            </a:r>
          </a:p>
        </p:txBody>
      </p:sp>
    </p:spTree>
    <p:extLst>
      <p:ext uri="{BB962C8B-B14F-4D97-AF65-F5344CB8AC3E}">
        <p14:creationId xmlns:p14="http://schemas.microsoft.com/office/powerpoint/2010/main" val="115719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(Positive) Edge Triggered </a:t>
            </a:r>
            <a:r>
              <a:rPr lang="en-US" i="1" dirty="0"/>
              <a:t>Flip-Flop</a:t>
            </a: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498" y="4409573"/>
            <a:ext cx="61468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8086" y="2171070"/>
            <a:ext cx="1065628" cy="12027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87362" y="3103503"/>
            <a:ext cx="163536" cy="27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50899" y="3092952"/>
            <a:ext cx="195190" cy="280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</p:cNvCxnSpPr>
          <p:nvPr/>
        </p:nvCxnSpPr>
        <p:spPr>
          <a:xfrm flipH="1">
            <a:off x="3585505" y="2772464"/>
            <a:ext cx="4325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</p:cNvCxnSpPr>
          <p:nvPr/>
        </p:nvCxnSpPr>
        <p:spPr>
          <a:xfrm>
            <a:off x="5083712" y="2772464"/>
            <a:ext cx="4220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18084" y="2530090"/>
            <a:ext cx="402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26849" y="2530090"/>
            <a:ext cx="4219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0898" y="3373858"/>
            <a:ext cx="0" cy="255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9889" y="3613613"/>
            <a:ext cx="702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10653" y="5660538"/>
            <a:ext cx="1341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4813" y="56904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3064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10055" y="391480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Clock “CLK”</a:t>
            </a:r>
          </a:p>
        </p:txBody>
      </p:sp>
      <p:sp>
        <p:nvSpPr>
          <p:cNvPr id="3" name="Oval 2"/>
          <p:cNvSpPr/>
          <p:nvPr/>
        </p:nvSpPr>
        <p:spPr>
          <a:xfrm>
            <a:off x="5854995" y="5025523"/>
            <a:ext cx="163097" cy="139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93171" y="4760253"/>
            <a:ext cx="163097" cy="139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4" grpId="0"/>
      <p:bldP spid="26" grpId="0"/>
      <p:bldP spid="3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parallel flip-flops, each of which storing 1 bit</a:t>
            </a:r>
            <a:endParaRPr lang="de-CH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282118" y="1650161"/>
          <a:ext cx="2195513" cy="414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VISIO" r:id="rId5" imgW="1228868" imgH="2318821" progId="Visio.Drawing.6">
                  <p:embed/>
                </p:oleObj>
              </mc:Choice>
              <mc:Fallback>
                <p:oleObj name="VISIO" r:id="rId5" imgW="1228868" imgH="2318821" progId="Visio.Drawing.6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18" y="1650161"/>
                        <a:ext cx="2195513" cy="414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custDataLst>
              <p:tags r:id="rId3"/>
            </p:custDataLst>
          </p:nvPr>
        </p:nvGraphicFramePr>
        <p:xfrm>
          <a:off x="4315139" y="2404284"/>
          <a:ext cx="3662363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VISIO" r:id="rId7" imgW="891540" imgH="487680" progId="Visio.Drawing.6">
                  <p:embed/>
                </p:oleObj>
              </mc:Choice>
              <mc:Fallback>
                <p:oleObj name="VISIO" r:id="rId7" imgW="891540" imgH="487680" progId="Visio.Drawing.6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139" y="2404284"/>
                        <a:ext cx="3662363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>
            <a:endCxn id="9" idx="0"/>
          </p:cNvCxnSpPr>
          <p:nvPr/>
        </p:nvCxnSpPr>
        <p:spPr bwMode="auto">
          <a:xfrm flipH="1">
            <a:off x="4578576" y="4339446"/>
            <a:ext cx="650963" cy="93018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55187" y="5269631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This register stores 4 bits</a:t>
            </a:r>
          </a:p>
        </p:txBody>
      </p:sp>
      <p:cxnSp>
        <p:nvCxnSpPr>
          <p:cNvPr id="10" name="Straight Arrow Connector 9"/>
          <p:cNvCxnSpPr>
            <a:endCxn id="12" idx="0"/>
          </p:cNvCxnSpPr>
          <p:nvPr/>
        </p:nvCxnSpPr>
        <p:spPr bwMode="auto">
          <a:xfrm>
            <a:off x="6709043" y="4072746"/>
            <a:ext cx="570640" cy="608607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420039" y="4681353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This line represents 4 wires</a:t>
            </a:r>
          </a:p>
        </p:txBody>
      </p:sp>
      <p:sp>
        <p:nvSpPr>
          <p:cNvPr id="20" name="Right Arrow 19"/>
          <p:cNvSpPr/>
          <p:nvPr/>
        </p:nvSpPr>
        <p:spPr bwMode="auto">
          <a:xfrm rot="1259034">
            <a:off x="2698810" y="2060704"/>
            <a:ext cx="2237997" cy="145947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Condensed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93537-5D4B-B446-9B26-DDEA652972C2}"/>
              </a:ext>
            </a:extLst>
          </p:cNvPr>
          <p:cNvSpPr txBox="1"/>
          <p:nvPr/>
        </p:nvSpPr>
        <p:spPr>
          <a:xfrm>
            <a:off x="179512" y="656871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09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2B42-05A1-3541-ABDB-86BC17A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4-Bit D-Flip-Flop-Based Register (Internally)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12B7C-2323-D340-BF75-3C12A242B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762" y="2039144"/>
            <a:ext cx="49276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0F743-A642-D04A-93DA-A5AD62675024}"/>
              </a:ext>
            </a:extLst>
          </p:cNvPr>
          <p:cNvSpPr txBox="1"/>
          <p:nvPr/>
        </p:nvSpPr>
        <p:spPr>
          <a:xfrm>
            <a:off x="228600" y="6611779"/>
            <a:ext cx="5091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Image source: </a:t>
            </a:r>
            <a:r>
              <a:rPr lang="en-US" sz="1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Patt</a:t>
            </a:r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 and Patel, “Introduction to Computing Systems”, 3</a:t>
            </a:r>
            <a:r>
              <a:rPr lang="en-US" sz="1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 ed., tentative page 95.</a:t>
            </a:r>
          </a:p>
        </p:txBody>
      </p:sp>
    </p:spTree>
    <p:extLst>
      <p:ext uri="{BB962C8B-B14F-4D97-AF65-F5344CB8AC3E}">
        <p14:creationId xmlns:p14="http://schemas.microsoft.com/office/powerpoint/2010/main" val="4114265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9C89-F46C-AD41-AB97-855D32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4D27-F800-AD4C-BF99-BDC200CC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design requires design of FSM </a:t>
            </a:r>
          </a:p>
          <a:p>
            <a:r>
              <a:rPr lang="en-US" dirty="0"/>
              <a:t>FSM consists of </a:t>
            </a:r>
            <a:r>
              <a:rPr lang="en-US" dirty="0">
                <a:solidFill>
                  <a:srgbClr val="0070C0"/>
                </a:solidFill>
              </a:rPr>
              <a:t>Sequential logic Circuits </a:t>
            </a:r>
            <a:r>
              <a:rPr lang="en-US" dirty="0"/>
              <a:t>that can </a:t>
            </a:r>
            <a:r>
              <a:rPr lang="en-US" dirty="0">
                <a:solidFill>
                  <a:srgbClr val="0070C0"/>
                </a:solidFill>
              </a:rPr>
              <a:t>store state </a:t>
            </a:r>
            <a:r>
              <a:rPr lang="en-US" dirty="0"/>
              <a:t>of the system</a:t>
            </a:r>
          </a:p>
          <a:p>
            <a:r>
              <a:rPr lang="en-US" dirty="0"/>
              <a:t>We have looked at functioning of </a:t>
            </a:r>
          </a:p>
          <a:p>
            <a:pPr lvl="1"/>
            <a:r>
              <a:rPr lang="en-US" dirty="0"/>
              <a:t>RS latch </a:t>
            </a:r>
          </a:p>
          <a:p>
            <a:pPr lvl="1"/>
            <a:r>
              <a:rPr lang="en-US" dirty="0"/>
              <a:t>Gated  D latch</a:t>
            </a:r>
          </a:p>
          <a:p>
            <a:pPr lvl="2"/>
            <a:r>
              <a:rPr lang="en-US" dirty="0"/>
              <a:t>Problems of unstable output with Gated D latch</a:t>
            </a:r>
          </a:p>
          <a:p>
            <a:pPr lvl="1"/>
            <a:r>
              <a:rPr lang="en-US" dirty="0"/>
              <a:t>Use of clock – Edge triggering concept</a:t>
            </a:r>
          </a:p>
          <a:p>
            <a:pPr lvl="1"/>
            <a:r>
              <a:rPr lang="en-US" dirty="0"/>
              <a:t>The D Flipflop </a:t>
            </a:r>
          </a:p>
          <a:p>
            <a:pPr lvl="2"/>
            <a:r>
              <a:rPr lang="en-US" dirty="0"/>
              <a:t>They are the basic component of register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06e5346f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en-US" dirty="0">
                <a:sym typeface="Calibri"/>
              </a:rPr>
              <a:t>Hardware Design</a:t>
            </a:r>
            <a:endParaRPr dirty="0"/>
          </a:p>
        </p:txBody>
      </p:sp>
      <p:sp>
        <p:nvSpPr>
          <p:cNvPr id="390" name="Google Shape;390;g5d06e5346f_0_0"/>
          <p:cNvSpPr txBox="1">
            <a:spLocks noGrp="1"/>
          </p:cNvSpPr>
          <p:nvPr>
            <p:ph type="body" idx="1"/>
          </p:nvPr>
        </p:nvSpPr>
        <p:spPr>
          <a:xfrm>
            <a:off x="457200" y="1254893"/>
            <a:ext cx="8229600" cy="49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Example of the power of layered abstractions</a:t>
            </a:r>
            <a:endParaRPr dirty="0"/>
          </a:p>
          <a:p>
            <a:pPr lvl="1"/>
            <a:r>
              <a:rPr lang="en-US" dirty="0"/>
              <a:t>Transistors  -&gt; Combinational Logic</a:t>
            </a:r>
            <a:endParaRPr dirty="0"/>
          </a:p>
          <a:p>
            <a:pPr lvl="1"/>
            <a:r>
              <a:rPr lang="en-US" dirty="0"/>
              <a:t>Combinational Logic -&gt; Sequential Logic</a:t>
            </a:r>
            <a:endParaRPr dirty="0"/>
          </a:p>
          <a:p>
            <a:pPr lvl="1"/>
            <a:r>
              <a:rPr lang="en-US" dirty="0"/>
              <a:t>Sequential Logic -&gt; Processors</a:t>
            </a:r>
            <a:endParaRPr dirty="0"/>
          </a:p>
          <a:p>
            <a:pPr lvl="1"/>
            <a:r>
              <a:rPr lang="en-US" dirty="0"/>
              <a:t>Processors -&gt; Machine Language</a:t>
            </a:r>
            <a:endParaRPr dirty="0"/>
          </a:p>
          <a:p>
            <a:pPr lvl="1"/>
            <a:r>
              <a:rPr lang="en-US" dirty="0"/>
              <a:t>Machine Language -&gt; Assembly</a:t>
            </a:r>
            <a:endParaRPr dirty="0"/>
          </a:p>
          <a:p>
            <a:pPr lvl="1"/>
            <a:r>
              <a:rPr lang="en-US" dirty="0"/>
              <a:t>Assembly -&gt; High-level Programming Languages</a:t>
            </a:r>
            <a:endParaRPr dirty="0"/>
          </a:p>
          <a:p>
            <a:pPr lvl="1"/>
            <a:r>
              <a:rPr lang="en-US" dirty="0"/>
              <a:t>High-level Programming Languages -&gt; Word, Facebook, Twitter</a:t>
            </a:r>
            <a:endParaRPr dirty="0"/>
          </a:p>
          <a:p>
            <a:r>
              <a:rPr lang="en-US" dirty="0"/>
              <a:t>At each step we can “abstract away” the lower steps and (mostly) forget they exist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31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d06e5346f_0_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en-US" dirty="0">
                <a:sym typeface="Calibri"/>
              </a:rPr>
              <a:t>Hardware Design</a:t>
            </a:r>
            <a:endParaRPr dirty="0"/>
          </a:p>
        </p:txBody>
      </p:sp>
      <p:sp>
        <p:nvSpPr>
          <p:cNvPr id="397" name="Google Shape;397;g5d06e5346f_0_55"/>
          <p:cNvSpPr txBox="1">
            <a:spLocks noGrp="1"/>
          </p:cNvSpPr>
          <p:nvPr>
            <p:ph type="body" idx="1"/>
          </p:nvPr>
        </p:nvSpPr>
        <p:spPr>
          <a:xfrm>
            <a:off x="457200" y="1254893"/>
            <a:ext cx="8229600" cy="4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2400" dirty="0"/>
              <a:t> 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700" dirty="0"/>
              <a:t> </a:t>
            </a:r>
            <a:endParaRPr sz="7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endParaRPr lang="en-US"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endParaRPr lang="en-US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dirty="0"/>
              <a:t>Transistors</a:t>
            </a:r>
            <a:endParaRPr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Combinational Logic</a:t>
            </a:r>
            <a:endParaRPr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Sequential Logic</a:t>
            </a:r>
            <a:endParaRPr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Processors</a:t>
            </a:r>
            <a:endParaRPr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Machine Language</a:t>
            </a:r>
            <a:endParaRPr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Assembly</a:t>
            </a:r>
            <a:endParaRPr sz="20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High-level Programming Languages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300" dirty="0"/>
              <a:t>  </a:t>
            </a:r>
            <a:endParaRPr sz="2400" dirty="0"/>
          </a:p>
        </p:txBody>
      </p:sp>
      <p:sp>
        <p:nvSpPr>
          <p:cNvPr id="398" name="Google Shape;398;g5d06e5346f_0_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99" name="Google Shape;399;g5d06e5346f_0_55"/>
          <p:cNvSpPr/>
          <p:nvPr/>
        </p:nvSpPr>
        <p:spPr>
          <a:xfrm>
            <a:off x="939050" y="2787352"/>
            <a:ext cx="3999300" cy="1390698"/>
          </a:xfrm>
          <a:prstGeom prst="rect">
            <a:avLst/>
          </a:prstGeom>
          <a:solidFill>
            <a:srgbClr val="990000">
              <a:alpha val="6669"/>
            </a:srgbClr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5d06e5346f_0_55"/>
          <p:cNvSpPr txBox="1"/>
          <p:nvPr/>
        </p:nvSpPr>
        <p:spPr>
          <a:xfrm>
            <a:off x="4938225" y="2786250"/>
            <a:ext cx="3413100" cy="287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Covered in Digital Logic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We will briefly discuss these today</a:t>
            </a:r>
            <a:endParaRPr sz="1600" b="1" dirty="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Next 12 lectures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Covered in lectures so far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5d06e5346f_0_55"/>
          <p:cNvSpPr/>
          <p:nvPr/>
        </p:nvSpPr>
        <p:spPr>
          <a:xfrm>
            <a:off x="939050" y="4178150"/>
            <a:ext cx="3999300" cy="336802"/>
          </a:xfrm>
          <a:prstGeom prst="rect">
            <a:avLst/>
          </a:prstGeom>
          <a:solidFill>
            <a:srgbClr val="38761D">
              <a:alpha val="6669"/>
            </a:srgbClr>
          </a:solidFill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5d06e5346f_0_55"/>
          <p:cNvSpPr/>
          <p:nvPr/>
        </p:nvSpPr>
        <p:spPr>
          <a:xfrm>
            <a:off x="939050" y="4514952"/>
            <a:ext cx="3999300" cy="1146296"/>
          </a:xfrm>
          <a:prstGeom prst="rect">
            <a:avLst/>
          </a:prstGeom>
          <a:solidFill>
            <a:srgbClr val="1C4587">
              <a:alpha val="666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23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1FAC-B547-C940-A4F7-6135692B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528E-B394-D94F-8B27-E71F1555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</a:t>
            </a:r>
            <a:r>
              <a:rPr lang="en-US" dirty="0">
                <a:solidFill>
                  <a:srgbClr val="0070C0"/>
                </a:solidFill>
              </a:rPr>
              <a:t>specific arrangement </a:t>
            </a:r>
            <a:r>
              <a:rPr lang="en-US" dirty="0"/>
              <a:t>of 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FSM</a:t>
            </a:r>
          </a:p>
          <a:p>
            <a:pPr lvl="1"/>
            <a:r>
              <a:rPr lang="en-US" dirty="0"/>
              <a:t>Memories</a:t>
            </a:r>
          </a:p>
          <a:p>
            <a:pPr lvl="1"/>
            <a:r>
              <a:rPr lang="en-US" dirty="0"/>
              <a:t>Other logic building blocks</a:t>
            </a:r>
          </a:p>
          <a:p>
            <a:r>
              <a:rPr lang="en-US" dirty="0"/>
              <a:t>RISC-V architectures - can be designed in many ways – based on requirements of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Complexity</a:t>
            </a:r>
          </a:p>
          <a:p>
            <a:r>
              <a:rPr lang="en-US" dirty="0"/>
              <a:t>Let’s go bottom up when discussing Microarchitecture</a:t>
            </a:r>
          </a:p>
          <a:p>
            <a:pPr lvl="1"/>
            <a:r>
              <a:rPr lang="en-US" dirty="0"/>
              <a:t>Logic Circuits, Components, Datapath, Control logic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">
            <a:extLst>
              <a:ext uri="{FF2B5EF4-FFF2-40B4-BE49-F238E27FC236}">
                <a16:creationId xmlns:a16="http://schemas.microsoft.com/office/drawing/2014/main" id="{425F47AE-C39C-438B-9E19-3E95DB621AE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1844824"/>
            <a:ext cx="6584776" cy="1470025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Logic Circuits</a:t>
            </a:r>
            <a:b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10103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495300" y="317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Synchronous Digital Systems (SDS)</a:t>
            </a:r>
            <a:endParaRPr dirty="0"/>
          </a:p>
        </p:txBody>
      </p:sp>
      <p:sp>
        <p:nvSpPr>
          <p:cNvPr id="411" name="Google Shape;411;p26"/>
          <p:cNvSpPr txBox="1"/>
          <p:nvPr/>
        </p:nvSpPr>
        <p:spPr>
          <a:xfrm>
            <a:off x="685800" y="2192338"/>
            <a:ext cx="7848600" cy="427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"/>
              <a:buNone/>
            </a:pPr>
            <a:r>
              <a:rPr lang="en-US" sz="32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Synchronous: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90500" algn="l" rtl="0">
              <a:lnSpc>
                <a:spcPct val="85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operations coordinated by a central clock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‒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“Heartbeat” of the system! (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frequency)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822325" y="1268413"/>
            <a:ext cx="763587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of a processor, such as a RISC-V processor, is an example of a Synchronous Digital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130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7107</TotalTime>
  <Words>2975</Words>
  <Application>Microsoft Macintosh PowerPoint</Application>
  <PresentationFormat>On-screen Show (4:3)</PresentationFormat>
  <Paragraphs>559</Paragraphs>
  <Slides>47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ＭＳ Ｐゴシック</vt:lpstr>
      <vt:lpstr>Arial</vt:lpstr>
      <vt:lpstr>Arial Narrow</vt:lpstr>
      <vt:lpstr>Calibri</vt:lpstr>
      <vt:lpstr>Calibri Light</vt:lpstr>
      <vt:lpstr>Cambria</vt:lpstr>
      <vt:lpstr>Tahoma</vt:lpstr>
      <vt:lpstr>Times</vt:lpstr>
      <vt:lpstr>Times New Roman</vt:lpstr>
      <vt:lpstr>Wingdings</vt:lpstr>
      <vt:lpstr>Wingdings 2</vt:lpstr>
      <vt:lpstr>template2007</vt:lpstr>
      <vt:lpstr>Custom Design</vt:lpstr>
      <vt:lpstr>VISIO</vt:lpstr>
      <vt:lpstr>CS 211 Computer Architecture Lecture 24 : Microarchitecture - Datapath   Design – 1 Processor Components  Sequential Logic Circuit, Registers, Clock</vt:lpstr>
      <vt:lpstr>In this lecture we will study </vt:lpstr>
      <vt:lpstr>Overview</vt:lpstr>
      <vt:lpstr>Why is this important to study Hardware Design?</vt:lpstr>
      <vt:lpstr>Hardware Design</vt:lpstr>
      <vt:lpstr>Hardware Design</vt:lpstr>
      <vt:lpstr>Microarchitecture</vt:lpstr>
      <vt:lpstr>Logic Circuits      Basics</vt:lpstr>
      <vt:lpstr>Synchronous Digital Systems (SDS)</vt:lpstr>
      <vt:lpstr>Types of Logic Circuits</vt:lpstr>
      <vt:lpstr>Circuits that can     store Information</vt:lpstr>
      <vt:lpstr>Sequential Circuits: Introduction</vt:lpstr>
      <vt:lpstr>State Elements</vt:lpstr>
      <vt:lpstr>Uses of State Elements</vt:lpstr>
      <vt:lpstr> Basic Storage Element     The RS Latch</vt:lpstr>
      <vt:lpstr>The RS (Reset-Set) Latch</vt:lpstr>
      <vt:lpstr>Why not R=S=0?</vt:lpstr>
      <vt:lpstr>The Gated D Latch</vt:lpstr>
      <vt:lpstr>The Gated D Latch</vt:lpstr>
      <vt:lpstr>The Gated D Latch</vt:lpstr>
      <vt:lpstr>The Gated D Latch</vt:lpstr>
      <vt:lpstr>The Clock</vt:lpstr>
      <vt:lpstr>The Clock</vt:lpstr>
      <vt:lpstr>PowerPoint Presentation</vt:lpstr>
      <vt:lpstr>The Clock</vt:lpstr>
      <vt:lpstr>Changing State: The Notion of Clock (I)</vt:lpstr>
      <vt:lpstr>Changing State: The Notion of Clock (II)</vt:lpstr>
      <vt:lpstr>Relationship between state elements and combinational logic</vt:lpstr>
      <vt:lpstr>Finite State Machines</vt:lpstr>
      <vt:lpstr>Finite State Machines</vt:lpstr>
      <vt:lpstr>Finite State Machines (FSMs)</vt:lpstr>
      <vt:lpstr>Finite State Machines (FSMs)</vt:lpstr>
      <vt:lpstr>Finite State Machines (FSMs) Consist of:</vt:lpstr>
      <vt:lpstr>State Register Implementation with D type Flipflop</vt:lpstr>
      <vt:lpstr>State Register Implementation</vt:lpstr>
      <vt:lpstr>The Problem with Latches</vt:lpstr>
      <vt:lpstr>The Problem with Latches</vt:lpstr>
      <vt:lpstr>The Problem with Latches</vt:lpstr>
      <vt:lpstr>The Need for a New Storage Element </vt:lpstr>
      <vt:lpstr>The D Flip-Flop</vt:lpstr>
      <vt:lpstr>The D Flip-Flop</vt:lpstr>
      <vt:lpstr>The D Flip-Flop</vt:lpstr>
      <vt:lpstr>Rising-Clock-Edge Triggered Flip-Flop</vt:lpstr>
      <vt:lpstr>(Positive) Edge Triggered Flip-Flop</vt:lpstr>
      <vt:lpstr>Register</vt:lpstr>
      <vt:lpstr>A 4-Bit D-Flip-Flop-Based Register (Internally)</vt:lpstr>
      <vt:lpstr>Class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19 : Processor Components – 1 Sequential Logic Circuit, Registers</dc:title>
  <dc:creator>Microsoft Office User</dc:creator>
  <dc:description>Redesign of slides created by Randal E. Bryant and David R. O'Hallaron</dc:description>
  <cp:lastModifiedBy>Microsoft Office User</cp:lastModifiedBy>
  <cp:revision>37</cp:revision>
  <cp:lastPrinted>2010-01-19T15:27:43Z</cp:lastPrinted>
  <dcterms:created xsi:type="dcterms:W3CDTF">2020-10-16T10:21:29Z</dcterms:created>
  <dcterms:modified xsi:type="dcterms:W3CDTF">2021-03-23T06:09:58Z</dcterms:modified>
</cp:coreProperties>
</file>