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0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1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9" r:id="rId2"/>
  </p:sldMasterIdLst>
  <p:notesMasterIdLst>
    <p:notesMasterId r:id="rId42"/>
  </p:notesMasterIdLst>
  <p:handoutMasterIdLst>
    <p:handoutMasterId r:id="rId43"/>
  </p:handoutMasterIdLst>
  <p:sldIdLst>
    <p:sldId id="542" r:id="rId3"/>
    <p:sldId id="840" r:id="rId4"/>
    <p:sldId id="1338" r:id="rId5"/>
    <p:sldId id="257" r:id="rId6"/>
    <p:sldId id="5203" r:id="rId7"/>
    <p:sldId id="1354" r:id="rId8"/>
    <p:sldId id="689" r:id="rId9"/>
    <p:sldId id="611" r:id="rId10"/>
    <p:sldId id="5200" r:id="rId11"/>
    <p:sldId id="571" r:id="rId12"/>
    <p:sldId id="573" r:id="rId13"/>
    <p:sldId id="1276" r:id="rId14"/>
    <p:sldId id="1277" r:id="rId15"/>
    <p:sldId id="398" r:id="rId16"/>
    <p:sldId id="1278" r:id="rId17"/>
    <p:sldId id="399" r:id="rId18"/>
    <p:sldId id="5202" r:id="rId19"/>
    <p:sldId id="5201" r:id="rId20"/>
    <p:sldId id="691" r:id="rId21"/>
    <p:sldId id="692" r:id="rId22"/>
    <p:sldId id="373" r:id="rId23"/>
    <p:sldId id="1279" r:id="rId24"/>
    <p:sldId id="1280" r:id="rId25"/>
    <p:sldId id="368" r:id="rId26"/>
    <p:sldId id="5204" r:id="rId27"/>
    <p:sldId id="271" r:id="rId28"/>
    <p:sldId id="272" r:id="rId29"/>
    <p:sldId id="273" r:id="rId30"/>
    <p:sldId id="274" r:id="rId31"/>
    <p:sldId id="275" r:id="rId32"/>
    <p:sldId id="277" r:id="rId33"/>
    <p:sldId id="278" r:id="rId34"/>
    <p:sldId id="5207" r:id="rId35"/>
    <p:sldId id="279" r:id="rId36"/>
    <p:sldId id="281" r:id="rId37"/>
    <p:sldId id="5209" r:id="rId38"/>
    <p:sldId id="276" r:id="rId39"/>
    <p:sldId id="282" r:id="rId40"/>
    <p:sldId id="5189" r:id="rId41"/>
  </p:sldIdLst>
  <p:sldSz cx="9144000" cy="6858000" type="screen4x3"/>
  <p:notesSz cx="7302500" cy="9586913"/>
  <p:custDataLst>
    <p:tags r:id="rId4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E80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262" autoAdjust="0"/>
    <p:restoredTop sz="93891"/>
  </p:normalViewPr>
  <p:slideViewPr>
    <p:cSldViewPr snapToObjects="1">
      <p:cViewPr varScale="1">
        <p:scale>
          <a:sx n="89" d="100"/>
          <a:sy n="89" d="100"/>
        </p:scale>
        <p:origin x="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>
            <a:extLst>
              <a:ext uri="{FF2B5EF4-FFF2-40B4-BE49-F238E27FC236}">
                <a16:creationId xmlns:a16="http://schemas.microsoft.com/office/drawing/2014/main" id="{E0908622-40B1-2B47-AE24-86FC4D92661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>
            <a:extLst>
              <a:ext uri="{FF2B5EF4-FFF2-40B4-BE49-F238E27FC236}">
                <a16:creationId xmlns:a16="http://schemas.microsoft.com/office/drawing/2014/main" id="{38D34ABB-4F9A-9443-812C-69B1E3F9183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>
            <a:extLst>
              <a:ext uri="{FF2B5EF4-FFF2-40B4-BE49-F238E27FC236}">
                <a16:creationId xmlns:a16="http://schemas.microsoft.com/office/drawing/2014/main" id="{14A916A4-6615-9247-91ED-49AE0C27AAF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>
            <a:extLst>
              <a:ext uri="{FF2B5EF4-FFF2-40B4-BE49-F238E27FC236}">
                <a16:creationId xmlns:a16="http://schemas.microsoft.com/office/drawing/2014/main" id="{C76EC65F-DE51-B142-91C3-6696FF479F1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5D06087-F32E-9C4C-83A6-2F82829297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>
            <a:extLst>
              <a:ext uri="{FF2B5EF4-FFF2-40B4-BE49-F238E27FC236}">
                <a16:creationId xmlns:a16="http://schemas.microsoft.com/office/drawing/2014/main" id="{4BF2FAF4-D5EC-7749-8D56-E5057231A56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>
            <a:extLst>
              <a:ext uri="{FF2B5EF4-FFF2-40B4-BE49-F238E27FC236}">
                <a16:creationId xmlns:a16="http://schemas.microsoft.com/office/drawing/2014/main" id="{7A797EA1-3F58-3F42-B178-FB14C1EDF87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26AEF5B8-EA51-3647-A67D-A0FC0C727A2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8581" name="Rectangle 5">
            <a:extLst>
              <a:ext uri="{FF2B5EF4-FFF2-40B4-BE49-F238E27FC236}">
                <a16:creationId xmlns:a16="http://schemas.microsoft.com/office/drawing/2014/main" id="{3FE095FB-3F59-2B43-85F0-95C59030ABA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>
            <a:extLst>
              <a:ext uri="{FF2B5EF4-FFF2-40B4-BE49-F238E27FC236}">
                <a16:creationId xmlns:a16="http://schemas.microsoft.com/office/drawing/2014/main" id="{052D2F12-50B7-214D-AC10-B683B95AA6F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>
            <a:extLst>
              <a:ext uri="{FF2B5EF4-FFF2-40B4-BE49-F238E27FC236}">
                <a16:creationId xmlns:a16="http://schemas.microsoft.com/office/drawing/2014/main" id="{E495C17F-B2CD-8B4D-864F-306B8DE3DE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65854F75-06A5-FA46-AF1F-28D9DED29E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>
            <a:extLst>
              <a:ext uri="{FF2B5EF4-FFF2-40B4-BE49-F238E27FC236}">
                <a16:creationId xmlns:a16="http://schemas.microsoft.com/office/drawing/2014/main" id="{BAC779A3-10BB-924B-910E-06A1A852E3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0" name="Notes Placeholder 2">
            <a:extLst>
              <a:ext uri="{FF2B5EF4-FFF2-40B4-BE49-F238E27FC236}">
                <a16:creationId xmlns:a16="http://schemas.microsoft.com/office/drawing/2014/main" id="{0A69D66C-AE68-DB42-934B-A2236E9093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53A70616-2338-194A-912E-92A8FE64D7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fld id="{3C904A29-74CF-1B4C-B4A2-A12F93D5E78E}" type="slidenum">
              <a:rPr lang="en-US" altLang="en-US" sz="1200" b="0" smtClean="0">
                <a:latin typeface="Times New Roman" panose="02020603050405020304" pitchFamily="18" charset="0"/>
              </a:rPr>
              <a:pPr/>
              <a:t>1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59057C-BDDE-4681-B946-256AB01FDE58}" type="slidenum">
              <a:rPr lang="en-US"/>
              <a:pPr/>
              <a:t>22</a:t>
            </a:fld>
            <a:endParaRPr lang="en-US"/>
          </a:p>
        </p:txBody>
      </p:sp>
      <p:sp>
        <p:nvSpPr>
          <p:cNvPr id="137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65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59057C-BDDE-4681-B946-256AB01FDE58}" type="slidenum">
              <a:rPr lang="en-US"/>
              <a:pPr/>
              <a:t>23</a:t>
            </a:fld>
            <a:endParaRPr lang="en-US"/>
          </a:p>
        </p:txBody>
      </p:sp>
      <p:sp>
        <p:nvSpPr>
          <p:cNvPr id="137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23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59057C-BDDE-4681-B946-256AB01FDE58}" type="slidenum">
              <a:rPr lang="en-US"/>
              <a:pPr/>
              <a:t>24</a:t>
            </a:fld>
            <a:endParaRPr lang="en-US"/>
          </a:p>
        </p:txBody>
      </p:sp>
      <p:sp>
        <p:nvSpPr>
          <p:cNvPr id="137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834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5d1628faa7_0_100:notes"/>
          <p:cNvSpPr txBox="1">
            <a:spLocks noGrp="1"/>
          </p:cNvSpPr>
          <p:nvPr>
            <p:ph type="body" idx="1"/>
          </p:nvPr>
        </p:nvSpPr>
        <p:spPr>
          <a:xfrm>
            <a:off x="731520" y="4620578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7000" tIns="97000" rIns="97000" bIns="970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endParaRPr/>
          </a:p>
        </p:txBody>
      </p:sp>
      <p:sp>
        <p:nvSpPr>
          <p:cNvPr id="485" name="Google Shape;485;g5d1628faa7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023650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19:notes"/>
          <p:cNvSpPr txBox="1"/>
          <p:nvPr/>
        </p:nvSpPr>
        <p:spPr>
          <a:xfrm>
            <a:off x="1327575" y="647581"/>
            <a:ext cx="5163988" cy="3766471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00875" tIns="50425" rIns="100875" bIns="50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19:notes"/>
          <p:cNvSpPr txBox="1">
            <a:spLocks noGrp="1"/>
          </p:cNvSpPr>
          <p:nvPr>
            <p:ph type="body" idx="1"/>
          </p:nvPr>
        </p:nvSpPr>
        <p:spPr>
          <a:xfrm>
            <a:off x="587024" y="4792099"/>
            <a:ext cx="6724564" cy="454532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7000" tIns="48500" rIns="97000" bIns="485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234854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0:notes"/>
          <p:cNvSpPr txBox="1"/>
          <p:nvPr/>
        </p:nvSpPr>
        <p:spPr>
          <a:xfrm>
            <a:off x="1327575" y="647581"/>
            <a:ext cx="5163988" cy="3766471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00875" tIns="50425" rIns="100875" bIns="50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20:notes"/>
          <p:cNvSpPr txBox="1">
            <a:spLocks noGrp="1"/>
          </p:cNvSpPr>
          <p:nvPr>
            <p:ph type="body" idx="1"/>
          </p:nvPr>
        </p:nvSpPr>
        <p:spPr>
          <a:xfrm>
            <a:off x="587024" y="4792099"/>
            <a:ext cx="6724564" cy="454532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7000" tIns="48500" rIns="97000" bIns="485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227496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1:notes"/>
          <p:cNvSpPr txBox="1"/>
          <p:nvPr/>
        </p:nvSpPr>
        <p:spPr>
          <a:xfrm>
            <a:off x="1327575" y="647581"/>
            <a:ext cx="5163988" cy="3766471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00875" tIns="50425" rIns="100875" bIns="50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21:notes"/>
          <p:cNvSpPr txBox="1">
            <a:spLocks noGrp="1"/>
          </p:cNvSpPr>
          <p:nvPr>
            <p:ph type="body" idx="1"/>
          </p:nvPr>
        </p:nvSpPr>
        <p:spPr>
          <a:xfrm>
            <a:off x="587024" y="4792099"/>
            <a:ext cx="6724564" cy="454532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7000" tIns="48500" rIns="97000" bIns="485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684533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18:notes"/>
          <p:cNvSpPr txBox="1"/>
          <p:nvPr/>
        </p:nvSpPr>
        <p:spPr>
          <a:xfrm>
            <a:off x="1327575" y="647581"/>
            <a:ext cx="5163988" cy="3766471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00875" tIns="50425" rIns="100875" bIns="50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18:notes"/>
          <p:cNvSpPr txBox="1">
            <a:spLocks noGrp="1"/>
          </p:cNvSpPr>
          <p:nvPr>
            <p:ph type="body" idx="1"/>
          </p:nvPr>
        </p:nvSpPr>
        <p:spPr>
          <a:xfrm>
            <a:off x="587024" y="4792099"/>
            <a:ext cx="6724564" cy="454532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7000" tIns="48500" rIns="97000" bIns="485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322134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8" name="Google Shape;568;p15:notes"/>
          <p:cNvSpPr txBox="1">
            <a:spLocks noGrp="1"/>
          </p:cNvSpPr>
          <p:nvPr>
            <p:ph type="body" idx="1"/>
          </p:nvPr>
        </p:nvSpPr>
        <p:spPr>
          <a:xfrm>
            <a:off x="731520" y="4620578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7000" tIns="48500" rIns="97000" bIns="485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56762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00175" y="647700"/>
            <a:ext cx="5018088" cy="37639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584" name="Google Shape;584;p16:notes"/>
          <p:cNvSpPr txBox="1">
            <a:spLocks noGrp="1"/>
          </p:cNvSpPr>
          <p:nvPr>
            <p:ph type="body" idx="1"/>
          </p:nvPr>
        </p:nvSpPr>
        <p:spPr>
          <a:xfrm>
            <a:off x="587333" y="4787912"/>
            <a:ext cx="6723458" cy="453691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02525" tIns="51250" rIns="102525" bIns="512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3313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:notes"/>
          <p:cNvSpPr txBox="1">
            <a:spLocks noGrp="1"/>
          </p:cNvSpPr>
          <p:nvPr>
            <p:ph type="body" idx="1"/>
          </p:nvPr>
        </p:nvSpPr>
        <p:spPr>
          <a:xfrm>
            <a:off x="550863" y="4559302"/>
            <a:ext cx="6303962" cy="432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46975" rIns="95625" bIns="46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Great Ideas: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arenBoth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Levels of Representation &amp; Interpretation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arenBoth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Trends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arenBoth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Principle of Locality &amp; the Memory Hierarchy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arenBoth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Parallelism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arenBoth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Measurement &amp; Improvement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arenBoth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Dependability via Redundancy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4763" y="617538"/>
            <a:ext cx="4781550" cy="35861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62208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00175" y="647700"/>
            <a:ext cx="5018088" cy="37639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04" name="Google Shape;604;p17:notes"/>
          <p:cNvSpPr txBox="1">
            <a:spLocks noGrp="1"/>
          </p:cNvSpPr>
          <p:nvPr>
            <p:ph type="body" idx="1"/>
          </p:nvPr>
        </p:nvSpPr>
        <p:spPr>
          <a:xfrm>
            <a:off x="587333" y="4787912"/>
            <a:ext cx="6723458" cy="453691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02525" tIns="51250" rIns="102525" bIns="512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44581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2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7" name="Google Shape;59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964351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5d1628faa7_0_333:notes"/>
          <p:cNvSpPr txBox="1"/>
          <p:nvPr/>
        </p:nvSpPr>
        <p:spPr>
          <a:xfrm>
            <a:off x="1327575" y="647581"/>
            <a:ext cx="5163900" cy="3766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00875" tIns="50425" rIns="100875" bIns="50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g5d1628faa7_0_333:notes"/>
          <p:cNvSpPr txBox="1">
            <a:spLocks noGrp="1"/>
          </p:cNvSpPr>
          <p:nvPr>
            <p:ph type="body" idx="1"/>
          </p:nvPr>
        </p:nvSpPr>
        <p:spPr>
          <a:xfrm>
            <a:off x="587024" y="4792099"/>
            <a:ext cx="6724500" cy="4545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7000" tIns="48500" rIns="97000" bIns="485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g5d1628faa7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47892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5d1628faa7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5d1628faa7_0_17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g5d1628faa7_0_174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16220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22:notes"/>
          <p:cNvSpPr txBox="1"/>
          <p:nvPr/>
        </p:nvSpPr>
        <p:spPr>
          <a:xfrm>
            <a:off x="1327575" y="647581"/>
            <a:ext cx="5163988" cy="3766471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00875" tIns="50425" rIns="100875" bIns="50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22:notes"/>
          <p:cNvSpPr txBox="1">
            <a:spLocks noGrp="1"/>
          </p:cNvSpPr>
          <p:nvPr>
            <p:ph type="body" idx="1"/>
          </p:nvPr>
        </p:nvSpPr>
        <p:spPr>
          <a:xfrm>
            <a:off x="587024" y="4792099"/>
            <a:ext cx="6724564" cy="454532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7000" tIns="48500" rIns="97000" bIns="485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see Wikipedia page for gate internals and other types of flip-flops.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90477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lIns="89942" tIns="44971" rIns="89942" bIns="44971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Arial" charset="0"/>
              </a:rPr>
              <a:t>Go to </a:t>
            </a:r>
            <a:r>
              <a:rPr lang="en-US" dirty="0" err="1">
                <a:latin typeface="Arial" charset="0"/>
              </a:rPr>
              <a:t>Logisim</a:t>
            </a:r>
            <a:r>
              <a:rPr lang="en-US" baseline="0" dirty="0">
                <a:latin typeface="Arial" charset="0"/>
              </a:rPr>
              <a:t> and do design from </a:t>
            </a:r>
            <a:r>
              <a:rPr lang="en-US" baseline="0" dirty="0" err="1">
                <a:latin typeface="Arial" charset="0"/>
              </a:rPr>
              <a:t>mux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846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lIns="89942" tIns="44971" rIns="89942" bIns="44971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244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lIns="89942" tIns="44971" rIns="89942" bIns="44971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543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C718FF-AF39-48F7-B750-786A551C3749}" type="slidenum">
              <a:rPr lang="en-US"/>
              <a:pPr/>
              <a:t>12</a:t>
            </a:fld>
            <a:endParaRPr lang="en-US"/>
          </a:p>
        </p:txBody>
      </p:sp>
      <p:sp>
        <p:nvSpPr>
          <p:cNvPr id="112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10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725379-E41C-4A88-8AB6-884E5A8DBFFC}" type="slidenum">
              <a:rPr lang="en-US"/>
              <a:pPr/>
              <a:t>14</a:t>
            </a:fld>
            <a:endParaRPr lang="en-US"/>
          </a:p>
        </p:txBody>
      </p:sp>
      <p:sp>
        <p:nvSpPr>
          <p:cNvPr id="104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 compute Y = A − B, first create the two’s complement of B: Invert the bits of B to obtain B and add 1 to get −B=B+1. Add this quantity to A to get Y=A+B+1=A−B. This sum can be performed with a single CPA by adding A + B with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Cin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= 1 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619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5BD64D-7A28-4C09-AD28-0A2A9F5E855C}" type="slidenum">
              <a:rPr lang="en-US"/>
              <a:pPr/>
              <a:t>16</a:t>
            </a:fld>
            <a:endParaRPr lang="en-US"/>
          </a:p>
        </p:txBody>
      </p:sp>
      <p:sp>
        <p:nvSpPr>
          <p:cNvPr id="104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47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59057C-BDDE-4681-B946-256AB01FDE58}" type="slidenum">
              <a:rPr lang="en-US"/>
              <a:pPr/>
              <a:t>21</a:t>
            </a:fld>
            <a:endParaRPr lang="en-US"/>
          </a:p>
        </p:txBody>
      </p:sp>
      <p:sp>
        <p:nvSpPr>
          <p:cNvPr id="137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48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4ABE8C-CFB1-E348-AF40-49676D6DC6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801569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588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132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3070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817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22C34-F2BA-E541-A50D-062F88F8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5272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CC98A-2890-2543-B56B-80D4DA10B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82F50-98DE-8045-85C5-E378A10D9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26592-4E22-4145-B5B4-AE3EB6728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F1D08-976D-EC44-A8F3-63285ED7C6A6}" type="datetimeFigureOut">
              <a:rPr lang="en-US"/>
              <a:pPr>
                <a:defRPr/>
              </a:pPr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F12E8-8BB3-F447-A97E-C0A8A3D0D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7C3A6-AC2D-6540-A06F-DC0189EE5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BAF3A-67DC-B54E-A181-E4FF4506E9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5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6EA3-B77A-D747-8203-AEE03241D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017FD-5E0E-EE4E-95B6-A0F90D32E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0D02A-A064-E345-943F-4A869BF92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D7D455-A4CF-2947-9EDD-8B4F8FAD5DEC}" type="datetimeFigureOut">
              <a:rPr lang="en-US"/>
              <a:pPr>
                <a:defRPr/>
              </a:pPr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1D04F-E2BE-9A48-8FDD-8C05BF4B4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FC730-444E-3448-B6BE-595309DD0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28B6C-7C24-8148-BBAB-395420DBD9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00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A7ECB-AB95-184B-8443-EEC43DE53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65E05-8D34-5B44-BFD6-D117F7513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F028C-A153-C74D-A28D-68026B2E7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F1717E-B1BA-B848-9403-DF0E9FC2DBAB}" type="datetimeFigureOut">
              <a:rPr lang="en-US"/>
              <a:pPr>
                <a:defRPr/>
              </a:pPr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1DB03-6397-7540-90DA-7284A2F75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B26BF-6416-E54D-8C9D-13A18103A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D9EDF3-445A-804B-89CB-0AA28CB772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470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E0A03-4CD5-F043-816F-C0C61E328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BA966-85B0-7243-A700-C2559E313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B775D-FCE7-CD4A-930D-FFADEAA9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F5743A9-B836-3A4D-B310-2012D5078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2EB2E-2B3C-FE46-B94D-9C468747D7F5}" type="datetimeFigureOut">
              <a:rPr lang="en-US"/>
              <a:pPr>
                <a:defRPr/>
              </a:pPr>
              <a:t>3/24/21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3393EB2-D72A-3F4A-944E-3305AC2CE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7649492-88D3-1449-8B9B-F68C7264D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33AB2-F66C-E04F-BA30-2C46B2D014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864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C130F-AF59-4A4A-BE9B-29328542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CA6C5-8DC1-5440-BDAE-43AF0C524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5C348-5B39-864B-A48B-9F41D8DEA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DFC358-F4EA-0948-9388-DAFBCD2F8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235568-3167-D948-9E2B-2476F698F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5201070-1D4C-0A49-8F34-BAFA0C24E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95197-3AD8-9944-82C6-6926C1A4D480}" type="datetimeFigureOut">
              <a:rPr lang="en-US"/>
              <a:pPr>
                <a:defRPr/>
              </a:pPr>
              <a:t>3/24/21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26AFA63-190B-8E4C-9520-823BB2751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0459E8B-8AD6-414B-9DC5-4A57DFA6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16225C-3E74-3744-8048-FDD4A47CB6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24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761" y="188640"/>
            <a:ext cx="7592093" cy="762000"/>
          </a:xfrm>
        </p:spPr>
        <p:txBody>
          <a:bodyPr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5E2A4C-BE6A-4740-913E-EFD2B9B70D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305: 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7461920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4F60-6F5F-0E4B-B721-FEE92052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26965A1-3928-BC41-B2DD-6F5F8C1AB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2FAED7-C459-F64C-AFF8-C1F03CD2E611}" type="datetimeFigureOut">
              <a:rPr lang="en-US"/>
              <a:pPr>
                <a:defRPr/>
              </a:pPr>
              <a:t>3/24/21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8179991-840F-E645-BFED-DA0F90D34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BFB9BA9-F214-5E45-BC32-08F9A968F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3A730-70D3-A448-8B39-DD531802D1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515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339B671-4C73-B345-BFB6-8CCB5B6D3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62C4E4-45C4-5743-8130-1F5CBD18F4F9}" type="datetimeFigureOut">
              <a:rPr lang="en-US"/>
              <a:pPr>
                <a:defRPr/>
              </a:pPr>
              <a:t>3/24/21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87A57B7-9025-7648-8686-9D4448D11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B65ED5C-8D95-1C4C-B003-4F0B65E6A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06497-8948-7242-B88E-A1057894E1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005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097DD-014C-D44E-8F1D-57400DDE0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69825-7529-144A-A220-87CEEF7A6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AE02F-6E2E-674E-8DE2-D104D0312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EFC06CD-7995-514D-858E-CAFB4E76B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9F4BB-77FD-7F46-91C1-3A27C4A99B8D}" type="datetimeFigureOut">
              <a:rPr lang="en-US"/>
              <a:pPr>
                <a:defRPr/>
              </a:pPr>
              <a:t>3/24/21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867542C-7024-0243-86AF-971BEA544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B11D755-5965-7C42-B598-E00A8AF41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3B159B-2625-0A48-971E-2C1459777F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523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5AD4-285C-1E44-9E92-7A9D229EC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E97E31-CF5D-AF41-A422-8411A2B658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F5D02-0312-6A4A-B541-B2A7F7570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E6C7E4D-E78C-BD4E-AC91-CFBDFCE89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2ECDEA-7D0C-A842-9C96-64099F41FB01}" type="datetimeFigureOut">
              <a:rPr lang="en-US"/>
              <a:pPr>
                <a:defRPr/>
              </a:pPr>
              <a:t>3/24/21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B7643E2-1E1B-0543-9B2E-344FA1040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69E1C17-F95C-9246-923F-5D8D4201D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B26EF1-AFA0-184F-A939-146F3DCEE7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570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5396A-F63F-7E49-8812-A3E768407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CEA53-86BB-F841-8C44-BD5BCCD6E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FB796-74E9-1647-A419-7AC743EE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DB845-CBB1-D746-909F-4F6479A2E64E}" type="datetimeFigureOut">
              <a:rPr lang="en-US"/>
              <a:pPr>
                <a:defRPr/>
              </a:pPr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6BD8D-64EC-CF47-A301-AFA3389AB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26367-F822-7D4B-8CDC-A0783523E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3DDA96-A3FC-B443-A457-059F3D600F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116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B0D1F5-4E33-5548-B60F-3A6315F841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30BDE-5AA4-1849-8900-A7B8640F5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133BA-12EC-5B4A-A081-4CD447F90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7A482-31E9-8E44-8D3D-783B02E3022A}" type="datetimeFigureOut">
              <a:rPr lang="en-US"/>
              <a:pPr>
                <a:defRPr/>
              </a:pPr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0D86F-A636-B543-9335-5A5BD5B6D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82CEC-A44F-C34F-AA4D-D4B68A047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2EB4E3-D410-E34F-9A63-2BDDE0BD2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5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B7357B94-4554-0F4F-B403-C0899D717C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4090357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 b="1" i="0">
                <a:solidFill>
                  <a:srgbClr val="0070C0"/>
                </a:solidFill>
                <a:latin typeface="Calibri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15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0819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DD6C8A61-CA6A-3C4E-971D-3FD55A3AA1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14363" y="6440488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121729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B0B7FAA1-7D1D-FB40-A2AC-25C7FCC5E8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4228534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8927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5332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D336BEA-2971-704A-9CFA-67ABD0DB11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60363" y="188913"/>
            <a:ext cx="7591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818282E-D17D-CD42-A2A0-45457FB655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196975"/>
            <a:ext cx="789622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8">
            <a:extLst>
              <a:ext uri="{FF2B5EF4-FFF2-40B4-BE49-F238E27FC236}">
                <a16:creationId xmlns:a16="http://schemas.microsoft.com/office/drawing/2014/main" id="{264962B4-B073-B340-A0BD-6746819D54F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596732" y="3310731"/>
            <a:ext cx="6858000" cy="236537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/>
            <a:endParaRPr lang="en-US" altLang="en-US" b="0">
              <a:latin typeface="Times New Roman" panose="02020603050405020304" pitchFamily="18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7EA5CC3-93A2-2741-8588-573AC95EF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6925" y="6489700"/>
            <a:ext cx="3667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fld id="{083CA924-9529-F147-AF78-297D237B3307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‹#›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16C76B-275E-3D40-A9AA-88CC10296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6875" y="64452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/>
              <a:t>Computer Architecture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706" r:id="rId2"/>
    <p:sldLayoutId id="2147483693" r:id="rId3"/>
    <p:sldLayoutId id="2147483707" r:id="rId4"/>
    <p:sldLayoutId id="2147483708" r:id="rId5"/>
    <p:sldLayoutId id="2147483709" r:id="rId6"/>
    <p:sldLayoutId id="2147483694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</p:sldLayoutIdLst>
  <p:hf sldNum="0" hd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2" charset="2"/>
        <a:buChar char="¢"/>
        <a:defRPr sz="2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3D512658-821F-7A42-ABFA-B6F85E9CA0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19BA9DAC-07B7-8B4B-9CBE-ABD4E6C0C6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021C1-E507-A943-B791-6BF9469BC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F1D5033-477B-FF4B-BCD8-E36427E06B35}" type="datetimeFigureOut">
              <a:rPr lang="en-US"/>
              <a:pPr>
                <a:defRPr/>
              </a:pPr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EDE54-8E2C-874D-892A-E2642BFEAD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1BDB9-DFC6-FB49-814A-B5943A238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2198945-AEEA-184A-8D14-1B02A79DA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9.wmf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11.wmf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12.wmf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inst.eecs.berkeley.edu/~cs61c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4.pn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14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14.pn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2">
            <a:extLst>
              <a:ext uri="{FF2B5EF4-FFF2-40B4-BE49-F238E27FC236}">
                <a16:creationId xmlns:a16="http://schemas.microsoft.com/office/drawing/2014/main" id="{E868F1DE-EE3B-4044-8668-E2F6E378E89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38174" y="1484784"/>
            <a:ext cx="7966273" cy="2008882"/>
          </a:xfrm>
        </p:spPr>
        <p:txBody>
          <a:bodyPr/>
          <a:lstStyle/>
          <a:p>
            <a:pPr marL="0" indent="0"/>
            <a:r>
              <a:rPr lang="en-US" altLang="en-US" sz="2800" b="0" dirty="0">
                <a:solidFill>
                  <a:srgbClr val="C00000"/>
                </a:solidFill>
              </a:rPr>
              <a:t>CS 211 Computer Architecture</a:t>
            </a:r>
            <a:br>
              <a:rPr lang="en-US" altLang="en-US" dirty="0">
                <a:solidFill>
                  <a:srgbClr val="C00000"/>
                </a:solidFill>
              </a:rPr>
            </a:br>
            <a:r>
              <a:rPr lang="en-US" altLang="en-US" sz="3000" dirty="0"/>
              <a:t>Lecture 25: Microarchitecture Design - </a:t>
            </a:r>
            <a:br>
              <a:rPr lang="en-US" altLang="en-US" sz="3000" dirty="0"/>
            </a:br>
            <a:r>
              <a:rPr lang="en-US" altLang="en-US" sz="3000" dirty="0"/>
              <a:t>Datapath – Part 1</a:t>
            </a:r>
            <a:br>
              <a:rPr lang="en-US" altLang="en-US" sz="3000" dirty="0"/>
            </a:br>
            <a:r>
              <a:rPr lang="en-US" altLang="en-US" sz="2800" b="0" dirty="0"/>
              <a:t>Processor components – PC, FSM, </a:t>
            </a:r>
            <a:r>
              <a:rPr lang="en-US" altLang="en-US" sz="2800" b="0" dirty="0" err="1"/>
              <a:t>Muxes</a:t>
            </a:r>
            <a:r>
              <a:rPr lang="en-US" altLang="en-US" sz="2800" b="0" dirty="0"/>
              <a:t>, Adder,  Subtractor </a:t>
            </a:r>
            <a:endParaRPr lang="en-US" altLang="en-US" sz="3000" b="0" dirty="0"/>
          </a:p>
        </p:txBody>
      </p:sp>
      <p:sp>
        <p:nvSpPr>
          <p:cNvPr id="16386" name="Subtitle 2">
            <a:extLst>
              <a:ext uri="{FF2B5EF4-FFF2-40B4-BE49-F238E27FC236}">
                <a16:creationId xmlns:a16="http://schemas.microsoft.com/office/drawing/2014/main" id="{57EF030F-CFF9-7C48-825D-A1D6E6D9DB3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677150" cy="1752600"/>
          </a:xfrm>
        </p:spPr>
        <p:txBody>
          <a:bodyPr/>
          <a:lstStyle/>
          <a:p>
            <a:pPr algn="r"/>
            <a:r>
              <a:rPr lang="en-US" altLang="en-US" b="1" dirty="0"/>
              <a:t>Ravi Mittal</a:t>
            </a:r>
          </a:p>
          <a:p>
            <a:pPr algn="r"/>
            <a:r>
              <a:rPr lang="en-US" altLang="en-US" dirty="0" err="1"/>
              <a:t>ravi.mittal@iitgoa.ac.in</a:t>
            </a:r>
            <a:endParaRPr lang="en-US" altLang="en-US" dirty="0"/>
          </a:p>
          <a:p>
            <a:pPr algn="r"/>
            <a:r>
              <a:rPr lang="en-US" altLang="en-US" dirty="0"/>
              <a:t>Indian Institute of Technology, Goa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 Instances of 1-bit-Wide Mux</a:t>
            </a:r>
          </a:p>
        </p:txBody>
      </p:sp>
      <p:pic>
        <p:nvPicPr>
          <p:cNvPr id="26627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2699792" y="1212205"/>
            <a:ext cx="5543550" cy="4132263"/>
          </a:xfrm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93803" y="4149080"/>
            <a:ext cx="4743450" cy="1903810"/>
            <a:chOff x="96" y="2481"/>
            <a:chExt cx="3984" cy="1599"/>
          </a:xfrm>
        </p:grpSpPr>
        <p:pic>
          <p:nvPicPr>
            <p:cNvPr id="26634" name="Picture 5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E1E1E1"/>
                </a:clrFrom>
                <a:clrTo>
                  <a:srgbClr val="E1E1E1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96" y="2481"/>
              <a:ext cx="3408" cy="15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26635" name="AutoShape 6"/>
            <p:cNvSpPr>
              <a:spLocks noChangeArrowheads="1"/>
            </p:cNvSpPr>
            <p:nvPr/>
          </p:nvSpPr>
          <p:spPr bwMode="auto">
            <a:xfrm flipH="1">
              <a:off x="3552" y="2803"/>
              <a:ext cx="528" cy="682"/>
            </a:xfrm>
            <a:prstGeom prst="rightArrow">
              <a:avLst>
                <a:gd name="adj1" fmla="val 45120"/>
                <a:gd name="adj2" fmla="val 56111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 sz="1800"/>
            </a:p>
          </p:txBody>
        </p:sp>
      </p:grp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1B6091DE-B3D8-FD4F-8A12-EBE76E87F5F0}"/>
              </a:ext>
            </a:extLst>
          </p:cNvPr>
          <p:cNvSpPr txBox="1">
            <a:spLocks/>
          </p:cNvSpPr>
          <p:nvPr/>
        </p:nvSpPr>
        <p:spPr>
          <a:xfrm>
            <a:off x="31626" y="6449107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b="0" dirty="0"/>
              <a:t>Prof </a:t>
            </a:r>
            <a:r>
              <a:rPr lang="en-US" b="0" dirty="0" err="1"/>
              <a:t>Krste</a:t>
            </a:r>
            <a:r>
              <a:rPr lang="en-US" b="0" dirty="0"/>
              <a:t> </a:t>
            </a:r>
            <a:r>
              <a:rPr lang="en-US" b="0" dirty="0" err="1"/>
              <a:t>Asanović</a:t>
            </a:r>
            <a:r>
              <a:rPr lang="en-US" b="0" dirty="0"/>
              <a:t> &amp; Randy H. Katz, </a:t>
            </a:r>
            <a:r>
              <a:rPr lang="en-US" b="0" dirty="0" err="1"/>
              <a:t>Univ</a:t>
            </a:r>
            <a:r>
              <a:rPr lang="en-US" b="0" dirty="0"/>
              <a:t>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378484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1-bit 4-to-1 Multiplexer</a:t>
            </a:r>
          </a:p>
        </p:txBody>
      </p:sp>
      <p:pic>
        <p:nvPicPr>
          <p:cNvPr id="30723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3"/>
          <a:srcRect l="7608" t="7127" r="5435"/>
          <a:stretch>
            <a:fillRect/>
          </a:stretch>
        </p:blipFill>
        <p:spPr>
          <a:xfrm>
            <a:off x="1259632" y="1458577"/>
            <a:ext cx="5486400" cy="3576637"/>
          </a:xfrm>
        </p:spPr>
      </p:pic>
      <p:sp>
        <p:nvSpPr>
          <p:cNvPr id="2440196" name="Rectangle 4"/>
          <p:cNvSpPr>
            <a:spLocks noChangeArrowheads="1"/>
          </p:cNvSpPr>
          <p:nvPr/>
        </p:nvSpPr>
        <p:spPr bwMode="auto">
          <a:xfrm>
            <a:off x="4651644" y="1628800"/>
            <a:ext cx="4188775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many rows in Truth Table?</a:t>
            </a:r>
          </a:p>
        </p:txBody>
      </p:sp>
      <p:pic>
        <p:nvPicPr>
          <p:cNvPr id="2440197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E1E1E1"/>
              </a:clrFrom>
              <a:clrTo>
                <a:srgbClr val="E1E1E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7704" y="5234702"/>
            <a:ext cx="5766197" cy="472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3086100" y="5101710"/>
            <a:ext cx="184731" cy="369332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0E6187AA-EE10-1042-A742-914013595030}"/>
              </a:ext>
            </a:extLst>
          </p:cNvPr>
          <p:cNvSpPr txBox="1">
            <a:spLocks/>
          </p:cNvSpPr>
          <p:nvPr/>
        </p:nvSpPr>
        <p:spPr>
          <a:xfrm>
            <a:off x="31626" y="6449107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b="0" dirty="0"/>
              <a:t>Prof </a:t>
            </a:r>
            <a:r>
              <a:rPr lang="en-US" b="0" dirty="0" err="1"/>
              <a:t>Krste</a:t>
            </a:r>
            <a:r>
              <a:rPr lang="en-US" b="0" dirty="0"/>
              <a:t> </a:t>
            </a:r>
            <a:r>
              <a:rPr lang="en-US" b="0" dirty="0" err="1"/>
              <a:t>Asanović</a:t>
            </a:r>
            <a:r>
              <a:rPr lang="en-US" b="0" dirty="0"/>
              <a:t> &amp; Randy H. Katz, </a:t>
            </a:r>
            <a:r>
              <a:rPr lang="en-US" b="0" dirty="0" err="1"/>
              <a:t>Univ</a:t>
            </a:r>
            <a:r>
              <a:rPr lang="en-US" b="0" dirty="0"/>
              <a:t>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2614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0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0196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30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1-Bit Adders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3225799" y="3452091"/>
            <a:ext cx="595745" cy="1847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28108" y="3639127"/>
            <a:ext cx="595745" cy="1847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28108" y="3858492"/>
            <a:ext cx="595745" cy="1847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30417" y="4045528"/>
            <a:ext cx="595745" cy="1847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140363" y="4532746"/>
            <a:ext cx="595745" cy="1847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105727" y="4775201"/>
            <a:ext cx="595745" cy="1847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814291" y="3442855"/>
            <a:ext cx="595745" cy="1847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816600" y="3629891"/>
            <a:ext cx="595745" cy="1847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16600" y="3849256"/>
            <a:ext cx="595745" cy="1847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818909" y="4036292"/>
            <a:ext cx="595745" cy="1847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816595" y="4287982"/>
            <a:ext cx="595745" cy="1847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818904" y="4475018"/>
            <a:ext cx="595745" cy="1847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818904" y="4694383"/>
            <a:ext cx="595745" cy="1847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821213" y="4904509"/>
            <a:ext cx="595745" cy="1847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153886" y="5368637"/>
            <a:ext cx="1022932" cy="253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086921" y="5532582"/>
            <a:ext cx="1459351" cy="2978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Object 4">
            <a:extLst>
              <a:ext uri="{FF2B5EF4-FFF2-40B4-BE49-F238E27FC236}">
                <a16:creationId xmlns:a16="http://schemas.microsoft.com/office/drawing/2014/main" id="{A1E63049-0C03-C242-A54D-B8BD19BD166D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2108200" y="914400"/>
          <a:ext cx="467360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6" name="VISIO" r:id="rId6" imgW="2510280" imgH="2660400" progId="Visio.Drawing.6">
                  <p:embed/>
                </p:oleObj>
              </mc:Choice>
              <mc:Fallback>
                <p:oleObj name="VISIO" r:id="rId6" imgW="2510280" imgH="2660400" progId="Visio.Drawing.6">
                  <p:embed/>
                  <p:pic>
                    <p:nvPicPr>
                      <p:cNvPr id="26" name="Object 4">
                        <a:extLst>
                          <a:ext uri="{FF2B5EF4-FFF2-40B4-BE49-F238E27FC236}">
                            <a16:creationId xmlns:a16="http://schemas.microsoft.com/office/drawing/2014/main" id="{A1E63049-0C03-C242-A54D-B8BD19BD16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0" y="914400"/>
                        <a:ext cx="4673600" cy="495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2F29C0C-EB6C-0B41-A017-002462F2C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1-Bit Adder (self study)</a:t>
            </a:r>
          </a:p>
        </p:txBody>
      </p:sp>
    </p:spTree>
    <p:extLst>
      <p:ext uri="{BB962C8B-B14F-4D97-AF65-F5344CB8AC3E}">
        <p14:creationId xmlns:p14="http://schemas.microsoft.com/office/powerpoint/2010/main" val="206229246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62AF5-CC41-A345-9208-87A53233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Multibit Adder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C150D-6F70-CC4E-AA41-D8E58CE10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196975"/>
            <a:ext cx="7896225" cy="2376041"/>
          </a:xfrm>
        </p:spPr>
        <p:txBody>
          <a:bodyPr/>
          <a:lstStyle/>
          <a:p>
            <a:r>
              <a:rPr lang="en-US" dirty="0">
                <a:cs typeface="Arial" charset="0"/>
              </a:rPr>
              <a:t>Types of </a:t>
            </a:r>
            <a:r>
              <a:rPr lang="en-US" dirty="0">
                <a:solidFill>
                  <a:srgbClr val="FF0000"/>
                </a:solidFill>
                <a:cs typeface="Arial" charset="0"/>
              </a:rPr>
              <a:t>carry-propagate adders </a:t>
            </a:r>
            <a:r>
              <a:rPr lang="en-US" dirty="0">
                <a:cs typeface="Arial" charset="0"/>
              </a:rPr>
              <a:t>(CPAs):</a:t>
            </a:r>
          </a:p>
          <a:p>
            <a:pPr lvl="1"/>
            <a:r>
              <a:rPr lang="en-US" dirty="0">
                <a:cs typeface="Arial" charset="0"/>
              </a:rPr>
              <a:t>Ripple-carry (slow)</a:t>
            </a:r>
          </a:p>
          <a:p>
            <a:pPr lvl="1"/>
            <a:r>
              <a:rPr lang="en-US" dirty="0">
                <a:cs typeface="Arial" charset="0"/>
              </a:rPr>
              <a:t>Carry-lookahead (fast)</a:t>
            </a:r>
          </a:p>
          <a:p>
            <a:pPr lvl="1"/>
            <a:r>
              <a:rPr lang="en-US" dirty="0">
                <a:cs typeface="Arial" charset="0"/>
              </a:rPr>
              <a:t>Prefix (faster)</a:t>
            </a:r>
          </a:p>
          <a:p>
            <a:r>
              <a:rPr lang="en-US" sz="2000" dirty="0">
                <a:solidFill>
                  <a:srgbClr val="0070C0"/>
                </a:solidFill>
                <a:cs typeface="Arial" charset="0"/>
              </a:rPr>
              <a:t>Carry-lookahead</a:t>
            </a:r>
            <a:r>
              <a:rPr lang="en-US" sz="2000" dirty="0">
                <a:cs typeface="Arial" charset="0"/>
              </a:rPr>
              <a:t> and </a:t>
            </a:r>
            <a:r>
              <a:rPr lang="en-US" sz="2000" dirty="0">
                <a:solidFill>
                  <a:srgbClr val="0070C0"/>
                </a:solidFill>
                <a:cs typeface="Arial" charset="0"/>
              </a:rPr>
              <a:t>prefix adders </a:t>
            </a:r>
            <a:r>
              <a:rPr lang="en-US" sz="2000" dirty="0">
                <a:solidFill>
                  <a:srgbClr val="FF0000"/>
                </a:solidFill>
                <a:cs typeface="Arial" charset="0"/>
              </a:rPr>
              <a:t>are fast </a:t>
            </a:r>
            <a:r>
              <a:rPr lang="en-US" sz="2000" dirty="0">
                <a:cs typeface="Arial" charset="0"/>
              </a:rPr>
              <a:t>for large adders but require more hardware              </a:t>
            </a:r>
          </a:p>
          <a:p>
            <a:endParaRPr lang="en-US" sz="1800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490E6342-C9C4-5E4F-9B7E-FC4FD79D8A6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4871357" y="3869871"/>
          <a:ext cx="2743200" cy="200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0" name="VISIO" r:id="rId4" imgW="1050120" imgH="802080" progId="Visio.Drawing.6">
                  <p:embed/>
                </p:oleObj>
              </mc:Choice>
              <mc:Fallback>
                <p:oleObj name="VISIO" r:id="rId4" imgW="1050120" imgH="802080" progId="Visio.Drawing.6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490E6342-C9C4-5E4F-9B7E-FC4FD79D8A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1357" y="3869871"/>
                        <a:ext cx="2743200" cy="2005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9C5A373-8D0A-8842-BDD2-D116D0FED779}"/>
              </a:ext>
            </a:extLst>
          </p:cNvPr>
          <p:cNvSpPr/>
          <p:nvPr/>
        </p:nvSpPr>
        <p:spPr>
          <a:xfrm>
            <a:off x="7030903" y="3588518"/>
            <a:ext cx="11673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cs typeface="Arial" charset="0"/>
              </a:rPr>
              <a:t> Symbol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F4D69C-213A-1D40-80D0-1A10B72D8D49}"/>
              </a:ext>
            </a:extLst>
          </p:cNvPr>
          <p:cNvSpPr txBox="1"/>
          <p:nvPr/>
        </p:nvSpPr>
        <p:spPr>
          <a:xfrm>
            <a:off x="33802" y="6611779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Harris and Harris Book: </a:t>
            </a:r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Design and Computer Architecture: RISC-V Edition</a:t>
            </a:r>
            <a:r>
              <a:rPr lang="en-US" sz="1000" b="0" i="1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4453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91079-ED40-D943-991F-15869A4E3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61358"/>
            <a:ext cx="7591425" cy="762000"/>
          </a:xfrm>
        </p:spPr>
        <p:txBody>
          <a:bodyPr/>
          <a:lstStyle/>
          <a:p>
            <a:r>
              <a:rPr lang="en-US" dirty="0"/>
              <a:t>Subtractor</a:t>
            </a:r>
          </a:p>
        </p:txBody>
      </p:sp>
      <p:graphicFrame>
        <p:nvGraphicFramePr>
          <p:cNvPr id="920581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/>
          </p:nvPr>
        </p:nvGraphicFramePr>
        <p:xfrm>
          <a:off x="1108005" y="1575103"/>
          <a:ext cx="4904155" cy="466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4" name="VISIO" r:id="rId6" imgW="1942560" imgH="1428840" progId="Visio.Drawing.6">
                  <p:embed/>
                </p:oleObj>
              </mc:Choice>
              <mc:Fallback>
                <p:oleObj name="VISIO" r:id="rId6" imgW="1942560" imgH="1428840" progId="Visio.Drawing.6">
                  <p:embed/>
                  <p:pic>
                    <p:nvPicPr>
                      <p:cNvPr id="9205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8005" y="1575103"/>
                        <a:ext cx="4904155" cy="466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0578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F6D13F-AD71-2C4D-A1F2-C50084773518}"/>
              </a:ext>
            </a:extLst>
          </p:cNvPr>
          <p:cNvSpPr txBox="1"/>
          <p:nvPr/>
        </p:nvSpPr>
        <p:spPr>
          <a:xfrm>
            <a:off x="5709942" y="4437112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latin typeface="Calibri" pitchFamily="34" charset="0"/>
              </a:rPr>
              <a:t>C</a:t>
            </a:r>
            <a:r>
              <a:rPr lang="en-US" baseline="-25000" dirty="0" err="1">
                <a:solidFill>
                  <a:srgbClr val="0070C0"/>
                </a:solidFill>
                <a:latin typeface="Calibri" pitchFamily="34" charset="0"/>
              </a:rPr>
              <a:t>in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 = 1</a:t>
            </a:r>
            <a:endParaRPr lang="en-US" baseline="-25000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301854-9717-4944-B827-5FFFEF5945E2}"/>
              </a:ext>
            </a:extLst>
          </p:cNvPr>
          <p:cNvSpPr txBox="1"/>
          <p:nvPr/>
        </p:nvSpPr>
        <p:spPr>
          <a:xfrm>
            <a:off x="107504" y="6535284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Harris and Harris Book: </a:t>
            </a:r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Design and Computer Architecture: RISC-V Edition</a:t>
            </a:r>
            <a:r>
              <a:rPr lang="en-US" sz="1000" b="0" i="1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349431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FFDA1-A64D-D941-98F1-4C29A4B25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ADFD9-0220-6C4E-B03A-E16894C41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comparator determines whether two binary numbers are equal or if one is greater or less than the other. </a:t>
            </a:r>
          </a:p>
          <a:p>
            <a:r>
              <a:rPr lang="en-US" dirty="0"/>
              <a:t>Two types</a:t>
            </a:r>
          </a:p>
          <a:p>
            <a:pPr lvl="1"/>
            <a:r>
              <a:rPr lang="en-US" dirty="0"/>
              <a:t>Equality Comparator</a:t>
            </a:r>
          </a:p>
          <a:p>
            <a:pPr lvl="1"/>
            <a:r>
              <a:rPr lang="en-US" dirty="0"/>
              <a:t>Magnitude comparator (less than)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22D197-B619-2D41-B57B-228EADFD6B60}"/>
              </a:ext>
            </a:extLst>
          </p:cNvPr>
          <p:cNvSpPr txBox="1"/>
          <p:nvPr/>
        </p:nvSpPr>
        <p:spPr>
          <a:xfrm>
            <a:off x="107504" y="6535284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Harris and Harris Book: </a:t>
            </a:r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Design and Computer Architecture: RISC-V Edition</a:t>
            </a:r>
            <a:r>
              <a:rPr lang="en-US" sz="1000" b="0" i="1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4959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605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/>
          </p:nvPr>
        </p:nvGraphicFramePr>
        <p:xfrm>
          <a:off x="353065" y="394265"/>
          <a:ext cx="8790935" cy="5656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8" name="VISIO" r:id="rId6" imgW="2836080" imgH="1689480" progId="Visio.Drawing.6">
                  <p:embed/>
                </p:oleObj>
              </mc:Choice>
              <mc:Fallback>
                <p:oleObj name="VISIO" r:id="rId6" imgW="2836080" imgH="1689480" progId="Visio.Drawing.6">
                  <p:embed/>
                  <p:pic>
                    <p:nvPicPr>
                      <p:cNvPr id="9216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65" y="394265"/>
                        <a:ext cx="8790935" cy="56564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02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9068"/>
            <a:ext cx="79248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eaLnBrk="1" hangingPunct="1">
              <a:defRPr sz="3600">
                <a:latin typeface="Calibri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19063" indent="-119063" eaLnBrk="1" hangingPunct="1"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9063" indent="-119063" eaLnBrk="1" hangingPunct="1"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19063" indent="-119063" eaLnBrk="1" hangingPunct="1"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119063" indent="-119063" eaLnBrk="1" hangingPunct="1"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576263" fontAlgn="base">
              <a:spcBef>
                <a:spcPct val="0"/>
              </a:spcBef>
              <a:spcAft>
                <a:spcPct val="0"/>
              </a:spcAft>
              <a:defRPr sz="3600"/>
            </a:lvl6pPr>
            <a:lvl7pPr marL="1033463" fontAlgn="base">
              <a:spcBef>
                <a:spcPct val="0"/>
              </a:spcBef>
              <a:spcAft>
                <a:spcPct val="0"/>
              </a:spcAft>
              <a:defRPr sz="3600"/>
            </a:lvl7pPr>
            <a:lvl8pPr marL="1490663" fontAlgn="base">
              <a:spcBef>
                <a:spcPct val="0"/>
              </a:spcBef>
              <a:spcAft>
                <a:spcPct val="0"/>
              </a:spcAft>
              <a:defRPr sz="3600"/>
            </a:lvl8pPr>
            <a:lvl9pPr marL="1947863" fontAlgn="base">
              <a:spcBef>
                <a:spcPct val="0"/>
              </a:spcBef>
              <a:spcAft>
                <a:spcPct val="0"/>
              </a:spcAft>
              <a:defRPr sz="3600"/>
            </a:lvl9pPr>
          </a:lstStyle>
          <a:p>
            <a:r>
              <a:rPr lang="en-US" b="0" dirty="0"/>
              <a:t>Comparator: Equality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4499992" y="1628800"/>
            <a:ext cx="3456384" cy="44219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62198F-591E-E74F-BF9E-249BB8F645B2}"/>
              </a:ext>
            </a:extLst>
          </p:cNvPr>
          <p:cNvSpPr txBox="1"/>
          <p:nvPr/>
        </p:nvSpPr>
        <p:spPr>
          <a:xfrm>
            <a:off x="107504" y="6535284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Harris and Harris Book: </a:t>
            </a:r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Design and Computer Architecture: RISC-V Edition</a:t>
            </a:r>
            <a:r>
              <a:rPr lang="en-US" sz="1000" b="0" i="1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09275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3">
            <a:extLst>
              <a:ext uri="{FF2B5EF4-FFF2-40B4-BE49-F238E27FC236}">
                <a16:creationId xmlns:a16="http://schemas.microsoft.com/office/drawing/2014/main" id="{7A2C5D09-036C-A94B-A4EF-432DCBE0AD4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188" y="2852738"/>
            <a:ext cx="7772400" cy="1470025"/>
          </a:xfrm>
        </p:spPr>
        <p:txBody>
          <a:bodyPr/>
          <a:lstStyle/>
          <a:p>
            <a:pPr marL="0" indent="0"/>
            <a:r>
              <a:rPr lang="en-US" altLang="en-US" dirty="0"/>
              <a:t>Arithmetic and Logic Unit (ALU)</a:t>
            </a:r>
          </a:p>
        </p:txBody>
      </p:sp>
    </p:spTree>
    <p:extLst>
      <p:ext uri="{BB962C8B-B14F-4D97-AF65-F5344CB8AC3E}">
        <p14:creationId xmlns:p14="http://schemas.microsoft.com/office/powerpoint/2010/main" val="3876374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786689"/>
            <a:ext cx="7136202" cy="388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Conceptual RISC-V Datapath - </a:t>
            </a:r>
            <a:r>
              <a:rPr lang="en-US" dirty="0">
                <a:solidFill>
                  <a:srgbClr val="FF0000"/>
                </a:solidFill>
              </a:rPr>
              <a:t>ALU</a:t>
            </a:r>
          </a:p>
        </p:txBody>
      </p:sp>
      <p:sp>
        <p:nvSpPr>
          <p:cNvPr id="9" name="Oval 8"/>
          <p:cNvSpPr/>
          <p:nvPr/>
        </p:nvSpPr>
        <p:spPr>
          <a:xfrm>
            <a:off x="5374976" y="3779540"/>
            <a:ext cx="1104900" cy="1181101"/>
          </a:xfrm>
          <a:prstGeom prst="ellipse">
            <a:avLst/>
          </a:prstGeom>
          <a:noFill/>
          <a:ln w="38100" cmpd="sng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87480703-6C40-6D45-9287-DDB9EAEAE78A}"/>
              </a:ext>
            </a:extLst>
          </p:cNvPr>
          <p:cNvSpPr txBox="1">
            <a:spLocks/>
          </p:cNvSpPr>
          <p:nvPr/>
        </p:nvSpPr>
        <p:spPr>
          <a:xfrm>
            <a:off x="31626" y="6449107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b="0" dirty="0"/>
              <a:t>Prof </a:t>
            </a:r>
            <a:r>
              <a:rPr lang="en-US" b="0" dirty="0" err="1"/>
              <a:t>Krste</a:t>
            </a:r>
            <a:r>
              <a:rPr lang="en-US" b="0" dirty="0"/>
              <a:t> </a:t>
            </a:r>
            <a:r>
              <a:rPr lang="en-US" b="0" dirty="0" err="1"/>
              <a:t>Asanović</a:t>
            </a:r>
            <a:r>
              <a:rPr lang="en-US" b="0" dirty="0"/>
              <a:t> &amp; Randy H. Katz, </a:t>
            </a:r>
            <a:r>
              <a:rPr lang="en-US" b="0" dirty="0" err="1"/>
              <a:t>Univ</a:t>
            </a:r>
            <a:r>
              <a:rPr lang="en-US" b="0" dirty="0"/>
              <a:t>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1573262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7DF69-A50A-924C-BDA7-42DC15376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ALU: </a:t>
            </a:r>
            <a:r>
              <a:rPr lang="en-US" dirty="0"/>
              <a:t>Arithmetic Logic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F625C-C8A4-2041-A319-AF53610C0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processors contain a special logic block called “Arithmetic and Logic Unit” (ALU)</a:t>
            </a:r>
          </a:p>
          <a:p>
            <a:r>
              <a:rPr lang="en-US" dirty="0">
                <a:cs typeface="Arial" charset="0"/>
              </a:rPr>
              <a:t>Let’s consider a very simple ALU</a:t>
            </a:r>
            <a:endParaRPr lang="en-US" dirty="0"/>
          </a:p>
          <a:p>
            <a:endParaRPr lang="en-US" dirty="0"/>
          </a:p>
          <a:p>
            <a:r>
              <a:rPr lang="en-US" b="1" dirty="0">
                <a:cs typeface="Arial" charset="0"/>
              </a:rPr>
              <a:t>ALU should perform:</a:t>
            </a:r>
          </a:p>
          <a:p>
            <a:pPr lvl="1"/>
            <a:r>
              <a:rPr lang="en-US" dirty="0">
                <a:cs typeface="Arial" charset="0"/>
              </a:rPr>
              <a:t>Addition</a:t>
            </a:r>
          </a:p>
          <a:p>
            <a:pPr lvl="1"/>
            <a:r>
              <a:rPr lang="en-US" dirty="0">
                <a:cs typeface="Arial" charset="0"/>
              </a:rPr>
              <a:t>Subtraction</a:t>
            </a:r>
          </a:p>
          <a:p>
            <a:pPr lvl="1"/>
            <a:r>
              <a:rPr lang="en-US" dirty="0">
                <a:cs typeface="Arial" charset="0"/>
              </a:rPr>
              <a:t>AND</a:t>
            </a:r>
          </a:p>
          <a:p>
            <a:pPr lvl="1"/>
            <a:r>
              <a:rPr lang="en-US" dirty="0">
                <a:cs typeface="Arial" charset="0"/>
              </a:rPr>
              <a:t>OR</a:t>
            </a:r>
          </a:p>
          <a:p>
            <a:endParaRPr lang="en-US" dirty="0">
              <a:cs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C58031-F4B1-FD4A-BAFB-39B6CB001ADC}"/>
              </a:ext>
            </a:extLst>
          </p:cNvPr>
          <p:cNvSpPr txBox="1"/>
          <p:nvPr/>
        </p:nvSpPr>
        <p:spPr>
          <a:xfrm>
            <a:off x="0" y="6457126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Harris and Harris Book: </a:t>
            </a:r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Design and Computer Architecture: RISC-V Edition</a:t>
            </a:r>
            <a:r>
              <a:rPr lang="en-US" sz="1000" b="0" i="1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288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894D2-DA09-CC4F-A0AA-8B6B6D4AD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9345B-8D04-7A4A-BDA8-0FE69FF73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Book: Harris and Harris, Digital Design and Computer Architecture – RISC-V</a:t>
            </a:r>
          </a:p>
          <a:p>
            <a:r>
              <a:rPr lang="en-US" dirty="0"/>
              <a:t>Class Presentation, CS61C, </a:t>
            </a:r>
            <a:r>
              <a:rPr lang="en-US" i="1" dirty="0"/>
              <a:t>Introduction to Assembly Language and RISC-V Instruction Set Architecture, University of Berkeley, Prof </a:t>
            </a:r>
            <a:r>
              <a:rPr lang="en-US" dirty="0" err="1"/>
              <a:t>Krste</a:t>
            </a:r>
            <a:r>
              <a:rPr lang="en-US" dirty="0"/>
              <a:t> </a:t>
            </a:r>
            <a:r>
              <a:rPr lang="en-US" dirty="0" err="1"/>
              <a:t>Asanović</a:t>
            </a:r>
            <a:r>
              <a:rPr lang="en-US" dirty="0"/>
              <a:t> &amp; Randy H. Katz. </a:t>
            </a:r>
            <a:r>
              <a:rPr lang="en-US" dirty="0">
                <a:hlinkClick r:id="rId2"/>
              </a:rPr>
              <a:t>http://inst.eecs.Berkeley.edu/~cs61c</a:t>
            </a:r>
            <a:endParaRPr lang="en-US" altLang="ja-JP" sz="2400" dirty="0">
              <a:ea typeface="ＭＳ Ｐゴシック" panose="020B0600070205080204" pitchFamily="34" charset="-128"/>
            </a:endParaRPr>
          </a:p>
          <a:p>
            <a:r>
              <a:rPr lang="en-US" altLang="ja-JP" sz="2400" dirty="0">
                <a:ea typeface="ＭＳ Ｐゴシック" panose="020B0600070205080204" pitchFamily="34" charset="-128"/>
              </a:rPr>
              <a:t>Lecture slides of Prof </a:t>
            </a:r>
            <a:r>
              <a:rPr lang="en-US" altLang="ja-JP" sz="2400" dirty="0" err="1">
                <a:ea typeface="ＭＳ Ｐゴシック" panose="020B0600070205080204" pitchFamily="34" charset="-128"/>
              </a:rPr>
              <a:t>Onur</a:t>
            </a:r>
            <a:r>
              <a:rPr lang="en-US" altLang="ja-JP" sz="2400" dirty="0">
                <a:ea typeface="ＭＳ Ｐゴシック" panose="020B0600070205080204" pitchFamily="34" charset="-128"/>
              </a:rPr>
              <a:t> </a:t>
            </a:r>
            <a:r>
              <a:rPr lang="en-US" altLang="ja-JP" sz="2400" dirty="0" err="1">
                <a:ea typeface="ＭＳ Ｐゴシック" panose="020B0600070205080204" pitchFamily="34" charset="-128"/>
              </a:rPr>
              <a:t>Mutlu</a:t>
            </a:r>
            <a:r>
              <a:rPr lang="en-US" altLang="ja-JP" sz="2400" dirty="0">
                <a:ea typeface="ＭＳ Ｐゴシック" panose="020B0600070205080204" pitchFamily="34" charset="-128"/>
              </a:rPr>
              <a:t>,  ETH Zurich, Spring 2018, </a:t>
            </a:r>
          </a:p>
          <a:p>
            <a:r>
              <a:rPr lang="en-IN" dirty="0"/>
              <a:t>Book: Pratt and Patel, Introduction to Computing Systems: From Bits &amp; Gates to C/C++ &amp; Beyond</a:t>
            </a:r>
          </a:p>
          <a:p>
            <a:endParaRPr lang="en-IN" dirty="0"/>
          </a:p>
          <a:p>
            <a:endParaRPr lang="en-US" altLang="ja-JP" sz="24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5206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27442-9696-8642-8426-100B47C7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ALU:</a:t>
            </a:r>
            <a:r>
              <a:rPr lang="en-US" dirty="0"/>
              <a:t> Arithmetic Logic Unit</a:t>
            </a:r>
          </a:p>
        </p:txBody>
      </p:sp>
      <p:graphicFrame>
        <p:nvGraphicFramePr>
          <p:cNvPr id="5" name="Group 5">
            <a:extLst>
              <a:ext uri="{FF2B5EF4-FFF2-40B4-BE49-F238E27FC236}">
                <a16:creationId xmlns:a16="http://schemas.microsoft.com/office/drawing/2014/main" id="{965B3A76-07DE-7A4E-8329-8B4E0F93753F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/>
          </p:nvPr>
        </p:nvGraphicFramePr>
        <p:xfrm>
          <a:off x="527207" y="1045890"/>
          <a:ext cx="3657600" cy="2381250"/>
        </p:xfrm>
        <a:graphic>
          <a:graphicData uri="http://schemas.openxmlformats.org/drawingml/2006/table">
            <a:tbl>
              <a:tblPr/>
              <a:tblGrid>
                <a:gridCol w="2161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6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ALUControl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1:0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Subtract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FB826940-8DA3-BE4B-9B0B-CC427E288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059784"/>
            <a:ext cx="3888432" cy="214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F5866085-5C3A-5D48-A6B3-71CBC32A65C9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907704" y="3861048"/>
            <a:ext cx="50292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800" b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Example: </a:t>
            </a:r>
            <a:r>
              <a:rPr lang="en-US" sz="2800" b="0" dirty="0">
                <a:latin typeface="Calibri" panose="020F0502020204030204" pitchFamily="34" charset="0"/>
                <a:cs typeface="Calibri" panose="020F0502020204030204" pitchFamily="34" charset="0"/>
              </a:rPr>
              <a:t>Perform </a:t>
            </a:r>
            <a:r>
              <a:rPr lang="en-US" sz="2800" b="0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800" b="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sz="2800" b="0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  <a:p>
            <a:pPr>
              <a:spcBef>
                <a:spcPct val="20000"/>
              </a:spcBef>
            </a:pPr>
            <a:r>
              <a:rPr lang="en-US" sz="2800" b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800" b="0" i="1" dirty="0" err="1">
                <a:latin typeface="Calibri" panose="020F0502020204030204" pitchFamily="34" charset="0"/>
                <a:cs typeface="Calibri" panose="020F0502020204030204" pitchFamily="34" charset="0"/>
              </a:rPr>
              <a:t>ALUControl</a:t>
            </a:r>
            <a:r>
              <a:rPr lang="en-US" sz="2800" b="0" dirty="0">
                <a:latin typeface="Calibri" panose="020F0502020204030204" pitchFamily="34" charset="0"/>
                <a:cs typeface="Calibri" panose="020F0502020204030204" pitchFamily="34" charset="0"/>
              </a:rPr>
              <a:t> = 00</a:t>
            </a:r>
          </a:p>
          <a:p>
            <a:pPr>
              <a:spcBef>
                <a:spcPct val="20000"/>
              </a:spcBef>
            </a:pPr>
            <a:r>
              <a:rPr lang="en-US" sz="2800" b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800" b="0" i="1" dirty="0"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  <a:r>
              <a:rPr lang="en-US" sz="2800" b="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800" b="0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800" b="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sz="2800" b="0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79FDDC-8950-1146-B985-3E4BCCC33AC9}"/>
              </a:ext>
            </a:extLst>
          </p:cNvPr>
          <p:cNvSpPr txBox="1"/>
          <p:nvPr/>
        </p:nvSpPr>
        <p:spPr>
          <a:xfrm>
            <a:off x="0" y="6457126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Harris and Harris Book: </a:t>
            </a:r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Design and Computer Architecture: RISC-V Edition</a:t>
            </a:r>
            <a:r>
              <a:rPr lang="en-US" sz="1000" b="0" i="1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6120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75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ALU: Arithmetic Logic Unit</a:t>
            </a:r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109" y="1140106"/>
            <a:ext cx="4391291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Group 5"/>
          <p:cNvGraphicFramePr>
            <a:graphicFrameLocks noGrp="1"/>
          </p:cNvGraphicFramePr>
          <p:nvPr>
            <p:custDataLst>
              <p:tags r:id="rId2"/>
            </p:custDataLst>
            <p:extLst/>
          </p:nvPr>
        </p:nvGraphicFramePr>
        <p:xfrm>
          <a:off x="609600" y="1066800"/>
          <a:ext cx="3657600" cy="2381250"/>
        </p:xfrm>
        <a:graphic>
          <a:graphicData uri="http://schemas.openxmlformats.org/drawingml/2006/table">
            <a:tbl>
              <a:tblPr/>
              <a:tblGrid>
                <a:gridCol w="2161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6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ALUControl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1:0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Subtract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93328" y="3656371"/>
            <a:ext cx="3978381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Example: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Perform </a:t>
            </a:r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A80AD3-4FA2-724C-BBFD-7D8108C53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ALU:</a:t>
            </a:r>
            <a:r>
              <a:rPr lang="en-US" dirty="0"/>
              <a:t> Arithmetic Logic Unit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7F318A-B756-7544-B062-0B0F0DF1B226}"/>
              </a:ext>
            </a:extLst>
          </p:cNvPr>
          <p:cNvSpPr txBox="1"/>
          <p:nvPr/>
        </p:nvSpPr>
        <p:spPr>
          <a:xfrm>
            <a:off x="107504" y="6535284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Harris and Harris Book: </a:t>
            </a:r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Design and Computer Architecture: RISC-V Edition</a:t>
            </a:r>
            <a:r>
              <a:rPr lang="en-US" sz="1000" b="0" i="1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897516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75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ALU: Arithmetic Logic Unit</a:t>
            </a:r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109" y="1140106"/>
            <a:ext cx="4391291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Group 5"/>
          <p:cNvGraphicFramePr>
            <a:graphicFrameLocks noGrp="1"/>
          </p:cNvGraphicFramePr>
          <p:nvPr>
            <p:custDataLst>
              <p:tags r:id="rId2"/>
            </p:custDataLst>
            <p:extLst/>
          </p:nvPr>
        </p:nvGraphicFramePr>
        <p:xfrm>
          <a:off x="609600" y="1066800"/>
          <a:ext cx="3657600" cy="2381250"/>
        </p:xfrm>
        <a:graphic>
          <a:graphicData uri="http://schemas.openxmlformats.org/drawingml/2006/table">
            <a:tbl>
              <a:tblPr/>
              <a:tblGrid>
                <a:gridCol w="2161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6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ALUControl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1:0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Subtract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93328" y="3656371"/>
            <a:ext cx="3978381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Example: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Perform </a:t>
            </a:r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  <a:p>
            <a:endParaRPr lang="en-US" b="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0" i="1" dirty="0">
                <a:latin typeface="Calibri" panose="020F0502020204030204" pitchFamily="34" charset="0"/>
                <a:cs typeface="Calibri" panose="020F0502020204030204" pitchFamily="34" charset="0"/>
              </a:rPr>
              <a:t>ALUControl</a:t>
            </a:r>
            <a:r>
              <a:rPr lang="en-US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1:0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= 11</a:t>
            </a:r>
          </a:p>
          <a:p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Mux selects output of OR gate as </a:t>
            </a:r>
            <a:r>
              <a:rPr lang="en-US" b="0" i="1" dirty="0">
                <a:latin typeface="Calibri" panose="020F0502020204030204" pitchFamily="34" charset="0"/>
                <a:cs typeface="Calibri" panose="020F0502020204030204" pitchFamily="34" charset="0"/>
              </a:rPr>
              <a:t>Result, 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so</a:t>
            </a:r>
          </a:p>
          <a:p>
            <a:r>
              <a:rPr lang="en-US" b="0" i="1" dirty="0">
                <a:latin typeface="Calibri" panose="020F0502020204030204" pitchFamily="34" charset="0"/>
                <a:cs typeface="Calibri" panose="020F0502020204030204" pitchFamily="34" charset="0"/>
              </a:rPr>
              <a:t>    Result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b="0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b="0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  <a:p>
            <a:pPr>
              <a:spcBef>
                <a:spcPct val="20000"/>
              </a:spcBef>
            </a:pPr>
            <a:endParaRPr 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A80AD3-4FA2-724C-BBFD-7D8108C53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ALU:</a:t>
            </a:r>
            <a:r>
              <a:rPr lang="en-US" dirty="0"/>
              <a:t> Arithmetic Logic Unit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E956A3-8ADD-AF4D-9258-71721DC8D4B0}"/>
              </a:ext>
            </a:extLst>
          </p:cNvPr>
          <p:cNvSpPr txBox="1"/>
          <p:nvPr/>
        </p:nvSpPr>
        <p:spPr>
          <a:xfrm>
            <a:off x="107504" y="6535284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Harris and Harris Book: </a:t>
            </a:r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Design and Computer Architecture: RISC-V Edition</a:t>
            </a:r>
            <a:r>
              <a:rPr lang="en-US" sz="1000" b="0" i="1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660218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75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ALU: Arithmetic Logic Unit</a:t>
            </a:r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109" y="1140106"/>
            <a:ext cx="4391291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Group 5"/>
          <p:cNvGraphicFramePr>
            <a:graphicFrameLocks noGrp="1"/>
          </p:cNvGraphicFramePr>
          <p:nvPr>
            <p:custDataLst>
              <p:tags r:id="rId2"/>
            </p:custDataLst>
            <p:extLst/>
          </p:nvPr>
        </p:nvGraphicFramePr>
        <p:xfrm>
          <a:off x="609600" y="1066800"/>
          <a:ext cx="3657600" cy="2381250"/>
        </p:xfrm>
        <a:graphic>
          <a:graphicData uri="http://schemas.openxmlformats.org/drawingml/2006/table">
            <a:tbl>
              <a:tblPr/>
              <a:tblGrid>
                <a:gridCol w="2161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6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ALUControl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1:0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Subtract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7A80AD3-4FA2-724C-BBFD-7D8108C53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ALU:</a:t>
            </a:r>
            <a:r>
              <a:rPr lang="en-US" dirty="0"/>
              <a:t> Arithmetic Logic Unit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AB63B47-66CF-3547-976F-F1EB30B0770D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55161" y="3772258"/>
            <a:ext cx="3640775" cy="232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b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Example: </a:t>
            </a: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Perform </a:t>
            </a:r>
            <a:r>
              <a:rPr lang="en-US" sz="2400" b="0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sz="2400" b="0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  <a:p>
            <a:r>
              <a:rPr lang="en-US" sz="2000" b="0" i="1" dirty="0">
                <a:latin typeface="Calibri" panose="020F0502020204030204" pitchFamily="34" charset="0"/>
                <a:cs typeface="Calibri" panose="020F0502020204030204" pitchFamily="34" charset="0"/>
              </a:rPr>
              <a:t>ALUControl</a:t>
            </a:r>
            <a:r>
              <a:rPr lang="en-US" sz="20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1:0</a:t>
            </a: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 = 00</a:t>
            </a:r>
          </a:p>
          <a:p>
            <a:r>
              <a:rPr lang="en-US" sz="2000" b="0" i="1" dirty="0">
                <a:latin typeface="Calibri" panose="020F0502020204030204" pitchFamily="34" charset="0"/>
                <a:cs typeface="Calibri" panose="020F0502020204030204" pitchFamily="34" charset="0"/>
              </a:rPr>
              <a:t>ALUControl</a:t>
            </a:r>
            <a:r>
              <a:rPr lang="en-US" sz="20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 = 0, so:</a:t>
            </a:r>
          </a:p>
          <a:p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000" b="0" dirty="0" err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 to adder = 0</a:t>
            </a:r>
          </a:p>
          <a:p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    2</a:t>
            </a:r>
            <a:r>
              <a:rPr lang="en-US" sz="2000" b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 input to adder is </a:t>
            </a:r>
            <a:r>
              <a:rPr lang="en-US" sz="2000" b="0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en-US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Mux selects </a:t>
            </a:r>
            <a:r>
              <a:rPr lang="en-US" sz="2000" b="0" i="1" dirty="0">
                <a:latin typeface="Calibri" panose="020F0502020204030204" pitchFamily="34" charset="0"/>
                <a:cs typeface="Calibri" panose="020F0502020204030204" pitchFamily="34" charset="0"/>
              </a:rPr>
              <a:t>Sum</a:t>
            </a: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 as </a:t>
            </a:r>
            <a:r>
              <a:rPr lang="en-US" sz="2000" b="0" i="1" dirty="0">
                <a:latin typeface="Calibri" panose="020F0502020204030204" pitchFamily="34" charset="0"/>
                <a:cs typeface="Calibri" panose="020F0502020204030204" pitchFamily="34" charset="0"/>
              </a:rPr>
              <a:t>Result, </a:t>
            </a: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so</a:t>
            </a:r>
          </a:p>
          <a:p>
            <a:r>
              <a:rPr lang="en-US" sz="2000" b="0" i="1" dirty="0">
                <a:latin typeface="Calibri" panose="020F0502020204030204" pitchFamily="34" charset="0"/>
                <a:cs typeface="Calibri" panose="020F0502020204030204" pitchFamily="34" charset="0"/>
              </a:rPr>
              <a:t>    Result</a:t>
            </a: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b="0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sz="2000" b="0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86284388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038" name="Picture 10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981200"/>
            <a:ext cx="3614036" cy="2451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675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1226757" name="Group 5"/>
          <p:cNvGraphicFramePr>
            <a:graphicFrameLocks noGrp="1"/>
          </p:cNvGraphicFramePr>
          <p:nvPr>
            <p:custDataLst>
              <p:tags r:id="rId2"/>
            </p:custDataLst>
            <p:extLst/>
          </p:nvPr>
        </p:nvGraphicFramePr>
        <p:xfrm>
          <a:off x="381000" y="1954530"/>
          <a:ext cx="4708004" cy="2465070"/>
        </p:xfrm>
        <a:graphic>
          <a:graphicData uri="http://schemas.openxmlformats.org/drawingml/2006/table">
            <a:tbl>
              <a:tblPr/>
              <a:tblGrid>
                <a:gridCol w="1126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Flag</a:t>
                      </a:r>
                      <a:endParaRPr kumimoji="0" lang="en-US" sz="32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Result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 is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j-lt"/>
                          <a:cs typeface="Arial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egative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Result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 is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j-lt"/>
                          <a:cs typeface="Arial" charset="0"/>
                        </a:rPr>
                        <a:t>Z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ero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Adder produces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j-lt"/>
                          <a:cs typeface="Arial" charset="0"/>
                        </a:rPr>
                        <a:t>C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arry out</a:t>
                      </a:r>
                      <a:endParaRPr kumimoji="0" lang="en-US" sz="24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Adder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o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j-lt"/>
                          <a:cs typeface="Arial" charset="0"/>
                        </a:rPr>
                        <a:t>V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erflowed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ALU with Status Flags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FA53DF-2AD9-1449-BDC3-386A43270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ALU with Status Flag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44072-7876-D145-97DF-227183F78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4701443"/>
            <a:ext cx="7896225" cy="1680307"/>
          </a:xfrm>
        </p:spPr>
        <p:txBody>
          <a:bodyPr/>
          <a:lstStyle/>
          <a:p>
            <a:r>
              <a:rPr lang="en-US" dirty="0"/>
              <a:t>Some ALUs are designed with extra outputs called flags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D9717D-6C3F-2940-9E73-55A58E808949}"/>
              </a:ext>
            </a:extLst>
          </p:cNvPr>
          <p:cNvSpPr txBox="1"/>
          <p:nvPr/>
        </p:nvSpPr>
        <p:spPr>
          <a:xfrm>
            <a:off x="107504" y="6535284"/>
            <a:ext cx="5904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Harris and Harris Book: </a:t>
            </a:r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Design and Computer Architecture: RISC-V Edition</a:t>
            </a:r>
            <a:r>
              <a:rPr lang="en-US" sz="1000" b="0" i="1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063949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5541A-6E50-4E10-9A0D-0173EADF0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552" y="2780928"/>
            <a:ext cx="7772400" cy="1470025"/>
          </a:xfrm>
        </p:spPr>
        <p:txBody>
          <a:bodyPr/>
          <a:lstStyle/>
          <a:p>
            <a:r>
              <a:rPr lang="en-US" dirty="0"/>
              <a:t>Sequential Logic Components - Basics</a:t>
            </a:r>
          </a:p>
        </p:txBody>
      </p:sp>
    </p:spTree>
    <p:extLst>
      <p:ext uri="{BB962C8B-B14F-4D97-AF65-F5344CB8AC3E}">
        <p14:creationId xmlns:p14="http://schemas.microsoft.com/office/powerpoint/2010/main" val="1310115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5d1628faa7_0_10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Type of Circuits</a:t>
            </a:r>
            <a:endParaRPr dirty="0"/>
          </a:p>
        </p:txBody>
      </p:sp>
      <p:sp>
        <p:nvSpPr>
          <p:cNvPr id="488" name="Google Shape;488;g5d1628faa7_0_100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229600" cy="48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Digital Systems consist of two basic types of circuits:</a:t>
            </a:r>
            <a:endParaRPr dirty="0"/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  <a:sym typeface="Calibri"/>
              </a:rPr>
              <a:t>Combinational Logic (CL)</a:t>
            </a:r>
            <a:endParaRPr dirty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  <a:sym typeface="Calibri"/>
              </a:rPr>
              <a:t>Output is a function of the inputs only, not the history of its execution</a:t>
            </a:r>
            <a:endParaRPr dirty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  <a:sym typeface="Calibri"/>
              </a:rPr>
              <a:t>e.g. circuits to add A, B (ALUs)</a:t>
            </a:r>
            <a:endParaRPr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endParaRPr lang="en-US" dirty="0">
              <a:sym typeface="Calibri"/>
            </a:endParaRPr>
          </a:p>
          <a:p>
            <a:pPr lvl="1"/>
            <a:r>
              <a:rPr lang="en-US" dirty="0">
                <a:sym typeface="Calibri"/>
              </a:rPr>
              <a:t>Sequential Logic (SL)</a:t>
            </a:r>
            <a:endParaRPr dirty="0"/>
          </a:p>
          <a:p>
            <a:pPr lvl="2"/>
            <a:r>
              <a:rPr lang="en-US" dirty="0">
                <a:sym typeface="Calibri"/>
              </a:rPr>
              <a:t>Circuits that “remember” or store information</a:t>
            </a:r>
            <a:endParaRPr dirty="0"/>
          </a:p>
          <a:p>
            <a:pPr lvl="2"/>
            <a:r>
              <a:rPr lang="en-US" dirty="0">
                <a:sym typeface="Calibri"/>
              </a:rPr>
              <a:t>a.k.a. “State Elements”</a:t>
            </a:r>
            <a:endParaRPr dirty="0"/>
          </a:p>
          <a:p>
            <a:pPr lvl="2"/>
            <a:r>
              <a:rPr lang="en-US" dirty="0">
                <a:sym typeface="Calibri"/>
              </a:rPr>
              <a:t>e.g. memory and registers (Registers)</a:t>
            </a:r>
            <a:endParaRPr dirty="0"/>
          </a:p>
        </p:txBody>
      </p:sp>
      <p:sp>
        <p:nvSpPr>
          <p:cNvPr id="489" name="Google Shape;489;g5d1628faa7_0_100"/>
          <p:cNvSpPr/>
          <p:nvPr/>
        </p:nvSpPr>
        <p:spPr>
          <a:xfrm>
            <a:off x="251520" y="3717032"/>
            <a:ext cx="8229600" cy="17808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465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9"/>
          <p:cNvSpPr/>
          <p:nvPr/>
        </p:nvSpPr>
        <p:spPr>
          <a:xfrm>
            <a:off x="423863" y="3474720"/>
            <a:ext cx="8078150" cy="1571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3DE8"/>
              </a:buClr>
              <a:buSzPts val="3200"/>
              <a:buFont typeface="Helvetica Neue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Want:</a:t>
            </a:r>
            <a:r>
              <a:rPr lang="en-US" sz="32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3200" b="1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-US" sz="32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S=0;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urier New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for X</a:t>
            </a:r>
            <a:r>
              <a:rPr lang="en-US" sz="3200" b="0" i="0" u="none" strike="noStrike" cap="none" baseline="-25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,X</a:t>
            </a:r>
            <a:r>
              <a:rPr lang="en-US" sz="3200" b="0" i="0" u="none" strike="noStrike" cap="none" baseline="-25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,X</a:t>
            </a:r>
            <a:r>
              <a:rPr lang="en-US" sz="3200" b="0" i="0" u="none" strike="noStrike" cap="none" baseline="-25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over time... </a:t>
            </a:r>
            <a:endParaRPr sz="32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urier New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        S = S + X</a:t>
            </a:r>
            <a:r>
              <a:rPr lang="en-US" sz="3200" b="0" i="0" u="none" strike="noStrike" cap="none" baseline="-25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19"/>
          <p:cNvSpPr txBox="1"/>
          <p:nvPr/>
        </p:nvSpPr>
        <p:spPr>
          <a:xfrm>
            <a:off x="457199" y="1600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0128"/>
              </a:buClr>
              <a:buSzPts val="2800"/>
              <a:buFont typeface="Helvetica Neue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example of why we would need </a:t>
            </a:r>
            <a:r>
              <a:rPr lang="en-US" sz="2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sequential logic</a:t>
            </a:r>
            <a:endParaRPr sz="2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19"/>
          <p:cNvSpPr/>
          <p:nvPr/>
        </p:nvSpPr>
        <p:spPr>
          <a:xfrm>
            <a:off x="423863" y="4902200"/>
            <a:ext cx="8364537" cy="144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3DE8"/>
              </a:buClr>
              <a:buSzPts val="3200"/>
              <a:buFont typeface="Helvetica Neue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Assume: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9400" lvl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Each 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value is applied in succession, one per cycle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9400" lvl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The sum since time 1 (cycle) is present on 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9" name="Google Shape;499;p19"/>
          <p:cNvGrpSpPr/>
          <p:nvPr/>
        </p:nvGrpSpPr>
        <p:grpSpPr>
          <a:xfrm>
            <a:off x="1828800" y="2560320"/>
            <a:ext cx="5270500" cy="914400"/>
            <a:chOff x="1828800" y="2468880"/>
            <a:chExt cx="5270500" cy="914400"/>
          </a:xfrm>
        </p:grpSpPr>
        <p:sp>
          <p:nvSpPr>
            <p:cNvPr id="500" name="Google Shape;500;p19"/>
            <p:cNvSpPr/>
            <p:nvPr/>
          </p:nvSpPr>
          <p:spPr>
            <a:xfrm>
              <a:off x="3436938" y="2468880"/>
              <a:ext cx="2133600" cy="914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SUM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1" name="Google Shape;501;p19"/>
            <p:cNvCxnSpPr>
              <a:stCxn id="502" idx="3"/>
              <a:endCxn id="500" idx="1"/>
            </p:cNvCxnSpPr>
            <p:nvPr/>
          </p:nvCxnSpPr>
          <p:spPr>
            <a:xfrm>
              <a:off x="2220913" y="2926080"/>
              <a:ext cx="1215900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503" name="Google Shape;503;p19"/>
            <p:cNvCxnSpPr>
              <a:stCxn id="500" idx="3"/>
              <a:endCxn id="504" idx="1"/>
            </p:cNvCxnSpPr>
            <p:nvPr/>
          </p:nvCxnSpPr>
          <p:spPr>
            <a:xfrm>
              <a:off x="5570538" y="2926080"/>
              <a:ext cx="1203300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505" name="Google Shape;505;p19"/>
            <p:cNvCxnSpPr/>
            <p:nvPr/>
          </p:nvCxnSpPr>
          <p:spPr>
            <a:xfrm rot="-5400000">
              <a:off x="2590006" y="2747452"/>
              <a:ext cx="423863" cy="3556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06" name="Google Shape;506;p19"/>
            <p:cNvCxnSpPr/>
            <p:nvPr/>
          </p:nvCxnSpPr>
          <p:spPr>
            <a:xfrm rot="-5400000">
              <a:off x="5910262" y="2746191"/>
              <a:ext cx="422275" cy="3556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02" name="Google Shape;502;p19"/>
            <p:cNvSpPr txBox="1"/>
            <p:nvPr/>
          </p:nvSpPr>
          <p:spPr>
            <a:xfrm>
              <a:off x="1828800" y="2697480"/>
              <a:ext cx="392113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r>
                <a:rPr lang="en-US" sz="2400" b="0" i="0" u="none" strike="noStrike" cap="none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19"/>
            <p:cNvSpPr txBox="1"/>
            <p:nvPr/>
          </p:nvSpPr>
          <p:spPr>
            <a:xfrm>
              <a:off x="6773863" y="2697480"/>
              <a:ext cx="325437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 sz="24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7" name="Google Shape;507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Accumulator Example</a:t>
            </a:r>
            <a:endParaRPr dirty="0">
              <a:sym typeface="Calibri"/>
            </a:endParaRP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4E08E649-D9F9-9842-B402-2EC56EACF7D6}"/>
              </a:ext>
            </a:extLst>
          </p:cNvPr>
          <p:cNvSpPr txBox="1">
            <a:spLocks/>
          </p:cNvSpPr>
          <p:nvPr/>
        </p:nvSpPr>
        <p:spPr>
          <a:xfrm>
            <a:off x="79244" y="6456337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i="1" dirty="0"/>
              <a:t>Prof </a:t>
            </a:r>
            <a:r>
              <a:rPr lang="en-US" dirty="0" err="1"/>
              <a:t>Krste</a:t>
            </a:r>
            <a:r>
              <a:rPr lang="en-US" dirty="0"/>
              <a:t> </a:t>
            </a:r>
            <a:r>
              <a:rPr lang="en-US" dirty="0" err="1"/>
              <a:t>Asanović</a:t>
            </a:r>
            <a:r>
              <a:rPr lang="en-US" dirty="0"/>
              <a:t> &amp; Randy H. Katz, </a:t>
            </a:r>
            <a:r>
              <a:rPr lang="en-US" dirty="0" err="1"/>
              <a:t>Univ</a:t>
            </a:r>
            <a:r>
              <a:rPr lang="en-US" dirty="0"/>
              <a:t> of California, Berkeley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E3B4F7AC-707A-4048-9A7C-BABEEEC2D8D1}"/>
              </a:ext>
            </a:extLst>
          </p:cNvPr>
          <p:cNvSpPr/>
          <p:nvPr/>
        </p:nvSpPr>
        <p:spPr bwMode="auto">
          <a:xfrm>
            <a:off x="1547664" y="3474720"/>
            <a:ext cx="504056" cy="1427480"/>
          </a:xfrm>
          <a:prstGeom prst="leftBrac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6055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" name="Google Shape;514;p20"/>
          <p:cNvPicPr preferRelativeResize="0"/>
          <p:nvPr/>
        </p:nvPicPr>
        <p:blipFill rotWithShape="1">
          <a:blip r:embed="rId3">
            <a:alphaModFix/>
          </a:blip>
          <a:srcRect l="2141" t="7140" r="18483" b="10910"/>
          <a:stretch/>
        </p:blipFill>
        <p:spPr>
          <a:xfrm>
            <a:off x="2176463" y="1709738"/>
            <a:ext cx="3276600" cy="2216150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20"/>
          <p:cNvSpPr/>
          <p:nvPr/>
        </p:nvSpPr>
        <p:spPr>
          <a:xfrm>
            <a:off x="558800" y="4191000"/>
            <a:ext cx="8008938" cy="1448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0128"/>
              </a:buClr>
              <a:buSzPts val="3200"/>
              <a:buFont typeface="Helvetica Neue"/>
              <a:buNone/>
            </a:pPr>
            <a:r>
              <a:rPr lang="en-US" sz="3200" b="0" i="0" u="none" strike="noStrike" cap="none" dirty="0">
                <a:solidFill>
                  <a:srgbClr val="FC0128"/>
                </a:solidFill>
                <a:latin typeface="Calibri"/>
                <a:ea typeface="Calibri"/>
                <a:cs typeface="Calibri"/>
                <a:sym typeface="Calibri"/>
              </a:rPr>
              <a:t>No!</a:t>
            </a:r>
            <a:r>
              <a:rPr lang="en-US" sz="3200" b="0" i="0" u="none" strike="noStrike" cap="none" dirty="0">
                <a:solidFill>
                  <a:srgbClr val="063DE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arenR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to control the next iteration of the ‘for’ loop?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arenR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do we say: </a:t>
            </a:r>
            <a:r>
              <a:rPr lang="en-US" sz="28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 = 0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0"/>
          <p:cNvSpPr/>
          <p:nvPr/>
        </p:nvSpPr>
        <p:spPr>
          <a:xfrm>
            <a:off x="4538663" y="3357563"/>
            <a:ext cx="1981200" cy="796925"/>
          </a:xfrm>
          <a:prstGeom prst="leftArrow">
            <a:avLst>
              <a:gd name="adj1" fmla="val 50000"/>
              <a:gd name="adj2" fmla="val 62151"/>
            </a:avLst>
          </a:prstGeom>
          <a:noFill/>
          <a:ln w="3815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Helvetica Neue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Feedback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0"/>
          <p:cNvSpPr txBox="1"/>
          <p:nvPr/>
        </p:nvSpPr>
        <p:spPr>
          <a:xfrm>
            <a:off x="1885951" y="1704975"/>
            <a:ext cx="40005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First Try: Does this work?</a:t>
            </a:r>
            <a:endParaRPr dirty="0">
              <a:sym typeface="Calibri"/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A61598D2-7220-7C4D-8E2C-F7EE4D6AEF9D}"/>
              </a:ext>
            </a:extLst>
          </p:cNvPr>
          <p:cNvSpPr txBox="1">
            <a:spLocks/>
          </p:cNvSpPr>
          <p:nvPr/>
        </p:nvSpPr>
        <p:spPr>
          <a:xfrm>
            <a:off x="79244" y="6456337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i="1" dirty="0"/>
              <a:t>Prof </a:t>
            </a:r>
            <a:r>
              <a:rPr lang="en-US" dirty="0" err="1"/>
              <a:t>Krste</a:t>
            </a:r>
            <a:r>
              <a:rPr lang="en-US" dirty="0"/>
              <a:t> </a:t>
            </a:r>
            <a:r>
              <a:rPr lang="en-US" dirty="0" err="1"/>
              <a:t>Asanović</a:t>
            </a:r>
            <a:r>
              <a:rPr lang="en-US" dirty="0"/>
              <a:t> &amp; Randy H. Katz, </a:t>
            </a:r>
            <a:r>
              <a:rPr lang="en-US" dirty="0" err="1"/>
              <a:t>Univ</a:t>
            </a:r>
            <a:r>
              <a:rPr lang="en-US" dirty="0"/>
              <a:t>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138685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5" name="Google Shape;525;p21"/>
          <p:cNvPicPr preferRelativeResize="0"/>
          <p:nvPr/>
        </p:nvPicPr>
        <p:blipFill rotWithShape="1">
          <a:blip r:embed="rId3">
            <a:alphaModFix/>
          </a:blip>
          <a:srcRect l="1265" t="8461" r="5835" b="8010"/>
          <a:stretch/>
        </p:blipFill>
        <p:spPr>
          <a:xfrm>
            <a:off x="246063" y="1965325"/>
            <a:ext cx="6096000" cy="2835275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Second Try: How About This?</a:t>
            </a:r>
            <a:endParaRPr dirty="0">
              <a:sym typeface="Calibri"/>
            </a:endParaRPr>
          </a:p>
        </p:txBody>
      </p:sp>
      <p:grpSp>
        <p:nvGrpSpPr>
          <p:cNvPr id="527" name="Google Shape;527;p21"/>
          <p:cNvGrpSpPr/>
          <p:nvPr/>
        </p:nvGrpSpPr>
        <p:grpSpPr>
          <a:xfrm>
            <a:off x="4096219" y="2223247"/>
            <a:ext cx="4806903" cy="1600438"/>
            <a:chOff x="3943819" y="1461247"/>
            <a:chExt cx="4806903" cy="1600438"/>
          </a:xfrm>
        </p:grpSpPr>
        <p:sp>
          <p:nvSpPr>
            <p:cNvPr id="528" name="Google Shape;528;p21"/>
            <p:cNvSpPr txBox="1"/>
            <p:nvPr/>
          </p:nvSpPr>
          <p:spPr>
            <a:xfrm>
              <a:off x="5915447" y="1461247"/>
              <a:ext cx="2835275" cy="1600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A </a:t>
              </a:r>
              <a:r>
                <a:rPr lang="en-US" sz="2000" b="0" i="1" u="none" strike="noStrike" cap="none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Register</a:t>
              </a:r>
              <a:r>
                <a:rPr lang="en-US" sz="2000" b="0" i="0" u="none" strike="noStrike" cap="none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 is the state element that is used here to hold up the transfer </a:t>
              </a:r>
              <a:br>
                <a:rPr lang="en-US" sz="2000" b="0" i="0" u="none" strike="noStrike" cap="none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2000" b="0" i="0" u="none" strike="noStrike" cap="none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of data to the adder</a:t>
              </a:r>
              <a:endParaRPr sz="14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29" name="Google Shape;529;p21"/>
            <p:cNvCxnSpPr/>
            <p:nvPr/>
          </p:nvCxnSpPr>
          <p:spPr>
            <a:xfrm flipH="1">
              <a:off x="3943819" y="1721224"/>
              <a:ext cx="1971628" cy="1003558"/>
            </a:xfrm>
            <a:prstGeom prst="straightConnector1">
              <a:avLst/>
            </a:prstGeom>
            <a:noFill/>
            <a:ln w="25400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5B4D1A55-9CCE-0344-AD6E-B70CD34C5FA3}"/>
              </a:ext>
            </a:extLst>
          </p:cNvPr>
          <p:cNvSpPr txBox="1">
            <a:spLocks/>
          </p:cNvSpPr>
          <p:nvPr/>
        </p:nvSpPr>
        <p:spPr>
          <a:xfrm>
            <a:off x="79244" y="6456337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i="1" dirty="0"/>
              <a:t>Prof </a:t>
            </a:r>
            <a:r>
              <a:rPr lang="en-US" dirty="0" err="1"/>
              <a:t>Krste</a:t>
            </a:r>
            <a:r>
              <a:rPr lang="en-US" dirty="0"/>
              <a:t> </a:t>
            </a:r>
            <a:r>
              <a:rPr lang="en-US" dirty="0" err="1"/>
              <a:t>Asanović</a:t>
            </a:r>
            <a:r>
              <a:rPr lang="en-US" dirty="0"/>
              <a:t> &amp; Randy H. Katz, </a:t>
            </a:r>
            <a:r>
              <a:rPr lang="en-US" dirty="0" err="1"/>
              <a:t>Univ</a:t>
            </a:r>
            <a:r>
              <a:rPr lang="en-US" dirty="0"/>
              <a:t>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381657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E1FE5-D1B0-B643-A01A-89741F244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RISC-V: So far we have studied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E3E84-020D-2946-AF6D-7449E518E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124744"/>
            <a:ext cx="4175125" cy="5256584"/>
          </a:xfrm>
        </p:spPr>
        <p:txBody>
          <a:bodyPr/>
          <a:lstStyle/>
          <a:p>
            <a:r>
              <a:rPr lang="en-US" sz="1800" dirty="0"/>
              <a:t>Arithmetic operations: add, sub, </a:t>
            </a:r>
            <a:r>
              <a:rPr lang="en-US" sz="1800" dirty="0" err="1"/>
              <a:t>addi</a:t>
            </a:r>
            <a:r>
              <a:rPr lang="en-US" sz="1800" dirty="0"/>
              <a:t>, </a:t>
            </a:r>
          </a:p>
          <a:p>
            <a:r>
              <a:rPr lang="en-US" sz="1800" dirty="0"/>
              <a:t>How to bring data from memory to register and vice versa? </a:t>
            </a:r>
          </a:p>
          <a:p>
            <a:pPr lvl="1"/>
            <a:r>
              <a:rPr lang="en-US" sz="1600" dirty="0" err="1">
                <a:latin typeface="Courier" pitchFamily="2" charset="0"/>
              </a:rPr>
              <a:t>lw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 err="1">
                <a:latin typeface="Courier" pitchFamily="2" charset="0"/>
              </a:rPr>
              <a:t>sw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 err="1">
                <a:latin typeface="Courier" pitchFamily="2" charset="0"/>
              </a:rPr>
              <a:t>lb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 err="1">
                <a:latin typeface="Courier" pitchFamily="2" charset="0"/>
              </a:rPr>
              <a:t>sb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 err="1">
                <a:latin typeface="Courier" pitchFamily="2" charset="0"/>
              </a:rPr>
              <a:t>lbu</a:t>
            </a:r>
            <a:r>
              <a:rPr lang="en-US" sz="1600" dirty="0">
                <a:latin typeface="Courier" pitchFamily="2" charset="0"/>
              </a:rPr>
              <a:t> </a:t>
            </a:r>
          </a:p>
          <a:p>
            <a:r>
              <a:rPr lang="en-US" sz="1800" dirty="0"/>
              <a:t>Bit-by-bit logical instructions</a:t>
            </a:r>
          </a:p>
          <a:p>
            <a:pPr lvl="1"/>
            <a:r>
              <a:rPr lang="en-US" sz="1600" dirty="0">
                <a:latin typeface="Courier" pitchFamily="2" charset="0"/>
              </a:rPr>
              <a:t>and, or, </a:t>
            </a:r>
            <a:r>
              <a:rPr lang="en-US" sz="1600" dirty="0" err="1">
                <a:latin typeface="Courier" pitchFamily="2" charset="0"/>
              </a:rPr>
              <a:t>xor</a:t>
            </a:r>
            <a:endParaRPr lang="en-US" sz="1600" dirty="0">
              <a:latin typeface="Courier" pitchFamily="2" charset="0"/>
            </a:endParaRPr>
          </a:p>
          <a:p>
            <a:pPr lvl="1"/>
            <a:r>
              <a:rPr lang="en-US" sz="1600" dirty="0" err="1">
                <a:latin typeface="Courier" pitchFamily="2" charset="0"/>
              </a:rPr>
              <a:t>andi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 err="1">
                <a:latin typeface="Courier" pitchFamily="2" charset="0"/>
              </a:rPr>
              <a:t>ori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 err="1">
                <a:latin typeface="Courier" pitchFamily="2" charset="0"/>
              </a:rPr>
              <a:t>xori</a:t>
            </a:r>
            <a:endParaRPr lang="en-US" sz="1600" dirty="0">
              <a:latin typeface="Courier" pitchFamily="2" charset="0"/>
            </a:endParaRPr>
          </a:p>
          <a:p>
            <a:r>
              <a:rPr lang="en-US" sz="1800" dirty="0"/>
              <a:t>Logical Shift instructions</a:t>
            </a:r>
          </a:p>
          <a:p>
            <a:pPr lvl="1"/>
            <a:r>
              <a:rPr lang="en-US" sz="1600" dirty="0" err="1">
                <a:latin typeface="Courier" pitchFamily="2" charset="0"/>
              </a:rPr>
              <a:t>sll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 err="1">
                <a:latin typeface="Courier" pitchFamily="2" charset="0"/>
              </a:rPr>
              <a:t>srl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 err="1">
                <a:latin typeface="Courier" pitchFamily="2" charset="0"/>
              </a:rPr>
              <a:t>sra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 err="1">
                <a:latin typeface="Courier" pitchFamily="2" charset="0"/>
              </a:rPr>
              <a:t>slli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 err="1">
                <a:latin typeface="Courier" pitchFamily="2" charset="0"/>
              </a:rPr>
              <a:t>srli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 err="1">
                <a:latin typeface="Courier" pitchFamily="2" charset="0"/>
              </a:rPr>
              <a:t>srai</a:t>
            </a:r>
            <a:endParaRPr lang="en-US" sz="1600" dirty="0">
              <a:latin typeface="Courier" pitchFamily="2" charset="0"/>
            </a:endParaRPr>
          </a:p>
          <a:p>
            <a:r>
              <a:rPr lang="en-US" sz="1800" dirty="0"/>
              <a:t>Generating Constants</a:t>
            </a:r>
          </a:p>
          <a:p>
            <a:r>
              <a:rPr lang="en-US" sz="1800" dirty="0"/>
              <a:t>Branching Instructions: </a:t>
            </a:r>
            <a:r>
              <a:rPr lang="en-US" sz="1600" dirty="0" err="1">
                <a:latin typeface="Courier" pitchFamily="2" charset="0"/>
              </a:rPr>
              <a:t>beq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 err="1">
                <a:latin typeface="Courier" pitchFamily="2" charset="0"/>
              </a:rPr>
              <a:t>bne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 err="1">
                <a:latin typeface="Courier" pitchFamily="2" charset="0"/>
              </a:rPr>
              <a:t>blt</a:t>
            </a:r>
            <a:r>
              <a:rPr lang="en-US" sz="1600" dirty="0">
                <a:latin typeface="Courier" pitchFamily="2" charset="0"/>
              </a:rPr>
              <a:t>/</a:t>
            </a:r>
            <a:r>
              <a:rPr lang="en-US" sz="1600" dirty="0" err="1">
                <a:latin typeface="Courier" pitchFamily="2" charset="0"/>
              </a:rPr>
              <a:t>bltu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 err="1">
                <a:latin typeface="Courier" pitchFamily="2" charset="0"/>
              </a:rPr>
              <a:t>bge</a:t>
            </a:r>
            <a:r>
              <a:rPr lang="en-US" sz="1600" dirty="0">
                <a:latin typeface="Courier" pitchFamily="2" charset="0"/>
              </a:rPr>
              <a:t>/</a:t>
            </a:r>
            <a:r>
              <a:rPr lang="en-US" sz="1600" dirty="0" err="1">
                <a:latin typeface="Courier" pitchFamily="2" charset="0"/>
              </a:rPr>
              <a:t>bgeu</a:t>
            </a:r>
            <a:endParaRPr lang="en-US" sz="1600" dirty="0">
              <a:latin typeface="Courier" pitchFamily="2" charset="0"/>
            </a:endParaRPr>
          </a:p>
          <a:p>
            <a:r>
              <a:rPr lang="en-US" sz="1800" dirty="0"/>
              <a:t>Jumping instruction</a:t>
            </a:r>
            <a:r>
              <a:rPr lang="en-US" sz="1600" dirty="0">
                <a:latin typeface="Courier" pitchFamily="2" charset="0"/>
              </a:rPr>
              <a:t>: j</a:t>
            </a:r>
          </a:p>
          <a:p>
            <a:r>
              <a:rPr lang="en-US" sz="1800" dirty="0"/>
              <a:t>Assembly level program for: if, if/else, while, for loops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D05587-6A59-8043-B43A-2F1EF6758C4E}"/>
              </a:ext>
            </a:extLst>
          </p:cNvPr>
          <p:cNvSpPr txBox="1">
            <a:spLocks/>
          </p:cNvSpPr>
          <p:nvPr/>
        </p:nvSpPr>
        <p:spPr bwMode="auto">
          <a:xfrm>
            <a:off x="4499992" y="1124744"/>
            <a:ext cx="4175125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18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742950" lvl="1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1600" b="0" i="0">
                <a:latin typeface="Courier" pitchFamily="2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eaLnBrk="1" hangingPunct="1"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§"/>
              <a:defRPr sz="20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eaLnBrk="1" hangingPunct="1">
              <a:spcBef>
                <a:spcPct val="20000"/>
              </a:spcBef>
              <a:buChar char="–"/>
              <a:defRPr sz="20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eaLnBrk="1" hangingPunct="1">
              <a:spcBef>
                <a:spcPct val="20000"/>
              </a:spcBef>
              <a:buChar char="»"/>
              <a:defRPr sz="20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9pPr>
          </a:lstStyle>
          <a:p>
            <a:r>
              <a:rPr lang="en-US" dirty="0"/>
              <a:t>Function Calls 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Basics 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Input arguments and Return Value</a:t>
            </a:r>
          </a:p>
          <a:p>
            <a:r>
              <a:rPr lang="en-US" dirty="0"/>
              <a:t>The Stack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Basics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How functions use a stack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Stack use in non-leaf function calls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Recursive Functions</a:t>
            </a:r>
          </a:p>
          <a:p>
            <a:r>
              <a:rPr lang="en-US" dirty="0"/>
              <a:t>Floating Point Numbers</a:t>
            </a:r>
          </a:p>
          <a:p>
            <a:r>
              <a:rPr lang="en-US" dirty="0"/>
              <a:t>Instruction Formats</a:t>
            </a:r>
          </a:p>
          <a:p>
            <a:r>
              <a:rPr lang="en-US" dirty="0"/>
              <a:t>Machine Instructions</a:t>
            </a:r>
          </a:p>
          <a:p>
            <a:r>
              <a:rPr lang="en-US" dirty="0"/>
              <a:t>Microarchitecture 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Combinational and Sequential logic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Clock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Registers</a:t>
            </a:r>
          </a:p>
          <a:p>
            <a:pPr marL="457200" lvl="1" indent="0">
              <a:buNone/>
            </a:pP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6663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Uses for State Elements</a:t>
            </a:r>
            <a:endParaRPr dirty="0"/>
          </a:p>
        </p:txBody>
      </p:sp>
      <p:sp>
        <p:nvSpPr>
          <p:cNvPr id="537" name="Google Shape;537;p18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003232" cy="4937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rgbClr val="FF0000"/>
                </a:solidFill>
                <a:sym typeface="Calibri"/>
              </a:rPr>
              <a:t>Place to store values for </a:t>
            </a:r>
            <a:r>
              <a:rPr lang="en-US" b="1" dirty="0">
                <a:solidFill>
                  <a:srgbClr val="FF0000"/>
                </a:solidFill>
                <a:sym typeface="Calibri"/>
              </a:rPr>
              <a:t>some amount of time</a:t>
            </a:r>
            <a:r>
              <a:rPr lang="en-US" dirty="0">
                <a:sym typeface="Calibri"/>
              </a:rPr>
              <a:t>:</a:t>
            </a:r>
            <a:endParaRPr dirty="0"/>
          </a:p>
          <a:p>
            <a:pPr lvl="1"/>
            <a:r>
              <a:rPr lang="en-US" dirty="0">
                <a:sym typeface="Calibri"/>
              </a:rPr>
              <a:t>Register files (like in </a:t>
            </a:r>
            <a:r>
              <a:rPr lang="en-US" dirty="0"/>
              <a:t>RISC-V</a:t>
            </a:r>
            <a:r>
              <a:rPr lang="en-US" dirty="0">
                <a:sym typeface="Calibri"/>
              </a:rPr>
              <a:t>)</a:t>
            </a:r>
            <a:endParaRPr dirty="0"/>
          </a:p>
          <a:p>
            <a:pPr lvl="1"/>
            <a:r>
              <a:rPr lang="en-US" dirty="0">
                <a:sym typeface="Calibri"/>
              </a:rPr>
              <a:t>Memory (caches and main memory)</a:t>
            </a:r>
            <a:endParaRPr dirty="0"/>
          </a:p>
          <a:p>
            <a:r>
              <a:rPr lang="en-US" dirty="0">
                <a:solidFill>
                  <a:srgbClr val="FF0000"/>
                </a:solidFill>
                <a:sym typeface="Calibri"/>
              </a:rPr>
              <a:t>Help control </a:t>
            </a:r>
            <a:r>
              <a:rPr lang="en-US" b="1" dirty="0">
                <a:solidFill>
                  <a:srgbClr val="FF0000"/>
                </a:solidFill>
                <a:sym typeface="Calibri"/>
              </a:rPr>
              <a:t>flow of information </a:t>
            </a:r>
            <a:r>
              <a:rPr lang="en-US" dirty="0">
                <a:solidFill>
                  <a:srgbClr val="FF0000"/>
                </a:solidFill>
                <a:sym typeface="Calibri"/>
              </a:rPr>
              <a:t>between combinational logic blocks</a:t>
            </a:r>
            <a:endParaRPr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ym typeface="Calibri"/>
              </a:rPr>
              <a:t>State elements are used to hold up the movement of information at the inputs to combinational logic blocks and allow for orderly passage</a:t>
            </a:r>
            <a:endParaRPr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36A107-95D1-6940-B2C1-0826904145FF}"/>
              </a:ext>
            </a:extLst>
          </p:cNvPr>
          <p:cNvSpPr txBox="1">
            <a:spLocks/>
          </p:cNvSpPr>
          <p:nvPr/>
        </p:nvSpPr>
        <p:spPr>
          <a:xfrm>
            <a:off x="79244" y="6456337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i="1" dirty="0"/>
              <a:t>Prof </a:t>
            </a:r>
            <a:r>
              <a:rPr lang="en-US" dirty="0" err="1"/>
              <a:t>Krste</a:t>
            </a:r>
            <a:r>
              <a:rPr lang="en-US" dirty="0"/>
              <a:t> </a:t>
            </a:r>
            <a:r>
              <a:rPr lang="en-US" dirty="0" err="1"/>
              <a:t>Asanović</a:t>
            </a:r>
            <a:r>
              <a:rPr lang="en-US" dirty="0"/>
              <a:t> &amp; Randy H. Katz, </a:t>
            </a:r>
            <a:r>
              <a:rPr lang="en-US" dirty="0" err="1"/>
              <a:t>Univ</a:t>
            </a:r>
            <a:r>
              <a:rPr lang="en-US" dirty="0"/>
              <a:t>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19943550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0" name="Google Shape;570;p1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887" t="13617" r="12072" b="5756"/>
          <a:stretch/>
        </p:blipFill>
        <p:spPr>
          <a:xfrm>
            <a:off x="320049" y="1645925"/>
            <a:ext cx="79584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15"/>
          <p:cNvSpPr/>
          <p:nvPr/>
        </p:nvSpPr>
        <p:spPr>
          <a:xfrm>
            <a:off x="701049" y="4480550"/>
            <a:ext cx="7848600" cy="2051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</a:pPr>
            <a:r>
              <a:rPr lang="en-US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 Signals 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transmitted over wires continuously</a:t>
            </a:r>
            <a:endParaRPr b="0" dirty="0"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 Transmission is effectively instantaneous</a:t>
            </a:r>
            <a:endParaRPr b="0" dirty="0"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Implies that any wire only contains one value at any given time</a:t>
            </a:r>
            <a:endParaRPr sz="2000" b="0" dirty="0"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572" name="Google Shape;572;p15"/>
          <p:cNvSpPr txBox="1">
            <a:spLocks noGrp="1"/>
          </p:cNvSpPr>
          <p:nvPr>
            <p:ph type="title"/>
          </p:nvPr>
        </p:nvSpPr>
        <p:spPr>
          <a:xfrm>
            <a:off x="320049" y="11430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Signals and Waveforms: Clocks</a:t>
            </a:r>
            <a:endParaRPr dirty="0">
              <a:sym typeface="Calibri"/>
            </a:endParaRPr>
          </a:p>
        </p:txBody>
      </p:sp>
      <p:grpSp>
        <p:nvGrpSpPr>
          <p:cNvPr id="573" name="Google Shape;573;p15"/>
          <p:cNvGrpSpPr/>
          <p:nvPr/>
        </p:nvGrpSpPr>
        <p:grpSpPr>
          <a:xfrm>
            <a:off x="3078866" y="2468880"/>
            <a:ext cx="1603034" cy="1650385"/>
            <a:chOff x="3078866" y="2286000"/>
            <a:chExt cx="1603034" cy="1650385"/>
          </a:xfrm>
        </p:grpSpPr>
        <p:cxnSp>
          <p:nvCxnSpPr>
            <p:cNvPr id="574" name="Google Shape;574;p15"/>
            <p:cNvCxnSpPr/>
            <p:nvPr/>
          </p:nvCxnSpPr>
          <p:spPr>
            <a:xfrm>
              <a:off x="3078866" y="2286000"/>
              <a:ext cx="0" cy="164592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sp>
          <p:nvSpPr>
            <p:cNvPr id="575" name="Google Shape;575;p15"/>
            <p:cNvSpPr txBox="1"/>
            <p:nvPr/>
          </p:nvSpPr>
          <p:spPr>
            <a:xfrm>
              <a:off x="3090439" y="3474720"/>
              <a:ext cx="1591461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Rising Edge</a:t>
              </a:r>
              <a:endParaRPr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6" name="Google Shape;576;p15"/>
          <p:cNvGrpSpPr/>
          <p:nvPr/>
        </p:nvGrpSpPr>
        <p:grpSpPr>
          <a:xfrm>
            <a:off x="6400800" y="2468880"/>
            <a:ext cx="1657252" cy="1650385"/>
            <a:chOff x="6400800" y="2286000"/>
            <a:chExt cx="1657252" cy="1650385"/>
          </a:xfrm>
        </p:grpSpPr>
        <p:cxnSp>
          <p:nvCxnSpPr>
            <p:cNvPr id="577" name="Google Shape;577;p15"/>
            <p:cNvCxnSpPr/>
            <p:nvPr/>
          </p:nvCxnSpPr>
          <p:spPr>
            <a:xfrm>
              <a:off x="6400800" y="2286000"/>
              <a:ext cx="0" cy="164592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sp>
          <p:nvSpPr>
            <p:cNvPr id="578" name="Google Shape;578;p15"/>
            <p:cNvSpPr txBox="1"/>
            <p:nvPr/>
          </p:nvSpPr>
          <p:spPr>
            <a:xfrm>
              <a:off x="6402727" y="3474720"/>
              <a:ext cx="1655325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Falling Edge</a:t>
              </a:r>
              <a:endParaRPr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9" name="Google Shape;579;p15"/>
          <p:cNvSpPr txBox="1"/>
          <p:nvPr/>
        </p:nvSpPr>
        <p:spPr>
          <a:xfrm>
            <a:off x="3011346" y="1156012"/>
            <a:ext cx="2219775" cy="690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Clock period </a:t>
            </a:r>
            <a:b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(CPU cycle time)</a:t>
            </a:r>
            <a:endParaRPr sz="24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15"/>
          <p:cNvSpPr/>
          <p:nvPr/>
        </p:nvSpPr>
        <p:spPr>
          <a:xfrm>
            <a:off x="7975100" y="2103775"/>
            <a:ext cx="377400" cy="365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808519CD-8840-1041-A073-5E96251DBC73}"/>
              </a:ext>
            </a:extLst>
          </p:cNvPr>
          <p:cNvSpPr txBox="1">
            <a:spLocks/>
          </p:cNvSpPr>
          <p:nvPr/>
        </p:nvSpPr>
        <p:spPr>
          <a:xfrm>
            <a:off x="79244" y="6456337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i="1" dirty="0"/>
              <a:t>Prof </a:t>
            </a:r>
            <a:r>
              <a:rPr lang="en-US" dirty="0" err="1"/>
              <a:t>Krste</a:t>
            </a:r>
            <a:r>
              <a:rPr lang="en-US" dirty="0"/>
              <a:t> </a:t>
            </a:r>
            <a:r>
              <a:rPr lang="en-US" dirty="0" err="1"/>
              <a:t>Asanović</a:t>
            </a:r>
            <a:r>
              <a:rPr lang="en-US" dirty="0"/>
              <a:t> &amp; Randy H. Katz, </a:t>
            </a:r>
            <a:r>
              <a:rPr lang="en-US" dirty="0" err="1"/>
              <a:t>Univ</a:t>
            </a:r>
            <a:r>
              <a:rPr lang="en-US" dirty="0"/>
              <a:t>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106167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6" name="Google Shape;586;p1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3669" r="4586" b="5209"/>
          <a:stretch/>
        </p:blipFill>
        <p:spPr>
          <a:xfrm>
            <a:off x="1005840" y="1463040"/>
            <a:ext cx="7156330" cy="4937760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Signals and Waveforms</a:t>
            </a:r>
            <a:endParaRPr dirty="0">
              <a:sym typeface="Calibri"/>
            </a:endParaRPr>
          </a:p>
        </p:txBody>
      </p:sp>
      <p:grpSp>
        <p:nvGrpSpPr>
          <p:cNvPr id="588" name="Google Shape;588;p16"/>
          <p:cNvGrpSpPr/>
          <p:nvPr/>
        </p:nvGrpSpPr>
        <p:grpSpPr>
          <a:xfrm>
            <a:off x="6204030" y="5202936"/>
            <a:ext cx="2766350" cy="1089529"/>
            <a:chOff x="6204030" y="5335929"/>
            <a:chExt cx="2766350" cy="1089529"/>
          </a:xfrm>
        </p:grpSpPr>
        <p:cxnSp>
          <p:nvCxnSpPr>
            <p:cNvPr id="589" name="Google Shape;589;p16"/>
            <p:cNvCxnSpPr/>
            <p:nvPr/>
          </p:nvCxnSpPr>
          <p:spPr>
            <a:xfrm flipH="1">
              <a:off x="6204030" y="5602147"/>
              <a:ext cx="682907" cy="277792"/>
            </a:xfrm>
            <a:prstGeom prst="straightConnector1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590" name="Google Shape;590;p16"/>
            <p:cNvSpPr txBox="1"/>
            <p:nvPr/>
          </p:nvSpPr>
          <p:spPr>
            <a:xfrm>
              <a:off x="6852213" y="5335929"/>
              <a:ext cx="2118167" cy="10895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1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All signals change </a:t>
              </a:r>
              <a:r>
                <a:rPr lang="en-US" sz="2400" b="0" i="1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after</a:t>
              </a:r>
              <a:r>
                <a:rPr lang="en-US" sz="24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 clock “triggers”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1" name="Google Shape;591;p16"/>
          <p:cNvGrpSpPr/>
          <p:nvPr/>
        </p:nvGrpSpPr>
        <p:grpSpPr>
          <a:xfrm>
            <a:off x="208345" y="3931920"/>
            <a:ext cx="1437575" cy="1645920"/>
            <a:chOff x="208345" y="4069080"/>
            <a:chExt cx="1437575" cy="1645920"/>
          </a:xfrm>
        </p:grpSpPr>
        <p:sp>
          <p:nvSpPr>
            <p:cNvPr id="592" name="Google Shape;592;p16"/>
            <p:cNvSpPr/>
            <p:nvPr/>
          </p:nvSpPr>
          <p:spPr>
            <a:xfrm>
              <a:off x="1280160" y="4069080"/>
              <a:ext cx="365760" cy="164592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16"/>
            <p:cNvSpPr txBox="1"/>
            <p:nvPr/>
          </p:nvSpPr>
          <p:spPr>
            <a:xfrm>
              <a:off x="208345" y="4109011"/>
              <a:ext cx="1215342" cy="1577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Stack signals on top of each other</a:t>
              </a:r>
              <a:endParaRPr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5CC840CD-1669-BF4B-8F43-CF39DD3701AB}"/>
              </a:ext>
            </a:extLst>
          </p:cNvPr>
          <p:cNvSpPr txBox="1">
            <a:spLocks/>
          </p:cNvSpPr>
          <p:nvPr/>
        </p:nvSpPr>
        <p:spPr>
          <a:xfrm>
            <a:off x="79244" y="6456337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i="1" dirty="0"/>
              <a:t>Prof </a:t>
            </a:r>
            <a:r>
              <a:rPr lang="en-US" dirty="0" err="1"/>
              <a:t>Krste</a:t>
            </a:r>
            <a:r>
              <a:rPr lang="en-US" dirty="0"/>
              <a:t> </a:t>
            </a:r>
            <a:r>
              <a:rPr lang="en-US" dirty="0" err="1"/>
              <a:t>Asanović</a:t>
            </a:r>
            <a:r>
              <a:rPr lang="en-US" dirty="0"/>
              <a:t> &amp; Randy H. Katz, </a:t>
            </a:r>
            <a:r>
              <a:rPr lang="en-US" dirty="0" err="1"/>
              <a:t>Univ</a:t>
            </a:r>
            <a:r>
              <a:rPr lang="en-US" dirty="0"/>
              <a:t>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9868277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6" name="Google Shape;606;p1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2655" r="6195" b="9038"/>
          <a:stretch/>
        </p:blipFill>
        <p:spPr>
          <a:xfrm>
            <a:off x="777240" y="1828800"/>
            <a:ext cx="7587749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p17"/>
          <p:cNvSpPr txBox="1">
            <a:spLocks noGrp="1"/>
          </p:cNvSpPr>
          <p:nvPr>
            <p:ph type="title"/>
          </p:nvPr>
        </p:nvSpPr>
        <p:spPr>
          <a:xfrm>
            <a:off x="461505" y="969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Signals and Waveforms: Grouping</a:t>
            </a:r>
            <a:endParaRPr dirty="0">
              <a:sym typeface="Calibri"/>
            </a:endParaRPr>
          </a:p>
        </p:txBody>
      </p:sp>
      <p:sp>
        <p:nvSpPr>
          <p:cNvPr id="608" name="Google Shape;608;p17"/>
          <p:cNvSpPr txBox="1"/>
          <p:nvPr/>
        </p:nvSpPr>
        <p:spPr>
          <a:xfrm>
            <a:off x="179046" y="4730790"/>
            <a:ext cx="2733675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 group of wires when interpreted as a bit field is called a </a:t>
            </a:r>
            <a:r>
              <a:rPr lang="en-US" sz="2000" b="0" i="1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bus</a:t>
            </a:r>
            <a:endParaRPr sz="2000" b="0" i="1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9" name="Google Shape;609;p17"/>
          <p:cNvCxnSpPr/>
          <p:nvPr/>
        </p:nvCxnSpPr>
        <p:spPr>
          <a:xfrm rot="10800000" flipH="1">
            <a:off x="370390" y="3356658"/>
            <a:ext cx="428263" cy="1412112"/>
          </a:xfrm>
          <a:prstGeom prst="straightConnector1">
            <a:avLst/>
          </a:prstGeom>
          <a:noFill/>
          <a:ln w="2540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610" name="Google Shape;610;p17"/>
          <p:cNvGrpSpPr/>
          <p:nvPr/>
        </p:nvGrpSpPr>
        <p:grpSpPr>
          <a:xfrm>
            <a:off x="816609" y="2796443"/>
            <a:ext cx="1539221" cy="584775"/>
            <a:chOff x="1371600" y="3449255"/>
            <a:chExt cx="1539221" cy="584775"/>
          </a:xfrm>
        </p:grpSpPr>
        <p:sp>
          <p:nvSpPr>
            <p:cNvPr id="611" name="Google Shape;611;p17"/>
            <p:cNvSpPr/>
            <p:nvPr/>
          </p:nvSpPr>
          <p:spPr>
            <a:xfrm>
              <a:off x="1371600" y="3611880"/>
              <a:ext cx="1097280" cy="274320"/>
            </a:xfrm>
            <a:prstGeom prst="rect">
              <a:avLst/>
            </a:prstGeom>
            <a:noFill/>
            <a:ln w="38100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 txBox="1"/>
            <p:nvPr/>
          </p:nvSpPr>
          <p:spPr>
            <a:xfrm>
              <a:off x="2500131" y="3449255"/>
              <a:ext cx="410690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1" i="0" u="none" strike="noStrike" cap="none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 sz="24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4" name="Google Shape;614;p17"/>
          <p:cNvGrpSpPr/>
          <p:nvPr/>
        </p:nvGrpSpPr>
        <p:grpSpPr>
          <a:xfrm>
            <a:off x="5440337" y="5278001"/>
            <a:ext cx="1284688" cy="414000"/>
            <a:chOff x="5701312" y="6301801"/>
            <a:chExt cx="1284688" cy="414000"/>
          </a:xfrm>
        </p:grpSpPr>
        <p:sp>
          <p:nvSpPr>
            <p:cNvPr id="615" name="Google Shape;615;p17"/>
            <p:cNvSpPr txBox="1"/>
            <p:nvPr/>
          </p:nvSpPr>
          <p:spPr>
            <a:xfrm>
              <a:off x="5701312" y="6301801"/>
              <a:ext cx="882000" cy="41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  <a:endParaRPr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16" name="Google Shape;616;p17"/>
            <p:cNvCxnSpPr/>
            <p:nvPr/>
          </p:nvCxnSpPr>
          <p:spPr>
            <a:xfrm>
              <a:off x="6373700" y="6558625"/>
              <a:ext cx="6123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pic>
        <p:nvPicPr>
          <p:cNvPr id="617" name="Google Shape;617;p1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 l="3670" t="79430" r="29831" b="5213"/>
          <a:stretch/>
        </p:blipFill>
        <p:spPr>
          <a:xfrm>
            <a:off x="2812575" y="1079175"/>
            <a:ext cx="3862200" cy="79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1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 l="18349" t="79430" r="47204" b="5213"/>
          <a:stretch/>
        </p:blipFill>
        <p:spPr>
          <a:xfrm>
            <a:off x="6164726" y="1079175"/>
            <a:ext cx="2000700" cy="79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5F55BCAC-830E-6348-8FDB-CECC0FDDA1B3}"/>
              </a:ext>
            </a:extLst>
          </p:cNvPr>
          <p:cNvSpPr txBox="1">
            <a:spLocks/>
          </p:cNvSpPr>
          <p:nvPr/>
        </p:nvSpPr>
        <p:spPr>
          <a:xfrm>
            <a:off x="79244" y="6456337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i="1" dirty="0"/>
              <a:t>Prof </a:t>
            </a:r>
            <a:r>
              <a:rPr lang="en-US" dirty="0" err="1"/>
              <a:t>Krste</a:t>
            </a:r>
            <a:r>
              <a:rPr lang="en-US" dirty="0"/>
              <a:t> </a:t>
            </a:r>
            <a:r>
              <a:rPr lang="en-US" dirty="0" err="1"/>
              <a:t>Asanović</a:t>
            </a:r>
            <a:r>
              <a:rPr lang="en-US" dirty="0"/>
              <a:t> &amp; Randy H. Katz, </a:t>
            </a:r>
            <a:r>
              <a:rPr lang="en-US" dirty="0" err="1"/>
              <a:t>Univ</a:t>
            </a:r>
            <a:r>
              <a:rPr lang="en-US" dirty="0"/>
              <a:t>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351397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Dealing with Waveform Diagrams</a:t>
            </a:r>
            <a:endParaRPr dirty="0">
              <a:sym typeface="Calibri"/>
            </a:endParaRPr>
          </a:p>
        </p:txBody>
      </p:sp>
      <p:sp>
        <p:nvSpPr>
          <p:cNvPr id="600" name="Google Shape;600;p29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229600" cy="4937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When does a signal update?</a:t>
            </a:r>
            <a:endParaRPr dirty="0"/>
          </a:p>
          <a:p>
            <a:pPr lvl="1"/>
            <a:r>
              <a:rPr lang="en-US" dirty="0">
                <a:sym typeface="Calibri"/>
              </a:rPr>
              <a:t>A state element updates based on CLK triggers</a:t>
            </a:r>
            <a:endParaRPr dirty="0"/>
          </a:p>
          <a:p>
            <a:pPr lvl="1"/>
            <a:r>
              <a:rPr lang="en-US" dirty="0">
                <a:sym typeface="Calibri"/>
              </a:rPr>
              <a:t>A combinational element updates ANY time ANY of its inputs changes</a:t>
            </a:r>
            <a:endParaRPr dirty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36460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" name="Google Shape;624;g5d1628faa7_0_333"/>
          <p:cNvPicPr preferRelativeResize="0"/>
          <p:nvPr/>
        </p:nvPicPr>
        <p:blipFill rotWithShape="1">
          <a:blip r:embed="rId3">
            <a:alphaModFix/>
          </a:blip>
          <a:srcRect l="1263" t="8461" r="5834" b="8010"/>
          <a:stretch/>
        </p:blipFill>
        <p:spPr>
          <a:xfrm>
            <a:off x="93663" y="1203325"/>
            <a:ext cx="6096000" cy="2835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5" name="Google Shape;625;g5d1628faa7_0_333"/>
          <p:cNvGrpSpPr/>
          <p:nvPr/>
        </p:nvGrpSpPr>
        <p:grpSpPr>
          <a:xfrm>
            <a:off x="640080" y="4129088"/>
            <a:ext cx="8384858" cy="2370150"/>
            <a:chOff x="640080" y="4129088"/>
            <a:chExt cx="8384858" cy="2370150"/>
          </a:xfrm>
        </p:grpSpPr>
        <p:pic>
          <p:nvPicPr>
            <p:cNvPr id="626" name="Google Shape;626;g5d1628faa7_0_33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356736" y="4129088"/>
              <a:ext cx="6408553" cy="19986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7" name="Google Shape;627;g5d1628faa7_0_333"/>
            <p:cNvSpPr/>
            <p:nvPr/>
          </p:nvSpPr>
          <p:spPr>
            <a:xfrm>
              <a:off x="640080" y="5029200"/>
              <a:ext cx="1438200" cy="95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63DE8"/>
                </a:buClr>
                <a:buSzPts val="2800"/>
                <a:buFont typeface="Helvetica Neue"/>
                <a:buNone/>
              </a:pPr>
              <a:r>
                <a:rPr lang="en-US" sz="2800" b="0" i="0" u="none" strike="noStrike" cap="none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Rough</a:t>
              </a:r>
              <a:br>
                <a:rPr lang="en-US" sz="2800" b="0" i="0" u="none" strike="noStrike" cap="none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2800" b="0" i="0" u="none" strike="noStrike" cap="none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timing …</a:t>
              </a:r>
              <a:endParaRPr sz="14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g5d1628faa7_0_333"/>
            <p:cNvSpPr txBox="1"/>
            <p:nvPr/>
          </p:nvSpPr>
          <p:spPr>
            <a:xfrm>
              <a:off x="2319338" y="6129338"/>
              <a:ext cx="649200" cy="36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  <a:endParaRPr sz="14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29" name="Google Shape;629;g5d1628faa7_0_333"/>
            <p:cNvCxnSpPr>
              <a:stCxn id="628" idx="3"/>
            </p:cNvCxnSpPr>
            <p:nvPr/>
          </p:nvCxnSpPr>
          <p:spPr>
            <a:xfrm rot="10800000" flipH="1">
              <a:off x="2968538" y="6280988"/>
              <a:ext cx="6056400" cy="333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cxnSp>
        <p:nvCxnSpPr>
          <p:cNvPr id="630" name="Google Shape;630;g5d1628faa7_0_333"/>
          <p:cNvCxnSpPr/>
          <p:nvPr/>
        </p:nvCxnSpPr>
        <p:spPr>
          <a:xfrm rot="5400000">
            <a:off x="3116238" y="5180127"/>
            <a:ext cx="2049600" cy="15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631" name="Google Shape;631;g5d1628faa7_0_333"/>
          <p:cNvCxnSpPr/>
          <p:nvPr/>
        </p:nvCxnSpPr>
        <p:spPr>
          <a:xfrm rot="5400000">
            <a:off x="4135413" y="5124350"/>
            <a:ext cx="2047800" cy="33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632" name="Google Shape;632;g5d1628faa7_0_333"/>
          <p:cNvCxnSpPr/>
          <p:nvPr/>
        </p:nvCxnSpPr>
        <p:spPr>
          <a:xfrm rot="5400000">
            <a:off x="5127600" y="5156314"/>
            <a:ext cx="2049600" cy="15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633" name="Google Shape;633;g5d1628faa7_0_333"/>
          <p:cNvCxnSpPr/>
          <p:nvPr/>
        </p:nvCxnSpPr>
        <p:spPr>
          <a:xfrm rot="5400000">
            <a:off x="6100738" y="5165838"/>
            <a:ext cx="2049600" cy="15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634" name="Google Shape;634;g5d1628faa7_0_333"/>
          <p:cNvCxnSpPr/>
          <p:nvPr/>
        </p:nvCxnSpPr>
        <p:spPr>
          <a:xfrm rot="5400000">
            <a:off x="7138963" y="5127738"/>
            <a:ext cx="2049600" cy="15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635" name="Google Shape;635;g5d1628faa7_0_333"/>
          <p:cNvSpPr txBox="1">
            <a:spLocks noGrp="1"/>
          </p:cNvSpPr>
          <p:nvPr>
            <p:ph type="title"/>
          </p:nvPr>
        </p:nvSpPr>
        <p:spPr>
          <a:xfrm>
            <a:off x="457200" y="13652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Second Try: How About This?</a:t>
            </a:r>
            <a:endParaRPr dirty="0">
              <a:sym typeface="Calibri"/>
            </a:endParaRPr>
          </a:p>
        </p:txBody>
      </p:sp>
      <p:grpSp>
        <p:nvGrpSpPr>
          <p:cNvPr id="636" name="Google Shape;636;g5d1628faa7_0_333"/>
          <p:cNvGrpSpPr/>
          <p:nvPr/>
        </p:nvGrpSpPr>
        <p:grpSpPr>
          <a:xfrm>
            <a:off x="3854824" y="4663440"/>
            <a:ext cx="889487" cy="274200"/>
            <a:chOff x="3854824" y="4663440"/>
            <a:chExt cx="889487" cy="274200"/>
          </a:xfrm>
        </p:grpSpPr>
        <p:cxnSp>
          <p:nvCxnSpPr>
            <p:cNvPr id="637" name="Google Shape;637;g5d1628faa7_0_333"/>
            <p:cNvCxnSpPr/>
            <p:nvPr/>
          </p:nvCxnSpPr>
          <p:spPr>
            <a:xfrm rot="10800000" flipH="1">
              <a:off x="3854824" y="4800565"/>
              <a:ext cx="274200" cy="9000"/>
            </a:xfrm>
            <a:prstGeom prst="straightConnector1">
              <a:avLst/>
            </a:prstGeom>
            <a:noFill/>
            <a:ln w="25400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638" name="Google Shape;638;g5d1628faa7_0_333"/>
            <p:cNvCxnSpPr/>
            <p:nvPr/>
          </p:nvCxnSpPr>
          <p:spPr>
            <a:xfrm rot="10800000">
              <a:off x="4470111" y="4800600"/>
              <a:ext cx="274200" cy="0"/>
            </a:xfrm>
            <a:prstGeom prst="straightConnector1">
              <a:avLst/>
            </a:prstGeom>
            <a:noFill/>
            <a:ln w="25400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639" name="Google Shape;639;g5d1628faa7_0_333"/>
            <p:cNvCxnSpPr/>
            <p:nvPr/>
          </p:nvCxnSpPr>
          <p:spPr>
            <a:xfrm>
              <a:off x="4469991" y="4663440"/>
              <a:ext cx="0" cy="274200"/>
            </a:xfrm>
            <a:prstGeom prst="straightConnector1">
              <a:avLst/>
            </a:prstGeom>
            <a:noFill/>
            <a:ln w="25400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40" name="Google Shape;640;g5d1628faa7_0_333"/>
            <p:cNvCxnSpPr/>
            <p:nvPr/>
          </p:nvCxnSpPr>
          <p:spPr>
            <a:xfrm>
              <a:off x="4140199" y="4663440"/>
              <a:ext cx="0" cy="274200"/>
            </a:xfrm>
            <a:prstGeom prst="straightConnector1">
              <a:avLst/>
            </a:prstGeom>
            <a:noFill/>
            <a:ln w="25400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41" name="Google Shape;641;g5d1628faa7_0_333"/>
          <p:cNvSpPr txBox="1"/>
          <p:nvPr/>
        </p:nvSpPr>
        <p:spPr>
          <a:xfrm>
            <a:off x="1646125" y="4606975"/>
            <a:ext cx="2252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Delay through Adder</a:t>
            </a:r>
            <a:endParaRPr sz="1800" b="0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7AD13FE8-9E95-1D4B-8331-6C226B66F693}"/>
              </a:ext>
            </a:extLst>
          </p:cNvPr>
          <p:cNvSpPr txBox="1">
            <a:spLocks/>
          </p:cNvSpPr>
          <p:nvPr/>
        </p:nvSpPr>
        <p:spPr>
          <a:xfrm>
            <a:off x="79244" y="6456337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i="1" dirty="0"/>
              <a:t>Prof </a:t>
            </a:r>
            <a:r>
              <a:rPr lang="en-US" dirty="0" err="1"/>
              <a:t>Krste</a:t>
            </a:r>
            <a:r>
              <a:rPr lang="en-US" dirty="0"/>
              <a:t> </a:t>
            </a:r>
            <a:r>
              <a:rPr lang="en-US" dirty="0" err="1"/>
              <a:t>Asanović</a:t>
            </a:r>
            <a:r>
              <a:rPr lang="en-US" dirty="0"/>
              <a:t> &amp; Randy H. Katz, </a:t>
            </a:r>
            <a:r>
              <a:rPr lang="en-US" dirty="0" err="1"/>
              <a:t>Univ</a:t>
            </a:r>
            <a:r>
              <a:rPr lang="en-US" dirty="0"/>
              <a:t>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309449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5541A-6E50-4E10-9A0D-0173EADF0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552" y="2780928"/>
            <a:ext cx="7772400" cy="1470025"/>
          </a:xfrm>
        </p:spPr>
        <p:txBody>
          <a:bodyPr/>
          <a:lstStyle/>
          <a:p>
            <a:r>
              <a:rPr lang="en-US" dirty="0"/>
              <a:t> Registers - Basics</a:t>
            </a:r>
          </a:p>
        </p:txBody>
      </p:sp>
    </p:spTree>
    <p:extLst>
      <p:ext uri="{BB962C8B-B14F-4D97-AF65-F5344CB8AC3E}">
        <p14:creationId xmlns:p14="http://schemas.microsoft.com/office/powerpoint/2010/main" val="10569794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5d1628faa7_0_17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Registers</a:t>
            </a:r>
            <a:endParaRPr dirty="0"/>
          </a:p>
        </p:txBody>
      </p:sp>
      <p:sp>
        <p:nvSpPr>
          <p:cNvPr id="545" name="Google Shape;545;g5d1628faa7_0_174"/>
          <p:cNvSpPr txBox="1">
            <a:spLocks noGrp="1"/>
          </p:cNvSpPr>
          <p:nvPr>
            <p:ph type="body" idx="1"/>
          </p:nvPr>
        </p:nvSpPr>
        <p:spPr>
          <a:xfrm>
            <a:off x="391949" y="1322867"/>
            <a:ext cx="8229600" cy="48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2800" dirty="0"/>
              <a:t>Small memory storage locations</a:t>
            </a:r>
            <a:endParaRPr sz="2800" dirty="0"/>
          </a:p>
        </p:txBody>
      </p:sp>
      <p:pic>
        <p:nvPicPr>
          <p:cNvPr id="547" name="Google Shape;547;g5d1628faa7_0_174"/>
          <p:cNvPicPr preferRelativeResize="0"/>
          <p:nvPr/>
        </p:nvPicPr>
        <p:blipFill rotWithShape="1">
          <a:blip r:embed="rId3">
            <a:alphaModFix/>
          </a:blip>
          <a:srcRect l="52580" t="24209" r="21514" b="28533"/>
          <a:stretch/>
        </p:blipFill>
        <p:spPr>
          <a:xfrm>
            <a:off x="3819013" y="3675150"/>
            <a:ext cx="1137475" cy="13832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8" name="Google Shape;548;g5d1628faa7_0_174"/>
          <p:cNvGrpSpPr/>
          <p:nvPr/>
        </p:nvGrpSpPr>
        <p:grpSpPr>
          <a:xfrm>
            <a:off x="3606688" y="3653575"/>
            <a:ext cx="1562100" cy="1633484"/>
            <a:chOff x="3606688" y="3653575"/>
            <a:chExt cx="1562100" cy="1633484"/>
          </a:xfrm>
        </p:grpSpPr>
        <p:pic>
          <p:nvPicPr>
            <p:cNvPr id="549" name="Google Shape;549;g5d1628faa7_0_174"/>
            <p:cNvPicPr preferRelativeResize="0"/>
            <p:nvPr/>
          </p:nvPicPr>
          <p:blipFill rotWithShape="1">
            <a:blip r:embed="rId4">
              <a:alphaModFix/>
            </a:blip>
            <a:srcRect t="25356"/>
            <a:stretch/>
          </p:blipFill>
          <p:spPr>
            <a:xfrm>
              <a:off x="3606688" y="3858034"/>
              <a:ext cx="1562100" cy="1429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0" name="Google Shape;550;g5d1628faa7_0_174"/>
            <p:cNvSpPr/>
            <p:nvPr/>
          </p:nvSpPr>
          <p:spPr>
            <a:xfrm>
              <a:off x="3868375" y="3653575"/>
              <a:ext cx="999900" cy="204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</p:grpSp>
      <p:grpSp>
        <p:nvGrpSpPr>
          <p:cNvPr id="551" name="Google Shape;551;g5d1628faa7_0_174"/>
          <p:cNvGrpSpPr/>
          <p:nvPr/>
        </p:nvGrpSpPr>
        <p:grpSpPr>
          <a:xfrm>
            <a:off x="1974500" y="4852400"/>
            <a:ext cx="2133600" cy="1451050"/>
            <a:chOff x="1974500" y="4852400"/>
            <a:chExt cx="2133600" cy="1451050"/>
          </a:xfrm>
        </p:grpSpPr>
        <p:sp>
          <p:nvSpPr>
            <p:cNvPr id="552" name="Google Shape;552;g5d1628faa7_0_174"/>
            <p:cNvSpPr txBox="1"/>
            <p:nvPr/>
          </p:nvSpPr>
          <p:spPr>
            <a:xfrm>
              <a:off x="1974500" y="5361750"/>
              <a:ext cx="2133600" cy="941700"/>
            </a:xfrm>
            <a:prstGeom prst="rect">
              <a:avLst/>
            </a:prstGeom>
            <a:noFill/>
            <a:ln w="19050" cap="flat" cmpd="sng">
              <a:solidFill>
                <a:srgbClr val="85200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Clock input</a:t>
              </a:r>
              <a:br>
                <a:rPr lang="en-US" sz="1600" b="1"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600">
                  <a:latin typeface="Calibri"/>
                  <a:ea typeface="Calibri"/>
                  <a:cs typeface="Calibri"/>
                  <a:sym typeface="Calibri"/>
                </a:rPr>
                <a:t>(inputs active only on a clock “tick”)</a:t>
              </a:r>
              <a:endParaRPr sz="1600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53" name="Google Shape;553;g5d1628faa7_0_174"/>
            <p:cNvCxnSpPr/>
            <p:nvPr/>
          </p:nvCxnSpPr>
          <p:spPr>
            <a:xfrm rot="10800000" flipH="1">
              <a:off x="3653575" y="4852400"/>
              <a:ext cx="250800" cy="6222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554" name="Google Shape;554;g5d1628faa7_0_174"/>
          <p:cNvGrpSpPr/>
          <p:nvPr/>
        </p:nvGrpSpPr>
        <p:grpSpPr>
          <a:xfrm>
            <a:off x="692550" y="2890725"/>
            <a:ext cx="3041628" cy="897562"/>
            <a:chOff x="692540" y="2890753"/>
            <a:chExt cx="3021385" cy="1154272"/>
          </a:xfrm>
        </p:grpSpPr>
        <p:sp>
          <p:nvSpPr>
            <p:cNvPr id="555" name="Google Shape;555;g5d1628faa7_0_174"/>
            <p:cNvSpPr txBox="1"/>
            <p:nvPr/>
          </p:nvSpPr>
          <p:spPr>
            <a:xfrm>
              <a:off x="692540" y="2890753"/>
              <a:ext cx="2519400" cy="903600"/>
            </a:xfrm>
            <a:prstGeom prst="rect">
              <a:avLst/>
            </a:prstGeom>
            <a:noFill/>
            <a:ln w="19050" cap="flat" cmpd="sng">
              <a:solidFill>
                <a:srgbClr val="85200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Data input</a:t>
              </a:r>
              <a:br>
                <a:rPr lang="en-US" sz="1600"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600">
                  <a:latin typeface="Calibri"/>
                  <a:ea typeface="Calibri"/>
                  <a:cs typeface="Calibri"/>
                  <a:sym typeface="Calibri"/>
                </a:rPr>
                <a:t>(can be various bit widths)</a:t>
              </a:r>
              <a:endParaRPr sz="1600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56" name="Google Shape;556;g5d1628faa7_0_174"/>
            <p:cNvCxnSpPr/>
            <p:nvPr/>
          </p:nvCxnSpPr>
          <p:spPr>
            <a:xfrm>
              <a:off x="3021225" y="3101525"/>
              <a:ext cx="692700" cy="943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557" name="Google Shape;557;g5d1628faa7_0_174"/>
          <p:cNvGrpSpPr/>
          <p:nvPr/>
        </p:nvGrpSpPr>
        <p:grpSpPr>
          <a:xfrm>
            <a:off x="4988725" y="3101525"/>
            <a:ext cx="3392350" cy="968075"/>
            <a:chOff x="4988725" y="3101525"/>
            <a:chExt cx="3392350" cy="968075"/>
          </a:xfrm>
        </p:grpSpPr>
        <p:sp>
          <p:nvSpPr>
            <p:cNvPr id="558" name="Google Shape;558;g5d1628faa7_0_174"/>
            <p:cNvSpPr txBox="1"/>
            <p:nvPr/>
          </p:nvSpPr>
          <p:spPr>
            <a:xfrm>
              <a:off x="5831675" y="3101525"/>
              <a:ext cx="2549400" cy="702600"/>
            </a:xfrm>
            <a:prstGeom prst="rect">
              <a:avLst/>
            </a:prstGeom>
            <a:noFill/>
            <a:ln w="19050" cap="flat" cmpd="sng">
              <a:solidFill>
                <a:srgbClr val="85200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6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output</a:t>
              </a:r>
              <a:b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(can be various bit widths)</a:t>
              </a:r>
              <a:endParaRPr sz="1600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59" name="Google Shape;559;g5d1628faa7_0_174"/>
            <p:cNvCxnSpPr/>
            <p:nvPr/>
          </p:nvCxnSpPr>
          <p:spPr>
            <a:xfrm flipH="1">
              <a:off x="4988725" y="3713800"/>
              <a:ext cx="933300" cy="355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560" name="Google Shape;560;g5d1628faa7_0_174"/>
          <p:cNvGrpSpPr/>
          <p:nvPr/>
        </p:nvGrpSpPr>
        <p:grpSpPr>
          <a:xfrm>
            <a:off x="4506750" y="5113425"/>
            <a:ext cx="3041325" cy="1070475"/>
            <a:chOff x="4506750" y="5113425"/>
            <a:chExt cx="3041325" cy="1070475"/>
          </a:xfrm>
        </p:grpSpPr>
        <p:sp>
          <p:nvSpPr>
            <p:cNvPr id="561" name="Google Shape;561;g5d1628faa7_0_174"/>
            <p:cNvSpPr txBox="1"/>
            <p:nvPr/>
          </p:nvSpPr>
          <p:spPr>
            <a:xfrm>
              <a:off x="5662875" y="5481300"/>
              <a:ext cx="1885200" cy="702600"/>
            </a:xfrm>
            <a:prstGeom prst="rect">
              <a:avLst/>
            </a:prstGeom>
            <a:noFill/>
            <a:ln w="19050" cap="flat" cmpd="sng">
              <a:solidFill>
                <a:srgbClr val="85200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Reset</a:t>
              </a:r>
              <a:br>
                <a:rPr lang="en-US" sz="1600" b="1"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600">
                  <a:latin typeface="Calibri"/>
                  <a:ea typeface="Calibri"/>
                  <a:cs typeface="Calibri"/>
                  <a:sym typeface="Calibri"/>
                </a:rPr>
                <a:t>(sets value to zero)</a:t>
              </a:r>
              <a:endParaRPr sz="1600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62" name="Google Shape;562;g5d1628faa7_0_174"/>
            <p:cNvCxnSpPr/>
            <p:nvPr/>
          </p:nvCxnSpPr>
          <p:spPr>
            <a:xfrm rot="10800000">
              <a:off x="4506750" y="5113425"/>
              <a:ext cx="1314900" cy="4716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563" name="Google Shape;563;g5d1628faa7_0_174"/>
          <p:cNvGrpSpPr/>
          <p:nvPr/>
        </p:nvGrpSpPr>
        <p:grpSpPr>
          <a:xfrm>
            <a:off x="545675" y="3957450"/>
            <a:ext cx="3188450" cy="702600"/>
            <a:chOff x="545675" y="3957450"/>
            <a:chExt cx="3188450" cy="702600"/>
          </a:xfrm>
        </p:grpSpPr>
        <p:sp>
          <p:nvSpPr>
            <p:cNvPr id="564" name="Google Shape;564;g5d1628faa7_0_174"/>
            <p:cNvSpPr txBox="1"/>
            <p:nvPr/>
          </p:nvSpPr>
          <p:spPr>
            <a:xfrm>
              <a:off x="545675" y="3957450"/>
              <a:ext cx="1993800" cy="702600"/>
            </a:xfrm>
            <a:prstGeom prst="rect">
              <a:avLst/>
            </a:prstGeom>
            <a:noFill/>
            <a:ln w="19050" cap="flat" cmpd="sng">
              <a:solidFill>
                <a:srgbClr val="85200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Write Enable</a:t>
              </a:r>
              <a:br>
                <a:rPr lang="en-US" sz="1600" b="1"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600">
                  <a:latin typeface="Calibri"/>
                  <a:ea typeface="Calibri"/>
                  <a:cs typeface="Calibri"/>
                  <a:sym typeface="Calibri"/>
                </a:rPr>
                <a:t>(can it be written to)</a:t>
              </a:r>
              <a:endParaRPr sz="1600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65" name="Google Shape;565;g5d1628faa7_0_174"/>
            <p:cNvCxnSpPr/>
            <p:nvPr/>
          </p:nvCxnSpPr>
          <p:spPr>
            <a:xfrm>
              <a:off x="2348725" y="4199875"/>
              <a:ext cx="1385400" cy="1707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CB8B7B4D-1E6F-B342-BCAE-961037032600}"/>
              </a:ext>
            </a:extLst>
          </p:cNvPr>
          <p:cNvSpPr txBox="1">
            <a:spLocks/>
          </p:cNvSpPr>
          <p:nvPr/>
        </p:nvSpPr>
        <p:spPr>
          <a:xfrm>
            <a:off x="79244" y="6456337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i="1" dirty="0"/>
              <a:t>Prof </a:t>
            </a:r>
            <a:r>
              <a:rPr lang="en-US" dirty="0" err="1"/>
              <a:t>Krste</a:t>
            </a:r>
            <a:r>
              <a:rPr lang="en-US" dirty="0"/>
              <a:t> </a:t>
            </a:r>
            <a:r>
              <a:rPr lang="en-US" dirty="0" err="1"/>
              <a:t>Asanović</a:t>
            </a:r>
            <a:r>
              <a:rPr lang="en-US" dirty="0"/>
              <a:t> &amp; Randy H. Katz, </a:t>
            </a:r>
            <a:r>
              <a:rPr lang="en-US" dirty="0" err="1"/>
              <a:t>Univ</a:t>
            </a:r>
            <a:r>
              <a:rPr lang="en-US" dirty="0"/>
              <a:t>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195917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22"/>
          <p:cNvSpPr txBox="1">
            <a:spLocks noGrp="1"/>
          </p:cNvSpPr>
          <p:nvPr>
            <p:ph type="body" idx="4294967295"/>
          </p:nvPr>
        </p:nvSpPr>
        <p:spPr>
          <a:xfrm>
            <a:off x="457200" y="3566459"/>
            <a:ext cx="8229600" cy="2742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n number of </a:t>
            </a:r>
            <a:r>
              <a:rPr lang="en-US" dirty="0">
                <a:solidFill>
                  <a:srgbClr val="FF0000"/>
                </a:solidFill>
                <a:sym typeface="Calibri"/>
              </a:rPr>
              <a:t>Flip-Flops</a:t>
            </a:r>
            <a:endParaRPr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ym typeface="Calibri"/>
              </a:rPr>
              <a:t>Output flips and flops between 0 and 1</a:t>
            </a:r>
            <a:endParaRPr dirty="0"/>
          </a:p>
          <a:p>
            <a:r>
              <a:rPr lang="en-US" dirty="0">
                <a:sym typeface="Calibri"/>
              </a:rPr>
              <a:t>Specifically this is a “D-type Flip-Flop”</a:t>
            </a:r>
            <a:endParaRPr dirty="0">
              <a:sym typeface="Calibri"/>
            </a:endParaRPr>
          </a:p>
          <a:p>
            <a:pPr lvl="1"/>
            <a:r>
              <a:rPr lang="en-US" dirty="0">
                <a:sym typeface="Calibri"/>
              </a:rPr>
              <a:t>D is “data input”, Q is “data output”</a:t>
            </a:r>
            <a:endParaRPr dirty="0"/>
          </a:p>
          <a:p>
            <a:pPr lvl="1"/>
            <a:r>
              <a:rPr lang="en-US" dirty="0">
                <a:sym typeface="Calibri"/>
              </a:rPr>
              <a:t>In reality, has 2 outputs (Q and</a:t>
            </a:r>
            <a:r>
              <a:rPr lang="en-US" dirty="0">
                <a:sym typeface="Noto Sans Symbols"/>
              </a:rPr>
              <a:t> </a:t>
            </a:r>
            <a:r>
              <a:rPr lang="en-US" dirty="0">
                <a:sym typeface="Calibri"/>
              </a:rPr>
              <a:t>Q), but we only care about 1</a:t>
            </a:r>
            <a:endParaRPr dirty="0"/>
          </a:p>
        </p:txBody>
      </p:sp>
      <p:pic>
        <p:nvPicPr>
          <p:cNvPr id="649" name="Google Shape;649;p22"/>
          <p:cNvPicPr preferRelativeResize="0"/>
          <p:nvPr/>
        </p:nvPicPr>
        <p:blipFill rotWithShape="1">
          <a:blip r:embed="rId3">
            <a:alphaModFix/>
          </a:blip>
          <a:srcRect l="1823" r="1823"/>
          <a:stretch/>
        </p:blipFill>
        <p:spPr>
          <a:xfrm>
            <a:off x="1645920" y="1463040"/>
            <a:ext cx="6076334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Google Shape;650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Register Internals (revision)</a:t>
            </a:r>
            <a:endParaRPr dirty="0">
              <a:sym typeface="Calibri"/>
            </a:endParaRPr>
          </a:p>
        </p:txBody>
      </p:sp>
      <p:cxnSp>
        <p:nvCxnSpPr>
          <p:cNvPr id="652" name="Google Shape;652;p22"/>
          <p:cNvCxnSpPr/>
          <p:nvPr/>
        </p:nvCxnSpPr>
        <p:spPr>
          <a:xfrm>
            <a:off x="5831688" y="5249513"/>
            <a:ext cx="1908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9764192A-8842-1047-AD9B-79CD297E1992}"/>
              </a:ext>
            </a:extLst>
          </p:cNvPr>
          <p:cNvSpPr txBox="1">
            <a:spLocks/>
          </p:cNvSpPr>
          <p:nvPr/>
        </p:nvSpPr>
        <p:spPr>
          <a:xfrm>
            <a:off x="79244" y="6456337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i="1" dirty="0"/>
              <a:t>Prof </a:t>
            </a:r>
            <a:r>
              <a:rPr lang="en-US" dirty="0" err="1"/>
              <a:t>Krste</a:t>
            </a:r>
            <a:r>
              <a:rPr lang="en-US" dirty="0"/>
              <a:t> </a:t>
            </a:r>
            <a:r>
              <a:rPr lang="en-US" dirty="0" err="1"/>
              <a:t>Asanović</a:t>
            </a:r>
            <a:r>
              <a:rPr lang="en-US" dirty="0"/>
              <a:t> &amp; Randy H. Katz, </a:t>
            </a:r>
            <a:r>
              <a:rPr lang="en-US" dirty="0" err="1"/>
              <a:t>Univ</a:t>
            </a:r>
            <a:r>
              <a:rPr lang="en-US" dirty="0"/>
              <a:t>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5072860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878B6A-0703-624C-8423-A380035AC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37F5AC-5F67-8942-96CF-017EF72EF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Datapath consists of many combinational logic components including Multiplexers, Adders, Subtractors, Comparators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We have studied sequential logic component basics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089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5365" y="4076992"/>
            <a:ext cx="21844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3680" y="5264442"/>
            <a:ext cx="2425700" cy="128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5"/>
          <p:cNvSpPr txBox="1">
            <a:spLocks noGrp="1"/>
          </p:cNvSpPr>
          <p:nvPr>
            <p:ph type="title"/>
          </p:nvPr>
        </p:nvSpPr>
        <p:spPr>
          <a:xfrm>
            <a:off x="591818" y="-80772"/>
            <a:ext cx="805180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Computer Architecture</a:t>
            </a:r>
            <a:endParaRPr dirty="0">
              <a:sym typeface="Calibri"/>
            </a:endParaRPr>
          </a:p>
        </p:txBody>
      </p:sp>
      <p:sp>
        <p:nvSpPr>
          <p:cNvPr id="245" name="Google Shape;245;p5"/>
          <p:cNvSpPr txBox="1">
            <a:spLocks noGrp="1"/>
          </p:cNvSpPr>
          <p:nvPr>
            <p:ph type="body" idx="4294967295"/>
          </p:nvPr>
        </p:nvSpPr>
        <p:spPr>
          <a:xfrm>
            <a:off x="5295900" y="2197100"/>
            <a:ext cx="3848100" cy="896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Times"/>
              <a:buNone/>
            </a:pPr>
            <a:r>
              <a:rPr lang="en-US" sz="1600" b="0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lw</a:t>
            </a:r>
            <a:r>
              <a:rPr lang="en-US" sz="16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  t0, 0(</a:t>
            </a:r>
            <a:r>
              <a:rPr lang="en-US" sz="1600" dirty="0">
                <a:solidFill>
                  <a:srgbClr val="0070C0"/>
                </a:solidFill>
              </a:rPr>
              <a:t>x</a:t>
            </a:r>
            <a:r>
              <a:rPr lang="en-US" sz="16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2)</a:t>
            </a:r>
            <a:endParaRPr dirty="0">
              <a:solidFill>
                <a:srgbClr val="0070C0"/>
              </a:solidFill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Times"/>
              <a:buNone/>
            </a:pPr>
            <a:r>
              <a:rPr lang="en-US" sz="1600" b="0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lw</a:t>
            </a:r>
            <a:r>
              <a:rPr lang="en-US" sz="16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  t1, 4(</a:t>
            </a:r>
            <a:r>
              <a:rPr lang="en-US" sz="1600" dirty="0">
                <a:solidFill>
                  <a:srgbClr val="0070C0"/>
                </a:solidFill>
              </a:rPr>
              <a:t>x</a:t>
            </a:r>
            <a:r>
              <a:rPr lang="en-US" sz="16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2)</a:t>
            </a:r>
            <a:endParaRPr dirty="0">
              <a:solidFill>
                <a:srgbClr val="0070C0"/>
              </a:solidFill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Times"/>
              <a:buNone/>
            </a:pPr>
            <a:r>
              <a:rPr lang="en-US" sz="1600" b="0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sw</a:t>
            </a:r>
            <a:r>
              <a:rPr lang="en-US" sz="16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  t1, 0(</a:t>
            </a:r>
            <a:r>
              <a:rPr lang="en-US" sz="1600" dirty="0">
                <a:solidFill>
                  <a:srgbClr val="0070C0"/>
                </a:solidFill>
              </a:rPr>
              <a:t>x</a:t>
            </a:r>
            <a:r>
              <a:rPr lang="en-US" sz="16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2)</a:t>
            </a:r>
            <a:endParaRPr dirty="0">
              <a:solidFill>
                <a:srgbClr val="0070C0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Times"/>
              <a:buNone/>
            </a:pPr>
            <a:r>
              <a:rPr lang="en-US" sz="1600" b="0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sw</a:t>
            </a:r>
            <a:r>
              <a:rPr lang="en-US" sz="16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  t0, 4(</a:t>
            </a:r>
            <a:r>
              <a:rPr lang="en-US" sz="1600" dirty="0">
                <a:solidFill>
                  <a:srgbClr val="0070C0"/>
                </a:solidFill>
              </a:rPr>
              <a:t>x</a:t>
            </a:r>
            <a:r>
              <a:rPr lang="en-US" sz="16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2)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246" name="Google Shape;246;p5"/>
          <p:cNvSpPr/>
          <p:nvPr/>
        </p:nvSpPr>
        <p:spPr>
          <a:xfrm>
            <a:off x="1028700" y="1435290"/>
            <a:ext cx="2590800" cy="529119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Higher-Level Language</a:t>
            </a:r>
            <a:b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(e.g.  C)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5"/>
          <p:cNvSpPr/>
          <p:nvPr/>
        </p:nvSpPr>
        <p:spPr>
          <a:xfrm>
            <a:off x="1028700" y="2393659"/>
            <a:ext cx="2590800" cy="529119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Assembly Language Program (e.g.  RISCV)</a:t>
            </a:r>
            <a:endParaRPr sz="1400" b="0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5"/>
          <p:cNvSpPr/>
          <p:nvPr/>
        </p:nvSpPr>
        <p:spPr>
          <a:xfrm>
            <a:off x="1028700" y="3295840"/>
            <a:ext cx="2590800" cy="522194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Machine Language Program (RISCV)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5"/>
          <p:cNvSpPr/>
          <p:nvPr/>
        </p:nvSpPr>
        <p:spPr>
          <a:xfrm>
            <a:off x="304800" y="4616640"/>
            <a:ext cx="4038600" cy="538865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marL="0" marR="0" lvl="0" indent="0" algn="ct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Hardware Architecture Description</a:t>
            </a:r>
            <a:br>
              <a:rPr lang="en-US" sz="1800" b="1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1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(e.g.  block diagrams)</a:t>
            </a:r>
            <a:r>
              <a:rPr lang="en-US" sz="18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0" name="Google Shape;250;p5"/>
          <p:cNvCxnSpPr/>
          <p:nvPr/>
        </p:nvCxnSpPr>
        <p:spPr>
          <a:xfrm>
            <a:off x="2327148" y="1984413"/>
            <a:ext cx="0" cy="40005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251" name="Google Shape;251;p5"/>
          <p:cNvSpPr/>
          <p:nvPr/>
        </p:nvSpPr>
        <p:spPr>
          <a:xfrm>
            <a:off x="2413000" y="2019680"/>
            <a:ext cx="1308100" cy="28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5"/>
          <p:cNvSpPr/>
          <p:nvPr/>
        </p:nvSpPr>
        <p:spPr>
          <a:xfrm>
            <a:off x="2413000" y="2953586"/>
            <a:ext cx="1435100" cy="28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Assembler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3" name="Google Shape;253;p5"/>
          <p:cNvCxnSpPr/>
          <p:nvPr/>
        </p:nvCxnSpPr>
        <p:spPr>
          <a:xfrm>
            <a:off x="2355723" y="3841940"/>
            <a:ext cx="0" cy="774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254" name="Google Shape;254;p5"/>
          <p:cNvSpPr/>
          <p:nvPr/>
        </p:nvSpPr>
        <p:spPr>
          <a:xfrm>
            <a:off x="558800" y="4045520"/>
            <a:ext cx="1676400" cy="524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marL="0" marR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Interpretation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5"/>
          <p:cNvSpPr/>
          <p:nvPr/>
        </p:nvSpPr>
        <p:spPr>
          <a:xfrm>
            <a:off x="4624585" y="1345034"/>
            <a:ext cx="3086100" cy="70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5400" rIns="91425" bIns="25400" anchor="t" anchorCtr="0">
            <a:noAutofit/>
          </a:bodyPr>
          <a:lstStyle/>
          <a:p>
            <a:pPr marL="342900" marR="0" lvl="0" indent="-342900" algn="l" rtl="0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 = v[k];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v[k] = v[k+1];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v[k+1] = temp;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5"/>
          <p:cNvSpPr/>
          <p:nvPr/>
        </p:nvSpPr>
        <p:spPr>
          <a:xfrm>
            <a:off x="4624585" y="3125450"/>
            <a:ext cx="3427219" cy="951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0000 1001 1100 0110 1010 1111 0101 1000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1010 1111 0101 1000 0000 1001 1100 0110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1100 0110 1010 1111 0101 1000 0000 1001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0101 1000 0000 1001 1100 0110 1010 1111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5"/>
          <p:cNvSpPr/>
          <p:nvPr/>
        </p:nvSpPr>
        <p:spPr>
          <a:xfrm>
            <a:off x="304800" y="3835780"/>
            <a:ext cx="4038600" cy="139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8" name="Google Shape;258;p5"/>
          <p:cNvCxnSpPr/>
          <p:nvPr/>
        </p:nvCxnSpPr>
        <p:spPr>
          <a:xfrm flipH="1">
            <a:off x="2327148" y="2929318"/>
            <a:ext cx="3175" cy="36652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259" name="Google Shape;259;p5"/>
          <p:cNvSpPr/>
          <p:nvPr/>
        </p:nvSpPr>
        <p:spPr>
          <a:xfrm>
            <a:off x="469900" y="5880478"/>
            <a:ext cx="3708400" cy="538865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marL="0" marR="0" lvl="0" indent="0" algn="ct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Logic Circuit Description</a:t>
            </a:r>
            <a:br>
              <a:rPr lang="en-US" sz="18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(Circuit Schematic Diagrams)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0" name="Google Shape;260;p5"/>
          <p:cNvCxnSpPr/>
          <p:nvPr/>
        </p:nvCxnSpPr>
        <p:spPr>
          <a:xfrm>
            <a:off x="2355723" y="5154988"/>
            <a:ext cx="0" cy="72549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261" name="Google Shape;261;p5"/>
          <p:cNvSpPr/>
          <p:nvPr/>
        </p:nvSpPr>
        <p:spPr>
          <a:xfrm>
            <a:off x="254000" y="5267515"/>
            <a:ext cx="1981200" cy="524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marL="0" marR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 Implementation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5"/>
          <p:cNvSpPr txBox="1"/>
          <p:nvPr/>
        </p:nvSpPr>
        <p:spPr>
          <a:xfrm>
            <a:off x="182880" y="4041645"/>
            <a:ext cx="8869680" cy="2560320"/>
          </a:xfrm>
          <a:prstGeom prst="rect">
            <a:avLst/>
          </a:prstGeom>
          <a:noFill/>
          <a:ln w="3810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37150" rIns="91425" bIns="45700" anchor="t" anchorCtr="0">
            <a:noAutofit/>
          </a:bodyPr>
          <a:lstStyle/>
          <a:p>
            <a:pPr marL="0" marR="0" lvl="0" indent="0" algn="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 are here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3341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E708D-2C41-1249-BB8E-015F0340C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Microarchitecture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5D2E1-1F3B-B140-B9EE-F4D796651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052737"/>
            <a:ext cx="7896225" cy="5329014"/>
          </a:xfrm>
        </p:spPr>
        <p:txBody>
          <a:bodyPr/>
          <a:lstStyle/>
          <a:p>
            <a:r>
              <a:rPr lang="en-US" dirty="0"/>
              <a:t>Microarchitecture has two interacting components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datapath</a:t>
            </a:r>
            <a:endParaRPr lang="en-US" dirty="0"/>
          </a:p>
          <a:p>
            <a:pPr lvl="1"/>
            <a:r>
              <a:rPr lang="en-US" dirty="0"/>
              <a:t>The control unit</a:t>
            </a:r>
          </a:p>
          <a:p>
            <a:r>
              <a:rPr lang="en-US" dirty="0"/>
              <a:t>Datapath operate on words of data</a:t>
            </a:r>
          </a:p>
          <a:p>
            <a:r>
              <a:rPr lang="en-US" dirty="0"/>
              <a:t>Datapath contains structures such as</a:t>
            </a:r>
          </a:p>
          <a:p>
            <a:pPr lvl="1"/>
            <a:r>
              <a:rPr lang="en-US" dirty="0"/>
              <a:t>Registers</a:t>
            </a:r>
          </a:p>
          <a:p>
            <a:pPr lvl="1"/>
            <a:r>
              <a:rPr lang="en-US" dirty="0"/>
              <a:t>Memories</a:t>
            </a:r>
          </a:p>
          <a:p>
            <a:pPr lvl="1"/>
            <a:r>
              <a:rPr lang="en-US" dirty="0"/>
              <a:t>ALU, Adder, Subtractor, Comparator</a:t>
            </a:r>
          </a:p>
          <a:p>
            <a:pPr lvl="1"/>
            <a:r>
              <a:rPr lang="en-US" dirty="0"/>
              <a:t>Multiplexer </a:t>
            </a:r>
          </a:p>
          <a:p>
            <a:pPr lvl="1"/>
            <a:r>
              <a:rPr lang="en-US" dirty="0"/>
              <a:t>Buses</a:t>
            </a:r>
          </a:p>
          <a:p>
            <a:r>
              <a:rPr lang="en-US" dirty="0"/>
              <a:t>Control unit </a:t>
            </a:r>
          </a:p>
          <a:p>
            <a:pPr lvl="1"/>
            <a:r>
              <a:rPr lang="en-US" dirty="0"/>
              <a:t>Receives instruction from </a:t>
            </a:r>
            <a:r>
              <a:rPr lang="en-US" dirty="0" err="1"/>
              <a:t>datapath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It tells </a:t>
            </a:r>
            <a:r>
              <a:rPr lang="en-US" dirty="0" err="1"/>
              <a:t>datapath</a:t>
            </a:r>
            <a:r>
              <a:rPr lang="en-US" dirty="0"/>
              <a:t> how to execute the instructions</a:t>
            </a:r>
          </a:p>
          <a:p>
            <a:pPr lvl="1"/>
            <a:r>
              <a:rPr lang="en-US" dirty="0"/>
              <a:t>It produces control signals for </a:t>
            </a:r>
            <a:r>
              <a:rPr lang="en-US" dirty="0" err="1"/>
              <a:t>muxes</a:t>
            </a:r>
            <a:r>
              <a:rPr lang="en-US" dirty="0"/>
              <a:t>, ALU, registers, Memories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C15287-00AC-514A-893E-A89DBBBA4E24}"/>
              </a:ext>
            </a:extLst>
          </p:cNvPr>
          <p:cNvSpPr/>
          <p:nvPr/>
        </p:nvSpPr>
        <p:spPr bwMode="auto">
          <a:xfrm>
            <a:off x="755576" y="1484784"/>
            <a:ext cx="2304256" cy="432048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719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A60F4-A6EE-B946-BE77-461089577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class we will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8F2E0-FA57-A147-A4ED-2C4A62E66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Muxes</a:t>
            </a:r>
            <a:r>
              <a:rPr lang="en-US" dirty="0"/>
              <a:t>, Adder, Subtractor, Comparator</a:t>
            </a:r>
          </a:p>
          <a:p>
            <a:r>
              <a:rPr lang="en-US" dirty="0"/>
              <a:t>ALU</a:t>
            </a:r>
          </a:p>
          <a:p>
            <a:r>
              <a:rPr lang="en-US" dirty="0"/>
              <a:t>Sequential logic Circuits – Signal and Waveforms</a:t>
            </a:r>
          </a:p>
          <a:p>
            <a:r>
              <a:rPr lang="en-US" dirty="0"/>
              <a:t> Registers</a:t>
            </a:r>
          </a:p>
        </p:txBody>
      </p:sp>
    </p:spTree>
    <p:extLst>
      <p:ext uri="{BB962C8B-B14F-4D97-AF65-F5344CB8AC3E}">
        <p14:creationId xmlns:p14="http://schemas.microsoft.com/office/powerpoint/2010/main" val="2020896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3">
            <a:extLst>
              <a:ext uri="{FF2B5EF4-FFF2-40B4-BE49-F238E27FC236}">
                <a16:creationId xmlns:a16="http://schemas.microsoft.com/office/drawing/2014/main" id="{7A2C5D09-036C-A94B-A4EF-432DCBE0AD4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188" y="2852738"/>
            <a:ext cx="7772400" cy="1470025"/>
          </a:xfrm>
        </p:spPr>
        <p:txBody>
          <a:bodyPr/>
          <a:lstStyle/>
          <a:p>
            <a:pPr marL="0" indent="0"/>
            <a:r>
              <a:rPr lang="en-US" altLang="en-US" dirty="0" err="1"/>
              <a:t>Muxes</a:t>
            </a:r>
            <a:r>
              <a:rPr lang="en-US" altLang="en-US" dirty="0"/>
              <a:t>, Adder, Subtractor, Comparator</a:t>
            </a:r>
          </a:p>
        </p:txBody>
      </p:sp>
    </p:spTree>
    <p:extLst>
      <p:ext uri="{BB962C8B-B14F-4D97-AF65-F5344CB8AC3E}">
        <p14:creationId xmlns:p14="http://schemas.microsoft.com/office/powerpoint/2010/main" val="1790102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786689"/>
            <a:ext cx="7136202" cy="388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Conceptual RISC-V </a:t>
            </a:r>
            <a:r>
              <a:rPr lang="en-US" dirty="0" err="1"/>
              <a:t>Datapath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320702" y="4493233"/>
            <a:ext cx="482600" cy="118110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2"/>
          <p:cNvGrpSpPr/>
          <p:nvPr/>
        </p:nvGrpSpPr>
        <p:grpSpPr>
          <a:xfrm>
            <a:off x="2260600" y="1707314"/>
            <a:ext cx="4647602" cy="2971801"/>
            <a:chOff x="1490133" y="1037166"/>
            <a:chExt cx="6196802" cy="3962401"/>
          </a:xfrm>
        </p:grpSpPr>
        <p:sp>
          <p:nvSpPr>
            <p:cNvPr id="2" name="Oval 1"/>
            <p:cNvSpPr/>
            <p:nvPr/>
          </p:nvSpPr>
          <p:spPr>
            <a:xfrm>
              <a:off x="1490133" y="1037166"/>
              <a:ext cx="1473200" cy="1574801"/>
            </a:xfrm>
            <a:prstGeom prst="ellipse">
              <a:avLst/>
            </a:prstGeom>
            <a:noFill/>
            <a:ln w="381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Oval 8"/>
            <p:cNvSpPr/>
            <p:nvPr/>
          </p:nvSpPr>
          <p:spPr>
            <a:xfrm>
              <a:off x="6213735" y="3424766"/>
              <a:ext cx="1473200" cy="1574801"/>
            </a:xfrm>
            <a:prstGeom prst="ellipse">
              <a:avLst/>
            </a:prstGeom>
            <a:noFill/>
            <a:ln w="381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87480703-6C40-6D45-9287-DDB9EAEAE78A}"/>
              </a:ext>
            </a:extLst>
          </p:cNvPr>
          <p:cNvSpPr txBox="1">
            <a:spLocks/>
          </p:cNvSpPr>
          <p:nvPr/>
        </p:nvSpPr>
        <p:spPr>
          <a:xfrm>
            <a:off x="31626" y="6449107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b="0" dirty="0"/>
              <a:t>Prof </a:t>
            </a:r>
            <a:r>
              <a:rPr lang="en-US" b="0" dirty="0" err="1"/>
              <a:t>Krste</a:t>
            </a:r>
            <a:r>
              <a:rPr lang="en-US" b="0" dirty="0"/>
              <a:t> </a:t>
            </a:r>
            <a:r>
              <a:rPr lang="en-US" b="0" dirty="0" err="1"/>
              <a:t>Asanović</a:t>
            </a:r>
            <a:r>
              <a:rPr lang="en-US" b="0" dirty="0"/>
              <a:t> &amp; Randy H. Katz, </a:t>
            </a:r>
            <a:r>
              <a:rPr lang="en-US" b="0" dirty="0" err="1"/>
              <a:t>Univ</a:t>
            </a:r>
            <a:r>
              <a:rPr lang="en-US" b="0" dirty="0"/>
              <a:t>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350743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Data Multiplexer(e.g., 2-to-1 x n-bit-wide)</a:t>
            </a:r>
          </a:p>
        </p:txBody>
      </p:sp>
      <p:pic>
        <p:nvPicPr>
          <p:cNvPr id="24579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2961861" y="3573016"/>
            <a:ext cx="4127914" cy="2690515"/>
          </a:xfrm>
        </p:spPr>
      </p:pic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6611118" y="3469177"/>
            <a:ext cx="95731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“</a:t>
            </a:r>
            <a:r>
              <a:rPr lang="en-US" dirty="0" err="1">
                <a:solidFill>
                  <a:srgbClr val="000000"/>
                </a:solidFill>
              </a:rPr>
              <a:t>mux</a:t>
            </a:r>
            <a:r>
              <a:rPr lang="en-US" dirty="0">
                <a:solidFill>
                  <a:srgbClr val="000000"/>
                </a:solidFill>
              </a:rPr>
              <a:t>”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52148BBE-CF81-D146-9A84-A4746DFE62C8}"/>
              </a:ext>
            </a:extLst>
          </p:cNvPr>
          <p:cNvSpPr txBox="1">
            <a:spLocks/>
          </p:cNvSpPr>
          <p:nvPr/>
        </p:nvSpPr>
        <p:spPr>
          <a:xfrm>
            <a:off x="31626" y="6449107"/>
            <a:ext cx="5250986" cy="356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b="0" dirty="0"/>
              <a:t>Prof </a:t>
            </a:r>
            <a:r>
              <a:rPr lang="en-US" b="0" dirty="0" err="1"/>
              <a:t>Krste</a:t>
            </a:r>
            <a:r>
              <a:rPr lang="en-US" b="0" dirty="0"/>
              <a:t> </a:t>
            </a:r>
            <a:r>
              <a:rPr lang="en-US" b="0" dirty="0" err="1"/>
              <a:t>Asanović</a:t>
            </a:r>
            <a:r>
              <a:rPr lang="en-US" b="0" dirty="0"/>
              <a:t> &amp; Randy H. Katz, </a:t>
            </a:r>
            <a:r>
              <a:rPr lang="en-US" b="0" dirty="0" err="1"/>
              <a:t>Univ</a:t>
            </a:r>
            <a:r>
              <a:rPr lang="en-US" b="0" dirty="0"/>
              <a:t> of California, Berkeley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D67A8E0-3016-2748-9280-473013128FF8}"/>
              </a:ext>
            </a:extLst>
          </p:cNvPr>
          <p:cNvSpPr txBox="1">
            <a:spLocks/>
          </p:cNvSpPr>
          <p:nvPr/>
        </p:nvSpPr>
        <p:spPr>
          <a:xfrm>
            <a:off x="396875" y="1196975"/>
            <a:ext cx="7896225" cy="165596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2" charset="2"/>
              <a:buChar char="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b="0" kern="0" dirty="0"/>
              <a:t>Hardware is hard – permanent – It does what you want it to do</a:t>
            </a:r>
          </a:p>
          <a:p>
            <a:r>
              <a:rPr lang="en-US" b="0" kern="0" dirty="0"/>
              <a:t>Use </a:t>
            </a:r>
            <a:r>
              <a:rPr lang="en-US" b="0" kern="0" dirty="0" err="1"/>
              <a:t>Muxes</a:t>
            </a:r>
            <a:r>
              <a:rPr lang="en-US" b="0" kern="0" dirty="0"/>
              <a:t> to pick from among inputs</a:t>
            </a:r>
          </a:p>
          <a:p>
            <a:pPr lvl="1"/>
            <a:r>
              <a:rPr lang="en-US" b="0" kern="0" dirty="0"/>
              <a:t>S input selects on one of 2</a:t>
            </a:r>
            <a:r>
              <a:rPr lang="en-US" b="0" kern="0" baseline="30000" dirty="0"/>
              <a:t>S  </a:t>
            </a:r>
            <a:r>
              <a:rPr lang="en-US" b="0" kern="0" dirty="0"/>
              <a:t> inputs</a:t>
            </a:r>
          </a:p>
        </p:txBody>
      </p:sp>
      <p:sp>
        <p:nvSpPr>
          <p:cNvPr id="7" name="Google Shape;443;p50">
            <a:extLst>
              <a:ext uri="{FF2B5EF4-FFF2-40B4-BE49-F238E27FC236}">
                <a16:creationId xmlns:a16="http://schemas.microsoft.com/office/drawing/2014/main" id="{5580436F-B92F-C846-A945-B5E1C216679D}"/>
              </a:ext>
            </a:extLst>
          </p:cNvPr>
          <p:cNvSpPr txBox="1"/>
          <p:nvPr/>
        </p:nvSpPr>
        <p:spPr>
          <a:xfrm>
            <a:off x="432169" y="5430763"/>
            <a:ext cx="2651700" cy="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Represents that this wire has n bits</a:t>
            </a:r>
            <a:endParaRPr sz="24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" name="Google Shape;444;p50">
            <a:extLst>
              <a:ext uri="{FF2B5EF4-FFF2-40B4-BE49-F238E27FC236}">
                <a16:creationId xmlns:a16="http://schemas.microsoft.com/office/drawing/2014/main" id="{8DAAE855-274D-C947-A97A-4A25A182E5E9}"/>
              </a:ext>
            </a:extLst>
          </p:cNvPr>
          <p:cNvCxnSpPr/>
          <p:nvPr/>
        </p:nvCxnSpPr>
        <p:spPr>
          <a:xfrm rot="10800000" flipH="1">
            <a:off x="2959264" y="5418377"/>
            <a:ext cx="990900" cy="45990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312022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0" id="{2D10BAA3-AD9A-6343-B2A4-F893D99A301B}" vid="{6BD431AC-E10C-844D-851D-5144DA68DA07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0" id="{2D10BAA3-AD9A-6343-B2A4-F893D99A301B}" vid="{6F11ACE0-E371-484C-AB83-F714555545B8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10521</TotalTime>
  <Words>1915</Words>
  <Application>Microsoft Macintosh PowerPoint</Application>
  <PresentationFormat>On-screen Show (4:3)</PresentationFormat>
  <Paragraphs>317</Paragraphs>
  <Slides>39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5" baseType="lpstr">
      <vt:lpstr>ＭＳ Ｐゴシック</vt:lpstr>
      <vt:lpstr>Arial</vt:lpstr>
      <vt:lpstr>Arial Narrow</vt:lpstr>
      <vt:lpstr>Calibri</vt:lpstr>
      <vt:lpstr>Calibri Light</vt:lpstr>
      <vt:lpstr>Courier</vt:lpstr>
      <vt:lpstr>Courier New</vt:lpstr>
      <vt:lpstr>Helvetica Neue</vt:lpstr>
      <vt:lpstr>Noto Sans Symbols</vt:lpstr>
      <vt:lpstr>Times</vt:lpstr>
      <vt:lpstr>Times New Roman</vt:lpstr>
      <vt:lpstr>Wingdings</vt:lpstr>
      <vt:lpstr>Wingdings 2</vt:lpstr>
      <vt:lpstr>template2007</vt:lpstr>
      <vt:lpstr>Custom Design</vt:lpstr>
      <vt:lpstr>VISIO</vt:lpstr>
      <vt:lpstr>CS 211 Computer Architecture Lecture 25: Microarchitecture Design -  Datapath – Part 1 Processor components – PC, FSM, Muxes, Adder,  Subtractor </vt:lpstr>
      <vt:lpstr>Acknowledgements</vt:lpstr>
      <vt:lpstr>RISC-V: So far we have studied</vt:lpstr>
      <vt:lpstr>Computer Architecture</vt:lpstr>
      <vt:lpstr>Microarchitecture Components</vt:lpstr>
      <vt:lpstr>In this class we will study</vt:lpstr>
      <vt:lpstr>Muxes, Adder, Subtractor, Comparator</vt:lpstr>
      <vt:lpstr>Conceptual RISC-V Datapath</vt:lpstr>
      <vt:lpstr>Data Multiplexer(e.g., 2-to-1 x n-bit-wide)</vt:lpstr>
      <vt:lpstr>N Instances of 1-bit-Wide Mux</vt:lpstr>
      <vt:lpstr>1-bit 4-to-1 Multiplexer</vt:lpstr>
      <vt:lpstr>1-Bit Adder (self study)</vt:lpstr>
      <vt:lpstr>Multibit Adder</vt:lpstr>
      <vt:lpstr>Subtractor</vt:lpstr>
      <vt:lpstr>Comparator </vt:lpstr>
      <vt:lpstr>PowerPoint Presentation</vt:lpstr>
      <vt:lpstr>Arithmetic and Logic Unit (ALU)</vt:lpstr>
      <vt:lpstr>Conceptual RISC-V Datapath - ALU</vt:lpstr>
      <vt:lpstr>ALU: Arithmetic Logic Unit</vt:lpstr>
      <vt:lpstr>ALU: Arithmetic Logic Unit</vt:lpstr>
      <vt:lpstr>ALU: Arithmetic Logic Unit</vt:lpstr>
      <vt:lpstr>ALU: Arithmetic Logic Unit</vt:lpstr>
      <vt:lpstr>ALU: Arithmetic Logic Unit</vt:lpstr>
      <vt:lpstr>ALU with Status Flag</vt:lpstr>
      <vt:lpstr>Sequential Logic Components - Basics</vt:lpstr>
      <vt:lpstr>Type of Circuits</vt:lpstr>
      <vt:lpstr>Accumulator Example</vt:lpstr>
      <vt:lpstr>First Try: Does this work?</vt:lpstr>
      <vt:lpstr>Second Try: How About This?</vt:lpstr>
      <vt:lpstr>Uses for State Elements</vt:lpstr>
      <vt:lpstr>Signals and Waveforms: Clocks</vt:lpstr>
      <vt:lpstr>Signals and Waveforms</vt:lpstr>
      <vt:lpstr>Signals and Waveforms: Grouping</vt:lpstr>
      <vt:lpstr>Dealing with Waveform Diagrams</vt:lpstr>
      <vt:lpstr>Second Try: How About This?</vt:lpstr>
      <vt:lpstr> Registers - Basics</vt:lpstr>
      <vt:lpstr>Registers</vt:lpstr>
      <vt:lpstr>Register Internals (revision)</vt:lpstr>
      <vt:lpstr>Lecture 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CS 305 Computer Architecture Lecture 20 : Processor Components 2</dc:title>
  <dc:creator>Microsoft Office User</dc:creator>
  <dc:description>Redesign of slides created by Randal E. Bryant and David R. O'Hallaron</dc:description>
  <cp:lastModifiedBy>Microsoft Office User</cp:lastModifiedBy>
  <cp:revision>53</cp:revision>
  <cp:lastPrinted>2010-01-19T15:27:43Z</cp:lastPrinted>
  <dcterms:created xsi:type="dcterms:W3CDTF">2020-10-16T10:52:21Z</dcterms:created>
  <dcterms:modified xsi:type="dcterms:W3CDTF">2021-03-24T10:17:09Z</dcterms:modified>
</cp:coreProperties>
</file>