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60"/>
  </p:notesMasterIdLst>
  <p:handoutMasterIdLst>
    <p:handoutMasterId r:id="rId61"/>
  </p:handoutMasterIdLst>
  <p:sldIdLst>
    <p:sldId id="542" r:id="rId3"/>
    <p:sldId id="840" r:id="rId4"/>
    <p:sldId id="257" r:id="rId5"/>
    <p:sldId id="5213" r:id="rId6"/>
    <p:sldId id="5203" r:id="rId7"/>
    <p:sldId id="5208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5187" r:id="rId18"/>
    <p:sldId id="5188" r:id="rId19"/>
    <p:sldId id="5210" r:id="rId20"/>
    <p:sldId id="740" r:id="rId21"/>
    <p:sldId id="297" r:id="rId22"/>
    <p:sldId id="5214" r:id="rId23"/>
    <p:sldId id="734" r:id="rId24"/>
    <p:sldId id="741" r:id="rId25"/>
    <p:sldId id="298" r:id="rId26"/>
    <p:sldId id="625" r:id="rId27"/>
    <p:sldId id="299" r:id="rId28"/>
    <p:sldId id="5211" r:id="rId29"/>
    <p:sldId id="5184" r:id="rId30"/>
    <p:sldId id="5185" r:id="rId31"/>
    <p:sldId id="5186" r:id="rId32"/>
    <p:sldId id="5191" r:id="rId33"/>
    <p:sldId id="307" r:id="rId34"/>
    <p:sldId id="308" r:id="rId35"/>
    <p:sldId id="320" r:id="rId36"/>
    <p:sldId id="747" r:id="rId37"/>
    <p:sldId id="1286" r:id="rId38"/>
    <p:sldId id="644" r:id="rId39"/>
    <p:sldId id="645" r:id="rId40"/>
    <p:sldId id="646" r:id="rId41"/>
    <p:sldId id="453" r:id="rId42"/>
    <p:sldId id="1299" r:id="rId43"/>
    <p:sldId id="950" r:id="rId44"/>
    <p:sldId id="1300" r:id="rId45"/>
    <p:sldId id="1301" r:id="rId46"/>
    <p:sldId id="5212" r:id="rId47"/>
    <p:sldId id="5198" r:id="rId48"/>
    <p:sldId id="5190" r:id="rId49"/>
    <p:sldId id="5195" r:id="rId50"/>
    <p:sldId id="280" r:id="rId51"/>
    <p:sldId id="742" r:id="rId52"/>
    <p:sldId id="5192" r:id="rId53"/>
    <p:sldId id="5193" r:id="rId54"/>
    <p:sldId id="5194" r:id="rId55"/>
    <p:sldId id="745" r:id="rId56"/>
    <p:sldId id="750" r:id="rId57"/>
    <p:sldId id="748" r:id="rId58"/>
    <p:sldId id="611" r:id="rId59"/>
  </p:sldIdLst>
  <p:sldSz cx="9144000" cy="6858000" type="screen4x3"/>
  <p:notesSz cx="7302500" cy="9586913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5" autoAdjust="0"/>
    <p:restoredTop sz="93891"/>
  </p:normalViewPr>
  <p:slideViewPr>
    <p:cSldViewPr snapToObjects="1">
      <p:cViewPr varScale="1">
        <p:scale>
          <a:sx n="89" d="100"/>
          <a:sy n="89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pd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E0908622-40B1-2B47-AE24-86FC4D9266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38D34ABB-4F9A-9443-812C-69B1E3F918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14A916A4-6615-9247-91ED-49AE0C27AA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C76EC65F-DE51-B142-91C3-6696FF479F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5D06087-F32E-9C4C-83A6-2F828292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4BF2FAF4-D5EC-7749-8D56-E5057231A5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7A797EA1-3F58-3F42-B178-FB14C1EDF8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6AEF5B8-EA51-3647-A67D-A0FC0C727A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3FE095FB-3F59-2B43-85F0-95C59030AB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052D2F12-50B7-214D-AC10-B683B95AA6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E495C17F-B2CD-8B4D-864F-306B8DE3D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5854F75-06A5-FA46-AF1F-28D9DED29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BAC779A3-10BB-924B-910E-06A1A852E3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0A69D66C-AE68-DB42-934B-A2236E909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3A70616-2338-194A-912E-92A8FE64D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3C904A29-74CF-1B4C-B4A2-A12F93D5E78E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8:notes"/>
          <p:cNvSpPr txBox="1"/>
          <p:nvPr/>
        </p:nvSpPr>
        <p:spPr>
          <a:xfrm>
            <a:off x="1327575" y="647581"/>
            <a:ext cx="5163988" cy="376647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0875" tIns="50425" rIns="100875" bIns="50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8:notes"/>
          <p:cNvSpPr txBox="1">
            <a:spLocks noGrp="1"/>
          </p:cNvSpPr>
          <p:nvPr>
            <p:ph type="body" idx="1"/>
          </p:nvPr>
        </p:nvSpPr>
        <p:spPr>
          <a:xfrm>
            <a:off x="587024" y="4792099"/>
            <a:ext cx="6724564" cy="4545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00" tIns="48500" rIns="97000" bIns="4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391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HERE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682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{signal: [  {name: '</a:t>
            </a:r>
            <a:r>
              <a:rPr lang="en-US" dirty="0" err="1"/>
              <a:t>clk</a:t>
            </a:r>
            <a:r>
              <a:rPr lang="en-US" dirty="0"/>
              <a:t>', wave: '0.H..', node: '..a'},  {                            node: '.</a:t>
            </a:r>
            <a:r>
              <a:rPr lang="en-US" dirty="0" err="1"/>
              <a:t>bc</a:t>
            </a:r>
            <a:r>
              <a:rPr lang="en-US" dirty="0"/>
              <a:t>'},  {                            node: '..de'},  {name: 'D',   wave: 'x4.x.', node: '.</a:t>
            </a:r>
            <a:r>
              <a:rPr lang="en-US" dirty="0" err="1"/>
              <a:t>k.l</a:t>
            </a:r>
            <a:r>
              <a:rPr lang="en-US" dirty="0"/>
              <a:t>', data: 'Data'},  {                            node: '..</a:t>
            </a:r>
            <a:r>
              <a:rPr lang="en-US" dirty="0" err="1"/>
              <a:t>f.g</a:t>
            </a:r>
            <a:r>
              <a:rPr lang="en-US" dirty="0"/>
              <a:t>'},  {name: 'Q',   wave: 'x...4', node: '....h', </a:t>
            </a:r>
            <a:r>
              <a:rPr lang="en-US" dirty="0" err="1"/>
              <a:t>data:'Data</a:t>
            </a:r>
            <a:r>
              <a:rPr lang="en-US" dirty="0"/>
              <a:t>'},],  edge: [  		'b&lt;-&gt;c t&lt;sub&gt;setup', 'k-b', 'a-f',  		'd&lt;-&gt;e t&lt;sub&gt;hold', 'e-l',  		'f&lt;-&gt;g t&lt;sub&gt;</a:t>
            </a:r>
            <a:r>
              <a:rPr lang="en-US" dirty="0" err="1"/>
              <a:t>clk</a:t>
            </a:r>
            <a:r>
              <a:rPr lang="en-US" dirty="0"/>
              <a:t>-to-Q', 'g-h'	],  </a:t>
            </a:r>
            <a:r>
              <a:rPr lang="en-US" dirty="0" err="1"/>
              <a:t>config</a:t>
            </a:r>
            <a:r>
              <a:rPr lang="en-US" dirty="0"/>
              <a:t>: { </a:t>
            </a:r>
            <a:r>
              <a:rPr lang="en-US" dirty="0" err="1"/>
              <a:t>hscale</a:t>
            </a:r>
            <a:r>
              <a:rPr lang="en-US" dirty="0"/>
              <a:t>: 1.5 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4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7" name="Google Shape;78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1625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585788"/>
            <a:ext cx="4554537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03" name="Google Shape;803;p34:notes"/>
          <p:cNvSpPr txBox="1">
            <a:spLocks noGrp="1"/>
          </p:cNvSpPr>
          <p:nvPr>
            <p:ph type="body" idx="1"/>
          </p:nvPr>
        </p:nvSpPr>
        <p:spPr>
          <a:xfrm>
            <a:off x="515940" y="4346578"/>
            <a:ext cx="5908675" cy="41116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 time is included in CLK-to-Q delay.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to shift thinking for setup time for 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clock trigger (one clock cycle).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406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29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7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1" name="Google Shape;8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185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550863" y="4559302"/>
            <a:ext cx="6303962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Ideas: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 of Representation &amp; Interpretation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Trends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Locality &amp; the Memory Hierarchy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Measurement &amp; Improvement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Dependability via Redundancy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81550" cy="3586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2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d1628faa7_2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5d1628faa7_2_3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g5d1628faa7_2_3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915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d1628faa7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d1628faa7_2_1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g5d1628faa7_2_15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821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3" name="Google Shape;94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3146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1" name="Google Shape;112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24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finite-state machine can be implemented with a register to hold the current state and a block of combinational logic that computes the next-state function and the output function 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Figure shows how a finite-state machine with 4 bits of state, and thus up to 16 states, might look. </a:t>
            </a:r>
            <a:endParaRPr lang="en-IN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combinational logic block is often implemented using structured logic, such as a PLA. A PLA can be constructed automatically from the next-state and output function tables. 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6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96" tIns="45192" rIns="91996" bIns="45192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last storage element you will need for the </a:t>
            </a:r>
            <a:r>
              <a:rPr lang="en-US" dirty="0" err="1"/>
              <a:t>datapath</a:t>
            </a:r>
            <a:r>
              <a:rPr lang="en-US" dirty="0"/>
              <a:t> is the idealized memory to store your data and instructions.</a:t>
            </a:r>
          </a:p>
          <a:p>
            <a:r>
              <a:rPr lang="en-US" dirty="0"/>
              <a:t>This idealized memory block has just one input bus (Data In) and one output bus (Data Out).</a:t>
            </a:r>
          </a:p>
          <a:p>
            <a:r>
              <a:rPr lang="en-US" dirty="0"/>
              <a:t>When Write Enable is 0, the address selects the memory word to put on the Data Out bus.</a:t>
            </a:r>
          </a:p>
          <a:p>
            <a:r>
              <a:rPr lang="en-US" dirty="0"/>
              <a:t>When Write Enable is 1, the address selects the memory word to be written via the </a:t>
            </a:r>
            <a:r>
              <a:rPr lang="en-US" dirty="0" err="1"/>
              <a:t>DataIn</a:t>
            </a:r>
            <a:r>
              <a:rPr lang="en-US" dirty="0"/>
              <a:t> bus at the next clock tick.</a:t>
            </a:r>
          </a:p>
          <a:p>
            <a:r>
              <a:rPr lang="en-US" dirty="0"/>
              <a:t>Once again, the clock input is a factor ONLY during the write operation.</a:t>
            </a:r>
          </a:p>
          <a:p>
            <a:r>
              <a:rPr lang="en-US" dirty="0"/>
              <a:t>During read operation, it behaves as a combinational logic block.</a:t>
            </a:r>
          </a:p>
          <a:p>
            <a:r>
              <a:rPr lang="en-US" dirty="0"/>
              <a:t>That is if you put a valid value on the address lines, the output bus </a:t>
            </a:r>
            <a:r>
              <a:rPr lang="en-US" dirty="0" err="1"/>
              <a:t>DataOut</a:t>
            </a:r>
            <a:r>
              <a:rPr lang="en-US" dirty="0"/>
              <a:t> will become valid after the access time of the memory.</a:t>
            </a:r>
          </a:p>
          <a:p>
            <a:endParaRPr lang="en-US" dirty="0"/>
          </a:p>
        </p:txBody>
      </p:sp>
      <p:sp>
        <p:nvSpPr>
          <p:cNvPr id="3891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51363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7101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96" tIns="45192" rIns="91996" bIns="45192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As far as storage elements are concerned, we will need a N-bit register</a:t>
            </a:r>
          </a:p>
          <a:p>
            <a:r>
              <a:rPr lang="en-US" dirty="0"/>
              <a:t>The significant difference here is that the register will have a Write Enable input.</a:t>
            </a:r>
          </a:p>
          <a:p>
            <a:r>
              <a:rPr lang="en-US" dirty="0"/>
              <a:t>That is the content of the register will NOT  be updated if Write Enable is not asserted (0).</a:t>
            </a:r>
          </a:p>
          <a:p>
            <a:r>
              <a:rPr lang="en-US" dirty="0"/>
              <a:t>The content is updated at the clock tick ONLY if the Write Enable signal is asserted (1).</a:t>
            </a:r>
          </a:p>
          <a:p>
            <a:endParaRPr lang="en-US" dirty="0"/>
          </a:p>
        </p:txBody>
      </p:sp>
      <p:sp>
        <p:nvSpPr>
          <p:cNvPr id="4096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51363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7627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96" tIns="45192" rIns="91996" bIns="45192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We will also need a register file that consists of 32 32-bit registers with two output busses (</a:t>
            </a:r>
            <a:r>
              <a:rPr lang="en-US" dirty="0" err="1"/>
              <a:t>busA</a:t>
            </a:r>
            <a:r>
              <a:rPr lang="en-US" dirty="0"/>
              <a:t> and </a:t>
            </a:r>
            <a:r>
              <a:rPr lang="en-US" dirty="0" err="1"/>
              <a:t>busB</a:t>
            </a:r>
            <a:r>
              <a:rPr lang="en-US" dirty="0"/>
              <a:t>) and one input bus.</a:t>
            </a:r>
          </a:p>
          <a:p>
            <a:r>
              <a:rPr lang="en-US" dirty="0"/>
              <a:t>The register specifiers RA and RB select the registers to put on </a:t>
            </a:r>
            <a:r>
              <a:rPr lang="en-US" dirty="0" err="1"/>
              <a:t>busA</a:t>
            </a:r>
            <a:r>
              <a:rPr lang="en-US" dirty="0"/>
              <a:t> and </a:t>
            </a:r>
            <a:r>
              <a:rPr lang="en-US" dirty="0" err="1"/>
              <a:t>busB</a:t>
            </a:r>
            <a:r>
              <a:rPr lang="en-US" dirty="0"/>
              <a:t>  respectively.</a:t>
            </a:r>
          </a:p>
          <a:p>
            <a:r>
              <a:rPr lang="en-US" dirty="0"/>
              <a:t>When Write Enable is 1, the register specifier </a:t>
            </a:r>
            <a:r>
              <a:rPr lang="en-US" dirty="0" err="1"/>
              <a:t>Rw</a:t>
            </a:r>
            <a:r>
              <a:rPr lang="en-US" dirty="0"/>
              <a:t> selects the register to be written via </a:t>
            </a:r>
            <a:r>
              <a:rPr lang="en-US" dirty="0" err="1"/>
              <a:t>busW</a:t>
            </a:r>
            <a:r>
              <a:rPr lang="en-US" dirty="0"/>
              <a:t>.</a:t>
            </a:r>
          </a:p>
          <a:p>
            <a:r>
              <a:rPr lang="en-US" dirty="0"/>
              <a:t>In our simplified version of the register file, the write operation will occurs at the clock tick.</a:t>
            </a:r>
          </a:p>
          <a:p>
            <a:r>
              <a:rPr lang="en-US" dirty="0"/>
              <a:t>Keep in mind that the clock input is a factor ONLY during the write operation.</a:t>
            </a:r>
          </a:p>
          <a:p>
            <a:r>
              <a:rPr lang="en-US" dirty="0"/>
              <a:t>During read operation, the register file behaves as a combinational logic block.</a:t>
            </a:r>
          </a:p>
          <a:p>
            <a:r>
              <a:rPr lang="en-US" dirty="0"/>
              <a:t>That is if you put a valid value on Ra, then bus A will become valid after the register file’s access time.</a:t>
            </a:r>
          </a:p>
          <a:p>
            <a:r>
              <a:rPr lang="en-US" dirty="0"/>
              <a:t>Similarly if you put a valid value on </a:t>
            </a:r>
            <a:r>
              <a:rPr lang="en-US" dirty="0" err="1"/>
              <a:t>Rb</a:t>
            </a:r>
            <a:r>
              <a:rPr lang="en-US" dirty="0"/>
              <a:t>, bus B will become valid after the register file’s access time.   In both cases (Ra and </a:t>
            </a:r>
            <a:r>
              <a:rPr lang="en-US" dirty="0" err="1"/>
              <a:t>Rb</a:t>
            </a:r>
            <a:r>
              <a:rPr lang="en-US" dirty="0"/>
              <a:t>), the clock input is not a factor.</a:t>
            </a:r>
          </a:p>
          <a:p>
            <a:endParaRPr lang="en-US" dirty="0"/>
          </a:p>
        </p:txBody>
      </p:sp>
      <p:sp>
        <p:nvSpPr>
          <p:cNvPr id="4301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88963"/>
            <a:ext cx="4551363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0058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0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382E3-B6AE-4D9F-9B06-90BBF200EB8D}" type="slidenum">
              <a:rPr lang="en-US"/>
              <a:pPr/>
              <a:t>49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3:notes"/>
          <p:cNvSpPr txBox="1"/>
          <p:nvPr/>
        </p:nvSpPr>
        <p:spPr>
          <a:xfrm>
            <a:off x="1327575" y="647581"/>
            <a:ext cx="5163988" cy="376647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0875" tIns="50425" rIns="100875" bIns="50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3:notes"/>
          <p:cNvSpPr txBox="1">
            <a:spLocks noGrp="1"/>
          </p:cNvSpPr>
          <p:nvPr>
            <p:ph type="body" idx="1"/>
          </p:nvPr>
        </p:nvSpPr>
        <p:spPr>
          <a:xfrm>
            <a:off x="587024" y="4792099"/>
            <a:ext cx="6724564" cy="4545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00" tIns="48500" rIns="97000" bIns="4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1410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8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{signal: [  {name: '</a:t>
            </a:r>
            <a:r>
              <a:rPr lang="en-US" dirty="0" err="1"/>
              <a:t>clk</a:t>
            </a:r>
            <a:r>
              <a:rPr lang="en-US" dirty="0"/>
              <a:t>', wave: '</a:t>
            </a:r>
            <a:r>
              <a:rPr lang="en-US" dirty="0" err="1"/>
              <a:t>l.H.l.H.l.H.l.H.l.H.l.H.l</a:t>
            </a:r>
            <a:r>
              <a:rPr lang="en-US" dirty="0"/>
              <a:t>'},  {name: 'in',  wave: '1...0...1...........0....'},  {name: 'out', wave: '0..................1...0.'},  {name: 'state', wave: '3..4...3...4...5...3...3.', data:['S0', 'S0', 'S1', 'S0', 'S1', 'S2', 'S0']},]}</a:t>
            </a:r>
          </a:p>
        </p:txBody>
      </p:sp>
    </p:spTree>
    <p:extLst>
      <p:ext uri="{BB962C8B-B14F-4D97-AF65-F5344CB8AC3E}">
        <p14:creationId xmlns:p14="http://schemas.microsoft.com/office/powerpoint/2010/main" val="702577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{signal: [  {name: '</a:t>
            </a:r>
            <a:r>
              <a:rPr lang="en-US" dirty="0" err="1"/>
              <a:t>clk</a:t>
            </a:r>
            <a:r>
              <a:rPr lang="en-US" dirty="0"/>
              <a:t>', wave: '</a:t>
            </a:r>
            <a:r>
              <a:rPr lang="en-US" dirty="0" err="1"/>
              <a:t>l.H.l.H.l.H.l.H.l.H.l.H.l</a:t>
            </a:r>
            <a:r>
              <a:rPr lang="en-US" dirty="0"/>
              <a:t>'},  {name: 'in',  wave: '1...0...1...........0....'},  {name: 'out', wave: '0..................1...0.'},  {name: 'state', wave: '3..4...3...4...5...3...3.', data:['S0', 'S0', 'S1', 'S0', 'S1', 'S2', 'S0']},]}</a:t>
            </a:r>
          </a:p>
        </p:txBody>
      </p:sp>
    </p:spTree>
    <p:extLst>
      <p:ext uri="{BB962C8B-B14F-4D97-AF65-F5344CB8AC3E}">
        <p14:creationId xmlns:p14="http://schemas.microsoft.com/office/powerpoint/2010/main" val="347959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{signal: [  {name: '</a:t>
            </a:r>
            <a:r>
              <a:rPr lang="en-US" dirty="0" err="1"/>
              <a:t>clk</a:t>
            </a:r>
            <a:r>
              <a:rPr lang="en-US" dirty="0"/>
              <a:t>', wave: '</a:t>
            </a:r>
            <a:r>
              <a:rPr lang="en-US" dirty="0" err="1"/>
              <a:t>l.H.l.H.l.H.l.H.l.H.l.H.l</a:t>
            </a:r>
            <a:r>
              <a:rPr lang="en-US" dirty="0"/>
              <a:t>'},  {name: 'in',  wave: '1...0...1...........0....'},  {name: 'out', wave: '0..................1...0.'},  {name: 'state', wave: '3..4...3...4...5...3...3.', data:['S0', 'S0', 'S1', 'S0', 'S1', 'S2', 'S0']},]}</a:t>
            </a:r>
          </a:p>
        </p:txBody>
      </p:sp>
    </p:spTree>
    <p:extLst>
      <p:ext uri="{BB962C8B-B14F-4D97-AF65-F5344CB8AC3E}">
        <p14:creationId xmlns:p14="http://schemas.microsoft.com/office/powerpoint/2010/main" val="1686470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67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6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2" name="Google Shape;6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706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6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9" name="Google Shape;6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7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d1628faa7_2_29:notes"/>
          <p:cNvSpPr txBox="1"/>
          <p:nvPr/>
        </p:nvSpPr>
        <p:spPr>
          <a:xfrm>
            <a:off x="1244602" y="616744"/>
            <a:ext cx="4841100" cy="358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g5d1628faa7_2_29:notes"/>
          <p:cNvSpPr txBox="1">
            <a:spLocks noGrp="1"/>
          </p:cNvSpPr>
          <p:nvPr>
            <p:ph type="body" idx="1"/>
          </p:nvPr>
        </p:nvSpPr>
        <p:spPr>
          <a:xfrm>
            <a:off x="550335" y="4563904"/>
            <a:ext cx="6304200" cy="43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g5d1628faa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35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d1628faa7_2_76:notes"/>
          <p:cNvSpPr txBox="1"/>
          <p:nvPr/>
        </p:nvSpPr>
        <p:spPr>
          <a:xfrm>
            <a:off x="1244602" y="616744"/>
            <a:ext cx="4841100" cy="358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5d1628faa7_2_76:notes"/>
          <p:cNvSpPr txBox="1">
            <a:spLocks noGrp="1"/>
          </p:cNvSpPr>
          <p:nvPr>
            <p:ph type="body" idx="1"/>
          </p:nvPr>
        </p:nvSpPr>
        <p:spPr>
          <a:xfrm>
            <a:off x="550335" y="4563904"/>
            <a:ext cx="6304200" cy="43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5d1628faa7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261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d1628faa7_2_94:notes"/>
          <p:cNvSpPr txBox="1"/>
          <p:nvPr/>
        </p:nvSpPr>
        <p:spPr>
          <a:xfrm>
            <a:off x="1244602" y="616744"/>
            <a:ext cx="4841100" cy="358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5d1628faa7_2_94:notes"/>
          <p:cNvSpPr txBox="1">
            <a:spLocks noGrp="1"/>
          </p:cNvSpPr>
          <p:nvPr>
            <p:ph type="body" idx="1"/>
          </p:nvPr>
        </p:nvSpPr>
        <p:spPr>
          <a:xfrm>
            <a:off x="550335" y="4563904"/>
            <a:ext cx="6304200" cy="43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5d1628faa7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206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d1628faa7_2_112:notes"/>
          <p:cNvSpPr txBox="1"/>
          <p:nvPr/>
        </p:nvSpPr>
        <p:spPr>
          <a:xfrm>
            <a:off x="1244602" y="616744"/>
            <a:ext cx="4841100" cy="358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75" tIns="47525" rIns="95075" bIns="47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5d1628faa7_2_112:notes"/>
          <p:cNvSpPr txBox="1">
            <a:spLocks noGrp="1"/>
          </p:cNvSpPr>
          <p:nvPr>
            <p:ph type="body" idx="1"/>
          </p:nvPr>
        </p:nvSpPr>
        <p:spPr>
          <a:xfrm>
            <a:off x="550335" y="4563904"/>
            <a:ext cx="6304200" cy="43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5d1628faa7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018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ABE8C-CFB1-E348-AF40-49676D6D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015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13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07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81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27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6592-4E22-4145-B5B4-AE3EB672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F1D08-976D-EC44-A8F3-63285ED7C6A6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12E8-8BB3-F447-A97E-C0A8A3D0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C3A6-AC2D-6540-A06F-DC0189EE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BAF3A-67DC-B54E-A181-E4FF4506E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D02A-A064-E345-943F-4A869BF9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7D455-A4CF-2947-9EDD-8B4F8FAD5DEC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D04F-E2BE-9A48-8FDD-8C05BF4B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C730-444E-3448-B6BE-595309DD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28B6C-7C24-8148-BBAB-395420DBD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028C-A153-C74D-A28D-68026B2E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1717E-B1BA-B848-9403-DF0E9FC2DBAB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DB03-6397-7540-90DA-7284A2F7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26BF-6416-E54D-8C9D-13A18103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9EDF3-445A-804B-89CB-0AA28CB77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7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5743A9-B836-3A4D-B310-2012D50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2EB2E-2B3C-FE46-B94D-9C468747D7F5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393EB2-D72A-3F4A-944E-3305AC2C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649492-88D3-1449-8B9B-F68C7264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3AB2-F66C-E04F-BA30-2C46B2D01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201070-1D4C-0A49-8F34-BAFA0C24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95197-3AD8-9944-82C6-6926C1A4D480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AFA63-190B-8E4C-9520-823BB275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459E8B-8AD6-414B-9DC5-4A57DFA6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225C-3E74-3744-8048-FDD4A47CB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2A4C-BE6A-4740-913E-EFD2B9B70D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6192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26965A1-3928-BC41-B2DD-6F5F8C1A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FAED7-C459-F64C-AFF8-C1F03CD2E611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8179991-840F-E645-BFED-DA0F90D3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FB9BA9-F214-5E45-BC32-08F9A968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3A730-70D3-A448-8B39-DD531802D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5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339B671-4C73-B345-BFB6-8CCB5B6D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2C4E4-45C4-5743-8130-1F5CBD18F4F9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7A57B7-9025-7648-8686-9D4448D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65ED5C-8D95-1C4C-B003-4F0B65E6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06497-8948-7242-B88E-A1057894E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0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FC06CD-7995-514D-858E-CAFB4E76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9F4BB-77FD-7F46-91C1-3A27C4A99B8D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67542C-7024-0243-86AF-971BEA54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11D755-5965-7C42-B598-E00A8AF4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B159B-2625-0A48-971E-2C1459777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2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6C7E4D-E78C-BD4E-AC91-CFBDFCE8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ECDEA-7D0C-A842-9C96-64099F41FB01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7643E2-1E1B-0543-9B2E-344FA104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9E1C17-F95C-9246-923F-5D8D420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6EF1-AFA0-184F-A939-146F3DCE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7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B796-74E9-1647-A419-7AC743E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DB845-CBB1-D746-909F-4F6479A2E64E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BD8D-64EC-CF47-A301-AFA3389A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6367-F822-7D4B-8CDC-A0783523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DA96-A3FC-B443-A457-059F3D600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1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33BA-12EC-5B4A-A081-4CD447F9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A482-31E9-8E44-8D3D-783B02E3022A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D86F-A636-B543-9335-5A5BD5B6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2CEC-A44F-C34F-AA4D-D4B68A0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EB4E3-D410-E34F-9A63-2BDDE0BD2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357B94-4554-0F4F-B403-C0899D717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9035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8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D6C8A61-CA6A-3C4E-971D-3FD55A3AA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172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0B7FAA1-7D1D-FB40-A2AC-25C7FCC5E8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85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892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3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D336BEA-2971-704A-9CFA-67ABD0DB1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18282E-D17D-CD42-A2A0-45457FB65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264962B4-B073-B340-A0BD-6746819D54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EA5CC3-93A2-2741-8588-573AC95E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083CA924-9529-F147-AF78-297D237B330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3D512658-821F-7A42-ABFA-B6F85E9CA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9BA9DAC-07B7-8B4B-9CBE-ABD4E6C0C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1D5033-477B-FF4B-BCD8-E36427E06B35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198945-AEEA-184A-8D14-1B02A79D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tags" Target="../tags/tag3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d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2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3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E868F1DE-EE3B-4044-8668-E2F6E378E8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8174" y="1484784"/>
            <a:ext cx="7966273" cy="2008882"/>
          </a:xfrm>
        </p:spPr>
        <p:txBody>
          <a:bodyPr/>
          <a:lstStyle/>
          <a:p>
            <a:pPr marL="0" indent="0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26: Microarchitecture Design - </a:t>
            </a:r>
            <a:br>
              <a:rPr lang="en-US" altLang="en-US" sz="3000" dirty="0"/>
            </a:br>
            <a:r>
              <a:rPr lang="en-US" altLang="en-US" sz="3000" dirty="0"/>
              <a:t>Datapath – Part 2</a:t>
            </a:r>
            <a:br>
              <a:rPr lang="en-US" altLang="en-US" sz="3000" dirty="0"/>
            </a:br>
            <a:endParaRPr lang="en-US" altLang="en-US" sz="3000" b="0" dirty="0"/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57EF030F-CFF9-7C48-825D-A1D6E6D9DB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g5d1628faa7_2_29"/>
          <p:cNvPicPr preferRelativeResize="0"/>
          <p:nvPr/>
        </p:nvPicPr>
        <p:blipFill rotWithShape="1">
          <a:blip r:embed="rId3">
            <a:alphaModFix/>
          </a:blip>
          <a:srcRect l="72555" t="20433" r="7020" b="39751"/>
          <a:stretch/>
        </p:blipFill>
        <p:spPr>
          <a:xfrm>
            <a:off x="302938" y="274650"/>
            <a:ext cx="198120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g5d1628faa7_2_29"/>
          <p:cNvSpPr txBox="1">
            <a:spLocks noGrp="1"/>
          </p:cNvSpPr>
          <p:nvPr>
            <p:ph type="title"/>
          </p:nvPr>
        </p:nvSpPr>
        <p:spPr>
          <a:xfrm>
            <a:off x="2649850" y="274650"/>
            <a:ext cx="603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Flip-Flop Timing Behavior</a:t>
            </a:r>
            <a:endParaRPr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3" name="Google Shape;703;g5d1628faa7_2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10998"/>
            <a:ext cx="8229599" cy="2636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36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g5d1628faa7_2_76"/>
          <p:cNvPicPr preferRelativeResize="0"/>
          <p:nvPr/>
        </p:nvPicPr>
        <p:blipFill rotWithShape="1">
          <a:blip r:embed="rId3">
            <a:alphaModFix/>
          </a:blip>
          <a:srcRect l="72555" t="20433" r="7020" b="39751"/>
          <a:stretch/>
        </p:blipFill>
        <p:spPr>
          <a:xfrm>
            <a:off x="302938" y="274650"/>
            <a:ext cx="198120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g5d1628faa7_2_76"/>
          <p:cNvSpPr txBox="1">
            <a:spLocks noGrp="1"/>
          </p:cNvSpPr>
          <p:nvPr>
            <p:ph type="title"/>
          </p:nvPr>
        </p:nvSpPr>
        <p:spPr>
          <a:xfrm>
            <a:off x="2649850" y="274650"/>
            <a:ext cx="603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Flip-Flop Timing Behavior</a:t>
            </a:r>
            <a:endParaRPr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g5d1628faa7_2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10998"/>
            <a:ext cx="8229599" cy="2636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Google Shape;713;g5d1628faa7_2_76"/>
          <p:cNvCxnSpPr/>
          <p:nvPr/>
        </p:nvCxnSpPr>
        <p:spPr>
          <a:xfrm rot="10800000">
            <a:off x="3101475" y="2891075"/>
            <a:ext cx="0" cy="307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4" name="Google Shape;714;g5d1628faa7_2_76"/>
          <p:cNvCxnSpPr/>
          <p:nvPr/>
        </p:nvCxnSpPr>
        <p:spPr>
          <a:xfrm rot="10800000">
            <a:off x="2284150" y="2890775"/>
            <a:ext cx="0" cy="3071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5" name="Google Shape;715;g5d1628faa7_2_76"/>
          <p:cNvCxnSpPr/>
          <p:nvPr/>
        </p:nvCxnSpPr>
        <p:spPr>
          <a:xfrm rot="10800000">
            <a:off x="2348800" y="3021175"/>
            <a:ext cx="66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6" name="Google Shape;716;g5d1628faa7_2_76"/>
          <p:cNvSpPr txBox="1"/>
          <p:nvPr/>
        </p:nvSpPr>
        <p:spPr>
          <a:xfrm>
            <a:off x="1972450" y="2302725"/>
            <a:ext cx="1415100" cy="4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Setup Time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32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g5d1628faa7_2_94"/>
          <p:cNvPicPr preferRelativeResize="0"/>
          <p:nvPr/>
        </p:nvPicPr>
        <p:blipFill rotWithShape="1">
          <a:blip r:embed="rId3">
            <a:alphaModFix/>
          </a:blip>
          <a:srcRect l="72555" t="20433" r="7020" b="39751"/>
          <a:stretch/>
        </p:blipFill>
        <p:spPr>
          <a:xfrm>
            <a:off x="302938" y="274650"/>
            <a:ext cx="198120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5d1628faa7_2_94"/>
          <p:cNvSpPr txBox="1">
            <a:spLocks noGrp="1"/>
          </p:cNvSpPr>
          <p:nvPr>
            <p:ph type="title"/>
          </p:nvPr>
        </p:nvSpPr>
        <p:spPr>
          <a:xfrm>
            <a:off x="2649850" y="274650"/>
            <a:ext cx="603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Flip-Flop Timing Behavior</a:t>
            </a:r>
            <a:endParaRPr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5" name="Google Shape;725;g5d1628faa7_2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10998"/>
            <a:ext cx="8229599" cy="2636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6" name="Google Shape;726;g5d1628faa7_2_94"/>
          <p:cNvCxnSpPr/>
          <p:nvPr/>
        </p:nvCxnSpPr>
        <p:spPr>
          <a:xfrm rot="10800000">
            <a:off x="3913662" y="2891075"/>
            <a:ext cx="0" cy="307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7" name="Google Shape;727;g5d1628faa7_2_94"/>
          <p:cNvCxnSpPr/>
          <p:nvPr/>
        </p:nvCxnSpPr>
        <p:spPr>
          <a:xfrm rot="10800000">
            <a:off x="3096337" y="2890775"/>
            <a:ext cx="0" cy="3071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8" name="Google Shape;728;g5d1628faa7_2_94"/>
          <p:cNvCxnSpPr/>
          <p:nvPr/>
        </p:nvCxnSpPr>
        <p:spPr>
          <a:xfrm rot="10800000">
            <a:off x="3160987" y="3021175"/>
            <a:ext cx="66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9" name="Google Shape;729;g5d1628faa7_2_94"/>
          <p:cNvSpPr txBox="1"/>
          <p:nvPr/>
        </p:nvSpPr>
        <p:spPr>
          <a:xfrm>
            <a:off x="2784625" y="2302725"/>
            <a:ext cx="1415100" cy="4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Hold Time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61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g5d1628faa7_2_112"/>
          <p:cNvPicPr preferRelativeResize="0"/>
          <p:nvPr/>
        </p:nvPicPr>
        <p:blipFill rotWithShape="1">
          <a:blip r:embed="rId3">
            <a:alphaModFix/>
          </a:blip>
          <a:srcRect l="72555" t="20433" r="7020" b="39751"/>
          <a:stretch/>
        </p:blipFill>
        <p:spPr>
          <a:xfrm>
            <a:off x="302938" y="274650"/>
            <a:ext cx="198120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g5d1628faa7_2_112"/>
          <p:cNvSpPr txBox="1">
            <a:spLocks noGrp="1"/>
          </p:cNvSpPr>
          <p:nvPr>
            <p:ph type="title"/>
          </p:nvPr>
        </p:nvSpPr>
        <p:spPr>
          <a:xfrm>
            <a:off x="2649850" y="274650"/>
            <a:ext cx="603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Flip-Flop Timing Behavior</a:t>
            </a:r>
            <a:endParaRPr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g5d1628faa7_2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10998"/>
            <a:ext cx="8229599" cy="2636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Google Shape;739;g5d1628faa7_2_112"/>
          <p:cNvCxnSpPr/>
          <p:nvPr/>
        </p:nvCxnSpPr>
        <p:spPr>
          <a:xfrm rot="10800000">
            <a:off x="5971302" y="2891075"/>
            <a:ext cx="0" cy="307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0" name="Google Shape;740;g5d1628faa7_2_112"/>
          <p:cNvCxnSpPr/>
          <p:nvPr/>
        </p:nvCxnSpPr>
        <p:spPr>
          <a:xfrm rot="10800000">
            <a:off x="3096337" y="2890775"/>
            <a:ext cx="0" cy="3071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1" name="Google Shape;741;g5d1628faa7_2_112"/>
          <p:cNvCxnSpPr/>
          <p:nvPr/>
        </p:nvCxnSpPr>
        <p:spPr>
          <a:xfrm rot="10800000">
            <a:off x="3161025" y="3021175"/>
            <a:ext cx="271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42" name="Google Shape;742;g5d1628faa7_2_112"/>
          <p:cNvSpPr txBox="1"/>
          <p:nvPr/>
        </p:nvSpPr>
        <p:spPr>
          <a:xfrm>
            <a:off x="3804238" y="2292700"/>
            <a:ext cx="1415100" cy="4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Clock-to-Q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96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8"/>
          <p:cNvPicPr preferRelativeResize="0"/>
          <p:nvPr/>
        </p:nvPicPr>
        <p:blipFill rotWithShape="1">
          <a:blip r:embed="rId3">
            <a:alphaModFix/>
          </a:blip>
          <a:srcRect l="1416" t="6276" r="9510" b="8902"/>
          <a:stretch/>
        </p:blipFill>
        <p:spPr>
          <a:xfrm>
            <a:off x="185738" y="3776663"/>
            <a:ext cx="6400800" cy="274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8"/>
          <p:cNvPicPr preferRelativeResize="0"/>
          <p:nvPr/>
        </p:nvPicPr>
        <p:blipFill rotWithShape="1">
          <a:blip r:embed="rId4">
            <a:alphaModFix/>
          </a:blip>
          <a:srcRect l="3708" t="2322" r="8332" b="12802"/>
          <a:stretch/>
        </p:blipFill>
        <p:spPr>
          <a:xfrm>
            <a:off x="228600" y="1005840"/>
            <a:ext cx="3657600" cy="252696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28"/>
          <p:cNvSpPr txBox="1">
            <a:spLocks noGrp="1"/>
          </p:cNvSpPr>
          <p:nvPr>
            <p:ph type="title"/>
          </p:nvPr>
        </p:nvSpPr>
        <p:spPr>
          <a:xfrm>
            <a:off x="3098800" y="203200"/>
            <a:ext cx="55880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Accumulator Revisited</a:t>
            </a:r>
            <a:b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Proper Timing</a:t>
            </a:r>
            <a:endParaRPr sz="2800" dirty="0"/>
          </a:p>
        </p:txBody>
      </p:sp>
      <p:sp>
        <p:nvSpPr>
          <p:cNvPr id="751" name="Google Shape;751;p28"/>
          <p:cNvSpPr txBox="1">
            <a:spLocks noGrp="1"/>
          </p:cNvSpPr>
          <p:nvPr>
            <p:ph type="body" idx="4294967295"/>
          </p:nvPr>
        </p:nvSpPr>
        <p:spPr>
          <a:xfrm>
            <a:off x="4071938" y="1413895"/>
            <a:ext cx="5029200" cy="2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signal shown</a:t>
            </a:r>
            <a:endParaRPr sz="2000" dirty="0"/>
          </a:p>
          <a:p>
            <a:pPr marL="342900" marR="0" lvl="0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/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practice X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might not arrive to the adder at the same time as S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sz="2000" dirty="0"/>
          </a:p>
          <a:p>
            <a:pPr marL="342900" marR="0" lvl="0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temporarily is wrong, but register always captures correct value</a:t>
            </a:r>
            <a:endParaRPr sz="2000" dirty="0"/>
          </a:p>
          <a:p>
            <a:pPr marL="342900" marR="0" lvl="0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good circuits, instability never happens around rising edge of CLK</a:t>
            </a:r>
            <a:endParaRPr sz="2000" dirty="0"/>
          </a:p>
        </p:txBody>
      </p:sp>
      <p:cxnSp>
        <p:nvCxnSpPr>
          <p:cNvPr id="752" name="Google Shape;752;p28"/>
          <p:cNvCxnSpPr/>
          <p:nvPr/>
        </p:nvCxnSpPr>
        <p:spPr>
          <a:xfrm rot="5400000">
            <a:off x="1514475" y="5494338"/>
            <a:ext cx="2049463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53" name="Google Shape;753;p28"/>
          <p:cNvCxnSpPr/>
          <p:nvPr/>
        </p:nvCxnSpPr>
        <p:spPr>
          <a:xfrm rot="5400000">
            <a:off x="2362201" y="5511800"/>
            <a:ext cx="2049462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54" name="Google Shape;754;p28"/>
          <p:cNvCxnSpPr/>
          <p:nvPr/>
        </p:nvCxnSpPr>
        <p:spPr>
          <a:xfrm rot="5400000">
            <a:off x="3259138" y="5511800"/>
            <a:ext cx="2049462" cy="158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755" name="Google Shape;755;p28"/>
          <p:cNvGrpSpPr/>
          <p:nvPr/>
        </p:nvGrpSpPr>
        <p:grpSpPr>
          <a:xfrm>
            <a:off x="1805354" y="3993265"/>
            <a:ext cx="5479573" cy="2137904"/>
            <a:chOff x="1805354" y="3993265"/>
            <a:chExt cx="5479573" cy="2137904"/>
          </a:xfrm>
        </p:grpSpPr>
        <p:cxnSp>
          <p:nvCxnSpPr>
            <p:cNvPr id="756" name="Google Shape;756;p28"/>
            <p:cNvCxnSpPr/>
            <p:nvPr/>
          </p:nvCxnSpPr>
          <p:spPr>
            <a:xfrm flipH="1">
              <a:off x="1805354" y="4282633"/>
              <a:ext cx="2523579" cy="723121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57" name="Google Shape;757;p28"/>
            <p:cNvSpPr txBox="1"/>
            <p:nvPr/>
          </p:nvSpPr>
          <p:spPr>
            <a:xfrm>
              <a:off x="4259483" y="3993265"/>
              <a:ext cx="30254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“Undefined” (unknown) signal</a:t>
              </a:r>
              <a:endParaRPr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8" name="Google Shape;758;p28"/>
            <p:cNvCxnSpPr/>
            <p:nvPr/>
          </p:nvCxnSpPr>
          <p:spPr>
            <a:xfrm>
              <a:off x="4633734" y="4364695"/>
              <a:ext cx="137558" cy="1766474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6450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Review of Timing Terms</a:t>
            </a:r>
            <a:endParaRPr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25800" cy="493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sym typeface="Calibri"/>
              </a:rPr>
              <a:t>Clock</a:t>
            </a:r>
            <a:r>
              <a:rPr lang="en-US" dirty="0">
                <a:sym typeface="Calibri"/>
              </a:rPr>
              <a:t>: steady square wave that synchronizes system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Flip-flop</a:t>
            </a:r>
            <a:r>
              <a:rPr lang="en-US" dirty="0">
                <a:sym typeface="Calibri"/>
              </a:rPr>
              <a:t>: one bit of state that samples every rising edge of </a:t>
            </a:r>
            <a:r>
              <a:rPr lang="en-US" dirty="0"/>
              <a:t>Clock </a:t>
            </a:r>
            <a:r>
              <a:rPr lang="en-US" dirty="0">
                <a:sym typeface="Calibri"/>
              </a:rPr>
              <a:t>(positive edge-triggered)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Register</a:t>
            </a:r>
            <a:r>
              <a:rPr lang="en-US" dirty="0">
                <a:sym typeface="Calibri"/>
              </a:rPr>
              <a:t>: several bits of state that samples on rising edge of </a:t>
            </a:r>
            <a:r>
              <a:rPr lang="en-US" dirty="0"/>
              <a:t>Clock </a:t>
            </a:r>
            <a:r>
              <a:rPr lang="en-US" dirty="0">
                <a:sym typeface="Calibri"/>
              </a:rPr>
              <a:t>(positive edge-triggered); also has RESET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Setup Time</a:t>
            </a:r>
            <a:r>
              <a:rPr lang="en-US" dirty="0">
                <a:sym typeface="Calibri"/>
              </a:rPr>
              <a:t>: when input must be stable before </a:t>
            </a:r>
            <a:r>
              <a:rPr lang="en-US" dirty="0"/>
              <a:t>Clock </a:t>
            </a:r>
            <a:r>
              <a:rPr lang="en-US" dirty="0">
                <a:sym typeface="Calibri"/>
              </a:rPr>
              <a:t>trigger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Hold Time</a:t>
            </a:r>
            <a:r>
              <a:rPr lang="en-US" dirty="0">
                <a:sym typeface="Calibri"/>
              </a:rPr>
              <a:t>: when input must be stable after </a:t>
            </a:r>
            <a:r>
              <a:rPr lang="en-US" dirty="0"/>
              <a:t>Clock </a:t>
            </a:r>
            <a:r>
              <a:rPr lang="en-US" dirty="0">
                <a:sym typeface="Calibri"/>
              </a:rPr>
              <a:t>trigger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Clock-to-Q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Delay</a:t>
            </a:r>
            <a:r>
              <a:rPr lang="en-US" dirty="0">
                <a:sym typeface="Calibri"/>
              </a:rPr>
              <a:t>: how long it takes output to change from </a:t>
            </a:r>
            <a:r>
              <a:rPr lang="en-US" dirty="0"/>
              <a:t>Clock </a:t>
            </a:r>
            <a:r>
              <a:rPr lang="en-US" dirty="0">
                <a:sym typeface="Calibri"/>
              </a:rPr>
              <a:t>trigger</a:t>
            </a:r>
            <a:endParaRPr dirty="0">
              <a:sym typeface="Calibri"/>
            </a:endParaRPr>
          </a:p>
          <a:p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87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Timing</a:t>
            </a: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622" y="2276872"/>
            <a:ext cx="5600700" cy="227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881156"/>
            <a:ext cx="1142000" cy="11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1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Timing</a:t>
            </a: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622" y="2276872"/>
            <a:ext cx="5600700" cy="227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881156"/>
            <a:ext cx="1142000" cy="1142000"/>
          </a:xfrm>
          <a:prstGeom prst="rect">
            <a:avLst/>
          </a:prstGeom>
        </p:spPr>
      </p:pic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70440F5C-2A6B-AA43-93A7-037EF6A1FA7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15616" y="4803888"/>
          <a:ext cx="6865238" cy="1733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6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setup</a:t>
                      </a:r>
                      <a:endParaRPr lang="en-US" sz="16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during which 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must not change </a:t>
                      </a:r>
                      <a:r>
                        <a:rPr lang="en-US" sz="1600" i="1" u="sng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positive clock edge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6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</a:t>
                      </a:r>
                      <a:endParaRPr lang="en-US" sz="16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during which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 must not change </a:t>
                      </a:r>
                      <a:r>
                        <a:rPr lang="en-US" sz="1600" i="1" u="sng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positive clock edge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3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6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clk</a:t>
                      </a:r>
                      <a:r>
                        <a:rPr lang="en-US" sz="16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-to-Q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delay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after positive clock edge after which D appears at Q output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40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"/>
          <p:cNvSpPr txBox="1">
            <a:spLocks noGrp="1"/>
          </p:cNvSpPr>
          <p:nvPr>
            <p:ph type="title"/>
          </p:nvPr>
        </p:nvSpPr>
        <p:spPr>
          <a:xfrm>
            <a:off x="457200" y="1371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Model for Synchronous Systems</a:t>
            </a:r>
            <a:endParaRPr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2"/>
          <p:cNvSpPr txBox="1">
            <a:spLocks noGrp="1"/>
          </p:cNvSpPr>
          <p:nvPr>
            <p:ph type="body" idx="1"/>
          </p:nvPr>
        </p:nvSpPr>
        <p:spPr>
          <a:xfrm>
            <a:off x="457200" y="393192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Combinational logic blocks separated by registers</a:t>
            </a:r>
            <a:endParaRPr dirty="0"/>
          </a:p>
          <a:p>
            <a:pPr lvl="1"/>
            <a:r>
              <a:rPr lang="en-US" dirty="0">
                <a:sym typeface="Calibri"/>
              </a:rPr>
              <a:t>Clock signal connects only to sequential logic elements</a:t>
            </a:r>
            <a:endParaRPr dirty="0"/>
          </a:p>
          <a:p>
            <a:pPr lvl="1"/>
            <a:r>
              <a:rPr lang="en-US" dirty="0">
                <a:sym typeface="Calibri"/>
              </a:rPr>
              <a:t>Feedback is optional depending on application</a:t>
            </a:r>
            <a:endParaRPr dirty="0"/>
          </a:p>
          <a:p>
            <a:r>
              <a:rPr lang="en-US" dirty="0">
                <a:sym typeface="Calibri"/>
              </a:rPr>
              <a:t>How do we ensure proper behavior?</a:t>
            </a:r>
            <a:endParaRPr dirty="0"/>
          </a:p>
          <a:p>
            <a:pPr lvl="1"/>
            <a:r>
              <a:rPr lang="en-US" dirty="0">
                <a:sym typeface="Calibri"/>
              </a:rPr>
              <a:t>How fast can we run our clock?</a:t>
            </a:r>
            <a:endParaRPr dirty="0">
              <a:sym typeface="Calibri"/>
            </a:endParaRPr>
          </a:p>
        </p:txBody>
      </p:sp>
      <p:sp>
        <p:nvSpPr>
          <p:cNvPr id="791" name="Google Shape;791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792" name="Google Shape;7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280160"/>
            <a:ext cx="6440209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49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Clock Frequency</a:t>
            </a:r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3694113"/>
            <a:ext cx="8069263" cy="2012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47647" y="2130149"/>
            <a:ext cx="1234440" cy="9390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Combinatorial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(CL)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97782" y="2130148"/>
            <a:ext cx="1012873" cy="939019"/>
          </a:xfrm>
          <a:prstGeom prst="rect">
            <a:avLst/>
          </a:prstGeom>
          <a:solidFill>
            <a:srgbClr val="EE80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(flip-flops)</a:t>
            </a:r>
          </a:p>
        </p:txBody>
      </p: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 flipV="1">
            <a:off x="4382088" y="2599658"/>
            <a:ext cx="7156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79367" y="2130149"/>
            <a:ext cx="126609" cy="1831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04217" y="2130149"/>
            <a:ext cx="126609" cy="1831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117446" y="2599657"/>
            <a:ext cx="7156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25162" y="2313258"/>
            <a:ext cx="7156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783009" y="3364304"/>
            <a:ext cx="3692284" cy="1"/>
          </a:xfrm>
          <a:prstGeom prst="straightConnector1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75292" y="2602314"/>
            <a:ext cx="0" cy="76199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83008" y="2861898"/>
            <a:ext cx="0" cy="5024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83009" y="2861897"/>
            <a:ext cx="36463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3389" y="3385214"/>
            <a:ext cx="1575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064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Feedback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5771" y="246115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064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US" sz="1400" dirty="0">
              <a:solidFill>
                <a:srgbClr val="3064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65340" y="217475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064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US" sz="1400" dirty="0">
              <a:solidFill>
                <a:srgbClr val="3064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4410" y="164732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064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endParaRPr lang="en-US" sz="1400" dirty="0">
              <a:solidFill>
                <a:srgbClr val="3064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 flipV="1">
            <a:off x="5604217" y="1955106"/>
            <a:ext cx="31299" cy="17504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27492" y="2331727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064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87379" y="2019341"/>
            <a:ext cx="13417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8100" y="156653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endParaRPr lang="en-US" sz="180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4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94D2-DA09-CC4F-A0AA-8B6B6D4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345B-8D04-7A4A-BDA8-0FE69FF7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Book: Harris and Harris, Digital Design and Computer Architecture – RISC-V</a:t>
            </a:r>
          </a:p>
          <a:p>
            <a:r>
              <a:rPr lang="en-US" dirty="0"/>
              <a:t>Class Presentation, CS61C, </a:t>
            </a:r>
            <a:r>
              <a:rPr lang="en-US" i="1" dirty="0"/>
              <a:t>Introduction to Assembly Language and RISC-V Instruction Set Architecture, University of Berkeley, 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Katz. </a:t>
            </a:r>
            <a:r>
              <a:rPr lang="en-US" dirty="0">
                <a:hlinkClick r:id="rId2"/>
              </a:rPr>
              <a:t>http://inst.eecs.Berkeley.edu/~cs61c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r>
              <a:rPr lang="en-US" altLang="ja-JP" sz="2400" dirty="0">
                <a:ea typeface="ＭＳ Ｐゴシック" panose="020B0600070205080204" pitchFamily="34" charset="-128"/>
              </a:rPr>
              <a:t>Lecture slides of Prof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Onur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Mutlu</a:t>
            </a:r>
            <a:r>
              <a:rPr lang="en-US" altLang="ja-JP" sz="2400" dirty="0">
                <a:ea typeface="ＭＳ Ｐゴシック" panose="020B0600070205080204" pitchFamily="34" charset="-128"/>
              </a:rPr>
              <a:t>,  ETH Zurich, Spring 2018, </a:t>
            </a:r>
          </a:p>
          <a:p>
            <a:r>
              <a:rPr lang="en-IN" dirty="0"/>
              <a:t>Book: Pratt and Patel, Introduction to Computing Systems: From Bits &amp; Gates to C/C++ &amp; Beyond</a:t>
            </a:r>
          </a:p>
          <a:p>
            <a:endParaRPr lang="en-IN" dirty="0"/>
          </a:p>
          <a:p>
            <a:endParaRPr lang="en-US" altLang="ja-JP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20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Maximum Clock Frequency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A01D-CBDB-DC43-A8FE-A50954A4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753391"/>
          </a:xfrm>
        </p:spPr>
        <p:txBody>
          <a:bodyPr/>
          <a:lstStyle/>
          <a:p>
            <a:r>
              <a:rPr lang="en-US" dirty="0"/>
              <a:t>What is the maximum frequency of the circuit?</a:t>
            </a:r>
          </a:p>
          <a:p>
            <a:pPr lvl="1"/>
            <a:r>
              <a:rPr lang="en-US" dirty="0"/>
              <a:t>Limited by how much time is needed to get correct next state to the register</a:t>
            </a:r>
          </a:p>
        </p:txBody>
      </p:sp>
      <p:pic>
        <p:nvPicPr>
          <p:cNvPr id="808" name="Google Shape;808;p34" descr="fig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39" y="3290088"/>
            <a:ext cx="3886200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4"/>
          <p:cNvSpPr/>
          <p:nvPr/>
        </p:nvSpPr>
        <p:spPr>
          <a:xfrm>
            <a:off x="4657608" y="3774624"/>
            <a:ext cx="3931800" cy="29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Delay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 Period = Max Delay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Freq = 1/Min Period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0" name="Google Shape;810;p34"/>
          <p:cNvCxnSpPr/>
          <p:nvPr/>
        </p:nvCxnSpPr>
        <p:spPr>
          <a:xfrm>
            <a:off x="1836739" y="4263225"/>
            <a:ext cx="1676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1" name="Google Shape;811;p34"/>
          <p:cNvCxnSpPr>
            <a:cxnSpLocks/>
          </p:cNvCxnSpPr>
          <p:nvPr/>
        </p:nvCxnSpPr>
        <p:spPr>
          <a:xfrm>
            <a:off x="2663828" y="4948857"/>
            <a:ext cx="0" cy="36231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2" name="Google Shape;812;p34"/>
          <p:cNvCxnSpPr/>
          <p:nvPr/>
        </p:nvCxnSpPr>
        <p:spPr>
          <a:xfrm>
            <a:off x="2674939" y="5787225"/>
            <a:ext cx="0" cy="5334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3" name="Google Shape;813;p34"/>
          <p:cNvSpPr txBox="1"/>
          <p:nvPr/>
        </p:nvSpPr>
        <p:spPr>
          <a:xfrm>
            <a:off x="6484100" y="3774844"/>
            <a:ext cx="2651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CLK-to-Q Delay</a:t>
            </a: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4"/>
          <p:cNvSpPr txBox="1"/>
          <p:nvPr/>
        </p:nvSpPr>
        <p:spPr>
          <a:xfrm>
            <a:off x="6484100" y="4255826"/>
            <a:ext cx="261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 Delay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4"/>
          <p:cNvSpPr txBox="1"/>
          <p:nvPr/>
        </p:nvSpPr>
        <p:spPr>
          <a:xfrm>
            <a:off x="6484100" y="4777776"/>
            <a:ext cx="229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Setup 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9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/>
          <a:lstStyle/>
          <a:p>
            <a:r>
              <a:rPr lang="en-US" dirty="0"/>
              <a:t>Program Counter – Max Frequency</a:t>
            </a:r>
          </a:p>
        </p:txBody>
      </p:sp>
    </p:spTree>
    <p:extLst>
      <p:ext uri="{BB962C8B-B14F-4D97-AF65-F5344CB8AC3E}">
        <p14:creationId xmlns:p14="http://schemas.microsoft.com/office/powerpoint/2010/main" val="266394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Counter (PC)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4117" y="2155778"/>
            <a:ext cx="2063641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7677" y="2856909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Next PC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7758" y="2337781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Current PC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694417"/>
            <a:ext cx="6512612" cy="114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PC Clock </a:t>
            </a:r>
            <a:r>
              <a:rPr lang="en-US" dirty="0"/>
              <a:t>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875" y="4005064"/>
                <a:ext cx="7896225" cy="2376686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2396729" algn="l"/>
                  </a:tabLst>
                </a:pPr>
                <a:r>
                  <a:rPr lang="en-US" sz="2000" dirty="0"/>
                  <a:t>Minimum cycle time: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𝑚𝑖𝑛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𝑠𝑒𝑡𝑢𝑝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𝑎𝑑𝑑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𝑐𝑙𝑘</m:t>
                        </m:r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</a:rPr>
                          <m:t>𝑡𝑜</m:t>
                        </m:r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tabLst>
                    <a:tab pos="2396729" algn="l"/>
                  </a:tabLst>
                </a:pPr>
                <a:r>
                  <a:rPr lang="en-US" sz="2000" dirty="0"/>
                  <a:t>Maximum clock rate: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𝑐𝑙𝑘</m:t>
                        </m:r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</a:rPr>
                          <m:t>𝑚𝑎𝑥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>
                  <a:buNone/>
                  <a:tabLst>
                    <a:tab pos="1453754" algn="l"/>
                  </a:tabLst>
                </a:pPr>
                <a:r>
                  <a:rPr lang="en-US" sz="2800" b="1" u="sng" dirty="0"/>
                  <a:t>Example</a:t>
                </a:r>
                <a:r>
                  <a:rPr lang="en-US" sz="2800" b="1" dirty="0"/>
                  <a:t>:</a:t>
                </a:r>
                <a:r>
                  <a:rPr lang="en-US" sz="2000" dirty="0"/>
                  <a:t>   	</a:t>
                </a:r>
                <a:r>
                  <a:rPr lang="en-US" sz="2000" dirty="0" err="1"/>
                  <a:t>t</a:t>
                </a:r>
                <a:r>
                  <a:rPr lang="en-US" sz="2000" baseline="-25000" dirty="0" err="1"/>
                  <a:t>setup</a:t>
                </a:r>
                <a:r>
                  <a:rPr lang="en-US" sz="2000" dirty="0"/>
                  <a:t> ≥ 15ps, </a:t>
                </a:r>
                <a:r>
                  <a:rPr lang="en-US" sz="2000" dirty="0" err="1"/>
                  <a:t>t</a:t>
                </a:r>
                <a:r>
                  <a:rPr lang="en-US" sz="2000" baseline="-25000" dirty="0" err="1"/>
                  <a:t>add</a:t>
                </a:r>
                <a:r>
                  <a:rPr lang="en-US" sz="2000" dirty="0"/>
                  <a:t> = 75ps, </a:t>
                </a:r>
                <a:r>
                  <a:rPr lang="en-US" sz="2000" dirty="0" err="1"/>
                  <a:t>t</a:t>
                </a:r>
                <a:r>
                  <a:rPr lang="en-US" sz="2000" baseline="-25000" dirty="0" err="1"/>
                  <a:t>clk-toQ</a:t>
                </a:r>
                <a:r>
                  <a:rPr lang="en-US" sz="2000" dirty="0"/>
                  <a:t> ≥ 10ps</a:t>
                </a:r>
              </a:p>
              <a:p>
                <a:pPr>
                  <a:buNone/>
                  <a:tabLst>
                    <a:tab pos="1453754" algn="l"/>
                  </a:tabLst>
                </a:pPr>
                <a:r>
                  <a:rPr lang="en-US" sz="2000" dirty="0"/>
                  <a:t>		</a:t>
                </a:r>
                <a:r>
                  <a:rPr lang="en-US" sz="2000" dirty="0" err="1"/>
                  <a:t>t</a:t>
                </a:r>
                <a:r>
                  <a:rPr lang="en-US" sz="2000" baseline="-25000" dirty="0" err="1"/>
                  <a:t>min</a:t>
                </a:r>
                <a:r>
                  <a:rPr lang="en-US" sz="2000" dirty="0"/>
                  <a:t> ≥ 100ps</a:t>
                </a:r>
              </a:p>
              <a:p>
                <a:pPr>
                  <a:buNone/>
                  <a:tabLst>
                    <a:tab pos="1453754" algn="l"/>
                  </a:tabLst>
                </a:pPr>
                <a:r>
                  <a:rPr lang="en-US" sz="2000" dirty="0"/>
                  <a:t>		</a:t>
                </a:r>
                <a:r>
                  <a:rPr lang="en-US" sz="2000" dirty="0" err="1"/>
                  <a:t>f</a:t>
                </a:r>
                <a:r>
                  <a:rPr lang="en-US" sz="2000" baseline="-25000" dirty="0" err="1"/>
                  <a:t>clk</a:t>
                </a:r>
                <a:r>
                  <a:rPr lang="en-US" sz="2000" baseline="-25000" dirty="0"/>
                  <a:t>-max</a:t>
                </a:r>
                <a:r>
                  <a:rPr lang="en-US" sz="2000" dirty="0"/>
                  <a:t> ≤ 10GHz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4005064"/>
                <a:ext cx="7896225" cy="2376686"/>
              </a:xfrm>
              <a:blipFill>
                <a:blip r:embed="rId3"/>
                <a:stretch>
                  <a:fillRect l="-1445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17" y="865084"/>
            <a:ext cx="1228275" cy="914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754067"/>
            <a:ext cx="6853034" cy="18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35"/>
          <p:cNvGrpSpPr/>
          <p:nvPr/>
        </p:nvGrpSpPr>
        <p:grpSpPr>
          <a:xfrm>
            <a:off x="914400" y="4216930"/>
            <a:ext cx="5791200" cy="2200275"/>
            <a:chOff x="914400" y="4216930"/>
            <a:chExt cx="5791200" cy="2200275"/>
          </a:xfrm>
        </p:grpSpPr>
        <p:pic>
          <p:nvPicPr>
            <p:cNvPr id="824" name="Google Shape;824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" y="4216930"/>
              <a:ext cx="5791200" cy="220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35"/>
            <p:cNvSpPr txBox="1"/>
            <p:nvPr/>
          </p:nvSpPr>
          <p:spPr>
            <a:xfrm>
              <a:off x="5625297" y="5451676"/>
              <a:ext cx="3898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5"/>
            <p:cNvSpPr txBox="1"/>
            <p:nvPr/>
          </p:nvSpPr>
          <p:spPr>
            <a:xfrm rot="5400000">
              <a:off x="867767" y="5764329"/>
              <a:ext cx="65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</a:t>
              </a:r>
              <a:endPara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5"/>
            <p:cNvSpPr txBox="1"/>
            <p:nvPr/>
          </p:nvSpPr>
          <p:spPr>
            <a:xfrm rot="5400000">
              <a:off x="6136177" y="5673662"/>
              <a:ext cx="6546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</a:t>
              </a:r>
              <a:endPara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8" name="Google Shape;828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The Critical Path</a:t>
            </a:r>
            <a:endParaRPr dirty="0">
              <a:sym typeface="Calibri"/>
            </a:endParaRPr>
          </a:p>
        </p:txBody>
      </p:sp>
      <p:sp>
        <p:nvSpPr>
          <p:cNvPr id="829" name="Google Shape;829;p3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178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The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critical path </a:t>
            </a:r>
            <a:r>
              <a:rPr lang="en-US" dirty="0">
                <a:sym typeface="Calibri"/>
              </a:rPr>
              <a:t>is the longest delay between any two registers in a circuit</a:t>
            </a:r>
            <a:endParaRPr dirty="0"/>
          </a:p>
          <a:p>
            <a:r>
              <a:rPr lang="en-US" dirty="0">
                <a:sym typeface="Calibri"/>
              </a:rPr>
              <a:t>The clock period must be longer than this critical path, or the signal will not propagate properly to that next register</a:t>
            </a:r>
            <a:endParaRPr dirty="0"/>
          </a:p>
          <a:p>
            <a:endParaRPr dirty="0">
              <a:sym typeface="Calibri"/>
            </a:endParaRPr>
          </a:p>
        </p:txBody>
      </p:sp>
      <p:cxnSp>
        <p:nvCxnSpPr>
          <p:cNvPr id="830" name="Google Shape;830;p35"/>
          <p:cNvCxnSpPr/>
          <p:nvPr/>
        </p:nvCxnSpPr>
        <p:spPr>
          <a:xfrm>
            <a:off x="1574158" y="5891515"/>
            <a:ext cx="112274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1" name="Google Shape;831;p35"/>
          <p:cNvCxnSpPr/>
          <p:nvPr/>
        </p:nvCxnSpPr>
        <p:spPr>
          <a:xfrm rot="10800000" flipH="1">
            <a:off x="2569579" y="5266618"/>
            <a:ext cx="1412100" cy="624900"/>
          </a:xfrm>
          <a:prstGeom prst="bentConnector3">
            <a:avLst>
              <a:gd name="adj1" fmla="val 18852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2" name="Google Shape;832;p35"/>
          <p:cNvCxnSpPr/>
          <p:nvPr/>
        </p:nvCxnSpPr>
        <p:spPr>
          <a:xfrm rot="10800000" flipH="1">
            <a:off x="3854370" y="4652982"/>
            <a:ext cx="1470000" cy="613500"/>
          </a:xfrm>
          <a:prstGeom prst="bentConnector3">
            <a:avLst>
              <a:gd name="adj1" fmla="val 1063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3" name="Google Shape;833;p35"/>
          <p:cNvCxnSpPr/>
          <p:nvPr/>
        </p:nvCxnSpPr>
        <p:spPr>
          <a:xfrm>
            <a:off x="5058137" y="4653022"/>
            <a:ext cx="1088100" cy="972300"/>
          </a:xfrm>
          <a:prstGeom prst="bentConnector3">
            <a:avLst>
              <a:gd name="adj1" fmla="val 4255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34" name="Google Shape;834;p35"/>
          <p:cNvSpPr txBox="1"/>
          <p:nvPr/>
        </p:nvSpPr>
        <p:spPr>
          <a:xfrm>
            <a:off x="6603809" y="3250447"/>
            <a:ext cx="25350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=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CLK-to-Q Delay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CL Delay 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CL Delay 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CL Delay 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Adder Delay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Setup Time</a:t>
            </a:r>
            <a:endParaRPr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5" name="Google Shape;835;p35"/>
          <p:cNvCxnSpPr/>
          <p:nvPr/>
        </p:nvCxnSpPr>
        <p:spPr>
          <a:xfrm rot="10800000" flipH="1">
            <a:off x="777783" y="5890015"/>
            <a:ext cx="880800" cy="1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12763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 Path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setting clock period in synchronous systems, must allow for worst case</a:t>
            </a:r>
          </a:p>
          <a:p>
            <a:r>
              <a:rPr lang="en-US" dirty="0"/>
              <a:t>Path through combinational logic that is worst case called “</a:t>
            </a:r>
            <a:r>
              <a:rPr lang="en-US" dirty="0">
                <a:solidFill>
                  <a:srgbClr val="0070C0"/>
                </a:solidFill>
              </a:rPr>
              <a:t>critical path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Can be estimated by number of “</a:t>
            </a:r>
            <a:r>
              <a:rPr lang="en-US" dirty="0">
                <a:solidFill>
                  <a:srgbClr val="0070C0"/>
                </a:solidFill>
              </a:rPr>
              <a:t>gate delays</a:t>
            </a:r>
            <a:r>
              <a:rPr lang="en-US" dirty="0"/>
              <a:t>”: Number of gates must go through in worst case</a:t>
            </a:r>
          </a:p>
          <a:p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dirty="0"/>
              <a:t> Doesn’t matter if speedup other paths if don’t improve 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384595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d1628faa7_2_3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How do we go faster?</a:t>
            </a:r>
            <a:endParaRPr dirty="0"/>
          </a:p>
        </p:txBody>
      </p:sp>
      <p:sp>
        <p:nvSpPr>
          <p:cNvPr id="842" name="Google Shape;842;g5d1628faa7_2_3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Pipelining!</a:t>
            </a:r>
            <a:endParaRPr dirty="0"/>
          </a:p>
          <a:p>
            <a:r>
              <a:rPr lang="en-US" dirty="0"/>
              <a:t>Split operation into smaller parts and add a register between each one</a:t>
            </a:r>
          </a:p>
          <a:p>
            <a:pPr lvl="1"/>
            <a:r>
              <a:rPr lang="en-US" dirty="0"/>
              <a:t>We will study pipelining later in the course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4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/>
          <a:lstStyle/>
          <a:p>
            <a:r>
              <a:rPr lang="en-US" dirty="0"/>
              <a:t>	Register File </a:t>
            </a:r>
          </a:p>
        </p:txBody>
      </p:sp>
    </p:spTree>
    <p:extLst>
      <p:ext uri="{BB962C8B-B14F-4D97-AF65-F5344CB8AC3E}">
        <p14:creationId xmlns:p14="http://schemas.microsoft.com/office/powerpoint/2010/main" val="48155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96DC-CB4F-484C-A597-BEF7A5C9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22EB3-AFD8-CF47-B2F9-5E41EA08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5486400" cy="368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9724F2-2ECF-3043-867F-752CD5B9AD2E}"/>
              </a:ext>
            </a:extLst>
          </p:cNvPr>
          <p:cNvSpPr/>
          <p:nvPr/>
        </p:nvSpPr>
        <p:spPr>
          <a:xfrm>
            <a:off x="1054780" y="5295465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register file with two read ports and one write port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07FC3-26EE-D146-98CA-32062C1CD19D}"/>
              </a:ext>
            </a:extLst>
          </p:cNvPr>
          <p:cNvSpPr txBox="1"/>
          <p:nvPr/>
        </p:nvSpPr>
        <p:spPr>
          <a:xfrm>
            <a:off x="3858866" y="4358301"/>
            <a:ext cx="114037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70C0"/>
                </a:solidFill>
                <a:latin typeface="+mj-lt"/>
              </a:rPr>
              <a:t>Write Enable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CD1BB-66BB-5A41-8BE4-77A48C6F9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80" y="3861819"/>
            <a:ext cx="635000" cy="29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767D4A-35A4-A14D-B0EF-01CA3C62E9A6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861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ABDF-D818-EE4E-8FCA-3E268A10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95DE7-8FDA-0F4B-8CD6-3CE0732B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5082621" cy="4127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DF906D-5F68-4447-8A66-35CF321A3F51}"/>
              </a:ext>
            </a:extLst>
          </p:cNvPr>
          <p:cNvSpPr/>
          <p:nvPr/>
        </p:nvSpPr>
        <p:spPr>
          <a:xfrm>
            <a:off x="528727" y="5648383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implementation of </a:t>
            </a:r>
            <a:r>
              <a:rPr lang="en-IN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read ports </a:t>
            </a:r>
            <a:r>
              <a:rPr lang="en-I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register file with </a:t>
            </a:r>
            <a:r>
              <a:rPr lang="en-IN" b="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I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 can be done with a pair of n-to-1 multiplexors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7245B-8A14-1241-8381-047E0EB9D559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09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0" y="5264442"/>
            <a:ext cx="242570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591818" y="-80772"/>
            <a:ext cx="80518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Computer Architecture</a:t>
            </a:r>
            <a:endParaRPr dirty="0">
              <a:sym typeface="Calibri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4294967295"/>
          </p:nvPr>
        </p:nvSpPr>
        <p:spPr>
          <a:xfrm>
            <a:off x="5295900" y="2197100"/>
            <a:ext cx="3848100" cy="89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t0, 0(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>
              <a:solidFill>
                <a:srgbClr val="0070C0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t1, 4(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>
              <a:solidFill>
                <a:srgbClr val="0070C0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t1, 0(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>
              <a:solidFill>
                <a:srgbClr val="0070C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t0, 4(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028700" y="1435290"/>
            <a:ext cx="2590800" cy="5291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Higher-Level Language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(e.g. 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1028700" y="2393659"/>
            <a:ext cx="2590800" cy="5291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Assembly Language Program (e.g.  RISCV)</a:t>
            </a: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1028700" y="3295840"/>
            <a:ext cx="2590800" cy="5221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Machine Language Program (RISCV)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304800" y="4616640"/>
            <a:ext cx="4038600" cy="53886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 Architecture Description</a:t>
            </a:r>
            <a:b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(e.g.  block diagrams)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5"/>
          <p:cNvCxnSpPr/>
          <p:nvPr/>
        </p:nvCxnSpPr>
        <p:spPr>
          <a:xfrm>
            <a:off x="2327148" y="1984413"/>
            <a:ext cx="0" cy="4000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51" name="Google Shape;251;p5"/>
          <p:cNvSpPr/>
          <p:nvPr/>
        </p:nvSpPr>
        <p:spPr>
          <a:xfrm>
            <a:off x="2413000" y="2019680"/>
            <a:ext cx="1308100" cy="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2413000" y="2953586"/>
            <a:ext cx="1435100" cy="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5"/>
          <p:cNvCxnSpPr/>
          <p:nvPr/>
        </p:nvCxnSpPr>
        <p:spPr>
          <a:xfrm>
            <a:off x="2355723" y="3841940"/>
            <a:ext cx="0" cy="774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54" name="Google Shape;254;p5"/>
          <p:cNvSpPr/>
          <p:nvPr/>
        </p:nvSpPr>
        <p:spPr>
          <a:xfrm>
            <a:off x="558800" y="4045520"/>
            <a:ext cx="1676400" cy="5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Interpretation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4624585" y="1345034"/>
            <a:ext cx="3086100" cy="7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400" rIns="91425" bIns="25400" anchor="t" anchorCtr="0">
            <a:noAutofit/>
          </a:bodyPr>
          <a:lstStyle/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v[k];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v[k] = v[k+1];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v[k+1] = temp;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4624585" y="3125450"/>
            <a:ext cx="3427219" cy="95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0000 1001 1100 0110 1010 1111 0101 1000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1010 1111 0101 1000 0000 1001 1100 0110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1100 0110 1010 1111 0101 1000 0000 1001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0101 1000 0000 1001 1100 0110 1010 1111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5"/>
          <p:cNvCxnSpPr/>
          <p:nvPr/>
        </p:nvCxnSpPr>
        <p:spPr>
          <a:xfrm flipH="1">
            <a:off x="2327148" y="2929318"/>
            <a:ext cx="3175" cy="36652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59" name="Google Shape;259;p5"/>
          <p:cNvSpPr/>
          <p:nvPr/>
        </p:nvSpPr>
        <p:spPr>
          <a:xfrm>
            <a:off x="469900" y="5880478"/>
            <a:ext cx="3708400" cy="53886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Logic Circuit Description</a:t>
            </a:r>
            <a:b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(Circuit Schematic Diagrams)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5"/>
          <p:cNvCxnSpPr/>
          <p:nvPr/>
        </p:nvCxnSpPr>
        <p:spPr>
          <a:xfrm>
            <a:off x="2355723" y="5154988"/>
            <a:ext cx="0" cy="7254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1" name="Google Shape;261;p5"/>
          <p:cNvSpPr/>
          <p:nvPr/>
        </p:nvSpPr>
        <p:spPr>
          <a:xfrm>
            <a:off x="254000" y="5267515"/>
            <a:ext cx="1981200" cy="5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Implementation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182880" y="4041645"/>
            <a:ext cx="8869680" cy="2560320"/>
          </a:xfrm>
          <a:prstGeom prst="rect">
            <a:avLst/>
          </a:pr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45700" anchor="t" anchorCtr="0">
            <a:noAutofit/>
          </a:bodyPr>
          <a:lstStyle/>
          <a:p>
            <a:pPr marL="0" marR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are here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4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3B4-B419-7F4D-BE63-D4828C39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EF3C2-20C2-0549-8779-19549C97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3" y="1033069"/>
            <a:ext cx="6228369" cy="4500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579049-B317-1546-8CB4-C1A83B3F6B50}"/>
              </a:ext>
            </a:extLst>
          </p:cNvPr>
          <p:cNvSpPr/>
          <p:nvPr/>
        </p:nvSpPr>
        <p:spPr>
          <a:xfrm>
            <a:off x="492723" y="5597394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write port for a register file is implemented with a decoder that is used with the write signal to generate the </a:t>
            </a:r>
            <a:r>
              <a:rPr lang="en-IN" sz="2000" b="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IN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to the registers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864D-23AE-0F4D-A2EC-B8840E122A64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919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/>
          <a:lstStyle/>
          <a:p>
            <a:r>
              <a:rPr lang="en-US" dirty="0"/>
              <a:t>	Finite State Machine (FSM)</a:t>
            </a:r>
            <a:br>
              <a:rPr lang="en-US" dirty="0"/>
            </a:br>
            <a:r>
              <a:rPr lang="en-US" dirty="0"/>
              <a:t>(Self Reading)</a:t>
            </a:r>
            <a:br>
              <a:rPr lang="en-US" dirty="0"/>
            </a:br>
            <a:r>
              <a:rPr lang="en-US" dirty="0"/>
              <a:t>- See backup slides</a:t>
            </a:r>
          </a:p>
        </p:txBody>
      </p:sp>
    </p:spTree>
    <p:extLst>
      <p:ext uri="{BB962C8B-B14F-4D97-AF65-F5344CB8AC3E}">
        <p14:creationId xmlns:p14="http://schemas.microsoft.com/office/powerpoint/2010/main" val="3402950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5d1628faa7_2_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FSM </a:t>
            </a:r>
            <a:endParaRPr dirty="0"/>
          </a:p>
        </p:txBody>
      </p:sp>
      <p:sp>
        <p:nvSpPr>
          <p:cNvPr id="939" name="Google Shape;939;g5d1628faa7_2_151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How do we represent sequential logic?</a:t>
            </a:r>
            <a:endParaRPr dirty="0"/>
          </a:p>
          <a:p>
            <a:pPr lvl="1"/>
            <a:r>
              <a:rPr lang="en-US" dirty="0"/>
              <a:t>Truth tables could account for history</a:t>
            </a:r>
            <a:endParaRPr dirty="0"/>
          </a:p>
          <a:p>
            <a:pPr lvl="1"/>
            <a:r>
              <a:rPr lang="en-US" dirty="0"/>
              <a:t>We could do </a:t>
            </a:r>
            <a:r>
              <a:rPr lang="en-US" dirty="0" err="1"/>
              <a:t>boolean</a:t>
            </a:r>
            <a:r>
              <a:rPr lang="en-US" dirty="0"/>
              <a:t> logic with prior state as a variable</a:t>
            </a:r>
            <a:endParaRPr dirty="0"/>
          </a:p>
          <a:p>
            <a:r>
              <a:rPr lang="en-US" dirty="0"/>
              <a:t>We can also use a new representation:</a:t>
            </a:r>
            <a:br>
              <a:rPr lang="en-US" dirty="0"/>
            </a:br>
            <a:r>
              <a:rPr lang="en-US" dirty="0"/>
              <a:t>Finite State Machines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500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0"/>
          <p:cNvSpPr txBox="1">
            <a:spLocks noGrp="1"/>
          </p:cNvSpPr>
          <p:nvPr>
            <p:ph type="body" idx="1"/>
          </p:nvPr>
        </p:nvSpPr>
        <p:spPr>
          <a:xfrm>
            <a:off x="384418" y="1142391"/>
            <a:ext cx="8229600" cy="16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A convenient way to conceptualize computation over time</a:t>
            </a:r>
            <a:endParaRPr dirty="0"/>
          </a:p>
          <a:p>
            <a:r>
              <a:rPr lang="en-US" dirty="0">
                <a:sym typeface="Calibri"/>
              </a:rPr>
              <a:t>Function can be represented with a state transition diagram</a:t>
            </a:r>
            <a:endParaRPr dirty="0"/>
          </a:p>
          <a:p>
            <a:r>
              <a:rPr lang="en-US" dirty="0">
                <a:sym typeface="Calibri"/>
              </a:rPr>
              <a:t>With combinational logic and registers, any FSM can be</a:t>
            </a:r>
            <a:r>
              <a:rPr lang="en-US" dirty="0"/>
              <a:t> </a:t>
            </a:r>
            <a:r>
              <a:rPr lang="en-US" dirty="0">
                <a:sym typeface="Calibri"/>
              </a:rPr>
              <a:t>implemented in hardware!</a:t>
            </a:r>
            <a:endParaRPr dirty="0"/>
          </a:p>
          <a:p>
            <a:endParaRPr dirty="0">
              <a:sym typeface="Calibri"/>
            </a:endParaRPr>
          </a:p>
        </p:txBody>
      </p:sp>
      <p:sp>
        <p:nvSpPr>
          <p:cNvPr id="947" name="Google Shape;947;p40"/>
          <p:cNvSpPr txBox="1">
            <a:spLocks noGrp="1"/>
          </p:cNvSpPr>
          <p:nvPr>
            <p:ph type="title"/>
          </p:nvPr>
        </p:nvSpPr>
        <p:spPr>
          <a:xfrm>
            <a:off x="444339" y="-60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Calibri"/>
              </a:rPr>
              <a:t>Finite State Machines (FSMs)</a:t>
            </a:r>
            <a:endParaRPr dirty="0">
              <a:sym typeface="Calibri"/>
            </a:endParaRPr>
          </a:p>
        </p:txBody>
      </p:sp>
      <p:sp>
        <p:nvSpPr>
          <p:cNvPr id="949" name="Google Shape;949;p40"/>
          <p:cNvSpPr/>
          <p:nvPr/>
        </p:nvSpPr>
        <p:spPr>
          <a:xfrm>
            <a:off x="7601174" y="5697125"/>
            <a:ext cx="1031100" cy="63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968;p42">
            <a:extLst>
              <a:ext uri="{FF2B5EF4-FFF2-40B4-BE49-F238E27FC236}">
                <a16:creationId xmlns:a16="http://schemas.microsoft.com/office/drawing/2014/main" id="{0DC0EF35-B463-C849-B6BC-FE29A44EE4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139" y="2595381"/>
            <a:ext cx="3988266" cy="203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65;p42">
            <a:extLst>
              <a:ext uri="{FF2B5EF4-FFF2-40B4-BE49-F238E27FC236}">
                <a16:creationId xmlns:a16="http://schemas.microsoft.com/office/drawing/2014/main" id="{047D4693-6142-A841-9C90-7FCC4C7190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5739" r="2910" b="12957"/>
          <a:stretch/>
        </p:blipFill>
        <p:spPr>
          <a:xfrm>
            <a:off x="0" y="5180987"/>
            <a:ext cx="8763000" cy="11668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69;p42">
            <a:extLst>
              <a:ext uri="{FF2B5EF4-FFF2-40B4-BE49-F238E27FC236}">
                <a16:creationId xmlns:a16="http://schemas.microsoft.com/office/drawing/2014/main" id="{BDFD3AEA-299C-0F40-93C2-057518FE7DE3}"/>
              </a:ext>
            </a:extLst>
          </p:cNvPr>
          <p:cNvSpPr txBox="1"/>
          <p:nvPr/>
        </p:nvSpPr>
        <p:spPr>
          <a:xfrm>
            <a:off x="1175635" y="2919214"/>
            <a:ext cx="256032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States: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S0, S1, S2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Initial State: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S0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Transitions of form: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input/output</a:t>
            </a:r>
            <a:endParaRPr sz="2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46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43"/>
          <p:cNvPicPr preferRelativeResize="0"/>
          <p:nvPr/>
        </p:nvPicPr>
        <p:blipFill rotWithShape="1">
          <a:blip r:embed="rId3">
            <a:alphaModFix/>
          </a:blip>
          <a:srcRect l="11115" t="9748" r="11658" b="6317"/>
          <a:stretch/>
        </p:blipFill>
        <p:spPr>
          <a:xfrm>
            <a:off x="3203848" y="4519808"/>
            <a:ext cx="207067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43"/>
          <p:cNvPicPr preferRelativeResize="0"/>
          <p:nvPr/>
        </p:nvPicPr>
        <p:blipFill rotWithShape="1">
          <a:blip r:embed="rId4">
            <a:alphaModFix/>
          </a:blip>
          <a:srcRect l="13991" t="11948" r="14673" b="13966"/>
          <a:stretch/>
        </p:blipFill>
        <p:spPr>
          <a:xfrm>
            <a:off x="552088" y="4488199"/>
            <a:ext cx="209488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Calibri"/>
              </a:rPr>
              <a:t>Hardware Implementation of FSM</a:t>
            </a:r>
            <a:endParaRPr dirty="0">
              <a:sym typeface="Calibri"/>
            </a:endParaRPr>
          </a:p>
        </p:txBody>
      </p:sp>
      <p:sp>
        <p:nvSpPr>
          <p:cNvPr id="1126" name="Google Shape;1126;p4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42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Register holds a representation of the FSM’s state</a:t>
            </a:r>
            <a:endParaRPr dirty="0"/>
          </a:p>
          <a:p>
            <a:pPr lvl="1"/>
            <a:r>
              <a:rPr lang="en-US" dirty="0">
                <a:sym typeface="Calibri"/>
              </a:rPr>
              <a:t>Must assign a unique bit pattern for each state</a:t>
            </a:r>
            <a:endParaRPr dirty="0"/>
          </a:p>
          <a:p>
            <a:pPr lvl="1"/>
            <a:r>
              <a:rPr lang="en-US" dirty="0">
                <a:sym typeface="Calibri"/>
              </a:rPr>
              <a:t>Output is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present/current state </a:t>
            </a:r>
            <a:r>
              <a:rPr lang="en-US" dirty="0">
                <a:sym typeface="Calibri"/>
              </a:rPr>
              <a:t>(PS/CS)</a:t>
            </a:r>
            <a:endParaRPr dirty="0"/>
          </a:p>
          <a:p>
            <a:pPr lvl="1"/>
            <a:r>
              <a:rPr lang="en-US" dirty="0">
                <a:sym typeface="Calibri"/>
              </a:rPr>
              <a:t>Input is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next state </a:t>
            </a:r>
            <a:r>
              <a:rPr lang="en-US" dirty="0">
                <a:sym typeface="Calibri"/>
              </a:rPr>
              <a:t>(NS)</a:t>
            </a:r>
            <a:endParaRPr dirty="0"/>
          </a:p>
          <a:p>
            <a:r>
              <a:rPr lang="en-US" dirty="0">
                <a:sym typeface="Calibri"/>
              </a:rPr>
              <a:t>Combinational Logic implements transition function (state transitions + output)</a:t>
            </a:r>
            <a:endParaRPr dirty="0"/>
          </a:p>
          <a:p>
            <a:pPr lvl="1"/>
            <a:endParaRPr dirty="0">
              <a:sym typeface="Calibri"/>
            </a:endParaRPr>
          </a:p>
        </p:txBody>
      </p:sp>
      <p:pic>
        <p:nvPicPr>
          <p:cNvPr id="1130" name="Google Shape;1130;p43"/>
          <p:cNvPicPr preferRelativeResize="0"/>
          <p:nvPr/>
        </p:nvPicPr>
        <p:blipFill rotWithShape="1">
          <a:blip r:embed="rId5">
            <a:alphaModFix/>
          </a:blip>
          <a:srcRect l="1935" t="8282" r="9393" b="6387"/>
          <a:stretch/>
        </p:blipFill>
        <p:spPr>
          <a:xfrm>
            <a:off x="5855608" y="4022095"/>
            <a:ext cx="2940893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43"/>
          <p:cNvSpPr/>
          <p:nvPr/>
        </p:nvSpPr>
        <p:spPr>
          <a:xfrm>
            <a:off x="2631288" y="4818076"/>
            <a:ext cx="564876" cy="101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DE8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3"/>
          <p:cNvSpPr/>
          <p:nvPr/>
        </p:nvSpPr>
        <p:spPr>
          <a:xfrm>
            <a:off x="5204967" y="4817277"/>
            <a:ext cx="564876" cy="101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DE8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5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 of FSM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702479" y="1916832"/>
            <a:ext cx="4097338" cy="3578225"/>
          </a:xfrm>
          <a:prstGeom prst="rect">
            <a:avLst/>
          </a:prstGeom>
        </p:spPr>
      </p:pic>
      <p:sp>
        <p:nvSpPr>
          <p:cNvPr id="9" name="Triangle 8"/>
          <p:cNvSpPr/>
          <p:nvPr/>
        </p:nvSpPr>
        <p:spPr>
          <a:xfrm rot="16200000">
            <a:off x="4191001" y="4063093"/>
            <a:ext cx="90854" cy="1088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 flipV="1">
            <a:off x="4290858" y="4112079"/>
            <a:ext cx="1173772" cy="54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4629" y="397902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3064C0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340875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752629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Element: </a:t>
            </a:r>
            <a:r>
              <a:rPr lang="en-US" dirty="0">
                <a:solidFill>
                  <a:srgbClr val="FF0000"/>
                </a:solidFill>
              </a:rPr>
              <a:t>Idealized Memory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02359" y="1200619"/>
            <a:ext cx="7576776" cy="5184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Memory (idealized)</a:t>
            </a:r>
          </a:p>
          <a:p>
            <a:pPr lvl="1">
              <a:defRPr/>
            </a:pPr>
            <a:r>
              <a:rPr lang="en-US" dirty="0"/>
              <a:t>One input bus: </a:t>
            </a:r>
            <a:r>
              <a:rPr lang="en-US" dirty="0">
                <a:solidFill>
                  <a:srgbClr val="0070C0"/>
                </a:solidFill>
              </a:rPr>
              <a:t>Data In</a:t>
            </a:r>
          </a:p>
          <a:p>
            <a:pPr lvl="1">
              <a:defRPr/>
            </a:pPr>
            <a:r>
              <a:rPr lang="en-US" dirty="0"/>
              <a:t>One output bus: </a:t>
            </a:r>
            <a:r>
              <a:rPr lang="en-US" dirty="0">
                <a:solidFill>
                  <a:srgbClr val="0070C0"/>
                </a:solidFill>
              </a:rPr>
              <a:t>Data Out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Memory word is found by:</a:t>
            </a:r>
          </a:p>
          <a:p>
            <a:pPr lvl="1">
              <a:defRPr/>
            </a:pPr>
            <a:r>
              <a:rPr lang="en-US" dirty="0"/>
              <a:t>Address selects the word to put on Data Out</a:t>
            </a:r>
          </a:p>
          <a:p>
            <a:pPr lvl="1">
              <a:defRPr/>
            </a:pPr>
            <a:r>
              <a:rPr lang="en-US" dirty="0"/>
              <a:t>Write Enable = 1: address selects the memory</a:t>
            </a:r>
            <a:br>
              <a:rPr lang="en-US" dirty="0"/>
            </a:br>
            <a:r>
              <a:rPr lang="en-US" dirty="0"/>
              <a:t>word to be written via the Data In bus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Clock input (CLK) </a:t>
            </a:r>
          </a:p>
          <a:p>
            <a:pPr lvl="1">
              <a:defRPr/>
            </a:pPr>
            <a:r>
              <a:rPr lang="en-US" dirty="0"/>
              <a:t>CLK input is a factor </a:t>
            </a:r>
            <a:r>
              <a:rPr lang="en-US" dirty="0">
                <a:solidFill>
                  <a:srgbClr val="0070C0"/>
                </a:solidFill>
              </a:rPr>
              <a:t>ONLY during write operation</a:t>
            </a:r>
          </a:p>
          <a:p>
            <a:pPr lvl="1">
              <a:defRPr/>
            </a:pPr>
            <a:r>
              <a:rPr lang="en-US" dirty="0"/>
              <a:t>During read operation, behaves as </a:t>
            </a:r>
            <a:r>
              <a:rPr lang="en-US" dirty="0">
                <a:solidFill>
                  <a:srgbClr val="0070C0"/>
                </a:solidFill>
              </a:rPr>
              <a:t>a combinational logic block</a:t>
            </a:r>
            <a:r>
              <a:rPr lang="en-US" dirty="0"/>
              <a:t>: Address valid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Data Out valid after “access time”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1DCAA9-7D85-EE4A-A756-1BF85C9D3C6C}"/>
              </a:ext>
            </a:extLst>
          </p:cNvPr>
          <p:cNvGrpSpPr/>
          <p:nvPr/>
        </p:nvGrpSpPr>
        <p:grpSpPr>
          <a:xfrm>
            <a:off x="5796136" y="1206253"/>
            <a:ext cx="2863453" cy="1353739"/>
            <a:chOff x="5080397" y="1770461"/>
            <a:chExt cx="2863453" cy="1353739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5148264" y="2814639"/>
              <a:ext cx="382317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Clk</a:t>
              </a: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5080397" y="2308623"/>
              <a:ext cx="662842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0070C0"/>
                  </a:solidFill>
                </a:rPr>
                <a:t>Data In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5893595" y="2214562"/>
              <a:ext cx="1073944" cy="9096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225654" y="1770461"/>
              <a:ext cx="1089754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Write Enable</a:t>
              </a:r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5143500" y="2605088"/>
              <a:ext cx="752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 flipH="1">
              <a:off x="5543550" y="2552700"/>
              <a:ext cx="66675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5308997" y="2571751"/>
              <a:ext cx="313388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32</a:t>
              </a: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6981825" y="2605088"/>
              <a:ext cx="962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 flipH="1">
              <a:off x="7600950" y="2552700"/>
              <a:ext cx="66675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7309247" y="2571751"/>
              <a:ext cx="313388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32</a:t>
              </a:r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6966348" y="2308623"/>
              <a:ext cx="752611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 dirty="0" err="1">
                  <a:solidFill>
                    <a:srgbClr val="0070C0"/>
                  </a:solidFill>
                </a:rPr>
                <a:t>DataOut</a:t>
              </a:r>
              <a:endParaRPr lang="en-US" sz="1500" dirty="0">
                <a:solidFill>
                  <a:srgbClr val="0070C0"/>
                </a:solidFill>
              </a:endParaRPr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 flipV="1">
              <a:off x="6119813" y="2028825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H="1">
              <a:off x="5538788" y="2986088"/>
              <a:ext cx="352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6519863" y="1866900"/>
              <a:ext cx="0" cy="333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6509147" y="1771651"/>
              <a:ext cx="768641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Address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5891213" y="2928938"/>
              <a:ext cx="114300" cy="57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 flipH="1">
              <a:off x="5891213" y="2986088"/>
              <a:ext cx="114300" cy="57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D4C8E7ED-EE40-004F-8F16-36D8E271EEC5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03379678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Storage Element: </a:t>
            </a:r>
            <a:r>
              <a:rPr lang="en-US" sz="3000" dirty="0">
                <a:solidFill>
                  <a:srgbClr val="FF0000"/>
                </a:solidFill>
              </a:rPr>
              <a:t>Register</a:t>
            </a:r>
            <a:r>
              <a:rPr lang="en-US" sz="3000" dirty="0"/>
              <a:t> (Building Block)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6975"/>
            <a:ext cx="4926411" cy="5184775"/>
          </a:xfrm>
        </p:spPr>
        <p:txBody>
          <a:bodyPr/>
          <a:lstStyle/>
          <a:p>
            <a:r>
              <a:rPr lang="en-US" dirty="0"/>
              <a:t>Similar to D Flip Flop except</a:t>
            </a:r>
          </a:p>
          <a:p>
            <a:pPr lvl="1"/>
            <a:r>
              <a:rPr lang="en-US" dirty="0"/>
              <a:t>N-bit input and output</a:t>
            </a:r>
          </a:p>
          <a:p>
            <a:pPr lvl="1"/>
            <a:r>
              <a:rPr lang="en-US" dirty="0"/>
              <a:t>Write Enable input</a:t>
            </a:r>
          </a:p>
          <a:p>
            <a:r>
              <a:rPr lang="en-US" dirty="0"/>
              <a:t>Write Enable:</a:t>
            </a:r>
          </a:p>
          <a:p>
            <a:pPr lvl="1"/>
            <a:r>
              <a:rPr lang="en-US" dirty="0"/>
              <a:t>Negated (or </a:t>
            </a:r>
            <a:r>
              <a:rPr lang="en-US" dirty="0" err="1"/>
              <a:t>deasserted</a:t>
            </a:r>
            <a:r>
              <a:rPr lang="en-US" dirty="0"/>
              <a:t>) (0): Data Out will not change</a:t>
            </a:r>
          </a:p>
          <a:p>
            <a:pPr lvl="1"/>
            <a:r>
              <a:rPr lang="en-US" dirty="0"/>
              <a:t>Asserted (1): Data Out will become Data In on rising edge of clock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6176" y="1412776"/>
            <a:ext cx="1995488" cy="1897856"/>
            <a:chOff x="3888" y="960"/>
            <a:chExt cx="1676" cy="1594"/>
          </a:xfrm>
        </p:grpSpPr>
        <p:sp>
          <p:nvSpPr>
            <p:cNvPr id="54280" name="Rectangle 5"/>
            <p:cNvSpPr>
              <a:spLocks noChangeArrowheads="1"/>
            </p:cNvSpPr>
            <p:nvPr/>
          </p:nvSpPr>
          <p:spPr bwMode="auto">
            <a:xfrm>
              <a:off x="4626" y="2304"/>
              <a:ext cx="30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clk</a:t>
              </a:r>
            </a:p>
          </p:txBody>
        </p:sp>
        <p:sp>
          <p:nvSpPr>
            <p:cNvPr id="54281" name="Rectangle 6"/>
            <p:cNvSpPr>
              <a:spLocks noChangeArrowheads="1"/>
            </p:cNvSpPr>
            <p:nvPr/>
          </p:nvSpPr>
          <p:spPr bwMode="auto">
            <a:xfrm>
              <a:off x="3888" y="1474"/>
              <a:ext cx="55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Data In</a:t>
              </a:r>
            </a:p>
          </p:txBody>
        </p:sp>
        <p:sp>
          <p:nvSpPr>
            <p:cNvPr id="54282" name="Rectangle 7"/>
            <p:cNvSpPr>
              <a:spLocks noChangeArrowheads="1"/>
            </p:cNvSpPr>
            <p:nvPr/>
          </p:nvSpPr>
          <p:spPr bwMode="auto">
            <a:xfrm>
              <a:off x="4675" y="1374"/>
              <a:ext cx="16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 flipH="1">
              <a:off x="4761" y="21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284" name="Rectangle 9"/>
            <p:cNvSpPr>
              <a:spLocks noChangeArrowheads="1"/>
            </p:cNvSpPr>
            <p:nvPr/>
          </p:nvSpPr>
          <p:spPr bwMode="auto">
            <a:xfrm>
              <a:off x="4272" y="960"/>
              <a:ext cx="91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Write Enable</a:t>
              </a:r>
            </a:p>
          </p:txBody>
        </p:sp>
        <p:sp>
          <p:nvSpPr>
            <p:cNvPr id="54285" name="Line 10"/>
            <p:cNvSpPr>
              <a:spLocks noChangeShapeType="1"/>
            </p:cNvSpPr>
            <p:nvPr/>
          </p:nvSpPr>
          <p:spPr bwMode="auto">
            <a:xfrm flipH="1">
              <a:off x="3937" y="1742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286" name="Line 11"/>
            <p:cNvSpPr>
              <a:spLocks noChangeShapeType="1"/>
            </p:cNvSpPr>
            <p:nvPr/>
          </p:nvSpPr>
          <p:spPr bwMode="auto">
            <a:xfrm flipH="1">
              <a:off x="4277" y="169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287" name="Rectangle 12"/>
            <p:cNvSpPr>
              <a:spLocks noChangeArrowheads="1"/>
            </p:cNvSpPr>
            <p:nvPr/>
          </p:nvSpPr>
          <p:spPr bwMode="auto">
            <a:xfrm>
              <a:off x="4176" y="1776"/>
              <a:ext cx="21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N</a:t>
              </a:r>
            </a:p>
          </p:txBody>
        </p:sp>
        <p:sp>
          <p:nvSpPr>
            <p:cNvPr id="54288" name="Line 13"/>
            <p:cNvSpPr>
              <a:spLocks noChangeShapeType="1"/>
            </p:cNvSpPr>
            <p:nvPr/>
          </p:nvSpPr>
          <p:spPr bwMode="auto">
            <a:xfrm>
              <a:off x="4848" y="1742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289" name="Line 14"/>
            <p:cNvSpPr>
              <a:spLocks noChangeShapeType="1"/>
            </p:cNvSpPr>
            <p:nvPr/>
          </p:nvSpPr>
          <p:spPr bwMode="auto">
            <a:xfrm flipH="1">
              <a:off x="5189" y="169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290" name="Rectangle 15"/>
            <p:cNvSpPr>
              <a:spLocks noChangeArrowheads="1"/>
            </p:cNvSpPr>
            <p:nvPr/>
          </p:nvSpPr>
          <p:spPr bwMode="auto">
            <a:xfrm>
              <a:off x="5098" y="1776"/>
              <a:ext cx="21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N</a:t>
              </a:r>
            </a:p>
          </p:txBody>
        </p:sp>
        <p:sp>
          <p:nvSpPr>
            <p:cNvPr id="54291" name="Rectangle 16"/>
            <p:cNvSpPr>
              <a:spLocks noChangeArrowheads="1"/>
            </p:cNvSpPr>
            <p:nvPr/>
          </p:nvSpPr>
          <p:spPr bwMode="auto">
            <a:xfrm>
              <a:off x="4896" y="1474"/>
              <a:ext cx="6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Data Out</a:t>
              </a:r>
            </a:p>
          </p:txBody>
        </p:sp>
        <p:sp>
          <p:nvSpPr>
            <p:cNvPr id="54292" name="Line 17"/>
            <p:cNvSpPr>
              <a:spLocks noChangeShapeType="1"/>
            </p:cNvSpPr>
            <p:nvPr/>
          </p:nvSpPr>
          <p:spPr bwMode="auto">
            <a:xfrm flipV="1">
              <a:off x="4761" y="1168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293" name="Line 18"/>
            <p:cNvSpPr>
              <a:spLocks noChangeShapeType="1"/>
            </p:cNvSpPr>
            <p:nvPr/>
          </p:nvSpPr>
          <p:spPr bwMode="auto">
            <a:xfrm flipV="1">
              <a:off x="4704" y="2016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294" name="Line 19"/>
            <p:cNvSpPr>
              <a:spLocks noChangeShapeType="1"/>
            </p:cNvSpPr>
            <p:nvPr/>
          </p:nvSpPr>
          <p:spPr bwMode="auto">
            <a:xfrm>
              <a:off x="4752" y="2016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7B0BDFE-C181-5C44-B74C-E969CDD0C464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66114085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Element: </a:t>
            </a:r>
            <a:r>
              <a:rPr lang="en-US" dirty="0">
                <a:solidFill>
                  <a:srgbClr val="FF0000"/>
                </a:solidFill>
              </a:rPr>
              <a:t>Register File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96876" y="1196975"/>
            <a:ext cx="5283452" cy="5184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Register File </a:t>
            </a:r>
            <a:r>
              <a:rPr lang="en-US" dirty="0"/>
              <a:t>consists of </a:t>
            </a:r>
            <a:r>
              <a:rPr lang="en-US" dirty="0">
                <a:solidFill>
                  <a:srgbClr val="0070C0"/>
                </a:solidFill>
              </a:rPr>
              <a:t>32 registers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Two 32-bit </a:t>
            </a:r>
            <a:r>
              <a:rPr lang="en-US" b="1" dirty="0">
                <a:solidFill>
                  <a:srgbClr val="0070C0"/>
                </a:solidFill>
              </a:rPr>
              <a:t>output busses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1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busA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busB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One 32-bit </a:t>
            </a:r>
            <a:r>
              <a:rPr lang="en-US" b="1" dirty="0">
                <a:solidFill>
                  <a:srgbClr val="0070C0"/>
                </a:solidFill>
              </a:rPr>
              <a:t>input bus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busW</a:t>
            </a: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/>
              <a:t>Register is selected by: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RA (number) </a:t>
            </a:r>
            <a:r>
              <a:rPr lang="en-US" dirty="0"/>
              <a:t>selects the register to put on </a:t>
            </a:r>
            <a:r>
              <a:rPr lang="en-US" dirty="0" err="1"/>
              <a:t>busA</a:t>
            </a:r>
            <a:r>
              <a:rPr lang="en-US" dirty="0"/>
              <a:t> (data)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RB (number) </a:t>
            </a:r>
            <a:r>
              <a:rPr lang="en-US" dirty="0"/>
              <a:t>selects the register to put on </a:t>
            </a:r>
            <a:r>
              <a:rPr lang="en-US" dirty="0" err="1"/>
              <a:t>busB</a:t>
            </a:r>
            <a:r>
              <a:rPr lang="en-US" dirty="0"/>
              <a:t> (data)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RW (number)</a:t>
            </a:r>
            <a:r>
              <a:rPr lang="en-US" dirty="0"/>
              <a:t> selects the register to be  written</a:t>
            </a:r>
            <a:br>
              <a:rPr lang="en-US" dirty="0"/>
            </a:br>
            <a:r>
              <a:rPr lang="en-US" dirty="0"/>
              <a:t>via </a:t>
            </a:r>
            <a:r>
              <a:rPr lang="en-US" dirty="0" err="1">
                <a:solidFill>
                  <a:srgbClr val="0070C0"/>
                </a:solidFill>
              </a:rPr>
              <a:t>busW</a:t>
            </a:r>
            <a:r>
              <a:rPr lang="en-US" dirty="0"/>
              <a:t> (data) when Write Enable is 1</a:t>
            </a:r>
          </a:p>
          <a:p>
            <a:pPr>
              <a:defRPr/>
            </a:pPr>
            <a:r>
              <a:rPr lang="en-US" dirty="0"/>
              <a:t>Clock input (</a:t>
            </a:r>
            <a:r>
              <a:rPr lang="en-US" dirty="0" err="1"/>
              <a:t>clk</a:t>
            </a:r>
            <a:r>
              <a:rPr lang="en-US" dirty="0"/>
              <a:t>) </a:t>
            </a:r>
          </a:p>
          <a:p>
            <a:pPr lvl="1">
              <a:defRPr/>
            </a:pPr>
            <a:r>
              <a:rPr lang="en-US" dirty="0" err="1"/>
              <a:t>Clk</a:t>
            </a:r>
            <a:r>
              <a:rPr lang="en-US" dirty="0"/>
              <a:t> input is a factor ONLY during write operation</a:t>
            </a:r>
          </a:p>
          <a:p>
            <a:pPr lvl="1">
              <a:defRPr/>
            </a:pPr>
            <a:r>
              <a:rPr lang="en-US" dirty="0"/>
              <a:t>During read operation, behaves as a combinational logic block:</a:t>
            </a:r>
          </a:p>
          <a:p>
            <a:pPr lvl="2">
              <a:defRPr/>
            </a:pPr>
            <a:r>
              <a:rPr lang="en-US" dirty="0"/>
              <a:t>RA or RB valid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busA</a:t>
            </a:r>
            <a:r>
              <a:rPr lang="en-US" dirty="0"/>
              <a:t> or </a:t>
            </a:r>
            <a:r>
              <a:rPr lang="en-US" dirty="0" err="1"/>
              <a:t>busB</a:t>
            </a:r>
            <a:r>
              <a:rPr lang="en-US" dirty="0"/>
              <a:t> valid after “access time.”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DDD35D-6FD8-404F-9708-A923BE14E631}"/>
              </a:ext>
            </a:extLst>
          </p:cNvPr>
          <p:cNvGrpSpPr/>
          <p:nvPr/>
        </p:nvGrpSpPr>
        <p:grpSpPr>
          <a:xfrm>
            <a:off x="5724128" y="1192187"/>
            <a:ext cx="2808684" cy="1612610"/>
            <a:chOff x="5135166" y="1679973"/>
            <a:chExt cx="2808684" cy="1612610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5314951" y="2937273"/>
              <a:ext cx="382317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Clk</a:t>
              </a:r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5313760" y="2422923"/>
              <a:ext cx="566662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busW</a:t>
              </a:r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6136482" y="2303860"/>
              <a:ext cx="1054894" cy="8905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5135166" y="1850232"/>
              <a:ext cx="1089754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Write Enable</a:t>
              </a:r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5372100" y="268486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H="1">
              <a:off x="5776913" y="2632472"/>
              <a:ext cx="66675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5542360" y="2651523"/>
              <a:ext cx="313388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32</a:t>
              </a: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7219950" y="2456260"/>
              <a:ext cx="723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H="1">
              <a:off x="7662863" y="2403872"/>
              <a:ext cx="66675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7428310" y="2422923"/>
              <a:ext cx="313388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32</a:t>
              </a:r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7199710" y="2194323"/>
              <a:ext cx="531396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busA</a:t>
              </a:r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flipV="1">
              <a:off x="6238875" y="2103835"/>
              <a:ext cx="0" cy="19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7219950" y="3027760"/>
              <a:ext cx="723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H="1">
              <a:off x="7662863" y="2975372"/>
              <a:ext cx="66675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7428310" y="2994423"/>
              <a:ext cx="313388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32</a:t>
              </a:r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7199710" y="2765823"/>
              <a:ext cx="531396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busB</a:t>
              </a:r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H="1">
              <a:off x="5753100" y="3061097"/>
              <a:ext cx="3619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6467475" y="1951435"/>
              <a:ext cx="0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flipV="1">
              <a:off x="6415088" y="2051447"/>
              <a:ext cx="10477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6285311" y="1908573"/>
              <a:ext cx="225223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5</a:t>
              </a:r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>
              <a:off x="6753225" y="1951435"/>
              <a:ext cx="0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6700838" y="2051447"/>
              <a:ext cx="10477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6571061" y="1908573"/>
              <a:ext cx="225223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5</a:t>
              </a:r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>
              <a:off x="7096125" y="1951435"/>
              <a:ext cx="0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7043738" y="2051447"/>
              <a:ext cx="10477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6913961" y="1908573"/>
              <a:ext cx="225223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5</a:t>
              </a:r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6213873" y="1679973"/>
              <a:ext cx="397257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RW</a:t>
              </a:r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6557962" y="1679973"/>
              <a:ext cx="364684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RA</a:t>
              </a:r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6913960" y="1679973"/>
              <a:ext cx="364684" cy="298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500"/>
                <a:t>RB</a:t>
              </a:r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6174016" y="2480073"/>
              <a:ext cx="978635" cy="5289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500" dirty="0">
                  <a:latin typeface="Calibri" charset="0"/>
                </a:rPr>
                <a:t>32 x 32-bit</a:t>
              </a:r>
            </a:p>
            <a:p>
              <a:pPr algn="ctr"/>
              <a:r>
                <a:rPr lang="en-US" sz="1500" dirty="0">
                  <a:latin typeface="Calibri" charset="0"/>
                </a:rPr>
                <a:t>Registers</a:t>
              </a:r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>
              <a:off x="6140054" y="3003947"/>
              <a:ext cx="114300" cy="57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H="1">
              <a:off x="6140054" y="3061097"/>
              <a:ext cx="114300" cy="57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B303C5E8-B614-AE45-B6C7-059689459EB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99868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980-1DA8-E144-8318-64C9E69E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class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9C2E-3A37-1F4B-A022-983065E5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Flip-Flop Timing behavior</a:t>
            </a:r>
          </a:p>
          <a:p>
            <a:r>
              <a:rPr lang="en-US" dirty="0"/>
              <a:t>Program Counter – Max Frequency</a:t>
            </a:r>
          </a:p>
          <a:p>
            <a:r>
              <a:rPr lang="en-US" dirty="0"/>
              <a:t>Register File</a:t>
            </a:r>
          </a:p>
          <a:p>
            <a:r>
              <a:rPr lang="en-US" dirty="0"/>
              <a:t>Storage Elements for RISC-V machine</a:t>
            </a:r>
          </a:p>
          <a:p>
            <a:r>
              <a:rPr lang="en-US" dirty="0"/>
              <a:t>Single Cycle, Multicycle, Pipeline Machines</a:t>
            </a:r>
          </a:p>
        </p:txBody>
      </p:sp>
    </p:spTree>
    <p:extLst>
      <p:ext uri="{BB962C8B-B14F-4D97-AF65-F5344CB8AC3E}">
        <p14:creationId xmlns:p14="http://schemas.microsoft.com/office/powerpoint/2010/main" val="152526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Required by RV32I ISA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Each instruction reads and updates this state during execution: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Registers (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x0..x31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Register file (or </a:t>
            </a:r>
            <a:r>
              <a:rPr lang="en-US" i="1" dirty="0" err="1"/>
              <a:t>regfile</a:t>
            </a:r>
            <a:r>
              <a:rPr lang="en-US" dirty="0"/>
              <a:t>)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dirty="0"/>
              <a:t> holds 32 registers x 32 bits/register: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[0]..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[31]</a:t>
            </a:r>
            <a:endParaRPr lang="en-US" dirty="0"/>
          </a:p>
          <a:p>
            <a:pPr lvl="1">
              <a:defRPr/>
            </a:pPr>
            <a:r>
              <a:rPr lang="en-US" dirty="0"/>
              <a:t>First register read specified by </a:t>
            </a:r>
            <a:r>
              <a:rPr lang="en-US" i="1" dirty="0"/>
              <a:t>rs1 </a:t>
            </a:r>
            <a:r>
              <a:rPr lang="en-US" dirty="0"/>
              <a:t>field in instruction</a:t>
            </a:r>
            <a:endParaRPr lang="en-US" i="1" dirty="0"/>
          </a:p>
          <a:p>
            <a:pPr lvl="1">
              <a:defRPr/>
            </a:pPr>
            <a:r>
              <a:rPr lang="en-US" dirty="0"/>
              <a:t>Second register read specified by </a:t>
            </a:r>
            <a:r>
              <a:rPr lang="en-US" i="1" dirty="0"/>
              <a:t>rs2 </a:t>
            </a:r>
            <a:r>
              <a:rPr lang="en-US" dirty="0"/>
              <a:t>field in instruction</a:t>
            </a:r>
            <a:endParaRPr lang="en-US" i="1" dirty="0"/>
          </a:p>
          <a:p>
            <a:pPr lvl="1">
              <a:defRPr/>
            </a:pPr>
            <a:r>
              <a:rPr lang="en-US" dirty="0"/>
              <a:t>Write register (destination) specified by </a:t>
            </a:r>
            <a:r>
              <a:rPr lang="en-US" i="1" dirty="0" err="1"/>
              <a:t>rd</a:t>
            </a:r>
            <a:r>
              <a:rPr lang="en-US" i="1" dirty="0"/>
              <a:t> </a:t>
            </a:r>
            <a:r>
              <a:rPr lang="en-US" dirty="0"/>
              <a:t>field in instruction</a:t>
            </a:r>
            <a:endParaRPr lang="en-US" i="1" dirty="0"/>
          </a:p>
          <a:p>
            <a:pPr lvl="1">
              <a:defRPr/>
            </a:pP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x0</a:t>
            </a:r>
            <a:r>
              <a:rPr lang="en-US" dirty="0"/>
              <a:t> is always 0 (writes to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[0]</a:t>
            </a:r>
            <a:r>
              <a:rPr lang="en-US" dirty="0"/>
              <a:t>are ignored)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Program Counter (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PC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Holds address of current instruction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Memory (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MEM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Holds both instructions and data, in one 32-bit byte-addressed memory space</a:t>
            </a:r>
          </a:p>
          <a:p>
            <a:pPr lvl="1">
              <a:defRPr/>
            </a:pPr>
            <a:r>
              <a:rPr lang="en-US" dirty="0"/>
              <a:t>We’ll use separate memories for instructions (</a:t>
            </a:r>
            <a:r>
              <a:rPr lang="en-US" sz="2600" b="1" dirty="0">
                <a:solidFill>
                  <a:srgbClr val="0070C0"/>
                </a:solidFill>
                <a:latin typeface="Courier New"/>
                <a:cs typeface="Courier New"/>
              </a:rPr>
              <a:t>IMEM</a:t>
            </a:r>
            <a:r>
              <a:rPr lang="en-US" dirty="0"/>
              <a:t>) and data (</a:t>
            </a:r>
            <a:r>
              <a:rPr lang="en-US" sz="2600" b="1" dirty="0">
                <a:solidFill>
                  <a:srgbClr val="0070C0"/>
                </a:solidFill>
                <a:latin typeface="Courier New"/>
                <a:cs typeface="Courier New"/>
              </a:rPr>
              <a:t>DMEM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i="1" dirty="0"/>
              <a:t>Later we’ll replace these with instruction and data caches</a:t>
            </a:r>
          </a:p>
          <a:p>
            <a:pPr lvl="1">
              <a:defRPr/>
            </a:pPr>
            <a:r>
              <a:rPr lang="en-US" dirty="0"/>
              <a:t>Instructions are read (</a:t>
            </a:r>
            <a:r>
              <a:rPr lang="en-US" i="1" dirty="0"/>
              <a:t>fetched</a:t>
            </a:r>
            <a:r>
              <a:rPr lang="en-US" dirty="0"/>
              <a:t>) from instruction memory (assume </a:t>
            </a:r>
            <a:r>
              <a:rPr lang="en-US" b="1" dirty="0">
                <a:latin typeface="Courier New"/>
                <a:cs typeface="Courier New"/>
              </a:rPr>
              <a:t>IMEM</a:t>
            </a:r>
            <a:r>
              <a:rPr lang="en-US" dirty="0"/>
              <a:t> read-only)</a:t>
            </a:r>
          </a:p>
          <a:p>
            <a:pPr lvl="1">
              <a:defRPr/>
            </a:pPr>
            <a:r>
              <a:rPr lang="en-US" dirty="0"/>
              <a:t>Load/store instructions access data memory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24789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Single Cycle Vs Multicycle Machines</a:t>
            </a:r>
          </a:p>
        </p:txBody>
      </p:sp>
    </p:spTree>
    <p:extLst>
      <p:ext uri="{BB962C8B-B14F-4D97-AF65-F5344CB8AC3E}">
        <p14:creationId xmlns:p14="http://schemas.microsoft.com/office/powerpoint/2010/main" val="2282387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itle 1">
            <a:extLst>
              <a:ext uri="{FF2B5EF4-FFF2-40B4-BE49-F238E27FC236}">
                <a16:creationId xmlns:a16="http://schemas.microsoft.com/office/drawing/2014/main" id="{B317ABEC-6E2A-784B-97F8-3B24AA10D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761" y="188640"/>
            <a:ext cx="7904339" cy="7620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Single-cycle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4C25-95E8-C041-8CB4-BF909C7B3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196752"/>
            <a:ext cx="5615285" cy="5184576"/>
          </a:xfrm>
        </p:spPr>
        <p:txBody>
          <a:bodyPr/>
          <a:lstStyle/>
          <a:p>
            <a:r>
              <a:rPr lang="en-US" sz="2200" dirty="0"/>
              <a:t>Executes an entire instruction in one cycle</a:t>
            </a:r>
          </a:p>
          <a:p>
            <a:r>
              <a:rPr lang="en-US" sz="2200" dirty="0"/>
              <a:t>The cycle time is limited by the slowest instruction</a:t>
            </a:r>
          </a:p>
          <a:p>
            <a:r>
              <a:rPr lang="en-US" sz="2200" dirty="0"/>
              <a:t>It doesn’t require any non-architecture state (note that the state elements are: PC, Instruction Memory, Register File, and Data Memory)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Cycle time limited by longest instruction – load word (</a:t>
            </a:r>
            <a:r>
              <a:rPr lang="en-US" altLang="en-US" sz="2200" dirty="0" err="1">
                <a:latin typeface="Courier" pitchFamily="2" charset="0"/>
                <a:ea typeface="ＭＳ Ｐゴシック" panose="020B0600070205080204" pitchFamily="34" charset="-128"/>
              </a:rPr>
              <a:t>lw</a:t>
            </a:r>
            <a:r>
              <a:rPr lang="en-US" altLang="en-US" sz="2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Requires separate instruction and data memories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73F01-CA69-EB47-BB6E-0464AD7ABE4D}"/>
              </a:ext>
            </a:extLst>
          </p:cNvPr>
          <p:cNvGrpSpPr/>
          <p:nvPr/>
        </p:nvGrpSpPr>
        <p:grpSpPr>
          <a:xfrm>
            <a:off x="6012160" y="1247106"/>
            <a:ext cx="2454275" cy="4589463"/>
            <a:chOff x="6477000" y="1354138"/>
            <a:chExt cx="2454275" cy="4589463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5B842A07-05C8-E345-A5E7-994AA93D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572000"/>
              <a:ext cx="990600" cy="6858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8D855DD5-66B3-4341-A0D7-3175720E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828800"/>
              <a:ext cx="990600" cy="11430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AC33805C-F15E-A14C-B5F4-96FF4BFD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200400"/>
              <a:ext cx="990600" cy="2286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46">
              <a:extLst>
                <a:ext uri="{FF2B5EF4-FFF2-40B4-BE49-F238E27FC236}">
                  <a16:creationId xmlns:a16="http://schemas.microsoft.com/office/drawing/2014/main" id="{D70C928C-ED8C-504B-84BD-24AF02FFA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3200400"/>
              <a:ext cx="990600" cy="6858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99D433B6-C0F3-3949-8E35-C3244702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1828800"/>
              <a:ext cx="990600" cy="11430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48">
              <a:extLst>
                <a:ext uri="{FF2B5EF4-FFF2-40B4-BE49-F238E27FC236}">
                  <a16:creationId xmlns:a16="http://schemas.microsoft.com/office/drawing/2014/main" id="{B629EBE9-34F1-1C40-8494-377373DB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71800"/>
              <a:ext cx="990600" cy="2286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" name="Group 50">
              <a:extLst>
                <a:ext uri="{FF2B5EF4-FFF2-40B4-BE49-F238E27FC236}">
                  <a16:creationId xmlns:a16="http://schemas.microsoft.com/office/drawing/2014/main" id="{41E6ABF1-8DD1-9943-AAA8-B72ADD807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1368425"/>
              <a:ext cx="1295400" cy="4575175"/>
              <a:chOff x="4080" y="862"/>
              <a:chExt cx="816" cy="2882"/>
            </a:xfrm>
          </p:grpSpPr>
          <p:grpSp>
            <p:nvGrpSpPr>
              <p:cNvPr id="36" name="Group 24">
                <a:extLst>
                  <a:ext uri="{FF2B5EF4-FFF2-40B4-BE49-F238E27FC236}">
                    <a16:creationId xmlns:a16="http://schemas.microsoft.com/office/drawing/2014/main" id="{4672BDC3-81F1-CC48-82A0-9736A2E7DA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1152"/>
                <a:ext cx="624" cy="2592"/>
                <a:chOff x="2400" y="1680"/>
                <a:chExt cx="624" cy="2160"/>
              </a:xfrm>
            </p:grpSpPr>
            <p:sp>
              <p:nvSpPr>
                <p:cNvPr id="38" name="Rectangle 17">
                  <a:extLst>
                    <a:ext uri="{FF2B5EF4-FFF2-40B4-BE49-F238E27FC236}">
                      <a16:creationId xmlns:a16="http://schemas.microsoft.com/office/drawing/2014/main" id="{399C8338-3DC4-3447-A6E9-DB706ED26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68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Rectangle 19">
                  <a:extLst>
                    <a:ext uri="{FF2B5EF4-FFF2-40B4-BE49-F238E27FC236}">
                      <a16:creationId xmlns:a16="http://schemas.microsoft.com/office/drawing/2014/main" id="{7A7ED409-6ABB-A840-8296-0A6496893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240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Rectangle 21">
                  <a:extLst>
                    <a:ext uri="{FF2B5EF4-FFF2-40B4-BE49-F238E27FC236}">
                      <a16:creationId xmlns:a16="http://schemas.microsoft.com/office/drawing/2014/main" id="{0EDC24C3-3476-EB4D-A8F3-BFE44DB1E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7" name="Text Box 49">
                <a:extLst>
                  <a:ext uri="{FF2B5EF4-FFF2-40B4-BE49-F238E27FC236}">
                    <a16:creationId xmlns:a16="http://schemas.microsoft.com/office/drawing/2014/main" id="{6610166A-1DBE-5049-83B4-B243F3298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862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en-US" sz="16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Single-cycle</a:t>
                </a:r>
              </a:p>
            </p:txBody>
          </p:sp>
        </p:grpSp>
        <p:grpSp>
          <p:nvGrpSpPr>
            <p:cNvPr id="15" name="Group 57">
              <a:extLst>
                <a:ext uri="{FF2B5EF4-FFF2-40B4-BE49-F238E27FC236}">
                  <a16:creationId xmlns:a16="http://schemas.microsoft.com/office/drawing/2014/main" id="{3687B9CE-413A-8D45-8D76-2789757C3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5875" y="1354138"/>
              <a:ext cx="1295400" cy="4589463"/>
              <a:chOff x="4810" y="853"/>
              <a:chExt cx="816" cy="2891"/>
            </a:xfrm>
          </p:grpSpPr>
          <p:grpSp>
            <p:nvGrpSpPr>
              <p:cNvPr id="16" name="Group 45">
                <a:extLst>
                  <a:ext uri="{FF2B5EF4-FFF2-40B4-BE49-F238E27FC236}">
                    <a16:creationId xmlns:a16="http://schemas.microsoft.com/office/drawing/2014/main" id="{5DB54287-E1FD-034E-821D-AAE1584F1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152"/>
                <a:ext cx="624" cy="2592"/>
                <a:chOff x="3024" y="1440"/>
                <a:chExt cx="624" cy="2592"/>
              </a:xfrm>
            </p:grpSpPr>
            <p:sp>
              <p:nvSpPr>
                <p:cNvPr id="18" name="Rectangle 25">
                  <a:extLst>
                    <a:ext uri="{FF2B5EF4-FFF2-40B4-BE49-F238E27FC236}">
                      <a16:creationId xmlns:a16="http://schemas.microsoft.com/office/drawing/2014/main" id="{2600A448-FAD7-994D-8D85-4671DF48C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44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Rectangle 26">
                  <a:extLst>
                    <a:ext uri="{FF2B5EF4-FFF2-40B4-BE49-F238E27FC236}">
                      <a16:creationId xmlns:a16="http://schemas.microsoft.com/office/drawing/2014/main" id="{81C90EE1-B9AD-1441-8EBD-DD21B1272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58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Rectangle 27">
                  <a:extLst>
                    <a:ext uri="{FF2B5EF4-FFF2-40B4-BE49-F238E27FC236}">
                      <a16:creationId xmlns:a16="http://schemas.microsoft.com/office/drawing/2014/main" id="{EC9EE0DA-92F8-FC47-A181-E409A7892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72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Rectangle 28">
                  <a:extLst>
                    <a:ext uri="{FF2B5EF4-FFF2-40B4-BE49-F238E27FC236}">
                      <a16:creationId xmlns:a16="http://schemas.microsoft.com/office/drawing/2014/main" id="{23727461-8566-E542-8FF6-BE854DAFCC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87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Rectangle 31">
                  <a:extLst>
                    <a:ext uri="{FF2B5EF4-FFF2-40B4-BE49-F238E27FC236}">
                      <a16:creationId xmlns:a16="http://schemas.microsoft.com/office/drawing/2014/main" id="{F51454BF-F49C-AF41-8660-910528F0E6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01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Rectangle 32">
                  <a:extLst>
                    <a:ext uri="{FF2B5EF4-FFF2-40B4-BE49-F238E27FC236}">
                      <a16:creationId xmlns:a16="http://schemas.microsoft.com/office/drawing/2014/main" id="{70C64CF8-CA93-D345-A398-1E5BA26FD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6A1C74C0-D76E-394A-81D4-6B754E5BD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30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Rectangle 34">
                  <a:extLst>
                    <a:ext uri="{FF2B5EF4-FFF2-40B4-BE49-F238E27FC236}">
                      <a16:creationId xmlns:a16="http://schemas.microsoft.com/office/drawing/2014/main" id="{52F5BFEE-8EAC-F44E-9A7E-77CE2AE56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Rectangle 35">
                  <a:extLst>
                    <a:ext uri="{FF2B5EF4-FFF2-40B4-BE49-F238E27FC236}">
                      <a16:creationId xmlns:a16="http://schemas.microsoft.com/office/drawing/2014/main" id="{4E658929-9B06-C843-AADF-F9A186F4A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59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Rectangle 36">
                  <a:extLst>
                    <a:ext uri="{FF2B5EF4-FFF2-40B4-BE49-F238E27FC236}">
                      <a16:creationId xmlns:a16="http://schemas.microsoft.com/office/drawing/2014/main" id="{117EE0CA-5D82-2C48-939C-738188B52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73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336FDAFB-A50D-9048-9CC9-661870189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88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Rectangle 38">
                  <a:extLst>
                    <a:ext uri="{FF2B5EF4-FFF2-40B4-BE49-F238E27FC236}">
                      <a16:creationId xmlns:a16="http://schemas.microsoft.com/office/drawing/2014/main" id="{F0C97CCD-FF24-A840-9A63-F6372FB27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02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Rectangle 39">
                  <a:extLst>
                    <a:ext uri="{FF2B5EF4-FFF2-40B4-BE49-F238E27FC236}">
                      <a16:creationId xmlns:a16="http://schemas.microsoft.com/office/drawing/2014/main" id="{200A0528-663E-3E49-872E-97034E261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16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Rectangle 40">
                  <a:extLst>
                    <a:ext uri="{FF2B5EF4-FFF2-40B4-BE49-F238E27FC236}">
                      <a16:creationId xmlns:a16="http://schemas.microsoft.com/office/drawing/2014/main" id="{3B26D6DB-2210-1E4C-AB25-526701136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31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090E11A4-6243-FE4F-9789-D7386AA23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45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Rectangle 42">
                  <a:extLst>
                    <a:ext uri="{FF2B5EF4-FFF2-40B4-BE49-F238E27FC236}">
                      <a16:creationId xmlns:a16="http://schemas.microsoft.com/office/drawing/2014/main" id="{0F674CC4-1CE8-B642-AA0E-7F7DA48B3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60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Rectangle 43">
                  <a:extLst>
                    <a:ext uri="{FF2B5EF4-FFF2-40B4-BE49-F238E27FC236}">
                      <a16:creationId xmlns:a16="http://schemas.microsoft.com/office/drawing/2014/main" id="{146E89FA-C3C4-A247-8CC8-3BD3E43C2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74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Rectangle 44">
                  <a:extLst>
                    <a:ext uri="{FF2B5EF4-FFF2-40B4-BE49-F238E27FC236}">
                      <a16:creationId xmlns:a16="http://schemas.microsoft.com/office/drawing/2014/main" id="{7DE4AACC-EC7F-8E45-98A8-D2394394E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88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Text Box 56">
                <a:extLst>
                  <a:ext uri="{FF2B5EF4-FFF2-40B4-BE49-F238E27FC236}">
                    <a16:creationId xmlns:a16="http://schemas.microsoft.com/office/drawing/2014/main" id="{0441B86D-9B21-D34C-B101-7DE916F4B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0" y="853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en-US" sz="16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Multicycle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081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itle 1">
            <a:extLst>
              <a:ext uri="{FF2B5EF4-FFF2-40B4-BE49-F238E27FC236}">
                <a16:creationId xmlns:a16="http://schemas.microsoft.com/office/drawing/2014/main" id="{B317ABEC-6E2A-784B-97F8-3B24AA10D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761" y="188640"/>
            <a:ext cx="7904339" cy="7620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Multi-cycle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4C25-95E8-C041-8CB4-BF909C7B3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196752"/>
            <a:ext cx="5615285" cy="5184576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Higher clock speed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Simpler instructions run faster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Control signals needed in the next cycle can be generated in the current cycle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Reuse of functional unit in multiple cycles within an instruction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eg.</a:t>
            </a:r>
            <a:r>
              <a:rPr lang="en-US" altLang="en-US" dirty="0">
                <a:ea typeface="ＭＳ Ｐゴシック" panose="020B0600070205080204" pitchFamily="34" charset="-128"/>
              </a:rPr>
              <a:t> Adder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Single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Fetching instruction in one cycle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Writing data in another cycle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Less hardware requirement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 in use now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73F01-CA69-EB47-BB6E-0464AD7ABE4D}"/>
              </a:ext>
            </a:extLst>
          </p:cNvPr>
          <p:cNvGrpSpPr/>
          <p:nvPr/>
        </p:nvGrpSpPr>
        <p:grpSpPr>
          <a:xfrm>
            <a:off x="6012160" y="1247106"/>
            <a:ext cx="2454275" cy="4589463"/>
            <a:chOff x="6477000" y="1354138"/>
            <a:chExt cx="2454275" cy="4589463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5B842A07-05C8-E345-A5E7-994AA93D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572000"/>
              <a:ext cx="990600" cy="6858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8D855DD5-66B3-4341-A0D7-3175720E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828800"/>
              <a:ext cx="990600" cy="11430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AC33805C-F15E-A14C-B5F4-96FF4BFD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200400"/>
              <a:ext cx="990600" cy="2286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46">
              <a:extLst>
                <a:ext uri="{FF2B5EF4-FFF2-40B4-BE49-F238E27FC236}">
                  <a16:creationId xmlns:a16="http://schemas.microsoft.com/office/drawing/2014/main" id="{D70C928C-ED8C-504B-84BD-24AF02FFA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3200400"/>
              <a:ext cx="990600" cy="68580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99D433B6-C0F3-3949-8E35-C3244702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1828800"/>
              <a:ext cx="990600" cy="114300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48">
              <a:extLst>
                <a:ext uri="{FF2B5EF4-FFF2-40B4-BE49-F238E27FC236}">
                  <a16:creationId xmlns:a16="http://schemas.microsoft.com/office/drawing/2014/main" id="{B629EBE9-34F1-1C40-8494-377373DB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2971800"/>
              <a:ext cx="990600" cy="2286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" name="Group 50">
              <a:extLst>
                <a:ext uri="{FF2B5EF4-FFF2-40B4-BE49-F238E27FC236}">
                  <a16:creationId xmlns:a16="http://schemas.microsoft.com/office/drawing/2014/main" id="{41E6ABF1-8DD1-9943-AAA8-B72ADD807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1368425"/>
              <a:ext cx="1295400" cy="4575175"/>
              <a:chOff x="4080" y="862"/>
              <a:chExt cx="816" cy="2882"/>
            </a:xfrm>
          </p:grpSpPr>
          <p:grpSp>
            <p:nvGrpSpPr>
              <p:cNvPr id="36" name="Group 24">
                <a:extLst>
                  <a:ext uri="{FF2B5EF4-FFF2-40B4-BE49-F238E27FC236}">
                    <a16:creationId xmlns:a16="http://schemas.microsoft.com/office/drawing/2014/main" id="{4672BDC3-81F1-CC48-82A0-9736A2E7DA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1152"/>
                <a:ext cx="624" cy="2592"/>
                <a:chOff x="2400" y="1680"/>
                <a:chExt cx="624" cy="2160"/>
              </a:xfrm>
            </p:grpSpPr>
            <p:sp>
              <p:nvSpPr>
                <p:cNvPr id="38" name="Rectangle 17">
                  <a:extLst>
                    <a:ext uri="{FF2B5EF4-FFF2-40B4-BE49-F238E27FC236}">
                      <a16:creationId xmlns:a16="http://schemas.microsoft.com/office/drawing/2014/main" id="{399C8338-3DC4-3447-A6E9-DB706ED26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68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Rectangle 19">
                  <a:extLst>
                    <a:ext uri="{FF2B5EF4-FFF2-40B4-BE49-F238E27FC236}">
                      <a16:creationId xmlns:a16="http://schemas.microsoft.com/office/drawing/2014/main" id="{7A7ED409-6ABB-A840-8296-0A6496893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240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Rectangle 21">
                  <a:extLst>
                    <a:ext uri="{FF2B5EF4-FFF2-40B4-BE49-F238E27FC236}">
                      <a16:creationId xmlns:a16="http://schemas.microsoft.com/office/drawing/2014/main" id="{0EDC24C3-3476-EB4D-A8F3-BFE44DB1E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7" name="Text Box 49">
                <a:extLst>
                  <a:ext uri="{FF2B5EF4-FFF2-40B4-BE49-F238E27FC236}">
                    <a16:creationId xmlns:a16="http://schemas.microsoft.com/office/drawing/2014/main" id="{6610166A-1DBE-5049-83B4-B243F3298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862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en-US" sz="16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Single-cycle</a:t>
                </a:r>
              </a:p>
            </p:txBody>
          </p:sp>
        </p:grpSp>
        <p:grpSp>
          <p:nvGrpSpPr>
            <p:cNvPr id="15" name="Group 57">
              <a:extLst>
                <a:ext uri="{FF2B5EF4-FFF2-40B4-BE49-F238E27FC236}">
                  <a16:creationId xmlns:a16="http://schemas.microsoft.com/office/drawing/2014/main" id="{3687B9CE-413A-8D45-8D76-2789757C3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5875" y="1354138"/>
              <a:ext cx="1295400" cy="4589463"/>
              <a:chOff x="4810" y="853"/>
              <a:chExt cx="816" cy="2891"/>
            </a:xfrm>
          </p:grpSpPr>
          <p:grpSp>
            <p:nvGrpSpPr>
              <p:cNvPr id="16" name="Group 45">
                <a:extLst>
                  <a:ext uri="{FF2B5EF4-FFF2-40B4-BE49-F238E27FC236}">
                    <a16:creationId xmlns:a16="http://schemas.microsoft.com/office/drawing/2014/main" id="{5DB54287-E1FD-034E-821D-AAE1584F1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152"/>
                <a:ext cx="624" cy="2592"/>
                <a:chOff x="3024" y="1440"/>
                <a:chExt cx="624" cy="2592"/>
              </a:xfrm>
            </p:grpSpPr>
            <p:sp>
              <p:nvSpPr>
                <p:cNvPr id="18" name="Rectangle 25">
                  <a:extLst>
                    <a:ext uri="{FF2B5EF4-FFF2-40B4-BE49-F238E27FC236}">
                      <a16:creationId xmlns:a16="http://schemas.microsoft.com/office/drawing/2014/main" id="{2600A448-FAD7-994D-8D85-4671DF48C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44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Rectangle 26">
                  <a:extLst>
                    <a:ext uri="{FF2B5EF4-FFF2-40B4-BE49-F238E27FC236}">
                      <a16:creationId xmlns:a16="http://schemas.microsoft.com/office/drawing/2014/main" id="{81C90EE1-B9AD-1441-8EBD-DD21B1272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58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Rectangle 27">
                  <a:extLst>
                    <a:ext uri="{FF2B5EF4-FFF2-40B4-BE49-F238E27FC236}">
                      <a16:creationId xmlns:a16="http://schemas.microsoft.com/office/drawing/2014/main" id="{EC9EE0DA-92F8-FC47-A181-E409A7892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72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Rectangle 28">
                  <a:extLst>
                    <a:ext uri="{FF2B5EF4-FFF2-40B4-BE49-F238E27FC236}">
                      <a16:creationId xmlns:a16="http://schemas.microsoft.com/office/drawing/2014/main" id="{23727461-8566-E542-8FF6-BE854DAFCC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87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Rectangle 31">
                  <a:extLst>
                    <a:ext uri="{FF2B5EF4-FFF2-40B4-BE49-F238E27FC236}">
                      <a16:creationId xmlns:a16="http://schemas.microsoft.com/office/drawing/2014/main" id="{F51454BF-F49C-AF41-8660-910528F0E6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01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Rectangle 32">
                  <a:extLst>
                    <a:ext uri="{FF2B5EF4-FFF2-40B4-BE49-F238E27FC236}">
                      <a16:creationId xmlns:a16="http://schemas.microsoft.com/office/drawing/2014/main" id="{70C64CF8-CA93-D345-A398-1E5BA26FD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6A1C74C0-D76E-394A-81D4-6B754E5BD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30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Rectangle 34">
                  <a:extLst>
                    <a:ext uri="{FF2B5EF4-FFF2-40B4-BE49-F238E27FC236}">
                      <a16:creationId xmlns:a16="http://schemas.microsoft.com/office/drawing/2014/main" id="{52F5BFEE-8EAC-F44E-9A7E-77CE2AE56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Rectangle 35">
                  <a:extLst>
                    <a:ext uri="{FF2B5EF4-FFF2-40B4-BE49-F238E27FC236}">
                      <a16:creationId xmlns:a16="http://schemas.microsoft.com/office/drawing/2014/main" id="{4E658929-9B06-C843-AADF-F9A186F4A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59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Rectangle 36">
                  <a:extLst>
                    <a:ext uri="{FF2B5EF4-FFF2-40B4-BE49-F238E27FC236}">
                      <a16:creationId xmlns:a16="http://schemas.microsoft.com/office/drawing/2014/main" id="{117EE0CA-5D82-2C48-939C-738188B52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73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336FDAFB-A50D-9048-9CC9-661870189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288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Rectangle 38">
                  <a:extLst>
                    <a:ext uri="{FF2B5EF4-FFF2-40B4-BE49-F238E27FC236}">
                      <a16:creationId xmlns:a16="http://schemas.microsoft.com/office/drawing/2014/main" id="{F0C97CCD-FF24-A840-9A63-F6372FB27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02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Rectangle 39">
                  <a:extLst>
                    <a:ext uri="{FF2B5EF4-FFF2-40B4-BE49-F238E27FC236}">
                      <a16:creationId xmlns:a16="http://schemas.microsoft.com/office/drawing/2014/main" id="{200A0528-663E-3E49-872E-97034E261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16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Rectangle 40">
                  <a:extLst>
                    <a:ext uri="{FF2B5EF4-FFF2-40B4-BE49-F238E27FC236}">
                      <a16:creationId xmlns:a16="http://schemas.microsoft.com/office/drawing/2014/main" id="{3B26D6DB-2210-1E4C-AB25-526701136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312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090E11A4-6243-FE4F-9789-D7386AA23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456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Rectangle 42">
                  <a:extLst>
                    <a:ext uri="{FF2B5EF4-FFF2-40B4-BE49-F238E27FC236}">
                      <a16:creationId xmlns:a16="http://schemas.microsoft.com/office/drawing/2014/main" id="{0F674CC4-1CE8-B642-AA0E-7F7DA48B3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600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Rectangle 43">
                  <a:extLst>
                    <a:ext uri="{FF2B5EF4-FFF2-40B4-BE49-F238E27FC236}">
                      <a16:creationId xmlns:a16="http://schemas.microsoft.com/office/drawing/2014/main" id="{146E89FA-C3C4-A247-8CC8-3BD3E43C2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744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Rectangle 44">
                  <a:extLst>
                    <a:ext uri="{FF2B5EF4-FFF2-40B4-BE49-F238E27FC236}">
                      <a16:creationId xmlns:a16="http://schemas.microsoft.com/office/drawing/2014/main" id="{7DE4AACC-EC7F-8E45-98A8-D2394394E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888"/>
                  <a:ext cx="62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Text Box 56">
                <a:extLst>
                  <a:ext uri="{FF2B5EF4-FFF2-40B4-BE49-F238E27FC236}">
                    <a16:creationId xmlns:a16="http://schemas.microsoft.com/office/drawing/2014/main" id="{0441B86D-9B21-D34C-B101-7DE916F4B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0" y="853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en-US" sz="16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rPr>
                  <a:t>Multicycle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0013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EF83-0157-9049-95D0-98DC83E1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5F13-F7B6-694D-8DBA-CAD3E5E5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pipelining to single cycle machine</a:t>
            </a:r>
          </a:p>
          <a:p>
            <a:r>
              <a:rPr lang="en-US" dirty="0"/>
              <a:t>Executes several instructions simultaneously</a:t>
            </a:r>
          </a:p>
          <a:p>
            <a:pPr lvl="1"/>
            <a:r>
              <a:rPr lang="en-US" dirty="0"/>
              <a:t>High throughput</a:t>
            </a:r>
          </a:p>
          <a:p>
            <a:r>
              <a:rPr lang="en-US" dirty="0"/>
              <a:t>Must add logic to handle dependencies between simultaneously executing instructions</a:t>
            </a:r>
          </a:p>
          <a:p>
            <a:r>
              <a:rPr lang="en-US" dirty="0"/>
              <a:t>Requires </a:t>
            </a:r>
            <a:r>
              <a:rPr lang="en-US" dirty="0" err="1">
                <a:solidFill>
                  <a:srgbClr val="0070C0"/>
                </a:solidFill>
              </a:rPr>
              <a:t>nonarchitectural</a:t>
            </a:r>
            <a:r>
              <a:rPr lang="en-US" dirty="0"/>
              <a:t> pipeline registers</a:t>
            </a:r>
            <a:r>
              <a:rPr lang="en-IN" dirty="0"/>
              <a:t>  </a:t>
            </a:r>
          </a:p>
          <a:p>
            <a:r>
              <a:rPr lang="en-US" dirty="0"/>
              <a:t>Pipelined processors must access instructions and data in the same cycle</a:t>
            </a:r>
            <a:r>
              <a:rPr lang="en-IN" dirty="0"/>
              <a:t> </a:t>
            </a:r>
            <a:r>
              <a:rPr lang="en-IN" dirty="0">
                <a:sym typeface="Wingdings" pitchFamily="2" charset="2"/>
              </a:rPr>
              <a:t> use of separate instruction and data memories</a:t>
            </a:r>
          </a:p>
          <a:p>
            <a:r>
              <a:rPr lang="en-US" dirty="0"/>
              <a:t>All commercial high-performance processors use pipelining today</a:t>
            </a:r>
            <a:r>
              <a:rPr lang="en-IN" dirty="0"/>
              <a:t> </a:t>
            </a:r>
          </a:p>
          <a:p>
            <a:r>
              <a:rPr lang="en-IN" dirty="0"/>
              <a:t>Will study this architecture later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8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BFE4B9-F8A6-7B45-868F-09D78B35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12E4-DB6F-984B-9BCB-FE5C42CC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logic circuits, the maximum clock frequency depends on </a:t>
            </a:r>
          </a:p>
          <a:p>
            <a:pPr lvl="1"/>
            <a:r>
              <a:rPr lang="en-US" dirty="0"/>
              <a:t>Setup time, Click-to-Q time, and Combinational Circuit delay </a:t>
            </a:r>
          </a:p>
          <a:p>
            <a:r>
              <a:rPr lang="en-US" dirty="0"/>
              <a:t>One clock cycle should be big enough to accommodate summation of setup time, Click-to-q time, and combinational circuit delay</a:t>
            </a:r>
          </a:p>
          <a:p>
            <a:r>
              <a:rPr lang="en-US" dirty="0"/>
              <a:t>Synchronous digital circuits use clock signals</a:t>
            </a:r>
          </a:p>
          <a:p>
            <a:pPr lvl="1"/>
            <a:r>
              <a:rPr lang="en-US" dirty="0"/>
              <a:t>Flip-flop / Registers are required for timing synchronization and control instability due to timing mismatch of input signals</a:t>
            </a:r>
          </a:p>
          <a:p>
            <a:r>
              <a:rPr lang="en-US" dirty="0"/>
              <a:t>Storage elements for RISC-V machine: Register file, Memory</a:t>
            </a:r>
          </a:p>
          <a:p>
            <a:r>
              <a:rPr lang="en-US" dirty="0"/>
              <a:t>Single cycle designs are simpler – but hardly in use</a:t>
            </a:r>
          </a:p>
          <a:p>
            <a:pPr lvl="1"/>
            <a:r>
              <a:rPr lang="en-US" dirty="0"/>
              <a:t>We will first study single cycle architecture for RISC-V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6C8EDD-E45C-5242-81B4-93D679CD3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7772400" cy="1470025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104259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845A-1875-7148-B49B-E766342F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E170-8A78-3142-B268-F580EDDA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Consists of: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State register</a:t>
            </a:r>
          </a:p>
          <a:p>
            <a:pPr lvl="2"/>
            <a:r>
              <a:rPr lang="en-US" sz="2400" dirty="0"/>
              <a:t>Stores current state </a:t>
            </a:r>
          </a:p>
          <a:p>
            <a:pPr lvl="2"/>
            <a:r>
              <a:rPr lang="en-US" sz="2400" dirty="0"/>
              <a:t>Loads next state at clock edge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Combinational logic</a:t>
            </a:r>
          </a:p>
          <a:p>
            <a:pPr lvl="2"/>
            <a:r>
              <a:rPr lang="en-US" sz="2400" dirty="0"/>
              <a:t>Computes the next state</a:t>
            </a:r>
          </a:p>
          <a:p>
            <a:pPr lvl="2"/>
            <a:r>
              <a:rPr lang="en-US" sz="2400" dirty="0"/>
              <a:t>Computes the outputs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80526-9604-B949-A33E-E4CED9F32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305: Computer Architecture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BB27EF-D0E3-4E40-9FDC-2711BA0FE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505436"/>
              </p:ext>
            </p:extLst>
          </p:nvPr>
        </p:nvGraphicFramePr>
        <p:xfrm>
          <a:off x="5580112" y="352611"/>
          <a:ext cx="3212254" cy="168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r:id="rId5" imgW="8890000" imgH="4673600" progId="">
                  <p:embed/>
                </p:oleObj>
              </mc:Choice>
              <mc:Fallback>
                <p:oleObj r:id="rId5" imgW="8890000" imgH="46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112" y="352611"/>
                        <a:ext cx="3212254" cy="1688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27F8C23A-BC30-0940-BD51-9397E545DE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6403542"/>
              </p:ext>
            </p:extLst>
          </p:nvPr>
        </p:nvGraphicFramePr>
        <p:xfrm>
          <a:off x="1187624" y="4653136"/>
          <a:ext cx="28194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name="VISIO" r:id="rId7" imgW="1286640" imgH="730080" progId="Visio.Drawing.6">
                  <p:embed/>
                </p:oleObj>
              </mc:Choice>
              <mc:Fallback>
                <p:oleObj name="VISIO" r:id="rId7" imgW="1286640" imgH="730080" progId="Visio.Drawing.6">
                  <p:embed/>
                  <p:pic>
                    <p:nvPicPr>
                      <p:cNvPr id="9892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53136"/>
                        <a:ext cx="2819400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>
            <a:extLst>
              <a:ext uri="{FF2B5EF4-FFF2-40B4-BE49-F238E27FC236}">
                <a16:creationId xmlns:a16="http://schemas.microsoft.com/office/drawing/2014/main" id="{4A27F122-8DDC-CB45-A67F-D465102EE44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30745755"/>
              </p:ext>
            </p:extLst>
          </p:nvPr>
        </p:nvGraphicFramePr>
        <p:xfrm>
          <a:off x="4595728" y="4653136"/>
          <a:ext cx="3048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VISIO" r:id="rId9" imgW="1360440" imgH="730080" progId="Visio.Drawing.6">
                  <p:embed/>
                </p:oleObj>
              </mc:Choice>
              <mc:Fallback>
                <p:oleObj name="VISIO" r:id="rId9" imgW="1360440" imgH="730080" progId="Visio.Drawing.6">
                  <p:embed/>
                  <p:pic>
                    <p:nvPicPr>
                      <p:cNvPr id="9892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728" y="4653136"/>
                        <a:ext cx="3048000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908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DEA6E-DA88-A24D-8DDC-7A8A2616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Hardware Description Language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BBC44-0D49-1241-911A-C5C1F36428F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Hardware Description Language (HDL)</a:t>
            </a:r>
          </a:p>
          <a:p>
            <a:pPr lvl="1"/>
            <a:r>
              <a:rPr lang="en-IN" dirty="0"/>
              <a:t>A programming language for describing hardware, used for generating simulations of a hardware design and also as input to synthesis tools that can generate actual hardware</a:t>
            </a:r>
          </a:p>
          <a:p>
            <a:r>
              <a:rPr lang="en-IN" dirty="0"/>
              <a:t>It serves two purposes</a:t>
            </a:r>
          </a:p>
          <a:p>
            <a:pPr lvl="1"/>
            <a:r>
              <a:rPr lang="en-IN" dirty="0"/>
              <a:t>It provides an abstract description of the hardware to simulate and debug the design</a:t>
            </a:r>
          </a:p>
          <a:p>
            <a:pPr lvl="1"/>
            <a:r>
              <a:rPr lang="en-IN" dirty="0"/>
              <a:t>Hardware implementation using logic synthesis and hardware compilation tools</a:t>
            </a:r>
          </a:p>
          <a:p>
            <a:r>
              <a:rPr lang="en-IN" dirty="0"/>
              <a:t>Two popular HDLs</a:t>
            </a:r>
          </a:p>
          <a:p>
            <a:pPr lvl="1"/>
            <a:r>
              <a:rPr lang="en-IN" dirty="0"/>
              <a:t>Verilog is somewhat more heavily used in industry and is based on C </a:t>
            </a:r>
          </a:p>
          <a:p>
            <a:pPr lvl="1"/>
            <a:r>
              <a:rPr lang="en-IN" dirty="0"/>
              <a:t>VHDL, which is based on Ada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83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158-4720-9848-8D43-D6DD1AA2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Comparator: less than</a:t>
            </a:r>
          </a:p>
        </p:txBody>
      </p:sp>
      <p:graphicFrame>
        <p:nvGraphicFramePr>
          <p:cNvPr id="92262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2955131" y="1484784"/>
          <a:ext cx="2401888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VISIO" r:id="rId6" imgW="591120" imgH="990720" progId="Visio.Drawing.6">
                  <p:embed/>
                </p:oleObj>
              </mc:Choice>
              <mc:Fallback>
                <p:oleObj name="VISIO" r:id="rId6" imgW="591120" imgH="990720" progId="Visio.Drawing.6">
                  <p:embed/>
                  <p:pic>
                    <p:nvPicPr>
                      <p:cNvPr id="92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31" y="1484784"/>
                        <a:ext cx="2401888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A9EC9-EB55-5640-B625-892088ACEE5E}"/>
              </a:ext>
            </a:extLst>
          </p:cNvPr>
          <p:cNvSpPr/>
          <p:nvPr/>
        </p:nvSpPr>
        <p:spPr>
          <a:xfrm>
            <a:off x="2339752" y="5222701"/>
            <a:ext cx="3355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N-bit signed comparator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AB8B7-BE08-1645-9CB9-2C0039C30140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1688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708D-2C41-1249-BB8E-015F0340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Datapath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D2E1-1F3B-B140-B9EE-F4D79665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052737"/>
            <a:ext cx="7896225" cy="5329014"/>
          </a:xfrm>
        </p:spPr>
        <p:txBody>
          <a:bodyPr/>
          <a:lstStyle/>
          <a:p>
            <a:r>
              <a:rPr lang="en-US" dirty="0"/>
              <a:t>Microarchitecture has two interacting components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The control unit</a:t>
            </a:r>
          </a:p>
          <a:p>
            <a:r>
              <a:rPr lang="en-US" dirty="0"/>
              <a:t>Datapath operate on words of data</a:t>
            </a:r>
          </a:p>
          <a:p>
            <a:r>
              <a:rPr lang="en-US" dirty="0"/>
              <a:t>Datapath contains structures such as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Memories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Multiplexer </a:t>
            </a:r>
          </a:p>
          <a:p>
            <a:pPr lvl="1"/>
            <a:r>
              <a:rPr lang="en-US" dirty="0"/>
              <a:t>Buses</a:t>
            </a:r>
          </a:p>
          <a:p>
            <a:r>
              <a:rPr lang="en-US" dirty="0"/>
              <a:t>Control unit </a:t>
            </a:r>
          </a:p>
          <a:p>
            <a:pPr lvl="1"/>
            <a:r>
              <a:rPr lang="en-US" dirty="0"/>
              <a:t>Receives instruction from </a:t>
            </a:r>
            <a:r>
              <a:rPr lang="en-US" dirty="0" err="1"/>
              <a:t>datapath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tells </a:t>
            </a:r>
            <a:r>
              <a:rPr lang="en-US" dirty="0" err="1"/>
              <a:t>datapath</a:t>
            </a:r>
            <a:r>
              <a:rPr lang="en-US" dirty="0"/>
              <a:t> how to execute the instructions</a:t>
            </a:r>
          </a:p>
          <a:p>
            <a:pPr lvl="1"/>
            <a:r>
              <a:rPr lang="en-US" dirty="0"/>
              <a:t>It produces control signals for </a:t>
            </a:r>
            <a:r>
              <a:rPr lang="en-US" dirty="0" err="1"/>
              <a:t>muxes</a:t>
            </a:r>
            <a:r>
              <a:rPr lang="en-US" dirty="0"/>
              <a:t>, ALU, registers, Memories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69118-5AD0-464B-B7C3-EF628A18ED90}"/>
              </a:ext>
            </a:extLst>
          </p:cNvPr>
          <p:cNvSpPr/>
          <p:nvPr/>
        </p:nvSpPr>
        <p:spPr bwMode="auto">
          <a:xfrm>
            <a:off x="683568" y="1484784"/>
            <a:ext cx="2088232" cy="43204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19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Serial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sends data “1 bit at a time”</a:t>
            </a:r>
          </a:p>
          <a:p>
            <a:r>
              <a:rPr lang="en-US" dirty="0"/>
              <a:t>How do we know where a byte “starts”?</a:t>
            </a:r>
          </a:p>
          <a:p>
            <a:r>
              <a:rPr lang="en-US" dirty="0"/>
              <a:t>Send “preamble </a:t>
            </a:r>
            <a:r>
              <a:rPr lang="is-IS" dirty="0"/>
              <a:t>…”</a:t>
            </a:r>
          </a:p>
          <a:p>
            <a:pPr lvl="1"/>
            <a:r>
              <a:rPr lang="is-IS" dirty="0"/>
              <a:t>E.g. 3 one’s in a row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0" y="3976971"/>
            <a:ext cx="8643500" cy="15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8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/>
              <a:t>FSM* to Detect 3 One’s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56413" y="1643233"/>
            <a:ext cx="5764013" cy="347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>
              <a:buClr>
                <a:srgbClr val="FC012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1800" dirty="0">
                <a:solidFill>
                  <a:srgbClr val="FC0128"/>
                </a:solidFill>
                <a:latin typeface="+mj-lt"/>
                <a:ea typeface="DejaVu Sans" charset="0"/>
                <a:cs typeface="DejaVu Sans" charset="0"/>
              </a:rPr>
              <a:t>FSM to detect the occurrence of 3 consecutive 1’s in the input.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2568" y="1318733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* FSM = Finite </a:t>
            </a:r>
            <a:r>
              <a:rPr lang="en-US" sz="1800" dirty="0"/>
              <a:t>State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2074712"/>
            <a:ext cx="8628148" cy="10428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44161" y="2359693"/>
            <a:ext cx="8304303" cy="203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3997" y="3115094"/>
            <a:ext cx="2989517" cy="440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>
                <a:solidFill>
                  <a:srgbClr val="063DE8"/>
                </a:solidFill>
                <a:latin typeface="+mj-lt"/>
                <a:ea typeface="DejaVu Sans" charset="0"/>
                <a:cs typeface="DejaVu Sans" charset="0"/>
              </a:rPr>
              <a:t>State transition diagram: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4160" y="2543175"/>
            <a:ext cx="170307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47237" y="2371725"/>
            <a:ext cx="131268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40979" y="237172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48167" y="2543175"/>
            <a:ext cx="13163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9919" y="237172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65479" y="2376297"/>
            <a:ext cx="327904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69210" y="2376297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45789" y="2365710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45788" y="2537160"/>
            <a:ext cx="7026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6693" y="2683896"/>
            <a:ext cx="8136250" cy="13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444160" y="2807495"/>
            <a:ext cx="736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868721" y="2636045"/>
            <a:ext cx="71396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38982" y="263604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79564" y="263604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79564" y="2820211"/>
            <a:ext cx="4253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6">
            <a:extLst>
              <a:ext uri="{FF2B5EF4-FFF2-40B4-BE49-F238E27FC236}">
                <a16:creationId xmlns:a16="http://schemas.microsoft.com/office/drawing/2014/main" id="{8EF3064D-B147-D743-AD8B-80A871E28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14" y="4157969"/>
            <a:ext cx="4783427" cy="223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GB" dirty="0"/>
              <a:t>State transitions are controlled by </a:t>
            </a:r>
          </a:p>
          <a:p>
            <a:r>
              <a:rPr lang="en-GB" dirty="0"/>
              <a:t>the clock: on each clock cycle the FSM</a:t>
            </a:r>
          </a:p>
          <a:p>
            <a:pPr lvl="1"/>
            <a:r>
              <a:rPr lang="en-GB" dirty="0"/>
              <a:t>checks the inputs,</a:t>
            </a:r>
          </a:p>
          <a:p>
            <a:pPr lvl="1"/>
            <a:r>
              <a:rPr lang="en-GB" dirty="0"/>
              <a:t>transitions to a new state, and </a:t>
            </a:r>
          </a:p>
          <a:p>
            <a:pPr lvl="1"/>
            <a:r>
              <a:rPr lang="en-GB" dirty="0"/>
              <a:t>produces a new output …</a:t>
            </a:r>
          </a:p>
        </p:txBody>
      </p:sp>
    </p:spTree>
    <p:extLst>
      <p:ext uri="{BB962C8B-B14F-4D97-AF65-F5344CB8AC3E}">
        <p14:creationId xmlns:p14="http://schemas.microsoft.com/office/powerpoint/2010/main" val="213616277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88761" y="281805"/>
            <a:ext cx="7592093" cy="575670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/>
              <a:t>FSM to Detect 3 One’s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56413" y="1643233"/>
            <a:ext cx="5764013" cy="347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>
              <a:buClr>
                <a:srgbClr val="FC012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1800" dirty="0">
                <a:solidFill>
                  <a:srgbClr val="FC0128"/>
                </a:solidFill>
                <a:latin typeface="+mj-lt"/>
                <a:ea typeface="DejaVu Sans" charset="0"/>
                <a:cs typeface="DejaVu Sans" charset="0"/>
              </a:rPr>
              <a:t>FSM to detect the occurrence of 3 consecutive 1’s in the input.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2074712"/>
            <a:ext cx="8628148" cy="10428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44161" y="2359693"/>
            <a:ext cx="8304303" cy="203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3997" y="3115094"/>
            <a:ext cx="2989517" cy="440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>
                <a:solidFill>
                  <a:srgbClr val="063DE8"/>
                </a:solidFill>
                <a:latin typeface="+mj-lt"/>
                <a:ea typeface="DejaVu Sans" charset="0"/>
                <a:cs typeface="DejaVu Sans" charset="0"/>
              </a:rPr>
              <a:t>State transition diagram: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4160" y="2543175"/>
            <a:ext cx="170307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47237" y="2371725"/>
            <a:ext cx="131268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40979" y="237172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48167" y="2543175"/>
            <a:ext cx="13163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9919" y="237172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65479" y="2376297"/>
            <a:ext cx="327904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69210" y="2376297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45789" y="2365710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45788" y="2537160"/>
            <a:ext cx="7026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6693" y="2683896"/>
            <a:ext cx="8136250" cy="13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444160" y="2807495"/>
            <a:ext cx="736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868721" y="2636045"/>
            <a:ext cx="71396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38982" y="263604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79564" y="263604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79564" y="2820211"/>
            <a:ext cx="4253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9185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88761" y="281805"/>
            <a:ext cx="7592093" cy="575670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/>
              <a:t>FSM to Detect 3 One’s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56413" y="1643233"/>
            <a:ext cx="5764013" cy="347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>
              <a:buClr>
                <a:srgbClr val="FC012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1800" dirty="0">
                <a:solidFill>
                  <a:srgbClr val="FC0128"/>
                </a:solidFill>
                <a:latin typeface="+mj-lt"/>
                <a:ea typeface="DejaVu Sans" charset="0"/>
                <a:cs typeface="DejaVu Sans" charset="0"/>
              </a:rPr>
              <a:t>FSM to detect the occurrence of 3 consecutive 1’s in the input.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2074712"/>
            <a:ext cx="8628148" cy="10428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44161" y="2359693"/>
            <a:ext cx="8304303" cy="203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3997" y="3115094"/>
            <a:ext cx="2989517" cy="440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>
                <a:solidFill>
                  <a:srgbClr val="063DE8"/>
                </a:solidFill>
                <a:latin typeface="+mj-lt"/>
                <a:ea typeface="DejaVu Sans" charset="0"/>
                <a:cs typeface="DejaVu Sans" charset="0"/>
              </a:rPr>
              <a:t>State transition diagram: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4160" y="2543175"/>
            <a:ext cx="170307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47237" y="2371725"/>
            <a:ext cx="131268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40979" y="237172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48167" y="2543175"/>
            <a:ext cx="13163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9919" y="237172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65479" y="2376297"/>
            <a:ext cx="327904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69210" y="2376297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45789" y="2365710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45788" y="2537160"/>
            <a:ext cx="7026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6693" y="2683896"/>
            <a:ext cx="8136250" cy="13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444160" y="2807495"/>
            <a:ext cx="736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868721" y="2636045"/>
            <a:ext cx="71396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38982" y="263604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79564" y="2636045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79564" y="2820211"/>
            <a:ext cx="4253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6">
            <a:extLst>
              <a:ext uri="{FF2B5EF4-FFF2-40B4-BE49-F238E27FC236}">
                <a16:creationId xmlns:a16="http://schemas.microsoft.com/office/drawing/2014/main" id="{8EF3064D-B147-D743-AD8B-80A871E28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82" y="3860754"/>
            <a:ext cx="4783427" cy="223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GB" dirty="0"/>
              <a:t>State transitions are controlled by </a:t>
            </a:r>
          </a:p>
          <a:p>
            <a:r>
              <a:rPr lang="en-GB" dirty="0"/>
              <a:t>the clock: on each clock cycle the FSM</a:t>
            </a:r>
          </a:p>
          <a:p>
            <a:pPr lvl="1"/>
            <a:r>
              <a:rPr lang="en-GB" dirty="0"/>
              <a:t>checks the inputs,</a:t>
            </a:r>
          </a:p>
          <a:p>
            <a:pPr lvl="1"/>
            <a:r>
              <a:rPr lang="en-GB" dirty="0"/>
              <a:t>transitions to a new state, and </a:t>
            </a:r>
          </a:p>
          <a:p>
            <a:pPr lvl="1"/>
            <a:r>
              <a:rPr lang="en-GB" dirty="0"/>
              <a:t>produces a new output …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604F647B-B6B1-454D-B04C-9CC7A7D70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2749" y="3726771"/>
            <a:ext cx="3495714" cy="194758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486728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/>
              <a:t>FSM Combinatorial Logic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5990094" y="3326428"/>
            <a:ext cx="1570045" cy="394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 algn="ctr"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100" dirty="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Truth Table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840165" y="3756808"/>
          <a:ext cx="372793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Current State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Input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Next State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Output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1108" y="1681636"/>
            <a:ext cx="3572832" cy="19905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26626" y="3842533"/>
          <a:ext cx="1418666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486762" y="3412153"/>
            <a:ext cx="2098394" cy="394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 algn="ctr"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10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State Encoding</a:t>
            </a:r>
            <a:endParaRPr lang="en-GB" sz="2100" dirty="0">
              <a:solidFill>
                <a:srgbClr val="063DE8"/>
              </a:solidFill>
              <a:latin typeface="Helvetic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18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4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/>
              <a:t>FSM Combinatorial Logic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5990094" y="3326428"/>
            <a:ext cx="1570045" cy="394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 algn="ctr"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100" dirty="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Truth Table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1108" y="1681636"/>
            <a:ext cx="3572832" cy="19905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26626" y="3842533"/>
          <a:ext cx="1418666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486762" y="3412153"/>
            <a:ext cx="2098394" cy="394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67500" tIns="35100" rIns="67500" bIns="35100">
            <a:prstTxWarp prst="textNoShape">
              <a:avLst/>
            </a:prstTxWarp>
            <a:spAutoFit/>
          </a:bodyPr>
          <a:lstStyle/>
          <a:p>
            <a:pPr algn="ctr">
              <a:buClr>
                <a:srgbClr val="063DE8"/>
              </a:buCl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10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State Encoding</a:t>
            </a:r>
            <a:endParaRPr lang="en-GB" sz="2100" dirty="0">
              <a:solidFill>
                <a:srgbClr val="063DE8"/>
              </a:solidFill>
              <a:latin typeface="Helvetica" charset="0"/>
              <a:ea typeface="DejaVu Sans" charset="0"/>
              <a:cs typeface="DejaVu Sans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26626" y="3842533"/>
          <a:ext cx="1418666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489068" y="3756808"/>
          <a:ext cx="2514951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Input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NS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Output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XX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00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00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01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01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00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00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5993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dirty="0"/>
              <a:t>Finite State Machines (</a:t>
            </a:r>
            <a:r>
              <a:rPr lang="en-GB"/>
              <a:t>FSM) - Summary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BBFF1-8C83-7341-994B-03CC5C2F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4535165" cy="51847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2275"/>
              </a:spcBef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Describe computation over time</a:t>
            </a:r>
          </a:p>
          <a:p>
            <a:pPr>
              <a:lnSpc>
                <a:spcPct val="75000"/>
              </a:lnSpc>
              <a:spcBef>
                <a:spcPts val="2275"/>
              </a:spcBef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Represent FSM with “state transition diagram” </a:t>
            </a:r>
          </a:p>
          <a:p>
            <a:pPr>
              <a:lnSpc>
                <a:spcPct val="75000"/>
              </a:lnSpc>
              <a:spcBef>
                <a:spcPts val="2275"/>
              </a:spcBef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Start at given state and input, follow some edge to next (or same) state</a:t>
            </a:r>
          </a:p>
          <a:p>
            <a:pPr>
              <a:lnSpc>
                <a:spcPct val="75000"/>
              </a:lnSpc>
              <a:spcBef>
                <a:spcPts val="2275"/>
              </a:spcBef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With combinational logic and registers, any FSM can be implemented in hardware</a:t>
            </a:r>
          </a:p>
          <a:p>
            <a:endParaRPr lang="en-US" dirty="0"/>
          </a:p>
        </p:txBody>
      </p:sp>
      <p:pic>
        <p:nvPicPr>
          <p:cNvPr id="2" name="Picture 1" descr="326px-CPT-FSM-abcd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2" y="2597278"/>
            <a:ext cx="2443929" cy="20091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72943" y="218698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rgbClr val="3064C0"/>
                </a:solidFill>
                <a:latin typeface="Helvetica" charset="0"/>
                <a:ea typeface="DejaVu Sans" charset="0"/>
                <a:cs typeface="DejaVu Sans" charset="0"/>
              </a:rPr>
              <a:t>state transition diagram</a:t>
            </a:r>
            <a:endParaRPr lang="en-US" sz="1800" dirty="0">
              <a:solidFill>
                <a:srgbClr val="3064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37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86689"/>
            <a:ext cx="7136202" cy="388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Conceptual RISC-V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19872" y="3284984"/>
            <a:ext cx="2304256" cy="238935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7480703-6C40-6D45-9287-DDB9EAEAE78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26800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/>
          <a:lstStyle/>
          <a:p>
            <a:r>
              <a:rPr lang="en-US" dirty="0"/>
              <a:t>Flip-Flop Timing Behavior</a:t>
            </a:r>
          </a:p>
        </p:txBody>
      </p:sp>
    </p:spTree>
    <p:extLst>
      <p:ext uri="{BB962C8B-B14F-4D97-AF65-F5344CB8AC3E}">
        <p14:creationId xmlns:p14="http://schemas.microsoft.com/office/powerpoint/2010/main" val="407621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3"/>
          <p:cNvSpPr txBox="1">
            <a:spLocks noGrp="1"/>
          </p:cNvSpPr>
          <p:nvPr>
            <p:ph type="title"/>
          </p:nvPr>
        </p:nvSpPr>
        <p:spPr>
          <a:xfrm>
            <a:off x="446757" y="152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Flip-Flop Timing Terminology (1/2)</a:t>
            </a:r>
            <a:endParaRPr dirty="0"/>
          </a:p>
        </p:txBody>
      </p:sp>
      <p:sp>
        <p:nvSpPr>
          <p:cNvPr id="659" name="Google Shape;659;p23"/>
          <p:cNvSpPr txBox="1">
            <a:spLocks noGrp="1"/>
          </p:cNvSpPr>
          <p:nvPr>
            <p:ph type="body" idx="1"/>
          </p:nvPr>
        </p:nvSpPr>
        <p:spPr>
          <a:xfrm>
            <a:off x="457200" y="1356519"/>
            <a:ext cx="8415338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Edge-triggered D-type flip-flop</a:t>
            </a:r>
            <a:endParaRPr dirty="0"/>
          </a:p>
          <a:p>
            <a:pPr lvl="1"/>
            <a:r>
              <a:rPr lang="en-US" dirty="0">
                <a:sym typeface="Calibri"/>
              </a:rPr>
              <a:t>This one is “</a:t>
            </a:r>
            <a:r>
              <a:rPr lang="en-US" dirty="0">
                <a:solidFill>
                  <a:srgbClr val="FF0000"/>
                </a:solidFill>
              </a:rPr>
              <a:t>rising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 edge-triggered</a:t>
            </a:r>
            <a:r>
              <a:rPr lang="en-US" dirty="0">
                <a:sym typeface="Calibri"/>
              </a:rPr>
              <a:t>”</a:t>
            </a:r>
            <a:endParaRPr dirty="0"/>
          </a:p>
          <a:p>
            <a:r>
              <a:rPr lang="en-US" dirty="0">
                <a:sym typeface="Calibri"/>
              </a:rPr>
              <a:t>On the rising edge of the clock, input d is sampled and transferred to the output. At other times, the input d is ignored and the previously sampled value is retained</a:t>
            </a:r>
            <a:endParaRPr dirty="0"/>
          </a:p>
          <a:p>
            <a:r>
              <a:rPr lang="en-US" dirty="0">
                <a:sym typeface="Calibri"/>
              </a:rPr>
              <a:t>Example waveforms:</a:t>
            </a:r>
            <a:endParaRPr dirty="0"/>
          </a:p>
        </p:txBody>
      </p:sp>
      <p:pic>
        <p:nvPicPr>
          <p:cNvPr id="660" name="Google Shape;660;p23"/>
          <p:cNvPicPr preferRelativeResize="0"/>
          <p:nvPr/>
        </p:nvPicPr>
        <p:blipFill rotWithShape="1">
          <a:blip r:embed="rId3">
            <a:alphaModFix/>
          </a:blip>
          <a:srcRect l="2627" t="4941" r="7019" b="3648"/>
          <a:stretch/>
        </p:blipFill>
        <p:spPr>
          <a:xfrm>
            <a:off x="254000" y="3708400"/>
            <a:ext cx="8618538" cy="314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1169" y="1386490"/>
            <a:ext cx="871538" cy="573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2" name="Google Shape;662;p23"/>
          <p:cNvCxnSpPr/>
          <p:nvPr/>
        </p:nvCxnSpPr>
        <p:spPr>
          <a:xfrm rot="5400000">
            <a:off x="508063" y="5384825"/>
            <a:ext cx="2776500" cy="15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63" name="Google Shape;663;p23"/>
          <p:cNvCxnSpPr/>
          <p:nvPr/>
        </p:nvCxnSpPr>
        <p:spPr>
          <a:xfrm rot="5400000">
            <a:off x="1760538" y="5418138"/>
            <a:ext cx="2776537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64" name="Google Shape;664;p23"/>
          <p:cNvCxnSpPr/>
          <p:nvPr/>
        </p:nvCxnSpPr>
        <p:spPr>
          <a:xfrm rot="5400000">
            <a:off x="2963863" y="5435600"/>
            <a:ext cx="2776538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65" name="Google Shape;665;p23"/>
          <p:cNvCxnSpPr/>
          <p:nvPr/>
        </p:nvCxnSpPr>
        <p:spPr>
          <a:xfrm rot="5400000">
            <a:off x="4216400" y="5435600"/>
            <a:ext cx="2776538" cy="158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66" name="Google Shape;666;p23"/>
          <p:cNvCxnSpPr/>
          <p:nvPr/>
        </p:nvCxnSpPr>
        <p:spPr>
          <a:xfrm rot="-5400000" flipH="1">
            <a:off x="1600301" y="5799038"/>
            <a:ext cx="931800" cy="3732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7" name="Google Shape;667;p23"/>
          <p:cNvCxnSpPr/>
          <p:nvPr/>
        </p:nvCxnSpPr>
        <p:spPr>
          <a:xfrm rot="-5400000" flipH="1">
            <a:off x="2870994" y="5376069"/>
            <a:ext cx="930275" cy="37306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8" name="Google Shape;668;p23"/>
          <p:cNvCxnSpPr/>
          <p:nvPr/>
        </p:nvCxnSpPr>
        <p:spPr>
          <a:xfrm rot="-5400000" flipH="1">
            <a:off x="4071937" y="5816601"/>
            <a:ext cx="931863" cy="37306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9" name="Google Shape;669;p23"/>
          <p:cNvCxnSpPr/>
          <p:nvPr/>
        </p:nvCxnSpPr>
        <p:spPr>
          <a:xfrm rot="-5400000" flipH="1">
            <a:off x="5326063" y="5834063"/>
            <a:ext cx="930275" cy="37147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7463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 txBox="1">
            <a:spLocks noGrp="1"/>
          </p:cNvSpPr>
          <p:nvPr>
            <p:ph type="title"/>
          </p:nvPr>
        </p:nvSpPr>
        <p:spPr>
          <a:xfrm>
            <a:off x="471909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Flip-Flop Timing Terminology (</a:t>
            </a:r>
            <a:r>
              <a:rPr lang="en-US" dirty="0"/>
              <a:t>2/3</a:t>
            </a:r>
            <a:r>
              <a:rPr lang="en-US" dirty="0">
                <a:sym typeface="Calibri"/>
              </a:rPr>
              <a:t>)</a:t>
            </a:r>
            <a:endParaRPr dirty="0">
              <a:sym typeface="Calibri"/>
            </a:endParaRPr>
          </a:p>
        </p:txBody>
      </p:sp>
      <p:sp>
        <p:nvSpPr>
          <p:cNvPr id="685" name="Google Shape;685;p25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26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Camera Analogy:  Taking a photo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Setup time</a:t>
            </a:r>
            <a:r>
              <a:rPr lang="en-US" dirty="0">
                <a:sym typeface="Calibri"/>
              </a:rPr>
              <a:t>:  don’t move since about to take picture (open camera shutter)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Hold time</a:t>
            </a:r>
            <a:r>
              <a:rPr lang="en-US" dirty="0">
                <a:sym typeface="Calibri"/>
              </a:rPr>
              <a:t>:  need to hold still after shutter opens until camera shutter closes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Time to data</a:t>
            </a:r>
            <a:r>
              <a:rPr lang="en-US" dirty="0">
                <a:sym typeface="Calibri"/>
              </a:rPr>
              <a:t>:  time from open shutter until image appears on the output (viewfinder)</a:t>
            </a:r>
            <a:endParaRPr dirty="0"/>
          </a:p>
        </p:txBody>
      </p:sp>
      <p:pic>
        <p:nvPicPr>
          <p:cNvPr id="5" name="Google Shape;675;p24">
            <a:extLst>
              <a:ext uri="{FF2B5EF4-FFF2-40B4-BE49-F238E27FC236}">
                <a16:creationId xmlns:a16="http://schemas.microsoft.com/office/drawing/2014/main" id="{FB1DCAAE-6B08-5C4C-824C-6BF8C624DD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40" y="4389118"/>
            <a:ext cx="270377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79;p24" descr="How Cameras Work">
            <a:extLst>
              <a:ext uri="{FF2B5EF4-FFF2-40B4-BE49-F238E27FC236}">
                <a16:creationId xmlns:a16="http://schemas.microsoft.com/office/drawing/2014/main" id="{B9A1C0A4-7D41-B745-AA6A-0029B662A7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3040" y="4389120"/>
            <a:ext cx="3291840" cy="164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39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6"/>
          <p:cNvSpPr txBox="1">
            <a:spLocks noGrp="1"/>
          </p:cNvSpPr>
          <p:nvPr>
            <p:ph type="title"/>
          </p:nvPr>
        </p:nvSpPr>
        <p:spPr>
          <a:xfrm>
            <a:off x="457200" y="162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Flip-Flop Timing Terminology (</a:t>
            </a:r>
            <a:r>
              <a:rPr lang="en-US" dirty="0"/>
              <a:t>3</a:t>
            </a:r>
            <a:r>
              <a:rPr lang="en-US" dirty="0">
                <a:sym typeface="Calibri"/>
              </a:rPr>
              <a:t>/</a:t>
            </a:r>
            <a:r>
              <a:rPr lang="en-US" dirty="0"/>
              <a:t>3</a:t>
            </a:r>
            <a:r>
              <a:rPr lang="en-US" dirty="0">
                <a:sym typeface="Calibri"/>
              </a:rPr>
              <a:t>)</a:t>
            </a:r>
            <a:endParaRPr dirty="0">
              <a:sym typeface="Calibri"/>
            </a:endParaRPr>
          </a:p>
        </p:txBody>
      </p:sp>
      <p:sp>
        <p:nvSpPr>
          <p:cNvPr id="692" name="Google Shape;692;p26"/>
          <p:cNvSpPr txBox="1">
            <a:spLocks noGrp="1"/>
          </p:cNvSpPr>
          <p:nvPr>
            <p:ph type="body" idx="1"/>
          </p:nvPr>
        </p:nvSpPr>
        <p:spPr>
          <a:xfrm>
            <a:off x="447653" y="1389605"/>
            <a:ext cx="8229600" cy="484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Now applied to hardware: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Setup Time</a:t>
            </a:r>
            <a:r>
              <a:rPr lang="en-US" dirty="0">
                <a:sym typeface="Calibri"/>
              </a:rPr>
              <a:t>:  how long the input must be stable before the </a:t>
            </a:r>
            <a:r>
              <a:rPr lang="en-US" dirty="0"/>
              <a:t>clock</a:t>
            </a:r>
            <a:r>
              <a:rPr lang="en-US" dirty="0">
                <a:sym typeface="Calibri"/>
              </a:rPr>
              <a:t> trigger for proper input read</a:t>
            </a:r>
            <a:endParaRPr dirty="0">
              <a:sym typeface="Calibri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Hold Time</a:t>
            </a:r>
            <a:r>
              <a:rPr lang="en-US" dirty="0">
                <a:sym typeface="Calibri"/>
              </a:rPr>
              <a:t>:  how long the input must be stable after the </a:t>
            </a:r>
            <a:r>
              <a:rPr lang="en-US" dirty="0"/>
              <a:t>clock</a:t>
            </a:r>
            <a:r>
              <a:rPr lang="en-US" dirty="0">
                <a:sym typeface="Calibri"/>
              </a:rPr>
              <a:t> trigger for proper input read</a:t>
            </a:r>
            <a:endParaRPr dirty="0">
              <a:sym typeface="Calibri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Clock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-to-Q” Delay</a:t>
            </a:r>
            <a:r>
              <a:rPr lang="en-US" dirty="0">
                <a:sym typeface="Calibri"/>
              </a:rPr>
              <a:t>:  how long it takes the output to change, measured from the </a:t>
            </a:r>
            <a:r>
              <a:rPr lang="en-US" dirty="0"/>
              <a:t>clock </a:t>
            </a:r>
            <a:r>
              <a:rPr lang="en-US" dirty="0">
                <a:sym typeface="Calibri"/>
              </a:rPr>
              <a:t>trigger</a:t>
            </a:r>
            <a:endParaRPr dirty="0"/>
          </a:p>
        </p:txBody>
      </p:sp>
      <p:pic>
        <p:nvPicPr>
          <p:cNvPr id="694" name="Google Shape;694;p26"/>
          <p:cNvPicPr preferRelativeResize="0"/>
          <p:nvPr/>
        </p:nvPicPr>
        <p:blipFill rotWithShape="1">
          <a:blip r:embed="rId3">
            <a:alphaModFix/>
          </a:blip>
          <a:srcRect l="72555" t="20433" r="7020" b="39751"/>
          <a:stretch/>
        </p:blipFill>
        <p:spPr>
          <a:xfrm>
            <a:off x="3131840" y="4365104"/>
            <a:ext cx="1780424" cy="123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820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11859</TotalTime>
  <Words>3540</Words>
  <Application>Microsoft Macintosh PowerPoint</Application>
  <PresentationFormat>On-screen Show (4:3)</PresentationFormat>
  <Paragraphs>476</Paragraphs>
  <Slides>57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6" baseType="lpstr">
      <vt:lpstr>ＭＳ Ｐゴシック</vt:lpstr>
      <vt:lpstr>Arial</vt:lpstr>
      <vt:lpstr>Arial Narrow</vt:lpstr>
      <vt:lpstr>Calibri</vt:lpstr>
      <vt:lpstr>Calibri Light</vt:lpstr>
      <vt:lpstr>Cambria Math</vt:lpstr>
      <vt:lpstr>Courier</vt:lpstr>
      <vt:lpstr>Courier New</vt:lpstr>
      <vt:lpstr>DejaVu Sans</vt:lpstr>
      <vt:lpstr>Helvetica</vt:lpstr>
      <vt:lpstr>Helvetica Neue</vt:lpstr>
      <vt:lpstr>Symbol</vt:lpstr>
      <vt:lpstr>Times</vt:lpstr>
      <vt:lpstr>Times New Roman</vt:lpstr>
      <vt:lpstr>Wingdings</vt:lpstr>
      <vt:lpstr>Wingdings 2</vt:lpstr>
      <vt:lpstr>template2007</vt:lpstr>
      <vt:lpstr>Custom Design</vt:lpstr>
      <vt:lpstr>VISIO</vt:lpstr>
      <vt:lpstr>CS 211 Computer Architecture Lecture 26: Microarchitecture Design -  Datapath – Part 2 </vt:lpstr>
      <vt:lpstr>Acknowledgements</vt:lpstr>
      <vt:lpstr>Computer Architecture</vt:lpstr>
      <vt:lpstr>In the class we will study</vt:lpstr>
      <vt:lpstr>Datapath Components</vt:lpstr>
      <vt:lpstr>Flip-Flop Timing Behavior</vt:lpstr>
      <vt:lpstr>Flip-Flop Timing Terminology (1/2)</vt:lpstr>
      <vt:lpstr>Flip-Flop Timing Terminology (2/3)</vt:lpstr>
      <vt:lpstr>Flip-Flop Timing Terminology (3/3)</vt:lpstr>
      <vt:lpstr>Flip-Flop Timing Behavior</vt:lpstr>
      <vt:lpstr>Flip-Flop Timing Behavior</vt:lpstr>
      <vt:lpstr>Flip-Flop Timing Behavior</vt:lpstr>
      <vt:lpstr>Flip-Flop Timing Behavior</vt:lpstr>
      <vt:lpstr>Accumulator Revisited Proper Timing</vt:lpstr>
      <vt:lpstr>Review of Timing Terms</vt:lpstr>
      <vt:lpstr>Flip-Flop Timing</vt:lpstr>
      <vt:lpstr>Flip-Flop Timing</vt:lpstr>
      <vt:lpstr>Model for Synchronous Systems</vt:lpstr>
      <vt:lpstr>Maximum Clock Frequency</vt:lpstr>
      <vt:lpstr>Maximum Clock Frequency</vt:lpstr>
      <vt:lpstr>Program Counter – Max Frequency</vt:lpstr>
      <vt:lpstr>Program Counter (PC)</vt:lpstr>
      <vt:lpstr>Maximum PC Clock Speed</vt:lpstr>
      <vt:lpstr>The Critical Path</vt:lpstr>
      <vt:lpstr>The Critical Path</vt:lpstr>
      <vt:lpstr>How do we go faster?</vt:lpstr>
      <vt:lpstr> Register File </vt:lpstr>
      <vt:lpstr>Register File</vt:lpstr>
      <vt:lpstr>Register File</vt:lpstr>
      <vt:lpstr>Register File</vt:lpstr>
      <vt:lpstr> Finite State Machine (FSM) (Self Reading) - See backup slides</vt:lpstr>
      <vt:lpstr>FSM </vt:lpstr>
      <vt:lpstr>Finite State Machines (FSMs)</vt:lpstr>
      <vt:lpstr>Hardware Implementation of FSM</vt:lpstr>
      <vt:lpstr>Hardware Implementation of FSM</vt:lpstr>
      <vt:lpstr>Storage Elements</vt:lpstr>
      <vt:lpstr>Storage Element: Idealized Memory</vt:lpstr>
      <vt:lpstr>Storage Element: Register (Building Block)</vt:lpstr>
      <vt:lpstr>Storage Element: Register File</vt:lpstr>
      <vt:lpstr>State Required by RV32I ISA</vt:lpstr>
      <vt:lpstr>Single Cycle Vs Multicycle Machines</vt:lpstr>
      <vt:lpstr>Single-cycle Machine</vt:lpstr>
      <vt:lpstr>Multi-cycle Machine</vt:lpstr>
      <vt:lpstr>Pipelined Machines</vt:lpstr>
      <vt:lpstr>Lecture Summary</vt:lpstr>
      <vt:lpstr>Backup</vt:lpstr>
      <vt:lpstr>FSM</vt:lpstr>
      <vt:lpstr>Using Hardware Description Language</vt:lpstr>
      <vt:lpstr>Comparator: less than</vt:lpstr>
      <vt:lpstr>Example: Serial Communication</vt:lpstr>
      <vt:lpstr>FSM* to Detect 3 One’s</vt:lpstr>
      <vt:lpstr>FSM to Detect 3 One’s</vt:lpstr>
      <vt:lpstr>FSM to Detect 3 One’s</vt:lpstr>
      <vt:lpstr>FSM Combinatorial Logic</vt:lpstr>
      <vt:lpstr>FSM Combinatorial Logic</vt:lpstr>
      <vt:lpstr>Finite State Machines (FSM) - Summary</vt:lpstr>
      <vt:lpstr>Conceptual RISC-V Datapath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20 : Processor Components 2</dc:title>
  <dc:creator>Microsoft Office User</dc:creator>
  <dc:description>Redesign of slides created by Randal E. Bryant and David R. O'Hallaron</dc:description>
  <cp:lastModifiedBy>Microsoft Office User</cp:lastModifiedBy>
  <cp:revision>58</cp:revision>
  <cp:lastPrinted>2010-01-19T15:27:43Z</cp:lastPrinted>
  <dcterms:created xsi:type="dcterms:W3CDTF">2020-10-16T10:52:21Z</dcterms:created>
  <dcterms:modified xsi:type="dcterms:W3CDTF">2021-03-24T15:40:58Z</dcterms:modified>
</cp:coreProperties>
</file>