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9" r:id="rId2"/>
  </p:sldMasterIdLst>
  <p:notesMasterIdLst>
    <p:notesMasterId r:id="rId44"/>
  </p:notesMasterIdLst>
  <p:handoutMasterIdLst>
    <p:handoutMasterId r:id="rId45"/>
  </p:handoutMasterIdLst>
  <p:sldIdLst>
    <p:sldId id="542" r:id="rId3"/>
    <p:sldId id="1340" r:id="rId4"/>
    <p:sldId id="1275" r:id="rId5"/>
    <p:sldId id="1338" r:id="rId6"/>
    <p:sldId id="1283" r:id="rId7"/>
    <p:sldId id="1339" r:id="rId8"/>
    <p:sldId id="640" r:id="rId9"/>
    <p:sldId id="642" r:id="rId10"/>
    <p:sldId id="1292" r:id="rId11"/>
    <p:sldId id="688" r:id="rId12"/>
    <p:sldId id="266" r:id="rId13"/>
    <p:sldId id="638" r:id="rId14"/>
    <p:sldId id="710" r:id="rId15"/>
    <p:sldId id="456" r:id="rId16"/>
    <p:sldId id="454" r:id="rId17"/>
    <p:sldId id="1293" r:id="rId18"/>
    <p:sldId id="1294" r:id="rId19"/>
    <p:sldId id="458" r:id="rId20"/>
    <p:sldId id="269" r:id="rId21"/>
    <p:sldId id="270" r:id="rId22"/>
    <p:sldId id="271" r:id="rId23"/>
    <p:sldId id="272" r:id="rId24"/>
    <p:sldId id="273" r:id="rId25"/>
    <p:sldId id="275" r:id="rId26"/>
    <p:sldId id="276" r:id="rId27"/>
    <p:sldId id="277" r:id="rId28"/>
    <p:sldId id="461" r:id="rId29"/>
    <p:sldId id="1297" r:id="rId30"/>
    <p:sldId id="462" r:id="rId31"/>
    <p:sldId id="464" r:id="rId32"/>
    <p:sldId id="1308" r:id="rId33"/>
    <p:sldId id="1341" r:id="rId34"/>
    <p:sldId id="586" r:id="rId35"/>
    <p:sldId id="589" r:id="rId36"/>
    <p:sldId id="590" r:id="rId37"/>
    <p:sldId id="591" r:id="rId38"/>
    <p:sldId id="1313" r:id="rId39"/>
    <p:sldId id="592" r:id="rId40"/>
    <p:sldId id="593" r:id="rId41"/>
    <p:sldId id="289" r:id="rId42"/>
    <p:sldId id="1303" r:id="rId43"/>
  </p:sldIdLst>
  <p:sldSz cx="9144000" cy="6858000" type="screen4x3"/>
  <p:notesSz cx="7302500" cy="9586913"/>
  <p:custDataLst>
    <p:tags r:id="rId46"/>
  </p:custDataLst>
  <p:defaultTex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692" autoAdjust="0"/>
    <p:restoredTop sz="94737"/>
  </p:normalViewPr>
  <p:slideViewPr>
    <p:cSldViewPr snapToObjects="1">
      <p:cViewPr varScale="1">
        <p:scale>
          <a:sx n="89" d="100"/>
          <a:sy n="89" d="100"/>
        </p:scale>
        <p:origin x="448" y="168"/>
      </p:cViewPr>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4B657FB3-97D9-DF4E-876C-588BAF2FE9CD}"/>
              </a:ext>
            </a:extLst>
          </p:cNvPr>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a:latin typeface="Times New Roman" pitchFamily="18" charset="0"/>
              </a:defRPr>
            </a:lvl1pPr>
          </a:lstStyle>
          <a:p>
            <a:pPr>
              <a:defRPr/>
            </a:pPr>
            <a:r>
              <a:rPr lang="en-US"/>
              <a:t>DAC 2001 Tutorial</a:t>
            </a:r>
          </a:p>
        </p:txBody>
      </p:sp>
      <p:sp>
        <p:nvSpPr>
          <p:cNvPr id="252931" name="Rectangle 3">
            <a:extLst>
              <a:ext uri="{FF2B5EF4-FFF2-40B4-BE49-F238E27FC236}">
                <a16:creationId xmlns:a16="http://schemas.microsoft.com/office/drawing/2014/main" id="{98EF8685-B6F7-FE44-B55D-5E0C6CDD5B23}"/>
              </a:ext>
            </a:extLst>
          </p:cNvPr>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a:latin typeface="Times New Roman" pitchFamily="18" charset="0"/>
              </a:defRPr>
            </a:lvl1pPr>
          </a:lstStyle>
          <a:p>
            <a:pPr>
              <a:defRPr/>
            </a:pPr>
            <a:endParaRPr lang="en-US"/>
          </a:p>
        </p:txBody>
      </p:sp>
      <p:sp>
        <p:nvSpPr>
          <p:cNvPr id="252932" name="Rectangle 4">
            <a:extLst>
              <a:ext uri="{FF2B5EF4-FFF2-40B4-BE49-F238E27FC236}">
                <a16:creationId xmlns:a16="http://schemas.microsoft.com/office/drawing/2014/main" id="{BEA67D5A-8A77-0643-8B57-9D2BE5EA2809}"/>
              </a:ext>
            </a:extLst>
          </p:cNvPr>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a:latin typeface="Times New Roman" pitchFamily="18" charset="0"/>
                <a:cs typeface="Times New Roman" pitchFamily="18" charset="0"/>
              </a:defRPr>
            </a:lvl1pPr>
          </a:lstStyle>
          <a:p>
            <a:pPr>
              <a:defRPr/>
            </a:pPr>
            <a:r>
              <a:rPr lang="en-US"/>
              <a:t>©R.A. Rutenbar, 2001</a:t>
            </a:r>
          </a:p>
        </p:txBody>
      </p:sp>
      <p:sp>
        <p:nvSpPr>
          <p:cNvPr id="252933" name="Rectangle 5">
            <a:extLst>
              <a:ext uri="{FF2B5EF4-FFF2-40B4-BE49-F238E27FC236}">
                <a16:creationId xmlns:a16="http://schemas.microsoft.com/office/drawing/2014/main" id="{B367BAC2-92E3-F24E-9CAC-ABC4B452CE12}"/>
              </a:ext>
            </a:extLst>
          </p:cNvPr>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a:latin typeface="Times New Roman" pitchFamily="18" charset="0"/>
              </a:defRPr>
            </a:lvl1pPr>
          </a:lstStyle>
          <a:p>
            <a:pPr>
              <a:defRPr/>
            </a:pPr>
            <a:fld id="{22FC159F-499D-4641-8D32-70D56D25235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EF865EE8-AD0C-214A-B2AA-0E2C95BBE41D}"/>
              </a:ext>
            </a:extLst>
          </p:cNvPr>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408579" name="Rectangle 3">
            <a:extLst>
              <a:ext uri="{FF2B5EF4-FFF2-40B4-BE49-F238E27FC236}">
                <a16:creationId xmlns:a16="http://schemas.microsoft.com/office/drawing/2014/main" id="{8410FFD5-3590-884D-9D97-24C190722C7C}"/>
              </a:ext>
            </a:extLst>
          </p:cNvPr>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4340" name="Rectangle 4">
            <a:extLst>
              <a:ext uri="{FF2B5EF4-FFF2-40B4-BE49-F238E27FC236}">
                <a16:creationId xmlns:a16="http://schemas.microsoft.com/office/drawing/2014/main" id="{F4E721CD-BB8E-094D-99C2-9E03FC67EC47}"/>
              </a:ext>
            </a:extLst>
          </p:cNvPr>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8581" name="Rectangle 5">
            <a:extLst>
              <a:ext uri="{FF2B5EF4-FFF2-40B4-BE49-F238E27FC236}">
                <a16:creationId xmlns:a16="http://schemas.microsoft.com/office/drawing/2014/main" id="{A704EFBB-EB11-7948-9E69-19422176B8C9}"/>
              </a:ext>
            </a:extLst>
          </p:cNvPr>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a:extLst>
              <a:ext uri="{FF2B5EF4-FFF2-40B4-BE49-F238E27FC236}">
                <a16:creationId xmlns:a16="http://schemas.microsoft.com/office/drawing/2014/main" id="{66A032AE-CE63-4442-BF4B-ED7EF6AE5693}"/>
              </a:ext>
            </a:extLst>
          </p:cNvPr>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408583" name="Rectangle 7">
            <a:extLst>
              <a:ext uri="{FF2B5EF4-FFF2-40B4-BE49-F238E27FC236}">
                <a16:creationId xmlns:a16="http://schemas.microsoft.com/office/drawing/2014/main" id="{2F70CD32-7DBA-7548-9DC8-178E6A2958F5}"/>
              </a:ext>
            </a:extLst>
          </p:cNvPr>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2D9E8C26-7627-AA44-9343-771229C9C2D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61BD5B9A-CD3F-F448-A93B-4137B4E5BDCD}"/>
              </a:ext>
            </a:extLst>
          </p:cNvPr>
          <p:cNvSpPr>
            <a:spLocks noGrp="1" noRot="1" noChangeAspect="1" noChangeArrowheads="1" noTextEdit="1"/>
          </p:cNvSpPr>
          <p:nvPr>
            <p:ph type="sldImg"/>
          </p:nvPr>
        </p:nvSpPr>
        <p:spPr>
          <a:ln/>
        </p:spPr>
      </p:sp>
      <p:sp>
        <p:nvSpPr>
          <p:cNvPr id="17410" name="Notes Placeholder 2">
            <a:extLst>
              <a:ext uri="{FF2B5EF4-FFF2-40B4-BE49-F238E27FC236}">
                <a16:creationId xmlns:a16="http://schemas.microsoft.com/office/drawing/2014/main" id="{399B4F0C-5A39-1A47-952A-4BA0A7C7C5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11" name="Slide Number Placeholder 3">
            <a:extLst>
              <a:ext uri="{FF2B5EF4-FFF2-40B4-BE49-F238E27FC236}">
                <a16:creationId xmlns:a16="http://schemas.microsoft.com/office/drawing/2014/main" id="{A1198B61-2273-C946-8851-05D1E36342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fld id="{A8218014-6A8D-0C43-99E9-DD1B6684C842}" type="slidenum">
              <a:rPr lang="en-US" altLang="en-US" sz="1200" b="0" smtClean="0">
                <a:latin typeface="Times New Roman" panose="02020603050405020304" pitchFamily="18" charset="0"/>
              </a:rPr>
              <a:pPr/>
              <a:t>1</a:t>
            </a:fld>
            <a:endParaRPr lang="en-US" altLang="en-US" sz="1200" b="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ce8b99149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5" name="Google Shape;435;g5ce8b99149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6" name="Google Shape;436;g5ce8b99149_0_2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825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5ce8b99149_0_2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5ce8b99149_0_2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67" name="Google Shape;467;g5ce8b99149_0_2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601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5ce8b99149_0_3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g5ce8b99149_0_3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553" name="Google Shape;553;g5ce8b99149_0_3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044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605" name="Google Shape;60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067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ce8b99149_0_3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g5ce8b99149_0_3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616" name="Google Shape;616;g5ce8b99149_0_3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690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27</a:t>
            </a:fld>
            <a:endParaRPr lang="en-US"/>
          </a:p>
        </p:txBody>
      </p:sp>
    </p:spTree>
    <p:extLst>
      <p:ext uri="{BB962C8B-B14F-4D97-AF65-F5344CB8AC3E}">
        <p14:creationId xmlns:p14="http://schemas.microsoft.com/office/powerpoint/2010/main" val="2790353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29</a:t>
            </a:fld>
            <a:endParaRPr lang="en-US"/>
          </a:p>
        </p:txBody>
      </p:sp>
    </p:spTree>
    <p:extLst>
      <p:ext uri="{BB962C8B-B14F-4D97-AF65-F5344CB8AC3E}">
        <p14:creationId xmlns:p14="http://schemas.microsoft.com/office/powerpoint/2010/main" val="274150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706" name="Rectangle 2"/>
          <p:cNvSpPr>
            <a:spLocks noGrp="1" noRot="1" noChangeAspect="1" noChangeArrowheads="1"/>
          </p:cNvSpPr>
          <p:nvPr>
            <p:ph type="sldImg"/>
          </p:nvPr>
        </p:nvSpPr>
        <p:spPr bwMode="auto">
          <a:xfrm>
            <a:off x="1157288" y="587375"/>
            <a:ext cx="4556125" cy="3416300"/>
          </a:xfrm>
          <a:prstGeom prst="rect">
            <a:avLst/>
          </a:prstGeom>
          <a:solidFill>
            <a:srgbClr val="FFFFFF"/>
          </a:solidFill>
          <a:ln>
            <a:solidFill>
              <a:srgbClr val="000000"/>
            </a:solidFill>
            <a:miter lim="800000"/>
            <a:headEnd/>
            <a:tailEnd/>
          </a:ln>
        </p:spPr>
      </p:sp>
      <p:sp>
        <p:nvSpPr>
          <p:cNvPr id="2120707"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3283275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38</a:t>
            </a:fld>
            <a:endParaRPr lang="en-US"/>
          </a:p>
        </p:txBody>
      </p:sp>
    </p:spTree>
    <p:extLst>
      <p:ext uri="{BB962C8B-B14F-4D97-AF65-F5344CB8AC3E}">
        <p14:creationId xmlns:p14="http://schemas.microsoft.com/office/powerpoint/2010/main" val="3399786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5ce8b99149_0_653: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5ce8b99149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g5ce8b99149_0_6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23740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p:spPr>
      </p:sp>
      <p:sp>
        <p:nvSpPr>
          <p:cNvPr id="30723"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endParaRPr lang="en-US"/>
          </a:p>
        </p:txBody>
      </p:sp>
    </p:spTree>
    <p:extLst>
      <p:ext uri="{BB962C8B-B14F-4D97-AF65-F5344CB8AC3E}">
        <p14:creationId xmlns:p14="http://schemas.microsoft.com/office/powerpoint/2010/main" val="1697432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endParaRPr lang="en-US"/>
          </a:p>
        </p:txBody>
      </p:sp>
    </p:spTree>
    <p:extLst>
      <p:ext uri="{BB962C8B-B14F-4D97-AF65-F5344CB8AC3E}">
        <p14:creationId xmlns:p14="http://schemas.microsoft.com/office/powerpoint/2010/main" val="141038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c40547219_0_0: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c405472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g5c40547219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417107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bwMode="auto">
          <a:xfrm>
            <a:off x="515938" y="4343400"/>
            <a:ext cx="5910262" cy="4116388"/>
          </a:xfrm>
          <a:noFill/>
        </p:spPr>
        <p:txBody>
          <a:bodyPr wrap="square" lIns="91996" tIns="45192" rIns="91996" bIns="45192" numCol="1" anchor="t" anchorCtr="0" compatLnSpc="1">
            <a:prstTxWarp prst="textNoShape">
              <a:avLst/>
            </a:prstTxWarp>
          </a:bodyPr>
          <a:lstStyle/>
          <a:p>
            <a:r>
              <a:rPr lang="en-US" dirty="0"/>
              <a:t>In today’s lecture, I will show you how to implement the following subset of RISC-V instructions: add, subtract, or immediate, load, store, branch, and the jump instruction.</a:t>
            </a:r>
          </a:p>
          <a:p>
            <a:r>
              <a:rPr lang="en-US" dirty="0"/>
              <a:t>The Add and Subtract instructions use the R format.  The Op together with the </a:t>
            </a:r>
            <a:r>
              <a:rPr lang="en-US" dirty="0" err="1"/>
              <a:t>Func</a:t>
            </a:r>
            <a:r>
              <a:rPr lang="en-US" dirty="0"/>
              <a:t> fields together specified all the different kinds of add and subtract instructions.</a:t>
            </a:r>
          </a:p>
          <a:p>
            <a:r>
              <a:rPr lang="en-US" dirty="0" err="1"/>
              <a:t>Rs</a:t>
            </a:r>
            <a:r>
              <a:rPr lang="en-US" dirty="0"/>
              <a:t> and </a:t>
            </a:r>
            <a:r>
              <a:rPr lang="en-US" dirty="0" err="1"/>
              <a:t>Rt</a:t>
            </a:r>
            <a:r>
              <a:rPr lang="en-US" dirty="0"/>
              <a:t> specifies the source registers.  And the Rd field specifies the destination register.</a:t>
            </a:r>
          </a:p>
          <a:p>
            <a:r>
              <a:rPr lang="en-US" dirty="0"/>
              <a:t>The Or immediate instruction uses the I format.  It only uses one source register, </a:t>
            </a:r>
            <a:r>
              <a:rPr lang="en-US" dirty="0" err="1"/>
              <a:t>Rs</a:t>
            </a:r>
            <a:r>
              <a:rPr lang="en-US" dirty="0"/>
              <a:t>.  The other operand comes from the immediate field. The </a:t>
            </a:r>
            <a:r>
              <a:rPr lang="en-US" dirty="0" err="1"/>
              <a:t>Rt</a:t>
            </a:r>
            <a:r>
              <a:rPr lang="en-US" dirty="0"/>
              <a:t> field is used to specified the destination register. (Note that </a:t>
            </a:r>
            <a:r>
              <a:rPr lang="en-US" dirty="0" err="1"/>
              <a:t>dest</a:t>
            </a:r>
            <a:r>
              <a:rPr lang="en-US" dirty="0"/>
              <a:t> is the </a:t>
            </a:r>
            <a:r>
              <a:rPr lang="en-US" dirty="0" err="1"/>
              <a:t>Rt</a:t>
            </a:r>
            <a:r>
              <a:rPr lang="en-US" dirty="0"/>
              <a:t> field!)</a:t>
            </a:r>
          </a:p>
          <a:p>
            <a:r>
              <a:rPr lang="en-US" dirty="0"/>
              <a:t>Both the load and store instructions use the I format and both add the </a:t>
            </a:r>
            <a:r>
              <a:rPr lang="en-US" dirty="0" err="1"/>
              <a:t>Rs</a:t>
            </a:r>
            <a:r>
              <a:rPr lang="en-US" dirty="0"/>
              <a:t> and the immediate filed together to from the memory address.</a:t>
            </a:r>
          </a:p>
          <a:p>
            <a:r>
              <a:rPr lang="en-US" dirty="0"/>
              <a:t>The difference is that the load instruction will load the data from memory into </a:t>
            </a:r>
            <a:r>
              <a:rPr lang="en-US" dirty="0" err="1"/>
              <a:t>Rt</a:t>
            </a:r>
            <a:r>
              <a:rPr lang="en-US" dirty="0"/>
              <a:t> while the store instruction will store the data in </a:t>
            </a:r>
            <a:r>
              <a:rPr lang="en-US" dirty="0" err="1"/>
              <a:t>Rt</a:t>
            </a:r>
            <a:r>
              <a:rPr lang="en-US" dirty="0"/>
              <a:t> into the memory.</a:t>
            </a:r>
          </a:p>
          <a:p>
            <a:r>
              <a:rPr lang="en-US" dirty="0"/>
              <a:t>The branch on equal instruction also uses the I format.  Here </a:t>
            </a:r>
            <a:r>
              <a:rPr lang="en-US" dirty="0" err="1"/>
              <a:t>Rs</a:t>
            </a:r>
            <a:r>
              <a:rPr lang="en-US" dirty="0"/>
              <a:t> and </a:t>
            </a:r>
            <a:r>
              <a:rPr lang="en-US" dirty="0" err="1"/>
              <a:t>Rt</a:t>
            </a:r>
            <a:r>
              <a:rPr lang="en-US" dirty="0"/>
              <a:t> are used to specified the registers we need to compare.</a:t>
            </a:r>
          </a:p>
          <a:p>
            <a:r>
              <a:rPr lang="en-US" dirty="0"/>
              <a:t>If these two registers are equal, we will branch to a location offset by the immediate field.</a:t>
            </a:r>
          </a:p>
          <a:p>
            <a:r>
              <a:rPr lang="en-US" dirty="0"/>
              <a:t>Finally, the jump instruction uses the J format and always causes the program to jump to a memory location specified in the address field. </a:t>
            </a:r>
          </a:p>
          <a:p>
            <a:r>
              <a:rPr lang="en-US" dirty="0"/>
              <a:t>I know I went over this rather quickly and you may have missed something.  But don’t worry, this is just an overview.  You will keep seeing these (point to the format) all day today.</a:t>
            </a:r>
          </a:p>
        </p:txBody>
      </p:sp>
      <p:sp>
        <p:nvSpPr>
          <p:cNvPr id="25603" name="Rectangle 3"/>
          <p:cNvSpPr>
            <a:spLocks noGrp="1" noRot="1" noChangeAspect="1" noChangeArrowheads="1"/>
          </p:cNvSpPr>
          <p:nvPr>
            <p:ph type="sldImg"/>
          </p:nvPr>
        </p:nvSpPr>
        <p:spPr bwMode="auto">
          <a:xfrm>
            <a:off x="1162050" y="588963"/>
            <a:ext cx="4551363" cy="3413125"/>
          </a:xfrm>
          <a:noFill/>
          <a:ln>
            <a:solidFill>
              <a:srgbClr val="000000"/>
            </a:solidFill>
            <a:miter lim="800000"/>
            <a:headEnd/>
            <a:tailEnd/>
          </a:ln>
        </p:spPr>
      </p:sp>
    </p:spTree>
    <p:extLst>
      <p:ext uri="{BB962C8B-B14F-4D97-AF65-F5344CB8AC3E}">
        <p14:creationId xmlns:p14="http://schemas.microsoft.com/office/powerpoint/2010/main" val="412497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endParaRPr lang="en-US"/>
          </a:p>
        </p:txBody>
      </p:sp>
    </p:spTree>
    <p:extLst>
      <p:ext uri="{BB962C8B-B14F-4D97-AF65-F5344CB8AC3E}">
        <p14:creationId xmlns:p14="http://schemas.microsoft.com/office/powerpoint/2010/main" val="1168884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2" name="Google Shape;392;p11: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35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c40547219_0_190: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c4054721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c40547219_0_19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18582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ce8b99149_0_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5ce8b99149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12" name="Google Shape;412;g5ce8b99149_0_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587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CDCCE404-D46B-0D4B-BD5C-E7A61ADA355E}"/>
              </a:ext>
            </a:extLst>
          </p:cNvPr>
          <p:cNvSpPr>
            <a:spLocks noGrp="1"/>
          </p:cNvSpPr>
          <p:nvPr>
            <p:ph type="ftr" sz="quarter" idx="10"/>
          </p:nvPr>
        </p:nvSpPr>
        <p:spPr/>
        <p:txBody>
          <a:bodyPr/>
          <a:lstStyle>
            <a:lvl1pPr>
              <a:defRPr/>
            </a:lvl1pPr>
          </a:lstStyle>
          <a:p>
            <a:pPr>
              <a:defRPr/>
            </a:pPr>
            <a:r>
              <a:rPr lang="en-US"/>
              <a:t>Computer Architecture</a:t>
            </a:r>
          </a:p>
        </p:txBody>
      </p:sp>
    </p:spTree>
    <p:extLst>
      <p:ext uri="{BB962C8B-B14F-4D97-AF65-F5344CB8AC3E}">
        <p14:creationId xmlns:p14="http://schemas.microsoft.com/office/powerpoint/2010/main" val="357549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10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27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9869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026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2C34-F2BA-E541-A50D-062F88F8F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6917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98A-2890-2543-B56B-80D4DA10BBD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82F50-98DE-8045-85C5-E378A10D9F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7F526-654B-3244-BB38-7C29EDD2815C}"/>
              </a:ext>
            </a:extLst>
          </p:cNvPr>
          <p:cNvSpPr>
            <a:spLocks noGrp="1"/>
          </p:cNvSpPr>
          <p:nvPr>
            <p:ph type="dt" sz="half" idx="10"/>
          </p:nvPr>
        </p:nvSpPr>
        <p:spPr/>
        <p:txBody>
          <a:bodyPr/>
          <a:lstStyle>
            <a:lvl1pPr>
              <a:defRPr/>
            </a:lvl1pPr>
          </a:lstStyle>
          <a:p>
            <a:pPr>
              <a:defRPr/>
            </a:pPr>
            <a:fld id="{48C7E72E-C442-7E40-B557-D03EEA03DCCD}" type="datetimeFigureOut">
              <a:rPr lang="en-US"/>
              <a:pPr>
                <a:defRPr/>
              </a:pPr>
              <a:t>3/24/21</a:t>
            </a:fld>
            <a:endParaRPr lang="en-US"/>
          </a:p>
        </p:txBody>
      </p:sp>
      <p:sp>
        <p:nvSpPr>
          <p:cNvPr id="5" name="Footer Placeholder 4">
            <a:extLst>
              <a:ext uri="{FF2B5EF4-FFF2-40B4-BE49-F238E27FC236}">
                <a16:creationId xmlns:a16="http://schemas.microsoft.com/office/drawing/2014/main" id="{783AA121-2CF4-4845-88B8-26A7B45730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006730-A840-AF4C-BBF5-60F0ED5DA4E0}"/>
              </a:ext>
            </a:extLst>
          </p:cNvPr>
          <p:cNvSpPr>
            <a:spLocks noGrp="1"/>
          </p:cNvSpPr>
          <p:nvPr>
            <p:ph type="sldNum" sz="quarter" idx="12"/>
          </p:nvPr>
        </p:nvSpPr>
        <p:spPr/>
        <p:txBody>
          <a:bodyPr/>
          <a:lstStyle>
            <a:lvl1pPr>
              <a:defRPr/>
            </a:lvl1pPr>
          </a:lstStyle>
          <a:p>
            <a:pPr>
              <a:defRPr/>
            </a:pPr>
            <a:fld id="{2A697BEF-3955-FB4E-833C-6DEF29D7EECF}" type="slidenum">
              <a:rPr lang="en-US"/>
              <a:pPr>
                <a:defRPr/>
              </a:pPr>
              <a:t>‹#›</a:t>
            </a:fld>
            <a:endParaRPr lang="en-US"/>
          </a:p>
        </p:txBody>
      </p:sp>
    </p:spTree>
    <p:extLst>
      <p:ext uri="{BB962C8B-B14F-4D97-AF65-F5344CB8AC3E}">
        <p14:creationId xmlns:p14="http://schemas.microsoft.com/office/powerpoint/2010/main" val="142640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6EA3-B77A-D747-8203-AEE03241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017FD-5E0E-EE4E-95B6-A0F90D32E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AE5D5-D054-9F45-B372-15A19FD17783}"/>
              </a:ext>
            </a:extLst>
          </p:cNvPr>
          <p:cNvSpPr>
            <a:spLocks noGrp="1"/>
          </p:cNvSpPr>
          <p:nvPr>
            <p:ph type="dt" sz="half" idx="10"/>
          </p:nvPr>
        </p:nvSpPr>
        <p:spPr/>
        <p:txBody>
          <a:bodyPr/>
          <a:lstStyle>
            <a:lvl1pPr>
              <a:defRPr/>
            </a:lvl1pPr>
          </a:lstStyle>
          <a:p>
            <a:pPr>
              <a:defRPr/>
            </a:pPr>
            <a:fld id="{7767C637-AE4B-9049-9CBA-787C0B018AD7}" type="datetimeFigureOut">
              <a:rPr lang="en-US"/>
              <a:pPr>
                <a:defRPr/>
              </a:pPr>
              <a:t>3/24/21</a:t>
            </a:fld>
            <a:endParaRPr lang="en-US"/>
          </a:p>
        </p:txBody>
      </p:sp>
      <p:sp>
        <p:nvSpPr>
          <p:cNvPr id="5" name="Footer Placeholder 4">
            <a:extLst>
              <a:ext uri="{FF2B5EF4-FFF2-40B4-BE49-F238E27FC236}">
                <a16:creationId xmlns:a16="http://schemas.microsoft.com/office/drawing/2014/main" id="{AFED71F0-8467-8041-9638-1330A26E67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DC04FBE-97D9-5343-B70C-26BA45FBEF78}"/>
              </a:ext>
            </a:extLst>
          </p:cNvPr>
          <p:cNvSpPr>
            <a:spLocks noGrp="1"/>
          </p:cNvSpPr>
          <p:nvPr>
            <p:ph type="sldNum" sz="quarter" idx="12"/>
          </p:nvPr>
        </p:nvSpPr>
        <p:spPr/>
        <p:txBody>
          <a:bodyPr/>
          <a:lstStyle>
            <a:lvl1pPr>
              <a:defRPr/>
            </a:lvl1pPr>
          </a:lstStyle>
          <a:p>
            <a:pPr>
              <a:defRPr/>
            </a:pPr>
            <a:fld id="{22BB338E-6CFA-5245-91FE-9FC99E59AE23}" type="slidenum">
              <a:rPr lang="en-US"/>
              <a:pPr>
                <a:defRPr/>
              </a:pPr>
              <a:t>‹#›</a:t>
            </a:fld>
            <a:endParaRPr lang="en-US"/>
          </a:p>
        </p:txBody>
      </p:sp>
    </p:spTree>
    <p:extLst>
      <p:ext uri="{BB962C8B-B14F-4D97-AF65-F5344CB8AC3E}">
        <p14:creationId xmlns:p14="http://schemas.microsoft.com/office/powerpoint/2010/main" val="2858379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7ECB-AB95-184B-8443-EEC43DE53BD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65E05-8D34-5B44-BFD6-D117F75139A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F60F42-7DD7-454A-98EE-81846896222B}"/>
              </a:ext>
            </a:extLst>
          </p:cNvPr>
          <p:cNvSpPr>
            <a:spLocks noGrp="1"/>
          </p:cNvSpPr>
          <p:nvPr>
            <p:ph type="dt" sz="half" idx="10"/>
          </p:nvPr>
        </p:nvSpPr>
        <p:spPr/>
        <p:txBody>
          <a:bodyPr/>
          <a:lstStyle>
            <a:lvl1pPr>
              <a:defRPr/>
            </a:lvl1pPr>
          </a:lstStyle>
          <a:p>
            <a:pPr>
              <a:defRPr/>
            </a:pPr>
            <a:fld id="{30BF386B-045D-4C4E-B292-AE8AFDD55C11}" type="datetimeFigureOut">
              <a:rPr lang="en-US"/>
              <a:pPr>
                <a:defRPr/>
              </a:pPr>
              <a:t>3/24/21</a:t>
            </a:fld>
            <a:endParaRPr lang="en-US"/>
          </a:p>
        </p:txBody>
      </p:sp>
      <p:sp>
        <p:nvSpPr>
          <p:cNvPr id="5" name="Footer Placeholder 4">
            <a:extLst>
              <a:ext uri="{FF2B5EF4-FFF2-40B4-BE49-F238E27FC236}">
                <a16:creationId xmlns:a16="http://schemas.microsoft.com/office/drawing/2014/main" id="{C75D81EE-7640-6847-9DEE-25FB29A7C4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174FE8-981F-C843-87AC-1AA78EE9D670}"/>
              </a:ext>
            </a:extLst>
          </p:cNvPr>
          <p:cNvSpPr>
            <a:spLocks noGrp="1"/>
          </p:cNvSpPr>
          <p:nvPr>
            <p:ph type="sldNum" sz="quarter" idx="12"/>
          </p:nvPr>
        </p:nvSpPr>
        <p:spPr/>
        <p:txBody>
          <a:bodyPr/>
          <a:lstStyle>
            <a:lvl1pPr>
              <a:defRPr/>
            </a:lvl1pPr>
          </a:lstStyle>
          <a:p>
            <a:pPr>
              <a:defRPr/>
            </a:pPr>
            <a:fld id="{7B1CC1D5-425B-564F-A5C7-3B4BE5DD3B77}" type="slidenum">
              <a:rPr lang="en-US"/>
              <a:pPr>
                <a:defRPr/>
              </a:pPr>
              <a:t>‹#›</a:t>
            </a:fld>
            <a:endParaRPr lang="en-US"/>
          </a:p>
        </p:txBody>
      </p:sp>
    </p:spTree>
    <p:extLst>
      <p:ext uri="{BB962C8B-B14F-4D97-AF65-F5344CB8AC3E}">
        <p14:creationId xmlns:p14="http://schemas.microsoft.com/office/powerpoint/2010/main" val="2770146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A03-4CD5-F043-816F-C0C61E3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A966-85B0-7243-A700-C2559E31314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B775D-FCE7-CD4A-930D-FFADEAA9ED33}"/>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7524B83-6CCB-9940-A8F6-916D4B2A4E02}"/>
              </a:ext>
            </a:extLst>
          </p:cNvPr>
          <p:cNvSpPr>
            <a:spLocks noGrp="1"/>
          </p:cNvSpPr>
          <p:nvPr>
            <p:ph type="dt" sz="half" idx="10"/>
          </p:nvPr>
        </p:nvSpPr>
        <p:spPr/>
        <p:txBody>
          <a:bodyPr/>
          <a:lstStyle>
            <a:lvl1pPr>
              <a:defRPr/>
            </a:lvl1pPr>
          </a:lstStyle>
          <a:p>
            <a:pPr>
              <a:defRPr/>
            </a:pPr>
            <a:fld id="{52603D32-A240-7C42-ABCD-EDA5B92DF4F5}" type="datetimeFigureOut">
              <a:rPr lang="en-US"/>
              <a:pPr>
                <a:defRPr/>
              </a:pPr>
              <a:t>3/24/21</a:t>
            </a:fld>
            <a:endParaRPr lang="en-US"/>
          </a:p>
        </p:txBody>
      </p:sp>
      <p:sp>
        <p:nvSpPr>
          <p:cNvPr id="6" name="Footer Placeholder 4">
            <a:extLst>
              <a:ext uri="{FF2B5EF4-FFF2-40B4-BE49-F238E27FC236}">
                <a16:creationId xmlns:a16="http://schemas.microsoft.com/office/drawing/2014/main" id="{0F5DA4A6-66B4-6E42-95D3-C1E89D84C7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F2F3A3-FA82-FB47-AD63-D5BC64C8A2EB}"/>
              </a:ext>
            </a:extLst>
          </p:cNvPr>
          <p:cNvSpPr>
            <a:spLocks noGrp="1"/>
          </p:cNvSpPr>
          <p:nvPr>
            <p:ph type="sldNum" sz="quarter" idx="12"/>
          </p:nvPr>
        </p:nvSpPr>
        <p:spPr/>
        <p:txBody>
          <a:bodyPr/>
          <a:lstStyle>
            <a:lvl1pPr>
              <a:defRPr/>
            </a:lvl1pPr>
          </a:lstStyle>
          <a:p>
            <a:pPr>
              <a:defRPr/>
            </a:pPr>
            <a:fld id="{8FE855C9-6417-DE47-86CC-BE039DA554EC}" type="slidenum">
              <a:rPr lang="en-US"/>
              <a:pPr>
                <a:defRPr/>
              </a:pPr>
              <a:t>‹#›</a:t>
            </a:fld>
            <a:endParaRPr lang="en-US"/>
          </a:p>
        </p:txBody>
      </p:sp>
    </p:spTree>
    <p:extLst>
      <p:ext uri="{BB962C8B-B14F-4D97-AF65-F5344CB8AC3E}">
        <p14:creationId xmlns:p14="http://schemas.microsoft.com/office/powerpoint/2010/main" val="346642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30F-AF59-4A4A-BE9B-29328542D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CA6C5-8DC1-5440-BDAE-43AF0C5241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5C348-5B39-864B-A48B-9F41D8DEAF6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FC358-F4EA-0948-9388-DAFBCD2F8EB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35568-3167-D948-9E2B-2476F698F54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378B4D6-6CFF-844C-8B91-82BE4C444068}"/>
              </a:ext>
            </a:extLst>
          </p:cNvPr>
          <p:cNvSpPr>
            <a:spLocks noGrp="1"/>
          </p:cNvSpPr>
          <p:nvPr>
            <p:ph type="dt" sz="half" idx="10"/>
          </p:nvPr>
        </p:nvSpPr>
        <p:spPr/>
        <p:txBody>
          <a:bodyPr/>
          <a:lstStyle>
            <a:lvl1pPr>
              <a:defRPr/>
            </a:lvl1pPr>
          </a:lstStyle>
          <a:p>
            <a:pPr>
              <a:defRPr/>
            </a:pPr>
            <a:fld id="{CB6A1458-E3DA-0742-BE02-8B7745A49F65}" type="datetimeFigureOut">
              <a:rPr lang="en-US"/>
              <a:pPr>
                <a:defRPr/>
              </a:pPr>
              <a:t>3/24/21</a:t>
            </a:fld>
            <a:endParaRPr lang="en-US"/>
          </a:p>
        </p:txBody>
      </p:sp>
      <p:sp>
        <p:nvSpPr>
          <p:cNvPr id="8" name="Footer Placeholder 4">
            <a:extLst>
              <a:ext uri="{FF2B5EF4-FFF2-40B4-BE49-F238E27FC236}">
                <a16:creationId xmlns:a16="http://schemas.microsoft.com/office/drawing/2014/main" id="{82C458FF-F0E3-F943-AC33-90F9160584F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BB7F039-8BEF-6545-A976-0C1A1CF17FF0}"/>
              </a:ext>
            </a:extLst>
          </p:cNvPr>
          <p:cNvSpPr>
            <a:spLocks noGrp="1"/>
          </p:cNvSpPr>
          <p:nvPr>
            <p:ph type="sldNum" sz="quarter" idx="12"/>
          </p:nvPr>
        </p:nvSpPr>
        <p:spPr/>
        <p:txBody>
          <a:bodyPr/>
          <a:lstStyle>
            <a:lvl1pPr>
              <a:defRPr/>
            </a:lvl1pPr>
          </a:lstStyle>
          <a:p>
            <a:pPr>
              <a:defRPr/>
            </a:pPr>
            <a:fld id="{89F04803-9358-FB48-B8FC-32E6D0ED297C}" type="slidenum">
              <a:rPr lang="en-US"/>
              <a:pPr>
                <a:defRPr/>
              </a:pPr>
              <a:t>‹#›</a:t>
            </a:fld>
            <a:endParaRPr lang="en-US"/>
          </a:p>
        </p:txBody>
      </p:sp>
    </p:spTree>
    <p:extLst>
      <p:ext uri="{BB962C8B-B14F-4D97-AF65-F5344CB8AC3E}">
        <p14:creationId xmlns:p14="http://schemas.microsoft.com/office/powerpoint/2010/main" val="51142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61" y="188640"/>
            <a:ext cx="7592093" cy="762000"/>
          </a:xfrm>
        </p:spPr>
        <p:txBody>
          <a:bodyPr/>
          <a:lstStyle>
            <a:lvl1pPr>
              <a:defRPr b="0" i="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0" i="0">
                <a:latin typeface="Calibri" panose="020F0502020204030204" pitchFamily="34" charset="0"/>
                <a:cs typeface="Calibri" panose="020F0502020204030204" pitchFamily="34" charset="0"/>
              </a:defRPr>
            </a:lvl1pPr>
            <a:lvl2pPr>
              <a:defRPr b="0" i="0">
                <a:latin typeface="Calibri" panose="020F0502020204030204" pitchFamily="34" charset="0"/>
                <a:cs typeface="Calibri" panose="020F0502020204030204" pitchFamily="34" charset="0"/>
              </a:defRPr>
            </a:lvl2pPr>
            <a:lvl3pPr>
              <a:defRPr b="0" i="0">
                <a:latin typeface="Calibri" panose="020F0502020204030204" pitchFamily="34" charset="0"/>
                <a:cs typeface="Calibri" panose="020F0502020204030204" pitchFamily="34" charset="0"/>
              </a:defRPr>
            </a:lvl3pPr>
            <a:lvl4pPr>
              <a:defRPr b="0" i="0">
                <a:latin typeface="Calibri" panose="020F0502020204030204" pitchFamily="34" charset="0"/>
                <a:cs typeface="Calibri" panose="020F0502020204030204" pitchFamily="34" charset="0"/>
              </a:defRPr>
            </a:lvl4pPr>
            <a:lvl5pPr>
              <a:defRPr b="0" i="0">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D5830C0-31A1-4046-92F7-06A5DBE4ACF1}"/>
              </a:ext>
            </a:extLst>
          </p:cNvPr>
          <p:cNvSpPr>
            <a:spLocks noGrp="1"/>
          </p:cNvSpPr>
          <p:nvPr>
            <p:ph type="ftr" sz="quarter" idx="10"/>
          </p:nvPr>
        </p:nvSpPr>
        <p:spPr/>
        <p:txBody>
          <a:bodyPr/>
          <a:lstStyle>
            <a:lvl1pPr>
              <a:defRPr/>
            </a:lvl1pPr>
          </a:lstStyle>
          <a:p>
            <a:pPr>
              <a:defRPr/>
            </a:pPr>
            <a:r>
              <a:rPr lang="en-US"/>
              <a:t>CS 305: Computer Architecture</a:t>
            </a:r>
          </a:p>
        </p:txBody>
      </p:sp>
    </p:spTree>
    <p:extLst>
      <p:ext uri="{BB962C8B-B14F-4D97-AF65-F5344CB8AC3E}">
        <p14:creationId xmlns:p14="http://schemas.microsoft.com/office/powerpoint/2010/main" val="4275652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F60-6F5F-0E4B-B721-FEE9205286C7}"/>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3390EC3-7C53-D445-B891-055B2FF14A11}"/>
              </a:ext>
            </a:extLst>
          </p:cNvPr>
          <p:cNvSpPr>
            <a:spLocks noGrp="1"/>
          </p:cNvSpPr>
          <p:nvPr>
            <p:ph type="dt" sz="half" idx="10"/>
          </p:nvPr>
        </p:nvSpPr>
        <p:spPr/>
        <p:txBody>
          <a:bodyPr/>
          <a:lstStyle>
            <a:lvl1pPr>
              <a:defRPr/>
            </a:lvl1pPr>
          </a:lstStyle>
          <a:p>
            <a:pPr>
              <a:defRPr/>
            </a:pPr>
            <a:fld id="{DDE13342-57D1-9441-BA53-88E312B119AF}" type="datetimeFigureOut">
              <a:rPr lang="en-US"/>
              <a:pPr>
                <a:defRPr/>
              </a:pPr>
              <a:t>3/24/21</a:t>
            </a:fld>
            <a:endParaRPr lang="en-US"/>
          </a:p>
        </p:txBody>
      </p:sp>
      <p:sp>
        <p:nvSpPr>
          <p:cNvPr id="4" name="Footer Placeholder 4">
            <a:extLst>
              <a:ext uri="{FF2B5EF4-FFF2-40B4-BE49-F238E27FC236}">
                <a16:creationId xmlns:a16="http://schemas.microsoft.com/office/drawing/2014/main" id="{50558B33-C298-7649-B7F5-54F397E9207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49F53C7-29DC-E04B-8BFB-593F487EDCBD}"/>
              </a:ext>
            </a:extLst>
          </p:cNvPr>
          <p:cNvSpPr>
            <a:spLocks noGrp="1"/>
          </p:cNvSpPr>
          <p:nvPr>
            <p:ph type="sldNum" sz="quarter" idx="12"/>
          </p:nvPr>
        </p:nvSpPr>
        <p:spPr/>
        <p:txBody>
          <a:bodyPr/>
          <a:lstStyle>
            <a:lvl1pPr>
              <a:defRPr/>
            </a:lvl1pPr>
          </a:lstStyle>
          <a:p>
            <a:pPr>
              <a:defRPr/>
            </a:pPr>
            <a:fld id="{2ABEF15F-0AEB-3D48-B4BD-B019459ECE92}" type="slidenum">
              <a:rPr lang="en-US"/>
              <a:pPr>
                <a:defRPr/>
              </a:pPr>
              <a:t>‹#›</a:t>
            </a:fld>
            <a:endParaRPr lang="en-US"/>
          </a:p>
        </p:txBody>
      </p:sp>
    </p:spTree>
    <p:extLst>
      <p:ext uri="{BB962C8B-B14F-4D97-AF65-F5344CB8AC3E}">
        <p14:creationId xmlns:p14="http://schemas.microsoft.com/office/powerpoint/2010/main" val="3748273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340ADFA-20C8-2141-8F44-D86E662BFFED}"/>
              </a:ext>
            </a:extLst>
          </p:cNvPr>
          <p:cNvSpPr>
            <a:spLocks noGrp="1"/>
          </p:cNvSpPr>
          <p:nvPr>
            <p:ph type="dt" sz="half" idx="10"/>
          </p:nvPr>
        </p:nvSpPr>
        <p:spPr/>
        <p:txBody>
          <a:bodyPr/>
          <a:lstStyle>
            <a:lvl1pPr>
              <a:defRPr/>
            </a:lvl1pPr>
          </a:lstStyle>
          <a:p>
            <a:pPr>
              <a:defRPr/>
            </a:pPr>
            <a:fld id="{1D8E1A1C-8A2D-0141-BCCB-A3485F33ECF7}" type="datetimeFigureOut">
              <a:rPr lang="en-US"/>
              <a:pPr>
                <a:defRPr/>
              </a:pPr>
              <a:t>3/24/21</a:t>
            </a:fld>
            <a:endParaRPr lang="en-US"/>
          </a:p>
        </p:txBody>
      </p:sp>
      <p:sp>
        <p:nvSpPr>
          <p:cNvPr id="3" name="Footer Placeholder 4">
            <a:extLst>
              <a:ext uri="{FF2B5EF4-FFF2-40B4-BE49-F238E27FC236}">
                <a16:creationId xmlns:a16="http://schemas.microsoft.com/office/drawing/2014/main" id="{FB3B8C95-EB20-F848-B5A1-6BE68A8DD99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44EA56E-A1E5-EE4C-BDA6-96104F44AF40}"/>
              </a:ext>
            </a:extLst>
          </p:cNvPr>
          <p:cNvSpPr>
            <a:spLocks noGrp="1"/>
          </p:cNvSpPr>
          <p:nvPr>
            <p:ph type="sldNum" sz="quarter" idx="12"/>
          </p:nvPr>
        </p:nvSpPr>
        <p:spPr/>
        <p:txBody>
          <a:bodyPr/>
          <a:lstStyle>
            <a:lvl1pPr>
              <a:defRPr/>
            </a:lvl1pPr>
          </a:lstStyle>
          <a:p>
            <a:pPr>
              <a:defRPr/>
            </a:pPr>
            <a:fld id="{93FD11C1-E66B-5345-BA60-1F547EEAA0BE}" type="slidenum">
              <a:rPr lang="en-US"/>
              <a:pPr>
                <a:defRPr/>
              </a:pPr>
              <a:t>‹#›</a:t>
            </a:fld>
            <a:endParaRPr lang="en-US"/>
          </a:p>
        </p:txBody>
      </p:sp>
    </p:spTree>
    <p:extLst>
      <p:ext uri="{BB962C8B-B14F-4D97-AF65-F5344CB8AC3E}">
        <p14:creationId xmlns:p14="http://schemas.microsoft.com/office/powerpoint/2010/main" val="3678595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7DD-014C-D44E-8F1D-57400DDE0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69825-7529-144A-A220-87CEEF7A6BC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E02F-6E2E-674E-8DE2-D104D0312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0722397-3CDF-754B-9A23-CBDD460BBDA1}"/>
              </a:ext>
            </a:extLst>
          </p:cNvPr>
          <p:cNvSpPr>
            <a:spLocks noGrp="1"/>
          </p:cNvSpPr>
          <p:nvPr>
            <p:ph type="dt" sz="half" idx="10"/>
          </p:nvPr>
        </p:nvSpPr>
        <p:spPr/>
        <p:txBody>
          <a:bodyPr/>
          <a:lstStyle>
            <a:lvl1pPr>
              <a:defRPr/>
            </a:lvl1pPr>
          </a:lstStyle>
          <a:p>
            <a:pPr>
              <a:defRPr/>
            </a:pPr>
            <a:fld id="{95FEEC2A-1F15-8147-B5C1-824B25611508}" type="datetimeFigureOut">
              <a:rPr lang="en-US"/>
              <a:pPr>
                <a:defRPr/>
              </a:pPr>
              <a:t>3/24/21</a:t>
            </a:fld>
            <a:endParaRPr lang="en-US"/>
          </a:p>
        </p:txBody>
      </p:sp>
      <p:sp>
        <p:nvSpPr>
          <p:cNvPr id="6" name="Footer Placeholder 4">
            <a:extLst>
              <a:ext uri="{FF2B5EF4-FFF2-40B4-BE49-F238E27FC236}">
                <a16:creationId xmlns:a16="http://schemas.microsoft.com/office/drawing/2014/main" id="{C8D1DB95-FE3B-8547-AD16-B8643B787F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08FE36-E73F-124E-BBEE-C8EA48245A06}"/>
              </a:ext>
            </a:extLst>
          </p:cNvPr>
          <p:cNvSpPr>
            <a:spLocks noGrp="1"/>
          </p:cNvSpPr>
          <p:nvPr>
            <p:ph type="sldNum" sz="quarter" idx="12"/>
          </p:nvPr>
        </p:nvSpPr>
        <p:spPr/>
        <p:txBody>
          <a:bodyPr/>
          <a:lstStyle>
            <a:lvl1pPr>
              <a:defRPr/>
            </a:lvl1pPr>
          </a:lstStyle>
          <a:p>
            <a:pPr>
              <a:defRPr/>
            </a:pPr>
            <a:fld id="{4A900991-8408-1C4D-B61D-E9F296247A0D}" type="slidenum">
              <a:rPr lang="en-US"/>
              <a:pPr>
                <a:defRPr/>
              </a:pPr>
              <a:t>‹#›</a:t>
            </a:fld>
            <a:endParaRPr lang="en-US"/>
          </a:p>
        </p:txBody>
      </p:sp>
    </p:spTree>
    <p:extLst>
      <p:ext uri="{BB962C8B-B14F-4D97-AF65-F5344CB8AC3E}">
        <p14:creationId xmlns:p14="http://schemas.microsoft.com/office/powerpoint/2010/main" val="50114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5AD4-285C-1E44-9E92-7A9D229ECF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97E31-CF5D-AF41-A422-8411A2B65885}"/>
              </a:ext>
            </a:extLst>
          </p:cNvPr>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15F5D02-0312-6A4A-B541-B2A7F7570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E38D89FC-F46C-294A-BFAD-E2601E176FF8}"/>
              </a:ext>
            </a:extLst>
          </p:cNvPr>
          <p:cNvSpPr>
            <a:spLocks noGrp="1"/>
          </p:cNvSpPr>
          <p:nvPr>
            <p:ph type="dt" sz="half" idx="10"/>
          </p:nvPr>
        </p:nvSpPr>
        <p:spPr/>
        <p:txBody>
          <a:bodyPr/>
          <a:lstStyle>
            <a:lvl1pPr>
              <a:defRPr/>
            </a:lvl1pPr>
          </a:lstStyle>
          <a:p>
            <a:pPr>
              <a:defRPr/>
            </a:pPr>
            <a:fld id="{D7C4F5AC-99FD-B84E-8EF4-E6D32407B209}" type="datetimeFigureOut">
              <a:rPr lang="en-US"/>
              <a:pPr>
                <a:defRPr/>
              </a:pPr>
              <a:t>3/24/21</a:t>
            </a:fld>
            <a:endParaRPr lang="en-US"/>
          </a:p>
        </p:txBody>
      </p:sp>
      <p:sp>
        <p:nvSpPr>
          <p:cNvPr id="6" name="Footer Placeholder 4">
            <a:extLst>
              <a:ext uri="{FF2B5EF4-FFF2-40B4-BE49-F238E27FC236}">
                <a16:creationId xmlns:a16="http://schemas.microsoft.com/office/drawing/2014/main" id="{486A7E74-B863-264B-B1E8-92A50F676F5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42A3F0-5D41-5F4C-A504-DE9163DB8FE6}"/>
              </a:ext>
            </a:extLst>
          </p:cNvPr>
          <p:cNvSpPr>
            <a:spLocks noGrp="1"/>
          </p:cNvSpPr>
          <p:nvPr>
            <p:ph type="sldNum" sz="quarter" idx="12"/>
          </p:nvPr>
        </p:nvSpPr>
        <p:spPr/>
        <p:txBody>
          <a:bodyPr/>
          <a:lstStyle>
            <a:lvl1pPr>
              <a:defRPr/>
            </a:lvl1pPr>
          </a:lstStyle>
          <a:p>
            <a:pPr>
              <a:defRPr/>
            </a:pPr>
            <a:fld id="{61F184FC-F856-8346-9960-3EF0CF64161B}" type="slidenum">
              <a:rPr lang="en-US"/>
              <a:pPr>
                <a:defRPr/>
              </a:pPr>
              <a:t>‹#›</a:t>
            </a:fld>
            <a:endParaRPr lang="en-US"/>
          </a:p>
        </p:txBody>
      </p:sp>
    </p:spTree>
    <p:extLst>
      <p:ext uri="{BB962C8B-B14F-4D97-AF65-F5344CB8AC3E}">
        <p14:creationId xmlns:p14="http://schemas.microsoft.com/office/powerpoint/2010/main" val="1049539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96A-F63F-7E49-8812-A3E768407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CEA53-86BB-F841-8C44-BD5BCCD6E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26DB9-B2AA-B847-8E93-8D95A2A1E32B}"/>
              </a:ext>
            </a:extLst>
          </p:cNvPr>
          <p:cNvSpPr>
            <a:spLocks noGrp="1"/>
          </p:cNvSpPr>
          <p:nvPr>
            <p:ph type="dt" sz="half" idx="10"/>
          </p:nvPr>
        </p:nvSpPr>
        <p:spPr/>
        <p:txBody>
          <a:bodyPr/>
          <a:lstStyle>
            <a:lvl1pPr>
              <a:defRPr/>
            </a:lvl1pPr>
          </a:lstStyle>
          <a:p>
            <a:pPr>
              <a:defRPr/>
            </a:pPr>
            <a:fld id="{AA5ABF63-6F35-2140-8232-29DF4E316D64}" type="datetimeFigureOut">
              <a:rPr lang="en-US"/>
              <a:pPr>
                <a:defRPr/>
              </a:pPr>
              <a:t>3/24/21</a:t>
            </a:fld>
            <a:endParaRPr lang="en-US"/>
          </a:p>
        </p:txBody>
      </p:sp>
      <p:sp>
        <p:nvSpPr>
          <p:cNvPr id="5" name="Footer Placeholder 4">
            <a:extLst>
              <a:ext uri="{FF2B5EF4-FFF2-40B4-BE49-F238E27FC236}">
                <a16:creationId xmlns:a16="http://schemas.microsoft.com/office/drawing/2014/main" id="{5A8F0DD9-D5EC-F84E-BEA8-102E452016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AC19EE-4F54-A14D-BE3B-D8FF0DF4414C}"/>
              </a:ext>
            </a:extLst>
          </p:cNvPr>
          <p:cNvSpPr>
            <a:spLocks noGrp="1"/>
          </p:cNvSpPr>
          <p:nvPr>
            <p:ph type="sldNum" sz="quarter" idx="12"/>
          </p:nvPr>
        </p:nvSpPr>
        <p:spPr/>
        <p:txBody>
          <a:bodyPr/>
          <a:lstStyle>
            <a:lvl1pPr>
              <a:defRPr/>
            </a:lvl1pPr>
          </a:lstStyle>
          <a:p>
            <a:pPr>
              <a:defRPr/>
            </a:pPr>
            <a:fld id="{DC979090-6A1B-284B-A6F2-56D758ADF41B}" type="slidenum">
              <a:rPr lang="en-US"/>
              <a:pPr>
                <a:defRPr/>
              </a:pPr>
              <a:t>‹#›</a:t>
            </a:fld>
            <a:endParaRPr lang="en-US"/>
          </a:p>
        </p:txBody>
      </p:sp>
    </p:spTree>
    <p:extLst>
      <p:ext uri="{BB962C8B-B14F-4D97-AF65-F5344CB8AC3E}">
        <p14:creationId xmlns:p14="http://schemas.microsoft.com/office/powerpoint/2010/main" val="17310603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0D1F5-4E33-5548-B60F-3A6315F841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30BDE-5AA4-1849-8900-A7B8640F51C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8DCCC-953B-EF4E-994A-08BBCBEC67F8}"/>
              </a:ext>
            </a:extLst>
          </p:cNvPr>
          <p:cNvSpPr>
            <a:spLocks noGrp="1"/>
          </p:cNvSpPr>
          <p:nvPr>
            <p:ph type="dt" sz="half" idx="10"/>
          </p:nvPr>
        </p:nvSpPr>
        <p:spPr/>
        <p:txBody>
          <a:bodyPr/>
          <a:lstStyle>
            <a:lvl1pPr>
              <a:defRPr/>
            </a:lvl1pPr>
          </a:lstStyle>
          <a:p>
            <a:pPr>
              <a:defRPr/>
            </a:pPr>
            <a:fld id="{52A85976-D595-E146-9706-47A277A57672}" type="datetimeFigureOut">
              <a:rPr lang="en-US"/>
              <a:pPr>
                <a:defRPr/>
              </a:pPr>
              <a:t>3/24/21</a:t>
            </a:fld>
            <a:endParaRPr lang="en-US"/>
          </a:p>
        </p:txBody>
      </p:sp>
      <p:sp>
        <p:nvSpPr>
          <p:cNvPr id="5" name="Footer Placeholder 4">
            <a:extLst>
              <a:ext uri="{FF2B5EF4-FFF2-40B4-BE49-F238E27FC236}">
                <a16:creationId xmlns:a16="http://schemas.microsoft.com/office/drawing/2014/main" id="{83903FF0-E547-3F44-8CE7-4FA3F9BD23B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2797C12-8B6F-4D41-BA83-FFD742D3F4D4}"/>
              </a:ext>
            </a:extLst>
          </p:cNvPr>
          <p:cNvSpPr>
            <a:spLocks noGrp="1"/>
          </p:cNvSpPr>
          <p:nvPr>
            <p:ph type="sldNum" sz="quarter" idx="12"/>
          </p:nvPr>
        </p:nvSpPr>
        <p:spPr/>
        <p:txBody>
          <a:bodyPr/>
          <a:lstStyle>
            <a:lvl1pPr>
              <a:defRPr/>
            </a:lvl1pPr>
          </a:lstStyle>
          <a:p>
            <a:pPr>
              <a:defRPr/>
            </a:pPr>
            <a:fld id="{8F54D34F-7F2B-094A-BE35-E518F67B3392}" type="slidenum">
              <a:rPr lang="en-US"/>
              <a:pPr>
                <a:defRPr/>
              </a:pPr>
              <a:t>‹#›</a:t>
            </a:fld>
            <a:endParaRPr lang="en-US"/>
          </a:p>
        </p:txBody>
      </p:sp>
    </p:spTree>
    <p:extLst>
      <p:ext uri="{BB962C8B-B14F-4D97-AF65-F5344CB8AC3E}">
        <p14:creationId xmlns:p14="http://schemas.microsoft.com/office/powerpoint/2010/main" val="88773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DD27086F-3132-6545-839A-9797AA97F81C}"/>
              </a:ext>
            </a:extLst>
          </p:cNvPr>
          <p:cNvSpPr>
            <a:spLocks noGrp="1"/>
          </p:cNvSpPr>
          <p:nvPr>
            <p:ph type="ftr" sz="quarter" idx="10"/>
          </p:nvPr>
        </p:nvSpPr>
        <p:spPr/>
        <p:txBody>
          <a:bodyPr/>
          <a:lstStyle>
            <a:lvl1pPr>
              <a:defRPr/>
            </a:lvl1pPr>
          </a:lstStyle>
          <a:p>
            <a:pPr>
              <a:defRPr/>
            </a:pPr>
            <a:r>
              <a:rPr lang="en-US"/>
              <a:t>Computer Architecture</a:t>
            </a:r>
          </a:p>
        </p:txBody>
      </p:sp>
    </p:spTree>
    <p:extLst>
      <p:ext uri="{BB962C8B-B14F-4D97-AF65-F5344CB8AC3E}">
        <p14:creationId xmlns:p14="http://schemas.microsoft.com/office/powerpoint/2010/main" val="9537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b="1" i="0">
                <a:solidFill>
                  <a:srgbClr val="0070C0"/>
                </a:solidFill>
                <a:latin typeface="Calibri"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305633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80688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0DE647C0-2FED-1A49-92E0-24EEB8B0C2AC}"/>
              </a:ext>
            </a:extLst>
          </p:cNvPr>
          <p:cNvSpPr>
            <a:spLocks noGrp="1"/>
          </p:cNvSpPr>
          <p:nvPr>
            <p:ph type="ftr" sz="quarter" idx="10"/>
          </p:nvPr>
        </p:nvSpPr>
        <p:spPr>
          <a:xfrm>
            <a:off x="614363" y="6440488"/>
            <a:ext cx="3086100" cy="365125"/>
          </a:xfrm>
        </p:spPr>
        <p:txBody>
          <a:bodyPr/>
          <a:lstStyle>
            <a:lvl1pPr>
              <a:defRPr/>
            </a:lvl1pPr>
          </a:lstStyle>
          <a:p>
            <a:pPr>
              <a:defRPr/>
            </a:pPr>
            <a:r>
              <a:rPr lang="en-US"/>
              <a:t>Computer Architecture</a:t>
            </a:r>
          </a:p>
        </p:txBody>
      </p:sp>
    </p:spTree>
    <p:extLst>
      <p:ext uri="{BB962C8B-B14F-4D97-AF65-F5344CB8AC3E}">
        <p14:creationId xmlns:p14="http://schemas.microsoft.com/office/powerpoint/2010/main" val="20375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2">
            <a:extLst>
              <a:ext uri="{FF2B5EF4-FFF2-40B4-BE49-F238E27FC236}">
                <a16:creationId xmlns:a16="http://schemas.microsoft.com/office/drawing/2014/main" id="{949CA364-F5FE-7B4C-A030-2473A142ED95}"/>
              </a:ext>
            </a:extLst>
          </p:cNvPr>
          <p:cNvSpPr>
            <a:spLocks noGrp="1"/>
          </p:cNvSpPr>
          <p:nvPr>
            <p:ph type="ftr" sz="quarter" idx="10"/>
          </p:nvPr>
        </p:nvSpPr>
        <p:spPr/>
        <p:txBody>
          <a:bodyPr/>
          <a:lstStyle>
            <a:lvl1pPr>
              <a:defRPr/>
            </a:lvl1pPr>
          </a:lstStyle>
          <a:p>
            <a:pPr>
              <a:defRPr/>
            </a:pPr>
            <a:r>
              <a:rPr lang="en-US"/>
              <a:t>Computer Architecture</a:t>
            </a:r>
          </a:p>
        </p:txBody>
      </p:sp>
    </p:spTree>
    <p:extLst>
      <p:ext uri="{BB962C8B-B14F-4D97-AF65-F5344CB8AC3E}">
        <p14:creationId xmlns:p14="http://schemas.microsoft.com/office/powerpoint/2010/main" val="27726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2543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3449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C0491A3-EBF0-7B4E-9833-5B34ABAE655E}"/>
              </a:ext>
            </a:extLst>
          </p:cNvPr>
          <p:cNvSpPr>
            <a:spLocks noGrp="1" noChangeArrowheads="1"/>
          </p:cNvSpPr>
          <p:nvPr>
            <p:ph type="title"/>
          </p:nvPr>
        </p:nvSpPr>
        <p:spPr bwMode="auto">
          <a:xfrm>
            <a:off x="360363" y="188913"/>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6E79142-D91C-D042-86C2-8524B9824CDF}"/>
              </a:ext>
            </a:extLst>
          </p:cNvPr>
          <p:cNvSpPr>
            <a:spLocks noGrp="1" noChangeArrowheads="1"/>
          </p:cNvSpPr>
          <p:nvPr>
            <p:ph type="body" idx="1"/>
          </p:nvPr>
        </p:nvSpPr>
        <p:spPr bwMode="auto">
          <a:xfrm>
            <a:off x="396875" y="1196975"/>
            <a:ext cx="78962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8">
            <a:extLst>
              <a:ext uri="{FF2B5EF4-FFF2-40B4-BE49-F238E27FC236}">
                <a16:creationId xmlns:a16="http://schemas.microsoft.com/office/drawing/2014/main" id="{667F991A-E050-C245-9A9D-E354E1EA927C}"/>
              </a:ext>
            </a:extLst>
          </p:cNvPr>
          <p:cNvSpPr>
            <a:spLocks noChangeArrowheads="1"/>
          </p:cNvSpPr>
          <p:nvPr/>
        </p:nvSpPr>
        <p:spPr bwMode="auto">
          <a:xfrm rot="5400000">
            <a:off x="5596732" y="3310731"/>
            <a:ext cx="6858000" cy="236537"/>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pPr algn="ctr"/>
            <a:endParaRPr lang="en-US" altLang="en-US" b="0">
              <a:latin typeface="Times New Roman" panose="02020603050405020304" pitchFamily="18" charset="0"/>
            </a:endParaRPr>
          </a:p>
        </p:txBody>
      </p:sp>
      <p:sp>
        <p:nvSpPr>
          <p:cNvPr id="1029" name="Rectangle 5">
            <a:extLst>
              <a:ext uri="{FF2B5EF4-FFF2-40B4-BE49-F238E27FC236}">
                <a16:creationId xmlns:a16="http://schemas.microsoft.com/office/drawing/2014/main" id="{5CC039CF-B300-2A4A-A172-65FF0C54810E}"/>
              </a:ext>
            </a:extLst>
          </p:cNvPr>
          <p:cNvSpPr>
            <a:spLocks noChangeArrowheads="1"/>
          </p:cNvSpPr>
          <p:nvPr/>
        </p:nvSpPr>
        <p:spPr bwMode="auto">
          <a:xfrm>
            <a:off x="8416925" y="6489700"/>
            <a:ext cx="366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fld id="{A7B6F01E-95D8-EC49-9033-8C4BE0BBFE8B}" type="slidenum">
              <a:rPr lang="en-US" altLang="en-US" sz="1200">
                <a:solidFill>
                  <a:srgbClr val="898989"/>
                </a:solidFill>
                <a:latin typeface="Calibri" panose="020F0502020204030204" pitchFamily="34" charset="0"/>
                <a:ea typeface="Calibri" panose="020F0502020204030204" pitchFamily="34" charset="0"/>
                <a:cs typeface="Calibri" panose="020F0502020204030204" pitchFamily="34" charset="0"/>
              </a:rPr>
              <a:pPr/>
              <a:t>‹#›</a:t>
            </a:fld>
            <a:endParaRPr lang="en-US" altLang="en-US" sz="1200">
              <a:solidFill>
                <a:srgbClr val="898989"/>
              </a:solidFill>
              <a:latin typeface="Calibri" panose="020F0502020204030204" pitchFamily="34" charset="0"/>
              <a:ea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7C16C76B-275E-3D40-A9AA-88CC102964F8}"/>
              </a:ext>
            </a:extLst>
          </p:cNvPr>
          <p:cNvSpPr>
            <a:spLocks noGrp="1"/>
          </p:cNvSpPr>
          <p:nvPr>
            <p:ph type="ftr" sz="quarter" idx="3"/>
          </p:nvPr>
        </p:nvSpPr>
        <p:spPr>
          <a:xfrm>
            <a:off x="396875" y="6445250"/>
            <a:ext cx="3086100" cy="365125"/>
          </a:xfrm>
          <a:prstGeom prst="rect">
            <a:avLst/>
          </a:prstGeom>
        </p:spPr>
        <p:txBody>
          <a:bodyPr vert="horz" lIns="91440" tIns="45720" rIns="91440" bIns="45720" rtlCol="0" anchor="ctr"/>
          <a:lstStyle>
            <a:lvl1pPr algn="l">
              <a:defRPr sz="1200" dirty="0">
                <a:solidFill>
                  <a:schemeClr val="tx1">
                    <a:tint val="75000"/>
                  </a:schemeClr>
                </a:solidFill>
                <a:latin typeface="Calibri" panose="020F0502020204030204" pitchFamily="34" charset="0"/>
                <a:cs typeface="Calibri" panose="020F0502020204030204" pitchFamily="34" charset="0"/>
              </a:defRPr>
            </a:lvl1pPr>
          </a:lstStyle>
          <a:p>
            <a:pPr>
              <a:defRPr/>
            </a:pPr>
            <a:r>
              <a:rPr lang="en-US"/>
              <a:t>Computer Architecture</a:t>
            </a:r>
          </a:p>
        </p:txBody>
      </p:sp>
    </p:spTree>
  </p:cSld>
  <p:clrMap bg1="lt1" tx1="dk1" bg2="lt2" tx2="dk2" accent1="accent1" accent2="accent2" accent3="accent3" accent4="accent4" accent5="accent5" accent6="accent6" hlink="hlink" folHlink="folHlink"/>
  <p:sldLayoutIdLst>
    <p:sldLayoutId id="2147483692" r:id="rId1"/>
    <p:sldLayoutId id="2147483706" r:id="rId2"/>
    <p:sldLayoutId id="2147483693" r:id="rId3"/>
    <p:sldLayoutId id="2147483707" r:id="rId4"/>
    <p:sldLayoutId id="2147483708" r:id="rId5"/>
    <p:sldLayoutId id="2147483709" r:id="rId6"/>
    <p:sldLayoutId id="2147483694" r:id="rId7"/>
    <p:sldLayoutId id="2147483710" r:id="rId8"/>
    <p:sldLayoutId id="2147483711" r:id="rId9"/>
    <p:sldLayoutId id="2147483712" r:id="rId10"/>
    <p:sldLayoutId id="2147483713" r:id="rId11"/>
    <p:sldLayoutId id="2147483714" r:id="rId12"/>
    <p:sldLayoutId id="2147483715" r:id="rId13"/>
    <p:sldLayoutId id="2147483716" r:id="rId14"/>
  </p:sldLayoutIdLst>
  <p:hf sldNum="0" hdr="0" dt="0"/>
  <p:txStyles>
    <p:titleStyle>
      <a:lvl1pPr marL="119063" indent="-119063" algn="l" rtl="0" eaLnBrk="1" fontAlgn="base" hangingPunct="1">
        <a:spcBef>
          <a:spcPct val="0"/>
        </a:spcBef>
        <a:spcAft>
          <a:spcPct val="0"/>
        </a:spcAft>
        <a:defRPr sz="3600">
          <a:solidFill>
            <a:schemeClr val="tx1"/>
          </a:solidFill>
          <a:latin typeface="Calibri" pitchFamily="34" charset="0"/>
          <a:ea typeface="Calibri" panose="020F0502020204030204" pitchFamily="34" charset="0"/>
          <a:cs typeface="Calibri" panose="020F0502020204030204" pitchFamily="34" charset="0"/>
        </a:defRPr>
      </a:lvl1pPr>
      <a:lvl2pPr marL="119063" indent="-119063" algn="l" rtl="0" eaLnBrk="1" fontAlgn="base" hangingPunct="1">
        <a:spcBef>
          <a:spcPct val="0"/>
        </a:spcBef>
        <a:spcAft>
          <a:spcPct val="0"/>
        </a:spcAft>
        <a:defRPr sz="36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9063" indent="-119063" algn="l" rtl="0" eaLnBrk="1" fontAlgn="base" hangingPunct="1">
        <a:spcBef>
          <a:spcPct val="0"/>
        </a:spcBef>
        <a:spcAft>
          <a:spcPct val="0"/>
        </a:spcAft>
        <a:defRPr sz="36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19063" indent="-119063" algn="l" rtl="0" eaLnBrk="1" fontAlgn="base" hangingPunct="1">
        <a:spcBef>
          <a:spcPct val="0"/>
        </a:spcBef>
        <a:spcAft>
          <a:spcPct val="0"/>
        </a:spcAft>
        <a:defRPr sz="36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119063" indent="-119063" algn="l" rtl="0" eaLnBrk="1" fontAlgn="base" hangingPunct="1">
        <a:spcBef>
          <a:spcPct val="0"/>
        </a:spcBef>
        <a:spcAft>
          <a:spcPct val="0"/>
        </a:spcAft>
        <a:defRPr sz="36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2" charset="2"/>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8D97C894-3F8A-4841-9499-8475CF926C6B}"/>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9ADFBC7F-F748-944F-9E43-E82079FD0C77}"/>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8C021C1-E507-A943-B791-6BF9469BC2C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F3658A9A-101A-3D45-B3B9-C8385E7FAEDC}" type="datetimeFigureOut">
              <a:rPr lang="en-US"/>
              <a:pPr>
                <a:defRPr/>
              </a:pPr>
              <a:t>3/24/21</a:t>
            </a:fld>
            <a:endParaRPr lang="en-US"/>
          </a:p>
        </p:txBody>
      </p:sp>
      <p:sp>
        <p:nvSpPr>
          <p:cNvPr id="5" name="Footer Placeholder 4">
            <a:extLst>
              <a:ext uri="{FF2B5EF4-FFF2-40B4-BE49-F238E27FC236}">
                <a16:creationId xmlns:a16="http://schemas.microsoft.com/office/drawing/2014/main" id="{844EDE54-8E2C-874D-892A-E2642BFEAD4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CD1BDB9-DFC6-FB49-814A-B5943A238CC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2AE4DF88-7736-5342-854C-95C5F58322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inst.eecs.berkeley.edu/~cs61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2">
            <a:extLst>
              <a:ext uri="{FF2B5EF4-FFF2-40B4-BE49-F238E27FC236}">
                <a16:creationId xmlns:a16="http://schemas.microsoft.com/office/drawing/2014/main" id="{9E087CA4-564D-6047-AEC5-9F7E8A491D34}"/>
              </a:ext>
            </a:extLst>
          </p:cNvPr>
          <p:cNvSpPr>
            <a:spLocks noGrp="1" noChangeArrowheads="1"/>
          </p:cNvSpPr>
          <p:nvPr>
            <p:ph type="ctrTitle"/>
          </p:nvPr>
        </p:nvSpPr>
        <p:spPr>
          <a:xfrm>
            <a:off x="685800" y="1708150"/>
            <a:ext cx="7772400" cy="1470025"/>
          </a:xfrm>
        </p:spPr>
        <p:txBody>
          <a:bodyPr/>
          <a:lstStyle/>
          <a:p>
            <a:pPr marL="0" indent="0"/>
            <a:r>
              <a:rPr lang="en-US" altLang="en-US" sz="2800" dirty="0">
                <a:solidFill>
                  <a:srgbClr val="C00000"/>
                </a:solidFill>
              </a:rPr>
              <a:t> </a:t>
            </a:r>
            <a:r>
              <a:rPr lang="en-US" altLang="en-US" sz="2800" b="0" dirty="0">
                <a:solidFill>
                  <a:srgbClr val="C00000"/>
                </a:solidFill>
              </a:rPr>
              <a:t>CS 211 Computer Architecture</a:t>
            </a:r>
            <a:br>
              <a:rPr lang="en-US" altLang="en-US" dirty="0">
                <a:solidFill>
                  <a:srgbClr val="C00000"/>
                </a:solidFill>
              </a:rPr>
            </a:br>
            <a:r>
              <a:rPr lang="en-US" altLang="en-US" dirty="0">
                <a:solidFill>
                  <a:srgbClr val="C00000"/>
                </a:solidFill>
              </a:rPr>
              <a:t> </a:t>
            </a:r>
            <a:r>
              <a:rPr lang="en-US" altLang="en-US" sz="3000" dirty="0"/>
              <a:t>Lecture 27 : Datapath Design – 3</a:t>
            </a:r>
            <a:br>
              <a:rPr lang="en-US" altLang="en-US" sz="3000" dirty="0"/>
            </a:br>
            <a:r>
              <a:rPr lang="en-US" altLang="en-US" sz="3000" dirty="0"/>
              <a:t> Single Cycle Datapath (R-Type Instructions)</a:t>
            </a:r>
          </a:p>
        </p:txBody>
      </p:sp>
      <p:sp>
        <p:nvSpPr>
          <p:cNvPr id="16386" name="Subtitle 2">
            <a:extLst>
              <a:ext uri="{FF2B5EF4-FFF2-40B4-BE49-F238E27FC236}">
                <a16:creationId xmlns:a16="http://schemas.microsoft.com/office/drawing/2014/main" id="{EF540A6B-E136-F341-AC47-1A3F37A70F13}"/>
              </a:ext>
            </a:extLst>
          </p:cNvPr>
          <p:cNvSpPr>
            <a:spLocks noGrp="1" noChangeArrowheads="1"/>
          </p:cNvSpPr>
          <p:nvPr>
            <p:ph type="subTitle" idx="1"/>
          </p:nvPr>
        </p:nvSpPr>
        <p:spPr>
          <a:xfrm>
            <a:off x="685800" y="3886200"/>
            <a:ext cx="7677150" cy="1752600"/>
          </a:xfrm>
        </p:spPr>
        <p:txBody>
          <a:bodyPr/>
          <a:lstStyle/>
          <a:p>
            <a:pPr algn="r"/>
            <a:r>
              <a:rPr lang="en-US" altLang="en-US" b="1" dirty="0"/>
              <a:t>Ravi Mittal</a:t>
            </a:r>
          </a:p>
          <a:p>
            <a:pPr algn="r"/>
            <a:r>
              <a:rPr lang="en-US" altLang="en-US" dirty="0" err="1"/>
              <a:t>ravi.mittal@iitgoa.ac.in</a:t>
            </a:r>
            <a:endParaRPr lang="en-US" altLang="en-US" dirty="0"/>
          </a:p>
          <a:p>
            <a:pPr algn="r"/>
            <a:r>
              <a:rPr lang="en-US" altLang="en-US" dirty="0"/>
              <a:t>Indian Institute of Technology, Goa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6E7-1732-DF47-9510-B1E91A4769AA}"/>
              </a:ext>
            </a:extLst>
          </p:cNvPr>
          <p:cNvSpPr>
            <a:spLocks noGrp="1"/>
          </p:cNvSpPr>
          <p:nvPr>
            <p:ph type="title"/>
          </p:nvPr>
        </p:nvSpPr>
        <p:spPr/>
        <p:txBody>
          <a:bodyPr/>
          <a:lstStyle/>
          <a:p>
            <a:r>
              <a:rPr lang="en-US" dirty="0"/>
              <a:t>Register Transfer Language (RTL)</a:t>
            </a:r>
          </a:p>
        </p:txBody>
      </p:sp>
      <p:sp>
        <p:nvSpPr>
          <p:cNvPr id="3" name="Content Placeholder 2">
            <a:extLst>
              <a:ext uri="{FF2B5EF4-FFF2-40B4-BE49-F238E27FC236}">
                <a16:creationId xmlns:a16="http://schemas.microsoft.com/office/drawing/2014/main" id="{D4EC8EAE-206C-604F-B6F8-20EDBD1880FB}"/>
              </a:ext>
            </a:extLst>
          </p:cNvPr>
          <p:cNvSpPr>
            <a:spLocks noGrp="1"/>
          </p:cNvSpPr>
          <p:nvPr>
            <p:ph idx="1"/>
          </p:nvPr>
        </p:nvSpPr>
        <p:spPr>
          <a:xfrm>
            <a:off x="396875" y="1196975"/>
            <a:ext cx="8279581" cy="5184775"/>
          </a:xfrm>
        </p:spPr>
        <p:txBody>
          <a:bodyPr/>
          <a:lstStyle/>
          <a:p>
            <a:r>
              <a:rPr lang="en-US" dirty="0"/>
              <a:t>RTL gives the </a:t>
            </a:r>
            <a:r>
              <a:rPr lang="en-US" dirty="0">
                <a:solidFill>
                  <a:srgbClr val="0070C0"/>
                </a:solidFill>
              </a:rPr>
              <a:t>meaning</a:t>
            </a:r>
            <a:r>
              <a:rPr lang="en-US" dirty="0"/>
              <a:t> of the instructions</a:t>
            </a:r>
          </a:p>
          <a:p>
            <a:pPr marL="0" indent="0">
              <a:lnSpc>
                <a:spcPct val="90000"/>
              </a:lnSpc>
              <a:spcBef>
                <a:spcPts val="800"/>
              </a:spcBef>
              <a:buNone/>
              <a:tabLst>
                <a:tab pos="1143000" algn="l"/>
                <a:tab pos="5367338" algn="l"/>
              </a:tabLst>
            </a:pPr>
            <a:endParaRPr lang="en-US" sz="2800" u="sng" dirty="0">
              <a:latin typeface="Courier" charset="0"/>
              <a:ea typeface="Courier" charset="0"/>
              <a:cs typeface="Courier" charset="0"/>
            </a:endParaRPr>
          </a:p>
          <a:p>
            <a:pPr marL="0" indent="0">
              <a:lnSpc>
                <a:spcPct val="90000"/>
              </a:lnSpc>
              <a:spcBef>
                <a:spcPts val="800"/>
              </a:spcBef>
              <a:buNone/>
              <a:tabLst>
                <a:tab pos="1143000" algn="l"/>
                <a:tab pos="5367338" algn="l"/>
              </a:tabLst>
            </a:pPr>
            <a:r>
              <a:rPr lang="en-US" sz="2800" u="sng" dirty="0">
                <a:latin typeface="Courier" charset="0"/>
                <a:ea typeface="Courier" charset="0"/>
                <a:cs typeface="Courier" charset="0"/>
              </a:rPr>
              <a:t>Inst</a:t>
            </a:r>
            <a:r>
              <a:rPr lang="en-US" sz="2800" dirty="0">
                <a:latin typeface="Courier" charset="0"/>
                <a:ea typeface="Courier" charset="0"/>
                <a:cs typeface="Courier" charset="0"/>
              </a:rPr>
              <a:t>  </a:t>
            </a:r>
            <a:r>
              <a:rPr lang="en-US" sz="2800" u="sng" dirty="0">
                <a:latin typeface="Courier" charset="0"/>
                <a:ea typeface="Courier" charset="0"/>
                <a:cs typeface="Courier" charset="0"/>
              </a:rPr>
              <a:t>Register Transfers</a:t>
            </a:r>
          </a:p>
          <a:p>
            <a:pPr marL="0" indent="0">
              <a:lnSpc>
                <a:spcPct val="90000"/>
              </a:lnSpc>
              <a:spcBef>
                <a:spcPct val="50000"/>
              </a:spcBef>
              <a:buNone/>
              <a:tabLst>
                <a:tab pos="1143000" algn="l"/>
                <a:tab pos="5367338" algn="l"/>
              </a:tabLst>
            </a:pPr>
            <a:r>
              <a:rPr lang="en-US" sz="1600" dirty="0">
                <a:latin typeface="Courier" charset="0"/>
                <a:ea typeface="Courier" charset="0"/>
                <a:cs typeface="Courier" charset="0"/>
              </a:rPr>
              <a:t>ADD	R[</a:t>
            </a:r>
            <a:r>
              <a:rPr lang="en-US" sz="1600" dirty="0" err="1">
                <a:latin typeface="Courier" charset="0"/>
                <a:ea typeface="Courier" charset="0"/>
                <a:cs typeface="Courier" charset="0"/>
              </a:rPr>
              <a:t>rd</a:t>
            </a:r>
            <a:r>
              <a:rPr lang="en-US" sz="1600" dirty="0">
                <a:latin typeface="Courier" charset="0"/>
                <a:ea typeface="Courier" charset="0"/>
                <a:cs typeface="Courier" charset="0"/>
              </a:rPr>
              <a:t>]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R[rs1] + R[rs2]; PC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PC + 4</a:t>
            </a:r>
          </a:p>
          <a:p>
            <a:pPr marL="0" indent="0">
              <a:lnSpc>
                <a:spcPct val="90000"/>
              </a:lnSpc>
              <a:spcBef>
                <a:spcPct val="50000"/>
              </a:spcBef>
              <a:buNone/>
              <a:tabLst>
                <a:tab pos="1143000" algn="l"/>
                <a:tab pos="5367338" algn="l"/>
              </a:tabLst>
            </a:pPr>
            <a:r>
              <a:rPr lang="en-US" sz="1600" dirty="0">
                <a:latin typeface="Courier" charset="0"/>
                <a:ea typeface="Courier" charset="0"/>
                <a:cs typeface="Courier" charset="0"/>
              </a:rPr>
              <a:t>SUB   	R[</a:t>
            </a:r>
            <a:r>
              <a:rPr lang="en-US" sz="1600" dirty="0" err="1">
                <a:latin typeface="Courier" charset="0"/>
                <a:ea typeface="Courier" charset="0"/>
                <a:cs typeface="Courier" charset="0"/>
              </a:rPr>
              <a:t>rd</a:t>
            </a:r>
            <a:r>
              <a:rPr lang="en-US" sz="1600" dirty="0">
                <a:latin typeface="Courier" charset="0"/>
                <a:ea typeface="Courier" charset="0"/>
                <a:cs typeface="Courier" charset="0"/>
              </a:rPr>
              <a:t>]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R[rs1] – R[rs2]; PC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PC + 4</a:t>
            </a:r>
          </a:p>
          <a:p>
            <a:pPr marL="0" indent="0">
              <a:lnSpc>
                <a:spcPct val="90000"/>
              </a:lnSpc>
              <a:spcBef>
                <a:spcPct val="50000"/>
              </a:spcBef>
              <a:buNone/>
              <a:tabLst>
                <a:tab pos="1143000" algn="l"/>
                <a:tab pos="5367338" algn="l"/>
              </a:tabLst>
            </a:pPr>
            <a:r>
              <a:rPr lang="en-US" sz="1600" dirty="0">
                <a:latin typeface="Courier" charset="0"/>
                <a:ea typeface="Courier" charset="0"/>
                <a:cs typeface="Courier" charset="0"/>
              </a:rPr>
              <a:t>ORI	R[</a:t>
            </a:r>
            <a:r>
              <a:rPr lang="en-US" sz="1600" dirty="0" err="1">
                <a:latin typeface="Courier" charset="0"/>
                <a:ea typeface="Courier" charset="0"/>
                <a:cs typeface="Courier" charset="0"/>
              </a:rPr>
              <a:t>rd</a:t>
            </a:r>
            <a:r>
              <a:rPr lang="en-US" sz="1600" dirty="0">
                <a:latin typeface="Courier" charset="0"/>
                <a:ea typeface="Courier" charset="0"/>
                <a:cs typeface="Courier" charset="0"/>
              </a:rPr>
              <a:t>]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R[rs1] | </a:t>
            </a:r>
            <a:r>
              <a:rPr lang="en-US" sz="1600" dirty="0" err="1">
                <a:latin typeface="Courier" charset="0"/>
                <a:ea typeface="Courier" charset="0"/>
                <a:cs typeface="Courier" charset="0"/>
              </a:rPr>
              <a:t>sign_ext</a:t>
            </a:r>
            <a:r>
              <a:rPr lang="en-US" sz="1600" dirty="0">
                <a:latin typeface="Courier" charset="0"/>
                <a:ea typeface="Courier" charset="0"/>
                <a:cs typeface="Courier" charset="0"/>
              </a:rPr>
              <a:t>(Imm12); PC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PC + 4</a:t>
            </a:r>
          </a:p>
          <a:p>
            <a:pPr marL="0" indent="0">
              <a:lnSpc>
                <a:spcPct val="90000"/>
              </a:lnSpc>
              <a:spcBef>
                <a:spcPct val="50000"/>
              </a:spcBef>
              <a:buNone/>
              <a:tabLst>
                <a:tab pos="1143000" algn="l"/>
                <a:tab pos="5367338" algn="l"/>
              </a:tabLst>
            </a:pPr>
            <a:r>
              <a:rPr lang="en-US" sz="1600" dirty="0">
                <a:latin typeface="Courier" charset="0"/>
                <a:ea typeface="Courier" charset="0"/>
                <a:cs typeface="Courier" charset="0"/>
              </a:rPr>
              <a:t>LW	R[</a:t>
            </a:r>
            <a:r>
              <a:rPr lang="en-US" sz="1600" dirty="0" err="1">
                <a:latin typeface="Courier" charset="0"/>
                <a:ea typeface="Courier" charset="0"/>
                <a:cs typeface="Courier" charset="0"/>
              </a:rPr>
              <a:t>rd</a:t>
            </a:r>
            <a:r>
              <a:rPr lang="en-US" sz="1600" dirty="0">
                <a:latin typeface="Courier" charset="0"/>
                <a:ea typeface="Courier" charset="0"/>
                <a:cs typeface="Courier" charset="0"/>
              </a:rPr>
              <a:t>]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MEM[ R[rs1] + </a:t>
            </a:r>
            <a:r>
              <a:rPr lang="en-US" sz="1600" dirty="0" err="1">
                <a:latin typeface="Courier" charset="0"/>
                <a:ea typeface="Courier" charset="0"/>
                <a:cs typeface="Courier" charset="0"/>
              </a:rPr>
              <a:t>sign_ext</a:t>
            </a:r>
            <a:r>
              <a:rPr lang="en-US" sz="1600" dirty="0">
                <a:latin typeface="Courier" charset="0"/>
                <a:ea typeface="Courier" charset="0"/>
                <a:cs typeface="Courier" charset="0"/>
              </a:rPr>
              <a:t>(Imm12)]; PC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PC + 4</a:t>
            </a:r>
          </a:p>
          <a:p>
            <a:pPr marL="0" indent="0">
              <a:lnSpc>
                <a:spcPct val="90000"/>
              </a:lnSpc>
              <a:spcBef>
                <a:spcPct val="50000"/>
              </a:spcBef>
              <a:buNone/>
              <a:tabLst>
                <a:tab pos="1143000" algn="l"/>
                <a:tab pos="5367338" algn="l"/>
              </a:tabLst>
            </a:pPr>
            <a:r>
              <a:rPr lang="en-US" sz="1600" dirty="0">
                <a:latin typeface="Courier" charset="0"/>
                <a:ea typeface="Courier" charset="0"/>
                <a:cs typeface="Courier" charset="0"/>
              </a:rPr>
              <a:t>SW	MEM[ R[rs1] + </a:t>
            </a:r>
            <a:r>
              <a:rPr lang="en-US" sz="1600" dirty="0" err="1">
                <a:latin typeface="Courier" charset="0"/>
                <a:ea typeface="Courier" charset="0"/>
                <a:cs typeface="Courier" charset="0"/>
              </a:rPr>
              <a:t>sign_ext</a:t>
            </a:r>
            <a:r>
              <a:rPr lang="en-US" sz="1600" dirty="0">
                <a:latin typeface="Courier" charset="0"/>
                <a:ea typeface="Courier" charset="0"/>
                <a:cs typeface="Courier" charset="0"/>
              </a:rPr>
              <a:t>(Imm12) ]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R[rs2]; PC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PC + 4</a:t>
            </a:r>
          </a:p>
          <a:p>
            <a:pPr marL="0" indent="0">
              <a:lnSpc>
                <a:spcPct val="90000"/>
              </a:lnSpc>
              <a:spcBef>
                <a:spcPct val="50000"/>
              </a:spcBef>
              <a:buNone/>
              <a:tabLst>
                <a:tab pos="1143000" algn="l"/>
                <a:tab pos="5367338" algn="l"/>
              </a:tabLst>
            </a:pPr>
            <a:r>
              <a:rPr lang="en-US" sz="1600" dirty="0">
                <a:latin typeface="Courier" charset="0"/>
                <a:ea typeface="Courier" charset="0"/>
                <a:cs typeface="Courier" charset="0"/>
              </a:rPr>
              <a:t>BEQ	if ( R[</a:t>
            </a:r>
            <a:r>
              <a:rPr lang="en-US" sz="1600" dirty="0" err="1">
                <a:latin typeface="Courier" charset="0"/>
                <a:ea typeface="Courier" charset="0"/>
                <a:cs typeface="Courier" charset="0"/>
              </a:rPr>
              <a:t>rs</a:t>
            </a:r>
            <a:r>
              <a:rPr lang="en-US" sz="1600" dirty="0">
                <a:latin typeface="Courier" charset="0"/>
                <a:ea typeface="Courier" charset="0"/>
                <a:cs typeface="Courier" charset="0"/>
              </a:rPr>
              <a:t>] == R[</a:t>
            </a:r>
            <a:r>
              <a:rPr lang="en-US" sz="1600" dirty="0" err="1">
                <a:latin typeface="Courier" charset="0"/>
                <a:ea typeface="Courier" charset="0"/>
                <a:cs typeface="Courier" charset="0"/>
              </a:rPr>
              <a:t>rt</a:t>
            </a:r>
            <a:r>
              <a:rPr lang="en-US" sz="1600" dirty="0">
                <a:latin typeface="Courier" charset="0"/>
                <a:ea typeface="Courier" charset="0"/>
                <a:cs typeface="Courier" charset="0"/>
              </a:rPr>
              <a:t>] )</a:t>
            </a:r>
            <a:br>
              <a:rPr lang="en-US" sz="1600" dirty="0">
                <a:latin typeface="Courier" charset="0"/>
                <a:ea typeface="Courier" charset="0"/>
                <a:cs typeface="Courier" charset="0"/>
              </a:rPr>
            </a:br>
            <a:r>
              <a:rPr lang="en-US" sz="1600" dirty="0">
                <a:latin typeface="Courier" charset="0"/>
                <a:ea typeface="Courier" charset="0"/>
                <a:cs typeface="Courier" charset="0"/>
              </a:rPr>
              <a:t>	then PC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PC + (</a:t>
            </a:r>
            <a:r>
              <a:rPr lang="en-US" sz="1600" dirty="0" err="1">
                <a:latin typeface="Courier" charset="0"/>
                <a:ea typeface="Courier" charset="0"/>
                <a:cs typeface="Courier" charset="0"/>
              </a:rPr>
              <a:t>sign_ext</a:t>
            </a:r>
            <a:r>
              <a:rPr lang="en-US" sz="1600" dirty="0">
                <a:latin typeface="Courier" charset="0"/>
                <a:ea typeface="Courier" charset="0"/>
                <a:cs typeface="Courier" charset="0"/>
              </a:rPr>
              <a:t>(Imm12) || 0)</a:t>
            </a:r>
            <a:br>
              <a:rPr lang="en-US" sz="1600" dirty="0">
                <a:latin typeface="Courier" charset="0"/>
                <a:ea typeface="Courier" charset="0"/>
                <a:cs typeface="Courier" charset="0"/>
              </a:rPr>
            </a:br>
            <a:r>
              <a:rPr lang="en-US" sz="1600" dirty="0">
                <a:latin typeface="Courier" charset="0"/>
                <a:ea typeface="Courier" charset="0"/>
                <a:cs typeface="Courier" charset="0"/>
              </a:rPr>
              <a:t>	else PC </a:t>
            </a:r>
            <a:r>
              <a:rPr lang="en-US" sz="1600" dirty="0">
                <a:latin typeface="Courier" charset="0"/>
                <a:ea typeface="Courier" charset="0"/>
                <a:cs typeface="Courier" charset="0"/>
                <a:sym typeface="Symbol" charset="2"/>
              </a:rPr>
              <a:t></a:t>
            </a:r>
            <a:r>
              <a:rPr lang="en-US" sz="1600" dirty="0">
                <a:latin typeface="Courier" charset="0"/>
                <a:ea typeface="Courier" charset="0"/>
                <a:cs typeface="Courier" charset="0"/>
              </a:rPr>
              <a:t> PC + 4</a:t>
            </a:r>
          </a:p>
          <a:p>
            <a:pPr marL="0" indent="0">
              <a:buNone/>
            </a:pPr>
            <a:endParaRPr lang="en-US" dirty="0"/>
          </a:p>
        </p:txBody>
      </p:sp>
      <p:sp>
        <p:nvSpPr>
          <p:cNvPr id="5" name="Footer Placeholder 3">
            <a:extLst>
              <a:ext uri="{FF2B5EF4-FFF2-40B4-BE49-F238E27FC236}">
                <a16:creationId xmlns:a16="http://schemas.microsoft.com/office/drawing/2014/main" id="{5C373D53-583F-444B-A5E7-33EB73163024}"/>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136722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5c40547219_0_0"/>
          <p:cNvSpPr txBox="1">
            <a:spLocks noGrp="1"/>
          </p:cNvSpPr>
          <p:nvPr>
            <p:ph type="title"/>
          </p:nvPr>
        </p:nvSpPr>
        <p:spPr>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Designing our Datapath: Where to start?</a:t>
            </a:r>
            <a:endParaRPr dirty="0"/>
          </a:p>
        </p:txBody>
      </p:sp>
      <p:sp>
        <p:nvSpPr>
          <p:cNvPr id="367" name="Google Shape;367;g5c40547219_0_0"/>
          <p:cNvSpPr txBox="1">
            <a:spLocks noGrp="1"/>
          </p:cNvSpPr>
          <p:nvPr>
            <p:ph type="body" idx="1"/>
          </p:nvPr>
        </p:nvSpPr>
        <p:spPr>
          <a:xfrm>
            <a:off x="457200" y="1600199"/>
            <a:ext cx="8229600" cy="48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6 different formats: R, I , S, B, U, J</a:t>
            </a:r>
            <a:endParaRPr dirty="0"/>
          </a:p>
          <a:p>
            <a:pPr lvl="1"/>
            <a:r>
              <a:rPr lang="en-US" dirty="0"/>
              <a:t>Arithmetic, Immediate, Store, Branch, Upper-immediate, JAL</a:t>
            </a:r>
            <a:endParaRPr dirty="0"/>
          </a:p>
          <a:p>
            <a:r>
              <a:rPr lang="en-US" dirty="0"/>
              <a:t>Instructions are classified into these formats based on their </a:t>
            </a:r>
            <a:r>
              <a:rPr lang="en-US" dirty="0">
                <a:solidFill>
                  <a:srgbClr val="0070C0"/>
                </a:solidFill>
              </a:rPr>
              <a:t>behaviors</a:t>
            </a:r>
            <a:r>
              <a:rPr lang="en-US" dirty="0"/>
              <a:t>, meaning each type does something a little different</a:t>
            </a:r>
            <a:endParaRPr dirty="0"/>
          </a:p>
        </p:txBody>
      </p:sp>
    </p:spTree>
    <p:extLst>
      <p:ext uri="{BB962C8B-B14F-4D97-AF65-F5344CB8AC3E}">
        <p14:creationId xmlns:p14="http://schemas.microsoft.com/office/powerpoint/2010/main" val="208670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itle 105"/>
          <p:cNvSpPr>
            <a:spLocks noGrp="1"/>
          </p:cNvSpPr>
          <p:nvPr>
            <p:ph type="title"/>
          </p:nvPr>
        </p:nvSpPr>
        <p:spPr/>
        <p:txBody>
          <a:bodyPr>
            <a:normAutofit/>
          </a:bodyPr>
          <a:lstStyle/>
          <a:p>
            <a:r>
              <a:rPr lang="en-US" sz="3000" dirty="0"/>
              <a:t>The RISC-V Lite Subset </a:t>
            </a:r>
          </a:p>
        </p:txBody>
      </p:sp>
      <p:sp>
        <p:nvSpPr>
          <p:cNvPr id="24578" name="Rectangle 3"/>
          <p:cNvSpPr>
            <a:spLocks noGrp="1" noChangeArrowheads="1"/>
          </p:cNvSpPr>
          <p:nvPr>
            <p:ph idx="1"/>
          </p:nvPr>
        </p:nvSpPr>
        <p:spPr>
          <a:xfrm>
            <a:off x="31626" y="1641252"/>
            <a:ext cx="7583979" cy="5184775"/>
          </a:xfrm>
        </p:spPr>
        <p:txBody>
          <a:bodyPr/>
          <a:lstStyle/>
          <a:p>
            <a:r>
              <a:rPr lang="en-US" sz="2000" dirty="0"/>
              <a:t>ADD and SUB</a:t>
            </a:r>
          </a:p>
          <a:p>
            <a:pPr lvl="1"/>
            <a:r>
              <a:rPr lang="en-US" sz="1600" dirty="0">
                <a:latin typeface="Courier New" charset="0"/>
              </a:rPr>
              <a:t>add rd,rs1,rs2</a:t>
            </a:r>
          </a:p>
          <a:p>
            <a:pPr lvl="1"/>
            <a:r>
              <a:rPr lang="en-US" sz="1600" dirty="0">
                <a:latin typeface="Courier New" charset="0"/>
              </a:rPr>
              <a:t>sub rd,rs1,rs2</a:t>
            </a:r>
            <a:endParaRPr lang="en-US" sz="1600" dirty="0"/>
          </a:p>
          <a:p>
            <a:endParaRPr lang="en-US" sz="2000" dirty="0"/>
          </a:p>
          <a:p>
            <a:r>
              <a:rPr lang="en-US" sz="2000" dirty="0"/>
              <a:t>OR Immediate:</a:t>
            </a:r>
          </a:p>
          <a:p>
            <a:pPr lvl="1"/>
            <a:r>
              <a:rPr lang="en-US" sz="1600" dirty="0" err="1">
                <a:latin typeface="Courier New" charset="0"/>
              </a:rPr>
              <a:t>ori</a:t>
            </a:r>
            <a:r>
              <a:rPr lang="en-US" sz="1600" dirty="0">
                <a:latin typeface="Courier New" charset="0"/>
              </a:rPr>
              <a:t> rd,rs1,imm12</a:t>
            </a:r>
            <a:endParaRPr lang="en-US" sz="1600" dirty="0"/>
          </a:p>
          <a:p>
            <a:endParaRPr lang="en-US" sz="2000" dirty="0"/>
          </a:p>
          <a:p>
            <a:r>
              <a:rPr lang="en-US" sz="2000" dirty="0"/>
              <a:t>LOAD and </a:t>
            </a:r>
            <a:br>
              <a:rPr lang="en-US" sz="2000" dirty="0"/>
            </a:br>
            <a:r>
              <a:rPr lang="en-US" sz="2000" dirty="0"/>
              <a:t>STORE Word</a:t>
            </a:r>
          </a:p>
          <a:p>
            <a:pPr lvl="1"/>
            <a:r>
              <a:rPr lang="en-US" sz="1600" dirty="0" err="1">
                <a:latin typeface="Courier New" charset="0"/>
              </a:rPr>
              <a:t>lw</a:t>
            </a:r>
            <a:r>
              <a:rPr lang="en-US" sz="1600" dirty="0">
                <a:latin typeface="Courier New" charset="0"/>
              </a:rPr>
              <a:t> rd,rs1,imm12</a:t>
            </a:r>
          </a:p>
          <a:p>
            <a:pPr lvl="1"/>
            <a:r>
              <a:rPr lang="en-US" sz="1600" dirty="0" err="1">
                <a:latin typeface="Courier New" charset="0"/>
              </a:rPr>
              <a:t>sw</a:t>
            </a:r>
            <a:r>
              <a:rPr lang="en-US" sz="1600" dirty="0">
                <a:latin typeface="Courier New" charset="0"/>
              </a:rPr>
              <a:t> rs2,rs1,imm12</a:t>
            </a:r>
            <a:endParaRPr lang="en-US" sz="1600" dirty="0"/>
          </a:p>
          <a:p>
            <a:r>
              <a:rPr lang="en-US" sz="2000" dirty="0"/>
              <a:t>BRANCH:</a:t>
            </a:r>
          </a:p>
          <a:p>
            <a:pPr lvl="1"/>
            <a:r>
              <a:rPr lang="en-US" sz="1600" dirty="0" err="1">
                <a:latin typeface="Courier New" charset="0"/>
              </a:rPr>
              <a:t>beq</a:t>
            </a:r>
            <a:r>
              <a:rPr lang="en-US" sz="1600" dirty="0">
                <a:latin typeface="Courier New" charset="0"/>
              </a:rPr>
              <a:t> rs1,rs2,imm12</a:t>
            </a:r>
            <a:endParaRPr lang="en-US" sz="1800" dirty="0"/>
          </a:p>
        </p:txBody>
      </p:sp>
      <p:pic>
        <p:nvPicPr>
          <p:cNvPr id="110" name="Picture 109" descr="Untitle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75" y="2019927"/>
            <a:ext cx="5689991" cy="578644"/>
          </a:xfrm>
          <a:prstGeom prst="rect">
            <a:avLst/>
          </a:prstGeom>
        </p:spPr>
      </p:pic>
      <p:pic>
        <p:nvPicPr>
          <p:cNvPr id="111" name="Picture 110" descr="Untitle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191" y="2965262"/>
            <a:ext cx="5635075" cy="475458"/>
          </a:xfrm>
          <a:prstGeom prst="rect">
            <a:avLst/>
          </a:prstGeom>
        </p:spPr>
      </p:pic>
      <p:pic>
        <p:nvPicPr>
          <p:cNvPr id="112" name="Picture 111" descr="Untitled.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8191" y="3782366"/>
            <a:ext cx="5573686" cy="704045"/>
          </a:xfrm>
          <a:prstGeom prst="rect">
            <a:avLst/>
          </a:prstGeom>
        </p:spPr>
      </p:pic>
      <p:pic>
        <p:nvPicPr>
          <p:cNvPr id="113" name="Picture 112" descr="Untitled.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8191" y="4462457"/>
            <a:ext cx="5573686" cy="682817"/>
          </a:xfrm>
          <a:prstGeom prst="rect">
            <a:avLst/>
          </a:prstGeom>
        </p:spPr>
      </p:pic>
      <p:pic>
        <p:nvPicPr>
          <p:cNvPr id="114" name="Picture 113" descr="Untitled.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8190" y="5220430"/>
            <a:ext cx="5573686" cy="494375"/>
          </a:xfrm>
          <a:prstGeom prst="rect">
            <a:avLst/>
          </a:prstGeom>
        </p:spPr>
      </p:pic>
      <p:sp>
        <p:nvSpPr>
          <p:cNvPr id="12" name="Footer Placeholder 3">
            <a:extLst>
              <a:ext uri="{FF2B5EF4-FFF2-40B4-BE49-F238E27FC236}">
                <a16:creationId xmlns:a16="http://schemas.microsoft.com/office/drawing/2014/main" id="{9EE37DBF-6067-4E4D-A67E-8ADCAB87E277}"/>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1160187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a:extLst>
              <a:ext uri="{FF2B5EF4-FFF2-40B4-BE49-F238E27FC236}">
                <a16:creationId xmlns:a16="http://schemas.microsoft.com/office/drawing/2014/main" id="{C2F45893-AE03-DC4E-AE2E-84EA312407E4}"/>
              </a:ext>
            </a:extLst>
          </p:cNvPr>
          <p:cNvSpPr>
            <a:spLocks noGrp="1" noChangeArrowheads="1"/>
          </p:cNvSpPr>
          <p:nvPr>
            <p:ph type="title"/>
          </p:nvPr>
        </p:nvSpPr>
        <p:spPr/>
        <p:txBody>
          <a:bodyPr/>
          <a:lstStyle/>
          <a:p>
            <a:r>
              <a:rPr lang="en-US" altLang="en-US" dirty="0">
                <a:ea typeface="ＭＳ Ｐゴシック" panose="020B0600070205080204" pitchFamily="34" charset="-128"/>
              </a:rPr>
              <a:t>One instruction per cycle machine</a:t>
            </a:r>
          </a:p>
        </p:txBody>
      </p:sp>
      <p:sp>
        <p:nvSpPr>
          <p:cNvPr id="214018" name="Content Placeholder 2">
            <a:extLst>
              <a:ext uri="{FF2B5EF4-FFF2-40B4-BE49-F238E27FC236}">
                <a16:creationId xmlns:a16="http://schemas.microsoft.com/office/drawing/2014/main" id="{94861D12-17E4-5941-BA53-DB5E2AB678E7}"/>
              </a:ext>
            </a:extLst>
          </p:cNvPr>
          <p:cNvSpPr>
            <a:spLocks noGrp="1" noChangeArrowheads="1"/>
          </p:cNvSpPr>
          <p:nvPr>
            <p:ph idx="4294967295"/>
          </p:nvPr>
        </p:nvSpPr>
        <p:spPr>
          <a:xfrm>
            <a:off x="360363" y="1340769"/>
            <a:ext cx="8056562" cy="4680520"/>
          </a:xfrm>
        </p:spPr>
        <p:txBody>
          <a:bodyPr/>
          <a:lstStyle/>
          <a:p>
            <a:r>
              <a:rPr lang="en-US" altLang="en-US" dirty="0">
                <a:ea typeface="ＭＳ Ｐゴシック" panose="020B0600070205080204" pitchFamily="34" charset="-128"/>
              </a:rPr>
              <a:t>Single-cycle machine</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pPr>
              <a:buFont typeface="Wingdings" pitchFamily="2" charset="2"/>
              <a:buNone/>
            </a:pP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214020" name="Line 5">
            <a:extLst>
              <a:ext uri="{FF2B5EF4-FFF2-40B4-BE49-F238E27FC236}">
                <a16:creationId xmlns:a16="http://schemas.microsoft.com/office/drawing/2014/main" id="{61A82C18-F9C1-7143-AB67-EB9D8EAEB62B}"/>
              </a:ext>
            </a:extLst>
          </p:cNvPr>
          <p:cNvSpPr>
            <a:spLocks noChangeShapeType="1"/>
          </p:cNvSpPr>
          <p:nvPr/>
        </p:nvSpPr>
        <p:spPr bwMode="auto">
          <a:xfrm>
            <a:off x="3814985" y="3257013"/>
            <a:ext cx="838200" cy="0"/>
          </a:xfrm>
          <a:prstGeom prst="line">
            <a:avLst/>
          </a:prstGeom>
          <a:noFill/>
          <a:ln w="50800">
            <a:solidFill>
              <a:schemeClr val="accent6">
                <a:lumMod val="60000"/>
                <a:lumOff val="40000"/>
              </a:schemeClr>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4023" name="Freeform 39">
            <a:extLst>
              <a:ext uri="{FF2B5EF4-FFF2-40B4-BE49-F238E27FC236}">
                <a16:creationId xmlns:a16="http://schemas.microsoft.com/office/drawing/2014/main" id="{A251552D-651D-524D-9CF8-CAA855299352}"/>
              </a:ext>
            </a:extLst>
          </p:cNvPr>
          <p:cNvSpPr>
            <a:spLocks/>
          </p:cNvSpPr>
          <p:nvPr/>
        </p:nvSpPr>
        <p:spPr bwMode="auto">
          <a:xfrm>
            <a:off x="1285875" y="3048000"/>
            <a:ext cx="6019800" cy="1600200"/>
          </a:xfrm>
          <a:custGeom>
            <a:avLst/>
            <a:gdLst>
              <a:gd name="T0" fmla="*/ 2147483646 w 3792"/>
              <a:gd name="T1" fmla="*/ 0 h 1008"/>
              <a:gd name="T2" fmla="*/ 2147483646 w 3792"/>
              <a:gd name="T3" fmla="*/ 0 h 1008"/>
              <a:gd name="T4" fmla="*/ 2147483646 w 3792"/>
              <a:gd name="T5" fmla="*/ 2147483646 h 1008"/>
              <a:gd name="T6" fmla="*/ 0 w 3792"/>
              <a:gd name="T7" fmla="*/ 2147483646 h 1008"/>
              <a:gd name="T8" fmla="*/ 0 w 3792"/>
              <a:gd name="T9" fmla="*/ 2147483646 h 1008"/>
              <a:gd name="T10" fmla="*/ 2147483646 w 3792"/>
              <a:gd name="T11" fmla="*/ 2147483646 h 1008"/>
              <a:gd name="T12" fmla="*/ 0 60000 65536"/>
              <a:gd name="T13" fmla="*/ 0 60000 65536"/>
              <a:gd name="T14" fmla="*/ 0 60000 65536"/>
              <a:gd name="T15" fmla="*/ 0 60000 65536"/>
              <a:gd name="T16" fmla="*/ 0 60000 65536"/>
              <a:gd name="T17" fmla="*/ 0 60000 65536"/>
              <a:gd name="T18" fmla="*/ 0 w 3792"/>
              <a:gd name="T19" fmla="*/ 0 h 1008"/>
              <a:gd name="T20" fmla="*/ 3792 w 3792"/>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792" h="1008">
                <a:moveTo>
                  <a:pt x="3600" y="0"/>
                </a:moveTo>
                <a:lnTo>
                  <a:pt x="3792" y="0"/>
                </a:lnTo>
                <a:lnTo>
                  <a:pt x="3792" y="1008"/>
                </a:lnTo>
                <a:lnTo>
                  <a:pt x="0" y="1008"/>
                </a:lnTo>
                <a:lnTo>
                  <a:pt x="0" y="192"/>
                </a:lnTo>
                <a:lnTo>
                  <a:pt x="576" y="192"/>
                </a:lnTo>
              </a:path>
            </a:pathLst>
          </a:custGeom>
          <a:noFill/>
          <a:ln w="50800">
            <a:solidFill>
              <a:schemeClr val="accent6">
                <a:lumMod val="60000"/>
                <a:lumOff val="4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4024" name="Rectangle 40">
            <a:extLst>
              <a:ext uri="{FF2B5EF4-FFF2-40B4-BE49-F238E27FC236}">
                <a16:creationId xmlns:a16="http://schemas.microsoft.com/office/drawing/2014/main" id="{C12DD228-85F0-1746-8FC6-64D594E13604}"/>
              </a:ext>
            </a:extLst>
          </p:cNvPr>
          <p:cNvSpPr>
            <a:spLocks noChangeArrowheads="1"/>
          </p:cNvSpPr>
          <p:nvPr/>
        </p:nvSpPr>
        <p:spPr bwMode="auto">
          <a:xfrm>
            <a:off x="2240185" y="2270532"/>
            <a:ext cx="1574800" cy="2057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214025" name="Rectangle 24">
            <a:extLst>
              <a:ext uri="{FF2B5EF4-FFF2-40B4-BE49-F238E27FC236}">
                <a16:creationId xmlns:a16="http://schemas.microsoft.com/office/drawing/2014/main" id="{75A6E234-375B-CA49-B563-9DCC78F28872}"/>
              </a:ext>
            </a:extLst>
          </p:cNvPr>
          <p:cNvSpPr>
            <a:spLocks noChangeArrowheads="1"/>
          </p:cNvSpPr>
          <p:nvPr/>
        </p:nvSpPr>
        <p:spPr bwMode="auto">
          <a:xfrm>
            <a:off x="2306860" y="2700337"/>
            <a:ext cx="15081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dirty="0">
                <a:solidFill>
                  <a:srgbClr val="000000"/>
                </a:solidFill>
                <a:latin typeface="Calibri" panose="020F0502020204030204" pitchFamily="34" charset="0"/>
              </a:rPr>
              <a:t>Sequential</a:t>
            </a:r>
          </a:p>
          <a:p>
            <a:pPr eaLnBrk="1" hangingPunct="1">
              <a:spcBef>
                <a:spcPct val="0"/>
              </a:spcBef>
              <a:buClrTx/>
              <a:buSzTx/>
              <a:buFontTx/>
              <a:buNone/>
            </a:pPr>
            <a:r>
              <a:rPr lang="en-US" altLang="en-US" dirty="0">
                <a:solidFill>
                  <a:srgbClr val="000000"/>
                </a:solidFill>
                <a:latin typeface="Calibri" panose="020F0502020204030204" pitchFamily="34" charset="0"/>
              </a:rPr>
              <a:t>Logic </a:t>
            </a:r>
          </a:p>
          <a:p>
            <a:pPr eaLnBrk="1" hangingPunct="1">
              <a:spcBef>
                <a:spcPct val="0"/>
              </a:spcBef>
              <a:buClrTx/>
              <a:buSzTx/>
              <a:buFontTx/>
              <a:buNone/>
            </a:pPr>
            <a:r>
              <a:rPr lang="en-US" altLang="en-US" dirty="0">
                <a:solidFill>
                  <a:srgbClr val="000000"/>
                </a:solidFill>
                <a:latin typeface="Calibri" panose="020F0502020204030204" pitchFamily="34" charset="0"/>
              </a:rPr>
              <a:t>(State)</a:t>
            </a:r>
          </a:p>
        </p:txBody>
      </p:sp>
      <p:grpSp>
        <p:nvGrpSpPr>
          <p:cNvPr id="26" name="Group 7">
            <a:extLst>
              <a:ext uri="{FF2B5EF4-FFF2-40B4-BE49-F238E27FC236}">
                <a16:creationId xmlns:a16="http://schemas.microsoft.com/office/drawing/2014/main" id="{9300B9D5-FE28-184D-81AB-534B92492CFB}"/>
              </a:ext>
            </a:extLst>
          </p:cNvPr>
          <p:cNvGrpSpPr>
            <a:grpSpLocks/>
          </p:cNvGrpSpPr>
          <p:nvPr/>
        </p:nvGrpSpPr>
        <p:grpSpPr bwMode="auto">
          <a:xfrm>
            <a:off x="4485389" y="2235456"/>
            <a:ext cx="2662238" cy="2043113"/>
            <a:chOff x="2790" y="1015"/>
            <a:chExt cx="1677" cy="1287"/>
          </a:xfrm>
        </p:grpSpPr>
        <p:sp>
          <p:nvSpPr>
            <p:cNvPr id="27" name="Oval 8">
              <a:extLst>
                <a:ext uri="{FF2B5EF4-FFF2-40B4-BE49-F238E27FC236}">
                  <a16:creationId xmlns:a16="http://schemas.microsoft.com/office/drawing/2014/main" id="{16AF4480-8CCC-3C49-97DA-6941C2DC37F6}"/>
                </a:ext>
              </a:extLst>
            </p:cNvPr>
            <p:cNvSpPr>
              <a:spLocks noChangeArrowheads="1"/>
            </p:cNvSpPr>
            <p:nvPr/>
          </p:nvSpPr>
          <p:spPr bwMode="auto">
            <a:xfrm>
              <a:off x="2790" y="1128"/>
              <a:ext cx="497" cy="498"/>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28" name="Oval 9">
              <a:extLst>
                <a:ext uri="{FF2B5EF4-FFF2-40B4-BE49-F238E27FC236}">
                  <a16:creationId xmlns:a16="http://schemas.microsoft.com/office/drawing/2014/main" id="{5DB0C6EA-8DC7-744D-A109-9F3558BE58C2}"/>
                </a:ext>
              </a:extLst>
            </p:cNvPr>
            <p:cNvSpPr>
              <a:spLocks noChangeArrowheads="1"/>
            </p:cNvSpPr>
            <p:nvPr/>
          </p:nvSpPr>
          <p:spPr bwMode="auto">
            <a:xfrm>
              <a:off x="2958" y="1241"/>
              <a:ext cx="947" cy="949"/>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29" name="Freeform 10">
              <a:extLst>
                <a:ext uri="{FF2B5EF4-FFF2-40B4-BE49-F238E27FC236}">
                  <a16:creationId xmlns:a16="http://schemas.microsoft.com/office/drawing/2014/main" id="{60AEA8CC-9344-B94B-8694-D69DF71E98A8}"/>
                </a:ext>
              </a:extLst>
            </p:cNvPr>
            <p:cNvSpPr>
              <a:spLocks/>
            </p:cNvSpPr>
            <p:nvPr/>
          </p:nvSpPr>
          <p:spPr bwMode="auto">
            <a:xfrm>
              <a:off x="2925" y="1351"/>
              <a:ext cx="197" cy="254"/>
            </a:xfrm>
            <a:custGeom>
              <a:avLst/>
              <a:gdLst>
                <a:gd name="T0" fmla="*/ 168 w 197"/>
                <a:gd name="T1" fmla="*/ 0 h 254"/>
                <a:gd name="T2" fmla="*/ 0 w 197"/>
                <a:gd name="T3" fmla="*/ 221 h 254"/>
                <a:gd name="T4" fmla="*/ 83 w 197"/>
                <a:gd name="T5" fmla="*/ 253 h 254"/>
                <a:gd name="T6" fmla="*/ 196 w 197"/>
                <a:gd name="T7" fmla="*/ 22 h 254"/>
                <a:gd name="T8" fmla="*/ 168 w 197"/>
                <a:gd name="T9" fmla="*/ 0 h 254"/>
                <a:gd name="T10" fmla="*/ 0 60000 65536"/>
                <a:gd name="T11" fmla="*/ 0 60000 65536"/>
                <a:gd name="T12" fmla="*/ 0 60000 65536"/>
                <a:gd name="T13" fmla="*/ 0 60000 65536"/>
                <a:gd name="T14" fmla="*/ 0 60000 65536"/>
                <a:gd name="T15" fmla="*/ 0 w 197"/>
                <a:gd name="T16" fmla="*/ 0 h 254"/>
                <a:gd name="T17" fmla="*/ 197 w 197"/>
                <a:gd name="T18" fmla="*/ 254 h 254"/>
              </a:gdLst>
              <a:ahLst/>
              <a:cxnLst>
                <a:cxn ang="T10">
                  <a:pos x="T0" y="T1"/>
                </a:cxn>
                <a:cxn ang="T11">
                  <a:pos x="T2" y="T3"/>
                </a:cxn>
                <a:cxn ang="T12">
                  <a:pos x="T4" y="T5"/>
                </a:cxn>
                <a:cxn ang="T13">
                  <a:pos x="T6" y="T7"/>
                </a:cxn>
                <a:cxn ang="T14">
                  <a:pos x="T8" y="T9"/>
                </a:cxn>
              </a:cxnLst>
              <a:rect l="T15" t="T16" r="T17" b="T18"/>
              <a:pathLst>
                <a:path w="197" h="254">
                  <a:moveTo>
                    <a:pt x="168" y="0"/>
                  </a:moveTo>
                  <a:lnTo>
                    <a:pt x="0" y="221"/>
                  </a:lnTo>
                  <a:lnTo>
                    <a:pt x="83" y="253"/>
                  </a:lnTo>
                  <a:lnTo>
                    <a:pt x="196" y="22"/>
                  </a:lnTo>
                  <a:lnTo>
                    <a:pt x="168"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0" name="Oval 11">
              <a:extLst>
                <a:ext uri="{FF2B5EF4-FFF2-40B4-BE49-F238E27FC236}">
                  <a16:creationId xmlns:a16="http://schemas.microsoft.com/office/drawing/2014/main" id="{393CDEF9-0B72-8D4F-87BC-19CBB822BC07}"/>
                </a:ext>
              </a:extLst>
            </p:cNvPr>
            <p:cNvSpPr>
              <a:spLocks noChangeArrowheads="1"/>
            </p:cNvSpPr>
            <p:nvPr/>
          </p:nvSpPr>
          <p:spPr bwMode="auto">
            <a:xfrm>
              <a:off x="3295" y="1353"/>
              <a:ext cx="947" cy="949"/>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1" name="Oval 12">
              <a:extLst>
                <a:ext uri="{FF2B5EF4-FFF2-40B4-BE49-F238E27FC236}">
                  <a16:creationId xmlns:a16="http://schemas.microsoft.com/office/drawing/2014/main" id="{7BE08FF5-1CF5-EC46-915C-466561111236}"/>
                </a:ext>
              </a:extLst>
            </p:cNvPr>
            <p:cNvSpPr>
              <a:spLocks noChangeArrowheads="1"/>
            </p:cNvSpPr>
            <p:nvPr/>
          </p:nvSpPr>
          <p:spPr bwMode="auto">
            <a:xfrm>
              <a:off x="4138" y="1522"/>
              <a:ext cx="329" cy="330"/>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2" name="Oval 13">
              <a:extLst>
                <a:ext uri="{FF2B5EF4-FFF2-40B4-BE49-F238E27FC236}">
                  <a16:creationId xmlns:a16="http://schemas.microsoft.com/office/drawing/2014/main" id="{06EEBFDB-7756-2746-A4D2-53B8537BA278}"/>
                </a:ext>
              </a:extLst>
            </p:cNvPr>
            <p:cNvSpPr>
              <a:spLocks noChangeArrowheads="1"/>
            </p:cNvSpPr>
            <p:nvPr/>
          </p:nvSpPr>
          <p:spPr bwMode="auto">
            <a:xfrm>
              <a:off x="4026" y="2028"/>
              <a:ext cx="216" cy="218"/>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3" name="Oval 14">
              <a:extLst>
                <a:ext uri="{FF2B5EF4-FFF2-40B4-BE49-F238E27FC236}">
                  <a16:creationId xmlns:a16="http://schemas.microsoft.com/office/drawing/2014/main" id="{F1616FB3-11DF-BC42-BF7D-40BC624FDB2D}"/>
                </a:ext>
              </a:extLst>
            </p:cNvPr>
            <p:cNvSpPr>
              <a:spLocks noChangeArrowheads="1"/>
            </p:cNvSpPr>
            <p:nvPr/>
          </p:nvSpPr>
          <p:spPr bwMode="auto">
            <a:xfrm>
              <a:off x="4026" y="1410"/>
              <a:ext cx="216" cy="216"/>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4" name="Oval 15">
              <a:extLst>
                <a:ext uri="{FF2B5EF4-FFF2-40B4-BE49-F238E27FC236}">
                  <a16:creationId xmlns:a16="http://schemas.microsoft.com/office/drawing/2014/main" id="{2697DFB7-803D-8C4B-BBD1-F114713694A7}"/>
                </a:ext>
              </a:extLst>
            </p:cNvPr>
            <p:cNvSpPr>
              <a:spLocks noChangeArrowheads="1"/>
            </p:cNvSpPr>
            <p:nvPr/>
          </p:nvSpPr>
          <p:spPr bwMode="auto">
            <a:xfrm>
              <a:off x="4082" y="1747"/>
              <a:ext cx="329" cy="329"/>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5" name="Oval 16">
              <a:extLst>
                <a:ext uri="{FF2B5EF4-FFF2-40B4-BE49-F238E27FC236}">
                  <a16:creationId xmlns:a16="http://schemas.microsoft.com/office/drawing/2014/main" id="{FB696B9E-A3DA-6C4A-BF7F-134B5C51054A}"/>
                </a:ext>
              </a:extLst>
            </p:cNvPr>
            <p:cNvSpPr>
              <a:spLocks noChangeArrowheads="1"/>
            </p:cNvSpPr>
            <p:nvPr/>
          </p:nvSpPr>
          <p:spPr bwMode="auto">
            <a:xfrm>
              <a:off x="3071" y="1015"/>
              <a:ext cx="497" cy="499"/>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6" name="Oval 17">
              <a:extLst>
                <a:ext uri="{FF2B5EF4-FFF2-40B4-BE49-F238E27FC236}">
                  <a16:creationId xmlns:a16="http://schemas.microsoft.com/office/drawing/2014/main" id="{3D235956-FAB5-4242-A5A4-EFAB5C623D28}"/>
                </a:ext>
              </a:extLst>
            </p:cNvPr>
            <p:cNvSpPr>
              <a:spLocks noChangeArrowheads="1"/>
            </p:cNvSpPr>
            <p:nvPr/>
          </p:nvSpPr>
          <p:spPr bwMode="auto">
            <a:xfrm>
              <a:off x="3576" y="1128"/>
              <a:ext cx="498" cy="498"/>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7" name="Oval 18">
              <a:extLst>
                <a:ext uri="{FF2B5EF4-FFF2-40B4-BE49-F238E27FC236}">
                  <a16:creationId xmlns:a16="http://schemas.microsoft.com/office/drawing/2014/main" id="{51CDC995-5606-5241-8A7D-30A2473B81B7}"/>
                </a:ext>
              </a:extLst>
            </p:cNvPr>
            <p:cNvSpPr>
              <a:spLocks noChangeArrowheads="1"/>
            </p:cNvSpPr>
            <p:nvPr/>
          </p:nvSpPr>
          <p:spPr bwMode="auto">
            <a:xfrm>
              <a:off x="3351" y="1015"/>
              <a:ext cx="498" cy="499"/>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8" name="Oval 19">
              <a:extLst>
                <a:ext uri="{FF2B5EF4-FFF2-40B4-BE49-F238E27FC236}">
                  <a16:creationId xmlns:a16="http://schemas.microsoft.com/office/drawing/2014/main" id="{868C4965-F272-564A-8101-CEC52FE9E2DA}"/>
                </a:ext>
              </a:extLst>
            </p:cNvPr>
            <p:cNvSpPr>
              <a:spLocks noChangeArrowheads="1"/>
            </p:cNvSpPr>
            <p:nvPr/>
          </p:nvSpPr>
          <p:spPr bwMode="auto">
            <a:xfrm>
              <a:off x="3183" y="1634"/>
              <a:ext cx="497" cy="499"/>
            </a:xfrm>
            <a:prstGeom prst="ellipse">
              <a:avLst/>
            </a:prstGeom>
            <a:solidFill>
              <a:srgbClr val="FFFFFF"/>
            </a:solidFill>
            <a:ln w="25400">
              <a:solidFill>
                <a:schemeClr val="accent2"/>
              </a:solidFill>
              <a:round/>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39" name="Freeform 20">
              <a:extLst>
                <a:ext uri="{FF2B5EF4-FFF2-40B4-BE49-F238E27FC236}">
                  <a16:creationId xmlns:a16="http://schemas.microsoft.com/office/drawing/2014/main" id="{7DCA2D3B-C3F9-334B-88E0-DA2C40B67B7F}"/>
                </a:ext>
              </a:extLst>
            </p:cNvPr>
            <p:cNvSpPr>
              <a:spLocks/>
            </p:cNvSpPr>
            <p:nvPr/>
          </p:nvSpPr>
          <p:spPr bwMode="auto">
            <a:xfrm>
              <a:off x="3077" y="1100"/>
              <a:ext cx="1253" cy="1080"/>
            </a:xfrm>
            <a:custGeom>
              <a:avLst/>
              <a:gdLst>
                <a:gd name="T0" fmla="*/ 295 w 1253"/>
                <a:gd name="T1" fmla="*/ 0 h 1080"/>
                <a:gd name="T2" fmla="*/ 522 w 1253"/>
                <a:gd name="T3" fmla="*/ 134 h 1080"/>
                <a:gd name="T4" fmla="*/ 796 w 1253"/>
                <a:gd name="T5" fmla="*/ 99 h 1080"/>
                <a:gd name="T6" fmla="*/ 971 w 1253"/>
                <a:gd name="T7" fmla="*/ 359 h 1080"/>
                <a:gd name="T8" fmla="*/ 1017 w 1253"/>
                <a:gd name="T9" fmla="*/ 379 h 1080"/>
                <a:gd name="T10" fmla="*/ 1139 w 1253"/>
                <a:gd name="T11" fmla="*/ 461 h 1080"/>
                <a:gd name="T12" fmla="*/ 1171 w 1253"/>
                <a:gd name="T13" fmla="*/ 527 h 1080"/>
                <a:gd name="T14" fmla="*/ 1252 w 1253"/>
                <a:gd name="T15" fmla="*/ 647 h 1080"/>
                <a:gd name="T16" fmla="*/ 1238 w 1253"/>
                <a:gd name="T17" fmla="*/ 685 h 1080"/>
                <a:gd name="T18" fmla="*/ 1048 w 1253"/>
                <a:gd name="T19" fmla="*/ 1037 h 1080"/>
                <a:gd name="T20" fmla="*/ 915 w 1253"/>
                <a:gd name="T21" fmla="*/ 1079 h 1080"/>
                <a:gd name="T22" fmla="*/ 480 w 1253"/>
                <a:gd name="T23" fmla="*/ 1040 h 1080"/>
                <a:gd name="T24" fmla="*/ 448 w 1253"/>
                <a:gd name="T25" fmla="*/ 984 h 1080"/>
                <a:gd name="T26" fmla="*/ 161 w 1253"/>
                <a:gd name="T27" fmla="*/ 920 h 1080"/>
                <a:gd name="T28" fmla="*/ 108 w 1253"/>
                <a:gd name="T29" fmla="*/ 945 h 1080"/>
                <a:gd name="T30" fmla="*/ 0 w 1253"/>
                <a:gd name="T31" fmla="*/ 365 h 1080"/>
                <a:gd name="T32" fmla="*/ 295 w 1253"/>
                <a:gd name="T33" fmla="*/ 0 h 10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53"/>
                <a:gd name="T52" fmla="*/ 0 h 1080"/>
                <a:gd name="T53" fmla="*/ 1253 w 1253"/>
                <a:gd name="T54" fmla="*/ 1080 h 10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53" h="1080">
                  <a:moveTo>
                    <a:pt x="295" y="0"/>
                  </a:moveTo>
                  <a:lnTo>
                    <a:pt x="522" y="134"/>
                  </a:lnTo>
                  <a:lnTo>
                    <a:pt x="796" y="99"/>
                  </a:lnTo>
                  <a:lnTo>
                    <a:pt x="971" y="359"/>
                  </a:lnTo>
                  <a:lnTo>
                    <a:pt x="1017" y="379"/>
                  </a:lnTo>
                  <a:lnTo>
                    <a:pt x="1139" y="461"/>
                  </a:lnTo>
                  <a:lnTo>
                    <a:pt x="1171" y="527"/>
                  </a:lnTo>
                  <a:lnTo>
                    <a:pt x="1252" y="647"/>
                  </a:lnTo>
                  <a:lnTo>
                    <a:pt x="1238" y="685"/>
                  </a:lnTo>
                  <a:lnTo>
                    <a:pt x="1048" y="1037"/>
                  </a:lnTo>
                  <a:lnTo>
                    <a:pt x="915" y="1079"/>
                  </a:lnTo>
                  <a:lnTo>
                    <a:pt x="480" y="1040"/>
                  </a:lnTo>
                  <a:lnTo>
                    <a:pt x="448" y="984"/>
                  </a:lnTo>
                  <a:lnTo>
                    <a:pt x="161" y="920"/>
                  </a:lnTo>
                  <a:lnTo>
                    <a:pt x="108" y="945"/>
                  </a:lnTo>
                  <a:lnTo>
                    <a:pt x="0" y="365"/>
                  </a:lnTo>
                  <a:lnTo>
                    <a:pt x="295"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40" name="Rectangle 24">
            <a:extLst>
              <a:ext uri="{FF2B5EF4-FFF2-40B4-BE49-F238E27FC236}">
                <a16:creationId xmlns:a16="http://schemas.microsoft.com/office/drawing/2014/main" id="{AE30A135-E3E8-084D-926A-8EC5A4477B45}"/>
              </a:ext>
            </a:extLst>
          </p:cNvPr>
          <p:cNvSpPr>
            <a:spLocks noChangeArrowheads="1"/>
          </p:cNvSpPr>
          <p:nvPr/>
        </p:nvSpPr>
        <p:spPr bwMode="auto">
          <a:xfrm>
            <a:off x="4810033" y="2841088"/>
            <a:ext cx="2012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000000"/>
                </a:solidFill>
                <a:latin typeface="Calibri" panose="020F0502020204030204" pitchFamily="34" charset="0"/>
              </a:rPr>
              <a:t>Combinational</a:t>
            </a:r>
          </a:p>
          <a:p>
            <a:pPr eaLnBrk="1" hangingPunct="1">
              <a:spcBef>
                <a:spcPct val="0"/>
              </a:spcBef>
              <a:buClrTx/>
              <a:buSzTx/>
              <a:buFontTx/>
              <a:buNone/>
            </a:pPr>
            <a:r>
              <a:rPr lang="en-US" altLang="en-US">
                <a:solidFill>
                  <a:srgbClr val="000000"/>
                </a:solidFill>
                <a:latin typeface="Calibri" panose="020F0502020204030204" pitchFamily="34" charset="0"/>
              </a:rPr>
              <a:t>Logic</a:t>
            </a:r>
          </a:p>
        </p:txBody>
      </p:sp>
      <p:sp>
        <p:nvSpPr>
          <p:cNvPr id="23" name="Footer Placeholder 3">
            <a:extLst>
              <a:ext uri="{FF2B5EF4-FFF2-40B4-BE49-F238E27FC236}">
                <a16:creationId xmlns:a16="http://schemas.microsoft.com/office/drawing/2014/main" id="{5FA36918-7BE0-9241-ACF8-E7B72B1523B4}"/>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Knick </a:t>
            </a:r>
            <a:r>
              <a:rPr lang="en-US" b="0" dirty="0" err="1"/>
              <a:t>Riasanovsky</a:t>
            </a:r>
            <a:r>
              <a:rPr lang="en-US" b="0" dirty="0"/>
              <a:t>, </a:t>
            </a:r>
            <a:r>
              <a:rPr lang="en-US" b="0" dirty="0" err="1"/>
              <a:t>Univ</a:t>
            </a:r>
            <a:r>
              <a:rPr lang="en-US" b="0" dirty="0"/>
              <a:t> of California, Berkeley</a:t>
            </a:r>
          </a:p>
        </p:txBody>
      </p:sp>
    </p:spTree>
    <p:extLst>
      <p:ext uri="{BB962C8B-B14F-4D97-AF65-F5344CB8AC3E}">
        <p14:creationId xmlns:p14="http://schemas.microsoft.com/office/powerpoint/2010/main" val="271015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One-Instruction-Per-Cycle RISC-V Machine</a:t>
            </a:r>
          </a:p>
        </p:txBody>
      </p:sp>
      <p:sp>
        <p:nvSpPr>
          <p:cNvPr id="113" name="Content Placeholder 112"/>
          <p:cNvSpPr>
            <a:spLocks noGrp="1"/>
          </p:cNvSpPr>
          <p:nvPr>
            <p:ph idx="1"/>
          </p:nvPr>
        </p:nvSpPr>
        <p:spPr>
          <a:xfrm>
            <a:off x="6126743" y="981318"/>
            <a:ext cx="2837745" cy="5184775"/>
          </a:xfrm>
        </p:spPr>
        <p:txBody>
          <a:bodyPr>
            <a:normAutofit fontScale="85000" lnSpcReduction="20000"/>
          </a:bodyPr>
          <a:lstStyle/>
          <a:p>
            <a:pPr>
              <a:lnSpc>
                <a:spcPct val="100000"/>
              </a:lnSpc>
            </a:pPr>
            <a:r>
              <a:rPr lang="en-US" dirty="0"/>
              <a:t>On every tick of the clock, the computer executes one instruction</a:t>
            </a:r>
          </a:p>
          <a:p>
            <a:pPr>
              <a:lnSpc>
                <a:spcPct val="100000"/>
              </a:lnSpc>
            </a:pPr>
            <a:r>
              <a:rPr lang="en-US" dirty="0"/>
              <a:t>Current state outputs drive the inputs to the combinational logic, </a:t>
            </a:r>
            <a:r>
              <a:rPr lang="en-US" dirty="0">
                <a:solidFill>
                  <a:srgbClr val="0070C0"/>
                </a:solidFill>
              </a:rPr>
              <a:t>whose outputs settles </a:t>
            </a:r>
            <a:r>
              <a:rPr lang="en-US" dirty="0"/>
              <a:t>at the values of the state before the next clock edge</a:t>
            </a:r>
          </a:p>
          <a:p>
            <a:pPr>
              <a:lnSpc>
                <a:spcPct val="100000"/>
              </a:lnSpc>
            </a:pPr>
            <a:r>
              <a:rPr lang="en-US" dirty="0">
                <a:solidFill>
                  <a:srgbClr val="0070C0"/>
                </a:solidFill>
              </a:rPr>
              <a:t>At the rising clock edge, all the state elements are updated </a:t>
            </a:r>
            <a:r>
              <a:rPr lang="en-US" dirty="0">
                <a:solidFill>
                  <a:srgbClr val="C00000"/>
                </a:solidFill>
              </a:rPr>
              <a:t>with the combinational logic outputs</a:t>
            </a:r>
            <a:r>
              <a:rPr lang="en-US" dirty="0"/>
              <a:t>, and execution moves to the next clock cycle</a:t>
            </a:r>
          </a:p>
        </p:txBody>
      </p:sp>
      <p:grpSp>
        <p:nvGrpSpPr>
          <p:cNvPr id="90" name="Group 89"/>
          <p:cNvGrpSpPr/>
          <p:nvPr/>
        </p:nvGrpSpPr>
        <p:grpSpPr>
          <a:xfrm>
            <a:off x="2041863" y="2132111"/>
            <a:ext cx="701336" cy="3429000"/>
            <a:chOff x="2032200" y="1312961"/>
            <a:chExt cx="701336" cy="3429000"/>
          </a:xfrm>
        </p:grpSpPr>
        <p:grpSp>
          <p:nvGrpSpPr>
            <p:cNvPr id="44" name="Group 43"/>
            <p:cNvGrpSpPr/>
            <p:nvPr/>
          </p:nvGrpSpPr>
          <p:grpSpPr>
            <a:xfrm>
              <a:off x="2071159" y="3217961"/>
              <a:ext cx="662377" cy="762000"/>
              <a:chOff x="5906361" y="3409950"/>
              <a:chExt cx="662377" cy="762000"/>
            </a:xfrm>
          </p:grpSpPr>
          <p:sp>
            <p:nvSpPr>
              <p:cNvPr id="6" name="Rectangle 5"/>
              <p:cNvSpPr/>
              <p:nvPr/>
            </p:nvSpPr>
            <p:spPr>
              <a:xfrm>
                <a:off x="5906361" y="3409950"/>
                <a:ext cx="662377" cy="7620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err="1">
                    <a:solidFill>
                      <a:srgbClr val="0070C0"/>
                    </a:solidFill>
                    <a:latin typeface="Calibri" panose="020F0502020204030204" pitchFamily="34" charset="0"/>
                    <a:cs typeface="Calibri" panose="020F0502020204030204" pitchFamily="34" charset="0"/>
                  </a:rPr>
                  <a:t>Reg</a:t>
                </a:r>
                <a:r>
                  <a:rPr lang="en-US" sz="1400" dirty="0">
                    <a:solidFill>
                      <a:srgbClr val="0070C0"/>
                    </a:solidFill>
                    <a:latin typeface="Calibri" panose="020F0502020204030204" pitchFamily="34" charset="0"/>
                    <a:cs typeface="Calibri" panose="020F0502020204030204" pitchFamily="34" charset="0"/>
                  </a:rPr>
                  <a:t>[]</a:t>
                </a:r>
              </a:p>
            </p:txBody>
          </p:sp>
          <p:cxnSp>
            <p:nvCxnSpPr>
              <p:cNvPr id="18" name="Straight Connector 17"/>
              <p:cNvCxnSpPr/>
              <p:nvPr/>
            </p:nvCxnSpPr>
            <p:spPr>
              <a:xfrm flipV="1">
                <a:off x="6286713" y="4095750"/>
                <a:ext cx="76200" cy="7620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362913" y="4095750"/>
                <a:ext cx="76200" cy="7620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2260800" y="1312961"/>
              <a:ext cx="381000" cy="914400"/>
              <a:chOff x="2057400" y="1200150"/>
              <a:chExt cx="381000" cy="914400"/>
            </a:xfrm>
          </p:grpSpPr>
          <p:sp>
            <p:nvSpPr>
              <p:cNvPr id="31" name="Rectangle 30"/>
              <p:cNvSpPr/>
              <p:nvPr/>
            </p:nvSpPr>
            <p:spPr>
              <a:xfrm>
                <a:off x="2057400" y="1200150"/>
                <a:ext cx="381000" cy="9144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800" dirty="0">
                    <a:solidFill>
                      <a:srgbClr val="0070C0"/>
                    </a:solidFill>
                    <a:latin typeface="Calibri" panose="020F0502020204030204" pitchFamily="34" charset="0"/>
                    <a:cs typeface="Calibri" panose="020F0502020204030204" pitchFamily="34" charset="0"/>
                  </a:rPr>
                  <a:t>pc</a:t>
                </a:r>
              </a:p>
            </p:txBody>
          </p:sp>
          <p:cxnSp>
            <p:nvCxnSpPr>
              <p:cNvPr id="32" name="Straight Connector 31"/>
              <p:cNvCxnSpPr/>
              <p:nvPr/>
            </p:nvCxnSpPr>
            <p:spPr>
              <a:xfrm flipV="1">
                <a:off x="2209800" y="2038350"/>
                <a:ext cx="76200" cy="7620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flipV="1">
                <a:off x="2286000" y="2038350"/>
                <a:ext cx="76200" cy="7620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2032200" y="2455961"/>
              <a:ext cx="609600" cy="5334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800" dirty="0">
                  <a:solidFill>
                    <a:srgbClr val="FF0000"/>
                  </a:solidFill>
                  <a:latin typeface="Calibri" panose="020F0502020204030204" pitchFamily="34" charset="0"/>
                  <a:cs typeface="Calibri" panose="020F0502020204030204" pitchFamily="34" charset="0"/>
                </a:rPr>
                <a:t>IMEM</a:t>
              </a:r>
            </a:p>
          </p:txBody>
        </p:sp>
        <p:grpSp>
          <p:nvGrpSpPr>
            <p:cNvPr id="38" name="Group 37"/>
            <p:cNvGrpSpPr/>
            <p:nvPr/>
          </p:nvGrpSpPr>
          <p:grpSpPr>
            <a:xfrm>
              <a:off x="2032200" y="4208561"/>
              <a:ext cx="609600" cy="533400"/>
              <a:chOff x="1828800" y="1581150"/>
              <a:chExt cx="609600" cy="533400"/>
            </a:xfrm>
          </p:grpSpPr>
          <p:sp>
            <p:nvSpPr>
              <p:cNvPr id="39" name="Rectangle 38"/>
              <p:cNvSpPr/>
              <p:nvPr/>
            </p:nvSpPr>
            <p:spPr>
              <a:xfrm>
                <a:off x="1828800" y="1581150"/>
                <a:ext cx="609600" cy="5334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a:solidFill>
                      <a:srgbClr val="FF0000"/>
                    </a:solidFill>
                    <a:latin typeface="Calibri" panose="020F0502020204030204" pitchFamily="34" charset="0"/>
                    <a:cs typeface="Calibri" panose="020F0502020204030204" pitchFamily="34" charset="0"/>
                  </a:rPr>
                  <a:t>DMEM</a:t>
                </a:r>
              </a:p>
            </p:txBody>
          </p:sp>
          <p:cxnSp>
            <p:nvCxnSpPr>
              <p:cNvPr id="40" name="Straight Connector 39"/>
              <p:cNvCxnSpPr/>
              <p:nvPr/>
            </p:nvCxnSpPr>
            <p:spPr>
              <a:xfrm flipV="1">
                <a:off x="2209801" y="2038350"/>
                <a:ext cx="76200" cy="7620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flipV="1">
                <a:off x="2286001" y="2038350"/>
                <a:ext cx="76200" cy="7620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91" name="Group 90"/>
          <p:cNvGrpSpPr/>
          <p:nvPr/>
        </p:nvGrpSpPr>
        <p:grpSpPr>
          <a:xfrm>
            <a:off x="2661127" y="2208311"/>
            <a:ext cx="2657337" cy="3352800"/>
            <a:chOff x="2651463" y="1389161"/>
            <a:chExt cx="2657337" cy="3352800"/>
          </a:xfrm>
        </p:grpSpPr>
        <p:sp>
          <p:nvSpPr>
            <p:cNvPr id="78" name="Cloud 77"/>
            <p:cNvSpPr/>
            <p:nvPr/>
          </p:nvSpPr>
          <p:spPr>
            <a:xfrm>
              <a:off x="3175200" y="1389161"/>
              <a:ext cx="2133600" cy="3352800"/>
            </a:xfrm>
            <a:prstGeom prst="cloud">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b="0" dirty="0">
                  <a:solidFill>
                    <a:srgbClr val="FF0000"/>
                  </a:solidFill>
                  <a:latin typeface="Calibri" panose="020F0502020204030204" pitchFamily="34" charset="0"/>
                  <a:cs typeface="Calibri" panose="020F0502020204030204" pitchFamily="34" charset="0"/>
                </a:rPr>
                <a:t>Combinational Logic</a:t>
              </a:r>
            </a:p>
          </p:txBody>
        </p:sp>
        <p:cxnSp>
          <p:nvCxnSpPr>
            <p:cNvPr id="8" name="Straight Arrow Connector 7"/>
            <p:cNvCxnSpPr>
              <a:stCxn id="31" idx="3"/>
            </p:cNvCxnSpPr>
            <p:nvPr/>
          </p:nvCxnSpPr>
          <p:spPr>
            <a:xfrm>
              <a:off x="2651463" y="1732061"/>
              <a:ext cx="914400" cy="3150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5" idx="3"/>
            </p:cNvCxnSpPr>
            <p:nvPr/>
          </p:nvCxnSpPr>
          <p:spPr>
            <a:xfrm>
              <a:off x="2651463" y="2684561"/>
              <a:ext cx="582005" cy="521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6" idx="3"/>
            </p:cNvCxnSpPr>
            <p:nvPr/>
          </p:nvCxnSpPr>
          <p:spPr>
            <a:xfrm flipV="1">
              <a:off x="2733536" y="3540321"/>
              <a:ext cx="545904" cy="586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39" idx="3"/>
            </p:cNvCxnSpPr>
            <p:nvPr/>
          </p:nvCxnSpPr>
          <p:spPr>
            <a:xfrm flipV="1">
              <a:off x="2651463" y="4430562"/>
              <a:ext cx="990600" cy="6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366299" y="1714500"/>
            <a:ext cx="4510765" cy="3574786"/>
            <a:chOff x="1356635" y="895350"/>
            <a:chExt cx="4510765" cy="3574786"/>
          </a:xfrm>
        </p:grpSpPr>
        <p:sp>
          <p:nvSpPr>
            <p:cNvPr id="27" name="Freeform 26"/>
            <p:cNvSpPr/>
            <p:nvPr/>
          </p:nvSpPr>
          <p:spPr>
            <a:xfrm>
              <a:off x="1792944" y="1181952"/>
              <a:ext cx="3528306" cy="597681"/>
            </a:xfrm>
            <a:custGeom>
              <a:avLst/>
              <a:gdLst>
                <a:gd name="connsiteX0" fmla="*/ 4143173 w 4556916"/>
                <a:gd name="connsiteY0" fmla="*/ 574693 h 597681"/>
                <a:gd name="connsiteX1" fmla="*/ 4556916 w 4556916"/>
                <a:gd name="connsiteY1" fmla="*/ 580440 h 597681"/>
                <a:gd name="connsiteX2" fmla="*/ 4551169 w 4556916"/>
                <a:gd name="connsiteY2" fmla="*/ 5747 h 597681"/>
                <a:gd name="connsiteX3" fmla="*/ 0 w 4556916"/>
                <a:gd name="connsiteY3" fmla="*/ 0 h 597681"/>
                <a:gd name="connsiteX4" fmla="*/ 5747 w 4556916"/>
                <a:gd name="connsiteY4" fmla="*/ 586187 h 597681"/>
                <a:gd name="connsiteX5" fmla="*/ 471207 w 4556916"/>
                <a:gd name="connsiteY5" fmla="*/ 597681 h 597681"/>
                <a:gd name="connsiteX0" fmla="*/ 3269716 w 4556916"/>
                <a:gd name="connsiteY0" fmla="*/ 580440 h 597681"/>
                <a:gd name="connsiteX1" fmla="*/ 4556916 w 4556916"/>
                <a:gd name="connsiteY1" fmla="*/ 580440 h 597681"/>
                <a:gd name="connsiteX2" fmla="*/ 4551169 w 4556916"/>
                <a:gd name="connsiteY2" fmla="*/ 5747 h 597681"/>
                <a:gd name="connsiteX3" fmla="*/ 0 w 4556916"/>
                <a:gd name="connsiteY3" fmla="*/ 0 h 597681"/>
                <a:gd name="connsiteX4" fmla="*/ 5747 w 4556916"/>
                <a:gd name="connsiteY4" fmla="*/ 586187 h 597681"/>
                <a:gd name="connsiteX5" fmla="*/ 471207 w 4556916"/>
                <a:gd name="connsiteY5" fmla="*/ 597681 h 597681"/>
                <a:gd name="connsiteX0" fmla="*/ 3269716 w 4551171"/>
                <a:gd name="connsiteY0" fmla="*/ 580440 h 597681"/>
                <a:gd name="connsiteX1" fmla="*/ 3528306 w 4551171"/>
                <a:gd name="connsiteY1" fmla="*/ 568946 h 597681"/>
                <a:gd name="connsiteX2" fmla="*/ 4551169 w 4551171"/>
                <a:gd name="connsiteY2" fmla="*/ 5747 h 597681"/>
                <a:gd name="connsiteX3" fmla="*/ 0 w 4551171"/>
                <a:gd name="connsiteY3" fmla="*/ 0 h 597681"/>
                <a:gd name="connsiteX4" fmla="*/ 5747 w 4551171"/>
                <a:gd name="connsiteY4" fmla="*/ 586187 h 597681"/>
                <a:gd name="connsiteX5" fmla="*/ 471207 w 4551171"/>
                <a:gd name="connsiteY5" fmla="*/ 597681 h 597681"/>
                <a:gd name="connsiteX0" fmla="*/ 3269716 w 3528306"/>
                <a:gd name="connsiteY0" fmla="*/ 580440 h 597681"/>
                <a:gd name="connsiteX1" fmla="*/ 3528306 w 3528306"/>
                <a:gd name="connsiteY1" fmla="*/ 568946 h 597681"/>
                <a:gd name="connsiteX2" fmla="*/ 3522559 w 3528306"/>
                <a:gd name="connsiteY2" fmla="*/ 22988 h 597681"/>
                <a:gd name="connsiteX3" fmla="*/ 0 w 3528306"/>
                <a:gd name="connsiteY3" fmla="*/ 0 h 597681"/>
                <a:gd name="connsiteX4" fmla="*/ 5747 w 3528306"/>
                <a:gd name="connsiteY4" fmla="*/ 586187 h 597681"/>
                <a:gd name="connsiteX5" fmla="*/ 471207 w 3528306"/>
                <a:gd name="connsiteY5" fmla="*/ 597681 h 59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8306" h="597681">
                  <a:moveTo>
                    <a:pt x="3269716" y="580440"/>
                  </a:moveTo>
                  <a:lnTo>
                    <a:pt x="3528306" y="568946"/>
                  </a:lnTo>
                  <a:cubicBezTo>
                    <a:pt x="3526390" y="377382"/>
                    <a:pt x="3524475" y="214552"/>
                    <a:pt x="3522559" y="22988"/>
                  </a:cubicBezTo>
                  <a:lnTo>
                    <a:pt x="0" y="0"/>
                  </a:lnTo>
                  <a:cubicBezTo>
                    <a:pt x="1916" y="195396"/>
                    <a:pt x="3831" y="390791"/>
                    <a:pt x="5747" y="586187"/>
                  </a:cubicBezTo>
                  <a:lnTo>
                    <a:pt x="471207" y="597681"/>
                  </a:lnTo>
                </a:path>
              </a:pathLst>
            </a:custGeom>
            <a:ln w="28575" cmpd="sng">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b="0">
                <a:latin typeface="Calibri" panose="020F0502020204030204" pitchFamily="34" charset="0"/>
                <a:cs typeface="Calibri" panose="020F0502020204030204" pitchFamily="34" charset="0"/>
              </a:endParaRPr>
            </a:p>
          </p:txBody>
        </p:sp>
        <p:sp>
          <p:nvSpPr>
            <p:cNvPr id="64" name="Freeform 63"/>
            <p:cNvSpPr/>
            <p:nvPr/>
          </p:nvSpPr>
          <p:spPr>
            <a:xfrm>
              <a:off x="1581465" y="1076485"/>
              <a:ext cx="3975628" cy="1678071"/>
            </a:xfrm>
            <a:custGeom>
              <a:avLst/>
              <a:gdLst>
                <a:gd name="connsiteX0" fmla="*/ 4143173 w 4556916"/>
                <a:gd name="connsiteY0" fmla="*/ 574693 h 597681"/>
                <a:gd name="connsiteX1" fmla="*/ 4556916 w 4556916"/>
                <a:gd name="connsiteY1" fmla="*/ 580440 h 597681"/>
                <a:gd name="connsiteX2" fmla="*/ 4551169 w 4556916"/>
                <a:gd name="connsiteY2" fmla="*/ 5747 h 597681"/>
                <a:gd name="connsiteX3" fmla="*/ 0 w 4556916"/>
                <a:gd name="connsiteY3" fmla="*/ 0 h 597681"/>
                <a:gd name="connsiteX4" fmla="*/ 5747 w 4556916"/>
                <a:gd name="connsiteY4" fmla="*/ 586187 h 597681"/>
                <a:gd name="connsiteX5" fmla="*/ 471207 w 4556916"/>
                <a:gd name="connsiteY5" fmla="*/ 597681 h 597681"/>
                <a:gd name="connsiteX0" fmla="*/ 4143173 w 4556916"/>
                <a:gd name="connsiteY0" fmla="*/ 568946 h 591934"/>
                <a:gd name="connsiteX1" fmla="*/ 4556916 w 4556916"/>
                <a:gd name="connsiteY1" fmla="*/ 574693 h 591934"/>
                <a:gd name="connsiteX2" fmla="*/ 4551169 w 4556916"/>
                <a:gd name="connsiteY2" fmla="*/ 0 h 591934"/>
                <a:gd name="connsiteX3" fmla="*/ 0 w 4556916"/>
                <a:gd name="connsiteY3" fmla="*/ 174559 h 591934"/>
                <a:gd name="connsiteX4" fmla="*/ 5747 w 4556916"/>
                <a:gd name="connsiteY4" fmla="*/ 580440 h 591934"/>
                <a:gd name="connsiteX5" fmla="*/ 471207 w 4556916"/>
                <a:gd name="connsiteY5" fmla="*/ 591934 h 591934"/>
                <a:gd name="connsiteX0" fmla="*/ 4143173 w 4571232"/>
                <a:gd name="connsiteY0" fmla="*/ 394387 h 417375"/>
                <a:gd name="connsiteX1" fmla="*/ 4556916 w 4571232"/>
                <a:gd name="connsiteY1" fmla="*/ 400134 h 417375"/>
                <a:gd name="connsiteX2" fmla="*/ 4571090 w 4571232"/>
                <a:gd name="connsiteY2" fmla="*/ 5747 h 417375"/>
                <a:gd name="connsiteX3" fmla="*/ 0 w 4571232"/>
                <a:gd name="connsiteY3" fmla="*/ 0 h 417375"/>
                <a:gd name="connsiteX4" fmla="*/ 5747 w 4571232"/>
                <a:gd name="connsiteY4" fmla="*/ 405881 h 417375"/>
                <a:gd name="connsiteX5" fmla="*/ 471207 w 4571232"/>
                <a:gd name="connsiteY5" fmla="*/ 417375 h 417375"/>
                <a:gd name="connsiteX0" fmla="*/ 4073448 w 4571232"/>
                <a:gd name="connsiteY0" fmla="*/ 405657 h 417375"/>
                <a:gd name="connsiteX1" fmla="*/ 4556916 w 4571232"/>
                <a:gd name="connsiteY1" fmla="*/ 400134 h 417375"/>
                <a:gd name="connsiteX2" fmla="*/ 4571090 w 4571232"/>
                <a:gd name="connsiteY2" fmla="*/ 5747 h 417375"/>
                <a:gd name="connsiteX3" fmla="*/ 0 w 4571232"/>
                <a:gd name="connsiteY3" fmla="*/ 0 h 417375"/>
                <a:gd name="connsiteX4" fmla="*/ 5747 w 4571232"/>
                <a:gd name="connsiteY4" fmla="*/ 405881 h 417375"/>
                <a:gd name="connsiteX5" fmla="*/ 471207 w 4571232"/>
                <a:gd name="connsiteY5" fmla="*/ 417375 h 417375"/>
                <a:gd name="connsiteX0" fmla="*/ 4073448 w 4556916"/>
                <a:gd name="connsiteY0" fmla="*/ 405657 h 417375"/>
                <a:gd name="connsiteX1" fmla="*/ 4556916 w 4556916"/>
                <a:gd name="connsiteY1" fmla="*/ 400134 h 417375"/>
                <a:gd name="connsiteX2" fmla="*/ 4551169 w 4556916"/>
                <a:gd name="connsiteY2" fmla="*/ 5747 h 417375"/>
                <a:gd name="connsiteX3" fmla="*/ 0 w 4556916"/>
                <a:gd name="connsiteY3" fmla="*/ 0 h 417375"/>
                <a:gd name="connsiteX4" fmla="*/ 5747 w 4556916"/>
                <a:gd name="connsiteY4" fmla="*/ 405881 h 417375"/>
                <a:gd name="connsiteX5" fmla="*/ 471207 w 4556916"/>
                <a:gd name="connsiteY5" fmla="*/ 417375 h 417375"/>
                <a:gd name="connsiteX0" fmla="*/ 4073448 w 4556916"/>
                <a:gd name="connsiteY0" fmla="*/ 405657 h 405881"/>
                <a:gd name="connsiteX1" fmla="*/ 4556916 w 4556916"/>
                <a:gd name="connsiteY1" fmla="*/ 400134 h 405881"/>
                <a:gd name="connsiteX2" fmla="*/ 4551169 w 4556916"/>
                <a:gd name="connsiteY2" fmla="*/ 5747 h 405881"/>
                <a:gd name="connsiteX3" fmla="*/ 0 w 4556916"/>
                <a:gd name="connsiteY3" fmla="*/ 0 h 405881"/>
                <a:gd name="connsiteX4" fmla="*/ 5747 w 4556916"/>
                <a:gd name="connsiteY4" fmla="*/ 405881 h 405881"/>
                <a:gd name="connsiteX5" fmla="*/ 381560 w 4556916"/>
                <a:gd name="connsiteY5" fmla="*/ 400471 h 405881"/>
                <a:gd name="connsiteX0" fmla="*/ 4073448 w 4556916"/>
                <a:gd name="connsiteY0" fmla="*/ 1622610 h 1622834"/>
                <a:gd name="connsiteX1" fmla="*/ 4556916 w 4556916"/>
                <a:gd name="connsiteY1" fmla="*/ 1617087 h 1622834"/>
                <a:gd name="connsiteX2" fmla="*/ 4556149 w 4556916"/>
                <a:gd name="connsiteY2" fmla="*/ 0 h 1622834"/>
                <a:gd name="connsiteX3" fmla="*/ 0 w 4556916"/>
                <a:gd name="connsiteY3" fmla="*/ 1216953 h 1622834"/>
                <a:gd name="connsiteX4" fmla="*/ 5747 w 4556916"/>
                <a:gd name="connsiteY4" fmla="*/ 1622834 h 1622834"/>
                <a:gd name="connsiteX5" fmla="*/ 381560 w 4556916"/>
                <a:gd name="connsiteY5" fmla="*/ 1617424 h 1622834"/>
                <a:gd name="connsiteX0" fmla="*/ 4067844 w 4551312"/>
                <a:gd name="connsiteY0" fmla="*/ 1639627 h 1639851"/>
                <a:gd name="connsiteX1" fmla="*/ 4551312 w 4551312"/>
                <a:gd name="connsiteY1" fmla="*/ 1634104 h 1639851"/>
                <a:gd name="connsiteX2" fmla="*/ 4550545 w 4551312"/>
                <a:gd name="connsiteY2" fmla="*/ 17017 h 1639851"/>
                <a:gd name="connsiteX3" fmla="*/ 14318 w 4551312"/>
                <a:gd name="connsiteY3" fmla="*/ 0 h 1639851"/>
                <a:gd name="connsiteX4" fmla="*/ 143 w 4551312"/>
                <a:gd name="connsiteY4" fmla="*/ 1639851 h 1639851"/>
                <a:gd name="connsiteX5" fmla="*/ 375956 w 4551312"/>
                <a:gd name="connsiteY5" fmla="*/ 1634441 h 1639851"/>
                <a:gd name="connsiteX0" fmla="*/ 3201254 w 4551312"/>
                <a:gd name="connsiteY0" fmla="*/ 1645262 h 1645262"/>
                <a:gd name="connsiteX1" fmla="*/ 4551312 w 4551312"/>
                <a:gd name="connsiteY1" fmla="*/ 1634104 h 1645262"/>
                <a:gd name="connsiteX2" fmla="*/ 4550545 w 4551312"/>
                <a:gd name="connsiteY2" fmla="*/ 17017 h 1645262"/>
                <a:gd name="connsiteX3" fmla="*/ 14318 w 4551312"/>
                <a:gd name="connsiteY3" fmla="*/ 0 h 1645262"/>
                <a:gd name="connsiteX4" fmla="*/ 143 w 4551312"/>
                <a:gd name="connsiteY4" fmla="*/ 1639851 h 1645262"/>
                <a:gd name="connsiteX5" fmla="*/ 375956 w 4551312"/>
                <a:gd name="connsiteY5" fmla="*/ 1634441 h 1645262"/>
                <a:gd name="connsiteX0" fmla="*/ 3201254 w 4550547"/>
                <a:gd name="connsiteY0" fmla="*/ 1645262 h 1662277"/>
                <a:gd name="connsiteX1" fmla="*/ 3520368 w 4550547"/>
                <a:gd name="connsiteY1" fmla="*/ 1662277 h 1662277"/>
                <a:gd name="connsiteX2" fmla="*/ 4550545 w 4550547"/>
                <a:gd name="connsiteY2" fmla="*/ 17017 h 1662277"/>
                <a:gd name="connsiteX3" fmla="*/ 14318 w 4550547"/>
                <a:gd name="connsiteY3" fmla="*/ 0 h 1662277"/>
                <a:gd name="connsiteX4" fmla="*/ 143 w 4550547"/>
                <a:gd name="connsiteY4" fmla="*/ 1639851 h 1662277"/>
                <a:gd name="connsiteX5" fmla="*/ 375956 w 4550547"/>
                <a:gd name="connsiteY5" fmla="*/ 1634441 h 1662277"/>
                <a:gd name="connsiteX0" fmla="*/ 3201254 w 3520368"/>
                <a:gd name="connsiteY0" fmla="*/ 1645262 h 1662277"/>
                <a:gd name="connsiteX1" fmla="*/ 3520368 w 3520368"/>
                <a:gd name="connsiteY1" fmla="*/ 1662277 h 1662277"/>
                <a:gd name="connsiteX2" fmla="*/ 3429954 w 3520368"/>
                <a:gd name="connsiteY2" fmla="*/ 11382 h 1662277"/>
                <a:gd name="connsiteX3" fmla="*/ 14318 w 3520368"/>
                <a:gd name="connsiteY3" fmla="*/ 0 h 1662277"/>
                <a:gd name="connsiteX4" fmla="*/ 143 w 3520368"/>
                <a:gd name="connsiteY4" fmla="*/ 1639851 h 1662277"/>
                <a:gd name="connsiteX5" fmla="*/ 375956 w 3520368"/>
                <a:gd name="connsiteY5" fmla="*/ 1634441 h 1662277"/>
                <a:gd name="connsiteX0" fmla="*/ 3201254 w 3470564"/>
                <a:gd name="connsiteY0" fmla="*/ 1645262 h 1645262"/>
                <a:gd name="connsiteX1" fmla="*/ 3470564 w 3470564"/>
                <a:gd name="connsiteY1" fmla="*/ 1639738 h 1645262"/>
                <a:gd name="connsiteX2" fmla="*/ 3429954 w 3470564"/>
                <a:gd name="connsiteY2" fmla="*/ 11382 h 1645262"/>
                <a:gd name="connsiteX3" fmla="*/ 14318 w 3470564"/>
                <a:gd name="connsiteY3" fmla="*/ 0 h 1645262"/>
                <a:gd name="connsiteX4" fmla="*/ 143 w 3470564"/>
                <a:gd name="connsiteY4" fmla="*/ 1639851 h 1645262"/>
                <a:gd name="connsiteX5" fmla="*/ 375956 w 3470564"/>
                <a:gd name="connsiteY5" fmla="*/ 1634441 h 1645262"/>
                <a:gd name="connsiteX0" fmla="*/ 3201254 w 3445662"/>
                <a:gd name="connsiteY0" fmla="*/ 1645262 h 1645262"/>
                <a:gd name="connsiteX1" fmla="*/ 3445662 w 3445662"/>
                <a:gd name="connsiteY1" fmla="*/ 1639738 h 1645262"/>
                <a:gd name="connsiteX2" fmla="*/ 3429954 w 3445662"/>
                <a:gd name="connsiteY2" fmla="*/ 11382 h 1645262"/>
                <a:gd name="connsiteX3" fmla="*/ 14318 w 3445662"/>
                <a:gd name="connsiteY3" fmla="*/ 0 h 1645262"/>
                <a:gd name="connsiteX4" fmla="*/ 143 w 3445662"/>
                <a:gd name="connsiteY4" fmla="*/ 1639851 h 1645262"/>
                <a:gd name="connsiteX5" fmla="*/ 375956 w 3445662"/>
                <a:gd name="connsiteY5" fmla="*/ 1634441 h 164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5662" h="1645262">
                  <a:moveTo>
                    <a:pt x="3201254" y="1645262"/>
                  </a:moveTo>
                  <a:lnTo>
                    <a:pt x="3445662" y="1639738"/>
                  </a:lnTo>
                  <a:cubicBezTo>
                    <a:pt x="3443746" y="1448174"/>
                    <a:pt x="3431870" y="202946"/>
                    <a:pt x="3429954" y="11382"/>
                  </a:cubicBezTo>
                  <a:lnTo>
                    <a:pt x="14318" y="0"/>
                  </a:lnTo>
                  <a:cubicBezTo>
                    <a:pt x="16234" y="195396"/>
                    <a:pt x="-1773" y="1444455"/>
                    <a:pt x="143" y="1639851"/>
                  </a:cubicBezTo>
                  <a:lnTo>
                    <a:pt x="375956" y="1634441"/>
                  </a:lnTo>
                </a:path>
              </a:pathLst>
            </a:custGeom>
            <a:ln w="28575" cmpd="sng">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b="0">
                <a:latin typeface="Calibri" panose="020F0502020204030204" pitchFamily="34" charset="0"/>
                <a:cs typeface="Calibri" panose="020F0502020204030204" pitchFamily="34" charset="0"/>
              </a:endParaRPr>
            </a:p>
          </p:txBody>
        </p:sp>
        <p:sp>
          <p:nvSpPr>
            <p:cNvPr id="65" name="Freeform 64"/>
            <p:cNvSpPr/>
            <p:nvPr/>
          </p:nvSpPr>
          <p:spPr>
            <a:xfrm>
              <a:off x="1485095" y="973680"/>
              <a:ext cx="4251632" cy="2500338"/>
            </a:xfrm>
            <a:custGeom>
              <a:avLst/>
              <a:gdLst>
                <a:gd name="connsiteX0" fmla="*/ 4143173 w 4556916"/>
                <a:gd name="connsiteY0" fmla="*/ 574693 h 597681"/>
                <a:gd name="connsiteX1" fmla="*/ 4556916 w 4556916"/>
                <a:gd name="connsiteY1" fmla="*/ 580440 h 597681"/>
                <a:gd name="connsiteX2" fmla="*/ 4551169 w 4556916"/>
                <a:gd name="connsiteY2" fmla="*/ 5747 h 597681"/>
                <a:gd name="connsiteX3" fmla="*/ 0 w 4556916"/>
                <a:gd name="connsiteY3" fmla="*/ 0 h 597681"/>
                <a:gd name="connsiteX4" fmla="*/ 5747 w 4556916"/>
                <a:gd name="connsiteY4" fmla="*/ 586187 h 597681"/>
                <a:gd name="connsiteX5" fmla="*/ 471207 w 4556916"/>
                <a:gd name="connsiteY5" fmla="*/ 597681 h 597681"/>
                <a:gd name="connsiteX0" fmla="*/ 4143173 w 4556916"/>
                <a:gd name="connsiteY0" fmla="*/ 568946 h 591934"/>
                <a:gd name="connsiteX1" fmla="*/ 4556916 w 4556916"/>
                <a:gd name="connsiteY1" fmla="*/ 574693 h 591934"/>
                <a:gd name="connsiteX2" fmla="*/ 4551169 w 4556916"/>
                <a:gd name="connsiteY2" fmla="*/ 0 h 591934"/>
                <a:gd name="connsiteX3" fmla="*/ 0 w 4556916"/>
                <a:gd name="connsiteY3" fmla="*/ 174559 h 591934"/>
                <a:gd name="connsiteX4" fmla="*/ 5747 w 4556916"/>
                <a:gd name="connsiteY4" fmla="*/ 580440 h 591934"/>
                <a:gd name="connsiteX5" fmla="*/ 471207 w 4556916"/>
                <a:gd name="connsiteY5" fmla="*/ 591934 h 591934"/>
                <a:gd name="connsiteX0" fmla="*/ 4143173 w 4571232"/>
                <a:gd name="connsiteY0" fmla="*/ 394387 h 417375"/>
                <a:gd name="connsiteX1" fmla="*/ 4556916 w 4571232"/>
                <a:gd name="connsiteY1" fmla="*/ 400134 h 417375"/>
                <a:gd name="connsiteX2" fmla="*/ 4571090 w 4571232"/>
                <a:gd name="connsiteY2" fmla="*/ 5747 h 417375"/>
                <a:gd name="connsiteX3" fmla="*/ 0 w 4571232"/>
                <a:gd name="connsiteY3" fmla="*/ 0 h 417375"/>
                <a:gd name="connsiteX4" fmla="*/ 5747 w 4571232"/>
                <a:gd name="connsiteY4" fmla="*/ 405881 h 417375"/>
                <a:gd name="connsiteX5" fmla="*/ 471207 w 4571232"/>
                <a:gd name="connsiteY5" fmla="*/ 417375 h 417375"/>
                <a:gd name="connsiteX0" fmla="*/ 4073448 w 4571232"/>
                <a:gd name="connsiteY0" fmla="*/ 405657 h 417375"/>
                <a:gd name="connsiteX1" fmla="*/ 4556916 w 4571232"/>
                <a:gd name="connsiteY1" fmla="*/ 400134 h 417375"/>
                <a:gd name="connsiteX2" fmla="*/ 4571090 w 4571232"/>
                <a:gd name="connsiteY2" fmla="*/ 5747 h 417375"/>
                <a:gd name="connsiteX3" fmla="*/ 0 w 4571232"/>
                <a:gd name="connsiteY3" fmla="*/ 0 h 417375"/>
                <a:gd name="connsiteX4" fmla="*/ 5747 w 4571232"/>
                <a:gd name="connsiteY4" fmla="*/ 405881 h 417375"/>
                <a:gd name="connsiteX5" fmla="*/ 471207 w 4571232"/>
                <a:gd name="connsiteY5" fmla="*/ 417375 h 417375"/>
                <a:gd name="connsiteX0" fmla="*/ 4073448 w 4556916"/>
                <a:gd name="connsiteY0" fmla="*/ 405657 h 417375"/>
                <a:gd name="connsiteX1" fmla="*/ 4556916 w 4556916"/>
                <a:gd name="connsiteY1" fmla="*/ 400134 h 417375"/>
                <a:gd name="connsiteX2" fmla="*/ 4551169 w 4556916"/>
                <a:gd name="connsiteY2" fmla="*/ 5747 h 417375"/>
                <a:gd name="connsiteX3" fmla="*/ 0 w 4556916"/>
                <a:gd name="connsiteY3" fmla="*/ 0 h 417375"/>
                <a:gd name="connsiteX4" fmla="*/ 5747 w 4556916"/>
                <a:gd name="connsiteY4" fmla="*/ 405881 h 417375"/>
                <a:gd name="connsiteX5" fmla="*/ 471207 w 4556916"/>
                <a:gd name="connsiteY5" fmla="*/ 417375 h 417375"/>
                <a:gd name="connsiteX0" fmla="*/ 4073448 w 4556916"/>
                <a:gd name="connsiteY0" fmla="*/ 405657 h 405881"/>
                <a:gd name="connsiteX1" fmla="*/ 4556916 w 4556916"/>
                <a:gd name="connsiteY1" fmla="*/ 400134 h 405881"/>
                <a:gd name="connsiteX2" fmla="*/ 4551169 w 4556916"/>
                <a:gd name="connsiteY2" fmla="*/ 5747 h 405881"/>
                <a:gd name="connsiteX3" fmla="*/ 0 w 4556916"/>
                <a:gd name="connsiteY3" fmla="*/ 0 h 405881"/>
                <a:gd name="connsiteX4" fmla="*/ 5747 w 4556916"/>
                <a:gd name="connsiteY4" fmla="*/ 405881 h 405881"/>
                <a:gd name="connsiteX5" fmla="*/ 381560 w 4556916"/>
                <a:gd name="connsiteY5" fmla="*/ 400471 h 405881"/>
                <a:gd name="connsiteX0" fmla="*/ 3943958 w 4556916"/>
                <a:gd name="connsiteY0" fmla="*/ 411291 h 411291"/>
                <a:gd name="connsiteX1" fmla="*/ 4556916 w 4556916"/>
                <a:gd name="connsiteY1" fmla="*/ 400134 h 411291"/>
                <a:gd name="connsiteX2" fmla="*/ 4551169 w 4556916"/>
                <a:gd name="connsiteY2" fmla="*/ 5747 h 411291"/>
                <a:gd name="connsiteX3" fmla="*/ 0 w 4556916"/>
                <a:gd name="connsiteY3" fmla="*/ 0 h 411291"/>
                <a:gd name="connsiteX4" fmla="*/ 5747 w 4556916"/>
                <a:gd name="connsiteY4" fmla="*/ 405881 h 411291"/>
                <a:gd name="connsiteX5" fmla="*/ 381560 w 4556916"/>
                <a:gd name="connsiteY5" fmla="*/ 400471 h 411291"/>
                <a:gd name="connsiteX0" fmla="*/ 3943958 w 4561427"/>
                <a:gd name="connsiteY0" fmla="*/ 2422717 h 2422717"/>
                <a:gd name="connsiteX1" fmla="*/ 4556916 w 4561427"/>
                <a:gd name="connsiteY1" fmla="*/ 2411560 h 2422717"/>
                <a:gd name="connsiteX2" fmla="*/ 4561130 w 4561427"/>
                <a:gd name="connsiteY2" fmla="*/ 0 h 2422717"/>
                <a:gd name="connsiteX3" fmla="*/ 0 w 4561427"/>
                <a:gd name="connsiteY3" fmla="*/ 2011426 h 2422717"/>
                <a:gd name="connsiteX4" fmla="*/ 5747 w 4561427"/>
                <a:gd name="connsiteY4" fmla="*/ 2417307 h 2422717"/>
                <a:gd name="connsiteX5" fmla="*/ 381560 w 4561427"/>
                <a:gd name="connsiteY5" fmla="*/ 2411897 h 2422717"/>
                <a:gd name="connsiteX0" fmla="*/ 3943958 w 4576837"/>
                <a:gd name="connsiteY0" fmla="*/ 2422717 h 2422717"/>
                <a:gd name="connsiteX1" fmla="*/ 4576837 w 4576837"/>
                <a:gd name="connsiteY1" fmla="*/ 2405926 h 2422717"/>
                <a:gd name="connsiteX2" fmla="*/ 4561130 w 4576837"/>
                <a:gd name="connsiteY2" fmla="*/ 0 h 2422717"/>
                <a:gd name="connsiteX3" fmla="*/ 0 w 4576837"/>
                <a:gd name="connsiteY3" fmla="*/ 2011426 h 2422717"/>
                <a:gd name="connsiteX4" fmla="*/ 5747 w 4576837"/>
                <a:gd name="connsiteY4" fmla="*/ 2417307 h 2422717"/>
                <a:gd name="connsiteX5" fmla="*/ 381560 w 4576837"/>
                <a:gd name="connsiteY5" fmla="*/ 2411897 h 2422717"/>
                <a:gd name="connsiteX0" fmla="*/ 4083409 w 4716288"/>
                <a:gd name="connsiteY0" fmla="*/ 2462271 h 2462271"/>
                <a:gd name="connsiteX1" fmla="*/ 4716288 w 4716288"/>
                <a:gd name="connsiteY1" fmla="*/ 2445480 h 2462271"/>
                <a:gd name="connsiteX2" fmla="*/ 4700581 w 4716288"/>
                <a:gd name="connsiteY2" fmla="*/ 39554 h 2462271"/>
                <a:gd name="connsiteX3" fmla="*/ 0 w 4716288"/>
                <a:gd name="connsiteY3" fmla="*/ 0 h 2462271"/>
                <a:gd name="connsiteX4" fmla="*/ 145198 w 4716288"/>
                <a:gd name="connsiteY4" fmla="*/ 2456861 h 2462271"/>
                <a:gd name="connsiteX5" fmla="*/ 521011 w 4716288"/>
                <a:gd name="connsiteY5" fmla="*/ 2451451 h 2462271"/>
                <a:gd name="connsiteX0" fmla="*/ 4083409 w 4716288"/>
                <a:gd name="connsiteY0" fmla="*/ 2462271 h 2473765"/>
                <a:gd name="connsiteX1" fmla="*/ 4716288 w 4716288"/>
                <a:gd name="connsiteY1" fmla="*/ 2445480 h 2473765"/>
                <a:gd name="connsiteX2" fmla="*/ 4700581 w 4716288"/>
                <a:gd name="connsiteY2" fmla="*/ 39554 h 2473765"/>
                <a:gd name="connsiteX3" fmla="*/ 0 w 4716288"/>
                <a:gd name="connsiteY3" fmla="*/ 0 h 2473765"/>
                <a:gd name="connsiteX4" fmla="*/ 25668 w 4716288"/>
                <a:gd name="connsiteY4" fmla="*/ 2473765 h 2473765"/>
                <a:gd name="connsiteX5" fmla="*/ 521011 w 4716288"/>
                <a:gd name="connsiteY5" fmla="*/ 2451451 h 2473765"/>
                <a:gd name="connsiteX0" fmla="*/ 4083409 w 4716288"/>
                <a:gd name="connsiteY0" fmla="*/ 2462271 h 2462271"/>
                <a:gd name="connsiteX1" fmla="*/ 4716288 w 4716288"/>
                <a:gd name="connsiteY1" fmla="*/ 2445480 h 2462271"/>
                <a:gd name="connsiteX2" fmla="*/ 4700581 w 4716288"/>
                <a:gd name="connsiteY2" fmla="*/ 39554 h 2462271"/>
                <a:gd name="connsiteX3" fmla="*/ 0 w 4716288"/>
                <a:gd name="connsiteY3" fmla="*/ 0 h 2462271"/>
                <a:gd name="connsiteX4" fmla="*/ 20688 w 4716288"/>
                <a:gd name="connsiteY4" fmla="*/ 2451226 h 2462271"/>
                <a:gd name="connsiteX5" fmla="*/ 521011 w 4716288"/>
                <a:gd name="connsiteY5" fmla="*/ 2451451 h 2462271"/>
                <a:gd name="connsiteX0" fmla="*/ 4087920 w 4720799"/>
                <a:gd name="connsiteY0" fmla="*/ 2462271 h 2462271"/>
                <a:gd name="connsiteX1" fmla="*/ 4720799 w 4720799"/>
                <a:gd name="connsiteY1" fmla="*/ 2445480 h 2462271"/>
                <a:gd name="connsiteX2" fmla="*/ 4705092 w 4720799"/>
                <a:gd name="connsiteY2" fmla="*/ 39554 h 2462271"/>
                <a:gd name="connsiteX3" fmla="*/ 4511 w 4720799"/>
                <a:gd name="connsiteY3" fmla="*/ 0 h 2462271"/>
                <a:gd name="connsiteX4" fmla="*/ 297 w 4720799"/>
                <a:gd name="connsiteY4" fmla="*/ 2451226 h 2462271"/>
                <a:gd name="connsiteX5" fmla="*/ 525522 w 4720799"/>
                <a:gd name="connsiteY5" fmla="*/ 2451451 h 2462271"/>
                <a:gd name="connsiteX0" fmla="*/ 4087920 w 4720799"/>
                <a:gd name="connsiteY0" fmla="*/ 2462271 h 2462271"/>
                <a:gd name="connsiteX1" fmla="*/ 4720799 w 4720799"/>
                <a:gd name="connsiteY1" fmla="*/ 2445480 h 2462271"/>
                <a:gd name="connsiteX2" fmla="*/ 3659206 w 4720799"/>
                <a:gd name="connsiteY2" fmla="*/ 45189 h 2462271"/>
                <a:gd name="connsiteX3" fmla="*/ 4511 w 4720799"/>
                <a:gd name="connsiteY3" fmla="*/ 0 h 2462271"/>
                <a:gd name="connsiteX4" fmla="*/ 297 w 4720799"/>
                <a:gd name="connsiteY4" fmla="*/ 2451226 h 2462271"/>
                <a:gd name="connsiteX5" fmla="*/ 525522 w 4720799"/>
                <a:gd name="connsiteY5" fmla="*/ 2451451 h 2462271"/>
                <a:gd name="connsiteX0" fmla="*/ 3271133 w 4720799"/>
                <a:gd name="connsiteY0" fmla="*/ 2451002 h 2451451"/>
                <a:gd name="connsiteX1" fmla="*/ 4720799 w 4720799"/>
                <a:gd name="connsiteY1" fmla="*/ 2445480 h 2451451"/>
                <a:gd name="connsiteX2" fmla="*/ 3659206 w 4720799"/>
                <a:gd name="connsiteY2" fmla="*/ 45189 h 2451451"/>
                <a:gd name="connsiteX3" fmla="*/ 4511 w 4720799"/>
                <a:gd name="connsiteY3" fmla="*/ 0 h 2451451"/>
                <a:gd name="connsiteX4" fmla="*/ 297 w 4720799"/>
                <a:gd name="connsiteY4" fmla="*/ 2451226 h 2451451"/>
                <a:gd name="connsiteX5" fmla="*/ 525522 w 4720799"/>
                <a:gd name="connsiteY5" fmla="*/ 2451451 h 2451451"/>
                <a:gd name="connsiteX0" fmla="*/ 3271133 w 3684874"/>
                <a:gd name="connsiteY0" fmla="*/ 2451002 h 2451451"/>
                <a:gd name="connsiteX1" fmla="*/ 3684874 w 3684874"/>
                <a:gd name="connsiteY1" fmla="*/ 2445480 h 2451451"/>
                <a:gd name="connsiteX2" fmla="*/ 3659206 w 3684874"/>
                <a:gd name="connsiteY2" fmla="*/ 45189 h 2451451"/>
                <a:gd name="connsiteX3" fmla="*/ 4511 w 3684874"/>
                <a:gd name="connsiteY3" fmla="*/ 0 h 2451451"/>
                <a:gd name="connsiteX4" fmla="*/ 297 w 3684874"/>
                <a:gd name="connsiteY4" fmla="*/ 2451226 h 2451451"/>
                <a:gd name="connsiteX5" fmla="*/ 525522 w 3684874"/>
                <a:gd name="connsiteY5" fmla="*/ 2451451 h 245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4874" h="2451451">
                  <a:moveTo>
                    <a:pt x="3271133" y="2451002"/>
                  </a:moveTo>
                  <a:lnTo>
                    <a:pt x="3684874" y="2445480"/>
                  </a:lnTo>
                  <a:cubicBezTo>
                    <a:pt x="3682958" y="2253916"/>
                    <a:pt x="3661122" y="236753"/>
                    <a:pt x="3659206" y="45189"/>
                  </a:cubicBezTo>
                  <a:lnTo>
                    <a:pt x="4511" y="0"/>
                  </a:lnTo>
                  <a:cubicBezTo>
                    <a:pt x="6427" y="195396"/>
                    <a:pt x="-1619" y="2255830"/>
                    <a:pt x="297" y="2451226"/>
                  </a:cubicBezTo>
                  <a:lnTo>
                    <a:pt x="525522" y="2451451"/>
                  </a:lnTo>
                </a:path>
              </a:pathLst>
            </a:custGeom>
            <a:ln w="28575" cmpd="sng">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b="0">
                <a:latin typeface="Calibri" panose="020F0502020204030204" pitchFamily="34" charset="0"/>
                <a:cs typeface="Calibri" panose="020F0502020204030204" pitchFamily="34" charset="0"/>
              </a:endParaRPr>
            </a:p>
          </p:txBody>
        </p:sp>
        <p:sp>
          <p:nvSpPr>
            <p:cNvPr id="66" name="Freeform 65"/>
            <p:cNvSpPr/>
            <p:nvPr/>
          </p:nvSpPr>
          <p:spPr>
            <a:xfrm>
              <a:off x="1356635" y="895350"/>
              <a:ext cx="4510765" cy="3574786"/>
            </a:xfrm>
            <a:custGeom>
              <a:avLst/>
              <a:gdLst>
                <a:gd name="connsiteX0" fmla="*/ 4143173 w 4556916"/>
                <a:gd name="connsiteY0" fmla="*/ 574693 h 597681"/>
                <a:gd name="connsiteX1" fmla="*/ 4556916 w 4556916"/>
                <a:gd name="connsiteY1" fmla="*/ 580440 h 597681"/>
                <a:gd name="connsiteX2" fmla="*/ 4551169 w 4556916"/>
                <a:gd name="connsiteY2" fmla="*/ 5747 h 597681"/>
                <a:gd name="connsiteX3" fmla="*/ 0 w 4556916"/>
                <a:gd name="connsiteY3" fmla="*/ 0 h 597681"/>
                <a:gd name="connsiteX4" fmla="*/ 5747 w 4556916"/>
                <a:gd name="connsiteY4" fmla="*/ 586187 h 597681"/>
                <a:gd name="connsiteX5" fmla="*/ 471207 w 4556916"/>
                <a:gd name="connsiteY5" fmla="*/ 597681 h 597681"/>
                <a:gd name="connsiteX0" fmla="*/ 4143173 w 4556916"/>
                <a:gd name="connsiteY0" fmla="*/ 568946 h 591934"/>
                <a:gd name="connsiteX1" fmla="*/ 4556916 w 4556916"/>
                <a:gd name="connsiteY1" fmla="*/ 574693 h 591934"/>
                <a:gd name="connsiteX2" fmla="*/ 4551169 w 4556916"/>
                <a:gd name="connsiteY2" fmla="*/ 0 h 591934"/>
                <a:gd name="connsiteX3" fmla="*/ 0 w 4556916"/>
                <a:gd name="connsiteY3" fmla="*/ 174559 h 591934"/>
                <a:gd name="connsiteX4" fmla="*/ 5747 w 4556916"/>
                <a:gd name="connsiteY4" fmla="*/ 580440 h 591934"/>
                <a:gd name="connsiteX5" fmla="*/ 471207 w 4556916"/>
                <a:gd name="connsiteY5" fmla="*/ 591934 h 591934"/>
                <a:gd name="connsiteX0" fmla="*/ 4143173 w 4571232"/>
                <a:gd name="connsiteY0" fmla="*/ 394387 h 417375"/>
                <a:gd name="connsiteX1" fmla="*/ 4556916 w 4571232"/>
                <a:gd name="connsiteY1" fmla="*/ 400134 h 417375"/>
                <a:gd name="connsiteX2" fmla="*/ 4571090 w 4571232"/>
                <a:gd name="connsiteY2" fmla="*/ 5747 h 417375"/>
                <a:gd name="connsiteX3" fmla="*/ 0 w 4571232"/>
                <a:gd name="connsiteY3" fmla="*/ 0 h 417375"/>
                <a:gd name="connsiteX4" fmla="*/ 5747 w 4571232"/>
                <a:gd name="connsiteY4" fmla="*/ 405881 h 417375"/>
                <a:gd name="connsiteX5" fmla="*/ 471207 w 4571232"/>
                <a:gd name="connsiteY5" fmla="*/ 417375 h 417375"/>
                <a:gd name="connsiteX0" fmla="*/ 4073448 w 4571232"/>
                <a:gd name="connsiteY0" fmla="*/ 405657 h 417375"/>
                <a:gd name="connsiteX1" fmla="*/ 4556916 w 4571232"/>
                <a:gd name="connsiteY1" fmla="*/ 400134 h 417375"/>
                <a:gd name="connsiteX2" fmla="*/ 4571090 w 4571232"/>
                <a:gd name="connsiteY2" fmla="*/ 5747 h 417375"/>
                <a:gd name="connsiteX3" fmla="*/ 0 w 4571232"/>
                <a:gd name="connsiteY3" fmla="*/ 0 h 417375"/>
                <a:gd name="connsiteX4" fmla="*/ 5747 w 4571232"/>
                <a:gd name="connsiteY4" fmla="*/ 405881 h 417375"/>
                <a:gd name="connsiteX5" fmla="*/ 471207 w 4571232"/>
                <a:gd name="connsiteY5" fmla="*/ 417375 h 417375"/>
                <a:gd name="connsiteX0" fmla="*/ 4073448 w 4556916"/>
                <a:gd name="connsiteY0" fmla="*/ 405657 h 417375"/>
                <a:gd name="connsiteX1" fmla="*/ 4556916 w 4556916"/>
                <a:gd name="connsiteY1" fmla="*/ 400134 h 417375"/>
                <a:gd name="connsiteX2" fmla="*/ 4551169 w 4556916"/>
                <a:gd name="connsiteY2" fmla="*/ 5747 h 417375"/>
                <a:gd name="connsiteX3" fmla="*/ 0 w 4556916"/>
                <a:gd name="connsiteY3" fmla="*/ 0 h 417375"/>
                <a:gd name="connsiteX4" fmla="*/ 5747 w 4556916"/>
                <a:gd name="connsiteY4" fmla="*/ 405881 h 417375"/>
                <a:gd name="connsiteX5" fmla="*/ 471207 w 4556916"/>
                <a:gd name="connsiteY5" fmla="*/ 417375 h 417375"/>
                <a:gd name="connsiteX0" fmla="*/ 4073448 w 4556916"/>
                <a:gd name="connsiteY0" fmla="*/ 405657 h 405881"/>
                <a:gd name="connsiteX1" fmla="*/ 4556916 w 4556916"/>
                <a:gd name="connsiteY1" fmla="*/ 400134 h 405881"/>
                <a:gd name="connsiteX2" fmla="*/ 4551169 w 4556916"/>
                <a:gd name="connsiteY2" fmla="*/ 5747 h 405881"/>
                <a:gd name="connsiteX3" fmla="*/ 0 w 4556916"/>
                <a:gd name="connsiteY3" fmla="*/ 0 h 405881"/>
                <a:gd name="connsiteX4" fmla="*/ 5747 w 4556916"/>
                <a:gd name="connsiteY4" fmla="*/ 405881 h 405881"/>
                <a:gd name="connsiteX5" fmla="*/ 381560 w 4556916"/>
                <a:gd name="connsiteY5" fmla="*/ 400471 h 405881"/>
                <a:gd name="connsiteX0" fmla="*/ 3943958 w 4556916"/>
                <a:gd name="connsiteY0" fmla="*/ 411291 h 411291"/>
                <a:gd name="connsiteX1" fmla="*/ 4556916 w 4556916"/>
                <a:gd name="connsiteY1" fmla="*/ 400134 h 411291"/>
                <a:gd name="connsiteX2" fmla="*/ 4551169 w 4556916"/>
                <a:gd name="connsiteY2" fmla="*/ 5747 h 411291"/>
                <a:gd name="connsiteX3" fmla="*/ 0 w 4556916"/>
                <a:gd name="connsiteY3" fmla="*/ 0 h 411291"/>
                <a:gd name="connsiteX4" fmla="*/ 5747 w 4556916"/>
                <a:gd name="connsiteY4" fmla="*/ 405881 h 411291"/>
                <a:gd name="connsiteX5" fmla="*/ 381560 w 4556916"/>
                <a:gd name="connsiteY5" fmla="*/ 400471 h 411291"/>
                <a:gd name="connsiteX0" fmla="*/ 3943958 w 4556916"/>
                <a:gd name="connsiteY0" fmla="*/ 411291 h 411291"/>
                <a:gd name="connsiteX1" fmla="*/ 4556916 w 4556916"/>
                <a:gd name="connsiteY1" fmla="*/ 400134 h 411291"/>
                <a:gd name="connsiteX2" fmla="*/ 4551169 w 4556916"/>
                <a:gd name="connsiteY2" fmla="*/ 5747 h 411291"/>
                <a:gd name="connsiteX3" fmla="*/ 0 w 4556916"/>
                <a:gd name="connsiteY3" fmla="*/ 0 h 411291"/>
                <a:gd name="connsiteX4" fmla="*/ 5747 w 4556916"/>
                <a:gd name="connsiteY4" fmla="*/ 405881 h 411291"/>
                <a:gd name="connsiteX5" fmla="*/ 396501 w 4556916"/>
                <a:gd name="connsiteY5" fmla="*/ 400471 h 411291"/>
                <a:gd name="connsiteX0" fmla="*/ 3097289 w 4556916"/>
                <a:gd name="connsiteY0" fmla="*/ 411291 h 411291"/>
                <a:gd name="connsiteX1" fmla="*/ 4556916 w 4556916"/>
                <a:gd name="connsiteY1" fmla="*/ 400134 h 411291"/>
                <a:gd name="connsiteX2" fmla="*/ 4551169 w 4556916"/>
                <a:gd name="connsiteY2" fmla="*/ 5747 h 411291"/>
                <a:gd name="connsiteX3" fmla="*/ 0 w 4556916"/>
                <a:gd name="connsiteY3" fmla="*/ 0 h 411291"/>
                <a:gd name="connsiteX4" fmla="*/ 5747 w 4556916"/>
                <a:gd name="connsiteY4" fmla="*/ 405881 h 411291"/>
                <a:gd name="connsiteX5" fmla="*/ 396501 w 4556916"/>
                <a:gd name="connsiteY5" fmla="*/ 400471 h 411291"/>
                <a:gd name="connsiteX0" fmla="*/ 3097289 w 4815897"/>
                <a:gd name="connsiteY0" fmla="*/ 411291 h 411291"/>
                <a:gd name="connsiteX1" fmla="*/ 4815897 w 4815897"/>
                <a:gd name="connsiteY1" fmla="*/ 400134 h 411291"/>
                <a:gd name="connsiteX2" fmla="*/ 4551169 w 4815897"/>
                <a:gd name="connsiteY2" fmla="*/ 5747 h 411291"/>
                <a:gd name="connsiteX3" fmla="*/ 0 w 4815897"/>
                <a:gd name="connsiteY3" fmla="*/ 0 h 411291"/>
                <a:gd name="connsiteX4" fmla="*/ 5747 w 4815897"/>
                <a:gd name="connsiteY4" fmla="*/ 405881 h 411291"/>
                <a:gd name="connsiteX5" fmla="*/ 396501 w 4815897"/>
                <a:gd name="connsiteY5" fmla="*/ 400471 h 411291"/>
                <a:gd name="connsiteX0" fmla="*/ 3097289 w 4815897"/>
                <a:gd name="connsiteY0" fmla="*/ 3476380 h 3476380"/>
                <a:gd name="connsiteX1" fmla="*/ 4815897 w 4815897"/>
                <a:gd name="connsiteY1" fmla="*/ 3465223 h 3476380"/>
                <a:gd name="connsiteX2" fmla="*/ 4775287 w 4815897"/>
                <a:gd name="connsiteY2" fmla="*/ 0 h 3476380"/>
                <a:gd name="connsiteX3" fmla="*/ 0 w 4815897"/>
                <a:gd name="connsiteY3" fmla="*/ 3065089 h 3476380"/>
                <a:gd name="connsiteX4" fmla="*/ 5747 w 4815897"/>
                <a:gd name="connsiteY4" fmla="*/ 3470970 h 3476380"/>
                <a:gd name="connsiteX5" fmla="*/ 396501 w 4815897"/>
                <a:gd name="connsiteY5" fmla="*/ 3465560 h 3476380"/>
                <a:gd name="connsiteX0" fmla="*/ 3286544 w 5005152"/>
                <a:gd name="connsiteY0" fmla="*/ 3510302 h 3510302"/>
                <a:gd name="connsiteX1" fmla="*/ 5005152 w 5005152"/>
                <a:gd name="connsiteY1" fmla="*/ 3499145 h 3510302"/>
                <a:gd name="connsiteX2" fmla="*/ 4964542 w 5005152"/>
                <a:gd name="connsiteY2" fmla="*/ 33922 h 3510302"/>
                <a:gd name="connsiteX3" fmla="*/ 0 w 5005152"/>
                <a:gd name="connsiteY3" fmla="*/ 0 h 3510302"/>
                <a:gd name="connsiteX4" fmla="*/ 195002 w 5005152"/>
                <a:gd name="connsiteY4" fmla="*/ 3504892 h 3510302"/>
                <a:gd name="connsiteX5" fmla="*/ 585756 w 5005152"/>
                <a:gd name="connsiteY5" fmla="*/ 3499482 h 3510302"/>
                <a:gd name="connsiteX0" fmla="*/ 3286544 w 5005152"/>
                <a:gd name="connsiteY0" fmla="*/ 3510302 h 3510302"/>
                <a:gd name="connsiteX1" fmla="*/ 5005152 w 5005152"/>
                <a:gd name="connsiteY1" fmla="*/ 3499145 h 3510302"/>
                <a:gd name="connsiteX2" fmla="*/ 4964542 w 5005152"/>
                <a:gd name="connsiteY2" fmla="*/ 33922 h 3510302"/>
                <a:gd name="connsiteX3" fmla="*/ 0 w 5005152"/>
                <a:gd name="connsiteY3" fmla="*/ 0 h 3510302"/>
                <a:gd name="connsiteX4" fmla="*/ 20689 w 5005152"/>
                <a:gd name="connsiteY4" fmla="*/ 3504892 h 3510302"/>
                <a:gd name="connsiteX5" fmla="*/ 585756 w 5005152"/>
                <a:gd name="connsiteY5" fmla="*/ 3499482 h 3510302"/>
                <a:gd name="connsiteX0" fmla="*/ 3286544 w 5005152"/>
                <a:gd name="connsiteY0" fmla="*/ 3510302 h 3510302"/>
                <a:gd name="connsiteX1" fmla="*/ 5005152 w 5005152"/>
                <a:gd name="connsiteY1" fmla="*/ 3499145 h 3510302"/>
                <a:gd name="connsiteX2" fmla="*/ 3848931 w 5005152"/>
                <a:gd name="connsiteY2" fmla="*/ 28287 h 3510302"/>
                <a:gd name="connsiteX3" fmla="*/ 0 w 5005152"/>
                <a:gd name="connsiteY3" fmla="*/ 0 h 3510302"/>
                <a:gd name="connsiteX4" fmla="*/ 20689 w 5005152"/>
                <a:gd name="connsiteY4" fmla="*/ 3504892 h 3510302"/>
                <a:gd name="connsiteX5" fmla="*/ 585756 w 5005152"/>
                <a:gd name="connsiteY5" fmla="*/ 3499482 h 3510302"/>
                <a:gd name="connsiteX0" fmla="*/ 3286544 w 3934365"/>
                <a:gd name="connsiteY0" fmla="*/ 3510302 h 3510302"/>
                <a:gd name="connsiteX1" fmla="*/ 3934365 w 3934365"/>
                <a:gd name="connsiteY1" fmla="*/ 3454069 h 3510302"/>
                <a:gd name="connsiteX2" fmla="*/ 3848931 w 3934365"/>
                <a:gd name="connsiteY2" fmla="*/ 28287 h 3510302"/>
                <a:gd name="connsiteX3" fmla="*/ 0 w 3934365"/>
                <a:gd name="connsiteY3" fmla="*/ 0 h 3510302"/>
                <a:gd name="connsiteX4" fmla="*/ 20689 w 3934365"/>
                <a:gd name="connsiteY4" fmla="*/ 3504892 h 3510302"/>
                <a:gd name="connsiteX5" fmla="*/ 585756 w 3934365"/>
                <a:gd name="connsiteY5" fmla="*/ 3499482 h 3510302"/>
                <a:gd name="connsiteX0" fmla="*/ 3286544 w 3934365"/>
                <a:gd name="connsiteY0" fmla="*/ 3510302 h 3510302"/>
                <a:gd name="connsiteX1" fmla="*/ 3934365 w 3934365"/>
                <a:gd name="connsiteY1" fmla="*/ 3454069 h 3510302"/>
                <a:gd name="connsiteX2" fmla="*/ 3873833 w 3934365"/>
                <a:gd name="connsiteY2" fmla="*/ 22652 h 3510302"/>
                <a:gd name="connsiteX3" fmla="*/ 0 w 3934365"/>
                <a:gd name="connsiteY3" fmla="*/ 0 h 3510302"/>
                <a:gd name="connsiteX4" fmla="*/ 20689 w 3934365"/>
                <a:gd name="connsiteY4" fmla="*/ 3504892 h 3510302"/>
                <a:gd name="connsiteX5" fmla="*/ 585756 w 3934365"/>
                <a:gd name="connsiteY5" fmla="*/ 3499482 h 3510302"/>
                <a:gd name="connsiteX0" fmla="*/ 2783523 w 3934365"/>
                <a:gd name="connsiteY0" fmla="*/ 3470861 h 3504892"/>
                <a:gd name="connsiteX1" fmla="*/ 3934365 w 3934365"/>
                <a:gd name="connsiteY1" fmla="*/ 3454069 h 3504892"/>
                <a:gd name="connsiteX2" fmla="*/ 3873833 w 3934365"/>
                <a:gd name="connsiteY2" fmla="*/ 22652 h 3504892"/>
                <a:gd name="connsiteX3" fmla="*/ 0 w 3934365"/>
                <a:gd name="connsiteY3" fmla="*/ 0 h 3504892"/>
                <a:gd name="connsiteX4" fmla="*/ 20689 w 3934365"/>
                <a:gd name="connsiteY4" fmla="*/ 3504892 h 3504892"/>
                <a:gd name="connsiteX5" fmla="*/ 585756 w 3934365"/>
                <a:gd name="connsiteY5" fmla="*/ 3499482 h 3504892"/>
                <a:gd name="connsiteX0" fmla="*/ 2783523 w 3909463"/>
                <a:gd name="connsiteY0" fmla="*/ 3470861 h 3504892"/>
                <a:gd name="connsiteX1" fmla="*/ 3909463 w 3909463"/>
                <a:gd name="connsiteY1" fmla="*/ 3454069 h 3504892"/>
                <a:gd name="connsiteX2" fmla="*/ 3873833 w 3909463"/>
                <a:gd name="connsiteY2" fmla="*/ 22652 h 3504892"/>
                <a:gd name="connsiteX3" fmla="*/ 0 w 3909463"/>
                <a:gd name="connsiteY3" fmla="*/ 0 h 3504892"/>
                <a:gd name="connsiteX4" fmla="*/ 20689 w 3909463"/>
                <a:gd name="connsiteY4" fmla="*/ 3504892 h 3504892"/>
                <a:gd name="connsiteX5" fmla="*/ 585756 w 3909463"/>
                <a:gd name="connsiteY5" fmla="*/ 3499482 h 350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9463" h="3504892">
                  <a:moveTo>
                    <a:pt x="2783523" y="3470861"/>
                  </a:moveTo>
                  <a:lnTo>
                    <a:pt x="3909463" y="3454069"/>
                  </a:lnTo>
                  <a:cubicBezTo>
                    <a:pt x="3907547" y="3262505"/>
                    <a:pt x="3875749" y="214216"/>
                    <a:pt x="3873833" y="22652"/>
                  </a:cubicBezTo>
                  <a:lnTo>
                    <a:pt x="0" y="0"/>
                  </a:lnTo>
                  <a:cubicBezTo>
                    <a:pt x="1916" y="195396"/>
                    <a:pt x="18773" y="3309496"/>
                    <a:pt x="20689" y="3504892"/>
                  </a:cubicBezTo>
                  <a:lnTo>
                    <a:pt x="585756" y="3499482"/>
                  </a:lnTo>
                </a:path>
              </a:pathLst>
            </a:custGeom>
            <a:ln w="28575" cmpd="sng">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b="0">
                <a:latin typeface="Calibri" panose="020F0502020204030204" pitchFamily="34" charset="0"/>
                <a:cs typeface="Calibri" panose="020F0502020204030204" pitchFamily="34" charset="0"/>
              </a:endParaRPr>
            </a:p>
          </p:txBody>
        </p:sp>
      </p:grpSp>
      <p:grpSp>
        <p:nvGrpSpPr>
          <p:cNvPr id="94" name="Group 93"/>
          <p:cNvGrpSpPr/>
          <p:nvPr/>
        </p:nvGrpSpPr>
        <p:grpSpPr>
          <a:xfrm>
            <a:off x="257650" y="2970311"/>
            <a:ext cx="2279724" cy="2716424"/>
            <a:chOff x="247987" y="2151161"/>
            <a:chExt cx="2279724" cy="2716424"/>
          </a:xfrm>
        </p:grpSpPr>
        <p:cxnSp>
          <p:nvCxnSpPr>
            <p:cNvPr id="55" name="Straight Connector 54"/>
            <p:cNvCxnSpPr/>
            <p:nvPr/>
          </p:nvCxnSpPr>
          <p:spPr>
            <a:xfrm flipV="1">
              <a:off x="1724467" y="2366564"/>
              <a:ext cx="2933" cy="2501021"/>
            </a:xfrm>
            <a:prstGeom prst="line">
              <a:avLst/>
            </a:prstGeom>
            <a:ln w="28575" cmpd="sng">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247987" y="2151161"/>
              <a:ext cx="762000" cy="457200"/>
              <a:chOff x="1524000" y="3638550"/>
              <a:chExt cx="762000" cy="457200"/>
            </a:xfrm>
          </p:grpSpPr>
          <p:grpSp>
            <p:nvGrpSpPr>
              <p:cNvPr id="70" name="Group 69"/>
              <p:cNvGrpSpPr/>
              <p:nvPr/>
            </p:nvGrpSpPr>
            <p:grpSpPr>
              <a:xfrm>
                <a:off x="1752600" y="3692590"/>
                <a:ext cx="327026" cy="174560"/>
                <a:chOff x="1752600" y="3768790"/>
                <a:chExt cx="327026" cy="174560"/>
              </a:xfrm>
            </p:grpSpPr>
            <p:sp>
              <p:nvSpPr>
                <p:cNvPr id="57" name="Freeform 56"/>
                <p:cNvSpPr/>
                <p:nvPr/>
              </p:nvSpPr>
              <p:spPr>
                <a:xfrm>
                  <a:off x="1752600" y="3768790"/>
                  <a:ext cx="327026" cy="174560"/>
                </a:xfrm>
                <a:custGeom>
                  <a:avLst/>
                  <a:gdLst>
                    <a:gd name="connsiteX0" fmla="*/ 0 w 281575"/>
                    <a:gd name="connsiteY0" fmla="*/ 109191 h 149420"/>
                    <a:gd name="connsiteX1" fmla="*/ 28732 w 281575"/>
                    <a:gd name="connsiteY1" fmla="*/ 149420 h 149420"/>
                    <a:gd name="connsiteX2" fmla="*/ 109182 w 281575"/>
                    <a:gd name="connsiteY2" fmla="*/ 149420 h 149420"/>
                    <a:gd name="connsiteX3" fmla="*/ 155153 w 281575"/>
                    <a:gd name="connsiteY3" fmla="*/ 0 h 149420"/>
                    <a:gd name="connsiteX4" fmla="*/ 264335 w 281575"/>
                    <a:gd name="connsiteY4" fmla="*/ 5747 h 149420"/>
                    <a:gd name="connsiteX5" fmla="*/ 281575 w 281575"/>
                    <a:gd name="connsiteY5" fmla="*/ 57469 h 149420"/>
                    <a:gd name="connsiteX0" fmla="*/ 0 w 281575"/>
                    <a:gd name="connsiteY0" fmla="*/ 112243 h 152472"/>
                    <a:gd name="connsiteX1" fmla="*/ 28732 w 281575"/>
                    <a:gd name="connsiteY1" fmla="*/ 152472 h 152472"/>
                    <a:gd name="connsiteX2" fmla="*/ 109182 w 281575"/>
                    <a:gd name="connsiteY2" fmla="*/ 152472 h 152472"/>
                    <a:gd name="connsiteX3" fmla="*/ 155153 w 281575"/>
                    <a:gd name="connsiteY3" fmla="*/ 3052 h 152472"/>
                    <a:gd name="connsiteX4" fmla="*/ 270201 w 281575"/>
                    <a:gd name="connsiteY4" fmla="*/ 0 h 152472"/>
                    <a:gd name="connsiteX5" fmla="*/ 281575 w 281575"/>
                    <a:gd name="connsiteY5" fmla="*/ 60521 h 152472"/>
                    <a:gd name="connsiteX0" fmla="*/ 0 w 281575"/>
                    <a:gd name="connsiteY0" fmla="*/ 114832 h 155061"/>
                    <a:gd name="connsiteX1" fmla="*/ 28732 w 281575"/>
                    <a:gd name="connsiteY1" fmla="*/ 155061 h 155061"/>
                    <a:gd name="connsiteX2" fmla="*/ 109182 w 281575"/>
                    <a:gd name="connsiteY2" fmla="*/ 155061 h 155061"/>
                    <a:gd name="connsiteX3" fmla="*/ 178617 w 281575"/>
                    <a:gd name="connsiteY3" fmla="*/ 0 h 155061"/>
                    <a:gd name="connsiteX4" fmla="*/ 270201 w 281575"/>
                    <a:gd name="connsiteY4" fmla="*/ 2589 h 155061"/>
                    <a:gd name="connsiteX5" fmla="*/ 281575 w 281575"/>
                    <a:gd name="connsiteY5" fmla="*/ 63110 h 155061"/>
                    <a:gd name="connsiteX0" fmla="*/ 0 w 281575"/>
                    <a:gd name="connsiteY0" fmla="*/ 120704 h 160933"/>
                    <a:gd name="connsiteX1" fmla="*/ 28732 w 281575"/>
                    <a:gd name="connsiteY1" fmla="*/ 160933 h 160933"/>
                    <a:gd name="connsiteX2" fmla="*/ 109182 w 281575"/>
                    <a:gd name="connsiteY2" fmla="*/ 160933 h 160933"/>
                    <a:gd name="connsiteX3" fmla="*/ 178617 w 281575"/>
                    <a:gd name="connsiteY3" fmla="*/ 5872 h 160933"/>
                    <a:gd name="connsiteX4" fmla="*/ 276067 w 281575"/>
                    <a:gd name="connsiteY4" fmla="*/ 0 h 160933"/>
                    <a:gd name="connsiteX5" fmla="*/ 281575 w 281575"/>
                    <a:gd name="connsiteY5" fmla="*/ 68982 h 160933"/>
                    <a:gd name="connsiteX0" fmla="*/ 0 w 281575"/>
                    <a:gd name="connsiteY0" fmla="*/ 114832 h 155061"/>
                    <a:gd name="connsiteX1" fmla="*/ 28732 w 281575"/>
                    <a:gd name="connsiteY1" fmla="*/ 155061 h 155061"/>
                    <a:gd name="connsiteX2" fmla="*/ 109182 w 281575"/>
                    <a:gd name="connsiteY2" fmla="*/ 15506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14832 h 155061"/>
                    <a:gd name="connsiteX1" fmla="*/ 28732 w 281575"/>
                    <a:gd name="connsiteY1" fmla="*/ 155061 h 155061"/>
                    <a:gd name="connsiteX2" fmla="*/ 123848 w 281575"/>
                    <a:gd name="connsiteY2" fmla="*/ 15224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06371 h 155061"/>
                    <a:gd name="connsiteX1" fmla="*/ 28732 w 281575"/>
                    <a:gd name="connsiteY1" fmla="*/ 155061 h 155061"/>
                    <a:gd name="connsiteX2" fmla="*/ 123848 w 281575"/>
                    <a:gd name="connsiteY2" fmla="*/ 15224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06371 h 152241"/>
                    <a:gd name="connsiteX1" fmla="*/ 28732 w 281575"/>
                    <a:gd name="connsiteY1" fmla="*/ 140959 h 152241"/>
                    <a:gd name="connsiteX2" fmla="*/ 123848 w 281575"/>
                    <a:gd name="connsiteY2" fmla="*/ 152241 h 152241"/>
                    <a:gd name="connsiteX3" fmla="*/ 178617 w 281575"/>
                    <a:gd name="connsiteY3" fmla="*/ 0 h 152241"/>
                    <a:gd name="connsiteX4" fmla="*/ 273134 w 281575"/>
                    <a:gd name="connsiteY4" fmla="*/ 2589 h 152241"/>
                    <a:gd name="connsiteX5" fmla="*/ 281575 w 281575"/>
                    <a:gd name="connsiteY5" fmla="*/ 63110 h 152241"/>
                    <a:gd name="connsiteX0" fmla="*/ 0 w 281575"/>
                    <a:gd name="connsiteY0" fmla="*/ 106371 h 155060"/>
                    <a:gd name="connsiteX1" fmla="*/ 25799 w 281575"/>
                    <a:gd name="connsiteY1" fmla="*/ 155060 h 155060"/>
                    <a:gd name="connsiteX2" fmla="*/ 123848 w 281575"/>
                    <a:gd name="connsiteY2" fmla="*/ 152241 h 155060"/>
                    <a:gd name="connsiteX3" fmla="*/ 178617 w 281575"/>
                    <a:gd name="connsiteY3" fmla="*/ 0 h 155060"/>
                    <a:gd name="connsiteX4" fmla="*/ 273134 w 281575"/>
                    <a:gd name="connsiteY4" fmla="*/ 2589 h 155060"/>
                    <a:gd name="connsiteX5" fmla="*/ 281575 w 281575"/>
                    <a:gd name="connsiteY5" fmla="*/ 63110 h 155060"/>
                    <a:gd name="connsiteX0" fmla="*/ 0 w 281575"/>
                    <a:gd name="connsiteY0" fmla="*/ 106371 h 155062"/>
                    <a:gd name="connsiteX1" fmla="*/ 25799 w 281575"/>
                    <a:gd name="connsiteY1" fmla="*/ 155060 h 155062"/>
                    <a:gd name="connsiteX2" fmla="*/ 141446 w 281575"/>
                    <a:gd name="connsiteY2" fmla="*/ 155062 h 155062"/>
                    <a:gd name="connsiteX3" fmla="*/ 178617 w 281575"/>
                    <a:gd name="connsiteY3" fmla="*/ 0 h 155062"/>
                    <a:gd name="connsiteX4" fmla="*/ 273134 w 281575"/>
                    <a:gd name="connsiteY4" fmla="*/ 2589 h 155062"/>
                    <a:gd name="connsiteX5" fmla="*/ 281575 w 281575"/>
                    <a:gd name="connsiteY5" fmla="*/ 63110 h 155062"/>
                    <a:gd name="connsiteX0" fmla="*/ 0 w 290733"/>
                    <a:gd name="connsiteY0" fmla="*/ 109422 h 158113"/>
                    <a:gd name="connsiteX1" fmla="*/ 25799 w 290733"/>
                    <a:gd name="connsiteY1" fmla="*/ 158111 h 158113"/>
                    <a:gd name="connsiteX2" fmla="*/ 141446 w 290733"/>
                    <a:gd name="connsiteY2" fmla="*/ 158113 h 158113"/>
                    <a:gd name="connsiteX3" fmla="*/ 178617 w 290733"/>
                    <a:gd name="connsiteY3" fmla="*/ 3051 h 158113"/>
                    <a:gd name="connsiteX4" fmla="*/ 290733 w 290733"/>
                    <a:gd name="connsiteY4" fmla="*/ 0 h 158113"/>
                    <a:gd name="connsiteX5" fmla="*/ 281575 w 290733"/>
                    <a:gd name="connsiteY5" fmla="*/ 66161 h 158113"/>
                    <a:gd name="connsiteX0" fmla="*/ 0 w 281575"/>
                    <a:gd name="connsiteY0" fmla="*/ 106371 h 155062"/>
                    <a:gd name="connsiteX1" fmla="*/ 25799 w 281575"/>
                    <a:gd name="connsiteY1" fmla="*/ 155060 h 155062"/>
                    <a:gd name="connsiteX2" fmla="*/ 141446 w 281575"/>
                    <a:gd name="connsiteY2" fmla="*/ 155062 h 155062"/>
                    <a:gd name="connsiteX3" fmla="*/ 178617 w 281575"/>
                    <a:gd name="connsiteY3" fmla="*/ 0 h 155062"/>
                    <a:gd name="connsiteX4" fmla="*/ 279001 w 281575"/>
                    <a:gd name="connsiteY4" fmla="*/ 2590 h 155062"/>
                    <a:gd name="connsiteX5" fmla="*/ 281575 w 281575"/>
                    <a:gd name="connsiteY5" fmla="*/ 63110 h 155062"/>
                    <a:gd name="connsiteX0" fmla="*/ 0 w 302107"/>
                    <a:gd name="connsiteY0" fmla="*/ 106371 h 155062"/>
                    <a:gd name="connsiteX1" fmla="*/ 25799 w 302107"/>
                    <a:gd name="connsiteY1" fmla="*/ 155060 h 155062"/>
                    <a:gd name="connsiteX2" fmla="*/ 141446 w 302107"/>
                    <a:gd name="connsiteY2" fmla="*/ 155062 h 155062"/>
                    <a:gd name="connsiteX3" fmla="*/ 178617 w 302107"/>
                    <a:gd name="connsiteY3" fmla="*/ 0 h 155062"/>
                    <a:gd name="connsiteX4" fmla="*/ 279001 w 302107"/>
                    <a:gd name="connsiteY4" fmla="*/ 2590 h 155062"/>
                    <a:gd name="connsiteX5" fmla="*/ 302107 w 302107"/>
                    <a:gd name="connsiteY5" fmla="*/ 60290 h 15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07" h="155062">
                      <a:moveTo>
                        <a:pt x="0" y="106371"/>
                      </a:moveTo>
                      <a:lnTo>
                        <a:pt x="25799" y="155060"/>
                      </a:lnTo>
                      <a:lnTo>
                        <a:pt x="141446" y="155062"/>
                      </a:lnTo>
                      <a:lnTo>
                        <a:pt x="178617" y="0"/>
                      </a:lnTo>
                      <a:lnTo>
                        <a:pt x="279001" y="2590"/>
                      </a:lnTo>
                      <a:lnTo>
                        <a:pt x="302107" y="60290"/>
                      </a:lnTo>
                    </a:path>
                  </a:pathLst>
                </a:cu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b="0">
                    <a:latin typeface="Calibri" panose="020F0502020204030204" pitchFamily="34" charset="0"/>
                    <a:cs typeface="Calibri" panose="020F0502020204030204" pitchFamily="34" charset="0"/>
                  </a:endParaRPr>
                </a:p>
              </p:txBody>
            </p:sp>
            <p:sp>
              <p:nvSpPr>
                <p:cNvPr id="68" name="Freeform 67"/>
                <p:cNvSpPr/>
                <p:nvPr/>
              </p:nvSpPr>
              <p:spPr>
                <a:xfrm>
                  <a:off x="1870075" y="3816350"/>
                  <a:ext cx="104775" cy="63500"/>
                </a:xfrm>
                <a:custGeom>
                  <a:avLst/>
                  <a:gdLst>
                    <a:gd name="connsiteX0" fmla="*/ 0 w 104775"/>
                    <a:gd name="connsiteY0" fmla="*/ 41275 h 63500"/>
                    <a:gd name="connsiteX1" fmla="*/ 66675 w 104775"/>
                    <a:gd name="connsiteY1" fmla="*/ 0 h 63500"/>
                    <a:gd name="connsiteX2" fmla="*/ 104775 w 104775"/>
                    <a:gd name="connsiteY2" fmla="*/ 63500 h 63500"/>
                  </a:gdLst>
                  <a:ahLst/>
                  <a:cxnLst>
                    <a:cxn ang="0">
                      <a:pos x="connsiteX0" y="connsiteY0"/>
                    </a:cxn>
                    <a:cxn ang="0">
                      <a:pos x="connsiteX1" y="connsiteY1"/>
                    </a:cxn>
                    <a:cxn ang="0">
                      <a:pos x="connsiteX2" y="connsiteY2"/>
                    </a:cxn>
                  </a:cxnLst>
                  <a:rect l="l" t="t" r="r" b="b"/>
                  <a:pathLst>
                    <a:path w="104775" h="63500">
                      <a:moveTo>
                        <a:pt x="0" y="41275"/>
                      </a:moveTo>
                      <a:lnTo>
                        <a:pt x="66675" y="0"/>
                      </a:lnTo>
                      <a:lnTo>
                        <a:pt x="104775" y="63500"/>
                      </a:lnTo>
                    </a:path>
                  </a:pathLst>
                </a:cu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b="0">
                    <a:latin typeface="Calibri" panose="020F0502020204030204" pitchFamily="34" charset="0"/>
                    <a:cs typeface="Calibri" panose="020F0502020204030204" pitchFamily="34" charset="0"/>
                  </a:endParaRPr>
                </a:p>
              </p:txBody>
            </p:sp>
          </p:grpSp>
          <p:sp>
            <p:nvSpPr>
              <p:cNvPr id="69" name="Rectangle 68"/>
              <p:cNvSpPr/>
              <p:nvPr/>
            </p:nvSpPr>
            <p:spPr>
              <a:xfrm>
                <a:off x="1524000" y="3638550"/>
                <a:ext cx="762000" cy="457200"/>
              </a:xfrm>
              <a:prstGeom prst="rect">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1800" b="0" dirty="0">
                    <a:latin typeface="Calibri" panose="020F0502020204030204" pitchFamily="34" charset="0"/>
                    <a:cs typeface="Calibri" panose="020F0502020204030204" pitchFamily="34" charset="0"/>
                  </a:rPr>
                  <a:t>clock</a:t>
                </a:r>
              </a:p>
            </p:txBody>
          </p:sp>
        </p:grpSp>
        <p:cxnSp>
          <p:nvCxnSpPr>
            <p:cNvPr id="49" name="Elbow Connector 48"/>
            <p:cNvCxnSpPr>
              <a:stCxn id="69" idx="3"/>
              <a:endCxn id="31" idx="2"/>
            </p:cNvCxnSpPr>
            <p:nvPr/>
          </p:nvCxnSpPr>
          <p:spPr>
            <a:xfrm flipV="1">
              <a:off x="1009987" y="2227361"/>
              <a:ext cx="1441313" cy="152400"/>
            </a:xfrm>
            <a:prstGeom prst="bentConnector2">
              <a:avLst/>
            </a:prstGeom>
            <a:ln w="28575" cmpd="sng">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1724467" y="3971289"/>
              <a:ext cx="803244" cy="137446"/>
            </a:xfrm>
            <a:prstGeom prst="bentConnector3">
              <a:avLst>
                <a:gd name="adj1" fmla="val 97932"/>
              </a:avLst>
            </a:prstGeom>
            <a:ln w="28575" cmpd="sng">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89" name="Elbow Connector 88"/>
            <p:cNvCxnSpPr/>
            <p:nvPr/>
          </p:nvCxnSpPr>
          <p:spPr>
            <a:xfrm flipV="1">
              <a:off x="1733417" y="4730138"/>
              <a:ext cx="764484" cy="137447"/>
            </a:xfrm>
            <a:prstGeom prst="bentConnector3">
              <a:avLst>
                <a:gd name="adj1" fmla="val 99610"/>
              </a:avLst>
            </a:prstGeom>
            <a:ln w="28575" cmpd="sng">
              <a:solidFill>
                <a:srgbClr val="0070C0"/>
              </a:solidFill>
              <a:tailEnd type="arrow"/>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84D52ED1-901D-FE47-963F-720A022F71B9}"/>
              </a:ext>
            </a:extLst>
          </p:cNvPr>
          <p:cNvSpPr txBox="1"/>
          <p:nvPr/>
        </p:nvSpPr>
        <p:spPr>
          <a:xfrm>
            <a:off x="724830" y="6027003"/>
            <a:ext cx="3664273" cy="830997"/>
          </a:xfrm>
          <a:prstGeom prst="rect">
            <a:avLst/>
          </a:prstGeom>
          <a:noFill/>
        </p:spPr>
        <p:txBody>
          <a:bodyPr wrap="none" rtlCol="0">
            <a:spAutoFit/>
          </a:bodyPr>
          <a:lstStyle/>
          <a:p>
            <a:r>
              <a:rPr lang="en-US" dirty="0">
                <a:solidFill>
                  <a:srgbClr val="FF0000"/>
                </a:solidFill>
                <a:latin typeface="Calibri" pitchFamily="34" charset="0"/>
              </a:rPr>
              <a:t>IMEM: </a:t>
            </a:r>
            <a:r>
              <a:rPr lang="en-US" dirty="0">
                <a:solidFill>
                  <a:srgbClr val="0070C0"/>
                </a:solidFill>
                <a:latin typeface="Calibri" pitchFamily="34" charset="0"/>
              </a:rPr>
              <a:t>Instruction Memory</a:t>
            </a:r>
          </a:p>
          <a:p>
            <a:r>
              <a:rPr lang="en-US" dirty="0">
                <a:solidFill>
                  <a:srgbClr val="FF0000"/>
                </a:solidFill>
                <a:latin typeface="Calibri" pitchFamily="34" charset="0"/>
              </a:rPr>
              <a:t>DMEM:</a:t>
            </a:r>
            <a:r>
              <a:rPr lang="en-US" dirty="0">
                <a:solidFill>
                  <a:srgbClr val="0070C0"/>
                </a:solidFill>
                <a:latin typeface="Calibri" pitchFamily="34" charset="0"/>
              </a:rPr>
              <a:t> Data Memory</a:t>
            </a:r>
          </a:p>
        </p:txBody>
      </p:sp>
      <p:sp>
        <p:nvSpPr>
          <p:cNvPr id="42" name="Footer Placeholder 3">
            <a:extLst>
              <a:ext uri="{FF2B5EF4-FFF2-40B4-BE49-F238E27FC236}">
                <a16:creationId xmlns:a16="http://schemas.microsoft.com/office/drawing/2014/main" id="{B8EB295B-B81E-9D4C-8FED-D1A053C24612}"/>
              </a:ext>
            </a:extLst>
          </p:cNvPr>
          <p:cNvSpPr txBox="1">
            <a:spLocks/>
          </p:cNvSpPr>
          <p:nvPr/>
        </p:nvSpPr>
        <p:spPr>
          <a:xfrm>
            <a:off x="4184807" y="6501334"/>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79145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Basic Phases of Instruction Execution</a:t>
            </a:r>
          </a:p>
        </p:txBody>
      </p:sp>
      <p:sp>
        <p:nvSpPr>
          <p:cNvPr id="31747" name="Rectangle 4"/>
          <p:cNvSpPr>
            <a:spLocks noChangeArrowheads="1"/>
          </p:cNvSpPr>
          <p:nvPr/>
        </p:nvSpPr>
        <p:spPr bwMode="auto">
          <a:xfrm>
            <a:off x="2057400" y="2438401"/>
            <a:ext cx="285750" cy="1000125"/>
          </a:xfrm>
          <a:prstGeom prst="rect">
            <a:avLst/>
          </a:prstGeom>
          <a:noFill/>
          <a:ln w="28575">
            <a:solidFill>
              <a:schemeClr val="tx1"/>
            </a:solidFill>
            <a:miter lim="800000"/>
            <a:headEnd/>
            <a:tailEnd/>
          </a:ln>
        </p:spPr>
        <p:txBody>
          <a:bodyPr wrap="none" lIns="68580" tIns="34290" rIns="68580" bIns="34290" anchor="ctr">
            <a:prstTxWarp prst="textNoShape">
              <a:avLst/>
            </a:prstTxWarp>
          </a:bodyPr>
          <a:lstStyle/>
          <a:p>
            <a:endParaRPr lang="en-US"/>
          </a:p>
        </p:txBody>
      </p:sp>
      <p:sp>
        <p:nvSpPr>
          <p:cNvPr id="31748" name="Rectangle 5"/>
          <p:cNvSpPr>
            <a:spLocks noChangeArrowheads="1"/>
          </p:cNvSpPr>
          <p:nvPr/>
        </p:nvSpPr>
        <p:spPr bwMode="auto">
          <a:xfrm rot="-5400000">
            <a:off x="2571750" y="2667001"/>
            <a:ext cx="1485900" cy="800100"/>
          </a:xfrm>
          <a:prstGeom prst="rect">
            <a:avLst/>
          </a:prstGeom>
          <a:solidFill>
            <a:srgbClr val="FFFFFF"/>
          </a:solidFill>
          <a:ln w="28575">
            <a:solidFill>
              <a:schemeClr val="tx1"/>
            </a:solidFill>
            <a:miter lim="800000"/>
            <a:headEnd/>
            <a:tailEnd/>
          </a:ln>
        </p:spPr>
        <p:txBody>
          <a:bodyPr wrap="none" lIns="68580" tIns="34290" rIns="68580" bIns="34290" anchor="ctr">
            <a:prstTxWarp prst="textNoShape">
              <a:avLst/>
            </a:prstTxWarp>
          </a:bodyPr>
          <a:lstStyle/>
          <a:p>
            <a:pPr algn="ctr"/>
            <a:r>
              <a:rPr lang="en-US" sz="1500" dirty="0"/>
              <a:t>IMEM</a:t>
            </a:r>
          </a:p>
        </p:txBody>
      </p:sp>
      <p:sp>
        <p:nvSpPr>
          <p:cNvPr id="31749" name="AutoShape 6"/>
          <p:cNvSpPr>
            <a:spLocks noChangeArrowheads="1"/>
          </p:cNvSpPr>
          <p:nvPr/>
        </p:nvSpPr>
        <p:spPr bwMode="auto">
          <a:xfrm>
            <a:off x="2514602" y="3512346"/>
            <a:ext cx="275035" cy="411956"/>
          </a:xfrm>
          <a:prstGeom prst="roundRect">
            <a:avLst>
              <a:gd name="adj" fmla="val 16667"/>
            </a:avLst>
          </a:prstGeom>
          <a:solidFill>
            <a:srgbClr val="FFFFFF"/>
          </a:solidFill>
          <a:ln w="28575">
            <a:solidFill>
              <a:schemeClr val="tx1"/>
            </a:solidFill>
            <a:round/>
            <a:headEnd/>
            <a:tailEnd/>
          </a:ln>
        </p:spPr>
        <p:txBody>
          <a:bodyPr wrap="none" lIns="68580" tIns="34290" rIns="68580" bIns="34290" anchor="ctr">
            <a:prstTxWarp prst="textNoShape">
              <a:avLst/>
            </a:prstTxWarp>
          </a:bodyPr>
          <a:lstStyle/>
          <a:p>
            <a:pPr algn="ctr"/>
            <a:r>
              <a:rPr lang="en-US" sz="1500"/>
              <a:t>+4</a:t>
            </a:r>
          </a:p>
        </p:txBody>
      </p:sp>
      <p:sp>
        <p:nvSpPr>
          <p:cNvPr id="31750" name="Line 7"/>
          <p:cNvSpPr>
            <a:spLocks noChangeShapeType="1"/>
          </p:cNvSpPr>
          <p:nvPr/>
        </p:nvSpPr>
        <p:spPr bwMode="auto">
          <a:xfrm>
            <a:off x="2343150" y="2895601"/>
            <a:ext cx="57150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51" name="Rectangle 8"/>
          <p:cNvSpPr>
            <a:spLocks noChangeArrowheads="1"/>
          </p:cNvSpPr>
          <p:nvPr/>
        </p:nvSpPr>
        <p:spPr bwMode="auto">
          <a:xfrm>
            <a:off x="4114800" y="2438401"/>
            <a:ext cx="742950" cy="1000125"/>
          </a:xfrm>
          <a:prstGeom prst="rect">
            <a:avLst/>
          </a:prstGeom>
          <a:solidFill>
            <a:srgbClr val="FFFFFF"/>
          </a:solidFill>
          <a:ln w="28575">
            <a:solidFill>
              <a:schemeClr val="tx1"/>
            </a:solidFill>
            <a:miter lim="800000"/>
            <a:headEnd/>
            <a:tailEnd/>
          </a:ln>
        </p:spPr>
        <p:txBody>
          <a:bodyPr wrap="none" lIns="68580" tIns="34290" rIns="68580" bIns="34290" anchor="ctr">
            <a:prstTxWarp prst="textNoShape">
              <a:avLst/>
            </a:prstTxWarp>
          </a:bodyPr>
          <a:lstStyle/>
          <a:p>
            <a:endParaRPr lang="en-US"/>
          </a:p>
        </p:txBody>
      </p:sp>
      <p:sp>
        <p:nvSpPr>
          <p:cNvPr id="31752" name="Line 9"/>
          <p:cNvSpPr>
            <a:spLocks noChangeShapeType="1"/>
          </p:cNvSpPr>
          <p:nvPr/>
        </p:nvSpPr>
        <p:spPr bwMode="auto">
          <a:xfrm>
            <a:off x="3714750" y="2781301"/>
            <a:ext cx="40005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53" name="Line 10"/>
          <p:cNvSpPr>
            <a:spLocks noChangeShapeType="1"/>
          </p:cNvSpPr>
          <p:nvPr/>
        </p:nvSpPr>
        <p:spPr bwMode="auto">
          <a:xfrm>
            <a:off x="3714750" y="3061098"/>
            <a:ext cx="40005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54" name="Line 11"/>
          <p:cNvSpPr>
            <a:spLocks noChangeShapeType="1"/>
          </p:cNvSpPr>
          <p:nvPr/>
        </p:nvSpPr>
        <p:spPr bwMode="auto">
          <a:xfrm>
            <a:off x="3714750" y="3295651"/>
            <a:ext cx="40005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55" name="Text Box 12"/>
          <p:cNvSpPr txBox="1">
            <a:spLocks noChangeArrowheads="1"/>
          </p:cNvSpPr>
          <p:nvPr/>
        </p:nvSpPr>
        <p:spPr bwMode="auto">
          <a:xfrm>
            <a:off x="3691718" y="3008814"/>
            <a:ext cx="375680" cy="300083"/>
          </a:xfrm>
          <a:prstGeom prst="rect">
            <a:avLst/>
          </a:prstGeom>
          <a:noFill/>
          <a:ln w="28575">
            <a:noFill/>
            <a:miter lim="800000"/>
            <a:headEnd/>
            <a:tailEnd/>
          </a:ln>
        </p:spPr>
        <p:txBody>
          <a:bodyPr wrap="none" lIns="68580" tIns="34290" rIns="68580" bIns="34290" anchor="ctr">
            <a:prstTxWarp prst="textNoShape">
              <a:avLst/>
            </a:prstTxWarp>
            <a:spAutoFit/>
          </a:bodyPr>
          <a:lstStyle/>
          <a:p>
            <a:pPr algn="ctr"/>
            <a:r>
              <a:rPr lang="en-US" sz="1500"/>
              <a:t>rs2</a:t>
            </a:r>
            <a:endParaRPr lang="en-US" sz="1500" dirty="0"/>
          </a:p>
        </p:txBody>
      </p:sp>
      <p:sp>
        <p:nvSpPr>
          <p:cNvPr id="31756" name="Text Box 13"/>
          <p:cNvSpPr txBox="1">
            <a:spLocks noChangeArrowheads="1"/>
          </p:cNvSpPr>
          <p:nvPr/>
        </p:nvSpPr>
        <p:spPr bwMode="auto">
          <a:xfrm>
            <a:off x="3691249" y="2768183"/>
            <a:ext cx="375680" cy="300083"/>
          </a:xfrm>
          <a:prstGeom prst="rect">
            <a:avLst/>
          </a:prstGeom>
          <a:noFill/>
          <a:ln w="28575">
            <a:noFill/>
            <a:miter lim="800000"/>
            <a:headEnd/>
            <a:tailEnd/>
          </a:ln>
        </p:spPr>
        <p:txBody>
          <a:bodyPr wrap="none" lIns="68580" tIns="34290" rIns="68580" bIns="34290" anchor="ctr">
            <a:prstTxWarp prst="textNoShape">
              <a:avLst/>
            </a:prstTxWarp>
            <a:spAutoFit/>
          </a:bodyPr>
          <a:lstStyle/>
          <a:p>
            <a:pPr algn="ctr"/>
            <a:r>
              <a:rPr lang="en-US" sz="1500"/>
              <a:t>rs1</a:t>
            </a:r>
          </a:p>
        </p:txBody>
      </p:sp>
      <p:sp>
        <p:nvSpPr>
          <p:cNvPr id="31757" name="Text Box 14"/>
          <p:cNvSpPr txBox="1">
            <a:spLocks noChangeArrowheads="1"/>
          </p:cNvSpPr>
          <p:nvPr/>
        </p:nvSpPr>
        <p:spPr bwMode="auto">
          <a:xfrm>
            <a:off x="3681415" y="2483646"/>
            <a:ext cx="307181" cy="297656"/>
          </a:xfrm>
          <a:prstGeom prst="rect">
            <a:avLst/>
          </a:prstGeom>
          <a:noFill/>
          <a:ln w="28575">
            <a:noFill/>
            <a:miter lim="800000"/>
            <a:headEnd/>
            <a:tailEnd/>
          </a:ln>
        </p:spPr>
        <p:txBody>
          <a:bodyPr wrap="none" lIns="68580" tIns="34290" rIns="68580" bIns="34290" anchor="ctr">
            <a:prstTxWarp prst="textNoShape">
              <a:avLst/>
            </a:prstTxWarp>
            <a:spAutoFit/>
          </a:bodyPr>
          <a:lstStyle/>
          <a:p>
            <a:pPr algn="ctr"/>
            <a:r>
              <a:rPr lang="en-US" sz="1500"/>
              <a:t>rd</a:t>
            </a:r>
          </a:p>
        </p:txBody>
      </p:sp>
      <p:sp>
        <p:nvSpPr>
          <p:cNvPr id="31758" name="Text Box 15"/>
          <p:cNvSpPr txBox="1">
            <a:spLocks noChangeArrowheads="1"/>
          </p:cNvSpPr>
          <p:nvPr/>
        </p:nvSpPr>
        <p:spPr bwMode="auto">
          <a:xfrm rot="-5400000">
            <a:off x="4219858" y="2802407"/>
            <a:ext cx="547171" cy="300082"/>
          </a:xfrm>
          <a:prstGeom prst="rect">
            <a:avLst/>
          </a:prstGeom>
          <a:noFill/>
          <a:ln w="28575">
            <a:noFill/>
            <a:miter lim="800000"/>
            <a:headEnd/>
            <a:tailEnd/>
          </a:ln>
        </p:spPr>
        <p:txBody>
          <a:bodyPr wrap="none" lIns="68580" tIns="34290" rIns="68580" bIns="34290" anchor="ctr">
            <a:prstTxWarp prst="textNoShape">
              <a:avLst/>
            </a:prstTxWarp>
            <a:spAutoFit/>
          </a:bodyPr>
          <a:lstStyle/>
          <a:p>
            <a:pPr algn="ctr"/>
            <a:r>
              <a:rPr lang="en-US" sz="1500" dirty="0" err="1"/>
              <a:t>Reg</a:t>
            </a:r>
            <a:r>
              <a:rPr lang="en-US" sz="1500" dirty="0"/>
              <a:t>[]</a:t>
            </a:r>
          </a:p>
        </p:txBody>
      </p:sp>
      <p:grpSp>
        <p:nvGrpSpPr>
          <p:cNvPr id="2" name="Group 16"/>
          <p:cNvGrpSpPr>
            <a:grpSpLocks/>
          </p:cNvGrpSpPr>
          <p:nvPr/>
        </p:nvGrpSpPr>
        <p:grpSpPr bwMode="auto">
          <a:xfrm>
            <a:off x="5372100" y="2483645"/>
            <a:ext cx="914400" cy="1143000"/>
            <a:chOff x="3648" y="1348"/>
            <a:chExt cx="768" cy="960"/>
          </a:xfrm>
        </p:grpSpPr>
        <p:sp>
          <p:nvSpPr>
            <p:cNvPr id="31799"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endParaRPr lang="en-US"/>
            </a:p>
          </p:txBody>
        </p:sp>
        <p:sp>
          <p:nvSpPr>
            <p:cNvPr id="31800"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31801" name="Text Box 17"/>
            <p:cNvSpPr txBox="1">
              <a:spLocks noChangeArrowheads="1"/>
            </p:cNvSpPr>
            <p:nvPr/>
          </p:nvSpPr>
          <p:spPr bwMode="auto">
            <a:xfrm>
              <a:off x="3722" y="1699"/>
              <a:ext cx="427" cy="271"/>
            </a:xfrm>
            <a:prstGeom prst="rect">
              <a:avLst/>
            </a:prstGeom>
            <a:noFill/>
            <a:ln w="12700">
              <a:noFill/>
              <a:miter lim="800000"/>
              <a:headEnd/>
              <a:tailEnd/>
            </a:ln>
          </p:spPr>
          <p:txBody>
            <a:bodyPr wrap="none">
              <a:prstTxWarp prst="textNoShape">
                <a:avLst/>
              </a:prstTxWarp>
              <a:spAutoFit/>
            </a:bodyPr>
            <a:lstStyle/>
            <a:p>
              <a:pPr algn="ctr"/>
              <a:r>
                <a:rPr lang="en-US" sz="1500"/>
                <a:t>ALU</a:t>
              </a:r>
              <a:endParaRPr lang="en-US">
                <a:latin typeface="Times" charset="0"/>
              </a:endParaRPr>
            </a:p>
          </p:txBody>
        </p:sp>
      </p:grpSp>
      <p:sp>
        <p:nvSpPr>
          <p:cNvPr id="31760" name="Line 20"/>
          <p:cNvSpPr>
            <a:spLocks noChangeShapeType="1"/>
          </p:cNvSpPr>
          <p:nvPr/>
        </p:nvSpPr>
        <p:spPr bwMode="auto">
          <a:xfrm>
            <a:off x="4857750" y="3295651"/>
            <a:ext cx="51435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61" name="Line 21"/>
          <p:cNvSpPr>
            <a:spLocks noChangeShapeType="1"/>
          </p:cNvSpPr>
          <p:nvPr/>
        </p:nvSpPr>
        <p:spPr bwMode="auto">
          <a:xfrm>
            <a:off x="3692129" y="3558780"/>
            <a:ext cx="165735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62" name="Line 22"/>
          <p:cNvSpPr>
            <a:spLocks noChangeShapeType="1"/>
          </p:cNvSpPr>
          <p:nvPr/>
        </p:nvSpPr>
        <p:spPr bwMode="auto">
          <a:xfrm>
            <a:off x="4857751" y="2684861"/>
            <a:ext cx="491729"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63" name="Rectangle 23"/>
          <p:cNvSpPr>
            <a:spLocks noChangeArrowheads="1"/>
          </p:cNvSpPr>
          <p:nvPr/>
        </p:nvSpPr>
        <p:spPr bwMode="auto">
          <a:xfrm rot="-5400000">
            <a:off x="5957888" y="2767014"/>
            <a:ext cx="1457325" cy="800100"/>
          </a:xfrm>
          <a:prstGeom prst="rect">
            <a:avLst/>
          </a:prstGeom>
          <a:solidFill>
            <a:srgbClr val="FFFFFF"/>
          </a:solidFill>
          <a:ln w="28575">
            <a:solidFill>
              <a:schemeClr val="tx1"/>
            </a:solidFill>
            <a:miter lim="800000"/>
            <a:headEnd/>
            <a:tailEnd/>
          </a:ln>
        </p:spPr>
        <p:txBody>
          <a:bodyPr wrap="none" lIns="68580" tIns="34290" rIns="68580" bIns="34290" anchor="ctr">
            <a:prstTxWarp prst="textNoShape">
              <a:avLst/>
            </a:prstTxWarp>
          </a:bodyPr>
          <a:lstStyle/>
          <a:p>
            <a:pPr algn="ctr"/>
            <a:r>
              <a:rPr lang="en-US" sz="1500" dirty="0"/>
              <a:t>DMEM</a:t>
            </a:r>
          </a:p>
        </p:txBody>
      </p:sp>
      <p:sp>
        <p:nvSpPr>
          <p:cNvPr id="31764" name="Line 24"/>
          <p:cNvSpPr>
            <a:spLocks noChangeShapeType="1"/>
          </p:cNvSpPr>
          <p:nvPr/>
        </p:nvSpPr>
        <p:spPr bwMode="auto">
          <a:xfrm>
            <a:off x="5029200" y="3295651"/>
            <a:ext cx="0" cy="228600"/>
          </a:xfrm>
          <a:prstGeom prst="line">
            <a:avLst/>
          </a:prstGeom>
          <a:no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65" name="Line 25"/>
          <p:cNvSpPr>
            <a:spLocks noChangeShapeType="1"/>
          </p:cNvSpPr>
          <p:nvPr/>
        </p:nvSpPr>
        <p:spPr bwMode="auto">
          <a:xfrm>
            <a:off x="5029200" y="3581401"/>
            <a:ext cx="0" cy="228600"/>
          </a:xfrm>
          <a:prstGeom prst="line">
            <a:avLst/>
          </a:prstGeom>
          <a:no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66" name="Line 26"/>
          <p:cNvSpPr>
            <a:spLocks noChangeShapeType="1"/>
          </p:cNvSpPr>
          <p:nvPr/>
        </p:nvSpPr>
        <p:spPr bwMode="auto">
          <a:xfrm>
            <a:off x="5029200" y="3810001"/>
            <a:ext cx="125730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67" name="Line 27"/>
          <p:cNvSpPr>
            <a:spLocks noChangeShapeType="1"/>
          </p:cNvSpPr>
          <p:nvPr/>
        </p:nvSpPr>
        <p:spPr bwMode="auto">
          <a:xfrm>
            <a:off x="7086600" y="2997995"/>
            <a:ext cx="228600" cy="0"/>
          </a:xfrm>
          <a:prstGeom prst="line">
            <a:avLst/>
          </a:prstGeom>
          <a:no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68" name="Line 28"/>
          <p:cNvSpPr>
            <a:spLocks noChangeShapeType="1"/>
          </p:cNvSpPr>
          <p:nvPr/>
        </p:nvSpPr>
        <p:spPr bwMode="auto">
          <a:xfrm flipV="1">
            <a:off x="7315200" y="2038352"/>
            <a:ext cx="0" cy="959644"/>
          </a:xfrm>
          <a:prstGeom prst="line">
            <a:avLst/>
          </a:prstGeom>
          <a:no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69" name="Line 29"/>
          <p:cNvSpPr>
            <a:spLocks noChangeShapeType="1"/>
          </p:cNvSpPr>
          <p:nvPr/>
        </p:nvSpPr>
        <p:spPr bwMode="auto">
          <a:xfrm flipH="1">
            <a:off x="4312445" y="2038351"/>
            <a:ext cx="3002756" cy="0"/>
          </a:xfrm>
          <a:prstGeom prst="line">
            <a:avLst/>
          </a:prstGeom>
          <a:no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70" name="Line 30"/>
          <p:cNvSpPr>
            <a:spLocks noChangeShapeType="1"/>
          </p:cNvSpPr>
          <p:nvPr/>
        </p:nvSpPr>
        <p:spPr bwMode="auto">
          <a:xfrm>
            <a:off x="4312444" y="2038351"/>
            <a:ext cx="0" cy="40005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71" name="Text Box 31"/>
          <p:cNvSpPr txBox="1">
            <a:spLocks noChangeArrowheads="1"/>
          </p:cNvSpPr>
          <p:nvPr/>
        </p:nvSpPr>
        <p:spPr bwMode="auto">
          <a:xfrm>
            <a:off x="3699904" y="3523039"/>
            <a:ext cx="460703" cy="300082"/>
          </a:xfrm>
          <a:prstGeom prst="rect">
            <a:avLst/>
          </a:prstGeom>
          <a:noFill/>
          <a:ln w="28575">
            <a:noFill/>
            <a:miter lim="800000"/>
            <a:headEnd/>
            <a:tailEnd/>
          </a:ln>
        </p:spPr>
        <p:txBody>
          <a:bodyPr wrap="none" lIns="68580" tIns="34290" rIns="68580" bIns="34290" anchor="ctr">
            <a:prstTxWarp prst="textNoShape">
              <a:avLst/>
            </a:prstTxWarp>
            <a:spAutoFit/>
          </a:bodyPr>
          <a:lstStyle/>
          <a:p>
            <a:pPr algn="ctr"/>
            <a:r>
              <a:rPr lang="en-US" sz="1500"/>
              <a:t>imm</a:t>
            </a:r>
          </a:p>
        </p:txBody>
      </p:sp>
      <p:sp>
        <p:nvSpPr>
          <p:cNvPr id="31772" name="Line 32"/>
          <p:cNvSpPr>
            <a:spLocks noChangeShapeType="1"/>
          </p:cNvSpPr>
          <p:nvPr/>
        </p:nvSpPr>
        <p:spPr bwMode="auto">
          <a:xfrm>
            <a:off x="2628900" y="2895601"/>
            <a:ext cx="0" cy="62865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73" name="AutoShape 33"/>
          <p:cNvSpPr>
            <a:spLocks noChangeArrowheads="1"/>
          </p:cNvSpPr>
          <p:nvPr/>
        </p:nvSpPr>
        <p:spPr bwMode="auto">
          <a:xfrm>
            <a:off x="2057400" y="3626647"/>
            <a:ext cx="285750" cy="607219"/>
          </a:xfrm>
          <a:prstGeom prst="roundRect">
            <a:avLst>
              <a:gd name="adj" fmla="val 16667"/>
            </a:avLst>
          </a:prstGeom>
          <a:solidFill>
            <a:srgbClr val="FFFFFF"/>
          </a:solid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74" name="Line 34"/>
          <p:cNvSpPr>
            <a:spLocks noChangeShapeType="1"/>
          </p:cNvSpPr>
          <p:nvPr/>
        </p:nvSpPr>
        <p:spPr bwMode="auto">
          <a:xfrm flipH="1">
            <a:off x="2343150" y="3793332"/>
            <a:ext cx="17145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75" name="Line 35"/>
          <p:cNvSpPr>
            <a:spLocks noChangeShapeType="1"/>
          </p:cNvSpPr>
          <p:nvPr/>
        </p:nvSpPr>
        <p:spPr bwMode="auto">
          <a:xfrm>
            <a:off x="6096000" y="2981326"/>
            <a:ext cx="0" cy="1066800"/>
          </a:xfrm>
          <a:prstGeom prst="line">
            <a:avLst/>
          </a:prstGeom>
          <a:no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76" name="Line 36"/>
          <p:cNvSpPr>
            <a:spLocks noChangeShapeType="1"/>
          </p:cNvSpPr>
          <p:nvPr/>
        </p:nvSpPr>
        <p:spPr bwMode="auto">
          <a:xfrm flipH="1">
            <a:off x="2343151" y="4048126"/>
            <a:ext cx="3752849" cy="14288"/>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sp>
        <p:nvSpPr>
          <p:cNvPr id="31777" name="Line 37"/>
          <p:cNvSpPr>
            <a:spLocks noChangeShapeType="1"/>
          </p:cNvSpPr>
          <p:nvPr/>
        </p:nvSpPr>
        <p:spPr bwMode="auto">
          <a:xfrm flipH="1">
            <a:off x="1771650" y="3924301"/>
            <a:ext cx="285750" cy="0"/>
          </a:xfrm>
          <a:prstGeom prst="line">
            <a:avLst/>
          </a:prstGeom>
          <a:no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78" name="Line 38"/>
          <p:cNvSpPr>
            <a:spLocks noChangeShapeType="1"/>
          </p:cNvSpPr>
          <p:nvPr/>
        </p:nvSpPr>
        <p:spPr bwMode="auto">
          <a:xfrm flipV="1">
            <a:off x="1771650" y="2895601"/>
            <a:ext cx="0" cy="1028700"/>
          </a:xfrm>
          <a:prstGeom prst="line">
            <a:avLst/>
          </a:prstGeom>
          <a:noFill/>
          <a:ln w="28575">
            <a:solidFill>
              <a:schemeClr val="tx1"/>
            </a:solidFill>
            <a:round/>
            <a:headEnd/>
            <a:tailEnd/>
          </a:ln>
        </p:spPr>
        <p:txBody>
          <a:bodyPr wrap="none" lIns="68580" tIns="34290" rIns="68580" bIns="34290" anchor="ctr">
            <a:prstTxWarp prst="textNoShape">
              <a:avLst/>
            </a:prstTxWarp>
          </a:bodyPr>
          <a:lstStyle/>
          <a:p>
            <a:endParaRPr lang="en-US"/>
          </a:p>
        </p:txBody>
      </p:sp>
      <p:sp>
        <p:nvSpPr>
          <p:cNvPr id="31779" name="Line 39"/>
          <p:cNvSpPr>
            <a:spLocks noChangeShapeType="1"/>
          </p:cNvSpPr>
          <p:nvPr/>
        </p:nvSpPr>
        <p:spPr bwMode="auto">
          <a:xfrm>
            <a:off x="1771650" y="2895601"/>
            <a:ext cx="285750" cy="0"/>
          </a:xfrm>
          <a:prstGeom prst="line">
            <a:avLst/>
          </a:prstGeom>
          <a:noFill/>
          <a:ln w="28575">
            <a:solidFill>
              <a:schemeClr val="tx1"/>
            </a:solidFill>
            <a:round/>
            <a:headEnd/>
            <a:tailEnd type="triangle" w="med" len="med"/>
          </a:ln>
        </p:spPr>
        <p:txBody>
          <a:bodyPr wrap="none" lIns="68580" tIns="34290" rIns="68580" bIns="34290" anchor="ctr">
            <a:prstTxWarp prst="textNoShape">
              <a:avLst/>
            </a:prstTxWarp>
          </a:bodyPr>
          <a:lstStyle/>
          <a:p>
            <a:endParaRPr lang="en-US"/>
          </a:p>
        </p:txBody>
      </p:sp>
      <p:grpSp>
        <p:nvGrpSpPr>
          <p:cNvPr id="3" name="Group 40"/>
          <p:cNvGrpSpPr>
            <a:grpSpLocks/>
          </p:cNvGrpSpPr>
          <p:nvPr/>
        </p:nvGrpSpPr>
        <p:grpSpPr bwMode="auto">
          <a:xfrm>
            <a:off x="2203850" y="4685110"/>
            <a:ext cx="1248965" cy="553641"/>
            <a:chOff x="729" y="2831"/>
            <a:chExt cx="1355" cy="465"/>
          </a:xfrm>
        </p:grpSpPr>
        <p:sp>
          <p:nvSpPr>
            <p:cNvPr id="2499625" name="Text Box 41"/>
            <p:cNvSpPr txBox="1">
              <a:spLocks noChangeArrowheads="1"/>
            </p:cNvSpPr>
            <p:nvPr/>
          </p:nvSpPr>
          <p:spPr bwMode="auto">
            <a:xfrm>
              <a:off x="731" y="2831"/>
              <a:ext cx="1273" cy="465"/>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1500" dirty="0">
                  <a:solidFill>
                    <a:schemeClr val="accent2"/>
                  </a:solidFill>
                </a:rPr>
                <a:t>1. Instruction</a:t>
              </a:r>
            </a:p>
            <a:p>
              <a:pPr algn="ctr">
                <a:defRPr/>
              </a:pPr>
              <a:r>
                <a:rPr lang="en-US" sz="1500" dirty="0">
                  <a:solidFill>
                    <a:schemeClr val="accent2"/>
                  </a:solidFill>
                </a:rPr>
                <a:t>Fetch</a:t>
              </a:r>
            </a:p>
          </p:txBody>
        </p:sp>
        <p:sp>
          <p:nvSpPr>
            <p:cNvPr id="2499626" name="Line 42"/>
            <p:cNvSpPr>
              <a:spLocks noChangeShapeType="1"/>
            </p:cNvSpPr>
            <p:nvPr/>
          </p:nvSpPr>
          <p:spPr bwMode="auto">
            <a:xfrm>
              <a:off x="729" y="2832"/>
              <a:ext cx="1355"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pPr>
                <a:defRPr/>
              </a:pPr>
              <a:endParaRPr lang="en-US"/>
            </a:p>
          </p:txBody>
        </p:sp>
      </p:grpSp>
      <p:grpSp>
        <p:nvGrpSpPr>
          <p:cNvPr id="4" name="Group 43"/>
          <p:cNvGrpSpPr>
            <a:grpSpLocks/>
          </p:cNvGrpSpPr>
          <p:nvPr/>
        </p:nvGrpSpPr>
        <p:grpSpPr bwMode="auto">
          <a:xfrm>
            <a:off x="3594497" y="4441034"/>
            <a:ext cx="1322784" cy="1015603"/>
            <a:chOff x="728" y="2626"/>
            <a:chExt cx="1356" cy="853"/>
          </a:xfrm>
        </p:grpSpPr>
        <p:sp>
          <p:nvSpPr>
            <p:cNvPr id="2499628" name="Text Box 44"/>
            <p:cNvSpPr txBox="1">
              <a:spLocks noChangeArrowheads="1"/>
            </p:cNvSpPr>
            <p:nvPr/>
          </p:nvSpPr>
          <p:spPr bwMode="auto">
            <a:xfrm>
              <a:off x="853" y="2626"/>
              <a:ext cx="1014" cy="853"/>
            </a:xfrm>
            <a:prstGeom prst="rect">
              <a:avLst/>
            </a:prstGeom>
            <a:noFill/>
            <a:ln w="28575">
              <a:noFill/>
              <a:miter lim="800000"/>
              <a:headEnd/>
              <a:tailEnd/>
            </a:ln>
            <a:effectLst/>
          </p:spPr>
          <p:txBody>
            <a:bodyPr wrap="none" anchor="ctr">
              <a:prstTxWarp prst="textNoShape">
                <a:avLst/>
              </a:prstTxWarp>
              <a:spAutoFit/>
            </a:bodyPr>
            <a:lstStyle/>
            <a:p>
              <a:pPr algn="ctr">
                <a:defRPr/>
              </a:pPr>
              <a:endParaRPr lang="en-US" sz="1500" dirty="0">
                <a:solidFill>
                  <a:schemeClr val="accent2"/>
                </a:solidFill>
              </a:endParaRPr>
            </a:p>
            <a:p>
              <a:pPr algn="ctr">
                <a:defRPr/>
              </a:pPr>
              <a:r>
                <a:rPr lang="en-US" sz="1500" dirty="0">
                  <a:solidFill>
                    <a:schemeClr val="accent2"/>
                  </a:solidFill>
                </a:rPr>
                <a:t>2. Decode/</a:t>
              </a:r>
            </a:p>
            <a:p>
              <a:pPr algn="ctr">
                <a:defRPr/>
              </a:pPr>
              <a:r>
                <a:rPr lang="en-US" sz="1500" dirty="0">
                  <a:solidFill>
                    <a:schemeClr val="accent2"/>
                  </a:solidFill>
                </a:rPr>
                <a:t>    Register</a:t>
              </a:r>
            </a:p>
            <a:p>
              <a:pPr algn="ctr">
                <a:defRPr/>
              </a:pPr>
              <a:r>
                <a:rPr lang="en-US" sz="1500" dirty="0">
                  <a:solidFill>
                    <a:schemeClr val="accent2"/>
                  </a:solidFill>
                </a:rPr>
                <a:t>Read</a:t>
              </a:r>
            </a:p>
          </p:txBody>
        </p:sp>
        <p:sp>
          <p:nvSpPr>
            <p:cNvPr id="2499629" name="Line 45"/>
            <p:cNvSpPr>
              <a:spLocks noChangeShapeType="1"/>
            </p:cNvSpPr>
            <p:nvPr/>
          </p:nvSpPr>
          <p:spPr bwMode="auto">
            <a:xfrm>
              <a:off x="728" y="2832"/>
              <a:ext cx="1356"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pPr>
                <a:defRPr/>
              </a:pPr>
              <a:endParaRPr lang="en-US"/>
            </a:p>
          </p:txBody>
        </p:sp>
      </p:grpSp>
      <p:grpSp>
        <p:nvGrpSpPr>
          <p:cNvPr id="5" name="Group 46"/>
          <p:cNvGrpSpPr>
            <a:grpSpLocks/>
          </p:cNvGrpSpPr>
          <p:nvPr/>
        </p:nvGrpSpPr>
        <p:grpSpPr bwMode="auto">
          <a:xfrm>
            <a:off x="5010151" y="4686305"/>
            <a:ext cx="1125141" cy="423863"/>
            <a:chOff x="729" y="2832"/>
            <a:chExt cx="1355" cy="356"/>
          </a:xfrm>
        </p:grpSpPr>
        <p:sp>
          <p:nvSpPr>
            <p:cNvPr id="2499631" name="Text Box 47"/>
            <p:cNvSpPr txBox="1">
              <a:spLocks noChangeArrowheads="1"/>
            </p:cNvSpPr>
            <p:nvPr/>
          </p:nvSpPr>
          <p:spPr bwMode="auto">
            <a:xfrm>
              <a:off x="754" y="2917"/>
              <a:ext cx="1192" cy="271"/>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1500" dirty="0">
                  <a:solidFill>
                    <a:schemeClr val="accent2"/>
                  </a:solidFill>
                </a:rPr>
                <a:t>3. Execute</a:t>
              </a:r>
            </a:p>
          </p:txBody>
        </p:sp>
        <p:sp>
          <p:nvSpPr>
            <p:cNvPr id="2499632" name="Line 48"/>
            <p:cNvSpPr>
              <a:spLocks noChangeShapeType="1"/>
            </p:cNvSpPr>
            <p:nvPr/>
          </p:nvSpPr>
          <p:spPr bwMode="auto">
            <a:xfrm>
              <a:off x="729" y="2832"/>
              <a:ext cx="1355"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pPr>
                <a:defRPr/>
              </a:pPr>
              <a:endParaRPr lang="en-US"/>
            </a:p>
          </p:txBody>
        </p:sp>
      </p:grpSp>
      <p:grpSp>
        <p:nvGrpSpPr>
          <p:cNvPr id="6" name="Group 49"/>
          <p:cNvGrpSpPr>
            <a:grpSpLocks/>
          </p:cNvGrpSpPr>
          <p:nvPr/>
        </p:nvGrpSpPr>
        <p:grpSpPr bwMode="auto">
          <a:xfrm>
            <a:off x="6003179" y="4686305"/>
            <a:ext cx="963851" cy="423863"/>
            <a:chOff x="307" y="2832"/>
            <a:chExt cx="2076" cy="356"/>
          </a:xfrm>
        </p:grpSpPr>
        <p:sp>
          <p:nvSpPr>
            <p:cNvPr id="2499634" name="Text Box 50"/>
            <p:cNvSpPr txBox="1">
              <a:spLocks noChangeArrowheads="1"/>
            </p:cNvSpPr>
            <p:nvPr/>
          </p:nvSpPr>
          <p:spPr bwMode="auto">
            <a:xfrm>
              <a:off x="307" y="2917"/>
              <a:ext cx="2076" cy="271"/>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1500" dirty="0">
                  <a:solidFill>
                    <a:schemeClr val="accent2"/>
                  </a:solidFill>
                </a:rPr>
                <a:t>4. Memory</a:t>
              </a:r>
            </a:p>
          </p:txBody>
        </p:sp>
        <p:sp>
          <p:nvSpPr>
            <p:cNvPr id="2499635" name="Line 51"/>
            <p:cNvSpPr>
              <a:spLocks noChangeShapeType="1"/>
            </p:cNvSpPr>
            <p:nvPr/>
          </p:nvSpPr>
          <p:spPr bwMode="auto">
            <a:xfrm>
              <a:off x="730" y="2832"/>
              <a:ext cx="1354"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pPr>
                <a:defRPr/>
              </a:pPr>
              <a:endParaRPr lang="en-US"/>
            </a:p>
          </p:txBody>
        </p:sp>
      </p:grpSp>
      <p:grpSp>
        <p:nvGrpSpPr>
          <p:cNvPr id="7" name="Group 52"/>
          <p:cNvGrpSpPr>
            <a:grpSpLocks/>
          </p:cNvGrpSpPr>
          <p:nvPr/>
        </p:nvGrpSpPr>
        <p:grpSpPr bwMode="auto">
          <a:xfrm>
            <a:off x="6840319" y="4672015"/>
            <a:ext cx="1021808" cy="553641"/>
            <a:chOff x="537" y="2820"/>
            <a:chExt cx="1758" cy="465"/>
          </a:xfrm>
        </p:grpSpPr>
        <p:sp>
          <p:nvSpPr>
            <p:cNvPr id="31789" name="Text Box 53"/>
            <p:cNvSpPr txBox="1">
              <a:spLocks noChangeArrowheads="1"/>
            </p:cNvSpPr>
            <p:nvPr/>
          </p:nvSpPr>
          <p:spPr bwMode="auto">
            <a:xfrm>
              <a:off x="537" y="2820"/>
              <a:ext cx="1758" cy="465"/>
            </a:xfrm>
            <a:prstGeom prst="rect">
              <a:avLst/>
            </a:prstGeom>
            <a:noFill/>
            <a:ln w="28575">
              <a:noFill/>
              <a:miter lim="800000"/>
              <a:headEnd/>
              <a:tailEnd/>
            </a:ln>
          </p:spPr>
          <p:txBody>
            <a:bodyPr wrap="none" anchor="ctr">
              <a:prstTxWarp prst="textNoShape">
                <a:avLst/>
              </a:prstTxWarp>
              <a:spAutoFit/>
            </a:bodyPr>
            <a:lstStyle/>
            <a:p>
              <a:pPr algn="ctr"/>
              <a:r>
                <a:rPr lang="en-US" sz="1500">
                  <a:solidFill>
                    <a:schemeClr val="accent2"/>
                  </a:solidFill>
                  <a:latin typeface="Calibri" charset="0"/>
                </a:rPr>
                <a:t>5. Register</a:t>
              </a:r>
            </a:p>
            <a:p>
              <a:pPr algn="ctr"/>
              <a:r>
                <a:rPr lang="en-US" sz="1500">
                  <a:solidFill>
                    <a:schemeClr val="accent2"/>
                  </a:solidFill>
                  <a:latin typeface="Calibri" charset="0"/>
                </a:rPr>
                <a:t>     Write</a:t>
              </a:r>
            </a:p>
          </p:txBody>
        </p:sp>
        <p:sp>
          <p:nvSpPr>
            <p:cNvPr id="2499638" name="Line 54"/>
            <p:cNvSpPr>
              <a:spLocks noChangeShapeType="1"/>
            </p:cNvSpPr>
            <p:nvPr/>
          </p:nvSpPr>
          <p:spPr bwMode="auto">
            <a:xfrm>
              <a:off x="729" y="2832"/>
              <a:ext cx="1354"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pPr>
                <a:defRPr/>
              </a:pPr>
              <a:endParaRPr lang="en-US"/>
            </a:p>
          </p:txBody>
        </p:sp>
      </p:grpSp>
      <p:sp>
        <p:nvSpPr>
          <p:cNvPr id="31785" name="Text Box 3"/>
          <p:cNvSpPr txBox="1">
            <a:spLocks noChangeArrowheads="1"/>
          </p:cNvSpPr>
          <p:nvPr/>
        </p:nvSpPr>
        <p:spPr bwMode="auto">
          <a:xfrm rot="-5400000">
            <a:off x="1960854" y="2653689"/>
            <a:ext cx="489558" cy="438582"/>
          </a:xfrm>
          <a:prstGeom prst="rect">
            <a:avLst/>
          </a:prstGeom>
          <a:noFill/>
          <a:ln w="28575">
            <a:noFill/>
            <a:miter lim="800000"/>
            <a:headEnd/>
            <a:tailEnd/>
          </a:ln>
        </p:spPr>
        <p:txBody>
          <a:bodyPr wrap="none" lIns="68580" tIns="34290" rIns="68580" bIns="34290" anchor="ctr">
            <a:prstTxWarp prst="textNoShape">
              <a:avLst/>
            </a:prstTxWarp>
            <a:spAutoFit/>
          </a:bodyPr>
          <a:lstStyle/>
          <a:p>
            <a:pPr algn="ctr"/>
            <a:r>
              <a:rPr lang="en-US"/>
              <a:t>PC</a:t>
            </a:r>
          </a:p>
        </p:txBody>
      </p:sp>
      <p:sp>
        <p:nvSpPr>
          <p:cNvPr id="58" name="Text Box 15"/>
          <p:cNvSpPr txBox="1">
            <a:spLocks noChangeArrowheads="1"/>
          </p:cNvSpPr>
          <p:nvPr/>
        </p:nvSpPr>
        <p:spPr bwMode="auto">
          <a:xfrm rot="-5400000">
            <a:off x="1937006" y="3770688"/>
            <a:ext cx="476539" cy="300083"/>
          </a:xfrm>
          <a:prstGeom prst="rect">
            <a:avLst/>
          </a:prstGeom>
          <a:noFill/>
          <a:ln w="28575">
            <a:noFill/>
            <a:miter lim="800000"/>
            <a:headEnd/>
            <a:tailEnd/>
          </a:ln>
        </p:spPr>
        <p:txBody>
          <a:bodyPr wrap="none" lIns="68580" tIns="34290" rIns="68580" bIns="34290" anchor="ctr">
            <a:prstTxWarp prst="textNoShape">
              <a:avLst/>
            </a:prstTxWarp>
            <a:spAutoFit/>
          </a:bodyPr>
          <a:lstStyle/>
          <a:p>
            <a:pPr algn="ctr"/>
            <a:r>
              <a:rPr lang="en-US" sz="1500" dirty="0" err="1"/>
              <a:t>mux</a:t>
            </a:r>
            <a:endParaRPr lang="en-US" sz="1500" dirty="0"/>
          </a:p>
        </p:txBody>
      </p:sp>
      <p:sp>
        <p:nvSpPr>
          <p:cNvPr id="59" name="Isosceles Triangle 58"/>
          <p:cNvSpPr/>
          <p:nvPr/>
        </p:nvSpPr>
        <p:spPr>
          <a:xfrm>
            <a:off x="2133600" y="3286126"/>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Isosceles Triangle 59"/>
          <p:cNvSpPr/>
          <p:nvPr/>
        </p:nvSpPr>
        <p:spPr>
          <a:xfrm>
            <a:off x="4648200" y="3286126"/>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Isosceles Triangle 60"/>
          <p:cNvSpPr/>
          <p:nvPr/>
        </p:nvSpPr>
        <p:spPr>
          <a:xfrm>
            <a:off x="6858000" y="3743326"/>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99633" name="Group 2499632"/>
          <p:cNvGrpSpPr/>
          <p:nvPr/>
        </p:nvGrpSpPr>
        <p:grpSpPr>
          <a:xfrm>
            <a:off x="1066800" y="5486400"/>
            <a:ext cx="7086600" cy="228600"/>
            <a:chOff x="1066800" y="4629150"/>
            <a:chExt cx="7086600" cy="228600"/>
          </a:xfrm>
        </p:grpSpPr>
        <p:cxnSp>
          <p:nvCxnSpPr>
            <p:cNvPr id="10" name="Straight Connector 9"/>
            <p:cNvCxnSpPr/>
            <p:nvPr/>
          </p:nvCxnSpPr>
          <p:spPr>
            <a:xfrm>
              <a:off x="1066800" y="4857750"/>
              <a:ext cx="9144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2133600" y="4629150"/>
              <a:ext cx="2590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4876800" y="4857750"/>
              <a:ext cx="2590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371600" y="4629150"/>
              <a:ext cx="344646" cy="184666"/>
            </a:xfrm>
            <a:prstGeom prst="rect">
              <a:avLst/>
            </a:prstGeom>
            <a:noFill/>
          </p:spPr>
          <p:txBody>
            <a:bodyPr wrap="none" lIns="0" tIns="0" rIns="0" bIns="0" rtlCol="0">
              <a:spAutoFit/>
            </a:bodyPr>
            <a:lstStyle/>
            <a:p>
              <a:r>
                <a:rPr lang="en-US" sz="1200" dirty="0"/>
                <a:t>Clock</a:t>
              </a:r>
            </a:p>
          </p:txBody>
        </p:sp>
        <p:cxnSp>
          <p:nvCxnSpPr>
            <p:cNvPr id="26" name="Straight Connector 25"/>
            <p:cNvCxnSpPr/>
            <p:nvPr/>
          </p:nvCxnSpPr>
          <p:spPr>
            <a:xfrm flipV="1">
              <a:off x="1962693" y="4698506"/>
              <a:ext cx="125073" cy="3207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flipV="1">
              <a:off x="2084560" y="4698506"/>
              <a:ext cx="16034" cy="10904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7445151" y="4700169"/>
              <a:ext cx="125073" cy="3207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H="1" flipV="1">
              <a:off x="7567018" y="4700169"/>
              <a:ext cx="16034" cy="10904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7620000" y="4629150"/>
              <a:ext cx="533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499630" name="Group 2499629"/>
          <p:cNvGrpSpPr/>
          <p:nvPr/>
        </p:nvGrpSpPr>
        <p:grpSpPr>
          <a:xfrm>
            <a:off x="2667000" y="5616774"/>
            <a:ext cx="1905000" cy="307777"/>
            <a:chOff x="2667000" y="4759523"/>
            <a:chExt cx="1905000" cy="307777"/>
          </a:xfrm>
        </p:grpSpPr>
        <p:cxnSp>
          <p:nvCxnSpPr>
            <p:cNvPr id="2499624" name="Straight Arrow Connector 2499623"/>
            <p:cNvCxnSpPr/>
            <p:nvPr/>
          </p:nvCxnSpPr>
          <p:spPr>
            <a:xfrm>
              <a:off x="3200400" y="4933950"/>
              <a:ext cx="1371600" cy="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99627" name="TextBox 2499626"/>
            <p:cNvSpPr txBox="1"/>
            <p:nvPr/>
          </p:nvSpPr>
          <p:spPr>
            <a:xfrm>
              <a:off x="2667000" y="4759523"/>
              <a:ext cx="432811" cy="307777"/>
            </a:xfrm>
            <a:prstGeom prst="rect">
              <a:avLst/>
            </a:prstGeom>
            <a:noFill/>
          </p:spPr>
          <p:txBody>
            <a:bodyPr wrap="none" lIns="0" tIns="0" rIns="0" bIns="0" rtlCol="0">
              <a:spAutoFit/>
            </a:bodyPr>
            <a:lstStyle/>
            <a:p>
              <a:r>
                <a:rPr lang="en-US" sz="2000" dirty="0"/>
                <a:t>time</a:t>
              </a:r>
            </a:p>
          </p:txBody>
        </p:sp>
      </p:grpSp>
      <p:sp>
        <p:nvSpPr>
          <p:cNvPr id="77" name="Footer Placeholder 3">
            <a:extLst>
              <a:ext uri="{FF2B5EF4-FFF2-40B4-BE49-F238E27FC236}">
                <a16:creationId xmlns:a16="http://schemas.microsoft.com/office/drawing/2014/main" id="{2F58C216-0014-C748-A208-DE6BEF98A4FB}"/>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926955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96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96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52051F-40AF-3646-9688-0D8D76F373A5}"/>
              </a:ext>
            </a:extLst>
          </p:cNvPr>
          <p:cNvSpPr>
            <a:spLocks noGrp="1"/>
          </p:cNvSpPr>
          <p:nvPr>
            <p:ph type="title"/>
          </p:nvPr>
        </p:nvSpPr>
        <p:spPr/>
        <p:txBody>
          <a:bodyPr/>
          <a:lstStyle/>
          <a:p>
            <a:r>
              <a:rPr lang="en-US" dirty="0"/>
              <a:t>Why Five Stages?</a:t>
            </a:r>
          </a:p>
        </p:txBody>
      </p:sp>
      <p:sp>
        <p:nvSpPr>
          <p:cNvPr id="4" name="Content Placeholder 3">
            <a:extLst>
              <a:ext uri="{FF2B5EF4-FFF2-40B4-BE49-F238E27FC236}">
                <a16:creationId xmlns:a16="http://schemas.microsoft.com/office/drawing/2014/main" id="{B7DFAFE3-70A0-F94F-B190-B887BA0376F7}"/>
              </a:ext>
            </a:extLst>
          </p:cNvPr>
          <p:cNvSpPr>
            <a:spLocks noGrp="1"/>
          </p:cNvSpPr>
          <p:nvPr>
            <p:ph idx="1"/>
          </p:nvPr>
        </p:nvSpPr>
        <p:spPr/>
        <p:txBody>
          <a:bodyPr/>
          <a:lstStyle/>
          <a:p>
            <a:r>
              <a:rPr lang="en-US" dirty="0"/>
              <a:t>Could we have a different number of stages?</a:t>
            </a:r>
          </a:p>
          <a:p>
            <a:pPr lvl="1"/>
            <a:r>
              <a:rPr lang="en-US" dirty="0"/>
              <a:t>Yes. Many other architectures do</a:t>
            </a:r>
          </a:p>
          <a:p>
            <a:r>
              <a:rPr lang="en-IN" dirty="0"/>
              <a:t>So why does RISC-V have five stages if instructions tend to idle for at least one stage? </a:t>
            </a:r>
          </a:p>
          <a:p>
            <a:pPr lvl="1"/>
            <a:r>
              <a:rPr lang="en-IN" dirty="0"/>
              <a:t>The five stages are the union of all the operations needed by all the instructions </a:t>
            </a:r>
          </a:p>
          <a:p>
            <a:pPr lvl="1"/>
            <a:r>
              <a:rPr lang="en-IN" dirty="0"/>
              <a:t>There is one instruction, load (</a:t>
            </a:r>
            <a:r>
              <a:rPr lang="en-IN" dirty="0" err="1"/>
              <a:t>lw</a:t>
            </a:r>
            <a:r>
              <a:rPr lang="en-IN" dirty="0"/>
              <a:t>/lb) that uses all five stages</a:t>
            </a:r>
          </a:p>
          <a:p>
            <a:pPr marL="0" indent="0">
              <a:buNone/>
            </a:pPr>
            <a:endParaRPr lang="en-US" dirty="0"/>
          </a:p>
        </p:txBody>
      </p:sp>
      <p:sp>
        <p:nvSpPr>
          <p:cNvPr id="5" name="Footer Placeholder 3">
            <a:extLst>
              <a:ext uri="{FF2B5EF4-FFF2-40B4-BE49-F238E27FC236}">
                <a16:creationId xmlns:a16="http://schemas.microsoft.com/office/drawing/2014/main" id="{D78E2A5D-CFD7-F749-95D0-E56A95609EB4}"/>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185492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11DCF89F-DCC4-6546-9C75-0516574DAE1A}"/>
              </a:ext>
            </a:extLst>
          </p:cNvPr>
          <p:cNvSpPr>
            <a:spLocks noGrp="1" noChangeArrowheads="1"/>
          </p:cNvSpPr>
          <p:nvPr>
            <p:ph type="ctrTitle"/>
          </p:nvPr>
        </p:nvSpPr>
        <p:spPr>
          <a:xfrm>
            <a:off x="611560" y="2996952"/>
            <a:ext cx="7772400" cy="1470025"/>
          </a:xfrm>
        </p:spPr>
        <p:txBody>
          <a:bodyPr/>
          <a:lstStyle/>
          <a:p>
            <a:pPr marL="0" indent="0"/>
            <a:r>
              <a:rPr lang="en-US" altLang="en-US" dirty="0"/>
              <a:t>Assembling the Datapath for </a:t>
            </a:r>
            <a:r>
              <a:rPr lang="en-US" altLang="en-US" dirty="0">
                <a:solidFill>
                  <a:srgbClr val="FF0000"/>
                </a:solidFill>
              </a:rPr>
              <a:t>add/sub </a:t>
            </a:r>
            <a:r>
              <a:rPr lang="en-US" altLang="en-US" dirty="0"/>
              <a:t>instruction</a:t>
            </a:r>
          </a:p>
        </p:txBody>
      </p:sp>
    </p:spTree>
    <p:extLst>
      <p:ext uri="{BB962C8B-B14F-4D97-AF65-F5344CB8AC3E}">
        <p14:creationId xmlns:p14="http://schemas.microsoft.com/office/powerpoint/2010/main" val="159740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dirty="0">
                <a:solidFill>
                  <a:srgbClr val="FF0000"/>
                </a:solidFill>
              </a:rPr>
              <a:t>R type </a:t>
            </a:r>
            <a:r>
              <a:rPr lang="en-US" dirty="0"/>
              <a:t>instruction</a:t>
            </a:r>
          </a:p>
        </p:txBody>
      </p:sp>
      <p:sp>
        <p:nvSpPr>
          <p:cNvPr id="3" name="Content Placeholder 2"/>
          <p:cNvSpPr>
            <a:spLocks noGrp="1"/>
          </p:cNvSpPr>
          <p:nvPr>
            <p:ph idx="1"/>
          </p:nvPr>
        </p:nvSpPr>
        <p:spPr>
          <a:xfrm>
            <a:off x="396875" y="2780928"/>
            <a:ext cx="7896225" cy="3600822"/>
          </a:xfrm>
        </p:spPr>
        <p:txBody>
          <a:bodyPr/>
          <a:lstStyle/>
          <a:p>
            <a:pPr marL="0" indent="0" algn="ctr">
              <a:buNone/>
            </a:pPr>
            <a:r>
              <a:rPr lang="en-US" b="1" dirty="0">
                <a:latin typeface="Courier New"/>
                <a:cs typeface="Courier New"/>
              </a:rPr>
              <a:t>add </a:t>
            </a:r>
            <a:r>
              <a:rPr lang="en-US" b="1" dirty="0" err="1">
                <a:latin typeface="Courier New"/>
                <a:cs typeface="Courier New"/>
              </a:rPr>
              <a:t>rd</a:t>
            </a:r>
            <a:r>
              <a:rPr lang="en-US" b="1" dirty="0">
                <a:latin typeface="Courier New"/>
                <a:cs typeface="Courier New"/>
              </a:rPr>
              <a:t>, rs1, rs2</a:t>
            </a:r>
          </a:p>
          <a:p>
            <a:r>
              <a:rPr lang="en-US" dirty="0">
                <a:latin typeface="Calibri"/>
                <a:cs typeface="Calibri"/>
              </a:rPr>
              <a:t>Instruction makes two changes to </a:t>
            </a:r>
            <a:r>
              <a:rPr lang="en-US" dirty="0">
                <a:solidFill>
                  <a:srgbClr val="C00000"/>
                </a:solidFill>
                <a:latin typeface="Calibri"/>
                <a:cs typeface="Calibri"/>
              </a:rPr>
              <a:t>machine’s state</a:t>
            </a:r>
            <a:r>
              <a:rPr lang="en-US" dirty="0">
                <a:latin typeface="Calibri"/>
                <a:cs typeface="Calibri"/>
              </a:rPr>
              <a:t>:</a:t>
            </a:r>
          </a:p>
          <a:p>
            <a:pPr lvl="1"/>
            <a:r>
              <a:rPr lang="en-US" b="1" dirty="0" err="1">
                <a:latin typeface="Courier New"/>
                <a:cs typeface="Courier New"/>
              </a:rPr>
              <a:t>Reg</a:t>
            </a:r>
            <a:r>
              <a:rPr lang="en-US" b="1" dirty="0">
                <a:latin typeface="Courier New"/>
                <a:cs typeface="Courier New"/>
              </a:rPr>
              <a:t>[</a:t>
            </a:r>
            <a:r>
              <a:rPr lang="en-US" b="1" dirty="0" err="1">
                <a:latin typeface="Courier New"/>
                <a:cs typeface="Courier New"/>
              </a:rPr>
              <a:t>rd</a:t>
            </a:r>
            <a:r>
              <a:rPr lang="en-US" b="1" dirty="0">
                <a:latin typeface="Courier New"/>
                <a:cs typeface="Courier New"/>
              </a:rPr>
              <a:t>] = </a:t>
            </a:r>
            <a:r>
              <a:rPr lang="en-US" b="1" dirty="0" err="1">
                <a:latin typeface="Courier New"/>
                <a:cs typeface="Courier New"/>
              </a:rPr>
              <a:t>Reg</a:t>
            </a:r>
            <a:r>
              <a:rPr lang="en-US" b="1" dirty="0">
                <a:latin typeface="Courier New"/>
                <a:cs typeface="Courier New"/>
              </a:rPr>
              <a:t>[rs1] + </a:t>
            </a:r>
            <a:r>
              <a:rPr lang="en-US" b="1" dirty="0" err="1">
                <a:latin typeface="Courier New"/>
                <a:cs typeface="Courier New"/>
              </a:rPr>
              <a:t>Reg</a:t>
            </a:r>
            <a:r>
              <a:rPr lang="en-US" b="1" dirty="0">
                <a:latin typeface="Courier New"/>
                <a:cs typeface="Courier New"/>
              </a:rPr>
              <a:t>[rs2]</a:t>
            </a:r>
          </a:p>
          <a:p>
            <a:pPr lvl="1"/>
            <a:r>
              <a:rPr lang="en-US" b="1" dirty="0">
                <a:latin typeface="Courier New"/>
                <a:cs typeface="Courier New"/>
              </a:rPr>
              <a:t>PC = PC + 4</a:t>
            </a:r>
          </a:p>
          <a:p>
            <a:pPr marL="0" indent="0">
              <a:buNone/>
            </a:pPr>
            <a:endParaRPr lang="en-US" dirty="0">
              <a:latin typeface="Calibri"/>
              <a:cs typeface="Calibri"/>
            </a:endParaRPr>
          </a:p>
          <a:p>
            <a:endParaRPr lang="en-US" dirty="0"/>
          </a:p>
        </p:txBody>
      </p:sp>
      <p:sp>
        <p:nvSpPr>
          <p:cNvPr id="5" name="Footer Placeholder 3">
            <a:extLst>
              <a:ext uri="{FF2B5EF4-FFF2-40B4-BE49-F238E27FC236}">
                <a16:creationId xmlns:a16="http://schemas.microsoft.com/office/drawing/2014/main" id="{799D73F6-B343-A342-93C0-F9D7CDFB600D}"/>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pic>
        <p:nvPicPr>
          <p:cNvPr id="7" name="Picture 6" descr="Untitled.jpeg">
            <a:extLst>
              <a:ext uri="{FF2B5EF4-FFF2-40B4-BE49-F238E27FC236}">
                <a16:creationId xmlns:a16="http://schemas.microsoft.com/office/drawing/2014/main" id="{4CD2FDC5-F715-094E-992B-BBB2844E7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2" y="1340768"/>
            <a:ext cx="8532440" cy="867707"/>
          </a:xfrm>
          <a:prstGeom prst="rect">
            <a:avLst/>
          </a:prstGeom>
        </p:spPr>
      </p:pic>
    </p:spTree>
    <p:extLst>
      <p:ext uri="{BB962C8B-B14F-4D97-AF65-F5344CB8AC3E}">
        <p14:creationId xmlns:p14="http://schemas.microsoft.com/office/powerpoint/2010/main" val="3748485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11"/>
          <p:cNvSpPr txBox="1">
            <a:spLocks noGrp="1"/>
          </p:cNvSpPr>
          <p:nvPr>
            <p:ph type="body" idx="1"/>
          </p:nvPr>
        </p:nvSpPr>
        <p:spPr>
          <a:xfrm>
            <a:off x="457200" y="1600200"/>
            <a:ext cx="8478000" cy="48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What needs to be done to execute R type instruction</a:t>
            </a:r>
          </a:p>
          <a:p>
            <a:pPr marL="457200" lvl="1" indent="0">
              <a:buNone/>
            </a:pPr>
            <a:r>
              <a:rPr lang="en-US" dirty="0"/>
              <a:t>(1) </a:t>
            </a:r>
            <a:r>
              <a:rPr lang="en-US" dirty="0">
                <a:sym typeface="Calibri"/>
              </a:rPr>
              <a:t>Get the instruction	</a:t>
            </a:r>
            <a:endParaRPr dirty="0">
              <a:sym typeface="Calibri"/>
            </a:endParaRPr>
          </a:p>
          <a:p>
            <a:pPr marL="457200" lvl="1" indent="0">
              <a:buNone/>
            </a:pPr>
            <a:r>
              <a:rPr lang="en-US" dirty="0"/>
              <a:t>(2) Parse instruction fields (</a:t>
            </a:r>
            <a:r>
              <a:rPr lang="en-US" dirty="0" err="1"/>
              <a:t>rd</a:t>
            </a:r>
            <a:r>
              <a:rPr lang="en-US" dirty="0"/>
              <a:t>, rs1, rs2, operation…)</a:t>
            </a:r>
            <a:endParaRPr dirty="0">
              <a:sym typeface="Courier New"/>
            </a:endParaRPr>
          </a:p>
          <a:p>
            <a:pPr marL="457200" lvl="1" indent="0">
              <a:buNone/>
            </a:pPr>
            <a:r>
              <a:rPr lang="en-US" dirty="0"/>
              <a:t>(3) Read data based on parsed operands</a:t>
            </a:r>
            <a:endParaRPr dirty="0"/>
          </a:p>
          <a:p>
            <a:pPr marL="457200" lvl="1" indent="0">
              <a:buNone/>
            </a:pPr>
            <a:r>
              <a:rPr lang="en-US" dirty="0"/>
              <a:t>(4) </a:t>
            </a:r>
            <a:r>
              <a:rPr lang="en-US" dirty="0">
                <a:sym typeface="Calibri"/>
              </a:rPr>
              <a:t>Perform operation</a:t>
            </a:r>
            <a:endParaRPr dirty="0"/>
          </a:p>
          <a:p>
            <a:pPr marL="457200" lvl="1" indent="0">
              <a:buNone/>
            </a:pPr>
            <a:r>
              <a:rPr lang="en-US" dirty="0"/>
              <a:t>(5) Write result to our destination register</a:t>
            </a:r>
            <a:endParaRPr dirty="0"/>
          </a:p>
          <a:p>
            <a:pPr marL="457200" lvl="1" indent="0">
              <a:buNone/>
            </a:pPr>
            <a:endParaRPr dirty="0">
              <a:sym typeface="Calibri"/>
            </a:endParaRPr>
          </a:p>
        </p:txBody>
      </p:sp>
      <p:sp>
        <p:nvSpPr>
          <p:cNvPr id="4" name="Footer Placeholder 3">
            <a:extLst>
              <a:ext uri="{FF2B5EF4-FFF2-40B4-BE49-F238E27FC236}">
                <a16:creationId xmlns:a16="http://schemas.microsoft.com/office/drawing/2014/main" id="{7388126B-DF58-4748-9AB0-50E64596E5E6}"/>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
        <p:nvSpPr>
          <p:cNvPr id="8" name="Title 1">
            <a:extLst>
              <a:ext uri="{FF2B5EF4-FFF2-40B4-BE49-F238E27FC236}">
                <a16:creationId xmlns:a16="http://schemas.microsoft.com/office/drawing/2014/main" id="{613B3676-1B19-8D44-B86B-112D0513DAF5}"/>
              </a:ext>
            </a:extLst>
          </p:cNvPr>
          <p:cNvSpPr>
            <a:spLocks noGrp="1"/>
          </p:cNvSpPr>
          <p:nvPr>
            <p:ph type="title"/>
          </p:nvPr>
        </p:nvSpPr>
        <p:spPr>
          <a:xfrm>
            <a:off x="388761" y="188640"/>
            <a:ext cx="7592093" cy="762000"/>
          </a:xfrm>
        </p:spPr>
        <p:txBody>
          <a:bodyPr/>
          <a:lstStyle/>
          <a:p>
            <a:r>
              <a:rPr lang="en-US" dirty="0"/>
              <a:t>Implementing </a:t>
            </a:r>
            <a:r>
              <a:rPr lang="en-US" dirty="0">
                <a:solidFill>
                  <a:srgbClr val="FF0000"/>
                </a:solidFill>
              </a:rPr>
              <a:t>R type </a:t>
            </a:r>
            <a:r>
              <a:rPr lang="en-US" dirty="0"/>
              <a:t>instruction</a:t>
            </a:r>
          </a:p>
        </p:txBody>
      </p:sp>
    </p:spTree>
    <p:extLst>
      <p:ext uri="{BB962C8B-B14F-4D97-AF65-F5344CB8AC3E}">
        <p14:creationId xmlns:p14="http://schemas.microsoft.com/office/powerpoint/2010/main" val="147977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FB0D-A9F5-5146-9087-A09C0357A4AD}"/>
              </a:ext>
            </a:extLst>
          </p:cNvPr>
          <p:cNvSpPr>
            <a:spLocks noGrp="1"/>
          </p:cNvSpPr>
          <p:nvPr>
            <p:ph type="ctrTitle"/>
          </p:nvPr>
        </p:nvSpPr>
        <p:spPr/>
        <p:txBody>
          <a:bodyPr/>
          <a:lstStyle/>
          <a:p>
            <a:r>
              <a:rPr lang="en-US" dirty="0"/>
              <a:t>Just be here !</a:t>
            </a:r>
          </a:p>
        </p:txBody>
      </p:sp>
      <p:sp>
        <p:nvSpPr>
          <p:cNvPr id="4" name="Title 1">
            <a:extLst>
              <a:ext uri="{FF2B5EF4-FFF2-40B4-BE49-F238E27FC236}">
                <a16:creationId xmlns:a16="http://schemas.microsoft.com/office/drawing/2014/main" id="{57C5E465-96DE-634C-BBF9-36A2F96C3D36}"/>
              </a:ext>
            </a:extLst>
          </p:cNvPr>
          <p:cNvSpPr txBox="1">
            <a:spLocks/>
          </p:cNvSpPr>
          <p:nvPr/>
        </p:nvSpPr>
        <p:spPr bwMode="auto">
          <a:xfrm>
            <a:off x="685800" y="3178037"/>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i="0">
                <a:solidFill>
                  <a:srgbClr val="0070C0"/>
                </a:solidFill>
                <a:latin typeface="Calibri" pitchFamily="34" charset="0"/>
                <a:ea typeface="Calibri" panose="020F0502020204030204" pitchFamily="34" charset="0"/>
                <a:cs typeface="Calibri" panose="020F0502020204030204" pitchFamily="34" charset="0"/>
              </a:defRPr>
            </a:lvl1pPr>
            <a:lvl2pPr marL="119063" indent="-119063" algn="l" rtl="0" eaLnBrk="1" fontAlgn="base" hangingPunct="1">
              <a:spcBef>
                <a:spcPct val="0"/>
              </a:spcBef>
              <a:spcAft>
                <a:spcPct val="0"/>
              </a:spcAft>
              <a:defRPr sz="36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9063" indent="-119063" algn="l" rtl="0" eaLnBrk="1" fontAlgn="base" hangingPunct="1">
              <a:spcBef>
                <a:spcPct val="0"/>
              </a:spcBef>
              <a:spcAft>
                <a:spcPct val="0"/>
              </a:spcAft>
              <a:defRPr sz="36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19063" indent="-119063" algn="l" rtl="0" eaLnBrk="1" fontAlgn="base" hangingPunct="1">
              <a:spcBef>
                <a:spcPct val="0"/>
              </a:spcBef>
              <a:spcAft>
                <a:spcPct val="0"/>
              </a:spcAft>
              <a:defRPr sz="36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119063" indent="-119063" algn="l" rtl="0" eaLnBrk="1" fontAlgn="base" hangingPunct="1">
              <a:spcBef>
                <a:spcPct val="0"/>
              </a:spcBef>
              <a:spcAft>
                <a:spcPct val="0"/>
              </a:spcAft>
              <a:defRPr sz="36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r>
              <a:rPr lang="en-US" kern="0" dirty="0"/>
              <a:t>If it goes out ... Bring it back</a:t>
            </a:r>
          </a:p>
        </p:txBody>
      </p:sp>
    </p:spTree>
    <p:extLst>
      <p:ext uri="{BB962C8B-B14F-4D97-AF65-F5344CB8AC3E}">
        <p14:creationId xmlns:p14="http://schemas.microsoft.com/office/powerpoint/2010/main" val="3056568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5c40547219_0_190"/>
          <p:cNvSpPr txBox="1">
            <a:spLocks noGrp="1"/>
          </p:cNvSpPr>
          <p:nvPr>
            <p:ph type="title"/>
          </p:nvPr>
        </p:nvSpPr>
        <p:spPr>
          <a:xfrm>
            <a:off x="425227" y="3204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Implementing </a:t>
            </a:r>
            <a:r>
              <a:rPr lang="en-US" dirty="0">
                <a:solidFill>
                  <a:srgbClr val="FF0000"/>
                </a:solidFill>
              </a:rPr>
              <a:t>R type </a:t>
            </a:r>
            <a:r>
              <a:rPr lang="en-US" dirty="0"/>
              <a:t>instruction</a:t>
            </a:r>
            <a:endParaRPr dirty="0"/>
          </a:p>
        </p:txBody>
      </p:sp>
      <p:sp>
        <p:nvSpPr>
          <p:cNvPr id="405" name="Google Shape;405;g5c40547219_0_190"/>
          <p:cNvSpPr txBox="1">
            <a:spLocks noGrp="1"/>
          </p:cNvSpPr>
          <p:nvPr>
            <p:ph type="body" idx="1"/>
          </p:nvPr>
        </p:nvSpPr>
        <p:spPr>
          <a:xfrm>
            <a:off x="457200" y="990599"/>
            <a:ext cx="8229600" cy="4846200"/>
          </a:xfrm>
          <a:prstGeom prst="rect">
            <a:avLst/>
          </a:prstGeom>
        </p:spPr>
        <p:txBody>
          <a:bodyPr spcFirstLastPara="1" wrap="square" lIns="91425" tIns="91425" rIns="91425" bIns="91425" anchor="t" anchorCtr="0">
            <a:noAutofit/>
          </a:bodyPr>
          <a:lstStyle/>
          <a:p>
            <a:pPr marL="50800" lvl="0" indent="0" algn="l" rtl="0">
              <a:spcBef>
                <a:spcPts val="1800"/>
              </a:spcBef>
              <a:spcAft>
                <a:spcPts val="0"/>
              </a:spcAft>
              <a:buSzPts val="2800"/>
              <a:buNone/>
            </a:pPr>
            <a:r>
              <a:rPr lang="en-US" sz="2800" dirty="0"/>
              <a:t>(1) Get the instruction	</a:t>
            </a:r>
            <a:endParaRPr sz="2800" dirty="0"/>
          </a:p>
          <a:p>
            <a:pPr marL="508000" lvl="1" indent="0" algn="l" rtl="0">
              <a:spcBef>
                <a:spcPts val="1800"/>
              </a:spcBef>
              <a:spcAft>
                <a:spcPts val="0"/>
              </a:spcAft>
              <a:buClr>
                <a:schemeClr val="accent1"/>
              </a:buClr>
              <a:buSzPts val="2800"/>
              <a:buNone/>
            </a:pPr>
            <a:r>
              <a:rPr lang="en-US" dirty="0">
                <a:solidFill>
                  <a:srgbClr val="0070C0"/>
                </a:solidFill>
              </a:rPr>
              <a:t>add x1 x2 x3</a:t>
            </a:r>
            <a:endParaRPr sz="2800" dirty="0">
              <a:solidFill>
                <a:srgbClr val="0070C0"/>
              </a:solidFill>
            </a:endParaRPr>
          </a:p>
          <a:p>
            <a:pPr marL="50800" lvl="0" indent="0" algn="l" rtl="0">
              <a:spcBef>
                <a:spcPts val="560"/>
              </a:spcBef>
              <a:spcAft>
                <a:spcPts val="0"/>
              </a:spcAft>
              <a:buSzPts val="2800"/>
              <a:buNone/>
            </a:pPr>
            <a:r>
              <a:rPr lang="en-US" sz="2800" dirty="0"/>
              <a:t>(2) Parse instruction fields (</a:t>
            </a:r>
            <a:r>
              <a:rPr lang="en-US" sz="2800" dirty="0" err="1"/>
              <a:t>rd</a:t>
            </a:r>
            <a:r>
              <a:rPr lang="en-US" sz="2800" dirty="0"/>
              <a:t>, rs1, rs2, </a:t>
            </a:r>
            <a:r>
              <a:rPr lang="en-US" sz="2800" b="1" dirty="0"/>
              <a:t>operation</a:t>
            </a:r>
            <a:r>
              <a:rPr lang="en-US" sz="2800" dirty="0"/>
              <a:t>…)</a:t>
            </a:r>
            <a:endParaRPr sz="2800" dirty="0"/>
          </a:p>
          <a:p>
            <a:pPr marL="508000" lvl="1" indent="0" algn="l" rtl="0">
              <a:spcBef>
                <a:spcPts val="560"/>
              </a:spcBef>
              <a:spcAft>
                <a:spcPts val="0"/>
              </a:spcAft>
              <a:buClr>
                <a:schemeClr val="accent1"/>
              </a:buClr>
              <a:buSzPts val="2800"/>
              <a:buNone/>
            </a:pPr>
            <a:r>
              <a:rPr lang="en-US" dirty="0" err="1">
                <a:solidFill>
                  <a:srgbClr val="0070C0"/>
                </a:solidFill>
              </a:rPr>
              <a:t>rd</a:t>
            </a:r>
            <a:r>
              <a:rPr lang="en-US" dirty="0">
                <a:solidFill>
                  <a:srgbClr val="0070C0"/>
                </a:solidFill>
              </a:rPr>
              <a:t> = x1		rs1 = x2		rs2 = x3</a:t>
            </a:r>
            <a:endParaRPr sz="2800" dirty="0">
              <a:solidFill>
                <a:srgbClr val="0070C0"/>
              </a:solidFill>
            </a:endParaRPr>
          </a:p>
          <a:p>
            <a:pPr marL="50800" lvl="0" indent="0" algn="l" rtl="0">
              <a:spcBef>
                <a:spcPts val="560"/>
              </a:spcBef>
              <a:spcAft>
                <a:spcPts val="0"/>
              </a:spcAft>
              <a:buSzPts val="2800"/>
              <a:buNone/>
            </a:pPr>
            <a:r>
              <a:rPr lang="en-US" sz="2800" dirty="0"/>
              <a:t>(3) Read data based on parsed operands</a:t>
            </a:r>
            <a:endParaRPr sz="2800" dirty="0"/>
          </a:p>
          <a:p>
            <a:pPr marL="508000" lvl="1" indent="0" algn="l" rtl="0">
              <a:spcBef>
                <a:spcPts val="560"/>
              </a:spcBef>
              <a:spcAft>
                <a:spcPts val="0"/>
              </a:spcAft>
              <a:buClr>
                <a:schemeClr val="accent1"/>
              </a:buClr>
              <a:buSzPts val="2800"/>
              <a:buNone/>
            </a:pPr>
            <a:r>
              <a:rPr lang="en-US" dirty="0">
                <a:solidFill>
                  <a:srgbClr val="0070C0"/>
                </a:solidFill>
              </a:rPr>
              <a:t>R[x2]			R[x3</a:t>
            </a:r>
            <a:r>
              <a:rPr lang="en-US" dirty="0">
                <a:solidFill>
                  <a:schemeClr val="accent1"/>
                </a:solidFill>
              </a:rPr>
              <a:t>]</a:t>
            </a:r>
            <a:endParaRPr sz="2800" dirty="0">
              <a:solidFill>
                <a:schemeClr val="accent1"/>
              </a:solidFill>
            </a:endParaRPr>
          </a:p>
          <a:p>
            <a:pPr marL="50800" lvl="0" indent="0" algn="l" rtl="0">
              <a:spcBef>
                <a:spcPts val="560"/>
              </a:spcBef>
              <a:spcAft>
                <a:spcPts val="0"/>
              </a:spcAft>
              <a:buSzPts val="2800"/>
              <a:buNone/>
            </a:pPr>
            <a:r>
              <a:rPr lang="en-US" sz="2800" dirty="0"/>
              <a:t>(4) Perform operation</a:t>
            </a:r>
            <a:endParaRPr sz="2800" dirty="0"/>
          </a:p>
          <a:p>
            <a:pPr marL="508000" lvl="1" indent="0" algn="l" rtl="0">
              <a:spcBef>
                <a:spcPts val="560"/>
              </a:spcBef>
              <a:spcAft>
                <a:spcPts val="0"/>
              </a:spcAft>
              <a:buClr>
                <a:schemeClr val="accent1"/>
              </a:buClr>
              <a:buSzPts val="2800"/>
              <a:buNone/>
            </a:pPr>
            <a:r>
              <a:rPr lang="en-US" dirty="0">
                <a:solidFill>
                  <a:srgbClr val="0070C0"/>
                </a:solidFill>
              </a:rPr>
              <a:t>R[x2] + R[x3]</a:t>
            </a:r>
            <a:endParaRPr sz="2800" dirty="0">
              <a:solidFill>
                <a:srgbClr val="0070C0"/>
              </a:solidFill>
            </a:endParaRPr>
          </a:p>
          <a:p>
            <a:pPr marL="50800" lvl="0" indent="0" algn="l" rtl="0">
              <a:spcBef>
                <a:spcPts val="560"/>
              </a:spcBef>
              <a:spcAft>
                <a:spcPts val="0"/>
              </a:spcAft>
              <a:buSzPts val="2800"/>
              <a:buNone/>
            </a:pPr>
            <a:r>
              <a:rPr lang="en-US" sz="2800" dirty="0"/>
              <a:t>(5) Write result to our destination register</a:t>
            </a:r>
            <a:endParaRPr sz="2800" dirty="0"/>
          </a:p>
          <a:p>
            <a:pPr marL="508000" lvl="1" indent="0" algn="l" rtl="0">
              <a:spcBef>
                <a:spcPts val="560"/>
              </a:spcBef>
              <a:spcAft>
                <a:spcPts val="0"/>
              </a:spcAft>
              <a:buSzPts val="2800"/>
              <a:buNone/>
            </a:pPr>
            <a:r>
              <a:rPr lang="en-US" dirty="0">
                <a:solidFill>
                  <a:srgbClr val="0070C0"/>
                </a:solidFill>
              </a:rPr>
              <a:t>R[x1] = R[x2] + R[x3]</a:t>
            </a:r>
            <a:endParaRPr sz="1600" dirty="0">
              <a:solidFill>
                <a:srgbClr val="0070C0"/>
              </a:solidFill>
            </a:endParaRPr>
          </a:p>
        </p:txBody>
      </p:sp>
    </p:spTree>
    <p:extLst>
      <p:ext uri="{BB962C8B-B14F-4D97-AF65-F5344CB8AC3E}">
        <p14:creationId xmlns:p14="http://schemas.microsoft.com/office/powerpoint/2010/main" val="2680425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5ce8b99149_0_52"/>
          <p:cNvSpPr txBox="1">
            <a:spLocks noGrp="1"/>
          </p:cNvSpPr>
          <p:nvPr>
            <p:ph type="title"/>
          </p:nvPr>
        </p:nvSpPr>
        <p:spPr>
          <a:xfrm>
            <a:off x="222739" y="142389"/>
            <a:ext cx="8628300" cy="105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Implementing </a:t>
            </a:r>
            <a:r>
              <a:rPr lang="en-US" dirty="0">
                <a:solidFill>
                  <a:srgbClr val="FF0000"/>
                </a:solidFill>
              </a:rPr>
              <a:t>R-Types</a:t>
            </a:r>
            <a:endParaRPr dirty="0">
              <a:solidFill>
                <a:srgbClr val="FF0000"/>
              </a:solidFill>
            </a:endParaRPr>
          </a:p>
        </p:txBody>
      </p:sp>
      <p:sp>
        <p:nvSpPr>
          <p:cNvPr id="416" name="Google Shape;416;g5ce8b99149_0_52"/>
          <p:cNvSpPr/>
          <p:nvPr/>
        </p:nvSpPr>
        <p:spPr>
          <a:xfrm>
            <a:off x="1527663" y="3019088"/>
            <a:ext cx="609600" cy="9144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IMEM</a:t>
            </a:r>
            <a:endParaRPr sz="1800" b="0" i="0" u="none" strike="noStrike" cap="none">
              <a:solidFill>
                <a:schemeClr val="dk1"/>
              </a:solidFill>
              <a:latin typeface="Calibri"/>
              <a:ea typeface="Calibri"/>
              <a:cs typeface="Calibri"/>
              <a:sym typeface="Calibri"/>
            </a:endParaRPr>
          </a:p>
        </p:txBody>
      </p:sp>
      <p:grpSp>
        <p:nvGrpSpPr>
          <p:cNvPr id="417" name="Google Shape;417;g5ce8b99149_0_52"/>
          <p:cNvGrpSpPr/>
          <p:nvPr/>
        </p:nvGrpSpPr>
        <p:grpSpPr>
          <a:xfrm>
            <a:off x="1527663" y="2206179"/>
            <a:ext cx="304800" cy="609585"/>
            <a:chOff x="5181600" y="3257550"/>
            <a:chExt cx="304800" cy="457200"/>
          </a:xfrm>
        </p:grpSpPr>
        <p:sp>
          <p:nvSpPr>
            <p:cNvPr id="418" name="Google Shape;418;g5ce8b99149_0_52"/>
            <p:cNvSpPr/>
            <p:nvPr/>
          </p:nvSpPr>
          <p:spPr>
            <a:xfrm rot="5400000">
              <a:off x="5143500" y="3371850"/>
              <a:ext cx="457200" cy="228600"/>
            </a:xfrm>
            <a:prstGeom prst="trapezoid">
              <a:avLst>
                <a:gd name="adj" fmla="val 30656"/>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Google Shape;419;g5ce8b99149_0_52"/>
            <p:cNvSpPr txBox="1"/>
            <p:nvPr/>
          </p:nvSpPr>
          <p:spPr>
            <a:xfrm>
              <a:off x="5181600" y="3333750"/>
              <a:ext cx="298500" cy="246300"/>
            </a:xfrm>
            <a:prstGeom prst="rect">
              <a:avLst/>
            </a:prstGeom>
            <a:noFill/>
            <a:ln>
              <a:noFill/>
            </a:ln>
          </p:spPr>
          <p:txBody>
            <a:bodyPr spcFirstLastPara="1" wrap="square" lIns="91425"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cxnSp>
        <p:nvCxnSpPr>
          <p:cNvPr id="420" name="Google Shape;420;g5ce8b99149_0_52"/>
          <p:cNvCxnSpPr>
            <a:stCxn id="421" idx="0"/>
            <a:endCxn id="422" idx="1"/>
          </p:cNvCxnSpPr>
          <p:nvPr/>
        </p:nvCxnSpPr>
        <p:spPr>
          <a:xfrm>
            <a:off x="308463" y="3069812"/>
            <a:ext cx="152400" cy="0"/>
          </a:xfrm>
          <a:prstGeom prst="straightConnector1">
            <a:avLst/>
          </a:prstGeom>
          <a:noFill/>
          <a:ln w="28575" cap="flat" cmpd="sng">
            <a:solidFill>
              <a:schemeClr val="dk1"/>
            </a:solidFill>
            <a:prstDash val="solid"/>
            <a:miter lim="800000"/>
            <a:headEnd type="none" w="sm" len="sm"/>
            <a:tailEnd type="none" w="sm" len="sm"/>
          </a:ln>
        </p:spPr>
      </p:cxnSp>
      <p:cxnSp>
        <p:nvCxnSpPr>
          <p:cNvPr id="423" name="Google Shape;423;g5ce8b99149_0_52"/>
          <p:cNvCxnSpPr>
            <a:stCxn id="422" idx="3"/>
            <a:endCxn id="416" idx="1"/>
          </p:cNvCxnSpPr>
          <p:nvPr/>
        </p:nvCxnSpPr>
        <p:spPr>
          <a:xfrm>
            <a:off x="826263" y="3069812"/>
            <a:ext cx="701400" cy="406500"/>
          </a:xfrm>
          <a:prstGeom prst="bentConnector3">
            <a:avLst>
              <a:gd name="adj1" fmla="val 50000"/>
            </a:avLst>
          </a:prstGeom>
          <a:noFill/>
          <a:ln w="28575" cap="flat" cmpd="sng">
            <a:solidFill>
              <a:schemeClr val="dk1"/>
            </a:solidFill>
            <a:prstDash val="solid"/>
            <a:miter lim="800000"/>
            <a:headEnd type="none" w="sm" len="sm"/>
            <a:tailEnd type="stealth" w="med" len="med"/>
          </a:ln>
        </p:spPr>
      </p:cxnSp>
      <p:cxnSp>
        <p:nvCxnSpPr>
          <p:cNvPr id="424" name="Google Shape;424;g5ce8b99149_0_52"/>
          <p:cNvCxnSpPr>
            <a:stCxn id="418" idx="0"/>
          </p:cNvCxnSpPr>
          <p:nvPr/>
        </p:nvCxnSpPr>
        <p:spPr>
          <a:xfrm rot="10800000" flipH="1">
            <a:off x="1832463" y="1901371"/>
            <a:ext cx="304800" cy="609600"/>
          </a:xfrm>
          <a:prstGeom prst="bentConnector2">
            <a:avLst/>
          </a:prstGeom>
          <a:noFill/>
          <a:ln w="28575" cap="flat" cmpd="sng">
            <a:solidFill>
              <a:schemeClr val="dk1"/>
            </a:solidFill>
            <a:prstDash val="solid"/>
            <a:miter lim="800000"/>
            <a:headEnd type="none" w="sm" len="sm"/>
            <a:tailEnd type="none" w="sm" len="sm"/>
          </a:ln>
        </p:spPr>
      </p:cxnSp>
      <p:cxnSp>
        <p:nvCxnSpPr>
          <p:cNvPr id="425" name="Google Shape;425;g5ce8b99149_0_52"/>
          <p:cNvCxnSpPr>
            <a:endCxn id="422" idx="1"/>
          </p:cNvCxnSpPr>
          <p:nvPr/>
        </p:nvCxnSpPr>
        <p:spPr>
          <a:xfrm flipH="1">
            <a:off x="460863" y="1914212"/>
            <a:ext cx="1672800" cy="1155600"/>
          </a:xfrm>
          <a:prstGeom prst="bentConnector3">
            <a:avLst>
              <a:gd name="adj1" fmla="val 114235"/>
            </a:avLst>
          </a:prstGeom>
          <a:noFill/>
          <a:ln w="28575" cap="flat" cmpd="sng">
            <a:solidFill>
              <a:schemeClr val="dk1"/>
            </a:solidFill>
            <a:prstDash val="solid"/>
            <a:miter lim="800000"/>
            <a:headEnd type="none" w="sm" len="sm"/>
            <a:tailEnd type="stealth" w="med" len="med"/>
          </a:ln>
        </p:spPr>
      </p:cxnSp>
      <p:grpSp>
        <p:nvGrpSpPr>
          <p:cNvPr id="426" name="Google Shape;426;g5ce8b99149_0_52"/>
          <p:cNvGrpSpPr/>
          <p:nvPr/>
        </p:nvGrpSpPr>
        <p:grpSpPr>
          <a:xfrm>
            <a:off x="460863" y="2511026"/>
            <a:ext cx="365400" cy="1117572"/>
            <a:chOff x="1447800" y="1809750"/>
            <a:chExt cx="365400" cy="838200"/>
          </a:xfrm>
        </p:grpSpPr>
        <p:sp>
          <p:nvSpPr>
            <p:cNvPr id="422" name="Google Shape;422;g5ce8b99149_0_52"/>
            <p:cNvSpPr/>
            <p:nvPr/>
          </p:nvSpPr>
          <p:spPr>
            <a:xfrm>
              <a:off x="1447800" y="1809750"/>
              <a:ext cx="365400" cy="8382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pc</a:t>
              </a:r>
              <a:endParaRPr sz="1800" b="1" i="0" u="none" strike="noStrike" cap="none">
                <a:solidFill>
                  <a:schemeClr val="dk1"/>
                </a:solidFill>
                <a:latin typeface="Courier New"/>
                <a:ea typeface="Courier New"/>
                <a:cs typeface="Courier New"/>
                <a:sym typeface="Courier New"/>
              </a:endParaRPr>
            </a:p>
          </p:txBody>
        </p:sp>
        <p:sp>
          <p:nvSpPr>
            <p:cNvPr id="427" name="Google Shape;427;g5ce8b99149_0_52"/>
            <p:cNvSpPr/>
            <p:nvPr/>
          </p:nvSpPr>
          <p:spPr>
            <a:xfrm>
              <a:off x="1600200" y="2495550"/>
              <a:ext cx="152400" cy="1524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28" name="Google Shape;428;g5ce8b99149_0_52"/>
          <p:cNvSpPr/>
          <p:nvPr/>
        </p:nvSpPr>
        <p:spPr>
          <a:xfrm>
            <a:off x="352000" y="4538338"/>
            <a:ext cx="5307600" cy="997800"/>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Control</a:t>
            </a:r>
            <a:endParaRPr sz="1800" b="0" i="0" u="none" strike="noStrike" cap="none">
              <a:solidFill>
                <a:schemeClr val="dk1"/>
              </a:solidFill>
              <a:latin typeface="Calibri"/>
              <a:ea typeface="Calibri"/>
              <a:cs typeface="Calibri"/>
              <a:sym typeface="Calibri"/>
            </a:endParaRPr>
          </a:p>
        </p:txBody>
      </p:sp>
      <p:cxnSp>
        <p:nvCxnSpPr>
          <p:cNvPr id="429" name="Google Shape;429;g5ce8b99149_0_52"/>
          <p:cNvCxnSpPr>
            <a:endCxn id="419" idx="1"/>
          </p:cNvCxnSpPr>
          <p:nvPr/>
        </p:nvCxnSpPr>
        <p:spPr>
          <a:xfrm rot="-5400000">
            <a:off x="1053213" y="2595722"/>
            <a:ext cx="598200" cy="350700"/>
          </a:xfrm>
          <a:prstGeom prst="bentConnector2">
            <a:avLst/>
          </a:prstGeom>
          <a:noFill/>
          <a:ln w="28575" cap="flat" cmpd="sng">
            <a:solidFill>
              <a:schemeClr val="dk1"/>
            </a:solidFill>
            <a:prstDash val="solid"/>
            <a:miter lim="800000"/>
            <a:headEnd type="none" w="sm" len="sm"/>
            <a:tailEnd type="stealth" w="med" len="med"/>
          </a:ln>
        </p:spPr>
      </p:cxnSp>
      <p:sp>
        <p:nvSpPr>
          <p:cNvPr id="430" name="Google Shape;430;g5ce8b99149_0_52"/>
          <p:cNvSpPr txBox="1">
            <a:spLocks noGrp="1"/>
          </p:cNvSpPr>
          <p:nvPr>
            <p:ph type="body" idx="2"/>
          </p:nvPr>
        </p:nvSpPr>
        <p:spPr>
          <a:xfrm>
            <a:off x="5435775" y="1277900"/>
            <a:ext cx="3588900" cy="4860900"/>
          </a:xfrm>
          <a:prstGeom prst="rect">
            <a:avLst/>
          </a:prstGeom>
        </p:spPr>
        <p:txBody>
          <a:bodyPr spcFirstLastPara="1" wrap="square" lIns="91425" tIns="45700" rIns="91425" bIns="45700" anchor="t" anchorCtr="0">
            <a:noAutofit/>
          </a:bodyPr>
          <a:lstStyle/>
          <a:p>
            <a:pPr marL="457200" lvl="0" indent="0" algn="l" rtl="0">
              <a:lnSpc>
                <a:spcPct val="100000"/>
              </a:lnSpc>
              <a:spcBef>
                <a:spcPts val="1800"/>
              </a:spcBef>
              <a:spcAft>
                <a:spcPts val="0"/>
              </a:spcAft>
              <a:buNone/>
            </a:pPr>
            <a:r>
              <a:rPr lang="en-US" sz="2400" dirty="0">
                <a:solidFill>
                  <a:srgbClr val="FF0000"/>
                </a:solidFill>
              </a:rPr>
              <a:t>(1) Get the instruction</a:t>
            </a:r>
            <a:endParaRPr sz="2400" dirty="0">
              <a:solidFill>
                <a:srgbClr val="FF0000"/>
              </a:solidFill>
            </a:endParaRPr>
          </a:p>
          <a:p>
            <a:pPr marL="419100">
              <a:spcBef>
                <a:spcPts val="560"/>
              </a:spcBef>
              <a:spcAft>
                <a:spcPts val="0"/>
              </a:spcAft>
              <a:buSzPts val="2400"/>
              <a:buFont typeface="Wingdings" pitchFamily="2" charset="2"/>
              <a:buChar char="§"/>
            </a:pPr>
            <a:r>
              <a:rPr lang="en-US" sz="2400" dirty="0"/>
              <a:t>PC holds the address of our current instruction</a:t>
            </a:r>
            <a:endParaRPr sz="2400" dirty="0"/>
          </a:p>
          <a:p>
            <a:pPr marL="419100">
              <a:spcBef>
                <a:spcPts val="0"/>
              </a:spcBef>
              <a:spcAft>
                <a:spcPts val="0"/>
              </a:spcAft>
              <a:buSzPts val="2400"/>
              <a:buFont typeface="Wingdings" pitchFamily="2" charset="2"/>
              <a:buChar char="§"/>
            </a:pPr>
            <a:r>
              <a:rPr lang="en-US" sz="2400" dirty="0"/>
              <a:t>Get instruction from IMEM </a:t>
            </a:r>
            <a:endParaRPr sz="2400" dirty="0"/>
          </a:p>
        </p:txBody>
      </p:sp>
    </p:spTree>
    <p:extLst>
      <p:ext uri="{BB962C8B-B14F-4D97-AF65-F5344CB8AC3E}">
        <p14:creationId xmlns:p14="http://schemas.microsoft.com/office/powerpoint/2010/main" val="130404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par>
                                <p:cTn id="8" presetID="10" presetClass="entr" presetSubtype="0"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Effect transition="in" filter="fade">
                                      <p:cBhvr>
                                        <p:cTn id="10" dur="1000"/>
                                        <p:tgtEl>
                                          <p:spTgt spid="417"/>
                                        </p:tgtEl>
                                      </p:cBhvr>
                                    </p:animEffect>
                                  </p:childTnLst>
                                </p:cTn>
                              </p:par>
                              <p:par>
                                <p:cTn id="11" presetID="10" presetClass="entr" presetSubtype="0" fill="hold" nodeType="withEffect">
                                  <p:stCondLst>
                                    <p:cond delay="0"/>
                                  </p:stCondLst>
                                  <p:childTnLst>
                                    <p:set>
                                      <p:cBhvr>
                                        <p:cTn id="12" dur="1" fill="hold">
                                          <p:stCondLst>
                                            <p:cond delay="0"/>
                                          </p:stCondLst>
                                        </p:cTn>
                                        <p:tgtEl>
                                          <p:spTgt spid="420"/>
                                        </p:tgtEl>
                                        <p:attrNameLst>
                                          <p:attrName>style.visibility</p:attrName>
                                        </p:attrNameLst>
                                      </p:cBhvr>
                                      <p:to>
                                        <p:strVal val="visible"/>
                                      </p:to>
                                    </p:set>
                                    <p:animEffect transition="in" filter="fade">
                                      <p:cBhvr>
                                        <p:cTn id="13" dur="1000"/>
                                        <p:tgtEl>
                                          <p:spTgt spid="420"/>
                                        </p:tgtEl>
                                      </p:cBhvr>
                                    </p:animEffect>
                                  </p:childTnLst>
                                </p:cTn>
                              </p:par>
                              <p:par>
                                <p:cTn id="14" presetID="10" presetClass="entr" presetSubtype="0" fill="hold" nodeType="withEffect">
                                  <p:stCondLst>
                                    <p:cond delay="0"/>
                                  </p:stCondLst>
                                  <p:childTnLst>
                                    <p:set>
                                      <p:cBhvr>
                                        <p:cTn id="15" dur="1" fill="hold">
                                          <p:stCondLst>
                                            <p:cond delay="0"/>
                                          </p:stCondLst>
                                        </p:cTn>
                                        <p:tgtEl>
                                          <p:spTgt spid="423"/>
                                        </p:tgtEl>
                                        <p:attrNameLst>
                                          <p:attrName>style.visibility</p:attrName>
                                        </p:attrNameLst>
                                      </p:cBhvr>
                                      <p:to>
                                        <p:strVal val="visible"/>
                                      </p:to>
                                    </p:set>
                                    <p:animEffect transition="in" filter="fade">
                                      <p:cBhvr>
                                        <p:cTn id="16" dur="1000"/>
                                        <p:tgtEl>
                                          <p:spTgt spid="423"/>
                                        </p:tgtEl>
                                      </p:cBhvr>
                                    </p:animEffect>
                                  </p:childTnLst>
                                </p:cTn>
                              </p:par>
                              <p:par>
                                <p:cTn id="17" presetID="10" presetClass="entr" presetSubtype="0" fill="hold" nodeType="withEffect">
                                  <p:stCondLst>
                                    <p:cond delay="0"/>
                                  </p:stCondLst>
                                  <p:childTnLst>
                                    <p:set>
                                      <p:cBhvr>
                                        <p:cTn id="18" dur="1" fill="hold">
                                          <p:stCondLst>
                                            <p:cond delay="0"/>
                                          </p:stCondLst>
                                        </p:cTn>
                                        <p:tgtEl>
                                          <p:spTgt spid="424"/>
                                        </p:tgtEl>
                                        <p:attrNameLst>
                                          <p:attrName>style.visibility</p:attrName>
                                        </p:attrNameLst>
                                      </p:cBhvr>
                                      <p:to>
                                        <p:strVal val="visible"/>
                                      </p:to>
                                    </p:set>
                                    <p:animEffect transition="in" filter="fade">
                                      <p:cBhvr>
                                        <p:cTn id="19" dur="1000"/>
                                        <p:tgtEl>
                                          <p:spTgt spid="424"/>
                                        </p:tgtEl>
                                      </p:cBhvr>
                                    </p:animEffect>
                                  </p:childTnLst>
                                </p:cTn>
                              </p:par>
                              <p:par>
                                <p:cTn id="20" presetID="10" presetClass="entr" presetSubtype="0" fill="hold" nodeType="withEffect">
                                  <p:stCondLst>
                                    <p:cond delay="0"/>
                                  </p:stCondLst>
                                  <p:childTnLst>
                                    <p:set>
                                      <p:cBhvr>
                                        <p:cTn id="21" dur="1" fill="hold">
                                          <p:stCondLst>
                                            <p:cond delay="0"/>
                                          </p:stCondLst>
                                        </p:cTn>
                                        <p:tgtEl>
                                          <p:spTgt spid="425"/>
                                        </p:tgtEl>
                                        <p:attrNameLst>
                                          <p:attrName>style.visibility</p:attrName>
                                        </p:attrNameLst>
                                      </p:cBhvr>
                                      <p:to>
                                        <p:strVal val="visible"/>
                                      </p:to>
                                    </p:set>
                                    <p:animEffect transition="in" filter="fade">
                                      <p:cBhvr>
                                        <p:cTn id="22" dur="1000"/>
                                        <p:tgtEl>
                                          <p:spTgt spid="425"/>
                                        </p:tgtEl>
                                      </p:cBhvr>
                                    </p:animEffect>
                                  </p:childTnLst>
                                </p:cTn>
                              </p:par>
                              <p:par>
                                <p:cTn id="23" presetID="10" presetClass="entr" presetSubtype="0" fill="hold" nodeType="withEffect">
                                  <p:stCondLst>
                                    <p:cond delay="0"/>
                                  </p:stCondLst>
                                  <p:childTnLst>
                                    <p:set>
                                      <p:cBhvr>
                                        <p:cTn id="24" dur="1" fill="hold">
                                          <p:stCondLst>
                                            <p:cond delay="0"/>
                                          </p:stCondLst>
                                        </p:cTn>
                                        <p:tgtEl>
                                          <p:spTgt spid="426"/>
                                        </p:tgtEl>
                                        <p:attrNameLst>
                                          <p:attrName>style.visibility</p:attrName>
                                        </p:attrNameLst>
                                      </p:cBhvr>
                                      <p:to>
                                        <p:strVal val="visible"/>
                                      </p:to>
                                    </p:set>
                                    <p:animEffect transition="in" filter="fade">
                                      <p:cBhvr>
                                        <p:cTn id="25" dur="1000"/>
                                        <p:tgtEl>
                                          <p:spTgt spid="426"/>
                                        </p:tgtEl>
                                      </p:cBhvr>
                                    </p:animEffect>
                                  </p:childTnLst>
                                </p:cTn>
                              </p:par>
                              <p:par>
                                <p:cTn id="26" presetID="10" presetClass="entr" presetSubtype="0" fill="hold" nodeType="withEffect">
                                  <p:stCondLst>
                                    <p:cond delay="0"/>
                                  </p:stCondLst>
                                  <p:childTnLst>
                                    <p:set>
                                      <p:cBhvr>
                                        <p:cTn id="27" dur="1" fill="hold">
                                          <p:stCondLst>
                                            <p:cond delay="0"/>
                                          </p:stCondLst>
                                        </p:cTn>
                                        <p:tgtEl>
                                          <p:spTgt spid="429"/>
                                        </p:tgtEl>
                                        <p:attrNameLst>
                                          <p:attrName>style.visibility</p:attrName>
                                        </p:attrNameLst>
                                      </p:cBhvr>
                                      <p:to>
                                        <p:strVal val="visible"/>
                                      </p:to>
                                    </p:set>
                                    <p:animEffect transition="in" filter="fade">
                                      <p:cBhvr>
                                        <p:cTn id="28" dur="10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5ce8b99149_0_235"/>
          <p:cNvSpPr txBox="1">
            <a:spLocks noGrp="1"/>
          </p:cNvSpPr>
          <p:nvPr>
            <p:ph type="title"/>
          </p:nvPr>
        </p:nvSpPr>
        <p:spPr>
          <a:xfrm>
            <a:off x="222739" y="142389"/>
            <a:ext cx="8628300" cy="105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Implementing R-Types</a:t>
            </a:r>
            <a:endParaRPr dirty="0"/>
          </a:p>
        </p:txBody>
      </p:sp>
      <p:sp>
        <p:nvSpPr>
          <p:cNvPr id="440" name="Google Shape;440;g5ce8b99149_0_235"/>
          <p:cNvSpPr/>
          <p:nvPr/>
        </p:nvSpPr>
        <p:spPr>
          <a:xfrm>
            <a:off x="1527663" y="3019088"/>
            <a:ext cx="609600" cy="9144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IMEM</a:t>
            </a:r>
            <a:endParaRPr sz="1800" b="0" i="0" u="none" strike="noStrike" cap="none">
              <a:solidFill>
                <a:schemeClr val="dk1"/>
              </a:solidFill>
              <a:latin typeface="Calibri"/>
              <a:ea typeface="Calibri"/>
              <a:cs typeface="Calibri"/>
              <a:sym typeface="Calibri"/>
            </a:endParaRPr>
          </a:p>
        </p:txBody>
      </p:sp>
      <p:grpSp>
        <p:nvGrpSpPr>
          <p:cNvPr id="441" name="Google Shape;441;g5ce8b99149_0_235"/>
          <p:cNvGrpSpPr/>
          <p:nvPr/>
        </p:nvGrpSpPr>
        <p:grpSpPr>
          <a:xfrm>
            <a:off x="1527663" y="2206179"/>
            <a:ext cx="304800" cy="609585"/>
            <a:chOff x="5181600" y="3257550"/>
            <a:chExt cx="304800" cy="457200"/>
          </a:xfrm>
        </p:grpSpPr>
        <p:sp>
          <p:nvSpPr>
            <p:cNvPr id="442" name="Google Shape;442;g5ce8b99149_0_235"/>
            <p:cNvSpPr/>
            <p:nvPr/>
          </p:nvSpPr>
          <p:spPr>
            <a:xfrm rot="5400000">
              <a:off x="5143500" y="3371850"/>
              <a:ext cx="457200" cy="228600"/>
            </a:xfrm>
            <a:prstGeom prst="trapezoid">
              <a:avLst>
                <a:gd name="adj" fmla="val 30656"/>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3" name="Google Shape;443;g5ce8b99149_0_235"/>
            <p:cNvSpPr txBox="1"/>
            <p:nvPr/>
          </p:nvSpPr>
          <p:spPr>
            <a:xfrm>
              <a:off x="5181600" y="3333750"/>
              <a:ext cx="298500" cy="246300"/>
            </a:xfrm>
            <a:prstGeom prst="rect">
              <a:avLst/>
            </a:prstGeom>
            <a:noFill/>
            <a:ln>
              <a:noFill/>
            </a:ln>
          </p:spPr>
          <p:txBody>
            <a:bodyPr spcFirstLastPara="1" wrap="square" lIns="91425"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cxnSp>
        <p:nvCxnSpPr>
          <p:cNvPr id="444" name="Google Shape;444;g5ce8b99149_0_235"/>
          <p:cNvCxnSpPr>
            <a:stCxn id="445" idx="0"/>
            <a:endCxn id="446" idx="1"/>
          </p:cNvCxnSpPr>
          <p:nvPr/>
        </p:nvCxnSpPr>
        <p:spPr>
          <a:xfrm>
            <a:off x="308463" y="3069812"/>
            <a:ext cx="152400" cy="0"/>
          </a:xfrm>
          <a:prstGeom prst="straightConnector1">
            <a:avLst/>
          </a:prstGeom>
          <a:noFill/>
          <a:ln w="28575" cap="flat" cmpd="sng">
            <a:solidFill>
              <a:schemeClr val="dk1"/>
            </a:solidFill>
            <a:prstDash val="solid"/>
            <a:miter lim="800000"/>
            <a:headEnd type="none" w="sm" len="sm"/>
            <a:tailEnd type="none" w="sm" len="sm"/>
          </a:ln>
        </p:spPr>
      </p:cxnSp>
      <p:cxnSp>
        <p:nvCxnSpPr>
          <p:cNvPr id="447" name="Google Shape;447;g5ce8b99149_0_235"/>
          <p:cNvCxnSpPr>
            <a:stCxn id="446" idx="3"/>
            <a:endCxn id="440" idx="1"/>
          </p:cNvCxnSpPr>
          <p:nvPr/>
        </p:nvCxnSpPr>
        <p:spPr>
          <a:xfrm>
            <a:off x="826263" y="3069812"/>
            <a:ext cx="701400" cy="406500"/>
          </a:xfrm>
          <a:prstGeom prst="bentConnector3">
            <a:avLst>
              <a:gd name="adj1" fmla="val 50000"/>
            </a:avLst>
          </a:prstGeom>
          <a:noFill/>
          <a:ln w="28575" cap="flat" cmpd="sng">
            <a:solidFill>
              <a:schemeClr val="dk1"/>
            </a:solidFill>
            <a:prstDash val="solid"/>
            <a:miter lim="800000"/>
            <a:headEnd type="none" w="sm" len="sm"/>
            <a:tailEnd type="stealth" w="med" len="med"/>
          </a:ln>
        </p:spPr>
      </p:cxnSp>
      <p:cxnSp>
        <p:nvCxnSpPr>
          <p:cNvPr id="448" name="Google Shape;448;g5ce8b99149_0_235"/>
          <p:cNvCxnSpPr>
            <a:stCxn id="442" idx="0"/>
          </p:cNvCxnSpPr>
          <p:nvPr/>
        </p:nvCxnSpPr>
        <p:spPr>
          <a:xfrm rot="10800000" flipH="1">
            <a:off x="1832463" y="1901371"/>
            <a:ext cx="304800" cy="609600"/>
          </a:xfrm>
          <a:prstGeom prst="bentConnector2">
            <a:avLst/>
          </a:prstGeom>
          <a:noFill/>
          <a:ln w="28575" cap="flat" cmpd="sng">
            <a:solidFill>
              <a:schemeClr val="dk1"/>
            </a:solidFill>
            <a:prstDash val="solid"/>
            <a:miter lim="800000"/>
            <a:headEnd type="none" w="sm" len="sm"/>
            <a:tailEnd type="none" w="sm" len="sm"/>
          </a:ln>
        </p:spPr>
      </p:cxnSp>
      <p:cxnSp>
        <p:nvCxnSpPr>
          <p:cNvPr id="449" name="Google Shape;449;g5ce8b99149_0_235"/>
          <p:cNvCxnSpPr>
            <a:endCxn id="446" idx="1"/>
          </p:cNvCxnSpPr>
          <p:nvPr/>
        </p:nvCxnSpPr>
        <p:spPr>
          <a:xfrm flipH="1">
            <a:off x="460863" y="1914212"/>
            <a:ext cx="1672800" cy="1155600"/>
          </a:xfrm>
          <a:prstGeom prst="bentConnector3">
            <a:avLst>
              <a:gd name="adj1" fmla="val 114235"/>
            </a:avLst>
          </a:prstGeom>
          <a:noFill/>
          <a:ln w="28575" cap="flat" cmpd="sng">
            <a:solidFill>
              <a:schemeClr val="dk1"/>
            </a:solidFill>
            <a:prstDash val="solid"/>
            <a:miter lim="800000"/>
            <a:headEnd type="none" w="sm" len="sm"/>
            <a:tailEnd type="stealth" w="med" len="med"/>
          </a:ln>
        </p:spPr>
      </p:cxnSp>
      <p:grpSp>
        <p:nvGrpSpPr>
          <p:cNvPr id="450" name="Google Shape;450;g5ce8b99149_0_235"/>
          <p:cNvGrpSpPr/>
          <p:nvPr/>
        </p:nvGrpSpPr>
        <p:grpSpPr>
          <a:xfrm>
            <a:off x="460863" y="2511026"/>
            <a:ext cx="365400" cy="1117572"/>
            <a:chOff x="1447800" y="1809750"/>
            <a:chExt cx="365400" cy="838200"/>
          </a:xfrm>
        </p:grpSpPr>
        <p:sp>
          <p:nvSpPr>
            <p:cNvPr id="446" name="Google Shape;446;g5ce8b99149_0_235"/>
            <p:cNvSpPr/>
            <p:nvPr/>
          </p:nvSpPr>
          <p:spPr>
            <a:xfrm>
              <a:off x="1447800" y="1809750"/>
              <a:ext cx="365400" cy="8382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pc</a:t>
              </a:r>
              <a:endParaRPr sz="1800" b="1" i="0" u="none" strike="noStrike" cap="none">
                <a:solidFill>
                  <a:schemeClr val="dk1"/>
                </a:solidFill>
                <a:latin typeface="Courier New"/>
                <a:ea typeface="Courier New"/>
                <a:cs typeface="Courier New"/>
                <a:sym typeface="Courier New"/>
              </a:endParaRPr>
            </a:p>
          </p:txBody>
        </p:sp>
        <p:sp>
          <p:nvSpPr>
            <p:cNvPr id="451" name="Google Shape;451;g5ce8b99149_0_235"/>
            <p:cNvSpPr/>
            <p:nvPr/>
          </p:nvSpPr>
          <p:spPr>
            <a:xfrm>
              <a:off x="1600200" y="2495550"/>
              <a:ext cx="152400" cy="1524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452" name="Google Shape;452;g5ce8b99149_0_235"/>
          <p:cNvCxnSpPr>
            <a:stCxn id="440" idx="3"/>
            <a:endCxn id="453" idx="1"/>
          </p:cNvCxnSpPr>
          <p:nvPr/>
        </p:nvCxnSpPr>
        <p:spPr>
          <a:xfrm rot="10800000" flipH="1">
            <a:off x="2137263" y="3272888"/>
            <a:ext cx="914400" cy="203400"/>
          </a:xfrm>
          <a:prstGeom prst="bentConnector3">
            <a:avLst>
              <a:gd name="adj1" fmla="val 16920"/>
            </a:avLst>
          </a:prstGeom>
          <a:noFill/>
          <a:ln w="28575" cap="flat" cmpd="sng">
            <a:solidFill>
              <a:schemeClr val="dk1"/>
            </a:solidFill>
            <a:prstDash val="solid"/>
            <a:miter lim="800000"/>
            <a:headEnd type="none" w="sm" len="sm"/>
            <a:tailEnd type="stealth" w="med" len="med"/>
          </a:ln>
        </p:spPr>
      </p:cxnSp>
      <p:cxnSp>
        <p:nvCxnSpPr>
          <p:cNvPr id="454" name="Google Shape;454;g5ce8b99149_0_235"/>
          <p:cNvCxnSpPr/>
          <p:nvPr/>
        </p:nvCxnSpPr>
        <p:spPr>
          <a:xfrm rot="10800000" flipH="1">
            <a:off x="2124738" y="3628538"/>
            <a:ext cx="927000" cy="31500"/>
          </a:xfrm>
          <a:prstGeom prst="straightConnector1">
            <a:avLst/>
          </a:prstGeom>
          <a:noFill/>
          <a:ln w="28575" cap="flat" cmpd="sng">
            <a:solidFill>
              <a:schemeClr val="dk1"/>
            </a:solidFill>
            <a:prstDash val="solid"/>
            <a:miter lim="800000"/>
            <a:headEnd type="none" w="sm" len="sm"/>
            <a:tailEnd type="stealth" w="med" len="med"/>
          </a:ln>
        </p:spPr>
      </p:cxnSp>
      <p:cxnSp>
        <p:nvCxnSpPr>
          <p:cNvPr id="455" name="Google Shape;455;g5ce8b99149_0_235"/>
          <p:cNvCxnSpPr/>
          <p:nvPr/>
        </p:nvCxnSpPr>
        <p:spPr>
          <a:xfrm rot="10800000" flipH="1">
            <a:off x="2142638" y="3933388"/>
            <a:ext cx="909000" cy="4200"/>
          </a:xfrm>
          <a:prstGeom prst="straightConnector1">
            <a:avLst/>
          </a:prstGeom>
          <a:noFill/>
          <a:ln w="28575" cap="flat" cmpd="sng">
            <a:solidFill>
              <a:schemeClr val="dk1"/>
            </a:solidFill>
            <a:prstDash val="solid"/>
            <a:miter lim="800000"/>
            <a:headEnd type="none" w="sm" len="sm"/>
            <a:tailEnd type="stealth" w="med" len="med"/>
          </a:ln>
        </p:spPr>
      </p:cxnSp>
      <p:sp>
        <p:nvSpPr>
          <p:cNvPr id="456" name="Google Shape;456;g5ce8b99149_0_235"/>
          <p:cNvSpPr txBox="1"/>
          <p:nvPr/>
        </p:nvSpPr>
        <p:spPr>
          <a:xfrm>
            <a:off x="2382872" y="2996698"/>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inst[11:7]</a:t>
            </a:r>
            <a:endParaRPr sz="1400" b="0" i="0" u="none" strike="noStrike" cap="none">
              <a:solidFill>
                <a:srgbClr val="000000"/>
              </a:solidFill>
              <a:latin typeface="Arial"/>
              <a:ea typeface="Arial"/>
              <a:cs typeface="Arial"/>
              <a:sym typeface="Arial"/>
            </a:endParaRPr>
          </a:p>
        </p:txBody>
      </p:sp>
      <p:sp>
        <p:nvSpPr>
          <p:cNvPr id="457" name="Google Shape;457;g5ce8b99149_0_235"/>
          <p:cNvSpPr txBox="1"/>
          <p:nvPr/>
        </p:nvSpPr>
        <p:spPr>
          <a:xfrm>
            <a:off x="2365863" y="33728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inst[19:15]</a:t>
            </a:r>
            <a:endParaRPr sz="1400" b="0" i="0" u="none" strike="noStrike" cap="none">
              <a:solidFill>
                <a:srgbClr val="000000"/>
              </a:solidFill>
              <a:latin typeface="Arial"/>
              <a:ea typeface="Arial"/>
              <a:cs typeface="Arial"/>
              <a:sym typeface="Arial"/>
            </a:endParaRPr>
          </a:p>
        </p:txBody>
      </p:sp>
      <p:sp>
        <p:nvSpPr>
          <p:cNvPr id="458" name="Google Shape;458;g5ce8b99149_0_235"/>
          <p:cNvSpPr txBox="1"/>
          <p:nvPr/>
        </p:nvSpPr>
        <p:spPr>
          <a:xfrm>
            <a:off x="2365863" y="36776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inst[24:20]</a:t>
            </a:r>
            <a:endParaRPr sz="1400" b="0" i="0" u="none" strike="noStrike" cap="none">
              <a:solidFill>
                <a:srgbClr val="000000"/>
              </a:solidFill>
              <a:latin typeface="Arial"/>
              <a:ea typeface="Arial"/>
              <a:cs typeface="Arial"/>
              <a:sym typeface="Arial"/>
            </a:endParaRPr>
          </a:p>
        </p:txBody>
      </p:sp>
      <p:sp>
        <p:nvSpPr>
          <p:cNvPr id="459" name="Google Shape;459;g5ce8b99149_0_235"/>
          <p:cNvSpPr/>
          <p:nvPr/>
        </p:nvSpPr>
        <p:spPr>
          <a:xfrm>
            <a:off x="352000" y="4538338"/>
            <a:ext cx="5307600" cy="997800"/>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Control</a:t>
            </a:r>
            <a:endParaRPr sz="1800" b="0" i="0" u="none" strike="noStrike" cap="none">
              <a:solidFill>
                <a:schemeClr val="dk1"/>
              </a:solidFill>
              <a:latin typeface="Calibri"/>
              <a:ea typeface="Calibri"/>
              <a:cs typeface="Calibri"/>
              <a:sym typeface="Calibri"/>
            </a:endParaRPr>
          </a:p>
        </p:txBody>
      </p:sp>
      <p:cxnSp>
        <p:nvCxnSpPr>
          <p:cNvPr id="460" name="Google Shape;460;g5ce8b99149_0_235"/>
          <p:cNvCxnSpPr>
            <a:endCxn id="443" idx="1"/>
          </p:cNvCxnSpPr>
          <p:nvPr/>
        </p:nvCxnSpPr>
        <p:spPr>
          <a:xfrm rot="-5400000">
            <a:off x="1053213" y="2595722"/>
            <a:ext cx="598200" cy="350700"/>
          </a:xfrm>
          <a:prstGeom prst="bentConnector2">
            <a:avLst/>
          </a:prstGeom>
          <a:noFill/>
          <a:ln w="28575" cap="flat" cmpd="sng">
            <a:solidFill>
              <a:schemeClr val="dk1"/>
            </a:solidFill>
            <a:prstDash val="solid"/>
            <a:miter lim="800000"/>
            <a:headEnd type="none" w="sm" len="sm"/>
            <a:tailEnd type="stealth" w="med" len="med"/>
          </a:ln>
        </p:spPr>
      </p:cxnSp>
      <p:sp>
        <p:nvSpPr>
          <p:cNvPr id="461" name="Google Shape;461;g5ce8b99149_0_235"/>
          <p:cNvSpPr txBox="1">
            <a:spLocks noGrp="1"/>
          </p:cNvSpPr>
          <p:nvPr>
            <p:ph type="body" idx="2"/>
          </p:nvPr>
        </p:nvSpPr>
        <p:spPr>
          <a:xfrm>
            <a:off x="5435775" y="1277900"/>
            <a:ext cx="3588900" cy="4860900"/>
          </a:xfrm>
          <a:prstGeom prst="rect">
            <a:avLst/>
          </a:prstGeom>
        </p:spPr>
        <p:txBody>
          <a:bodyPr spcFirstLastPara="1" wrap="square" lIns="91425" tIns="45700" rIns="91425" bIns="45700" anchor="t" anchorCtr="0">
            <a:noAutofit/>
          </a:bodyPr>
          <a:lstStyle/>
          <a:p>
            <a:pPr marL="457200" lvl="0" indent="0" algn="l" rtl="0">
              <a:lnSpc>
                <a:spcPct val="100000"/>
              </a:lnSpc>
              <a:spcBef>
                <a:spcPts val="560"/>
              </a:spcBef>
              <a:spcAft>
                <a:spcPts val="0"/>
              </a:spcAft>
              <a:buNone/>
            </a:pPr>
            <a:r>
              <a:rPr lang="en-US" sz="2400" dirty="0">
                <a:solidFill>
                  <a:srgbClr val="FF0000"/>
                </a:solidFill>
              </a:rPr>
              <a:t>(2) Parse instruction fields (</a:t>
            </a:r>
            <a:r>
              <a:rPr lang="en-US" sz="2400" dirty="0" err="1">
                <a:solidFill>
                  <a:srgbClr val="FF0000"/>
                </a:solidFill>
              </a:rPr>
              <a:t>rd</a:t>
            </a:r>
            <a:r>
              <a:rPr lang="en-US" sz="2400" dirty="0">
                <a:solidFill>
                  <a:srgbClr val="FF0000"/>
                </a:solidFill>
              </a:rPr>
              <a:t>, rs1, rs2, </a:t>
            </a:r>
            <a:r>
              <a:rPr lang="en-US" sz="2400" b="1" dirty="0">
                <a:solidFill>
                  <a:srgbClr val="FF0000"/>
                </a:solidFill>
              </a:rPr>
              <a:t>operation</a:t>
            </a:r>
            <a:r>
              <a:rPr lang="en-US" sz="2400" dirty="0">
                <a:solidFill>
                  <a:srgbClr val="FF0000"/>
                </a:solidFill>
              </a:rPr>
              <a:t>…)</a:t>
            </a:r>
            <a:endParaRPr sz="2400" dirty="0">
              <a:solidFill>
                <a:srgbClr val="FF0000"/>
              </a:solidFill>
              <a:latin typeface="Courier New"/>
              <a:ea typeface="Courier New"/>
              <a:cs typeface="Courier New"/>
              <a:sym typeface="Courier New"/>
            </a:endParaRPr>
          </a:p>
          <a:p>
            <a:pPr marL="457200" lvl="0" indent="-381000" algn="l" rtl="0">
              <a:lnSpc>
                <a:spcPct val="100000"/>
              </a:lnSpc>
              <a:spcBef>
                <a:spcPts val="560"/>
              </a:spcBef>
              <a:spcAft>
                <a:spcPts val="0"/>
              </a:spcAft>
              <a:buSzPts val="2400"/>
              <a:buFont typeface="Wingdings" pitchFamily="2" charset="2"/>
              <a:buChar char="§"/>
            </a:pPr>
            <a:r>
              <a:rPr lang="en-US" sz="2400" dirty="0"/>
              <a:t>What registers are we operating on? </a:t>
            </a:r>
            <a:endParaRPr sz="2400" dirty="0"/>
          </a:p>
          <a:p>
            <a:pPr marL="457200" lvl="0" indent="-381000" algn="l" rtl="0">
              <a:lnSpc>
                <a:spcPct val="100000"/>
              </a:lnSpc>
              <a:spcBef>
                <a:spcPts val="0"/>
              </a:spcBef>
              <a:spcAft>
                <a:spcPts val="0"/>
              </a:spcAft>
              <a:buSzPts val="2400"/>
              <a:buFont typeface="Wingdings" pitchFamily="2" charset="2"/>
              <a:buChar char="§"/>
            </a:pPr>
            <a:r>
              <a:rPr lang="en-US" sz="2400" dirty="0"/>
              <a:t>Where do they lie in our instruction format?</a:t>
            </a:r>
            <a:endParaRPr sz="2400" dirty="0"/>
          </a:p>
          <a:p>
            <a:pPr marL="457200" lvl="0" indent="-381000" algn="l" rtl="0">
              <a:lnSpc>
                <a:spcPct val="100000"/>
              </a:lnSpc>
              <a:spcBef>
                <a:spcPts val="0"/>
              </a:spcBef>
              <a:spcAft>
                <a:spcPts val="0"/>
              </a:spcAft>
              <a:buSzPts val="2400"/>
              <a:buFont typeface="Wingdings" pitchFamily="2" charset="2"/>
              <a:buChar char="§"/>
            </a:pPr>
            <a:r>
              <a:rPr lang="en-US" sz="2400" dirty="0"/>
              <a:t>How big is each field?</a:t>
            </a:r>
            <a:endParaRPr sz="2400" dirty="0"/>
          </a:p>
        </p:txBody>
      </p:sp>
      <p:pic>
        <p:nvPicPr>
          <p:cNvPr id="26" name="Picture 25" descr="Untitled.jpeg">
            <a:extLst>
              <a:ext uri="{FF2B5EF4-FFF2-40B4-BE49-F238E27FC236}">
                <a16:creationId xmlns:a16="http://schemas.microsoft.com/office/drawing/2014/main" id="{71A8DF32-ECD3-6347-A308-25E2EB09F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04" y="6058011"/>
            <a:ext cx="6808968" cy="692438"/>
          </a:xfrm>
          <a:prstGeom prst="rect">
            <a:avLst/>
          </a:prstGeom>
        </p:spPr>
      </p:pic>
    </p:spTree>
    <p:extLst>
      <p:ext uri="{BB962C8B-B14F-4D97-AF65-F5344CB8AC3E}">
        <p14:creationId xmlns:p14="http://schemas.microsoft.com/office/powerpoint/2010/main" val="2278715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5ce8b99149_0_287"/>
          <p:cNvSpPr txBox="1">
            <a:spLocks noGrp="1"/>
          </p:cNvSpPr>
          <p:nvPr>
            <p:ph type="title"/>
          </p:nvPr>
        </p:nvSpPr>
        <p:spPr>
          <a:xfrm>
            <a:off x="222739" y="142389"/>
            <a:ext cx="8628300" cy="105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Implementing R-Types</a:t>
            </a:r>
            <a:endParaRPr dirty="0"/>
          </a:p>
        </p:txBody>
      </p:sp>
      <p:sp>
        <p:nvSpPr>
          <p:cNvPr id="471" name="Google Shape;471;g5ce8b99149_0_287"/>
          <p:cNvSpPr/>
          <p:nvPr/>
        </p:nvSpPr>
        <p:spPr>
          <a:xfrm>
            <a:off x="1527663" y="3019088"/>
            <a:ext cx="609600" cy="9144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IMEM</a:t>
            </a:r>
            <a:endParaRPr sz="1800" b="0" i="0" u="none" strike="noStrike" cap="none">
              <a:solidFill>
                <a:schemeClr val="dk1"/>
              </a:solidFill>
              <a:latin typeface="Calibri"/>
              <a:ea typeface="Calibri"/>
              <a:cs typeface="Calibri"/>
              <a:sym typeface="Calibri"/>
            </a:endParaRPr>
          </a:p>
        </p:txBody>
      </p:sp>
      <p:grpSp>
        <p:nvGrpSpPr>
          <p:cNvPr id="472" name="Google Shape;472;g5ce8b99149_0_287"/>
          <p:cNvGrpSpPr/>
          <p:nvPr/>
        </p:nvGrpSpPr>
        <p:grpSpPr>
          <a:xfrm>
            <a:off x="1527663" y="2206179"/>
            <a:ext cx="304800" cy="609585"/>
            <a:chOff x="5181600" y="3257550"/>
            <a:chExt cx="304800" cy="457200"/>
          </a:xfrm>
        </p:grpSpPr>
        <p:sp>
          <p:nvSpPr>
            <p:cNvPr id="473" name="Google Shape;473;g5ce8b99149_0_287"/>
            <p:cNvSpPr/>
            <p:nvPr/>
          </p:nvSpPr>
          <p:spPr>
            <a:xfrm rot="5400000">
              <a:off x="5143500" y="3371850"/>
              <a:ext cx="457200" cy="228600"/>
            </a:xfrm>
            <a:prstGeom prst="trapezoid">
              <a:avLst>
                <a:gd name="adj" fmla="val 30656"/>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Google Shape;474;g5ce8b99149_0_287"/>
            <p:cNvSpPr txBox="1"/>
            <p:nvPr/>
          </p:nvSpPr>
          <p:spPr>
            <a:xfrm>
              <a:off x="5181600" y="3333750"/>
              <a:ext cx="298500" cy="246300"/>
            </a:xfrm>
            <a:prstGeom prst="rect">
              <a:avLst/>
            </a:prstGeom>
            <a:noFill/>
            <a:ln>
              <a:noFill/>
            </a:ln>
          </p:spPr>
          <p:txBody>
            <a:bodyPr spcFirstLastPara="1" wrap="square" lIns="91425"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cxnSp>
        <p:nvCxnSpPr>
          <p:cNvPr id="475" name="Google Shape;475;g5ce8b99149_0_287"/>
          <p:cNvCxnSpPr>
            <a:stCxn id="476" idx="0"/>
            <a:endCxn id="477" idx="1"/>
          </p:cNvCxnSpPr>
          <p:nvPr/>
        </p:nvCxnSpPr>
        <p:spPr>
          <a:xfrm>
            <a:off x="308463" y="3069812"/>
            <a:ext cx="152400" cy="0"/>
          </a:xfrm>
          <a:prstGeom prst="straightConnector1">
            <a:avLst/>
          </a:prstGeom>
          <a:noFill/>
          <a:ln w="28575" cap="flat" cmpd="sng">
            <a:solidFill>
              <a:schemeClr val="dk1"/>
            </a:solidFill>
            <a:prstDash val="solid"/>
            <a:miter lim="800000"/>
            <a:headEnd type="none" w="sm" len="sm"/>
            <a:tailEnd type="none" w="sm" len="sm"/>
          </a:ln>
        </p:spPr>
      </p:cxnSp>
      <p:cxnSp>
        <p:nvCxnSpPr>
          <p:cNvPr id="478" name="Google Shape;478;g5ce8b99149_0_287"/>
          <p:cNvCxnSpPr>
            <a:stCxn id="477" idx="3"/>
            <a:endCxn id="471" idx="1"/>
          </p:cNvCxnSpPr>
          <p:nvPr/>
        </p:nvCxnSpPr>
        <p:spPr>
          <a:xfrm>
            <a:off x="826263" y="3069812"/>
            <a:ext cx="701400" cy="406500"/>
          </a:xfrm>
          <a:prstGeom prst="bentConnector3">
            <a:avLst>
              <a:gd name="adj1" fmla="val 50000"/>
            </a:avLst>
          </a:prstGeom>
          <a:noFill/>
          <a:ln w="28575" cap="flat" cmpd="sng">
            <a:solidFill>
              <a:schemeClr val="dk1"/>
            </a:solidFill>
            <a:prstDash val="solid"/>
            <a:miter lim="800000"/>
            <a:headEnd type="none" w="sm" len="sm"/>
            <a:tailEnd type="stealth" w="med" len="med"/>
          </a:ln>
        </p:spPr>
      </p:cxnSp>
      <p:cxnSp>
        <p:nvCxnSpPr>
          <p:cNvPr id="479" name="Google Shape;479;g5ce8b99149_0_287"/>
          <p:cNvCxnSpPr>
            <a:stCxn id="473" idx="0"/>
          </p:cNvCxnSpPr>
          <p:nvPr/>
        </p:nvCxnSpPr>
        <p:spPr>
          <a:xfrm rot="10800000" flipH="1">
            <a:off x="1832463" y="1901371"/>
            <a:ext cx="304800" cy="609600"/>
          </a:xfrm>
          <a:prstGeom prst="bentConnector2">
            <a:avLst/>
          </a:prstGeom>
          <a:noFill/>
          <a:ln w="28575" cap="flat" cmpd="sng">
            <a:solidFill>
              <a:schemeClr val="dk1"/>
            </a:solidFill>
            <a:prstDash val="solid"/>
            <a:miter lim="800000"/>
            <a:headEnd type="none" w="sm" len="sm"/>
            <a:tailEnd type="none" w="sm" len="sm"/>
          </a:ln>
        </p:spPr>
      </p:cxnSp>
      <p:cxnSp>
        <p:nvCxnSpPr>
          <p:cNvPr id="480" name="Google Shape;480;g5ce8b99149_0_287"/>
          <p:cNvCxnSpPr>
            <a:endCxn id="477" idx="1"/>
          </p:cNvCxnSpPr>
          <p:nvPr/>
        </p:nvCxnSpPr>
        <p:spPr>
          <a:xfrm flipH="1">
            <a:off x="460863" y="1914212"/>
            <a:ext cx="1672800" cy="1155600"/>
          </a:xfrm>
          <a:prstGeom prst="bentConnector3">
            <a:avLst>
              <a:gd name="adj1" fmla="val 114235"/>
            </a:avLst>
          </a:prstGeom>
          <a:noFill/>
          <a:ln w="28575" cap="flat" cmpd="sng">
            <a:solidFill>
              <a:schemeClr val="dk1"/>
            </a:solidFill>
            <a:prstDash val="solid"/>
            <a:miter lim="800000"/>
            <a:headEnd type="none" w="sm" len="sm"/>
            <a:tailEnd type="stealth" w="med" len="med"/>
          </a:ln>
        </p:spPr>
      </p:cxnSp>
      <p:grpSp>
        <p:nvGrpSpPr>
          <p:cNvPr id="481" name="Google Shape;481;g5ce8b99149_0_287"/>
          <p:cNvGrpSpPr/>
          <p:nvPr/>
        </p:nvGrpSpPr>
        <p:grpSpPr>
          <a:xfrm>
            <a:off x="460863" y="2511026"/>
            <a:ext cx="365400" cy="1117572"/>
            <a:chOff x="1447800" y="1809750"/>
            <a:chExt cx="365400" cy="838200"/>
          </a:xfrm>
        </p:grpSpPr>
        <p:sp>
          <p:nvSpPr>
            <p:cNvPr id="477" name="Google Shape;477;g5ce8b99149_0_287"/>
            <p:cNvSpPr/>
            <p:nvPr/>
          </p:nvSpPr>
          <p:spPr>
            <a:xfrm>
              <a:off x="1447800" y="1809750"/>
              <a:ext cx="365400" cy="8382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pc</a:t>
              </a:r>
              <a:endParaRPr sz="1800" b="1" i="0" u="none" strike="noStrike" cap="none">
                <a:solidFill>
                  <a:schemeClr val="dk1"/>
                </a:solidFill>
                <a:latin typeface="Courier New"/>
                <a:ea typeface="Courier New"/>
                <a:cs typeface="Courier New"/>
                <a:sym typeface="Courier New"/>
              </a:endParaRPr>
            </a:p>
          </p:txBody>
        </p:sp>
        <p:sp>
          <p:nvSpPr>
            <p:cNvPr id="482" name="Google Shape;482;g5ce8b99149_0_287"/>
            <p:cNvSpPr/>
            <p:nvPr/>
          </p:nvSpPr>
          <p:spPr>
            <a:xfrm>
              <a:off x="1600200" y="2495550"/>
              <a:ext cx="152400" cy="1524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483" name="Google Shape;483;g5ce8b99149_0_287"/>
          <p:cNvCxnSpPr>
            <a:stCxn id="471" idx="3"/>
            <a:endCxn id="484" idx="1"/>
          </p:cNvCxnSpPr>
          <p:nvPr/>
        </p:nvCxnSpPr>
        <p:spPr>
          <a:xfrm rot="10800000" flipH="1">
            <a:off x="2137263" y="3272888"/>
            <a:ext cx="914400" cy="203400"/>
          </a:xfrm>
          <a:prstGeom prst="bentConnector3">
            <a:avLst>
              <a:gd name="adj1" fmla="val 17803"/>
            </a:avLst>
          </a:prstGeom>
          <a:noFill/>
          <a:ln w="28575" cap="flat" cmpd="sng">
            <a:solidFill>
              <a:schemeClr val="dk1"/>
            </a:solidFill>
            <a:prstDash val="solid"/>
            <a:miter lim="800000"/>
            <a:headEnd type="none" w="sm" len="sm"/>
            <a:tailEnd type="stealth" w="med" len="med"/>
          </a:ln>
        </p:spPr>
      </p:cxnSp>
      <p:cxnSp>
        <p:nvCxnSpPr>
          <p:cNvPr id="485" name="Google Shape;485;g5ce8b99149_0_287"/>
          <p:cNvCxnSpPr/>
          <p:nvPr/>
        </p:nvCxnSpPr>
        <p:spPr>
          <a:xfrm rot="10800000" flipH="1">
            <a:off x="2124738" y="3628538"/>
            <a:ext cx="927000" cy="31500"/>
          </a:xfrm>
          <a:prstGeom prst="straightConnector1">
            <a:avLst/>
          </a:prstGeom>
          <a:noFill/>
          <a:ln w="28575" cap="flat" cmpd="sng">
            <a:solidFill>
              <a:schemeClr val="dk1"/>
            </a:solidFill>
            <a:prstDash val="solid"/>
            <a:miter lim="800000"/>
            <a:headEnd type="none" w="sm" len="sm"/>
            <a:tailEnd type="stealth" w="med" len="med"/>
          </a:ln>
        </p:spPr>
      </p:cxnSp>
      <p:cxnSp>
        <p:nvCxnSpPr>
          <p:cNvPr id="486" name="Google Shape;486;g5ce8b99149_0_287"/>
          <p:cNvCxnSpPr/>
          <p:nvPr/>
        </p:nvCxnSpPr>
        <p:spPr>
          <a:xfrm rot="10800000" flipH="1">
            <a:off x="2142638" y="3933388"/>
            <a:ext cx="909000" cy="4200"/>
          </a:xfrm>
          <a:prstGeom prst="straightConnector1">
            <a:avLst/>
          </a:prstGeom>
          <a:noFill/>
          <a:ln w="28575" cap="flat" cmpd="sng">
            <a:solidFill>
              <a:schemeClr val="dk1"/>
            </a:solidFill>
            <a:prstDash val="solid"/>
            <a:miter lim="800000"/>
            <a:headEnd type="none" w="sm" len="sm"/>
            <a:tailEnd type="stealth" w="med" len="med"/>
          </a:ln>
        </p:spPr>
      </p:cxnSp>
      <p:sp>
        <p:nvSpPr>
          <p:cNvPr id="487" name="Google Shape;487;g5ce8b99149_0_287"/>
          <p:cNvSpPr txBox="1"/>
          <p:nvPr/>
        </p:nvSpPr>
        <p:spPr>
          <a:xfrm>
            <a:off x="2382872" y="2996698"/>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inst[11:7]</a:t>
            </a:r>
            <a:endParaRPr sz="1400" b="0" i="0" u="none" strike="noStrike" cap="none">
              <a:solidFill>
                <a:srgbClr val="000000"/>
              </a:solidFill>
              <a:latin typeface="Arial"/>
              <a:ea typeface="Arial"/>
              <a:cs typeface="Arial"/>
              <a:sym typeface="Arial"/>
            </a:endParaRPr>
          </a:p>
        </p:txBody>
      </p:sp>
      <p:sp>
        <p:nvSpPr>
          <p:cNvPr id="488" name="Google Shape;488;g5ce8b99149_0_287"/>
          <p:cNvSpPr txBox="1"/>
          <p:nvPr/>
        </p:nvSpPr>
        <p:spPr>
          <a:xfrm>
            <a:off x="2365863" y="33728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inst[19:15]</a:t>
            </a:r>
            <a:endParaRPr sz="1400" b="0" i="0" u="none" strike="noStrike" cap="none">
              <a:solidFill>
                <a:srgbClr val="000000"/>
              </a:solidFill>
              <a:latin typeface="Arial"/>
              <a:ea typeface="Arial"/>
              <a:cs typeface="Arial"/>
              <a:sym typeface="Arial"/>
            </a:endParaRPr>
          </a:p>
        </p:txBody>
      </p:sp>
      <p:sp>
        <p:nvSpPr>
          <p:cNvPr id="489" name="Google Shape;489;g5ce8b99149_0_287"/>
          <p:cNvSpPr txBox="1"/>
          <p:nvPr/>
        </p:nvSpPr>
        <p:spPr>
          <a:xfrm>
            <a:off x="2365863" y="36776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inst[24:20]</a:t>
            </a:r>
            <a:endParaRPr sz="1400" b="0" i="0" u="none" strike="noStrike" cap="none">
              <a:solidFill>
                <a:srgbClr val="000000"/>
              </a:solidFill>
              <a:latin typeface="Arial"/>
              <a:ea typeface="Arial"/>
              <a:cs typeface="Arial"/>
              <a:sym typeface="Arial"/>
            </a:endParaRPr>
          </a:p>
        </p:txBody>
      </p:sp>
      <p:sp>
        <p:nvSpPr>
          <p:cNvPr id="490" name="Google Shape;490;g5ce8b99149_0_287"/>
          <p:cNvSpPr/>
          <p:nvPr/>
        </p:nvSpPr>
        <p:spPr>
          <a:xfrm>
            <a:off x="352000" y="4538338"/>
            <a:ext cx="5307600" cy="997800"/>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Control</a:t>
            </a:r>
            <a:endParaRPr sz="1800" b="0" i="0" u="none" strike="noStrike" cap="none">
              <a:solidFill>
                <a:schemeClr val="dk1"/>
              </a:solidFill>
              <a:latin typeface="Calibri"/>
              <a:ea typeface="Calibri"/>
              <a:cs typeface="Calibri"/>
              <a:sym typeface="Calibri"/>
            </a:endParaRPr>
          </a:p>
        </p:txBody>
      </p:sp>
      <p:cxnSp>
        <p:nvCxnSpPr>
          <p:cNvPr id="491" name="Google Shape;491;g5ce8b99149_0_287"/>
          <p:cNvCxnSpPr>
            <a:stCxn id="492" idx="3"/>
          </p:cNvCxnSpPr>
          <p:nvPr/>
        </p:nvCxnSpPr>
        <p:spPr>
          <a:xfrm>
            <a:off x="3886263" y="3810381"/>
            <a:ext cx="960300" cy="0"/>
          </a:xfrm>
          <a:prstGeom prst="straightConnector1">
            <a:avLst/>
          </a:prstGeom>
          <a:noFill/>
          <a:ln w="28575" cap="flat" cmpd="sng">
            <a:solidFill>
              <a:schemeClr val="dk1"/>
            </a:solidFill>
            <a:prstDash val="solid"/>
            <a:miter lim="800000"/>
            <a:headEnd type="none" w="sm" len="sm"/>
            <a:tailEnd type="stealth" w="med" len="med"/>
          </a:ln>
        </p:spPr>
      </p:cxnSp>
      <p:cxnSp>
        <p:nvCxnSpPr>
          <p:cNvPr id="493" name="Google Shape;493;g5ce8b99149_0_287"/>
          <p:cNvCxnSpPr>
            <a:endCxn id="474" idx="1"/>
          </p:cNvCxnSpPr>
          <p:nvPr/>
        </p:nvCxnSpPr>
        <p:spPr>
          <a:xfrm rot="-5400000">
            <a:off x="1053213" y="2595722"/>
            <a:ext cx="598200" cy="350700"/>
          </a:xfrm>
          <a:prstGeom prst="bentConnector2">
            <a:avLst/>
          </a:prstGeom>
          <a:noFill/>
          <a:ln w="28575" cap="flat" cmpd="sng">
            <a:solidFill>
              <a:schemeClr val="dk1"/>
            </a:solidFill>
            <a:prstDash val="solid"/>
            <a:miter lim="800000"/>
            <a:headEnd type="none" w="sm" len="sm"/>
            <a:tailEnd type="stealth" w="med" len="med"/>
          </a:ln>
        </p:spPr>
      </p:cxnSp>
      <p:sp>
        <p:nvSpPr>
          <p:cNvPr id="494" name="Google Shape;494;g5ce8b99149_0_287"/>
          <p:cNvSpPr txBox="1">
            <a:spLocks noGrp="1"/>
          </p:cNvSpPr>
          <p:nvPr>
            <p:ph type="body" idx="2"/>
          </p:nvPr>
        </p:nvSpPr>
        <p:spPr>
          <a:xfrm>
            <a:off x="5435775" y="1277900"/>
            <a:ext cx="3588900" cy="4860900"/>
          </a:xfrm>
          <a:prstGeom prst="rect">
            <a:avLst/>
          </a:prstGeom>
        </p:spPr>
        <p:txBody>
          <a:bodyPr spcFirstLastPara="1" wrap="square" lIns="91425" tIns="45700" rIns="91425" bIns="45700" anchor="t" anchorCtr="0">
            <a:noAutofit/>
          </a:bodyPr>
          <a:lstStyle/>
          <a:p>
            <a:pPr marL="457200" lvl="0" indent="0" algn="l" rtl="0">
              <a:lnSpc>
                <a:spcPct val="100000"/>
              </a:lnSpc>
              <a:spcBef>
                <a:spcPts val="560"/>
              </a:spcBef>
              <a:spcAft>
                <a:spcPts val="0"/>
              </a:spcAft>
              <a:buNone/>
            </a:pPr>
            <a:r>
              <a:rPr lang="en-US" sz="2400" dirty="0">
                <a:solidFill>
                  <a:srgbClr val="FF0000"/>
                </a:solidFill>
              </a:rPr>
              <a:t>(3) Read data based on parsed operands</a:t>
            </a:r>
            <a:endParaRPr sz="2400" dirty="0">
              <a:solidFill>
                <a:srgbClr val="FF0000"/>
              </a:solidFill>
            </a:endParaRPr>
          </a:p>
          <a:p>
            <a:pPr marL="457200" lvl="0" indent="-381000" algn="l" rtl="0">
              <a:lnSpc>
                <a:spcPct val="100000"/>
              </a:lnSpc>
              <a:spcBef>
                <a:spcPts val="560"/>
              </a:spcBef>
              <a:spcAft>
                <a:spcPts val="0"/>
              </a:spcAft>
              <a:buSzPts val="2400"/>
              <a:buFont typeface="Wingdings" pitchFamily="2" charset="2"/>
              <a:buChar char="§"/>
            </a:pPr>
            <a:r>
              <a:rPr lang="en-US" sz="2400" dirty="0"/>
              <a:t>New hardware: </a:t>
            </a:r>
            <a:r>
              <a:rPr lang="en-US" sz="2400" dirty="0">
                <a:solidFill>
                  <a:srgbClr val="0070C0"/>
                </a:solidFill>
              </a:rPr>
              <a:t>Register File</a:t>
            </a:r>
            <a:endParaRPr sz="2400" dirty="0">
              <a:solidFill>
                <a:srgbClr val="0070C0"/>
              </a:solidFill>
            </a:endParaRPr>
          </a:p>
          <a:p>
            <a:pPr marL="457200" lvl="0" indent="-381000" algn="l" rtl="0">
              <a:lnSpc>
                <a:spcPct val="100000"/>
              </a:lnSpc>
              <a:spcBef>
                <a:spcPts val="0"/>
              </a:spcBef>
              <a:spcAft>
                <a:spcPts val="0"/>
              </a:spcAft>
              <a:buSzPts val="2400"/>
              <a:buFont typeface="Wingdings" pitchFamily="2" charset="2"/>
              <a:buChar char="§"/>
            </a:pPr>
            <a:r>
              <a:rPr lang="en-US" sz="2400" dirty="0"/>
              <a:t>Simultaneous read R[rs1] and R[rs2]</a:t>
            </a:r>
          </a:p>
          <a:p>
            <a:pPr marL="457200" lvl="0" indent="-381000" algn="l" rtl="0">
              <a:lnSpc>
                <a:spcPct val="100000"/>
              </a:lnSpc>
              <a:spcBef>
                <a:spcPts val="0"/>
              </a:spcBef>
              <a:spcAft>
                <a:spcPts val="0"/>
              </a:spcAft>
              <a:buSzPts val="2400"/>
              <a:buFont typeface="Wingdings" pitchFamily="2" charset="2"/>
              <a:buChar char="§"/>
            </a:pPr>
            <a:r>
              <a:rPr lang="en-US" sz="2400" dirty="0"/>
              <a:t>Note that reading can be done anytime</a:t>
            </a:r>
            <a:endParaRPr sz="2400" dirty="0"/>
          </a:p>
        </p:txBody>
      </p:sp>
      <p:cxnSp>
        <p:nvCxnSpPr>
          <p:cNvPr id="495" name="Google Shape;495;g5ce8b99149_0_287"/>
          <p:cNvCxnSpPr/>
          <p:nvPr/>
        </p:nvCxnSpPr>
        <p:spPr>
          <a:xfrm>
            <a:off x="3893463" y="3505589"/>
            <a:ext cx="1015800" cy="0"/>
          </a:xfrm>
          <a:prstGeom prst="straightConnector1">
            <a:avLst/>
          </a:prstGeom>
          <a:noFill/>
          <a:ln w="28575" cap="flat" cmpd="sng">
            <a:solidFill>
              <a:srgbClr val="000000"/>
            </a:solidFill>
            <a:prstDash val="solid"/>
            <a:round/>
            <a:headEnd type="none" w="med" len="med"/>
            <a:tailEnd type="triangle" w="med" len="med"/>
          </a:ln>
        </p:spPr>
      </p:cxnSp>
      <p:grpSp>
        <p:nvGrpSpPr>
          <p:cNvPr id="496" name="Google Shape;496;g5ce8b99149_0_287"/>
          <p:cNvGrpSpPr/>
          <p:nvPr/>
        </p:nvGrpSpPr>
        <p:grpSpPr>
          <a:xfrm>
            <a:off x="3051663" y="2307840"/>
            <a:ext cx="841800" cy="1930352"/>
            <a:chOff x="3657600" y="1428750"/>
            <a:chExt cx="841800" cy="1447800"/>
          </a:xfrm>
        </p:grpSpPr>
        <p:grpSp>
          <p:nvGrpSpPr>
            <p:cNvPr id="497" name="Google Shape;497;g5ce8b99149_0_287"/>
            <p:cNvGrpSpPr/>
            <p:nvPr/>
          </p:nvGrpSpPr>
          <p:grpSpPr>
            <a:xfrm>
              <a:off x="3657600" y="1428750"/>
              <a:ext cx="838200" cy="1447800"/>
              <a:chOff x="3810000" y="1412681"/>
              <a:chExt cx="838200" cy="1447800"/>
            </a:xfrm>
          </p:grpSpPr>
          <p:sp>
            <p:nvSpPr>
              <p:cNvPr id="484" name="Google Shape;484;g5ce8b99149_0_287"/>
              <p:cNvSpPr/>
              <p:nvPr/>
            </p:nvSpPr>
            <p:spPr>
              <a:xfrm>
                <a:off x="3810000" y="1412681"/>
                <a:ext cx="838200" cy="14478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Reg[]</a:t>
                </a:r>
                <a:endParaRPr sz="1800" b="0" i="0" u="none" strike="noStrike" cap="none">
                  <a:solidFill>
                    <a:schemeClr val="dk1"/>
                  </a:solidFill>
                  <a:latin typeface="Calibri"/>
                  <a:ea typeface="Calibri"/>
                  <a:cs typeface="Calibri"/>
                  <a:sym typeface="Calibri"/>
                </a:endParaRPr>
              </a:p>
            </p:txBody>
          </p:sp>
          <p:sp>
            <p:nvSpPr>
              <p:cNvPr id="498" name="Google Shape;498;g5ce8b99149_0_287"/>
              <p:cNvSpPr/>
              <p:nvPr/>
            </p:nvSpPr>
            <p:spPr>
              <a:xfrm>
                <a:off x="4419600" y="2708081"/>
                <a:ext cx="152400" cy="1524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99" name="Google Shape;499;g5ce8b99149_0_287"/>
            <p:cNvSpPr txBox="1"/>
            <p:nvPr/>
          </p:nvSpPr>
          <p:spPr>
            <a:xfrm>
              <a:off x="3657600" y="2234684"/>
              <a:ext cx="3975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AddrA</a:t>
              </a:r>
              <a:endParaRPr sz="1200" b="0" i="0" u="none" strike="noStrike" cap="none">
                <a:solidFill>
                  <a:schemeClr val="dk1"/>
                </a:solidFill>
                <a:latin typeface="Calibri"/>
                <a:ea typeface="Calibri"/>
                <a:cs typeface="Calibri"/>
                <a:sym typeface="Calibri"/>
              </a:endParaRPr>
            </a:p>
          </p:txBody>
        </p:sp>
        <p:sp>
          <p:nvSpPr>
            <p:cNvPr id="500" name="Google Shape;500;g5ce8b99149_0_287"/>
            <p:cNvSpPr txBox="1"/>
            <p:nvPr/>
          </p:nvSpPr>
          <p:spPr>
            <a:xfrm>
              <a:off x="3657600" y="2463284"/>
              <a:ext cx="3882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AddrB</a:t>
              </a:r>
              <a:endParaRPr sz="1200" b="0" i="0" u="none" strike="noStrike" cap="none">
                <a:solidFill>
                  <a:schemeClr val="dk1"/>
                </a:solidFill>
                <a:latin typeface="Calibri"/>
                <a:ea typeface="Calibri"/>
                <a:cs typeface="Calibri"/>
                <a:sym typeface="Calibri"/>
              </a:endParaRPr>
            </a:p>
          </p:txBody>
        </p:sp>
        <p:sp>
          <p:nvSpPr>
            <p:cNvPr id="501" name="Google Shape;501;g5ce8b99149_0_287"/>
            <p:cNvSpPr txBox="1"/>
            <p:nvPr/>
          </p:nvSpPr>
          <p:spPr>
            <a:xfrm>
              <a:off x="4114800" y="2234684"/>
              <a:ext cx="3846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DataA</a:t>
              </a:r>
              <a:endParaRPr sz="1200" b="0" i="0" u="none" strike="noStrike" cap="none">
                <a:solidFill>
                  <a:schemeClr val="dk1"/>
                </a:solidFill>
                <a:latin typeface="Calibri"/>
                <a:ea typeface="Calibri"/>
                <a:cs typeface="Calibri"/>
                <a:sym typeface="Calibri"/>
              </a:endParaRPr>
            </a:p>
          </p:txBody>
        </p:sp>
        <p:sp>
          <p:nvSpPr>
            <p:cNvPr id="502" name="Google Shape;502;g5ce8b99149_0_287"/>
            <p:cNvSpPr txBox="1"/>
            <p:nvPr/>
          </p:nvSpPr>
          <p:spPr>
            <a:xfrm>
              <a:off x="3657600" y="1998881"/>
              <a:ext cx="3990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AddrD</a:t>
              </a:r>
              <a:endParaRPr sz="1200" b="0" i="0" u="none" strike="noStrike" cap="none">
                <a:solidFill>
                  <a:schemeClr val="dk1"/>
                </a:solidFill>
                <a:latin typeface="Calibri"/>
                <a:ea typeface="Calibri"/>
                <a:cs typeface="Calibri"/>
                <a:sym typeface="Calibri"/>
              </a:endParaRPr>
            </a:p>
          </p:txBody>
        </p:sp>
        <p:sp>
          <p:nvSpPr>
            <p:cNvPr id="492" name="Google Shape;492;g5ce8b99149_0_287"/>
            <p:cNvSpPr txBox="1"/>
            <p:nvPr/>
          </p:nvSpPr>
          <p:spPr>
            <a:xfrm>
              <a:off x="4114800" y="2463284"/>
              <a:ext cx="3774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DataB</a:t>
              </a:r>
              <a:endParaRPr sz="1200" b="0" i="0" u="none" strike="noStrike" cap="none">
                <a:solidFill>
                  <a:schemeClr val="dk1"/>
                </a:solidFill>
                <a:latin typeface="Calibri"/>
                <a:ea typeface="Calibri"/>
                <a:cs typeface="Calibri"/>
                <a:sym typeface="Calibri"/>
              </a:endParaRPr>
            </a:p>
          </p:txBody>
        </p:sp>
        <p:sp>
          <p:nvSpPr>
            <p:cNvPr id="503" name="Google Shape;503;g5ce8b99149_0_287"/>
            <p:cNvSpPr txBox="1"/>
            <p:nvPr/>
          </p:nvSpPr>
          <p:spPr>
            <a:xfrm>
              <a:off x="3657600" y="1694081"/>
              <a:ext cx="3882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sp>
        <p:nvSpPr>
          <p:cNvPr id="504" name="Google Shape;504;g5ce8b99149_0_287"/>
          <p:cNvSpPr txBox="1"/>
          <p:nvPr/>
        </p:nvSpPr>
        <p:spPr>
          <a:xfrm>
            <a:off x="3969822" y="3222298"/>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R[rs1]</a:t>
            </a:r>
            <a:endParaRPr sz="1400" b="0" i="0" u="none" strike="noStrike" cap="none">
              <a:solidFill>
                <a:srgbClr val="000000"/>
              </a:solidFill>
              <a:latin typeface="Arial"/>
              <a:ea typeface="Arial"/>
              <a:cs typeface="Arial"/>
              <a:sym typeface="Arial"/>
            </a:endParaRPr>
          </a:p>
        </p:txBody>
      </p:sp>
      <p:sp>
        <p:nvSpPr>
          <p:cNvPr id="505" name="Google Shape;505;g5ce8b99149_0_287"/>
          <p:cNvSpPr txBox="1"/>
          <p:nvPr/>
        </p:nvSpPr>
        <p:spPr>
          <a:xfrm>
            <a:off x="3936522" y="3545186"/>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R[rs2]</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9815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g5ce8b99149_0_339"/>
          <p:cNvSpPr txBox="1">
            <a:spLocks noGrp="1"/>
          </p:cNvSpPr>
          <p:nvPr>
            <p:ph type="title"/>
          </p:nvPr>
        </p:nvSpPr>
        <p:spPr>
          <a:xfrm>
            <a:off x="222739" y="142389"/>
            <a:ext cx="8628300" cy="105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Implementing R-Types</a:t>
            </a:r>
            <a:endParaRPr dirty="0"/>
          </a:p>
        </p:txBody>
      </p:sp>
      <p:sp>
        <p:nvSpPr>
          <p:cNvPr id="557" name="Google Shape;557;g5ce8b99149_0_339"/>
          <p:cNvSpPr/>
          <p:nvPr/>
        </p:nvSpPr>
        <p:spPr>
          <a:xfrm>
            <a:off x="1527663" y="3019088"/>
            <a:ext cx="609600" cy="9144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IMEM</a:t>
            </a:r>
            <a:endParaRPr sz="1800" b="0" i="0" u="none" strike="noStrike" cap="none">
              <a:solidFill>
                <a:schemeClr val="dk1"/>
              </a:solidFill>
              <a:latin typeface="Calibri"/>
              <a:ea typeface="Calibri"/>
              <a:cs typeface="Calibri"/>
              <a:sym typeface="Calibri"/>
            </a:endParaRPr>
          </a:p>
        </p:txBody>
      </p:sp>
      <p:grpSp>
        <p:nvGrpSpPr>
          <p:cNvPr id="558" name="Google Shape;558;g5ce8b99149_0_339"/>
          <p:cNvGrpSpPr/>
          <p:nvPr/>
        </p:nvGrpSpPr>
        <p:grpSpPr>
          <a:xfrm>
            <a:off x="1527663" y="2206179"/>
            <a:ext cx="304800" cy="609585"/>
            <a:chOff x="5181600" y="3257550"/>
            <a:chExt cx="304800" cy="457200"/>
          </a:xfrm>
        </p:grpSpPr>
        <p:sp>
          <p:nvSpPr>
            <p:cNvPr id="559" name="Google Shape;559;g5ce8b99149_0_339"/>
            <p:cNvSpPr/>
            <p:nvPr/>
          </p:nvSpPr>
          <p:spPr>
            <a:xfrm rot="5400000">
              <a:off x="5143500" y="3371850"/>
              <a:ext cx="457200" cy="228600"/>
            </a:xfrm>
            <a:prstGeom prst="trapezoid">
              <a:avLst>
                <a:gd name="adj" fmla="val 30656"/>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0" name="Google Shape;560;g5ce8b99149_0_339"/>
            <p:cNvSpPr txBox="1"/>
            <p:nvPr/>
          </p:nvSpPr>
          <p:spPr>
            <a:xfrm>
              <a:off x="5181600" y="3333750"/>
              <a:ext cx="298500" cy="246300"/>
            </a:xfrm>
            <a:prstGeom prst="rect">
              <a:avLst/>
            </a:prstGeom>
            <a:noFill/>
            <a:ln>
              <a:noFill/>
            </a:ln>
          </p:spPr>
          <p:txBody>
            <a:bodyPr spcFirstLastPara="1" wrap="square" lIns="91425"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cxnSp>
        <p:nvCxnSpPr>
          <p:cNvPr id="561" name="Google Shape;561;g5ce8b99149_0_339"/>
          <p:cNvCxnSpPr>
            <a:stCxn id="562" idx="0"/>
            <a:endCxn id="563" idx="1"/>
          </p:cNvCxnSpPr>
          <p:nvPr/>
        </p:nvCxnSpPr>
        <p:spPr>
          <a:xfrm>
            <a:off x="308463" y="3069812"/>
            <a:ext cx="152400" cy="0"/>
          </a:xfrm>
          <a:prstGeom prst="straightConnector1">
            <a:avLst/>
          </a:prstGeom>
          <a:noFill/>
          <a:ln w="28575" cap="flat" cmpd="sng">
            <a:solidFill>
              <a:schemeClr val="dk1"/>
            </a:solidFill>
            <a:prstDash val="solid"/>
            <a:miter lim="800000"/>
            <a:headEnd type="none" w="sm" len="sm"/>
            <a:tailEnd type="none" w="sm" len="sm"/>
          </a:ln>
        </p:spPr>
      </p:cxnSp>
      <p:cxnSp>
        <p:nvCxnSpPr>
          <p:cNvPr id="564" name="Google Shape;564;g5ce8b99149_0_339"/>
          <p:cNvCxnSpPr>
            <a:stCxn id="563" idx="3"/>
            <a:endCxn id="557" idx="1"/>
          </p:cNvCxnSpPr>
          <p:nvPr/>
        </p:nvCxnSpPr>
        <p:spPr>
          <a:xfrm>
            <a:off x="826263" y="3069812"/>
            <a:ext cx="701400" cy="406500"/>
          </a:xfrm>
          <a:prstGeom prst="bentConnector3">
            <a:avLst>
              <a:gd name="adj1" fmla="val 50000"/>
            </a:avLst>
          </a:prstGeom>
          <a:noFill/>
          <a:ln w="28575" cap="flat" cmpd="sng">
            <a:solidFill>
              <a:schemeClr val="dk1"/>
            </a:solidFill>
            <a:prstDash val="solid"/>
            <a:miter lim="800000"/>
            <a:headEnd type="none" w="sm" len="sm"/>
            <a:tailEnd type="stealth" w="med" len="med"/>
          </a:ln>
        </p:spPr>
      </p:cxnSp>
      <p:cxnSp>
        <p:nvCxnSpPr>
          <p:cNvPr id="565" name="Google Shape;565;g5ce8b99149_0_339"/>
          <p:cNvCxnSpPr>
            <a:stCxn id="559" idx="0"/>
          </p:cNvCxnSpPr>
          <p:nvPr/>
        </p:nvCxnSpPr>
        <p:spPr>
          <a:xfrm rot="10800000" flipH="1">
            <a:off x="1832463" y="1901371"/>
            <a:ext cx="304800" cy="609600"/>
          </a:xfrm>
          <a:prstGeom prst="bentConnector2">
            <a:avLst/>
          </a:prstGeom>
          <a:noFill/>
          <a:ln w="28575" cap="flat" cmpd="sng">
            <a:solidFill>
              <a:schemeClr val="dk1"/>
            </a:solidFill>
            <a:prstDash val="solid"/>
            <a:miter lim="800000"/>
            <a:headEnd type="none" w="sm" len="sm"/>
            <a:tailEnd type="none" w="sm" len="sm"/>
          </a:ln>
        </p:spPr>
      </p:cxnSp>
      <p:grpSp>
        <p:nvGrpSpPr>
          <p:cNvPr id="566" name="Google Shape;566;g5ce8b99149_0_339"/>
          <p:cNvGrpSpPr/>
          <p:nvPr/>
        </p:nvGrpSpPr>
        <p:grpSpPr>
          <a:xfrm>
            <a:off x="4880463" y="2993687"/>
            <a:ext cx="521400" cy="1320750"/>
            <a:chOff x="6324600" y="3115310"/>
            <a:chExt cx="521400" cy="1056600"/>
          </a:xfrm>
        </p:grpSpPr>
        <p:sp>
          <p:nvSpPr>
            <p:cNvPr id="567" name="Google Shape;567;g5ce8b99149_0_339"/>
            <p:cNvSpPr/>
            <p:nvPr/>
          </p:nvSpPr>
          <p:spPr>
            <a:xfrm rot="5400000">
              <a:off x="6063000" y="3453110"/>
              <a:ext cx="1056600" cy="381000"/>
            </a:xfrm>
            <a:prstGeom prst="trapezoid">
              <a:avLst>
                <a:gd name="adj" fmla="val 46599"/>
              </a:avLst>
            </a:prstGeom>
            <a:solidFill>
              <a:srgbClr val="FFFFFF"/>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8" name="Google Shape;568;g5ce8b99149_0_339"/>
            <p:cNvSpPr/>
            <p:nvPr/>
          </p:nvSpPr>
          <p:spPr>
            <a:xfrm rot="5400000">
              <a:off x="6362707" y="3641091"/>
              <a:ext cx="152400" cy="76200"/>
            </a:xfrm>
            <a:prstGeom prst="triangle">
              <a:avLst>
                <a:gd name="adj" fmla="val 50000"/>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69" name="Google Shape;569;g5ce8b99149_0_339"/>
            <p:cNvCxnSpPr>
              <a:stCxn id="568" idx="2"/>
              <a:endCxn id="568" idx="4"/>
            </p:cNvCxnSpPr>
            <p:nvPr/>
          </p:nvCxnSpPr>
          <p:spPr>
            <a:xfrm>
              <a:off x="6400807" y="3602991"/>
              <a:ext cx="0" cy="152400"/>
            </a:xfrm>
            <a:prstGeom prst="straightConnector1">
              <a:avLst/>
            </a:prstGeom>
            <a:noFill/>
            <a:ln w="38100" cap="flat" cmpd="sng">
              <a:solidFill>
                <a:srgbClr val="FF0000"/>
              </a:solidFill>
              <a:prstDash val="solid"/>
              <a:miter lim="800000"/>
              <a:headEnd type="none" w="sm" len="sm"/>
              <a:tailEnd type="none" w="sm" len="sm"/>
            </a:ln>
          </p:spPr>
        </p:cxnSp>
        <p:sp>
          <p:nvSpPr>
            <p:cNvPr id="570" name="Google Shape;570;g5ce8b99149_0_339"/>
            <p:cNvSpPr txBox="1"/>
            <p:nvPr/>
          </p:nvSpPr>
          <p:spPr>
            <a:xfrm>
              <a:off x="6324600" y="3181350"/>
              <a:ext cx="521400" cy="3387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ALU</a:t>
              </a:r>
              <a:endParaRPr sz="1600" b="0" i="0" u="none" strike="noStrike" cap="none">
                <a:solidFill>
                  <a:schemeClr val="dk1"/>
                </a:solidFill>
                <a:latin typeface="Calibri"/>
                <a:ea typeface="Calibri"/>
                <a:cs typeface="Calibri"/>
                <a:sym typeface="Calibri"/>
              </a:endParaRPr>
            </a:p>
          </p:txBody>
        </p:sp>
      </p:grpSp>
      <p:cxnSp>
        <p:nvCxnSpPr>
          <p:cNvPr id="571" name="Google Shape;571;g5ce8b99149_0_339"/>
          <p:cNvCxnSpPr>
            <a:endCxn id="563" idx="1"/>
          </p:cNvCxnSpPr>
          <p:nvPr/>
        </p:nvCxnSpPr>
        <p:spPr>
          <a:xfrm flipH="1">
            <a:off x="460863" y="1914212"/>
            <a:ext cx="1672800" cy="1155600"/>
          </a:xfrm>
          <a:prstGeom prst="bentConnector3">
            <a:avLst>
              <a:gd name="adj1" fmla="val 114235"/>
            </a:avLst>
          </a:prstGeom>
          <a:noFill/>
          <a:ln w="28575" cap="flat" cmpd="sng">
            <a:solidFill>
              <a:schemeClr val="dk1"/>
            </a:solidFill>
            <a:prstDash val="solid"/>
            <a:miter lim="800000"/>
            <a:headEnd type="none" w="sm" len="sm"/>
            <a:tailEnd type="stealth" w="med" len="med"/>
          </a:ln>
        </p:spPr>
      </p:cxnSp>
      <p:grpSp>
        <p:nvGrpSpPr>
          <p:cNvPr id="572" name="Google Shape;572;g5ce8b99149_0_339"/>
          <p:cNvGrpSpPr/>
          <p:nvPr/>
        </p:nvGrpSpPr>
        <p:grpSpPr>
          <a:xfrm>
            <a:off x="460863" y="2511026"/>
            <a:ext cx="365400" cy="1117572"/>
            <a:chOff x="1447800" y="1809750"/>
            <a:chExt cx="365400" cy="838200"/>
          </a:xfrm>
        </p:grpSpPr>
        <p:sp>
          <p:nvSpPr>
            <p:cNvPr id="563" name="Google Shape;563;g5ce8b99149_0_339"/>
            <p:cNvSpPr/>
            <p:nvPr/>
          </p:nvSpPr>
          <p:spPr>
            <a:xfrm>
              <a:off x="1447800" y="1809750"/>
              <a:ext cx="365400" cy="8382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pc</a:t>
              </a:r>
              <a:endParaRPr sz="1800" b="1" i="0" u="none" strike="noStrike" cap="none">
                <a:solidFill>
                  <a:schemeClr val="dk1"/>
                </a:solidFill>
                <a:latin typeface="Courier New"/>
                <a:ea typeface="Courier New"/>
                <a:cs typeface="Courier New"/>
                <a:sym typeface="Courier New"/>
              </a:endParaRPr>
            </a:p>
          </p:txBody>
        </p:sp>
        <p:sp>
          <p:nvSpPr>
            <p:cNvPr id="573" name="Google Shape;573;g5ce8b99149_0_339"/>
            <p:cNvSpPr/>
            <p:nvPr/>
          </p:nvSpPr>
          <p:spPr>
            <a:xfrm>
              <a:off x="1600200" y="2495550"/>
              <a:ext cx="152400" cy="1524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574" name="Google Shape;574;g5ce8b99149_0_339"/>
          <p:cNvCxnSpPr>
            <a:stCxn id="557" idx="3"/>
            <a:endCxn id="575" idx="1"/>
          </p:cNvCxnSpPr>
          <p:nvPr/>
        </p:nvCxnSpPr>
        <p:spPr>
          <a:xfrm rot="10800000" flipH="1">
            <a:off x="2137263" y="3272888"/>
            <a:ext cx="914400" cy="203400"/>
          </a:xfrm>
          <a:prstGeom prst="bentConnector3">
            <a:avLst>
              <a:gd name="adj1" fmla="val 17803"/>
            </a:avLst>
          </a:prstGeom>
          <a:noFill/>
          <a:ln w="28575" cap="flat" cmpd="sng">
            <a:solidFill>
              <a:schemeClr val="dk1"/>
            </a:solidFill>
            <a:prstDash val="solid"/>
            <a:miter lim="800000"/>
            <a:headEnd type="none" w="sm" len="sm"/>
            <a:tailEnd type="stealth" w="med" len="med"/>
          </a:ln>
        </p:spPr>
      </p:cxnSp>
      <p:cxnSp>
        <p:nvCxnSpPr>
          <p:cNvPr id="576" name="Google Shape;576;g5ce8b99149_0_339"/>
          <p:cNvCxnSpPr/>
          <p:nvPr/>
        </p:nvCxnSpPr>
        <p:spPr>
          <a:xfrm rot="10800000" flipH="1">
            <a:off x="2124738" y="3628538"/>
            <a:ext cx="927000" cy="31500"/>
          </a:xfrm>
          <a:prstGeom prst="straightConnector1">
            <a:avLst/>
          </a:prstGeom>
          <a:noFill/>
          <a:ln w="28575" cap="flat" cmpd="sng">
            <a:solidFill>
              <a:schemeClr val="dk1"/>
            </a:solidFill>
            <a:prstDash val="solid"/>
            <a:miter lim="800000"/>
            <a:headEnd type="none" w="sm" len="sm"/>
            <a:tailEnd type="stealth" w="med" len="med"/>
          </a:ln>
        </p:spPr>
      </p:cxnSp>
      <p:cxnSp>
        <p:nvCxnSpPr>
          <p:cNvPr id="577" name="Google Shape;577;g5ce8b99149_0_339"/>
          <p:cNvCxnSpPr/>
          <p:nvPr/>
        </p:nvCxnSpPr>
        <p:spPr>
          <a:xfrm rot="10800000" flipH="1">
            <a:off x="2142638" y="3933388"/>
            <a:ext cx="909000" cy="4200"/>
          </a:xfrm>
          <a:prstGeom prst="straightConnector1">
            <a:avLst/>
          </a:prstGeom>
          <a:noFill/>
          <a:ln w="28575" cap="flat" cmpd="sng">
            <a:solidFill>
              <a:schemeClr val="dk1"/>
            </a:solidFill>
            <a:prstDash val="solid"/>
            <a:miter lim="800000"/>
            <a:headEnd type="none" w="sm" len="sm"/>
            <a:tailEnd type="stealth" w="med" len="med"/>
          </a:ln>
        </p:spPr>
      </p:cxnSp>
      <p:sp>
        <p:nvSpPr>
          <p:cNvPr id="578" name="Google Shape;578;g5ce8b99149_0_339"/>
          <p:cNvSpPr txBox="1"/>
          <p:nvPr/>
        </p:nvSpPr>
        <p:spPr>
          <a:xfrm>
            <a:off x="2382872" y="2996698"/>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inst[11:7]</a:t>
            </a:r>
            <a:endParaRPr sz="1400" b="0" i="0" u="none" strike="noStrike" cap="none">
              <a:solidFill>
                <a:srgbClr val="000000"/>
              </a:solidFill>
              <a:latin typeface="Arial"/>
              <a:ea typeface="Arial"/>
              <a:cs typeface="Arial"/>
              <a:sym typeface="Arial"/>
            </a:endParaRPr>
          </a:p>
        </p:txBody>
      </p:sp>
      <p:sp>
        <p:nvSpPr>
          <p:cNvPr id="579" name="Google Shape;579;g5ce8b99149_0_339"/>
          <p:cNvSpPr txBox="1"/>
          <p:nvPr/>
        </p:nvSpPr>
        <p:spPr>
          <a:xfrm>
            <a:off x="2365863" y="33728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inst[19:15]</a:t>
            </a:r>
            <a:endParaRPr sz="1400" b="0" i="0" u="none" strike="noStrike" cap="none">
              <a:solidFill>
                <a:srgbClr val="000000"/>
              </a:solidFill>
              <a:latin typeface="Arial"/>
              <a:ea typeface="Arial"/>
              <a:cs typeface="Arial"/>
              <a:sym typeface="Arial"/>
            </a:endParaRPr>
          </a:p>
        </p:txBody>
      </p:sp>
      <p:sp>
        <p:nvSpPr>
          <p:cNvPr id="580" name="Google Shape;580;g5ce8b99149_0_339"/>
          <p:cNvSpPr txBox="1"/>
          <p:nvPr/>
        </p:nvSpPr>
        <p:spPr>
          <a:xfrm>
            <a:off x="2365863" y="36776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inst[24:20]</a:t>
            </a:r>
            <a:endParaRPr sz="1400" b="0" i="0" u="none" strike="noStrike" cap="none">
              <a:solidFill>
                <a:srgbClr val="000000"/>
              </a:solidFill>
              <a:latin typeface="Arial"/>
              <a:ea typeface="Arial"/>
              <a:cs typeface="Arial"/>
              <a:sym typeface="Arial"/>
            </a:endParaRPr>
          </a:p>
        </p:txBody>
      </p:sp>
      <p:sp>
        <p:nvSpPr>
          <p:cNvPr id="581" name="Google Shape;581;g5ce8b99149_0_339"/>
          <p:cNvSpPr/>
          <p:nvPr/>
        </p:nvSpPr>
        <p:spPr>
          <a:xfrm>
            <a:off x="352000" y="4538338"/>
            <a:ext cx="5307600" cy="997800"/>
          </a:xfrm>
          <a:prstGeom prst="rect">
            <a:avLst/>
          </a:prstGeom>
          <a:solidFill>
            <a:srgbClr val="FFFFFF"/>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Control</a:t>
            </a:r>
            <a:endParaRPr sz="1800" b="0" i="0" u="none" strike="noStrike" cap="none">
              <a:solidFill>
                <a:schemeClr val="dk1"/>
              </a:solidFill>
              <a:latin typeface="Calibri"/>
              <a:ea typeface="Calibri"/>
              <a:cs typeface="Calibri"/>
              <a:sym typeface="Calibri"/>
            </a:endParaRPr>
          </a:p>
        </p:txBody>
      </p:sp>
      <p:cxnSp>
        <p:nvCxnSpPr>
          <p:cNvPr id="582" name="Google Shape;582;g5ce8b99149_0_339"/>
          <p:cNvCxnSpPr>
            <a:endCxn id="560" idx="1"/>
          </p:cNvCxnSpPr>
          <p:nvPr/>
        </p:nvCxnSpPr>
        <p:spPr>
          <a:xfrm rot="-5400000">
            <a:off x="1053213" y="2595722"/>
            <a:ext cx="598200" cy="350700"/>
          </a:xfrm>
          <a:prstGeom prst="bentConnector2">
            <a:avLst/>
          </a:prstGeom>
          <a:noFill/>
          <a:ln w="28575" cap="flat" cmpd="sng">
            <a:solidFill>
              <a:schemeClr val="dk1"/>
            </a:solidFill>
            <a:prstDash val="solid"/>
            <a:miter lim="800000"/>
            <a:headEnd type="none" w="sm" len="sm"/>
            <a:tailEnd type="stealth" w="med" len="med"/>
          </a:ln>
        </p:spPr>
      </p:cxnSp>
      <p:sp>
        <p:nvSpPr>
          <p:cNvPr id="583" name="Google Shape;583;g5ce8b99149_0_339"/>
          <p:cNvSpPr txBox="1">
            <a:spLocks noGrp="1"/>
          </p:cNvSpPr>
          <p:nvPr>
            <p:ph type="body" idx="2"/>
          </p:nvPr>
        </p:nvSpPr>
        <p:spPr>
          <a:xfrm>
            <a:off x="5435775" y="1277900"/>
            <a:ext cx="3588900" cy="4860900"/>
          </a:xfrm>
          <a:prstGeom prst="rect">
            <a:avLst/>
          </a:prstGeom>
        </p:spPr>
        <p:txBody>
          <a:bodyPr spcFirstLastPara="1" wrap="square" lIns="91425" tIns="45700" rIns="91425" bIns="45700" anchor="t" anchorCtr="0">
            <a:noAutofit/>
          </a:bodyPr>
          <a:lstStyle/>
          <a:p>
            <a:pPr marL="457200" lvl="0" indent="0" algn="l" rtl="0">
              <a:lnSpc>
                <a:spcPct val="100000"/>
              </a:lnSpc>
              <a:spcBef>
                <a:spcPts val="560"/>
              </a:spcBef>
              <a:spcAft>
                <a:spcPts val="0"/>
              </a:spcAft>
              <a:buNone/>
            </a:pPr>
            <a:r>
              <a:rPr lang="en-US" sz="2400" dirty="0">
                <a:solidFill>
                  <a:srgbClr val="FF0000"/>
                </a:solidFill>
              </a:rPr>
              <a:t>(4) Perform operation</a:t>
            </a:r>
            <a:endParaRPr sz="2400" dirty="0">
              <a:solidFill>
                <a:srgbClr val="FF0000"/>
              </a:solidFill>
            </a:endParaRPr>
          </a:p>
          <a:p>
            <a:pPr marL="457200" lvl="0" indent="-381000" algn="l" rtl="0">
              <a:lnSpc>
                <a:spcPct val="100000"/>
              </a:lnSpc>
              <a:spcBef>
                <a:spcPts val="560"/>
              </a:spcBef>
              <a:spcAft>
                <a:spcPts val="0"/>
              </a:spcAft>
              <a:buSzPts val="2400"/>
              <a:buFont typeface="Wingdings" pitchFamily="2" charset="2"/>
              <a:buChar char="§"/>
            </a:pPr>
            <a:r>
              <a:rPr lang="en-US" sz="2400" dirty="0"/>
              <a:t>New hardware: </a:t>
            </a:r>
            <a:r>
              <a:rPr lang="en-US" sz="2400" dirty="0">
                <a:solidFill>
                  <a:srgbClr val="0070C0"/>
                </a:solidFill>
              </a:rPr>
              <a:t>ALU </a:t>
            </a:r>
            <a:r>
              <a:rPr lang="en-US" sz="2400" dirty="0"/>
              <a:t>(Arithmetic Logic Unit)</a:t>
            </a:r>
            <a:endParaRPr sz="2400" dirty="0"/>
          </a:p>
          <a:p>
            <a:pPr marL="857250" lvl="1" indent="-381000">
              <a:spcBef>
                <a:spcPts val="0"/>
              </a:spcBef>
              <a:spcAft>
                <a:spcPts val="0"/>
              </a:spcAft>
              <a:buSzPts val="2400"/>
            </a:pPr>
            <a:r>
              <a:rPr lang="en-US" sz="2000" dirty="0"/>
              <a:t>Abstraction for adders, multipliers, dividers, etc.</a:t>
            </a:r>
            <a:endParaRPr sz="2000" dirty="0"/>
          </a:p>
          <a:p>
            <a:pPr marL="457200" lvl="0" indent="-381000" algn="l" rtl="0">
              <a:lnSpc>
                <a:spcPct val="100000"/>
              </a:lnSpc>
              <a:spcBef>
                <a:spcPts val="0"/>
              </a:spcBef>
              <a:spcAft>
                <a:spcPts val="0"/>
              </a:spcAft>
              <a:buSzPts val="2400"/>
              <a:buFont typeface="Wingdings" pitchFamily="2" charset="2"/>
              <a:buChar char="§"/>
            </a:pPr>
            <a:r>
              <a:rPr lang="en-US" sz="2400" dirty="0"/>
              <a:t>How does ALU know what operation to execute?</a:t>
            </a:r>
            <a:endParaRPr sz="2400" dirty="0"/>
          </a:p>
          <a:p>
            <a:pPr marL="914400" lvl="1" indent="-381000" algn="l" rtl="0">
              <a:lnSpc>
                <a:spcPct val="100000"/>
              </a:lnSpc>
              <a:spcBef>
                <a:spcPts val="0"/>
              </a:spcBef>
              <a:spcAft>
                <a:spcPts val="0"/>
              </a:spcAft>
              <a:buSzPts val="2400"/>
            </a:pPr>
            <a:r>
              <a:rPr lang="en-US" dirty="0"/>
              <a:t>Our first control bit!</a:t>
            </a:r>
            <a:r>
              <a:rPr lang="en-US" sz="2400" dirty="0"/>
              <a:t> </a:t>
            </a:r>
            <a:r>
              <a:rPr lang="en-US" sz="2400" dirty="0" err="1"/>
              <a:t>ALUSel</a:t>
            </a:r>
            <a:r>
              <a:rPr lang="en-US" sz="2400" dirty="0"/>
              <a:t>(</a:t>
            </a:r>
            <a:r>
              <a:rPr lang="en-US" sz="2400" dirty="0" err="1"/>
              <a:t>ect</a:t>
            </a:r>
            <a:r>
              <a:rPr lang="en-US" sz="2400" dirty="0"/>
              <a:t>)</a:t>
            </a:r>
            <a:endParaRPr sz="2400" dirty="0"/>
          </a:p>
        </p:txBody>
      </p:sp>
      <p:grpSp>
        <p:nvGrpSpPr>
          <p:cNvPr id="584" name="Google Shape;584;g5ce8b99149_0_339"/>
          <p:cNvGrpSpPr/>
          <p:nvPr/>
        </p:nvGrpSpPr>
        <p:grpSpPr>
          <a:xfrm>
            <a:off x="3051663" y="2307840"/>
            <a:ext cx="841800" cy="1930352"/>
            <a:chOff x="3657600" y="1428750"/>
            <a:chExt cx="841800" cy="1447800"/>
          </a:xfrm>
        </p:grpSpPr>
        <p:grpSp>
          <p:nvGrpSpPr>
            <p:cNvPr id="585" name="Google Shape;585;g5ce8b99149_0_339"/>
            <p:cNvGrpSpPr/>
            <p:nvPr/>
          </p:nvGrpSpPr>
          <p:grpSpPr>
            <a:xfrm>
              <a:off x="3657600" y="1428750"/>
              <a:ext cx="838200" cy="1447800"/>
              <a:chOff x="3810000" y="1412681"/>
              <a:chExt cx="838200" cy="1447800"/>
            </a:xfrm>
          </p:grpSpPr>
          <p:sp>
            <p:nvSpPr>
              <p:cNvPr id="575" name="Google Shape;575;g5ce8b99149_0_339"/>
              <p:cNvSpPr/>
              <p:nvPr/>
            </p:nvSpPr>
            <p:spPr>
              <a:xfrm>
                <a:off x="3810000" y="1412681"/>
                <a:ext cx="838200" cy="14478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Reg[]</a:t>
                </a:r>
                <a:endParaRPr sz="1800" b="0" i="0" u="none" strike="noStrike" cap="none">
                  <a:solidFill>
                    <a:schemeClr val="dk1"/>
                  </a:solidFill>
                  <a:latin typeface="Calibri"/>
                  <a:ea typeface="Calibri"/>
                  <a:cs typeface="Calibri"/>
                  <a:sym typeface="Calibri"/>
                </a:endParaRPr>
              </a:p>
            </p:txBody>
          </p:sp>
          <p:sp>
            <p:nvSpPr>
              <p:cNvPr id="586" name="Google Shape;586;g5ce8b99149_0_339"/>
              <p:cNvSpPr/>
              <p:nvPr/>
            </p:nvSpPr>
            <p:spPr>
              <a:xfrm>
                <a:off x="4419600" y="2708081"/>
                <a:ext cx="152400" cy="1524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87" name="Google Shape;587;g5ce8b99149_0_339"/>
            <p:cNvSpPr txBox="1"/>
            <p:nvPr/>
          </p:nvSpPr>
          <p:spPr>
            <a:xfrm>
              <a:off x="3657600" y="2234684"/>
              <a:ext cx="3975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AddrA</a:t>
              </a:r>
              <a:endParaRPr sz="1200" b="0" i="0" u="none" strike="noStrike" cap="none">
                <a:solidFill>
                  <a:schemeClr val="dk1"/>
                </a:solidFill>
                <a:latin typeface="Calibri"/>
                <a:ea typeface="Calibri"/>
                <a:cs typeface="Calibri"/>
                <a:sym typeface="Calibri"/>
              </a:endParaRPr>
            </a:p>
          </p:txBody>
        </p:sp>
        <p:sp>
          <p:nvSpPr>
            <p:cNvPr id="588" name="Google Shape;588;g5ce8b99149_0_339"/>
            <p:cNvSpPr txBox="1"/>
            <p:nvPr/>
          </p:nvSpPr>
          <p:spPr>
            <a:xfrm>
              <a:off x="3657600" y="2463284"/>
              <a:ext cx="3882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AddrB</a:t>
              </a:r>
              <a:endParaRPr sz="1200" b="0" i="0" u="none" strike="noStrike" cap="none">
                <a:solidFill>
                  <a:schemeClr val="dk1"/>
                </a:solidFill>
                <a:latin typeface="Calibri"/>
                <a:ea typeface="Calibri"/>
                <a:cs typeface="Calibri"/>
                <a:sym typeface="Calibri"/>
              </a:endParaRPr>
            </a:p>
          </p:txBody>
        </p:sp>
        <p:sp>
          <p:nvSpPr>
            <p:cNvPr id="589" name="Google Shape;589;g5ce8b99149_0_339"/>
            <p:cNvSpPr txBox="1"/>
            <p:nvPr/>
          </p:nvSpPr>
          <p:spPr>
            <a:xfrm>
              <a:off x="4114800" y="2234684"/>
              <a:ext cx="3846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DataA</a:t>
              </a:r>
              <a:endParaRPr sz="1200" b="0" i="0" u="none" strike="noStrike" cap="none">
                <a:solidFill>
                  <a:schemeClr val="dk1"/>
                </a:solidFill>
                <a:latin typeface="Calibri"/>
                <a:ea typeface="Calibri"/>
                <a:cs typeface="Calibri"/>
                <a:sym typeface="Calibri"/>
              </a:endParaRPr>
            </a:p>
          </p:txBody>
        </p:sp>
        <p:sp>
          <p:nvSpPr>
            <p:cNvPr id="590" name="Google Shape;590;g5ce8b99149_0_339"/>
            <p:cNvSpPr txBox="1"/>
            <p:nvPr/>
          </p:nvSpPr>
          <p:spPr>
            <a:xfrm>
              <a:off x="3657600" y="1998881"/>
              <a:ext cx="3990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AddrD</a:t>
              </a:r>
              <a:endParaRPr sz="1200" b="0" i="0" u="none" strike="noStrike" cap="none">
                <a:solidFill>
                  <a:schemeClr val="dk1"/>
                </a:solidFill>
                <a:latin typeface="Calibri"/>
                <a:ea typeface="Calibri"/>
                <a:cs typeface="Calibri"/>
                <a:sym typeface="Calibri"/>
              </a:endParaRPr>
            </a:p>
          </p:txBody>
        </p:sp>
        <p:sp>
          <p:nvSpPr>
            <p:cNvPr id="591" name="Google Shape;591;g5ce8b99149_0_339"/>
            <p:cNvSpPr txBox="1"/>
            <p:nvPr/>
          </p:nvSpPr>
          <p:spPr>
            <a:xfrm>
              <a:off x="4114800" y="2463284"/>
              <a:ext cx="3774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DataB</a:t>
              </a:r>
              <a:endParaRPr sz="1200" b="0" i="0" u="none" strike="noStrike" cap="none">
                <a:solidFill>
                  <a:schemeClr val="dk1"/>
                </a:solidFill>
                <a:latin typeface="Calibri"/>
                <a:ea typeface="Calibri"/>
                <a:cs typeface="Calibri"/>
                <a:sym typeface="Calibri"/>
              </a:endParaRPr>
            </a:p>
          </p:txBody>
        </p:sp>
        <p:sp>
          <p:nvSpPr>
            <p:cNvPr id="592" name="Google Shape;592;g5ce8b99149_0_339"/>
            <p:cNvSpPr txBox="1"/>
            <p:nvPr/>
          </p:nvSpPr>
          <p:spPr>
            <a:xfrm>
              <a:off x="3657600" y="1694081"/>
              <a:ext cx="3882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cxnSp>
        <p:nvCxnSpPr>
          <p:cNvPr id="593" name="Google Shape;593;g5ce8b99149_0_339"/>
          <p:cNvCxnSpPr/>
          <p:nvPr/>
        </p:nvCxnSpPr>
        <p:spPr>
          <a:xfrm>
            <a:off x="3886263" y="3810381"/>
            <a:ext cx="960300" cy="0"/>
          </a:xfrm>
          <a:prstGeom prst="straightConnector1">
            <a:avLst/>
          </a:prstGeom>
          <a:noFill/>
          <a:ln w="28575" cap="flat" cmpd="sng">
            <a:solidFill>
              <a:schemeClr val="dk1"/>
            </a:solidFill>
            <a:prstDash val="solid"/>
            <a:miter lim="800000"/>
            <a:headEnd type="none" w="sm" len="sm"/>
            <a:tailEnd type="stealth" w="med" len="med"/>
          </a:ln>
        </p:spPr>
      </p:cxnSp>
      <p:cxnSp>
        <p:nvCxnSpPr>
          <p:cNvPr id="594" name="Google Shape;594;g5ce8b99149_0_339"/>
          <p:cNvCxnSpPr/>
          <p:nvPr/>
        </p:nvCxnSpPr>
        <p:spPr>
          <a:xfrm>
            <a:off x="3893463" y="3505589"/>
            <a:ext cx="1015800" cy="0"/>
          </a:xfrm>
          <a:prstGeom prst="straightConnector1">
            <a:avLst/>
          </a:prstGeom>
          <a:noFill/>
          <a:ln w="28575" cap="flat" cmpd="sng">
            <a:solidFill>
              <a:srgbClr val="000000"/>
            </a:solidFill>
            <a:prstDash val="solid"/>
            <a:round/>
            <a:headEnd type="none" w="med" len="med"/>
            <a:tailEnd type="triangle" w="med" len="med"/>
          </a:ln>
        </p:spPr>
      </p:cxnSp>
      <p:sp>
        <p:nvSpPr>
          <p:cNvPr id="595" name="Google Shape;595;g5ce8b99149_0_339"/>
          <p:cNvSpPr txBox="1"/>
          <p:nvPr/>
        </p:nvSpPr>
        <p:spPr>
          <a:xfrm>
            <a:off x="3969822" y="3222298"/>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R[rs1]</a:t>
            </a:r>
            <a:endParaRPr sz="1400" b="0" i="0" u="none" strike="noStrike" cap="none">
              <a:solidFill>
                <a:srgbClr val="000000"/>
              </a:solidFill>
              <a:latin typeface="Arial"/>
              <a:ea typeface="Arial"/>
              <a:cs typeface="Arial"/>
              <a:sym typeface="Arial"/>
            </a:endParaRPr>
          </a:p>
        </p:txBody>
      </p:sp>
      <p:sp>
        <p:nvSpPr>
          <p:cNvPr id="596" name="Google Shape;596;g5ce8b99149_0_339"/>
          <p:cNvSpPr txBox="1"/>
          <p:nvPr/>
        </p:nvSpPr>
        <p:spPr>
          <a:xfrm>
            <a:off x="3936522" y="3545186"/>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R[rs2]</a:t>
            </a:r>
            <a:endParaRPr sz="1400" b="0" i="0" u="none" strike="noStrike" cap="none">
              <a:solidFill>
                <a:srgbClr val="000000"/>
              </a:solidFill>
              <a:latin typeface="Arial"/>
              <a:ea typeface="Arial"/>
              <a:cs typeface="Arial"/>
              <a:sym typeface="Arial"/>
            </a:endParaRPr>
          </a:p>
        </p:txBody>
      </p:sp>
      <p:cxnSp>
        <p:nvCxnSpPr>
          <p:cNvPr id="597" name="Google Shape;597;g5ce8b99149_0_339"/>
          <p:cNvCxnSpPr>
            <a:endCxn id="567" idx="3"/>
          </p:cNvCxnSpPr>
          <p:nvPr/>
        </p:nvCxnSpPr>
        <p:spPr>
          <a:xfrm rot="10800000">
            <a:off x="5147163" y="4225666"/>
            <a:ext cx="0" cy="322500"/>
          </a:xfrm>
          <a:prstGeom prst="straightConnector1">
            <a:avLst/>
          </a:prstGeom>
          <a:noFill/>
          <a:ln w="9525" cap="flat" cmpd="sng">
            <a:solidFill>
              <a:srgbClr val="FF0000"/>
            </a:solidFill>
            <a:prstDash val="solid"/>
            <a:round/>
            <a:headEnd type="none" w="med" len="med"/>
            <a:tailEnd type="triangle" w="med" len="med"/>
          </a:ln>
        </p:spPr>
      </p:cxnSp>
      <p:sp>
        <p:nvSpPr>
          <p:cNvPr id="598" name="Google Shape;598;g5ce8b99149_0_339"/>
          <p:cNvSpPr txBox="1"/>
          <p:nvPr/>
        </p:nvSpPr>
        <p:spPr>
          <a:xfrm>
            <a:off x="4846572" y="4646023"/>
            <a:ext cx="547800" cy="225600"/>
          </a:xfrm>
          <a:prstGeom prst="rect">
            <a:avLst/>
          </a:pr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ALUSel</a:t>
            </a:r>
            <a:endParaRPr sz="1400" b="0" i="0" u="none" strike="noStrike" cap="none">
              <a:solidFill>
                <a:srgbClr val="000000"/>
              </a:solidFill>
              <a:latin typeface="Arial"/>
              <a:ea typeface="Arial"/>
              <a:cs typeface="Arial"/>
              <a:sym typeface="Arial"/>
            </a:endParaRPr>
          </a:p>
        </p:txBody>
      </p:sp>
      <p:cxnSp>
        <p:nvCxnSpPr>
          <p:cNvPr id="599" name="Google Shape;599;g5ce8b99149_0_339"/>
          <p:cNvCxnSpPr/>
          <p:nvPr/>
        </p:nvCxnSpPr>
        <p:spPr>
          <a:xfrm>
            <a:off x="2157675" y="3957225"/>
            <a:ext cx="18000" cy="608700"/>
          </a:xfrm>
          <a:prstGeom prst="straightConnector1">
            <a:avLst/>
          </a:prstGeom>
          <a:noFill/>
          <a:ln w="28575" cap="flat" cmpd="sng">
            <a:solidFill>
              <a:srgbClr val="FF0000"/>
            </a:solidFill>
            <a:prstDash val="solid"/>
            <a:round/>
            <a:headEnd type="none" w="med" len="med"/>
            <a:tailEnd type="triangle" w="med" len="med"/>
          </a:ln>
        </p:spPr>
      </p:cxnSp>
      <p:sp>
        <p:nvSpPr>
          <p:cNvPr id="600" name="Google Shape;600;g5ce8b99149_0_339"/>
          <p:cNvSpPr txBox="1"/>
          <p:nvPr/>
        </p:nvSpPr>
        <p:spPr>
          <a:xfrm>
            <a:off x="2227863" y="4125163"/>
            <a:ext cx="619200" cy="225600"/>
          </a:xfrm>
          <a:prstGeom prst="rect">
            <a:avLst/>
          </a:pr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inst[31:0]</a:t>
            </a:r>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1211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4"/>
          <p:cNvSpPr txBox="1">
            <a:spLocks noGrp="1"/>
          </p:cNvSpPr>
          <p:nvPr>
            <p:ph type="title"/>
          </p:nvPr>
        </p:nvSpPr>
        <p:spPr>
          <a:xfrm>
            <a:off x="217976" y="0"/>
            <a:ext cx="8628184" cy="1053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There are many R-Type operations!</a:t>
            </a:r>
            <a:endParaRPr dirty="0">
              <a:sym typeface="Calibri"/>
            </a:endParaRPr>
          </a:p>
        </p:txBody>
      </p:sp>
      <p:sp>
        <p:nvSpPr>
          <p:cNvPr id="608" name="Google Shape;608;p24"/>
          <p:cNvSpPr txBox="1">
            <a:spLocks noGrp="1"/>
          </p:cNvSpPr>
          <p:nvPr>
            <p:ph type="body" idx="1"/>
          </p:nvPr>
        </p:nvSpPr>
        <p:spPr>
          <a:xfrm>
            <a:off x="395535" y="4005064"/>
            <a:ext cx="8280921" cy="24081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1000"/>
              </a:spcBef>
              <a:spcAft>
                <a:spcPts val="0"/>
              </a:spcAft>
              <a:buNone/>
            </a:pPr>
            <a:endParaRPr lang="en-US" sz="2000" dirty="0"/>
          </a:p>
          <a:p>
            <a:pPr marL="0" marR="0" lvl="0" indent="0" algn="l" rtl="0">
              <a:lnSpc>
                <a:spcPct val="70000"/>
              </a:lnSpc>
              <a:spcBef>
                <a:spcPts val="1000"/>
              </a:spcBef>
              <a:spcAft>
                <a:spcPts val="0"/>
              </a:spcAft>
              <a:buNone/>
            </a:pPr>
            <a:r>
              <a:rPr lang="en-US" sz="2000" dirty="0" err="1"/>
              <a:t>ALUSel</a:t>
            </a:r>
            <a:r>
              <a:rPr lang="en-US" sz="2000" dirty="0"/>
              <a:t> is a control bit which encodes the operation to be performed   on operands</a:t>
            </a:r>
            <a:endParaRPr sz="2000" dirty="0"/>
          </a:p>
          <a:p>
            <a:pPr marL="407035" marR="0" lvl="0" algn="l" rtl="0">
              <a:lnSpc>
                <a:spcPct val="70000"/>
              </a:lnSpc>
              <a:spcBef>
                <a:spcPts val="1000"/>
              </a:spcBef>
              <a:spcAft>
                <a:spcPts val="0"/>
              </a:spcAft>
              <a:buClr>
                <a:srgbClr val="C00000"/>
              </a:buClr>
              <a:buSzPts val="2590"/>
              <a:buFont typeface="Wingdings" pitchFamily="2" charset="2"/>
              <a:buChar char="§"/>
            </a:pPr>
            <a:r>
              <a:rPr lang="en-US" sz="2000" dirty="0"/>
              <a:t>The value of </a:t>
            </a:r>
            <a:r>
              <a:rPr lang="en-US" sz="2000" b="1" dirty="0" err="1"/>
              <a:t>ALUSel</a:t>
            </a:r>
            <a:r>
              <a:rPr lang="en-US" sz="2000" dirty="0"/>
              <a:t> is a mapping from </a:t>
            </a:r>
            <a:r>
              <a:rPr lang="en-US" sz="2000" dirty="0">
                <a:solidFill>
                  <a:srgbClr val="0070C0"/>
                </a:solidFill>
              </a:rPr>
              <a:t>func3 </a:t>
            </a:r>
            <a:r>
              <a:rPr lang="en-US" sz="2000" dirty="0"/>
              <a:t>and </a:t>
            </a:r>
            <a:r>
              <a:rPr lang="en-US" sz="2000" dirty="0">
                <a:solidFill>
                  <a:srgbClr val="0070C0"/>
                </a:solidFill>
              </a:rPr>
              <a:t>func7</a:t>
            </a:r>
            <a:r>
              <a:rPr lang="en-US" sz="2000" dirty="0"/>
              <a:t> values to operations</a:t>
            </a:r>
            <a:endParaRPr sz="2000" dirty="0"/>
          </a:p>
          <a:p>
            <a:pPr marL="407035" marR="0" lvl="0" algn="l" rtl="0">
              <a:lnSpc>
                <a:spcPct val="70000"/>
              </a:lnSpc>
              <a:spcBef>
                <a:spcPts val="0"/>
              </a:spcBef>
              <a:spcAft>
                <a:spcPts val="0"/>
              </a:spcAft>
              <a:buClr>
                <a:srgbClr val="C00000"/>
              </a:buClr>
              <a:buSzPts val="2590"/>
              <a:buFont typeface="Wingdings" pitchFamily="2" charset="2"/>
              <a:buChar char="§"/>
            </a:pPr>
            <a:r>
              <a:rPr lang="en-US" sz="2000" dirty="0"/>
              <a:t>“if func3 == 000 and func7 == 0000000, perform an </a:t>
            </a:r>
            <a:r>
              <a:rPr lang="en-US" sz="2000" dirty="0">
                <a:solidFill>
                  <a:srgbClr val="FF0000"/>
                </a:solidFill>
              </a:rPr>
              <a:t>add</a:t>
            </a:r>
            <a:r>
              <a:rPr lang="en-US" sz="2000" dirty="0"/>
              <a:t>”</a:t>
            </a:r>
            <a:endParaRPr sz="2000" dirty="0"/>
          </a:p>
        </p:txBody>
      </p:sp>
      <p:pic>
        <p:nvPicPr>
          <p:cNvPr id="610" name="Google Shape;610;p24" descr="Untitled.jpeg"/>
          <p:cNvPicPr preferRelativeResize="0"/>
          <p:nvPr/>
        </p:nvPicPr>
        <p:blipFill rotWithShape="1">
          <a:blip r:embed="rId3">
            <a:alphaModFix/>
          </a:blip>
          <a:srcRect t="-3" b="-1765"/>
          <a:stretch/>
        </p:blipFill>
        <p:spPr>
          <a:xfrm>
            <a:off x="395535" y="965200"/>
            <a:ext cx="8280921" cy="2779776"/>
          </a:xfrm>
          <a:prstGeom prst="rect">
            <a:avLst/>
          </a:prstGeom>
          <a:noFill/>
          <a:ln>
            <a:noFill/>
          </a:ln>
        </p:spPr>
      </p:pic>
    </p:spTree>
    <p:extLst>
      <p:ext uri="{BB962C8B-B14F-4D97-AF65-F5344CB8AC3E}">
        <p14:creationId xmlns:p14="http://schemas.microsoft.com/office/powerpoint/2010/main" val="2317219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g5ce8b99149_0_391"/>
          <p:cNvSpPr txBox="1">
            <a:spLocks noGrp="1"/>
          </p:cNvSpPr>
          <p:nvPr>
            <p:ph type="title"/>
          </p:nvPr>
        </p:nvSpPr>
        <p:spPr>
          <a:xfrm>
            <a:off x="222739" y="142389"/>
            <a:ext cx="8628300" cy="105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Implementing R-Types</a:t>
            </a:r>
            <a:endParaRPr dirty="0">
              <a:sym typeface="Calibri"/>
            </a:endParaRPr>
          </a:p>
        </p:txBody>
      </p:sp>
      <p:sp>
        <p:nvSpPr>
          <p:cNvPr id="620" name="Google Shape;620;g5ce8b99149_0_391"/>
          <p:cNvSpPr/>
          <p:nvPr/>
        </p:nvSpPr>
        <p:spPr>
          <a:xfrm>
            <a:off x="1527663" y="3019088"/>
            <a:ext cx="609600" cy="9144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IMEM</a:t>
            </a:r>
            <a:endParaRPr sz="1800" b="0" i="0" u="none" strike="noStrike" cap="none">
              <a:solidFill>
                <a:schemeClr val="dk1"/>
              </a:solidFill>
              <a:latin typeface="Calibri"/>
              <a:ea typeface="Calibri"/>
              <a:cs typeface="Calibri"/>
              <a:sym typeface="Calibri"/>
            </a:endParaRPr>
          </a:p>
        </p:txBody>
      </p:sp>
      <p:grpSp>
        <p:nvGrpSpPr>
          <p:cNvPr id="621" name="Google Shape;621;g5ce8b99149_0_391"/>
          <p:cNvGrpSpPr/>
          <p:nvPr/>
        </p:nvGrpSpPr>
        <p:grpSpPr>
          <a:xfrm>
            <a:off x="1527663" y="2206179"/>
            <a:ext cx="304800" cy="609585"/>
            <a:chOff x="5181600" y="3257550"/>
            <a:chExt cx="304800" cy="457200"/>
          </a:xfrm>
        </p:grpSpPr>
        <p:sp>
          <p:nvSpPr>
            <p:cNvPr id="622" name="Google Shape;622;g5ce8b99149_0_391"/>
            <p:cNvSpPr/>
            <p:nvPr/>
          </p:nvSpPr>
          <p:spPr>
            <a:xfrm rot="5400000">
              <a:off x="5143500" y="3371850"/>
              <a:ext cx="457200" cy="228600"/>
            </a:xfrm>
            <a:prstGeom prst="trapezoid">
              <a:avLst>
                <a:gd name="adj" fmla="val 30656"/>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3" name="Google Shape;623;g5ce8b99149_0_391"/>
            <p:cNvSpPr txBox="1"/>
            <p:nvPr/>
          </p:nvSpPr>
          <p:spPr>
            <a:xfrm>
              <a:off x="5181600" y="3333750"/>
              <a:ext cx="298500" cy="246300"/>
            </a:xfrm>
            <a:prstGeom prst="rect">
              <a:avLst/>
            </a:prstGeom>
            <a:noFill/>
            <a:ln>
              <a:noFill/>
            </a:ln>
          </p:spPr>
          <p:txBody>
            <a:bodyPr spcFirstLastPara="1" wrap="square" lIns="91425"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cxnSp>
        <p:nvCxnSpPr>
          <p:cNvPr id="624" name="Google Shape;624;g5ce8b99149_0_391"/>
          <p:cNvCxnSpPr>
            <a:stCxn id="625" idx="0"/>
            <a:endCxn id="626" idx="1"/>
          </p:cNvCxnSpPr>
          <p:nvPr/>
        </p:nvCxnSpPr>
        <p:spPr>
          <a:xfrm>
            <a:off x="308463" y="3069812"/>
            <a:ext cx="152400" cy="0"/>
          </a:xfrm>
          <a:prstGeom prst="straightConnector1">
            <a:avLst/>
          </a:prstGeom>
          <a:noFill/>
          <a:ln w="28575" cap="flat" cmpd="sng">
            <a:solidFill>
              <a:schemeClr val="dk1"/>
            </a:solidFill>
            <a:prstDash val="solid"/>
            <a:miter lim="800000"/>
            <a:headEnd type="none" w="sm" len="sm"/>
            <a:tailEnd type="none" w="sm" len="sm"/>
          </a:ln>
        </p:spPr>
      </p:cxnSp>
      <p:cxnSp>
        <p:nvCxnSpPr>
          <p:cNvPr id="627" name="Google Shape;627;g5ce8b99149_0_391"/>
          <p:cNvCxnSpPr>
            <a:stCxn id="626" idx="3"/>
            <a:endCxn id="620" idx="1"/>
          </p:cNvCxnSpPr>
          <p:nvPr/>
        </p:nvCxnSpPr>
        <p:spPr>
          <a:xfrm>
            <a:off x="826263" y="3069812"/>
            <a:ext cx="701400" cy="406500"/>
          </a:xfrm>
          <a:prstGeom prst="bentConnector3">
            <a:avLst>
              <a:gd name="adj1" fmla="val 50000"/>
            </a:avLst>
          </a:prstGeom>
          <a:noFill/>
          <a:ln w="28575" cap="flat" cmpd="sng">
            <a:solidFill>
              <a:schemeClr val="dk1"/>
            </a:solidFill>
            <a:prstDash val="solid"/>
            <a:miter lim="800000"/>
            <a:headEnd type="none" w="sm" len="sm"/>
            <a:tailEnd type="stealth" w="med" len="med"/>
          </a:ln>
        </p:spPr>
      </p:cxnSp>
      <p:cxnSp>
        <p:nvCxnSpPr>
          <p:cNvPr id="628" name="Google Shape;628;g5ce8b99149_0_391"/>
          <p:cNvCxnSpPr>
            <a:stCxn id="622" idx="0"/>
          </p:cNvCxnSpPr>
          <p:nvPr/>
        </p:nvCxnSpPr>
        <p:spPr>
          <a:xfrm rot="10800000" flipH="1">
            <a:off x="1832463" y="1901371"/>
            <a:ext cx="304800" cy="609600"/>
          </a:xfrm>
          <a:prstGeom prst="bentConnector2">
            <a:avLst/>
          </a:prstGeom>
          <a:noFill/>
          <a:ln w="28575" cap="flat" cmpd="sng">
            <a:solidFill>
              <a:schemeClr val="dk1"/>
            </a:solidFill>
            <a:prstDash val="solid"/>
            <a:miter lim="800000"/>
            <a:headEnd type="none" w="sm" len="sm"/>
            <a:tailEnd type="none" w="sm" len="sm"/>
          </a:ln>
        </p:spPr>
      </p:cxnSp>
      <p:grpSp>
        <p:nvGrpSpPr>
          <p:cNvPr id="629" name="Google Shape;629;g5ce8b99149_0_391"/>
          <p:cNvGrpSpPr/>
          <p:nvPr/>
        </p:nvGrpSpPr>
        <p:grpSpPr>
          <a:xfrm>
            <a:off x="4880463" y="2993687"/>
            <a:ext cx="521400" cy="1320750"/>
            <a:chOff x="6324600" y="3115310"/>
            <a:chExt cx="521400" cy="1056600"/>
          </a:xfrm>
        </p:grpSpPr>
        <p:sp>
          <p:nvSpPr>
            <p:cNvPr id="630" name="Google Shape;630;g5ce8b99149_0_391"/>
            <p:cNvSpPr/>
            <p:nvPr/>
          </p:nvSpPr>
          <p:spPr>
            <a:xfrm rot="5400000">
              <a:off x="6063000" y="3453110"/>
              <a:ext cx="1056600" cy="381000"/>
            </a:xfrm>
            <a:prstGeom prst="trapezoid">
              <a:avLst>
                <a:gd name="adj" fmla="val 46599"/>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1" name="Google Shape;631;g5ce8b99149_0_391"/>
            <p:cNvSpPr/>
            <p:nvPr/>
          </p:nvSpPr>
          <p:spPr>
            <a:xfrm rot="5400000">
              <a:off x="6362707" y="3641091"/>
              <a:ext cx="152400" cy="762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632" name="Google Shape;632;g5ce8b99149_0_391"/>
            <p:cNvCxnSpPr>
              <a:stCxn id="631" idx="2"/>
              <a:endCxn id="631" idx="4"/>
            </p:cNvCxnSpPr>
            <p:nvPr/>
          </p:nvCxnSpPr>
          <p:spPr>
            <a:xfrm>
              <a:off x="6400807" y="3602991"/>
              <a:ext cx="0" cy="152400"/>
            </a:xfrm>
            <a:prstGeom prst="straightConnector1">
              <a:avLst/>
            </a:prstGeom>
            <a:noFill/>
            <a:ln w="38100" cap="flat" cmpd="sng">
              <a:solidFill>
                <a:schemeClr val="lt1"/>
              </a:solidFill>
              <a:prstDash val="solid"/>
              <a:miter lim="800000"/>
              <a:headEnd type="none" w="sm" len="sm"/>
              <a:tailEnd type="none" w="sm" len="sm"/>
            </a:ln>
          </p:spPr>
        </p:cxnSp>
        <p:sp>
          <p:nvSpPr>
            <p:cNvPr id="633" name="Google Shape;633;g5ce8b99149_0_391"/>
            <p:cNvSpPr txBox="1"/>
            <p:nvPr/>
          </p:nvSpPr>
          <p:spPr>
            <a:xfrm>
              <a:off x="6324600" y="3181350"/>
              <a:ext cx="5214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ALU</a:t>
              </a:r>
              <a:endParaRPr sz="1600" b="0" i="0" u="none" strike="noStrike" cap="none">
                <a:solidFill>
                  <a:schemeClr val="dk1"/>
                </a:solidFill>
                <a:latin typeface="Calibri"/>
                <a:ea typeface="Calibri"/>
                <a:cs typeface="Calibri"/>
                <a:sym typeface="Calibri"/>
              </a:endParaRPr>
            </a:p>
          </p:txBody>
        </p:sp>
      </p:grpSp>
      <p:cxnSp>
        <p:nvCxnSpPr>
          <p:cNvPr id="634" name="Google Shape;634;g5ce8b99149_0_391"/>
          <p:cNvCxnSpPr>
            <a:endCxn id="626" idx="1"/>
          </p:cNvCxnSpPr>
          <p:nvPr/>
        </p:nvCxnSpPr>
        <p:spPr>
          <a:xfrm flipH="1">
            <a:off x="460863" y="1914212"/>
            <a:ext cx="1672800" cy="1155600"/>
          </a:xfrm>
          <a:prstGeom prst="bentConnector3">
            <a:avLst>
              <a:gd name="adj1" fmla="val 114235"/>
            </a:avLst>
          </a:prstGeom>
          <a:noFill/>
          <a:ln w="28575" cap="flat" cmpd="sng">
            <a:solidFill>
              <a:schemeClr val="dk1"/>
            </a:solidFill>
            <a:prstDash val="solid"/>
            <a:miter lim="800000"/>
            <a:headEnd type="none" w="sm" len="sm"/>
            <a:tailEnd type="stealth" w="med" len="med"/>
          </a:ln>
        </p:spPr>
      </p:cxnSp>
      <p:cxnSp>
        <p:nvCxnSpPr>
          <p:cNvPr id="635" name="Google Shape;635;g5ce8b99149_0_391"/>
          <p:cNvCxnSpPr>
            <a:stCxn id="630" idx="0"/>
          </p:cNvCxnSpPr>
          <p:nvPr/>
        </p:nvCxnSpPr>
        <p:spPr>
          <a:xfrm rot="10800000" flipH="1">
            <a:off x="5337663" y="3536462"/>
            <a:ext cx="204300" cy="117600"/>
          </a:xfrm>
          <a:prstGeom prst="straightConnector1">
            <a:avLst/>
          </a:prstGeom>
          <a:noFill/>
          <a:ln w="28575" cap="flat" cmpd="sng">
            <a:solidFill>
              <a:srgbClr val="FF0000"/>
            </a:solidFill>
            <a:prstDash val="solid"/>
            <a:miter lim="800000"/>
            <a:headEnd type="none" w="sm" len="sm"/>
            <a:tailEnd type="none" w="med" len="med"/>
          </a:ln>
        </p:spPr>
      </p:cxnSp>
      <p:grpSp>
        <p:nvGrpSpPr>
          <p:cNvPr id="636" name="Google Shape;636;g5ce8b99149_0_391"/>
          <p:cNvGrpSpPr/>
          <p:nvPr/>
        </p:nvGrpSpPr>
        <p:grpSpPr>
          <a:xfrm>
            <a:off x="460863" y="2511026"/>
            <a:ext cx="365400" cy="1117572"/>
            <a:chOff x="1447800" y="1809750"/>
            <a:chExt cx="365400" cy="838200"/>
          </a:xfrm>
        </p:grpSpPr>
        <p:sp>
          <p:nvSpPr>
            <p:cNvPr id="626" name="Google Shape;626;g5ce8b99149_0_391"/>
            <p:cNvSpPr/>
            <p:nvPr/>
          </p:nvSpPr>
          <p:spPr>
            <a:xfrm>
              <a:off x="1447800" y="1809750"/>
              <a:ext cx="365400" cy="8382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pc</a:t>
              </a:r>
              <a:endParaRPr sz="1800" b="1" i="0" u="none" strike="noStrike" cap="none">
                <a:solidFill>
                  <a:schemeClr val="dk1"/>
                </a:solidFill>
                <a:latin typeface="Courier New"/>
                <a:ea typeface="Courier New"/>
                <a:cs typeface="Courier New"/>
                <a:sym typeface="Courier New"/>
              </a:endParaRPr>
            </a:p>
          </p:txBody>
        </p:sp>
        <p:sp>
          <p:nvSpPr>
            <p:cNvPr id="637" name="Google Shape;637;g5ce8b99149_0_391"/>
            <p:cNvSpPr/>
            <p:nvPr/>
          </p:nvSpPr>
          <p:spPr>
            <a:xfrm>
              <a:off x="1600200" y="2495550"/>
              <a:ext cx="152400" cy="1524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638" name="Google Shape;638;g5ce8b99149_0_391"/>
          <p:cNvCxnSpPr>
            <a:stCxn id="620" idx="3"/>
            <a:endCxn id="639" idx="1"/>
          </p:cNvCxnSpPr>
          <p:nvPr/>
        </p:nvCxnSpPr>
        <p:spPr>
          <a:xfrm rot="10800000" flipH="1">
            <a:off x="2137263" y="3272888"/>
            <a:ext cx="914400" cy="203400"/>
          </a:xfrm>
          <a:prstGeom prst="bentConnector3">
            <a:avLst>
              <a:gd name="adj1" fmla="val 17803"/>
            </a:avLst>
          </a:prstGeom>
          <a:noFill/>
          <a:ln w="28575" cap="flat" cmpd="sng">
            <a:solidFill>
              <a:schemeClr val="dk1"/>
            </a:solidFill>
            <a:prstDash val="solid"/>
            <a:miter lim="800000"/>
            <a:headEnd type="none" w="sm" len="sm"/>
            <a:tailEnd type="stealth" w="med" len="med"/>
          </a:ln>
        </p:spPr>
      </p:cxnSp>
      <p:cxnSp>
        <p:nvCxnSpPr>
          <p:cNvPr id="640" name="Google Shape;640;g5ce8b99149_0_391"/>
          <p:cNvCxnSpPr/>
          <p:nvPr/>
        </p:nvCxnSpPr>
        <p:spPr>
          <a:xfrm rot="10800000" flipH="1">
            <a:off x="2124738" y="3628538"/>
            <a:ext cx="927000" cy="31500"/>
          </a:xfrm>
          <a:prstGeom prst="straightConnector1">
            <a:avLst/>
          </a:prstGeom>
          <a:noFill/>
          <a:ln w="28575" cap="flat" cmpd="sng">
            <a:solidFill>
              <a:schemeClr val="dk1"/>
            </a:solidFill>
            <a:prstDash val="solid"/>
            <a:miter lim="800000"/>
            <a:headEnd type="none" w="sm" len="sm"/>
            <a:tailEnd type="stealth" w="med" len="med"/>
          </a:ln>
        </p:spPr>
      </p:cxnSp>
      <p:cxnSp>
        <p:nvCxnSpPr>
          <p:cNvPr id="641" name="Google Shape;641;g5ce8b99149_0_391"/>
          <p:cNvCxnSpPr/>
          <p:nvPr/>
        </p:nvCxnSpPr>
        <p:spPr>
          <a:xfrm rot="10800000" flipH="1">
            <a:off x="2142638" y="3933388"/>
            <a:ext cx="909000" cy="4200"/>
          </a:xfrm>
          <a:prstGeom prst="straightConnector1">
            <a:avLst/>
          </a:prstGeom>
          <a:noFill/>
          <a:ln w="28575" cap="flat" cmpd="sng">
            <a:solidFill>
              <a:schemeClr val="dk1"/>
            </a:solidFill>
            <a:prstDash val="solid"/>
            <a:miter lim="800000"/>
            <a:headEnd type="none" w="sm" len="sm"/>
            <a:tailEnd type="stealth" w="med" len="med"/>
          </a:ln>
        </p:spPr>
      </p:cxnSp>
      <p:sp>
        <p:nvSpPr>
          <p:cNvPr id="642" name="Google Shape;642;g5ce8b99149_0_391"/>
          <p:cNvSpPr txBox="1"/>
          <p:nvPr/>
        </p:nvSpPr>
        <p:spPr>
          <a:xfrm>
            <a:off x="2382872" y="2996698"/>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inst[11:7]</a:t>
            </a:r>
            <a:endParaRPr sz="1400" b="0" i="0" u="none" strike="noStrike" cap="none">
              <a:solidFill>
                <a:srgbClr val="000000"/>
              </a:solidFill>
              <a:latin typeface="Arial"/>
              <a:ea typeface="Arial"/>
              <a:cs typeface="Arial"/>
              <a:sym typeface="Arial"/>
            </a:endParaRPr>
          </a:p>
        </p:txBody>
      </p:sp>
      <p:sp>
        <p:nvSpPr>
          <p:cNvPr id="643" name="Google Shape;643;g5ce8b99149_0_391"/>
          <p:cNvSpPr txBox="1"/>
          <p:nvPr/>
        </p:nvSpPr>
        <p:spPr>
          <a:xfrm>
            <a:off x="2365863" y="33728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inst[19:15]</a:t>
            </a:r>
            <a:endParaRPr sz="1400" b="0" i="0" u="none" strike="noStrike" cap="none">
              <a:solidFill>
                <a:srgbClr val="000000"/>
              </a:solidFill>
              <a:latin typeface="Arial"/>
              <a:ea typeface="Arial"/>
              <a:cs typeface="Arial"/>
              <a:sym typeface="Arial"/>
            </a:endParaRPr>
          </a:p>
        </p:txBody>
      </p:sp>
      <p:sp>
        <p:nvSpPr>
          <p:cNvPr id="644" name="Google Shape;644;g5ce8b99149_0_391"/>
          <p:cNvSpPr txBox="1"/>
          <p:nvPr/>
        </p:nvSpPr>
        <p:spPr>
          <a:xfrm>
            <a:off x="2365863" y="36776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inst[24:20]</a:t>
            </a:r>
            <a:endParaRPr sz="1400" b="0" i="0" u="none" strike="noStrike" cap="none">
              <a:solidFill>
                <a:srgbClr val="000000"/>
              </a:solidFill>
              <a:latin typeface="Arial"/>
              <a:ea typeface="Arial"/>
              <a:cs typeface="Arial"/>
              <a:sym typeface="Arial"/>
            </a:endParaRPr>
          </a:p>
        </p:txBody>
      </p:sp>
      <p:sp>
        <p:nvSpPr>
          <p:cNvPr id="645" name="Google Shape;645;g5ce8b99149_0_391"/>
          <p:cNvSpPr/>
          <p:nvPr/>
        </p:nvSpPr>
        <p:spPr>
          <a:xfrm>
            <a:off x="352000" y="4538338"/>
            <a:ext cx="5307600" cy="997800"/>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1"/>
                </a:solidFill>
                <a:latin typeface="Calibri"/>
                <a:ea typeface="Calibri"/>
                <a:cs typeface="Calibri"/>
                <a:sym typeface="Calibri"/>
              </a:rPr>
              <a:t>Control</a:t>
            </a:r>
            <a:endParaRPr sz="1800" b="0" i="0" u="none" strike="noStrike" cap="none" dirty="0">
              <a:solidFill>
                <a:schemeClr val="dk1"/>
              </a:solidFill>
              <a:latin typeface="Calibri"/>
              <a:ea typeface="Calibri"/>
              <a:cs typeface="Calibri"/>
              <a:sym typeface="Calibri"/>
            </a:endParaRPr>
          </a:p>
        </p:txBody>
      </p:sp>
      <p:cxnSp>
        <p:nvCxnSpPr>
          <p:cNvPr id="646" name="Google Shape;646;g5ce8b99149_0_391"/>
          <p:cNvCxnSpPr>
            <a:endCxn id="623" idx="1"/>
          </p:cNvCxnSpPr>
          <p:nvPr/>
        </p:nvCxnSpPr>
        <p:spPr>
          <a:xfrm rot="-5400000">
            <a:off x="1053213" y="2595722"/>
            <a:ext cx="598200" cy="350700"/>
          </a:xfrm>
          <a:prstGeom prst="bentConnector2">
            <a:avLst/>
          </a:prstGeom>
          <a:noFill/>
          <a:ln w="28575" cap="flat" cmpd="sng">
            <a:solidFill>
              <a:schemeClr val="dk1"/>
            </a:solidFill>
            <a:prstDash val="solid"/>
            <a:miter lim="800000"/>
            <a:headEnd type="none" w="sm" len="sm"/>
            <a:tailEnd type="stealth" w="med" len="med"/>
          </a:ln>
        </p:spPr>
      </p:cxnSp>
      <p:sp>
        <p:nvSpPr>
          <p:cNvPr id="647" name="Google Shape;647;g5ce8b99149_0_391"/>
          <p:cNvSpPr txBox="1">
            <a:spLocks noGrp="1"/>
          </p:cNvSpPr>
          <p:nvPr>
            <p:ph type="body" idx="2"/>
          </p:nvPr>
        </p:nvSpPr>
        <p:spPr>
          <a:xfrm>
            <a:off x="5435775" y="1277900"/>
            <a:ext cx="3588900" cy="4860900"/>
          </a:xfrm>
          <a:prstGeom prst="rect">
            <a:avLst/>
          </a:prstGeom>
        </p:spPr>
        <p:txBody>
          <a:bodyPr spcFirstLastPara="1" wrap="square" lIns="91425" tIns="45700" rIns="91425" bIns="45700" anchor="t" anchorCtr="0">
            <a:noAutofit/>
          </a:bodyPr>
          <a:lstStyle/>
          <a:p>
            <a:pPr marL="457200" lvl="0" indent="0" algn="l" rtl="0">
              <a:lnSpc>
                <a:spcPct val="100000"/>
              </a:lnSpc>
              <a:spcBef>
                <a:spcPts val="560"/>
              </a:spcBef>
              <a:spcAft>
                <a:spcPts val="0"/>
              </a:spcAft>
              <a:buNone/>
            </a:pPr>
            <a:r>
              <a:rPr lang="en-US" sz="2400" dirty="0">
                <a:solidFill>
                  <a:srgbClr val="FF0000"/>
                </a:solidFill>
              </a:rPr>
              <a:t>(5) Write result to our destination register</a:t>
            </a:r>
            <a:endParaRPr sz="2400" dirty="0">
              <a:solidFill>
                <a:srgbClr val="FF0000"/>
              </a:solidFill>
            </a:endParaRPr>
          </a:p>
          <a:p>
            <a:pPr marL="457200" lvl="0" indent="-381000" algn="l" rtl="0">
              <a:lnSpc>
                <a:spcPct val="100000"/>
              </a:lnSpc>
              <a:spcBef>
                <a:spcPts val="560"/>
              </a:spcBef>
              <a:spcAft>
                <a:spcPts val="0"/>
              </a:spcAft>
              <a:buSzPts val="2400"/>
              <a:buFont typeface="Wingdings" pitchFamily="2" charset="2"/>
              <a:buChar char="§"/>
            </a:pPr>
            <a:r>
              <a:rPr lang="en-US" sz="2400" dirty="0"/>
              <a:t>The data we want to write is the result of computing </a:t>
            </a:r>
            <a:r>
              <a:rPr lang="en-US" sz="2400" u="sng" dirty="0"/>
              <a:t>operation</a:t>
            </a:r>
            <a:r>
              <a:rPr lang="en-US" sz="2400" dirty="0"/>
              <a:t> on </a:t>
            </a:r>
            <a:r>
              <a:rPr lang="en-US" sz="2400" u="sng" dirty="0"/>
              <a:t>operands</a:t>
            </a:r>
            <a:r>
              <a:rPr lang="en-US" sz="2400" dirty="0"/>
              <a:t>, </a:t>
            </a:r>
            <a:r>
              <a:rPr lang="en-US" sz="2400" dirty="0" err="1"/>
              <a:t>ie</a:t>
            </a:r>
            <a:r>
              <a:rPr lang="en-US" sz="2400" dirty="0"/>
              <a:t>. the output from our ALU</a:t>
            </a:r>
            <a:endParaRPr sz="2400" dirty="0"/>
          </a:p>
          <a:p>
            <a:pPr marL="457200" lvl="0" indent="-381000" algn="l" rtl="0">
              <a:lnSpc>
                <a:spcPct val="100000"/>
              </a:lnSpc>
              <a:spcBef>
                <a:spcPts val="0"/>
              </a:spcBef>
              <a:spcAft>
                <a:spcPts val="0"/>
              </a:spcAft>
              <a:buSzPts val="2400"/>
              <a:buFont typeface="Wingdings" pitchFamily="2" charset="2"/>
              <a:buChar char="§"/>
            </a:pPr>
            <a:r>
              <a:rPr lang="en-US" sz="2400" dirty="0"/>
              <a:t>Send it back to the </a:t>
            </a:r>
            <a:r>
              <a:rPr lang="en-US" sz="2400" b="1" dirty="0" err="1"/>
              <a:t>regfile</a:t>
            </a:r>
            <a:r>
              <a:rPr lang="en-US" sz="2400" dirty="0"/>
              <a:t> for writing</a:t>
            </a:r>
          </a:p>
          <a:p>
            <a:pPr marL="457200" lvl="0" indent="-381000" algn="l" rtl="0">
              <a:lnSpc>
                <a:spcPct val="100000"/>
              </a:lnSpc>
              <a:spcBef>
                <a:spcPts val="0"/>
              </a:spcBef>
              <a:spcAft>
                <a:spcPts val="0"/>
              </a:spcAft>
              <a:buSzPts val="2400"/>
              <a:buFont typeface="Wingdings" pitchFamily="2" charset="2"/>
              <a:buChar char="§"/>
            </a:pPr>
            <a:r>
              <a:rPr lang="en-US" sz="2400" dirty="0" err="1"/>
              <a:t>RegWEn</a:t>
            </a:r>
            <a:r>
              <a:rPr lang="en-US" sz="2400" dirty="0"/>
              <a:t> control signal</a:t>
            </a:r>
            <a:endParaRPr dirty="0"/>
          </a:p>
          <a:p>
            <a:pPr marL="0" lvl="0" indent="0" algn="l" rtl="0">
              <a:lnSpc>
                <a:spcPct val="100000"/>
              </a:lnSpc>
              <a:spcBef>
                <a:spcPts val="560"/>
              </a:spcBef>
              <a:spcAft>
                <a:spcPts val="0"/>
              </a:spcAft>
              <a:buNone/>
            </a:pPr>
            <a:endParaRPr dirty="0"/>
          </a:p>
        </p:txBody>
      </p:sp>
      <p:grpSp>
        <p:nvGrpSpPr>
          <p:cNvPr id="648" name="Google Shape;648;g5ce8b99149_0_391"/>
          <p:cNvGrpSpPr/>
          <p:nvPr/>
        </p:nvGrpSpPr>
        <p:grpSpPr>
          <a:xfrm>
            <a:off x="3051663" y="2307840"/>
            <a:ext cx="841800" cy="1930352"/>
            <a:chOff x="3657600" y="1428750"/>
            <a:chExt cx="841800" cy="1447800"/>
          </a:xfrm>
        </p:grpSpPr>
        <p:grpSp>
          <p:nvGrpSpPr>
            <p:cNvPr id="649" name="Google Shape;649;g5ce8b99149_0_391"/>
            <p:cNvGrpSpPr/>
            <p:nvPr/>
          </p:nvGrpSpPr>
          <p:grpSpPr>
            <a:xfrm>
              <a:off x="3657600" y="1428750"/>
              <a:ext cx="838200" cy="1447800"/>
              <a:chOff x="3810000" y="1412681"/>
              <a:chExt cx="838200" cy="1447800"/>
            </a:xfrm>
          </p:grpSpPr>
          <p:sp>
            <p:nvSpPr>
              <p:cNvPr id="639" name="Google Shape;639;g5ce8b99149_0_391"/>
              <p:cNvSpPr/>
              <p:nvPr/>
            </p:nvSpPr>
            <p:spPr>
              <a:xfrm>
                <a:off x="3810000" y="1412681"/>
                <a:ext cx="838200" cy="14478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Reg[]</a:t>
                </a:r>
                <a:endParaRPr sz="1800" b="0" i="0" u="none" strike="noStrike" cap="none">
                  <a:solidFill>
                    <a:schemeClr val="dk1"/>
                  </a:solidFill>
                  <a:latin typeface="Calibri"/>
                  <a:ea typeface="Calibri"/>
                  <a:cs typeface="Calibri"/>
                  <a:sym typeface="Calibri"/>
                </a:endParaRPr>
              </a:p>
            </p:txBody>
          </p:sp>
          <p:sp>
            <p:nvSpPr>
              <p:cNvPr id="650" name="Google Shape;650;g5ce8b99149_0_391"/>
              <p:cNvSpPr/>
              <p:nvPr/>
            </p:nvSpPr>
            <p:spPr>
              <a:xfrm>
                <a:off x="4419600" y="2708081"/>
                <a:ext cx="152400" cy="152400"/>
              </a:xfrm>
              <a:prstGeom prst="triangle">
                <a:avLst>
                  <a:gd name="adj" fmla="val 50000"/>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51" name="Google Shape;651;g5ce8b99149_0_391"/>
            <p:cNvSpPr txBox="1"/>
            <p:nvPr/>
          </p:nvSpPr>
          <p:spPr>
            <a:xfrm>
              <a:off x="3657600" y="2234684"/>
              <a:ext cx="3975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AddrA</a:t>
              </a:r>
              <a:endParaRPr sz="1200" b="0" i="0" u="none" strike="noStrike" cap="none">
                <a:solidFill>
                  <a:schemeClr val="dk1"/>
                </a:solidFill>
                <a:latin typeface="Calibri"/>
                <a:ea typeface="Calibri"/>
                <a:cs typeface="Calibri"/>
                <a:sym typeface="Calibri"/>
              </a:endParaRPr>
            </a:p>
          </p:txBody>
        </p:sp>
        <p:sp>
          <p:nvSpPr>
            <p:cNvPr id="652" name="Google Shape;652;g5ce8b99149_0_391"/>
            <p:cNvSpPr txBox="1"/>
            <p:nvPr/>
          </p:nvSpPr>
          <p:spPr>
            <a:xfrm>
              <a:off x="3657600" y="2463284"/>
              <a:ext cx="3882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AddrB</a:t>
              </a:r>
              <a:endParaRPr sz="1200" b="0" i="0" u="none" strike="noStrike" cap="none">
                <a:solidFill>
                  <a:schemeClr val="dk1"/>
                </a:solidFill>
                <a:latin typeface="Calibri"/>
                <a:ea typeface="Calibri"/>
                <a:cs typeface="Calibri"/>
                <a:sym typeface="Calibri"/>
              </a:endParaRPr>
            </a:p>
          </p:txBody>
        </p:sp>
        <p:sp>
          <p:nvSpPr>
            <p:cNvPr id="653" name="Google Shape;653;g5ce8b99149_0_391"/>
            <p:cNvSpPr txBox="1"/>
            <p:nvPr/>
          </p:nvSpPr>
          <p:spPr>
            <a:xfrm>
              <a:off x="4114800" y="2234684"/>
              <a:ext cx="3846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DataA</a:t>
              </a:r>
              <a:endParaRPr sz="1200" b="0" i="0" u="none" strike="noStrike" cap="none">
                <a:solidFill>
                  <a:schemeClr val="dk1"/>
                </a:solidFill>
                <a:latin typeface="Calibri"/>
                <a:ea typeface="Calibri"/>
                <a:cs typeface="Calibri"/>
                <a:sym typeface="Calibri"/>
              </a:endParaRPr>
            </a:p>
          </p:txBody>
        </p:sp>
        <p:sp>
          <p:nvSpPr>
            <p:cNvPr id="654" name="Google Shape;654;g5ce8b99149_0_391"/>
            <p:cNvSpPr txBox="1"/>
            <p:nvPr/>
          </p:nvSpPr>
          <p:spPr>
            <a:xfrm>
              <a:off x="3657600" y="1998881"/>
              <a:ext cx="3990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AddrD</a:t>
              </a:r>
              <a:endParaRPr sz="1200" b="0" i="0" u="none" strike="noStrike" cap="none">
                <a:solidFill>
                  <a:schemeClr val="dk1"/>
                </a:solidFill>
                <a:latin typeface="Calibri"/>
                <a:ea typeface="Calibri"/>
                <a:cs typeface="Calibri"/>
                <a:sym typeface="Calibri"/>
              </a:endParaRPr>
            </a:p>
          </p:txBody>
        </p:sp>
        <p:sp>
          <p:nvSpPr>
            <p:cNvPr id="655" name="Google Shape;655;g5ce8b99149_0_391"/>
            <p:cNvSpPr txBox="1"/>
            <p:nvPr/>
          </p:nvSpPr>
          <p:spPr>
            <a:xfrm>
              <a:off x="4114800" y="2463284"/>
              <a:ext cx="3774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DataB</a:t>
              </a:r>
              <a:endParaRPr sz="1200" b="0" i="0" u="none" strike="noStrike" cap="none">
                <a:solidFill>
                  <a:schemeClr val="dk1"/>
                </a:solidFill>
                <a:latin typeface="Calibri"/>
                <a:ea typeface="Calibri"/>
                <a:cs typeface="Calibri"/>
                <a:sym typeface="Calibri"/>
              </a:endParaRPr>
            </a:p>
          </p:txBody>
        </p:sp>
        <p:sp>
          <p:nvSpPr>
            <p:cNvPr id="656" name="Google Shape;656;g5ce8b99149_0_391"/>
            <p:cNvSpPr txBox="1"/>
            <p:nvPr/>
          </p:nvSpPr>
          <p:spPr>
            <a:xfrm>
              <a:off x="3657600" y="1694081"/>
              <a:ext cx="3882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DataD</a:t>
              </a:r>
              <a:endParaRPr sz="1200" b="0" i="0" u="none" strike="noStrike" cap="none">
                <a:solidFill>
                  <a:schemeClr val="dk1"/>
                </a:solidFill>
                <a:latin typeface="Calibri"/>
                <a:ea typeface="Calibri"/>
                <a:cs typeface="Calibri"/>
                <a:sym typeface="Calibri"/>
              </a:endParaRPr>
            </a:p>
          </p:txBody>
        </p:sp>
      </p:grpSp>
      <p:cxnSp>
        <p:nvCxnSpPr>
          <p:cNvPr id="657" name="Google Shape;657;g5ce8b99149_0_391"/>
          <p:cNvCxnSpPr/>
          <p:nvPr/>
        </p:nvCxnSpPr>
        <p:spPr>
          <a:xfrm rot="-5400000" flipH="1">
            <a:off x="2340513" y="2153613"/>
            <a:ext cx="1117500" cy="304800"/>
          </a:xfrm>
          <a:prstGeom prst="bentConnector3">
            <a:avLst>
              <a:gd name="adj1" fmla="val 100284"/>
            </a:avLst>
          </a:prstGeom>
          <a:noFill/>
          <a:ln w="28575" cap="flat" cmpd="sng">
            <a:solidFill>
              <a:srgbClr val="FF0000"/>
            </a:solidFill>
            <a:prstDash val="solid"/>
            <a:miter lim="800000"/>
            <a:headEnd type="none" w="sm" len="sm"/>
            <a:tailEnd type="stealth" w="med" len="med"/>
          </a:ln>
        </p:spPr>
      </p:cxnSp>
      <p:sp>
        <p:nvSpPr>
          <p:cNvPr id="658" name="Google Shape;658;g5ce8b99149_0_391"/>
          <p:cNvSpPr txBox="1"/>
          <p:nvPr/>
        </p:nvSpPr>
        <p:spPr>
          <a:xfrm>
            <a:off x="2800509" y="2560063"/>
            <a:ext cx="174900" cy="225600"/>
          </a:xfrm>
          <a:prstGeom prst="rect">
            <a:avLst/>
          </a:pr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wb</a:t>
            </a:r>
            <a:endParaRPr sz="1100" b="0" i="0" u="none" strike="noStrike" cap="none">
              <a:solidFill>
                <a:schemeClr val="dk1"/>
              </a:solidFill>
              <a:latin typeface="Calibri"/>
              <a:ea typeface="Calibri"/>
              <a:cs typeface="Calibri"/>
              <a:sym typeface="Calibri"/>
            </a:endParaRPr>
          </a:p>
        </p:txBody>
      </p:sp>
      <p:cxnSp>
        <p:nvCxnSpPr>
          <p:cNvPr id="659" name="Google Shape;659;g5ce8b99149_0_391"/>
          <p:cNvCxnSpPr/>
          <p:nvPr/>
        </p:nvCxnSpPr>
        <p:spPr>
          <a:xfrm>
            <a:off x="2769338" y="1779913"/>
            <a:ext cx="2790600" cy="10800"/>
          </a:xfrm>
          <a:prstGeom prst="straightConnector1">
            <a:avLst/>
          </a:prstGeom>
          <a:noFill/>
          <a:ln w="28575" cap="flat" cmpd="sng">
            <a:solidFill>
              <a:srgbClr val="FF0000"/>
            </a:solidFill>
            <a:prstDash val="solid"/>
            <a:miter lim="8000"/>
            <a:headEnd type="none" w="sm" len="sm"/>
            <a:tailEnd type="none" w="med" len="med"/>
          </a:ln>
        </p:spPr>
      </p:cxnSp>
      <p:cxnSp>
        <p:nvCxnSpPr>
          <p:cNvPr id="660" name="Google Shape;660;g5ce8b99149_0_391"/>
          <p:cNvCxnSpPr/>
          <p:nvPr/>
        </p:nvCxnSpPr>
        <p:spPr>
          <a:xfrm>
            <a:off x="5535613" y="1779913"/>
            <a:ext cx="0" cy="1781700"/>
          </a:xfrm>
          <a:prstGeom prst="straightConnector1">
            <a:avLst/>
          </a:prstGeom>
          <a:noFill/>
          <a:ln w="28575" cap="flat" cmpd="sng">
            <a:solidFill>
              <a:srgbClr val="FF0000"/>
            </a:solidFill>
            <a:prstDash val="solid"/>
            <a:round/>
            <a:headEnd type="none" w="med" len="med"/>
            <a:tailEnd type="none" w="med" len="med"/>
          </a:ln>
        </p:spPr>
      </p:cxnSp>
      <p:cxnSp>
        <p:nvCxnSpPr>
          <p:cNvPr id="661" name="Google Shape;661;g5ce8b99149_0_391"/>
          <p:cNvCxnSpPr/>
          <p:nvPr/>
        </p:nvCxnSpPr>
        <p:spPr>
          <a:xfrm>
            <a:off x="3886263" y="3810381"/>
            <a:ext cx="960300" cy="0"/>
          </a:xfrm>
          <a:prstGeom prst="straightConnector1">
            <a:avLst/>
          </a:prstGeom>
          <a:noFill/>
          <a:ln w="28575" cap="flat" cmpd="sng">
            <a:solidFill>
              <a:schemeClr val="dk1"/>
            </a:solidFill>
            <a:prstDash val="solid"/>
            <a:miter lim="800000"/>
            <a:headEnd type="none" w="sm" len="sm"/>
            <a:tailEnd type="stealth" w="med" len="med"/>
          </a:ln>
        </p:spPr>
      </p:cxnSp>
      <p:cxnSp>
        <p:nvCxnSpPr>
          <p:cNvPr id="662" name="Google Shape;662;g5ce8b99149_0_391"/>
          <p:cNvCxnSpPr/>
          <p:nvPr/>
        </p:nvCxnSpPr>
        <p:spPr>
          <a:xfrm>
            <a:off x="3893463" y="3505589"/>
            <a:ext cx="1015800" cy="0"/>
          </a:xfrm>
          <a:prstGeom prst="straightConnector1">
            <a:avLst/>
          </a:prstGeom>
          <a:noFill/>
          <a:ln w="28575" cap="flat" cmpd="sng">
            <a:solidFill>
              <a:srgbClr val="000000"/>
            </a:solidFill>
            <a:prstDash val="solid"/>
            <a:round/>
            <a:headEnd type="none" w="med" len="med"/>
            <a:tailEnd type="triangle" w="med" len="med"/>
          </a:ln>
        </p:spPr>
      </p:cxnSp>
      <p:sp>
        <p:nvSpPr>
          <p:cNvPr id="663" name="Google Shape;663;g5ce8b99149_0_391"/>
          <p:cNvSpPr txBox="1"/>
          <p:nvPr/>
        </p:nvSpPr>
        <p:spPr>
          <a:xfrm>
            <a:off x="3969822" y="3222298"/>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R[rs1]</a:t>
            </a:r>
            <a:endParaRPr sz="1400" b="0" i="0" u="none" strike="noStrike" cap="none">
              <a:solidFill>
                <a:srgbClr val="000000"/>
              </a:solidFill>
              <a:latin typeface="Arial"/>
              <a:ea typeface="Arial"/>
              <a:cs typeface="Arial"/>
              <a:sym typeface="Arial"/>
            </a:endParaRPr>
          </a:p>
        </p:txBody>
      </p:sp>
      <p:sp>
        <p:nvSpPr>
          <p:cNvPr id="664" name="Google Shape;664;g5ce8b99149_0_391"/>
          <p:cNvSpPr txBox="1"/>
          <p:nvPr/>
        </p:nvSpPr>
        <p:spPr>
          <a:xfrm>
            <a:off x="3936522" y="3545186"/>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R[rs2]</a:t>
            </a:r>
            <a:endParaRPr sz="1400" b="0" i="0" u="none" strike="noStrike" cap="none">
              <a:solidFill>
                <a:srgbClr val="000000"/>
              </a:solidFill>
              <a:latin typeface="Arial"/>
              <a:ea typeface="Arial"/>
              <a:cs typeface="Arial"/>
              <a:sym typeface="Arial"/>
            </a:endParaRPr>
          </a:p>
        </p:txBody>
      </p:sp>
      <p:sp>
        <p:nvSpPr>
          <p:cNvPr id="666" name="Google Shape;666;g5ce8b99149_0_391"/>
          <p:cNvSpPr txBox="1"/>
          <p:nvPr/>
        </p:nvSpPr>
        <p:spPr>
          <a:xfrm>
            <a:off x="4846572" y="4646023"/>
            <a:ext cx="5478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ALUSel</a:t>
            </a:r>
            <a:endParaRPr sz="1400" b="0" i="0" u="none" strike="noStrike" cap="none">
              <a:solidFill>
                <a:srgbClr val="000000"/>
              </a:solidFill>
              <a:latin typeface="Arial"/>
              <a:ea typeface="Arial"/>
              <a:cs typeface="Arial"/>
              <a:sym typeface="Arial"/>
            </a:endParaRPr>
          </a:p>
        </p:txBody>
      </p:sp>
      <p:cxnSp>
        <p:nvCxnSpPr>
          <p:cNvPr id="667" name="Google Shape;667;g5ce8b99149_0_391"/>
          <p:cNvCxnSpPr/>
          <p:nvPr/>
        </p:nvCxnSpPr>
        <p:spPr>
          <a:xfrm>
            <a:off x="2157675" y="3957225"/>
            <a:ext cx="18000" cy="608700"/>
          </a:xfrm>
          <a:prstGeom prst="straightConnector1">
            <a:avLst/>
          </a:prstGeom>
          <a:noFill/>
          <a:ln w="28575" cap="flat" cmpd="sng">
            <a:solidFill>
              <a:srgbClr val="000000"/>
            </a:solidFill>
            <a:prstDash val="solid"/>
            <a:round/>
            <a:headEnd type="none" w="med" len="med"/>
            <a:tailEnd type="triangle" w="med" len="med"/>
          </a:ln>
        </p:spPr>
      </p:cxnSp>
      <p:sp>
        <p:nvSpPr>
          <p:cNvPr id="668" name="Google Shape;668;g5ce8b99149_0_391"/>
          <p:cNvSpPr txBox="1"/>
          <p:nvPr/>
        </p:nvSpPr>
        <p:spPr>
          <a:xfrm>
            <a:off x="2227863" y="4125163"/>
            <a:ext cx="619200" cy="225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solidFill>
                  <a:schemeClr val="dk1"/>
                </a:solidFill>
                <a:latin typeface="Calibri"/>
                <a:ea typeface="Calibri"/>
                <a:cs typeface="Calibri"/>
                <a:sym typeface="Calibri"/>
              </a:rPr>
              <a:t>inst[31:0]</a:t>
            </a:r>
            <a:endParaRPr sz="1100">
              <a:solidFill>
                <a:schemeClr val="dk1"/>
              </a:solidFill>
              <a:latin typeface="Calibri"/>
              <a:ea typeface="Calibri"/>
              <a:cs typeface="Calibri"/>
              <a:sym typeface="Calibri"/>
            </a:endParaRPr>
          </a:p>
        </p:txBody>
      </p:sp>
      <p:cxnSp>
        <p:nvCxnSpPr>
          <p:cNvPr id="54" name="Straight Arrow Connector 53">
            <a:extLst>
              <a:ext uri="{FF2B5EF4-FFF2-40B4-BE49-F238E27FC236}">
                <a16:creationId xmlns:a16="http://schemas.microsoft.com/office/drawing/2014/main" id="{A7333A56-3472-EB48-A359-A031E399D070}"/>
              </a:ext>
            </a:extLst>
          </p:cNvPr>
          <p:cNvCxnSpPr>
            <a:cxnSpLocks/>
          </p:cNvCxnSpPr>
          <p:nvPr/>
        </p:nvCxnSpPr>
        <p:spPr>
          <a:xfrm flipV="1">
            <a:off x="3513625" y="4225626"/>
            <a:ext cx="0" cy="3225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1DDF81A1-4995-4840-AAE2-D604AB9BB68D}"/>
              </a:ext>
            </a:extLst>
          </p:cNvPr>
          <p:cNvCxnSpPr>
            <a:cxnSpLocks/>
          </p:cNvCxnSpPr>
          <p:nvPr/>
        </p:nvCxnSpPr>
        <p:spPr>
          <a:xfrm flipV="1">
            <a:off x="5148064" y="4189513"/>
            <a:ext cx="0" cy="3225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F7C64CD-88CD-AE41-975C-8F8B7955C2F5}"/>
              </a:ext>
            </a:extLst>
          </p:cNvPr>
          <p:cNvSpPr txBox="1"/>
          <p:nvPr/>
        </p:nvSpPr>
        <p:spPr>
          <a:xfrm>
            <a:off x="3332839" y="4585289"/>
            <a:ext cx="945772" cy="338554"/>
          </a:xfrm>
          <a:prstGeom prst="rect">
            <a:avLst/>
          </a:prstGeom>
          <a:noFill/>
        </p:spPr>
        <p:txBody>
          <a:bodyPr wrap="none" lIns="0" tIns="0" rIns="0" bIns="0" rtlCol="0">
            <a:spAutoFit/>
          </a:bodyPr>
          <a:lstStyle/>
          <a:p>
            <a:r>
              <a:rPr lang="en-US" sz="1100" b="0" dirty="0" err="1">
                <a:latin typeface="Calibri" panose="020F0502020204030204" pitchFamily="34" charset="0"/>
                <a:cs typeface="Calibri" panose="020F0502020204030204" pitchFamily="34" charset="0"/>
              </a:rPr>
              <a:t>RegWriteEnable</a:t>
            </a:r>
            <a:endParaRPr lang="en-US" sz="1100" b="0" dirty="0">
              <a:latin typeface="Calibri" panose="020F0502020204030204" pitchFamily="34" charset="0"/>
              <a:cs typeface="Calibri" panose="020F0502020204030204" pitchFamily="34" charset="0"/>
            </a:endParaRPr>
          </a:p>
          <a:p>
            <a:r>
              <a:rPr lang="en-US" sz="1100" b="0" dirty="0">
                <a:latin typeface="Calibri" panose="020F0502020204030204" pitchFamily="34" charset="0"/>
                <a:cs typeface="Calibri" panose="020F0502020204030204" pitchFamily="34" charset="0"/>
              </a:rPr>
              <a:t>(</a:t>
            </a:r>
            <a:r>
              <a:rPr lang="en-US" sz="1100" b="0" dirty="0" err="1">
                <a:latin typeface="Calibri" panose="020F0502020204030204" pitchFamily="34" charset="0"/>
                <a:cs typeface="Calibri" panose="020F0502020204030204" pitchFamily="34" charset="0"/>
              </a:rPr>
              <a:t>RegWEn</a:t>
            </a:r>
            <a:r>
              <a:rPr lang="en-US" sz="1100" b="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7175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Timing Diagram for </a:t>
            </a:r>
            <a:r>
              <a:rPr lang="en-US" b="1" dirty="0">
                <a:solidFill>
                  <a:srgbClr val="FF0000"/>
                </a:solidFill>
                <a:latin typeface="Courier New"/>
                <a:cs typeface="Courier New"/>
              </a:rPr>
              <a:t>add</a:t>
            </a:r>
            <a:r>
              <a:rPr lang="en-US" dirty="0">
                <a:solidFill>
                  <a:srgbClr val="FF0000"/>
                </a:solidFill>
              </a:rPr>
              <a:t> </a:t>
            </a:r>
            <a:endParaRPr lang="en-US" b="1" dirty="0">
              <a:solidFill>
                <a:srgbClr val="FF0000"/>
              </a:solidFill>
              <a:latin typeface="Courier New"/>
              <a:cs typeface="Courier New"/>
            </a:endParaRPr>
          </a:p>
        </p:txBody>
      </p:sp>
      <p:grpSp>
        <p:nvGrpSpPr>
          <p:cNvPr id="100" name="Group 99"/>
          <p:cNvGrpSpPr/>
          <p:nvPr/>
        </p:nvGrpSpPr>
        <p:grpSpPr>
          <a:xfrm>
            <a:off x="533400" y="3886202"/>
            <a:ext cx="7543800" cy="228601"/>
            <a:chOff x="533400" y="4629150"/>
            <a:chExt cx="7543800" cy="228601"/>
          </a:xfrm>
        </p:grpSpPr>
        <p:cxnSp>
          <p:nvCxnSpPr>
            <p:cNvPr id="101" name="Straight Connector 100"/>
            <p:cNvCxnSpPr/>
            <p:nvPr/>
          </p:nvCxnSpPr>
          <p:spPr>
            <a:xfrm>
              <a:off x="1066800" y="4857750"/>
              <a:ext cx="7010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3276600" y="4629150"/>
              <a:ext cx="314189"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1000</a:t>
              </a:r>
            </a:p>
          </p:txBody>
        </p:sp>
        <p:cxnSp>
          <p:nvCxnSpPr>
            <p:cNvPr id="113" name="Straight Connector 112"/>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1066800" y="4629150"/>
              <a:ext cx="7010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5181600" y="4629150"/>
              <a:ext cx="314189"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1004</a:t>
              </a:r>
            </a:p>
          </p:txBody>
        </p:sp>
        <p:sp>
          <p:nvSpPr>
            <p:cNvPr id="132" name="TextBox 131"/>
            <p:cNvSpPr txBox="1"/>
            <p:nvPr/>
          </p:nvSpPr>
          <p:spPr>
            <a:xfrm>
              <a:off x="533400" y="4629151"/>
              <a:ext cx="163506"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PC</a:t>
              </a:r>
            </a:p>
          </p:txBody>
        </p:sp>
      </p:grpSp>
      <p:grpSp>
        <p:nvGrpSpPr>
          <p:cNvPr id="135" name="Group 134"/>
          <p:cNvGrpSpPr/>
          <p:nvPr/>
        </p:nvGrpSpPr>
        <p:grpSpPr>
          <a:xfrm>
            <a:off x="533400" y="4191001"/>
            <a:ext cx="7772400" cy="228600"/>
            <a:chOff x="76200" y="4629150"/>
            <a:chExt cx="7772400" cy="228600"/>
          </a:xfrm>
        </p:grpSpPr>
        <p:cxnSp>
          <p:nvCxnSpPr>
            <p:cNvPr id="136" name="Straight Connector 135"/>
            <p:cNvCxnSpPr/>
            <p:nvPr/>
          </p:nvCxnSpPr>
          <p:spPr>
            <a:xfrm>
              <a:off x="1066800" y="48577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3117016" y="4629150"/>
              <a:ext cx="314189"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1004</a:t>
              </a:r>
            </a:p>
          </p:txBody>
        </p:sp>
        <p:cxnSp>
          <p:nvCxnSpPr>
            <p:cNvPr id="141" name="Straight Connector 140"/>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066800" y="46291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5562600" y="4629150"/>
              <a:ext cx="314189"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1008</a:t>
              </a:r>
            </a:p>
          </p:txBody>
        </p:sp>
        <p:sp>
          <p:nvSpPr>
            <p:cNvPr id="148" name="TextBox 147"/>
            <p:cNvSpPr txBox="1"/>
            <p:nvPr/>
          </p:nvSpPr>
          <p:spPr>
            <a:xfrm>
              <a:off x="76200" y="4629150"/>
              <a:ext cx="320601"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PC+4</a:t>
              </a:r>
            </a:p>
          </p:txBody>
        </p:sp>
      </p:grpSp>
      <p:grpSp>
        <p:nvGrpSpPr>
          <p:cNvPr id="149" name="Group 148"/>
          <p:cNvGrpSpPr/>
          <p:nvPr/>
        </p:nvGrpSpPr>
        <p:grpSpPr>
          <a:xfrm>
            <a:off x="533400" y="4495801"/>
            <a:ext cx="7696200" cy="228600"/>
            <a:chOff x="152400" y="4629150"/>
            <a:chExt cx="7696200" cy="228600"/>
          </a:xfrm>
        </p:grpSpPr>
        <p:cxnSp>
          <p:nvCxnSpPr>
            <p:cNvPr id="150" name="Straight Connector 149"/>
            <p:cNvCxnSpPr/>
            <p:nvPr/>
          </p:nvCxnSpPr>
          <p:spPr>
            <a:xfrm>
              <a:off x="1066800" y="48577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743200" y="4629150"/>
              <a:ext cx="804707"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add x1,x2,x3</a:t>
              </a:r>
            </a:p>
          </p:txBody>
        </p:sp>
        <p:cxnSp>
          <p:nvCxnSpPr>
            <p:cNvPr id="155" name="Straight Connector 154"/>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066800" y="46291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5562600" y="4629150"/>
              <a:ext cx="804707"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add x6,x7,x9</a:t>
              </a:r>
            </a:p>
          </p:txBody>
        </p:sp>
        <p:sp>
          <p:nvSpPr>
            <p:cNvPr id="160" name="TextBox 159"/>
            <p:cNvSpPr txBox="1"/>
            <p:nvPr/>
          </p:nvSpPr>
          <p:spPr>
            <a:xfrm>
              <a:off x="152400" y="4629150"/>
              <a:ext cx="610616"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inst</a:t>
              </a:r>
              <a:r>
                <a:rPr lang="en-US" sz="1200" dirty="0">
                  <a:latin typeface="Calibri" panose="020F0502020204030204" pitchFamily="34" charset="0"/>
                  <a:cs typeface="Calibri" panose="020F0502020204030204" pitchFamily="34" charset="0"/>
                </a:rPr>
                <a:t>[31:0]</a:t>
              </a:r>
            </a:p>
          </p:txBody>
        </p:sp>
      </p:grpSp>
      <p:grpSp>
        <p:nvGrpSpPr>
          <p:cNvPr id="99" name="Group 98"/>
          <p:cNvGrpSpPr/>
          <p:nvPr/>
        </p:nvGrpSpPr>
        <p:grpSpPr>
          <a:xfrm>
            <a:off x="533400" y="3581401"/>
            <a:ext cx="7924800" cy="228603"/>
            <a:chOff x="533400" y="3181349"/>
            <a:chExt cx="7924800" cy="228603"/>
          </a:xfrm>
        </p:grpSpPr>
        <p:grpSp>
          <p:nvGrpSpPr>
            <p:cNvPr id="61" name="Group 60"/>
            <p:cNvGrpSpPr/>
            <p:nvPr/>
          </p:nvGrpSpPr>
          <p:grpSpPr>
            <a:xfrm>
              <a:off x="533400" y="3181349"/>
              <a:ext cx="4191000" cy="228602"/>
              <a:chOff x="685800" y="4629150"/>
              <a:chExt cx="4191000" cy="228602"/>
            </a:xfrm>
          </p:grpSpPr>
          <p:cxnSp>
            <p:nvCxnSpPr>
              <p:cNvPr id="64" name="Straight Connector 63"/>
              <p:cNvCxnSpPr/>
              <p:nvPr/>
            </p:nvCxnSpPr>
            <p:spPr>
              <a:xfrm>
                <a:off x="1066800" y="4857750"/>
                <a:ext cx="9144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133600" y="4629150"/>
                <a:ext cx="1295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flipV="1">
                <a:off x="3429000" y="4629151"/>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581400" y="4857751"/>
                <a:ext cx="11430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4724400" y="4629151"/>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685800" y="4629151"/>
                <a:ext cx="344646"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Clock</a:t>
                </a:r>
              </a:p>
            </p:txBody>
          </p:sp>
          <p:cxnSp>
            <p:nvCxnSpPr>
              <p:cNvPr id="71" name="Straight Connector 70"/>
              <p:cNvCxnSpPr/>
              <p:nvPr/>
            </p:nvCxnSpPr>
            <p:spPr>
              <a:xfrm flipV="1">
                <a:off x="1962693" y="4698506"/>
                <a:ext cx="125073" cy="3207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H="1" flipV="1">
                <a:off x="2084560" y="4698506"/>
                <a:ext cx="16034" cy="10904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4701951" y="4700170"/>
                <a:ext cx="125073" cy="3207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4823818" y="4700170"/>
                <a:ext cx="16034" cy="10904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70" name="Straight Connector 169"/>
            <p:cNvCxnSpPr/>
            <p:nvPr/>
          </p:nvCxnSpPr>
          <p:spPr>
            <a:xfrm>
              <a:off x="4724400" y="3181350"/>
              <a:ext cx="1295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flipH="1" flipV="1">
              <a:off x="6019800" y="3181351"/>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172200" y="3409951"/>
              <a:ext cx="11430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flipV="1">
              <a:off x="7315200" y="3181351"/>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V="1">
              <a:off x="7292751" y="3252370"/>
              <a:ext cx="125073" cy="3207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flipV="1">
              <a:off x="7414618" y="3252370"/>
              <a:ext cx="16034" cy="10904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a:off x="7467600" y="3181349"/>
              <a:ext cx="9906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6096000" y="3200401"/>
            <a:ext cx="1905000" cy="307777"/>
            <a:chOff x="2667000" y="4759523"/>
            <a:chExt cx="1905000" cy="307777"/>
          </a:xfrm>
        </p:grpSpPr>
        <p:cxnSp>
          <p:nvCxnSpPr>
            <p:cNvPr id="178" name="Straight Arrow Connector 177"/>
            <p:cNvCxnSpPr/>
            <p:nvPr/>
          </p:nvCxnSpPr>
          <p:spPr>
            <a:xfrm>
              <a:off x="3200400" y="4933950"/>
              <a:ext cx="1371600" cy="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2667000" y="4759523"/>
              <a:ext cx="488916" cy="307777"/>
            </a:xfrm>
            <a:prstGeom prst="rect">
              <a:avLst/>
            </a:prstGeom>
            <a:noFill/>
          </p:spPr>
          <p:txBody>
            <a:bodyPr wrap="none" lIns="0" tIns="0" rIns="0" bIns="0" rtlCol="0">
              <a:spAutoFit/>
            </a:bodyPr>
            <a:lstStyle/>
            <a:p>
              <a:r>
                <a:rPr lang="en-US" sz="2000" dirty="0">
                  <a:latin typeface="Calibri" panose="020F0502020204030204" pitchFamily="34" charset="0"/>
                  <a:cs typeface="Calibri" panose="020F0502020204030204" pitchFamily="34" charset="0"/>
                </a:rPr>
                <a:t>time</a:t>
              </a:r>
            </a:p>
          </p:txBody>
        </p:sp>
      </p:grpSp>
      <p:grpSp>
        <p:nvGrpSpPr>
          <p:cNvPr id="20" name="Group 19"/>
          <p:cNvGrpSpPr/>
          <p:nvPr/>
        </p:nvGrpSpPr>
        <p:grpSpPr>
          <a:xfrm>
            <a:off x="1910863" y="1519667"/>
            <a:ext cx="1811089" cy="1144903"/>
            <a:chOff x="679938" y="1163417"/>
            <a:chExt cx="2063262" cy="1295401"/>
          </a:xfrm>
        </p:grpSpPr>
        <p:grpSp>
          <p:nvGrpSpPr>
            <p:cNvPr id="60" name="Group 59"/>
            <p:cNvGrpSpPr/>
            <p:nvPr/>
          </p:nvGrpSpPr>
          <p:grpSpPr>
            <a:xfrm>
              <a:off x="2133600" y="1392018"/>
              <a:ext cx="392724" cy="457200"/>
              <a:chOff x="5181600" y="3257549"/>
              <a:chExt cx="392724" cy="457200"/>
            </a:xfrm>
          </p:grpSpPr>
          <p:sp>
            <p:nvSpPr>
              <p:cNvPr id="58" name="Trapezoid 57"/>
              <p:cNvSpPr/>
              <p:nvPr/>
            </p:nvSpPr>
            <p:spPr>
              <a:xfrm rot="5400000">
                <a:off x="5187462" y="3327887"/>
                <a:ext cx="457200" cy="316524"/>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Calibri" panose="020F0502020204030204" pitchFamily="34" charset="0"/>
                  <a:cs typeface="Calibri" panose="020F0502020204030204" pitchFamily="34" charset="0"/>
                </a:endParaRPr>
              </a:p>
            </p:txBody>
          </p:sp>
          <p:sp>
            <p:nvSpPr>
              <p:cNvPr id="59" name="TextBox 58"/>
              <p:cNvSpPr txBox="1"/>
              <p:nvPr/>
            </p:nvSpPr>
            <p:spPr>
              <a:xfrm>
                <a:off x="5181600" y="3333750"/>
                <a:ext cx="323912" cy="269305"/>
              </a:xfrm>
              <a:prstGeom prst="rect">
                <a:avLst/>
              </a:prstGeom>
              <a:noFill/>
            </p:spPr>
            <p:txBody>
              <a:bodyPr wrap="none" tIns="0" rIns="0" bIns="0" rtlCol="0">
                <a:spAutoFit/>
              </a:bodyPr>
              <a:lstStyle/>
              <a:p>
                <a:r>
                  <a:rPr lang="en-US" sz="1400" dirty="0">
                    <a:latin typeface="Calibri" panose="020F0502020204030204" pitchFamily="34" charset="0"/>
                    <a:cs typeface="Calibri" panose="020F0502020204030204" pitchFamily="34" charset="0"/>
                  </a:rPr>
                  <a:t>+4</a:t>
                </a:r>
              </a:p>
            </p:txBody>
          </p:sp>
        </p:grp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526324" y="1163419"/>
              <a:ext cx="216876"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4" name="Elbow Connector 233"/>
            <p:cNvCxnSpPr>
              <a:endCxn id="19" idx="1"/>
            </p:cNvCxnSpPr>
            <p:nvPr/>
          </p:nvCxnSpPr>
          <p:spPr>
            <a:xfrm rot="10800000" flipV="1">
              <a:off x="1447800" y="1163417"/>
              <a:ext cx="1295400" cy="876301"/>
            </a:xfrm>
            <a:prstGeom prst="bentConnector3">
              <a:avLst>
                <a:gd name="adj1" fmla="val 13603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a:solidFill>
                      <a:schemeClr val="tx1"/>
                    </a:solidFill>
                    <a:latin typeface="Calibri" panose="020F0502020204030204" pitchFamily="34" charset="0"/>
                    <a:cs typeface="Calibri" panose="020F0502020204030204" pitchFamily="34" charset="0"/>
                  </a:rPr>
                  <a:t>pc</a:t>
                </a:r>
              </a:p>
            </p:txBody>
          </p:sp>
          <p:sp>
            <p:nvSpPr>
              <p:cNvPr id="31" name="Isosceles Triangle 30"/>
              <p:cNvSpPr/>
              <p:nvPr/>
            </p:nvSpPr>
            <p:spPr>
              <a:xfrm>
                <a:off x="155802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latin typeface="Calibri" panose="020F0502020204030204" pitchFamily="34" charset="0"/>
                  <a:cs typeface="Calibri" panose="020F0502020204030204" pitchFamily="34" charset="0"/>
                </a:endParaRPr>
              </a:p>
            </p:txBody>
          </p:sp>
        </p:grpSp>
        <p:sp>
          <p:nvSpPr>
            <p:cNvPr id="532" name="TextBox 531"/>
            <p:cNvSpPr txBox="1"/>
            <p:nvPr/>
          </p:nvSpPr>
          <p:spPr>
            <a:xfrm>
              <a:off x="679938" y="2003179"/>
              <a:ext cx="686652" cy="417881"/>
            </a:xfrm>
            <a:prstGeom prst="rect">
              <a:avLst/>
            </a:prstGeom>
            <a:noFill/>
          </p:spPr>
          <p:txBody>
            <a:bodyPr wrap="none" lIns="0" tIns="0" rIns="0" bIns="0" rtlCol="0">
              <a:spAutoFit/>
            </a:bodyPr>
            <a:lstStyle/>
            <a:p>
              <a:r>
                <a:rPr lang="en-US" b="0" dirty="0">
                  <a:latin typeface="Calibri" panose="020F0502020204030204" pitchFamily="34" charset="0"/>
                  <a:cs typeface="Calibri" panose="020F0502020204030204" pitchFamily="34" charset="0"/>
                </a:rPr>
                <a:t>pc+4</a:t>
              </a:r>
            </a:p>
          </p:txBody>
        </p:sp>
      </p:grpSp>
      <p:grpSp>
        <p:nvGrpSpPr>
          <p:cNvPr id="25" name="Group 24"/>
          <p:cNvGrpSpPr/>
          <p:nvPr/>
        </p:nvGrpSpPr>
        <p:grpSpPr>
          <a:xfrm>
            <a:off x="2905673" y="2225604"/>
            <a:ext cx="1646915" cy="942861"/>
            <a:chOff x="1813263" y="1962150"/>
            <a:chExt cx="1876228" cy="1066800"/>
          </a:xfrm>
        </p:grpSpPr>
        <p:sp>
          <p:nvSpPr>
            <p:cNvPr id="487" name="TextBox 486"/>
            <p:cNvSpPr txBox="1"/>
            <p:nvPr/>
          </p:nvSpPr>
          <p:spPr>
            <a:xfrm>
              <a:off x="2971799" y="1962150"/>
              <a:ext cx="636050" cy="201979"/>
            </a:xfrm>
            <a:prstGeom prst="rect">
              <a:avLst/>
            </a:prstGeom>
            <a:noFill/>
          </p:spPr>
          <p:txBody>
            <a:bodyPr wrap="none" lIns="0" tIns="0" rIns="0" bIns="0" rtlCol="0">
              <a:spAutoFit/>
            </a:bodyPr>
            <a:lstStyle/>
            <a:p>
              <a:r>
                <a:rPr lang="en-US" sz="1050" dirty="0" err="1">
                  <a:latin typeface="Calibri" panose="020F0502020204030204" pitchFamily="34" charset="0"/>
                  <a:cs typeface="Calibri" panose="020F0502020204030204" pitchFamily="34" charset="0"/>
                </a:rPr>
                <a:t>inst</a:t>
              </a:r>
              <a:r>
                <a:rPr lang="en-US" sz="1050" dirty="0">
                  <a:latin typeface="Calibri" panose="020F0502020204030204" pitchFamily="34" charset="0"/>
                  <a:cs typeface="Calibri" panose="020F0502020204030204" pitchFamily="34" charset="0"/>
                </a:rPr>
                <a:t>[11:7]</a:t>
              </a:r>
            </a:p>
          </p:txBody>
        </p:sp>
        <p:sp>
          <p:nvSpPr>
            <p:cNvPr id="488" name="TextBox 487"/>
            <p:cNvSpPr txBox="1"/>
            <p:nvPr/>
          </p:nvSpPr>
          <p:spPr>
            <a:xfrm>
              <a:off x="2971799" y="2266950"/>
              <a:ext cx="717692" cy="201979"/>
            </a:xfrm>
            <a:prstGeom prst="rect">
              <a:avLst/>
            </a:prstGeom>
            <a:noFill/>
          </p:spPr>
          <p:txBody>
            <a:bodyPr wrap="none" lIns="0" tIns="0" rIns="0" bIns="0" rtlCol="0">
              <a:spAutoFit/>
            </a:bodyPr>
            <a:lstStyle/>
            <a:p>
              <a:r>
                <a:rPr lang="en-US" sz="1050" dirty="0" err="1">
                  <a:latin typeface="Calibri" panose="020F0502020204030204" pitchFamily="34" charset="0"/>
                  <a:cs typeface="Calibri" panose="020F0502020204030204" pitchFamily="34" charset="0"/>
                </a:rPr>
                <a:t>inst</a:t>
              </a:r>
              <a:r>
                <a:rPr lang="en-US" sz="1050" dirty="0">
                  <a:latin typeface="Calibri" panose="020F0502020204030204" pitchFamily="34" charset="0"/>
                  <a:cs typeface="Calibri" panose="020F0502020204030204" pitchFamily="34" charset="0"/>
                </a:rPr>
                <a:t>[19:15]</a:t>
              </a:r>
            </a:p>
          </p:txBody>
        </p:sp>
        <p:sp>
          <p:nvSpPr>
            <p:cNvPr id="503" name="TextBox 502"/>
            <p:cNvSpPr txBox="1"/>
            <p:nvPr/>
          </p:nvSpPr>
          <p:spPr>
            <a:xfrm>
              <a:off x="2971799" y="2495551"/>
              <a:ext cx="717692" cy="201979"/>
            </a:xfrm>
            <a:prstGeom prst="rect">
              <a:avLst/>
            </a:prstGeom>
            <a:noFill/>
          </p:spPr>
          <p:txBody>
            <a:bodyPr wrap="none" lIns="0" tIns="0" rIns="0" bIns="0" rtlCol="0">
              <a:spAutoFit/>
            </a:bodyPr>
            <a:lstStyle/>
            <a:p>
              <a:r>
                <a:rPr lang="en-US" sz="1050" dirty="0" err="1">
                  <a:latin typeface="Calibri" panose="020F0502020204030204" pitchFamily="34" charset="0"/>
                  <a:cs typeface="Calibri" panose="020F0502020204030204" pitchFamily="34" charset="0"/>
                </a:rPr>
                <a:t>inst</a:t>
              </a:r>
              <a:r>
                <a:rPr lang="en-US" sz="1050" dirty="0">
                  <a:latin typeface="Calibri" panose="020F0502020204030204" pitchFamily="34" charset="0"/>
                  <a:cs typeface="Calibri" panose="020F0502020204030204" pitchFamily="34" charset="0"/>
                </a:rPr>
                <a:t>[24:20]</a:t>
              </a:r>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panose="020F0502020204030204" pitchFamily="34" charset="0"/>
                  <a:cs typeface="Calibri" panose="020F0502020204030204" pitchFamily="34" charset="0"/>
                </a:rPr>
                <a:t>IMEM</a:t>
              </a:r>
            </a:p>
          </p:txBody>
        </p: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4" name="Elbow Connector 393"/>
            <p:cNvCxnSpPr>
              <a:stCxn id="16" idx="3"/>
              <a:endCxn id="22" idx="1"/>
            </p:cNvCxnSpPr>
            <p:nvPr/>
          </p:nvCxnSpPr>
          <p:spPr>
            <a:xfrm flipV="1">
              <a:off x="2743200" y="2192118"/>
              <a:ext cx="914399" cy="152400"/>
            </a:xfrm>
            <a:prstGeom prst="bentConnector3">
              <a:avLst>
                <a:gd name="adj1" fmla="val 157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flipH="1">
              <a:off x="2895600" y="2343150"/>
              <a:ext cx="2" cy="6858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2174632" y="2794486"/>
              <a:ext cx="636050" cy="201979"/>
            </a:xfrm>
            <a:prstGeom prst="rect">
              <a:avLst/>
            </a:prstGeom>
            <a:noFill/>
          </p:spPr>
          <p:txBody>
            <a:bodyPr wrap="none" lIns="0" tIns="0" rIns="0" bIns="0" rtlCol="0">
              <a:spAutoFit/>
            </a:bodyPr>
            <a:lstStyle/>
            <a:p>
              <a:r>
                <a:rPr lang="en-US" sz="1050" dirty="0" err="1">
                  <a:latin typeface="Calibri" panose="020F0502020204030204" pitchFamily="34" charset="0"/>
                  <a:cs typeface="Calibri" panose="020F0502020204030204" pitchFamily="34" charset="0"/>
                </a:rPr>
                <a:t>inst</a:t>
              </a:r>
              <a:r>
                <a:rPr lang="en-US" sz="1050" dirty="0">
                  <a:latin typeface="Calibri" panose="020F0502020204030204" pitchFamily="34" charset="0"/>
                  <a:cs typeface="Calibri" panose="020F0502020204030204" pitchFamily="34" charset="0"/>
                </a:rPr>
                <a:t>[31:0]</a:t>
              </a:r>
            </a:p>
          </p:txBody>
        </p:sp>
      </p:grpSp>
      <p:grpSp>
        <p:nvGrpSpPr>
          <p:cNvPr id="33" name="Group 32"/>
          <p:cNvGrpSpPr/>
          <p:nvPr/>
        </p:nvGrpSpPr>
        <p:grpSpPr>
          <a:xfrm>
            <a:off x="4237792" y="1484784"/>
            <a:ext cx="2895388" cy="1381828"/>
            <a:chOff x="3330864" y="1044865"/>
            <a:chExt cx="3298536" cy="1642554"/>
          </a:xfrm>
        </p:grpSpPr>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28" idx="0"/>
            </p:cNvCxnSpPr>
            <p:nvPr/>
          </p:nvCxnSpPr>
          <p:spPr>
            <a:xfrm flipH="1" flipV="1">
              <a:off x="3330864" y="1044865"/>
              <a:ext cx="3298536" cy="1147254"/>
            </a:xfrm>
            <a:prstGeom prst="bentConnector3">
              <a:avLst>
                <a:gd name="adj1" fmla="val -16171"/>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6248400" y="1696819"/>
              <a:ext cx="381000" cy="990600"/>
              <a:chOff x="6248400" y="1696819"/>
              <a:chExt cx="381000" cy="990600"/>
            </a:xfrm>
          </p:grpSpPr>
          <p:grpSp>
            <p:nvGrpSpPr>
              <p:cNvPr id="50" name="Group 49"/>
              <p:cNvGrpSpPr/>
              <p:nvPr/>
            </p:nvGrpSpPr>
            <p:grpSpPr>
              <a:xfrm>
                <a:off x="6248400" y="1696819"/>
                <a:ext cx="381000" cy="990600"/>
                <a:chOff x="6400800" y="3115310"/>
                <a:chExt cx="381000"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Calibri" panose="020F0502020204030204" pitchFamily="34" charset="0"/>
                    <a:cs typeface="Calibri" panose="020F0502020204030204" pitchFamily="34" charset="0"/>
                  </a:endParaRPr>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latin typeface="Calibri" panose="020F0502020204030204" pitchFamily="34" charset="0"/>
                    <a:cs typeface="Calibri" panose="020F0502020204030204" pitchFamily="34" charset="0"/>
                  </a:endParaRPr>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6324600" y="1839604"/>
                <a:ext cx="304800" cy="646691"/>
              </a:xfrm>
              <a:prstGeom prst="rect">
                <a:avLst/>
              </a:prstGeom>
              <a:noFill/>
            </p:spPr>
            <p:txBody>
              <a:bodyPr wrap="square" lIns="0" tIns="0" rIns="0" bIns="0" rtlCol="0" anchor="ctr" anchorCtr="0">
                <a:spAutoFit/>
              </a:bodyPr>
              <a:lstStyle/>
              <a:p>
                <a:r>
                  <a:rPr lang="en-US" sz="3200" dirty="0">
                    <a:latin typeface="Calibri" panose="020F0502020204030204" pitchFamily="34" charset="0"/>
                    <a:cs typeface="Calibri" panose="020F0502020204030204" pitchFamily="34" charset="0"/>
                  </a:rPr>
                  <a:t>+</a:t>
                </a:r>
              </a:p>
            </p:txBody>
          </p:sp>
        </p:grpSp>
      </p:grpSp>
      <p:grpSp>
        <p:nvGrpSpPr>
          <p:cNvPr id="35" name="Group 34"/>
          <p:cNvGrpSpPr/>
          <p:nvPr/>
        </p:nvGrpSpPr>
        <p:grpSpPr>
          <a:xfrm>
            <a:off x="4303355" y="3068655"/>
            <a:ext cx="555673" cy="226516"/>
            <a:chOff x="3557956" y="2916020"/>
            <a:chExt cx="633044" cy="256292"/>
          </a:xfrm>
        </p:grpSpPr>
        <p:cxnSp>
          <p:nvCxnSpPr>
            <p:cNvPr id="93" name="Straight Arrow Connector 92"/>
            <p:cNvCxnSpPr/>
            <p:nvPr/>
          </p:nvCxnSpPr>
          <p:spPr>
            <a:xfrm flipV="1">
              <a:off x="4191000" y="2916020"/>
              <a:ext cx="0" cy="18913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3557956" y="2970333"/>
              <a:ext cx="552508" cy="201979"/>
            </a:xfrm>
            <a:prstGeom prst="rect">
              <a:avLst/>
            </a:prstGeom>
            <a:noFill/>
          </p:spPr>
          <p:txBody>
            <a:bodyPr wrap="none" lIns="0" tIns="0" rIns="0" bIns="0" rtlCol="0">
              <a:spAutoFit/>
            </a:bodyPr>
            <a:lstStyle/>
            <a:p>
              <a:r>
                <a:rPr lang="en-US" sz="1050" dirty="0" err="1">
                  <a:latin typeface="Calibri" panose="020F0502020204030204" pitchFamily="34" charset="0"/>
                  <a:cs typeface="Calibri" panose="020F0502020204030204" pitchFamily="34" charset="0"/>
                </a:rPr>
                <a:t>RegWEn</a:t>
              </a:r>
              <a:endParaRPr lang="en-US" sz="1050" dirty="0">
                <a:latin typeface="Calibri" panose="020F0502020204030204" pitchFamily="34" charset="0"/>
                <a:cs typeface="Calibri" panose="020F0502020204030204" pitchFamily="34" charset="0"/>
              </a:endParaRPr>
            </a:p>
          </p:txBody>
        </p:sp>
      </p:grpSp>
      <p:grpSp>
        <p:nvGrpSpPr>
          <p:cNvPr id="26" name="Group 25"/>
          <p:cNvGrpSpPr/>
          <p:nvPr/>
        </p:nvGrpSpPr>
        <p:grpSpPr>
          <a:xfrm>
            <a:off x="4524594" y="1789057"/>
            <a:ext cx="2274152" cy="1279597"/>
            <a:chOff x="3657600" y="1468219"/>
            <a:chExt cx="2590800" cy="1447800"/>
          </a:xfrm>
        </p:grpSpPr>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88" name="Group 187"/>
            <p:cNvGrpSpPr/>
            <p:nvPr/>
          </p:nvGrpSpPr>
          <p:grpSpPr>
            <a:xfrm>
              <a:off x="3657600" y="1468219"/>
              <a:ext cx="890956" cy="1447800"/>
              <a:chOff x="3657600" y="1428750"/>
              <a:chExt cx="890956" cy="1447800"/>
            </a:xfrm>
          </p:grpSpPr>
          <p:grpSp>
            <p:nvGrpSpPr>
              <p:cNvPr id="63" name="Group 62"/>
              <p:cNvGrpSpPr/>
              <p:nvPr/>
            </p:nvGrpSpPr>
            <p:grpSpPr>
              <a:xfrm>
                <a:off x="3657600" y="1428750"/>
                <a:ext cx="890956" cy="1447800"/>
                <a:chOff x="3810000" y="1412681"/>
                <a:chExt cx="890956" cy="1447800"/>
              </a:xfrm>
            </p:grpSpPr>
            <p:sp>
              <p:nvSpPr>
                <p:cNvPr id="22" name="Rectangle 21"/>
                <p:cNvSpPr/>
                <p:nvPr/>
              </p:nvSpPr>
              <p:spPr>
                <a:xfrm>
                  <a:off x="3810000" y="1412681"/>
                  <a:ext cx="890956"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err="1">
                      <a:solidFill>
                        <a:schemeClr val="tx1"/>
                      </a:solidFill>
                      <a:latin typeface="Calibri" panose="020F0502020204030204" pitchFamily="34" charset="0"/>
                      <a:cs typeface="Calibri" panose="020F0502020204030204" pitchFamily="34" charset="0"/>
                    </a:rPr>
                    <a:t>Reg</a:t>
                  </a:r>
                  <a:r>
                    <a:rPr lang="en-US" sz="1600" dirty="0">
                      <a:solidFill>
                        <a:schemeClr val="tx1"/>
                      </a:solidFill>
                      <a:latin typeface="Calibri" panose="020F0502020204030204" pitchFamily="34" charset="0"/>
                      <a:cs typeface="Calibri" panose="020F0502020204030204" pitchFamily="34" charset="0"/>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latin typeface="Calibri" panose="020F0502020204030204" pitchFamily="34" charset="0"/>
                    <a:cs typeface="Calibri" panose="020F0502020204030204" pitchFamily="34" charset="0"/>
                  </a:endParaRPr>
                </a:p>
              </p:txBody>
            </p:sp>
          </p:grpSp>
          <p:sp>
            <p:nvSpPr>
              <p:cNvPr id="77" name="TextBox 76"/>
              <p:cNvSpPr txBox="1"/>
              <p:nvPr/>
            </p:nvSpPr>
            <p:spPr>
              <a:xfrm>
                <a:off x="3657600" y="2234684"/>
                <a:ext cx="438589" cy="211596"/>
              </a:xfrm>
              <a:prstGeom prst="rect">
                <a:avLst/>
              </a:prstGeom>
              <a:noFill/>
            </p:spPr>
            <p:txBody>
              <a:bodyPr wrap="none" lIns="0" tIns="0" rIns="0" bIns="0" rtlCol="0">
                <a:spAutoFit/>
              </a:bodyPr>
              <a:lstStyle/>
              <a:p>
                <a:r>
                  <a:rPr lang="en-US" sz="1100" dirty="0" err="1">
                    <a:latin typeface="Calibri" panose="020F0502020204030204" pitchFamily="34" charset="0"/>
                    <a:cs typeface="Calibri" panose="020F0502020204030204" pitchFamily="34" charset="0"/>
                  </a:rPr>
                  <a:t>AddrA</a:t>
                </a:r>
                <a:endParaRPr lang="en-US" sz="1100" dirty="0">
                  <a:latin typeface="Calibri" panose="020F0502020204030204" pitchFamily="34" charset="0"/>
                  <a:cs typeface="Calibri" panose="020F0502020204030204" pitchFamily="34" charset="0"/>
                </a:endParaRPr>
              </a:p>
            </p:txBody>
          </p:sp>
          <p:sp>
            <p:nvSpPr>
              <p:cNvPr id="78" name="TextBox 77"/>
              <p:cNvSpPr txBox="1"/>
              <p:nvPr/>
            </p:nvSpPr>
            <p:spPr>
              <a:xfrm>
                <a:off x="3657600" y="2463283"/>
                <a:ext cx="430995" cy="211596"/>
              </a:xfrm>
              <a:prstGeom prst="rect">
                <a:avLst/>
              </a:prstGeom>
              <a:noFill/>
            </p:spPr>
            <p:txBody>
              <a:bodyPr wrap="none" lIns="0" tIns="0" rIns="0" bIns="0" rtlCol="0">
                <a:spAutoFit/>
              </a:bodyPr>
              <a:lstStyle/>
              <a:p>
                <a:r>
                  <a:rPr lang="en-US" sz="1100" dirty="0" err="1">
                    <a:latin typeface="Calibri" panose="020F0502020204030204" pitchFamily="34" charset="0"/>
                    <a:cs typeface="Calibri" panose="020F0502020204030204" pitchFamily="34" charset="0"/>
                  </a:rPr>
                  <a:t>AddrB</a:t>
                </a:r>
                <a:endParaRPr lang="en-US" sz="1100" dirty="0">
                  <a:latin typeface="Calibri" panose="020F0502020204030204" pitchFamily="34" charset="0"/>
                  <a:cs typeface="Calibri" panose="020F0502020204030204" pitchFamily="34" charset="0"/>
                </a:endParaRPr>
              </a:p>
            </p:txBody>
          </p:sp>
          <p:sp>
            <p:nvSpPr>
              <p:cNvPr id="79" name="TextBox 78"/>
              <p:cNvSpPr txBox="1"/>
              <p:nvPr/>
            </p:nvSpPr>
            <p:spPr>
              <a:xfrm>
                <a:off x="4114800" y="2234684"/>
                <a:ext cx="427197" cy="211596"/>
              </a:xfrm>
              <a:prstGeom prst="rect">
                <a:avLst/>
              </a:prstGeom>
              <a:noFill/>
            </p:spPr>
            <p:txBody>
              <a:bodyPr wrap="none" lIns="0" tIns="0" rIns="0" bIns="0" rtlCol="0">
                <a:spAutoFit/>
              </a:bodyPr>
              <a:lstStyle/>
              <a:p>
                <a:r>
                  <a:rPr lang="en-US" sz="1100" dirty="0" err="1">
                    <a:latin typeface="Calibri" panose="020F0502020204030204" pitchFamily="34" charset="0"/>
                    <a:cs typeface="Calibri" panose="020F0502020204030204" pitchFamily="34" charset="0"/>
                  </a:rPr>
                  <a:t>DataA</a:t>
                </a:r>
                <a:endParaRPr lang="en-US" sz="1100" dirty="0">
                  <a:latin typeface="Calibri" panose="020F0502020204030204" pitchFamily="34" charset="0"/>
                  <a:cs typeface="Calibri" panose="020F0502020204030204" pitchFamily="34" charset="0"/>
                </a:endParaRPr>
              </a:p>
            </p:txBody>
          </p:sp>
          <p:sp>
            <p:nvSpPr>
              <p:cNvPr id="80" name="TextBox 79"/>
              <p:cNvSpPr txBox="1"/>
              <p:nvPr/>
            </p:nvSpPr>
            <p:spPr>
              <a:xfrm>
                <a:off x="3657600" y="1998880"/>
                <a:ext cx="442387" cy="211596"/>
              </a:xfrm>
              <a:prstGeom prst="rect">
                <a:avLst/>
              </a:prstGeom>
              <a:noFill/>
            </p:spPr>
            <p:txBody>
              <a:bodyPr wrap="none" lIns="0" tIns="0" rIns="0" bIns="0" rtlCol="0">
                <a:spAutoFit/>
              </a:bodyPr>
              <a:lstStyle/>
              <a:p>
                <a:r>
                  <a:rPr lang="en-US" sz="1100" dirty="0" err="1">
                    <a:latin typeface="Calibri" panose="020F0502020204030204" pitchFamily="34" charset="0"/>
                    <a:cs typeface="Calibri" panose="020F0502020204030204" pitchFamily="34" charset="0"/>
                  </a:rPr>
                  <a:t>AddrD</a:t>
                </a:r>
                <a:endParaRPr lang="en-US" sz="1100" dirty="0">
                  <a:latin typeface="Calibri" panose="020F0502020204030204" pitchFamily="34" charset="0"/>
                  <a:cs typeface="Calibri" panose="020F0502020204030204" pitchFamily="34" charset="0"/>
                </a:endParaRPr>
              </a:p>
            </p:txBody>
          </p:sp>
          <p:sp>
            <p:nvSpPr>
              <p:cNvPr id="81" name="TextBox 80"/>
              <p:cNvSpPr txBox="1"/>
              <p:nvPr/>
            </p:nvSpPr>
            <p:spPr>
              <a:xfrm>
                <a:off x="4114800" y="2463283"/>
                <a:ext cx="419603" cy="211596"/>
              </a:xfrm>
              <a:prstGeom prst="rect">
                <a:avLst/>
              </a:prstGeom>
              <a:noFill/>
            </p:spPr>
            <p:txBody>
              <a:bodyPr wrap="none" lIns="0" tIns="0" rIns="0" bIns="0" rtlCol="0">
                <a:spAutoFit/>
              </a:bodyPr>
              <a:lstStyle/>
              <a:p>
                <a:r>
                  <a:rPr lang="en-US" sz="1100" dirty="0" err="1">
                    <a:latin typeface="Calibri" panose="020F0502020204030204" pitchFamily="34" charset="0"/>
                    <a:cs typeface="Calibri" panose="020F0502020204030204" pitchFamily="34" charset="0"/>
                  </a:rPr>
                  <a:t>DataB</a:t>
                </a:r>
                <a:endParaRPr lang="en-US" sz="1100" dirty="0">
                  <a:latin typeface="Calibri" panose="020F0502020204030204" pitchFamily="34" charset="0"/>
                  <a:cs typeface="Calibri" panose="020F0502020204030204" pitchFamily="34" charset="0"/>
                </a:endParaRPr>
              </a:p>
            </p:txBody>
          </p:sp>
          <p:sp>
            <p:nvSpPr>
              <p:cNvPr id="82" name="TextBox 81"/>
              <p:cNvSpPr txBox="1"/>
              <p:nvPr/>
            </p:nvSpPr>
            <p:spPr>
              <a:xfrm>
                <a:off x="3657600" y="1694081"/>
                <a:ext cx="430995" cy="211596"/>
              </a:xfrm>
              <a:prstGeom prst="rect">
                <a:avLst/>
              </a:prstGeom>
              <a:noFill/>
            </p:spPr>
            <p:txBody>
              <a:bodyPr wrap="none" lIns="0" tIns="0" rIns="0" bIns="0" rtlCol="0">
                <a:spAutoFit/>
              </a:bodyPr>
              <a:lstStyle/>
              <a:p>
                <a:r>
                  <a:rPr lang="en-US" sz="1100" dirty="0" err="1">
                    <a:latin typeface="Calibri" panose="020F0502020204030204" pitchFamily="34" charset="0"/>
                    <a:cs typeface="Calibri" panose="020F0502020204030204" pitchFamily="34" charset="0"/>
                  </a:rPr>
                  <a:t>DataD</a:t>
                </a:r>
                <a:endParaRPr lang="en-US" sz="1100" dirty="0">
                  <a:latin typeface="Calibri" panose="020F0502020204030204" pitchFamily="34" charset="0"/>
                  <a:cs typeface="Calibri" panose="020F0502020204030204" pitchFamily="34" charset="0"/>
                </a:endParaRPr>
              </a:p>
            </p:txBody>
          </p:sp>
        </p:grpSp>
        <p:cxnSp>
          <p:nvCxnSpPr>
            <p:cNvPr id="251" name="Elbow Connector 250"/>
            <p:cNvCxnSpPr>
              <a:stCxn id="79" idx="3"/>
            </p:cNvCxnSpPr>
            <p:nvPr/>
          </p:nvCxnSpPr>
          <p:spPr>
            <a:xfrm flipV="1">
              <a:off x="4541998" y="1962152"/>
              <a:ext cx="1706402" cy="417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81" idx="3"/>
            </p:cNvCxnSpPr>
            <p:nvPr/>
          </p:nvCxnSpPr>
          <p:spPr>
            <a:xfrm flipV="1">
              <a:off x="4534404" y="2571751"/>
              <a:ext cx="1713996" cy="368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5410199" y="1657350"/>
              <a:ext cx="752761" cy="269305"/>
            </a:xfrm>
            <a:prstGeom prst="rect">
              <a:avLst/>
            </a:prstGeom>
            <a:noFill/>
          </p:spPr>
          <p:txBody>
            <a:bodyPr wrap="square" lIns="0" tIns="0" rIns="0" bIns="0" rtlCol="0">
              <a:spAutoFit/>
            </a:bodyPr>
            <a:lstStyle/>
            <a:p>
              <a:r>
                <a:rPr lang="en-US" sz="1400" dirty="0" err="1">
                  <a:latin typeface="Calibri" panose="020F0502020204030204" pitchFamily="34" charset="0"/>
                  <a:cs typeface="Calibri" panose="020F0502020204030204" pitchFamily="34" charset="0"/>
                </a:rPr>
                <a:t>Reg</a:t>
              </a:r>
              <a:r>
                <a:rPr lang="en-US" sz="1400" dirty="0">
                  <a:latin typeface="Calibri" panose="020F0502020204030204" pitchFamily="34" charset="0"/>
                  <a:cs typeface="Calibri" panose="020F0502020204030204" pitchFamily="34" charset="0"/>
                </a:rPr>
                <a:t>[rs1]</a:t>
              </a:r>
            </a:p>
          </p:txBody>
        </p:sp>
        <p:sp>
          <p:nvSpPr>
            <p:cNvPr id="145" name="TextBox 144"/>
            <p:cNvSpPr txBox="1"/>
            <p:nvPr/>
          </p:nvSpPr>
          <p:spPr>
            <a:xfrm>
              <a:off x="5427788" y="2266948"/>
              <a:ext cx="771633" cy="269305"/>
            </a:xfrm>
            <a:prstGeom prst="rect">
              <a:avLst/>
            </a:prstGeom>
            <a:noFill/>
          </p:spPr>
          <p:txBody>
            <a:bodyPr wrap="square" lIns="0" tIns="0" rIns="0" bIns="0" rtlCol="0">
              <a:spAutoFit/>
            </a:bodyPr>
            <a:lstStyle/>
            <a:p>
              <a:r>
                <a:rPr lang="en-US" sz="1400" dirty="0" err="1">
                  <a:latin typeface="Calibri" panose="020F0502020204030204" pitchFamily="34" charset="0"/>
                  <a:cs typeface="Calibri" panose="020F0502020204030204" pitchFamily="34" charset="0"/>
                </a:rPr>
                <a:t>Reg</a:t>
              </a:r>
              <a:r>
                <a:rPr lang="en-US" sz="1400" dirty="0">
                  <a:latin typeface="Calibri" panose="020F0502020204030204" pitchFamily="34" charset="0"/>
                  <a:cs typeface="Calibri" panose="020F0502020204030204" pitchFamily="34" charset="0"/>
                </a:rPr>
                <a:t>[rs2]</a:t>
              </a:r>
            </a:p>
          </p:txBody>
        </p:sp>
      </p:grpSp>
      <p:grpSp>
        <p:nvGrpSpPr>
          <p:cNvPr id="84" name="Group 83"/>
          <p:cNvGrpSpPr/>
          <p:nvPr/>
        </p:nvGrpSpPr>
        <p:grpSpPr>
          <a:xfrm>
            <a:off x="1447801" y="3101118"/>
            <a:ext cx="668868" cy="404083"/>
            <a:chOff x="1524000" y="3638550"/>
            <a:chExt cx="762000" cy="457200"/>
          </a:xfrm>
        </p:grpSpPr>
        <p:grpSp>
          <p:nvGrpSpPr>
            <p:cNvPr id="88" name="Group 87"/>
            <p:cNvGrpSpPr/>
            <p:nvPr/>
          </p:nvGrpSpPr>
          <p:grpSpPr>
            <a:xfrm>
              <a:off x="1752600" y="3692590"/>
              <a:ext cx="327026" cy="174560"/>
              <a:chOff x="1752600" y="3768790"/>
              <a:chExt cx="327026" cy="174560"/>
            </a:xfrm>
          </p:grpSpPr>
          <p:sp>
            <p:nvSpPr>
              <p:cNvPr id="90" name="Freeform 89"/>
              <p:cNvSpPr/>
              <p:nvPr/>
            </p:nvSpPr>
            <p:spPr>
              <a:xfrm>
                <a:off x="1752600" y="3768790"/>
                <a:ext cx="327026" cy="174560"/>
              </a:xfrm>
              <a:custGeom>
                <a:avLst/>
                <a:gdLst>
                  <a:gd name="connsiteX0" fmla="*/ 0 w 281575"/>
                  <a:gd name="connsiteY0" fmla="*/ 109191 h 149420"/>
                  <a:gd name="connsiteX1" fmla="*/ 28732 w 281575"/>
                  <a:gd name="connsiteY1" fmla="*/ 149420 h 149420"/>
                  <a:gd name="connsiteX2" fmla="*/ 109182 w 281575"/>
                  <a:gd name="connsiteY2" fmla="*/ 149420 h 149420"/>
                  <a:gd name="connsiteX3" fmla="*/ 155153 w 281575"/>
                  <a:gd name="connsiteY3" fmla="*/ 0 h 149420"/>
                  <a:gd name="connsiteX4" fmla="*/ 264335 w 281575"/>
                  <a:gd name="connsiteY4" fmla="*/ 5747 h 149420"/>
                  <a:gd name="connsiteX5" fmla="*/ 281575 w 281575"/>
                  <a:gd name="connsiteY5" fmla="*/ 57469 h 149420"/>
                  <a:gd name="connsiteX0" fmla="*/ 0 w 281575"/>
                  <a:gd name="connsiteY0" fmla="*/ 112243 h 152472"/>
                  <a:gd name="connsiteX1" fmla="*/ 28732 w 281575"/>
                  <a:gd name="connsiteY1" fmla="*/ 152472 h 152472"/>
                  <a:gd name="connsiteX2" fmla="*/ 109182 w 281575"/>
                  <a:gd name="connsiteY2" fmla="*/ 152472 h 152472"/>
                  <a:gd name="connsiteX3" fmla="*/ 155153 w 281575"/>
                  <a:gd name="connsiteY3" fmla="*/ 3052 h 152472"/>
                  <a:gd name="connsiteX4" fmla="*/ 270201 w 281575"/>
                  <a:gd name="connsiteY4" fmla="*/ 0 h 152472"/>
                  <a:gd name="connsiteX5" fmla="*/ 281575 w 281575"/>
                  <a:gd name="connsiteY5" fmla="*/ 60521 h 152472"/>
                  <a:gd name="connsiteX0" fmla="*/ 0 w 281575"/>
                  <a:gd name="connsiteY0" fmla="*/ 114832 h 155061"/>
                  <a:gd name="connsiteX1" fmla="*/ 28732 w 281575"/>
                  <a:gd name="connsiteY1" fmla="*/ 155061 h 155061"/>
                  <a:gd name="connsiteX2" fmla="*/ 109182 w 281575"/>
                  <a:gd name="connsiteY2" fmla="*/ 155061 h 155061"/>
                  <a:gd name="connsiteX3" fmla="*/ 178617 w 281575"/>
                  <a:gd name="connsiteY3" fmla="*/ 0 h 155061"/>
                  <a:gd name="connsiteX4" fmla="*/ 270201 w 281575"/>
                  <a:gd name="connsiteY4" fmla="*/ 2589 h 155061"/>
                  <a:gd name="connsiteX5" fmla="*/ 281575 w 281575"/>
                  <a:gd name="connsiteY5" fmla="*/ 63110 h 155061"/>
                  <a:gd name="connsiteX0" fmla="*/ 0 w 281575"/>
                  <a:gd name="connsiteY0" fmla="*/ 120704 h 160933"/>
                  <a:gd name="connsiteX1" fmla="*/ 28732 w 281575"/>
                  <a:gd name="connsiteY1" fmla="*/ 160933 h 160933"/>
                  <a:gd name="connsiteX2" fmla="*/ 109182 w 281575"/>
                  <a:gd name="connsiteY2" fmla="*/ 160933 h 160933"/>
                  <a:gd name="connsiteX3" fmla="*/ 178617 w 281575"/>
                  <a:gd name="connsiteY3" fmla="*/ 5872 h 160933"/>
                  <a:gd name="connsiteX4" fmla="*/ 276067 w 281575"/>
                  <a:gd name="connsiteY4" fmla="*/ 0 h 160933"/>
                  <a:gd name="connsiteX5" fmla="*/ 281575 w 281575"/>
                  <a:gd name="connsiteY5" fmla="*/ 68982 h 160933"/>
                  <a:gd name="connsiteX0" fmla="*/ 0 w 281575"/>
                  <a:gd name="connsiteY0" fmla="*/ 114832 h 155061"/>
                  <a:gd name="connsiteX1" fmla="*/ 28732 w 281575"/>
                  <a:gd name="connsiteY1" fmla="*/ 155061 h 155061"/>
                  <a:gd name="connsiteX2" fmla="*/ 109182 w 281575"/>
                  <a:gd name="connsiteY2" fmla="*/ 15506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14832 h 155061"/>
                  <a:gd name="connsiteX1" fmla="*/ 28732 w 281575"/>
                  <a:gd name="connsiteY1" fmla="*/ 155061 h 155061"/>
                  <a:gd name="connsiteX2" fmla="*/ 123848 w 281575"/>
                  <a:gd name="connsiteY2" fmla="*/ 15224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06371 h 155061"/>
                  <a:gd name="connsiteX1" fmla="*/ 28732 w 281575"/>
                  <a:gd name="connsiteY1" fmla="*/ 155061 h 155061"/>
                  <a:gd name="connsiteX2" fmla="*/ 123848 w 281575"/>
                  <a:gd name="connsiteY2" fmla="*/ 15224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06371 h 152241"/>
                  <a:gd name="connsiteX1" fmla="*/ 28732 w 281575"/>
                  <a:gd name="connsiteY1" fmla="*/ 140959 h 152241"/>
                  <a:gd name="connsiteX2" fmla="*/ 123848 w 281575"/>
                  <a:gd name="connsiteY2" fmla="*/ 152241 h 152241"/>
                  <a:gd name="connsiteX3" fmla="*/ 178617 w 281575"/>
                  <a:gd name="connsiteY3" fmla="*/ 0 h 152241"/>
                  <a:gd name="connsiteX4" fmla="*/ 273134 w 281575"/>
                  <a:gd name="connsiteY4" fmla="*/ 2589 h 152241"/>
                  <a:gd name="connsiteX5" fmla="*/ 281575 w 281575"/>
                  <a:gd name="connsiteY5" fmla="*/ 63110 h 152241"/>
                  <a:gd name="connsiteX0" fmla="*/ 0 w 281575"/>
                  <a:gd name="connsiteY0" fmla="*/ 106371 h 155060"/>
                  <a:gd name="connsiteX1" fmla="*/ 25799 w 281575"/>
                  <a:gd name="connsiteY1" fmla="*/ 155060 h 155060"/>
                  <a:gd name="connsiteX2" fmla="*/ 123848 w 281575"/>
                  <a:gd name="connsiteY2" fmla="*/ 152241 h 155060"/>
                  <a:gd name="connsiteX3" fmla="*/ 178617 w 281575"/>
                  <a:gd name="connsiteY3" fmla="*/ 0 h 155060"/>
                  <a:gd name="connsiteX4" fmla="*/ 273134 w 281575"/>
                  <a:gd name="connsiteY4" fmla="*/ 2589 h 155060"/>
                  <a:gd name="connsiteX5" fmla="*/ 281575 w 281575"/>
                  <a:gd name="connsiteY5" fmla="*/ 63110 h 155060"/>
                  <a:gd name="connsiteX0" fmla="*/ 0 w 281575"/>
                  <a:gd name="connsiteY0" fmla="*/ 106371 h 155062"/>
                  <a:gd name="connsiteX1" fmla="*/ 25799 w 281575"/>
                  <a:gd name="connsiteY1" fmla="*/ 155060 h 155062"/>
                  <a:gd name="connsiteX2" fmla="*/ 141446 w 281575"/>
                  <a:gd name="connsiteY2" fmla="*/ 155062 h 155062"/>
                  <a:gd name="connsiteX3" fmla="*/ 178617 w 281575"/>
                  <a:gd name="connsiteY3" fmla="*/ 0 h 155062"/>
                  <a:gd name="connsiteX4" fmla="*/ 273134 w 281575"/>
                  <a:gd name="connsiteY4" fmla="*/ 2589 h 155062"/>
                  <a:gd name="connsiteX5" fmla="*/ 281575 w 281575"/>
                  <a:gd name="connsiteY5" fmla="*/ 63110 h 155062"/>
                  <a:gd name="connsiteX0" fmla="*/ 0 w 290733"/>
                  <a:gd name="connsiteY0" fmla="*/ 109422 h 158113"/>
                  <a:gd name="connsiteX1" fmla="*/ 25799 w 290733"/>
                  <a:gd name="connsiteY1" fmla="*/ 158111 h 158113"/>
                  <a:gd name="connsiteX2" fmla="*/ 141446 w 290733"/>
                  <a:gd name="connsiteY2" fmla="*/ 158113 h 158113"/>
                  <a:gd name="connsiteX3" fmla="*/ 178617 w 290733"/>
                  <a:gd name="connsiteY3" fmla="*/ 3051 h 158113"/>
                  <a:gd name="connsiteX4" fmla="*/ 290733 w 290733"/>
                  <a:gd name="connsiteY4" fmla="*/ 0 h 158113"/>
                  <a:gd name="connsiteX5" fmla="*/ 281575 w 290733"/>
                  <a:gd name="connsiteY5" fmla="*/ 66161 h 158113"/>
                  <a:gd name="connsiteX0" fmla="*/ 0 w 281575"/>
                  <a:gd name="connsiteY0" fmla="*/ 106371 h 155062"/>
                  <a:gd name="connsiteX1" fmla="*/ 25799 w 281575"/>
                  <a:gd name="connsiteY1" fmla="*/ 155060 h 155062"/>
                  <a:gd name="connsiteX2" fmla="*/ 141446 w 281575"/>
                  <a:gd name="connsiteY2" fmla="*/ 155062 h 155062"/>
                  <a:gd name="connsiteX3" fmla="*/ 178617 w 281575"/>
                  <a:gd name="connsiteY3" fmla="*/ 0 h 155062"/>
                  <a:gd name="connsiteX4" fmla="*/ 279001 w 281575"/>
                  <a:gd name="connsiteY4" fmla="*/ 2590 h 155062"/>
                  <a:gd name="connsiteX5" fmla="*/ 281575 w 281575"/>
                  <a:gd name="connsiteY5" fmla="*/ 63110 h 155062"/>
                  <a:gd name="connsiteX0" fmla="*/ 0 w 302107"/>
                  <a:gd name="connsiteY0" fmla="*/ 106371 h 155062"/>
                  <a:gd name="connsiteX1" fmla="*/ 25799 w 302107"/>
                  <a:gd name="connsiteY1" fmla="*/ 155060 h 155062"/>
                  <a:gd name="connsiteX2" fmla="*/ 141446 w 302107"/>
                  <a:gd name="connsiteY2" fmla="*/ 155062 h 155062"/>
                  <a:gd name="connsiteX3" fmla="*/ 178617 w 302107"/>
                  <a:gd name="connsiteY3" fmla="*/ 0 h 155062"/>
                  <a:gd name="connsiteX4" fmla="*/ 279001 w 302107"/>
                  <a:gd name="connsiteY4" fmla="*/ 2590 h 155062"/>
                  <a:gd name="connsiteX5" fmla="*/ 302107 w 302107"/>
                  <a:gd name="connsiteY5" fmla="*/ 60290 h 15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07" h="155062">
                    <a:moveTo>
                      <a:pt x="0" y="106371"/>
                    </a:moveTo>
                    <a:lnTo>
                      <a:pt x="25799" y="155060"/>
                    </a:lnTo>
                    <a:lnTo>
                      <a:pt x="141446" y="155062"/>
                    </a:lnTo>
                    <a:lnTo>
                      <a:pt x="178617" y="0"/>
                    </a:lnTo>
                    <a:lnTo>
                      <a:pt x="279001" y="2590"/>
                    </a:lnTo>
                    <a:lnTo>
                      <a:pt x="302107" y="60290"/>
                    </a:lnTo>
                  </a:path>
                </a:pathLst>
              </a:cu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alibri" panose="020F0502020204030204" pitchFamily="34" charset="0"/>
                  <a:cs typeface="Calibri" panose="020F0502020204030204" pitchFamily="34" charset="0"/>
                </a:endParaRPr>
              </a:p>
            </p:txBody>
          </p:sp>
          <p:sp>
            <p:nvSpPr>
              <p:cNvPr id="91" name="Freeform 90"/>
              <p:cNvSpPr/>
              <p:nvPr/>
            </p:nvSpPr>
            <p:spPr>
              <a:xfrm>
                <a:off x="1870075" y="3816350"/>
                <a:ext cx="104775" cy="63500"/>
              </a:xfrm>
              <a:custGeom>
                <a:avLst/>
                <a:gdLst>
                  <a:gd name="connsiteX0" fmla="*/ 0 w 104775"/>
                  <a:gd name="connsiteY0" fmla="*/ 41275 h 63500"/>
                  <a:gd name="connsiteX1" fmla="*/ 66675 w 104775"/>
                  <a:gd name="connsiteY1" fmla="*/ 0 h 63500"/>
                  <a:gd name="connsiteX2" fmla="*/ 104775 w 104775"/>
                  <a:gd name="connsiteY2" fmla="*/ 63500 h 63500"/>
                </a:gdLst>
                <a:ahLst/>
                <a:cxnLst>
                  <a:cxn ang="0">
                    <a:pos x="connsiteX0" y="connsiteY0"/>
                  </a:cxn>
                  <a:cxn ang="0">
                    <a:pos x="connsiteX1" y="connsiteY1"/>
                  </a:cxn>
                  <a:cxn ang="0">
                    <a:pos x="connsiteX2" y="connsiteY2"/>
                  </a:cxn>
                </a:cxnLst>
                <a:rect l="l" t="t" r="r" b="b"/>
                <a:pathLst>
                  <a:path w="104775" h="63500">
                    <a:moveTo>
                      <a:pt x="0" y="41275"/>
                    </a:moveTo>
                    <a:lnTo>
                      <a:pt x="66675" y="0"/>
                    </a:lnTo>
                    <a:lnTo>
                      <a:pt x="104775" y="63500"/>
                    </a:lnTo>
                  </a:path>
                </a:pathLst>
              </a:cu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alibri" panose="020F0502020204030204" pitchFamily="34" charset="0"/>
                  <a:cs typeface="Calibri" panose="020F0502020204030204" pitchFamily="34" charset="0"/>
                </a:endParaRPr>
              </a:p>
            </p:txBody>
          </p:sp>
        </p:grpSp>
        <p:sp>
          <p:nvSpPr>
            <p:cNvPr id="89" name="Rectangle 88"/>
            <p:cNvSpPr/>
            <p:nvPr/>
          </p:nvSpPr>
          <p:spPr>
            <a:xfrm>
              <a:off x="1524000" y="3638550"/>
              <a:ext cx="762000" cy="457200"/>
            </a:xfrm>
            <a:prstGeom prst="rect">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1600" dirty="0">
                  <a:latin typeface="Calibri" panose="020F0502020204030204" pitchFamily="34" charset="0"/>
                  <a:cs typeface="Calibri" panose="020F0502020204030204" pitchFamily="34" charset="0"/>
                </a:rPr>
                <a:t>clock</a:t>
              </a:r>
            </a:p>
          </p:txBody>
        </p:sp>
      </p:grpSp>
      <p:cxnSp>
        <p:nvCxnSpPr>
          <p:cNvPr id="85" name="Elbow Connector 84"/>
          <p:cNvCxnSpPr>
            <a:endCxn id="31" idx="3"/>
          </p:cNvCxnSpPr>
          <p:nvPr/>
        </p:nvCxnSpPr>
        <p:spPr>
          <a:xfrm rot="5400000" flipH="1" flipV="1">
            <a:off x="2097064" y="2684175"/>
            <a:ext cx="671054" cy="631843"/>
          </a:xfrm>
          <a:prstGeom prst="bentConnector3">
            <a:avLst>
              <a:gd name="adj1" fmla="val -28"/>
            </a:avLst>
          </a:prstGeom>
          <a:ln w="28575"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86" name="Elbow Connector 85"/>
          <p:cNvCxnSpPr/>
          <p:nvPr/>
        </p:nvCxnSpPr>
        <p:spPr>
          <a:xfrm flipV="1">
            <a:off x="2718650" y="3033771"/>
            <a:ext cx="2407925" cy="301853"/>
          </a:xfrm>
          <a:prstGeom prst="bentConnector2">
            <a:avLst/>
          </a:prstGeom>
          <a:ln w="28575"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180" name="TextBox 179"/>
          <p:cNvSpPr txBox="1"/>
          <p:nvPr/>
        </p:nvSpPr>
        <p:spPr>
          <a:xfrm>
            <a:off x="7200067" y="2225603"/>
            <a:ext cx="238324" cy="238018"/>
          </a:xfrm>
          <a:prstGeom prst="rect">
            <a:avLst/>
          </a:prstGeom>
          <a:noFill/>
        </p:spPr>
        <p:txBody>
          <a:bodyPr wrap="none" lIns="0" tIns="0" rIns="0" bIns="0" rtlCol="0">
            <a:spAutoFit/>
          </a:bodyPr>
          <a:lstStyle/>
          <a:p>
            <a:r>
              <a:rPr lang="en-US" sz="1400" dirty="0" err="1">
                <a:latin typeface="Calibri" panose="020F0502020204030204" pitchFamily="34" charset="0"/>
                <a:cs typeface="Calibri" panose="020F0502020204030204" pitchFamily="34" charset="0"/>
              </a:rPr>
              <a:t>alu</a:t>
            </a:r>
            <a:endParaRPr lang="en-US" sz="1400" dirty="0">
              <a:latin typeface="Calibri" panose="020F0502020204030204" pitchFamily="34" charset="0"/>
              <a:cs typeface="Calibri" panose="020F0502020204030204" pitchFamily="34" charset="0"/>
            </a:endParaRPr>
          </a:p>
        </p:txBody>
      </p:sp>
      <p:grpSp>
        <p:nvGrpSpPr>
          <p:cNvPr id="181" name="Group 180"/>
          <p:cNvGrpSpPr/>
          <p:nvPr/>
        </p:nvGrpSpPr>
        <p:grpSpPr>
          <a:xfrm>
            <a:off x="533400" y="4800601"/>
            <a:ext cx="8229600" cy="228600"/>
            <a:chOff x="-381000" y="4629150"/>
            <a:chExt cx="8229600" cy="228600"/>
          </a:xfrm>
        </p:grpSpPr>
        <p:cxnSp>
          <p:nvCxnSpPr>
            <p:cNvPr id="182" name="Straight Connector 181"/>
            <p:cNvCxnSpPr/>
            <p:nvPr/>
          </p:nvCxnSpPr>
          <p:spPr>
            <a:xfrm>
              <a:off x="1066800" y="48577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TextBox 186"/>
            <p:cNvSpPr txBox="1"/>
            <p:nvPr/>
          </p:nvSpPr>
          <p:spPr>
            <a:xfrm>
              <a:off x="2743200" y="4629150"/>
              <a:ext cx="412934"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[2]</a:t>
              </a:r>
            </a:p>
          </p:txBody>
        </p:sp>
        <p:cxnSp>
          <p:nvCxnSpPr>
            <p:cNvPr id="189" name="Straight Connector 188"/>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1066800" y="46291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5562600" y="4629150"/>
              <a:ext cx="412934"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[7]</a:t>
              </a:r>
            </a:p>
          </p:txBody>
        </p:sp>
        <p:sp>
          <p:nvSpPr>
            <p:cNvPr id="194" name="TextBox 193"/>
            <p:cNvSpPr txBox="1"/>
            <p:nvPr/>
          </p:nvSpPr>
          <p:spPr>
            <a:xfrm>
              <a:off x="-381000" y="4629150"/>
              <a:ext cx="526491"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[rs1]</a:t>
              </a:r>
            </a:p>
          </p:txBody>
        </p:sp>
      </p:grpSp>
      <p:grpSp>
        <p:nvGrpSpPr>
          <p:cNvPr id="195" name="Group 194"/>
          <p:cNvGrpSpPr/>
          <p:nvPr/>
        </p:nvGrpSpPr>
        <p:grpSpPr>
          <a:xfrm>
            <a:off x="609600" y="5410201"/>
            <a:ext cx="7924800" cy="228600"/>
            <a:chOff x="-1371600" y="4629150"/>
            <a:chExt cx="7924800" cy="228600"/>
          </a:xfrm>
        </p:grpSpPr>
        <p:cxnSp>
          <p:nvCxnSpPr>
            <p:cNvPr id="196" name="Straight Connector 195"/>
            <p:cNvCxnSpPr/>
            <p:nvPr/>
          </p:nvCxnSpPr>
          <p:spPr>
            <a:xfrm>
              <a:off x="1066800" y="4857750"/>
              <a:ext cx="54864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0" name="TextBox 199"/>
            <p:cNvSpPr txBox="1"/>
            <p:nvPr/>
          </p:nvSpPr>
          <p:spPr>
            <a:xfrm>
              <a:off x="2743200" y="4629150"/>
              <a:ext cx="902811"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[2]+</a:t>
              </a:r>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[3]</a:t>
              </a:r>
            </a:p>
          </p:txBody>
        </p:sp>
        <p:cxnSp>
          <p:nvCxnSpPr>
            <p:cNvPr id="201" name="Straight Connector 200"/>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1066800" y="4629150"/>
              <a:ext cx="54864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7" name="TextBox 206"/>
            <p:cNvSpPr txBox="1"/>
            <p:nvPr/>
          </p:nvSpPr>
          <p:spPr>
            <a:xfrm>
              <a:off x="-1371600" y="4629150"/>
              <a:ext cx="197170"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alu</a:t>
              </a:r>
              <a:endParaRPr lang="en-US" sz="1200" dirty="0">
                <a:latin typeface="Calibri" panose="020F0502020204030204" pitchFamily="34" charset="0"/>
                <a:cs typeface="Calibri" panose="020F0502020204030204" pitchFamily="34" charset="0"/>
              </a:endParaRPr>
            </a:p>
          </p:txBody>
        </p:sp>
        <p:sp>
          <p:nvSpPr>
            <p:cNvPr id="208" name="TextBox 207"/>
            <p:cNvSpPr txBox="1"/>
            <p:nvPr/>
          </p:nvSpPr>
          <p:spPr>
            <a:xfrm>
              <a:off x="5029200" y="4629150"/>
              <a:ext cx="902811"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[7]+</a:t>
              </a:r>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[9]</a:t>
              </a:r>
            </a:p>
          </p:txBody>
        </p:sp>
      </p:grpSp>
      <p:grpSp>
        <p:nvGrpSpPr>
          <p:cNvPr id="210" name="Group 209"/>
          <p:cNvGrpSpPr/>
          <p:nvPr/>
        </p:nvGrpSpPr>
        <p:grpSpPr>
          <a:xfrm>
            <a:off x="533400" y="5105401"/>
            <a:ext cx="8229600" cy="228600"/>
            <a:chOff x="-381000" y="4629150"/>
            <a:chExt cx="8229600" cy="228600"/>
          </a:xfrm>
        </p:grpSpPr>
        <p:cxnSp>
          <p:nvCxnSpPr>
            <p:cNvPr id="211" name="Straight Connector 210"/>
            <p:cNvCxnSpPr/>
            <p:nvPr/>
          </p:nvCxnSpPr>
          <p:spPr>
            <a:xfrm>
              <a:off x="1066800" y="48577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6" name="TextBox 215"/>
            <p:cNvSpPr txBox="1"/>
            <p:nvPr/>
          </p:nvSpPr>
          <p:spPr>
            <a:xfrm>
              <a:off x="2743200" y="4629150"/>
              <a:ext cx="412934"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[3]</a:t>
              </a:r>
            </a:p>
          </p:txBody>
        </p:sp>
        <p:cxnSp>
          <p:nvCxnSpPr>
            <p:cNvPr id="217" name="Straight Connector 216"/>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1066800" y="46291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1" name="TextBox 220"/>
            <p:cNvSpPr txBox="1"/>
            <p:nvPr/>
          </p:nvSpPr>
          <p:spPr>
            <a:xfrm>
              <a:off x="5562600" y="4629150"/>
              <a:ext cx="412934"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[9]</a:t>
              </a:r>
            </a:p>
          </p:txBody>
        </p:sp>
        <p:sp>
          <p:nvSpPr>
            <p:cNvPr id="222" name="TextBox 221"/>
            <p:cNvSpPr txBox="1"/>
            <p:nvPr/>
          </p:nvSpPr>
          <p:spPr>
            <a:xfrm>
              <a:off x="-381000" y="4629150"/>
              <a:ext cx="526491"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[rs2]</a:t>
              </a:r>
            </a:p>
          </p:txBody>
        </p:sp>
      </p:grpSp>
      <p:grpSp>
        <p:nvGrpSpPr>
          <p:cNvPr id="163" name="Group 162"/>
          <p:cNvGrpSpPr/>
          <p:nvPr/>
        </p:nvGrpSpPr>
        <p:grpSpPr>
          <a:xfrm>
            <a:off x="533400" y="5715000"/>
            <a:ext cx="8001000" cy="228600"/>
            <a:chOff x="533400" y="4857750"/>
            <a:chExt cx="8001000" cy="228600"/>
          </a:xfrm>
        </p:grpSpPr>
        <p:grpSp>
          <p:nvGrpSpPr>
            <p:cNvPr id="240" name="Group 239"/>
            <p:cNvGrpSpPr/>
            <p:nvPr/>
          </p:nvGrpSpPr>
          <p:grpSpPr>
            <a:xfrm>
              <a:off x="533400" y="4857750"/>
              <a:ext cx="8001000" cy="228600"/>
              <a:chOff x="533400" y="4629150"/>
              <a:chExt cx="8001000" cy="228600"/>
            </a:xfrm>
          </p:grpSpPr>
          <p:cxnSp>
            <p:nvCxnSpPr>
              <p:cNvPr id="241" name="Straight Connector 240"/>
              <p:cNvCxnSpPr/>
              <p:nvPr/>
            </p:nvCxnSpPr>
            <p:spPr>
              <a:xfrm>
                <a:off x="1066800" y="4857750"/>
                <a:ext cx="74676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3276600" y="4629150"/>
                <a:ext cx="211596" cy="184666"/>
              </a:xfrm>
              <a:prstGeom prst="rect">
                <a:avLst/>
              </a:prstGeom>
              <a:noFill/>
            </p:spPr>
            <p:txBody>
              <a:bodyPr wrap="none" lIns="0" tIns="0" rIns="0" bIns="0" rtlCol="0">
                <a:spAutoFit/>
              </a:bodyPr>
              <a:lstStyle/>
              <a:p>
                <a:r>
                  <a:rPr lang="en-US" sz="1200" dirty="0">
                    <a:latin typeface="Calibri" panose="020F0502020204030204" pitchFamily="34" charset="0"/>
                    <a:cs typeface="Calibri" panose="020F0502020204030204" pitchFamily="34" charset="0"/>
                  </a:rPr>
                  <a:t>???</a:t>
                </a:r>
              </a:p>
            </p:txBody>
          </p:sp>
          <p:cxnSp>
            <p:nvCxnSpPr>
              <p:cNvPr id="247" name="Straight Connector 246"/>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1066800" y="4629150"/>
                <a:ext cx="74676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2" name="TextBox 251"/>
              <p:cNvSpPr txBox="1"/>
              <p:nvPr/>
            </p:nvSpPr>
            <p:spPr>
              <a:xfrm>
                <a:off x="533400" y="4629151"/>
                <a:ext cx="412934"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[1]</a:t>
                </a:r>
              </a:p>
            </p:txBody>
          </p:sp>
        </p:grpSp>
        <p:sp>
          <p:nvSpPr>
            <p:cNvPr id="255" name="TextBox 254"/>
            <p:cNvSpPr txBox="1"/>
            <p:nvPr/>
          </p:nvSpPr>
          <p:spPr>
            <a:xfrm>
              <a:off x="5410200" y="4857750"/>
              <a:ext cx="902811" cy="184666"/>
            </a:xfrm>
            <a:prstGeom prst="rect">
              <a:avLst/>
            </a:prstGeom>
            <a:noFill/>
          </p:spPr>
          <p:txBody>
            <a:bodyPr wrap="none" lIns="0" tIns="0" rIns="0" bIns="0" rtlCol="0">
              <a:spAutoFit/>
            </a:bodyPr>
            <a:lstStyle/>
            <a:p>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[2]+</a:t>
              </a:r>
              <a:r>
                <a:rPr lang="en-US" sz="1200" dirty="0" err="1">
                  <a:latin typeface="Calibri" panose="020F0502020204030204" pitchFamily="34" charset="0"/>
                  <a:cs typeface="Calibri" panose="020F0502020204030204" pitchFamily="34" charset="0"/>
                </a:rPr>
                <a:t>Reg</a:t>
              </a:r>
              <a:r>
                <a:rPr lang="en-US" sz="1200" dirty="0">
                  <a:latin typeface="Calibri" panose="020F0502020204030204" pitchFamily="34" charset="0"/>
                  <a:cs typeface="Calibri" panose="020F0502020204030204" pitchFamily="34" charset="0"/>
                </a:rPr>
                <a:t>[3]</a:t>
              </a:r>
            </a:p>
          </p:txBody>
        </p:sp>
      </p:grpSp>
      <p:sp>
        <p:nvSpPr>
          <p:cNvPr id="164" name="Footer Placeholder 3">
            <a:extLst>
              <a:ext uri="{FF2B5EF4-FFF2-40B4-BE49-F238E27FC236}">
                <a16:creationId xmlns:a16="http://schemas.microsoft.com/office/drawing/2014/main" id="{EDCD3CAE-CF83-BF42-A6A2-D61147AF6068}"/>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325673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F842-54C4-0C48-A486-B84D0434E875}"/>
              </a:ext>
            </a:extLst>
          </p:cNvPr>
          <p:cNvSpPr>
            <a:spLocks noGrp="1"/>
          </p:cNvSpPr>
          <p:nvPr>
            <p:ph type="title"/>
          </p:nvPr>
        </p:nvSpPr>
        <p:spPr/>
        <p:txBody>
          <a:bodyPr/>
          <a:lstStyle/>
          <a:p>
            <a:r>
              <a:rPr lang="en-US" dirty="0"/>
              <a:t>Implementing </a:t>
            </a:r>
            <a:r>
              <a:rPr lang="en-US" dirty="0">
                <a:solidFill>
                  <a:srgbClr val="FF0000"/>
                </a:solidFill>
                <a:latin typeface="Courier" pitchFamily="2" charset="0"/>
              </a:rPr>
              <a:t>sub </a:t>
            </a:r>
            <a:r>
              <a:rPr lang="en-US" dirty="0"/>
              <a:t>instruction</a:t>
            </a:r>
          </a:p>
        </p:txBody>
      </p:sp>
      <p:pic>
        <p:nvPicPr>
          <p:cNvPr id="5" name="Content Placeholder 4">
            <a:extLst>
              <a:ext uri="{FF2B5EF4-FFF2-40B4-BE49-F238E27FC236}">
                <a16:creationId xmlns:a16="http://schemas.microsoft.com/office/drawing/2014/main" id="{E33D3603-7519-3849-B959-C24A37ADF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268760"/>
            <a:ext cx="7896225" cy="1155350"/>
          </a:xfrm>
        </p:spPr>
      </p:pic>
      <p:sp>
        <p:nvSpPr>
          <p:cNvPr id="7" name="Content Placeholder 2">
            <a:extLst>
              <a:ext uri="{FF2B5EF4-FFF2-40B4-BE49-F238E27FC236}">
                <a16:creationId xmlns:a16="http://schemas.microsoft.com/office/drawing/2014/main" id="{5D92643E-BC8D-4E40-8641-611CE0DE3A6F}"/>
              </a:ext>
            </a:extLst>
          </p:cNvPr>
          <p:cNvSpPr txBox="1">
            <a:spLocks/>
          </p:cNvSpPr>
          <p:nvPr/>
        </p:nvSpPr>
        <p:spPr bwMode="auto">
          <a:xfrm>
            <a:off x="396875" y="3356992"/>
            <a:ext cx="7896225" cy="302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2" charset="2"/>
              <a:buChar char="¢"/>
              <a:defRPr sz="2400" b="0" i="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b="0" i="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b="0" i="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b="0" i="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b="0" i="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IN" dirty="0"/>
              <a:t>Almost the same as add, except now have to subtract operands instead of adding them </a:t>
            </a:r>
          </a:p>
          <a:p>
            <a:r>
              <a:rPr lang="en-IN" dirty="0">
                <a:solidFill>
                  <a:srgbClr val="0070C0"/>
                </a:solidFill>
              </a:rPr>
              <a:t>Instruction bit 30 </a:t>
            </a:r>
            <a:r>
              <a:rPr lang="en-IN" dirty="0"/>
              <a:t>selects between add and subtract </a:t>
            </a:r>
          </a:p>
          <a:p>
            <a:endParaRPr lang="en-US" kern="0" dirty="0"/>
          </a:p>
        </p:txBody>
      </p:sp>
      <p:sp>
        <p:nvSpPr>
          <p:cNvPr id="8" name="Footer Placeholder 3">
            <a:extLst>
              <a:ext uri="{FF2B5EF4-FFF2-40B4-BE49-F238E27FC236}">
                <a16:creationId xmlns:a16="http://schemas.microsoft.com/office/drawing/2014/main" id="{53B9FCBE-C74A-CC4D-BDDF-31B10854BE29}"/>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4020751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p:cNvSpPr/>
          <p:nvPr/>
        </p:nvSpPr>
        <p:spPr>
          <a:xfrm>
            <a:off x="838201" y="487680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b="0" dirty="0">
                <a:latin typeface="Calibri" panose="020F0502020204030204" pitchFamily="34" charset="0"/>
                <a:cs typeface="Calibri" panose="020F0502020204030204" pitchFamily="34" charset="0"/>
              </a:rPr>
              <a:t>Control Logic</a:t>
            </a:r>
          </a:p>
        </p:txBody>
      </p:sp>
      <p:sp>
        <p:nvSpPr>
          <p:cNvPr id="6" name="Title 5"/>
          <p:cNvSpPr>
            <a:spLocks noGrp="1"/>
          </p:cNvSpPr>
          <p:nvPr>
            <p:ph type="title"/>
          </p:nvPr>
        </p:nvSpPr>
        <p:spPr/>
        <p:txBody>
          <a:bodyPr>
            <a:normAutofit/>
          </a:bodyPr>
          <a:lstStyle/>
          <a:p>
            <a:r>
              <a:rPr lang="en-US" dirty="0" err="1"/>
              <a:t>Datapath</a:t>
            </a:r>
            <a:r>
              <a:rPr lang="en-US" dirty="0"/>
              <a:t> for </a:t>
            </a:r>
            <a:r>
              <a:rPr lang="en-US" b="1" dirty="0">
                <a:solidFill>
                  <a:srgbClr val="FF0000"/>
                </a:solidFill>
                <a:latin typeface="Courier New"/>
                <a:cs typeface="Courier New"/>
              </a:rPr>
              <a:t>add/sub</a:t>
            </a:r>
          </a:p>
        </p:txBody>
      </p:sp>
      <p:grpSp>
        <p:nvGrpSpPr>
          <p:cNvPr id="20" name="Group 19"/>
          <p:cNvGrpSpPr/>
          <p:nvPr/>
        </p:nvGrpSpPr>
        <p:grpSpPr>
          <a:xfrm>
            <a:off x="685800" y="2020668"/>
            <a:ext cx="2057400" cy="1295401"/>
            <a:chOff x="685800" y="1163417"/>
            <a:chExt cx="2057400" cy="1295401"/>
          </a:xfrm>
        </p:grpSpPr>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latin typeface="Calibri" panose="020F0502020204030204" pitchFamily="34" charset="0"/>
                  <a:cs typeface="Calibri" panose="020F0502020204030204" pitchFamily="34" charset="0"/>
                </a:endParaRPr>
              </a:p>
            </p:txBody>
          </p:sp>
          <p:sp>
            <p:nvSpPr>
              <p:cNvPr id="59" name="TextBox 58"/>
              <p:cNvSpPr txBox="1"/>
              <p:nvPr/>
            </p:nvSpPr>
            <p:spPr>
              <a:xfrm>
                <a:off x="5181600" y="3333750"/>
                <a:ext cx="299121" cy="246221"/>
              </a:xfrm>
              <a:prstGeom prst="rect">
                <a:avLst/>
              </a:prstGeom>
              <a:noFill/>
            </p:spPr>
            <p:txBody>
              <a:bodyPr wrap="none" tIns="0" rIns="0" bIns="0" rtlCol="0">
                <a:spAutoFit/>
              </a:bodyPr>
              <a:lstStyle/>
              <a:p>
                <a:r>
                  <a:rPr lang="en-US" sz="1600" b="0" dirty="0">
                    <a:latin typeface="Calibri" panose="020F0502020204030204" pitchFamily="34" charset="0"/>
                    <a:cs typeface="Calibri" panose="020F0502020204030204" pitchFamily="34" charset="0"/>
                  </a:rPr>
                  <a:t>+4</a:t>
                </a:r>
              </a:p>
            </p:txBody>
          </p:sp>
        </p:grp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4" name="Elbow Connector 233"/>
            <p:cNvCxnSpPr>
              <a:endCxn id="19" idx="1"/>
            </p:cNvCxnSpPr>
            <p:nvPr/>
          </p:nvCxnSpPr>
          <p:spPr>
            <a:xfrm rot="10800000" flipV="1">
              <a:off x="1447800" y="1163417"/>
              <a:ext cx="1295400" cy="876301"/>
            </a:xfrm>
            <a:prstGeom prst="bentConnector3">
              <a:avLst>
                <a:gd name="adj1" fmla="val 13603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latin typeface="Calibri" panose="020F0502020204030204" pitchFamily="34" charset="0"/>
                    <a:cs typeface="Calibri" panose="020F0502020204030204" pitchFamily="34" charset="0"/>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a:latin typeface="Calibri" panose="020F0502020204030204" pitchFamily="34" charset="0"/>
                  <a:cs typeface="Calibri" panose="020F0502020204030204" pitchFamily="34" charset="0"/>
                </a:endParaRPr>
              </a:p>
            </p:txBody>
          </p:sp>
        </p:grpSp>
        <p:sp>
          <p:nvSpPr>
            <p:cNvPr id="532" name="TextBox 531"/>
            <p:cNvSpPr txBox="1"/>
            <p:nvPr/>
          </p:nvSpPr>
          <p:spPr>
            <a:xfrm>
              <a:off x="685800" y="2114550"/>
              <a:ext cx="501740" cy="307777"/>
            </a:xfrm>
            <a:prstGeom prst="rect">
              <a:avLst/>
            </a:prstGeom>
            <a:noFill/>
          </p:spPr>
          <p:txBody>
            <a:bodyPr wrap="none" lIns="0" tIns="0" rIns="0" bIns="0" rtlCol="0">
              <a:spAutoFit/>
            </a:bodyPr>
            <a:lstStyle/>
            <a:p>
              <a:r>
                <a:rPr lang="en-US" sz="2000" b="0" dirty="0">
                  <a:latin typeface="Calibri" panose="020F0502020204030204" pitchFamily="34" charset="0"/>
                  <a:cs typeface="Calibri" panose="020F0502020204030204" pitchFamily="34" charset="0"/>
                </a:rPr>
                <a:t>pc+4</a:t>
              </a:r>
            </a:p>
          </p:txBody>
        </p:sp>
      </p:grpSp>
      <p:grpSp>
        <p:nvGrpSpPr>
          <p:cNvPr id="25" name="Group 24"/>
          <p:cNvGrpSpPr/>
          <p:nvPr/>
        </p:nvGrpSpPr>
        <p:grpSpPr>
          <a:xfrm>
            <a:off x="1813264" y="2819400"/>
            <a:ext cx="1844337" cy="2286000"/>
            <a:chOff x="1813263" y="1962150"/>
            <a:chExt cx="1844337" cy="2286000"/>
          </a:xfrm>
        </p:grpSpPr>
        <p:sp>
          <p:nvSpPr>
            <p:cNvPr id="487" name="TextBox 486"/>
            <p:cNvSpPr txBox="1"/>
            <p:nvPr/>
          </p:nvSpPr>
          <p:spPr>
            <a:xfrm>
              <a:off x="2971800" y="1962150"/>
              <a:ext cx="548227" cy="169277"/>
            </a:xfrm>
            <a:prstGeom prst="rect">
              <a:avLst/>
            </a:prstGeom>
            <a:noFill/>
          </p:spPr>
          <p:txBody>
            <a:bodyPr wrap="none" lIns="0" tIns="0" rIns="0" bIns="0" rtlCol="0">
              <a:spAutoFit/>
            </a:bodyPr>
            <a:lstStyle/>
            <a:p>
              <a:r>
                <a:rPr lang="en-US" sz="1100" b="0" dirty="0" err="1">
                  <a:latin typeface="Calibri" panose="020F0502020204030204" pitchFamily="34" charset="0"/>
                  <a:cs typeface="Calibri" panose="020F0502020204030204" pitchFamily="34" charset="0"/>
                </a:rPr>
                <a:t>inst</a:t>
              </a:r>
              <a:r>
                <a:rPr lang="en-US" sz="1100" b="0" dirty="0">
                  <a:latin typeface="Calibri" panose="020F0502020204030204" pitchFamily="34" charset="0"/>
                  <a:cs typeface="Calibri" panose="020F0502020204030204" pitchFamily="34" charset="0"/>
                </a:rPr>
                <a:t>[11:7]</a:t>
              </a:r>
            </a:p>
          </p:txBody>
        </p:sp>
        <p:sp>
          <p:nvSpPr>
            <p:cNvPr id="488" name="TextBox 487"/>
            <p:cNvSpPr txBox="1"/>
            <p:nvPr/>
          </p:nvSpPr>
          <p:spPr>
            <a:xfrm>
              <a:off x="2971800" y="2266950"/>
              <a:ext cx="620363" cy="169277"/>
            </a:xfrm>
            <a:prstGeom prst="rect">
              <a:avLst/>
            </a:prstGeom>
            <a:noFill/>
          </p:spPr>
          <p:txBody>
            <a:bodyPr wrap="none" lIns="0" tIns="0" rIns="0" bIns="0" rtlCol="0">
              <a:spAutoFit/>
            </a:bodyPr>
            <a:lstStyle/>
            <a:p>
              <a:r>
                <a:rPr lang="en-US" sz="1100" b="0" dirty="0" err="1">
                  <a:latin typeface="Calibri" panose="020F0502020204030204" pitchFamily="34" charset="0"/>
                  <a:cs typeface="Calibri" panose="020F0502020204030204" pitchFamily="34" charset="0"/>
                </a:rPr>
                <a:t>inst</a:t>
              </a:r>
              <a:r>
                <a:rPr lang="en-US" sz="1100" b="0" dirty="0">
                  <a:latin typeface="Calibri" panose="020F0502020204030204" pitchFamily="34" charset="0"/>
                  <a:cs typeface="Calibri" panose="020F0502020204030204" pitchFamily="34" charset="0"/>
                </a:rPr>
                <a:t>[19:15]</a:t>
              </a:r>
            </a:p>
          </p:txBody>
        </p:sp>
        <p:sp>
          <p:nvSpPr>
            <p:cNvPr id="503" name="TextBox 502"/>
            <p:cNvSpPr txBox="1"/>
            <p:nvPr/>
          </p:nvSpPr>
          <p:spPr>
            <a:xfrm>
              <a:off x="2971800" y="2495550"/>
              <a:ext cx="620363" cy="169277"/>
            </a:xfrm>
            <a:prstGeom prst="rect">
              <a:avLst/>
            </a:prstGeom>
            <a:noFill/>
          </p:spPr>
          <p:txBody>
            <a:bodyPr wrap="none" lIns="0" tIns="0" rIns="0" bIns="0" rtlCol="0">
              <a:spAutoFit/>
            </a:bodyPr>
            <a:lstStyle/>
            <a:p>
              <a:r>
                <a:rPr lang="en-US" sz="1100" b="0" dirty="0" err="1">
                  <a:latin typeface="Calibri" panose="020F0502020204030204" pitchFamily="34" charset="0"/>
                  <a:cs typeface="Calibri" panose="020F0502020204030204" pitchFamily="34" charset="0"/>
                </a:rPr>
                <a:t>inst</a:t>
              </a:r>
              <a:r>
                <a:rPr lang="en-US" sz="1100" b="0" dirty="0">
                  <a:latin typeface="Calibri" panose="020F0502020204030204" pitchFamily="34" charset="0"/>
                  <a:cs typeface="Calibri" panose="020F0502020204030204" pitchFamily="34" charset="0"/>
                </a:rPr>
                <a:t>[24:20]</a:t>
              </a:r>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800" b="0" dirty="0">
                  <a:solidFill>
                    <a:schemeClr val="tx1"/>
                  </a:solidFill>
                  <a:latin typeface="Calibri" panose="020F0502020204030204" pitchFamily="34" charset="0"/>
                  <a:cs typeface="Calibri" panose="020F0502020204030204" pitchFamily="34" charset="0"/>
                </a:rPr>
                <a:t>IMEM</a:t>
              </a:r>
            </a:p>
          </p:txBody>
        </p: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4" name="Elbow Connector 393"/>
            <p:cNvCxnSpPr>
              <a:stCxn id="16" idx="3"/>
              <a:endCxn id="22" idx="1"/>
            </p:cNvCxnSpPr>
            <p:nvPr/>
          </p:nvCxnSpPr>
          <p:spPr>
            <a:xfrm flipV="1">
              <a:off x="2743200" y="2192119"/>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3150"/>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2590800" y="4078873"/>
              <a:ext cx="548227" cy="169277"/>
            </a:xfrm>
            <a:prstGeom prst="rect">
              <a:avLst/>
            </a:prstGeom>
            <a:noFill/>
          </p:spPr>
          <p:txBody>
            <a:bodyPr wrap="none" lIns="0" tIns="0" rIns="0" bIns="0" rtlCol="0">
              <a:spAutoFit/>
            </a:bodyPr>
            <a:lstStyle/>
            <a:p>
              <a:r>
                <a:rPr lang="en-US" sz="1100" b="0" dirty="0" err="1">
                  <a:latin typeface="Calibri" panose="020F0502020204030204" pitchFamily="34" charset="0"/>
                  <a:cs typeface="Calibri" panose="020F0502020204030204" pitchFamily="34" charset="0"/>
                </a:rPr>
                <a:t>inst</a:t>
              </a:r>
              <a:r>
                <a:rPr lang="en-US" sz="1100" b="0" dirty="0">
                  <a:latin typeface="Calibri" panose="020F0502020204030204" pitchFamily="34" charset="0"/>
                  <a:cs typeface="Calibri" panose="020F0502020204030204" pitchFamily="34" charset="0"/>
                </a:rPr>
                <a:t>[31:0]</a:t>
              </a:r>
            </a:p>
          </p:txBody>
        </p:sp>
      </p:grpSp>
      <p:grpSp>
        <p:nvGrpSpPr>
          <p:cNvPr id="35" name="Group 34"/>
          <p:cNvGrpSpPr/>
          <p:nvPr/>
        </p:nvGrpSpPr>
        <p:grpSpPr>
          <a:xfrm>
            <a:off x="3962400" y="3773270"/>
            <a:ext cx="1218282" cy="1518285"/>
            <a:chOff x="3962400" y="2916019"/>
            <a:chExt cx="1218282" cy="1518285"/>
          </a:xfrm>
        </p:grpSpPr>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3962400" y="4095750"/>
              <a:ext cx="1218282" cy="338554"/>
            </a:xfrm>
            <a:prstGeom prst="rect">
              <a:avLst/>
            </a:prstGeom>
            <a:noFill/>
          </p:spPr>
          <p:txBody>
            <a:bodyPr wrap="none" lIns="0" tIns="0" rIns="0" bIns="0" rtlCol="0">
              <a:spAutoFit/>
            </a:bodyPr>
            <a:lstStyle/>
            <a:p>
              <a:r>
                <a:rPr lang="en-US" sz="1100" b="0" dirty="0" err="1">
                  <a:latin typeface="Calibri" panose="020F0502020204030204" pitchFamily="34" charset="0"/>
                  <a:cs typeface="Calibri" panose="020F0502020204030204" pitchFamily="34" charset="0"/>
                </a:rPr>
                <a:t>RegWEn</a:t>
              </a:r>
              <a:endParaRPr lang="en-US" sz="1100" b="0" dirty="0">
                <a:latin typeface="Calibri" panose="020F0502020204030204" pitchFamily="34" charset="0"/>
                <a:cs typeface="Calibri" panose="020F0502020204030204" pitchFamily="34" charset="0"/>
              </a:endParaRPr>
            </a:p>
            <a:p>
              <a:r>
                <a:rPr lang="en-US" sz="1100" b="0" dirty="0">
                  <a:latin typeface="Calibri" panose="020F0502020204030204" pitchFamily="34" charset="0"/>
                  <a:cs typeface="Calibri" panose="020F0502020204030204" pitchFamily="34" charset="0"/>
                </a:rPr>
                <a:t>(1=write, 0=no write)</a:t>
              </a:r>
            </a:p>
          </p:txBody>
        </p:sp>
      </p:grpSp>
      <p:grpSp>
        <p:nvGrpSpPr>
          <p:cNvPr id="26" name="Group 25"/>
          <p:cNvGrpSpPr/>
          <p:nvPr/>
        </p:nvGrpSpPr>
        <p:grpSpPr>
          <a:xfrm>
            <a:off x="3657600" y="2325469"/>
            <a:ext cx="2590800" cy="1447800"/>
            <a:chOff x="3657600" y="1468219"/>
            <a:chExt cx="2590800" cy="1447800"/>
          </a:xfrm>
        </p:grpSpPr>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88" name="Group 187"/>
            <p:cNvGrpSpPr/>
            <p:nvPr/>
          </p:nvGrpSpPr>
          <p:grpSpPr>
            <a:xfrm>
              <a:off x="3657600" y="1468219"/>
              <a:ext cx="838199" cy="1447800"/>
              <a:chOff x="3657600" y="1428750"/>
              <a:chExt cx="838199"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b="0" dirty="0" err="1">
                      <a:solidFill>
                        <a:schemeClr val="tx1"/>
                      </a:solidFill>
                      <a:latin typeface="Calibri" panose="020F0502020204030204" pitchFamily="34" charset="0"/>
                      <a:cs typeface="Calibri" panose="020F0502020204030204" pitchFamily="34" charset="0"/>
                    </a:rPr>
                    <a:t>Reg</a:t>
                  </a:r>
                  <a:r>
                    <a:rPr lang="en-US" b="0" dirty="0">
                      <a:solidFill>
                        <a:schemeClr val="tx1"/>
                      </a:solidFill>
                      <a:latin typeface="Calibri" panose="020F0502020204030204" pitchFamily="34" charset="0"/>
                      <a:cs typeface="Calibri" panose="020F0502020204030204" pitchFamily="34" charset="0"/>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a:latin typeface="Calibri" panose="020F0502020204030204" pitchFamily="34" charset="0"/>
                    <a:cs typeface="Calibri" panose="020F0502020204030204" pitchFamily="34" charset="0"/>
                  </a:endParaRPr>
                </a:p>
              </p:txBody>
            </p:sp>
          </p:grpSp>
          <p:sp>
            <p:nvSpPr>
              <p:cNvPr id="77" name="TextBox 76"/>
              <p:cNvSpPr txBox="1"/>
              <p:nvPr/>
            </p:nvSpPr>
            <p:spPr>
              <a:xfrm>
                <a:off x="3657600" y="2234684"/>
                <a:ext cx="392736" cy="184666"/>
              </a:xfrm>
              <a:prstGeom prst="rect">
                <a:avLst/>
              </a:prstGeom>
              <a:noFill/>
            </p:spPr>
            <p:txBody>
              <a:bodyPr wrap="none" lIns="0" tIns="0" rIns="0" bIns="0" rtlCol="0">
                <a:spAutoFit/>
              </a:bodyPr>
              <a:lstStyle/>
              <a:p>
                <a:r>
                  <a:rPr lang="en-US" sz="1200" b="0" dirty="0" err="1">
                    <a:latin typeface="Calibri" panose="020F0502020204030204" pitchFamily="34" charset="0"/>
                    <a:cs typeface="Calibri" panose="020F0502020204030204" pitchFamily="34" charset="0"/>
                  </a:rPr>
                  <a:t>AddrA</a:t>
                </a:r>
                <a:endParaRPr lang="en-US" sz="1200" b="0" dirty="0">
                  <a:latin typeface="Calibri" panose="020F0502020204030204" pitchFamily="34" charset="0"/>
                  <a:cs typeface="Calibri" panose="020F0502020204030204" pitchFamily="34" charset="0"/>
                </a:endParaRPr>
              </a:p>
            </p:txBody>
          </p:sp>
          <p:sp>
            <p:nvSpPr>
              <p:cNvPr id="78" name="TextBox 77"/>
              <p:cNvSpPr txBox="1"/>
              <p:nvPr/>
            </p:nvSpPr>
            <p:spPr>
              <a:xfrm>
                <a:off x="3657600" y="2463284"/>
                <a:ext cx="386324" cy="184666"/>
              </a:xfrm>
              <a:prstGeom prst="rect">
                <a:avLst/>
              </a:prstGeom>
              <a:noFill/>
            </p:spPr>
            <p:txBody>
              <a:bodyPr wrap="none" lIns="0" tIns="0" rIns="0" bIns="0" rtlCol="0">
                <a:spAutoFit/>
              </a:bodyPr>
              <a:lstStyle/>
              <a:p>
                <a:r>
                  <a:rPr lang="en-US" sz="1200" b="0" dirty="0" err="1">
                    <a:latin typeface="Calibri" panose="020F0502020204030204" pitchFamily="34" charset="0"/>
                    <a:cs typeface="Calibri" panose="020F0502020204030204" pitchFamily="34" charset="0"/>
                  </a:rPr>
                  <a:t>AddrB</a:t>
                </a:r>
                <a:endParaRPr lang="en-US" sz="1200" b="0" dirty="0">
                  <a:latin typeface="Calibri" panose="020F0502020204030204" pitchFamily="34" charset="0"/>
                  <a:cs typeface="Calibri" panose="020F0502020204030204" pitchFamily="34" charset="0"/>
                </a:endParaRPr>
              </a:p>
            </p:txBody>
          </p:sp>
          <p:sp>
            <p:nvSpPr>
              <p:cNvPr id="79" name="TextBox 78"/>
              <p:cNvSpPr txBox="1"/>
              <p:nvPr/>
            </p:nvSpPr>
            <p:spPr>
              <a:xfrm>
                <a:off x="4114800" y="2234684"/>
                <a:ext cx="379848" cy="184666"/>
              </a:xfrm>
              <a:prstGeom prst="rect">
                <a:avLst/>
              </a:prstGeom>
              <a:noFill/>
            </p:spPr>
            <p:txBody>
              <a:bodyPr wrap="none" lIns="0" tIns="0" rIns="0" bIns="0" rtlCol="0">
                <a:spAutoFit/>
              </a:bodyPr>
              <a:lstStyle/>
              <a:p>
                <a:r>
                  <a:rPr lang="en-US" sz="1200" b="0" dirty="0" err="1">
                    <a:latin typeface="Calibri" panose="020F0502020204030204" pitchFamily="34" charset="0"/>
                    <a:cs typeface="Calibri" panose="020F0502020204030204" pitchFamily="34" charset="0"/>
                  </a:rPr>
                  <a:t>DataA</a:t>
                </a:r>
                <a:endParaRPr lang="en-US" sz="1200" b="0" dirty="0">
                  <a:latin typeface="Calibri" panose="020F0502020204030204" pitchFamily="34" charset="0"/>
                  <a:cs typeface="Calibri" panose="020F0502020204030204" pitchFamily="34" charset="0"/>
                </a:endParaRPr>
              </a:p>
            </p:txBody>
          </p:sp>
          <p:sp>
            <p:nvSpPr>
              <p:cNvPr id="80" name="TextBox 79"/>
              <p:cNvSpPr txBox="1"/>
              <p:nvPr/>
            </p:nvSpPr>
            <p:spPr>
              <a:xfrm>
                <a:off x="3657600" y="1998881"/>
                <a:ext cx="397545" cy="184666"/>
              </a:xfrm>
              <a:prstGeom prst="rect">
                <a:avLst/>
              </a:prstGeom>
              <a:noFill/>
            </p:spPr>
            <p:txBody>
              <a:bodyPr wrap="none" lIns="0" tIns="0" rIns="0" bIns="0" rtlCol="0">
                <a:spAutoFit/>
              </a:bodyPr>
              <a:lstStyle/>
              <a:p>
                <a:r>
                  <a:rPr lang="en-US" sz="1200" b="0" dirty="0" err="1">
                    <a:latin typeface="Calibri" panose="020F0502020204030204" pitchFamily="34" charset="0"/>
                    <a:cs typeface="Calibri" panose="020F0502020204030204" pitchFamily="34" charset="0"/>
                  </a:rPr>
                  <a:t>AddrD</a:t>
                </a:r>
                <a:endParaRPr lang="en-US" sz="1200" b="0" dirty="0">
                  <a:latin typeface="Calibri" panose="020F0502020204030204" pitchFamily="34" charset="0"/>
                  <a:cs typeface="Calibri" panose="020F0502020204030204" pitchFamily="34" charset="0"/>
                </a:endParaRPr>
              </a:p>
            </p:txBody>
          </p:sp>
          <p:sp>
            <p:nvSpPr>
              <p:cNvPr id="81" name="TextBox 80"/>
              <p:cNvSpPr txBox="1"/>
              <p:nvPr/>
            </p:nvSpPr>
            <p:spPr>
              <a:xfrm>
                <a:off x="4114800" y="2463284"/>
                <a:ext cx="373436" cy="184666"/>
              </a:xfrm>
              <a:prstGeom prst="rect">
                <a:avLst/>
              </a:prstGeom>
              <a:noFill/>
            </p:spPr>
            <p:txBody>
              <a:bodyPr wrap="none" lIns="0" tIns="0" rIns="0" bIns="0" rtlCol="0">
                <a:spAutoFit/>
              </a:bodyPr>
              <a:lstStyle/>
              <a:p>
                <a:r>
                  <a:rPr lang="en-US" sz="1200" b="0" dirty="0" err="1">
                    <a:latin typeface="Calibri" panose="020F0502020204030204" pitchFamily="34" charset="0"/>
                    <a:cs typeface="Calibri" panose="020F0502020204030204" pitchFamily="34" charset="0"/>
                  </a:rPr>
                  <a:t>DataB</a:t>
                </a:r>
                <a:endParaRPr lang="en-US" sz="1200" b="0" dirty="0">
                  <a:latin typeface="Calibri" panose="020F0502020204030204" pitchFamily="34" charset="0"/>
                  <a:cs typeface="Calibri" panose="020F0502020204030204" pitchFamily="34" charset="0"/>
                </a:endParaRPr>
              </a:p>
            </p:txBody>
          </p:sp>
          <p:sp>
            <p:nvSpPr>
              <p:cNvPr id="82" name="TextBox 81"/>
              <p:cNvSpPr txBox="1"/>
              <p:nvPr/>
            </p:nvSpPr>
            <p:spPr>
              <a:xfrm>
                <a:off x="3657600" y="1694081"/>
                <a:ext cx="384657" cy="184666"/>
              </a:xfrm>
              <a:prstGeom prst="rect">
                <a:avLst/>
              </a:prstGeom>
              <a:noFill/>
            </p:spPr>
            <p:txBody>
              <a:bodyPr wrap="none" lIns="0" tIns="0" rIns="0" bIns="0" rtlCol="0">
                <a:spAutoFit/>
              </a:bodyPr>
              <a:lstStyle/>
              <a:p>
                <a:r>
                  <a:rPr lang="en-US" sz="1200" b="0" dirty="0" err="1">
                    <a:latin typeface="Calibri" panose="020F0502020204030204" pitchFamily="34" charset="0"/>
                    <a:cs typeface="Calibri" panose="020F0502020204030204" pitchFamily="34" charset="0"/>
                  </a:rPr>
                  <a:t>DataD</a:t>
                </a:r>
                <a:endParaRPr lang="en-US" sz="1200" b="0" dirty="0">
                  <a:latin typeface="Calibri" panose="020F0502020204030204" pitchFamily="34" charset="0"/>
                  <a:cs typeface="Calibri" panose="020F0502020204030204" pitchFamily="34" charset="0"/>
                </a:endParaRPr>
              </a:p>
            </p:txBody>
          </p:sp>
        </p:grpSp>
        <p:cxnSp>
          <p:nvCxnSpPr>
            <p:cNvPr id="251" name="Elbow Connector 250"/>
            <p:cNvCxnSpPr>
              <a:stCxn id="79" idx="3"/>
            </p:cNvCxnSpPr>
            <p:nvPr/>
          </p:nvCxnSpPr>
          <p:spPr>
            <a:xfrm flipV="1">
              <a:off x="4494648" y="1962150"/>
              <a:ext cx="1753752" cy="404336"/>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81" idx="3"/>
            </p:cNvCxnSpPr>
            <p:nvPr/>
          </p:nvCxnSpPr>
          <p:spPr>
            <a:xfrm flipV="1">
              <a:off x="4488236" y="2571750"/>
              <a:ext cx="1760164" cy="23336"/>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5410200" y="1657350"/>
              <a:ext cx="752762" cy="246221"/>
            </a:xfrm>
            <a:prstGeom prst="rect">
              <a:avLst/>
            </a:prstGeom>
            <a:noFill/>
          </p:spPr>
          <p:txBody>
            <a:bodyPr wrap="square" lIns="0" tIns="0" rIns="0" bIns="0" rtlCol="0">
              <a:spAutoFit/>
            </a:bodyPr>
            <a:lstStyle/>
            <a:p>
              <a:r>
                <a:rPr lang="en-US" sz="1600" b="0" dirty="0" err="1">
                  <a:latin typeface="Calibri" panose="020F0502020204030204" pitchFamily="34" charset="0"/>
                  <a:cs typeface="Calibri" panose="020F0502020204030204" pitchFamily="34" charset="0"/>
                </a:rPr>
                <a:t>Reg</a:t>
              </a:r>
              <a:r>
                <a:rPr lang="en-US" sz="1600" b="0" dirty="0">
                  <a:latin typeface="Calibri" panose="020F0502020204030204" pitchFamily="34" charset="0"/>
                  <a:cs typeface="Calibri" panose="020F0502020204030204" pitchFamily="34" charset="0"/>
                </a:rPr>
                <a:t>[rs1]</a:t>
              </a:r>
            </a:p>
          </p:txBody>
        </p:sp>
        <p:sp>
          <p:nvSpPr>
            <p:cNvPr id="145" name="TextBox 144"/>
            <p:cNvSpPr txBox="1"/>
            <p:nvPr/>
          </p:nvSpPr>
          <p:spPr>
            <a:xfrm>
              <a:off x="5407515" y="2266950"/>
              <a:ext cx="688486" cy="246221"/>
            </a:xfrm>
            <a:prstGeom prst="rect">
              <a:avLst/>
            </a:prstGeom>
            <a:noFill/>
          </p:spPr>
          <p:txBody>
            <a:bodyPr wrap="square" lIns="0" tIns="0" rIns="0" bIns="0" rtlCol="0">
              <a:spAutoFit/>
            </a:bodyPr>
            <a:lstStyle/>
            <a:p>
              <a:r>
                <a:rPr lang="en-US" sz="1600" b="0" dirty="0" err="1">
                  <a:latin typeface="Calibri" panose="020F0502020204030204" pitchFamily="34" charset="0"/>
                  <a:cs typeface="Calibri" panose="020F0502020204030204" pitchFamily="34" charset="0"/>
                </a:rPr>
                <a:t>Reg</a:t>
              </a:r>
              <a:r>
                <a:rPr lang="en-US" sz="1600" b="0" dirty="0">
                  <a:latin typeface="Calibri" panose="020F0502020204030204" pitchFamily="34" charset="0"/>
                  <a:cs typeface="Calibri" panose="020F0502020204030204" pitchFamily="34" charset="0"/>
                </a:rPr>
                <a:t>[rs2]</a:t>
              </a:r>
            </a:p>
          </p:txBody>
        </p:sp>
      </p:grpSp>
      <p:grpSp>
        <p:nvGrpSpPr>
          <p:cNvPr id="36" name="Group 35"/>
          <p:cNvGrpSpPr/>
          <p:nvPr/>
        </p:nvGrpSpPr>
        <p:grpSpPr>
          <a:xfrm>
            <a:off x="3330864" y="1902115"/>
            <a:ext cx="3626408" cy="1642554"/>
            <a:chOff x="3330864" y="1044865"/>
            <a:chExt cx="3626408" cy="1642554"/>
          </a:xfrm>
        </p:grpSpPr>
        <p:grpSp>
          <p:nvGrpSpPr>
            <p:cNvPr id="33" name="Group 32"/>
            <p:cNvGrpSpPr/>
            <p:nvPr/>
          </p:nvGrpSpPr>
          <p:grpSpPr>
            <a:xfrm>
              <a:off x="3330864" y="1044865"/>
              <a:ext cx="3298536" cy="1642554"/>
              <a:chOff x="3330864" y="1044865"/>
              <a:chExt cx="3298536" cy="1642554"/>
            </a:xfrm>
          </p:grpSpPr>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28" idx="0"/>
              </p:cNvCxnSpPr>
              <p:nvPr/>
            </p:nvCxnSpPr>
            <p:spPr>
              <a:xfrm flipH="1" flipV="1">
                <a:off x="3330864" y="1044865"/>
                <a:ext cx="3298536" cy="1147254"/>
              </a:xfrm>
              <a:prstGeom prst="bentConnector3">
                <a:avLst>
                  <a:gd name="adj1" fmla="val -16171"/>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248400" y="1696819"/>
                <a:ext cx="381000" cy="990600"/>
                <a:chOff x="6400800" y="3115310"/>
                <a:chExt cx="381000"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latin typeface="Calibri" panose="020F0502020204030204" pitchFamily="34" charset="0"/>
                    <a:cs typeface="Calibri" panose="020F0502020204030204" pitchFamily="34" charset="0"/>
                  </a:endParaRPr>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a:latin typeface="Calibri" panose="020F0502020204030204" pitchFamily="34" charset="0"/>
                    <a:cs typeface="Calibri" panose="020F0502020204030204" pitchFamily="34" charset="0"/>
                  </a:endParaRPr>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grpSp>
        <p:sp>
          <p:nvSpPr>
            <p:cNvPr id="154" name="TextBox 153"/>
            <p:cNvSpPr txBox="1"/>
            <p:nvPr/>
          </p:nvSpPr>
          <p:spPr>
            <a:xfrm>
              <a:off x="6705600" y="1962150"/>
              <a:ext cx="251672" cy="246221"/>
            </a:xfrm>
            <a:prstGeom prst="rect">
              <a:avLst/>
            </a:prstGeom>
            <a:noFill/>
          </p:spPr>
          <p:txBody>
            <a:bodyPr wrap="none" lIns="0" tIns="0" rIns="0" bIns="0" rtlCol="0">
              <a:spAutoFit/>
            </a:bodyPr>
            <a:lstStyle/>
            <a:p>
              <a:r>
                <a:rPr lang="en-US" sz="1600" b="0" dirty="0" err="1">
                  <a:latin typeface="Calibri" panose="020F0502020204030204" pitchFamily="34" charset="0"/>
                  <a:cs typeface="Calibri" panose="020F0502020204030204" pitchFamily="34" charset="0"/>
                </a:rPr>
                <a:t>alu</a:t>
              </a:r>
              <a:endParaRPr lang="en-US" sz="1600" b="0" dirty="0">
                <a:latin typeface="Calibri" panose="020F0502020204030204" pitchFamily="34" charset="0"/>
                <a:cs typeface="Calibri" panose="020F0502020204030204" pitchFamily="34" charset="0"/>
              </a:endParaRPr>
            </a:p>
          </p:txBody>
        </p:sp>
      </p:grpSp>
      <p:sp>
        <p:nvSpPr>
          <p:cNvPr id="61" name="TextBox 60"/>
          <p:cNvSpPr txBox="1"/>
          <p:nvPr/>
        </p:nvSpPr>
        <p:spPr>
          <a:xfrm>
            <a:off x="6172201" y="2615982"/>
            <a:ext cx="530915" cy="338554"/>
          </a:xfrm>
          <a:prstGeom prst="rect">
            <a:avLst/>
          </a:prstGeom>
          <a:noFill/>
        </p:spPr>
        <p:txBody>
          <a:bodyPr wrap="none" rtlCol="0">
            <a:spAutoFit/>
          </a:bodyPr>
          <a:lstStyle/>
          <a:p>
            <a:r>
              <a:rPr lang="en-US" sz="1600" b="0" dirty="0">
                <a:latin typeface="Calibri" panose="020F0502020204030204" pitchFamily="34" charset="0"/>
                <a:cs typeface="Calibri" panose="020F0502020204030204" pitchFamily="34" charset="0"/>
              </a:rPr>
              <a:t>ALU</a:t>
            </a:r>
          </a:p>
        </p:txBody>
      </p:sp>
      <p:cxnSp>
        <p:nvCxnSpPr>
          <p:cNvPr id="64" name="Straight Arrow Connector 63"/>
          <p:cNvCxnSpPr/>
          <p:nvPr/>
        </p:nvCxnSpPr>
        <p:spPr>
          <a:xfrm flipV="1">
            <a:off x="6454320" y="344195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6324601" y="4953000"/>
            <a:ext cx="867225" cy="338554"/>
          </a:xfrm>
          <a:prstGeom prst="rect">
            <a:avLst/>
          </a:prstGeom>
          <a:noFill/>
        </p:spPr>
        <p:txBody>
          <a:bodyPr wrap="none" lIns="0" tIns="0" rIns="0" bIns="0" rtlCol="0">
            <a:spAutoFit/>
          </a:bodyPr>
          <a:lstStyle/>
          <a:p>
            <a:r>
              <a:rPr lang="en-US" sz="1100" b="0" dirty="0" err="1">
                <a:latin typeface="Calibri" panose="020F0502020204030204" pitchFamily="34" charset="0"/>
                <a:cs typeface="Calibri" panose="020F0502020204030204" pitchFamily="34" charset="0"/>
              </a:rPr>
              <a:t>ALUSel</a:t>
            </a:r>
            <a:endParaRPr lang="en-US" sz="1100" b="0" dirty="0">
              <a:latin typeface="Calibri" panose="020F0502020204030204" pitchFamily="34" charset="0"/>
              <a:cs typeface="Calibri" panose="020F0502020204030204" pitchFamily="34" charset="0"/>
            </a:endParaRPr>
          </a:p>
          <a:p>
            <a:r>
              <a:rPr lang="en-US" sz="1100" b="0" dirty="0">
                <a:latin typeface="Calibri" panose="020F0502020204030204" pitchFamily="34" charset="0"/>
                <a:cs typeface="Calibri" panose="020F0502020204030204" pitchFamily="34" charset="0"/>
              </a:rPr>
              <a:t>(Add=0/Sub=1)</a:t>
            </a:r>
          </a:p>
        </p:txBody>
      </p:sp>
      <p:sp>
        <p:nvSpPr>
          <p:cNvPr id="57" name="Footer Placeholder 3">
            <a:extLst>
              <a:ext uri="{FF2B5EF4-FFF2-40B4-BE49-F238E27FC236}">
                <a16:creationId xmlns:a16="http://schemas.microsoft.com/office/drawing/2014/main" id="{DC7C34B0-D30A-6840-BBE0-8C07D3825E4C}"/>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105905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8734D3-051E-4844-8FC3-C2161B7561E7}"/>
              </a:ext>
            </a:extLst>
          </p:cNvPr>
          <p:cNvSpPr>
            <a:spLocks noGrp="1"/>
          </p:cNvSpPr>
          <p:nvPr>
            <p:ph type="title"/>
          </p:nvPr>
        </p:nvSpPr>
        <p:spPr/>
        <p:txBody>
          <a:bodyPr/>
          <a:lstStyle/>
          <a:p>
            <a:r>
              <a:rPr lang="en-US" dirty="0"/>
              <a:t>Acknowledgements</a:t>
            </a:r>
          </a:p>
        </p:txBody>
      </p:sp>
      <p:sp>
        <p:nvSpPr>
          <p:cNvPr id="5" name="Content Placeholder 4">
            <a:extLst>
              <a:ext uri="{FF2B5EF4-FFF2-40B4-BE49-F238E27FC236}">
                <a16:creationId xmlns:a16="http://schemas.microsoft.com/office/drawing/2014/main" id="{1F5BE8D1-A022-B345-874E-575DA3F41F3A}"/>
              </a:ext>
            </a:extLst>
          </p:cNvPr>
          <p:cNvSpPr>
            <a:spLocks noGrp="1"/>
          </p:cNvSpPr>
          <p:nvPr>
            <p:ph idx="1"/>
          </p:nvPr>
        </p:nvSpPr>
        <p:spPr/>
        <p:txBody>
          <a:bodyPr/>
          <a:lstStyle/>
          <a:p>
            <a:r>
              <a:rPr lang="en-US" sz="2000" dirty="0"/>
              <a:t>Class Presentation, CS61C, </a:t>
            </a:r>
            <a:r>
              <a:rPr lang="en-US" sz="2000" i="1" dirty="0"/>
              <a:t>Introduction to Assembly Language and RISC-V Instruction Set Architecture, University of Berkeley, Prof </a:t>
            </a:r>
            <a:r>
              <a:rPr lang="en-US" sz="2000" dirty="0" err="1"/>
              <a:t>Krste</a:t>
            </a:r>
            <a:r>
              <a:rPr lang="en-US" sz="2000" dirty="0"/>
              <a:t> </a:t>
            </a:r>
            <a:r>
              <a:rPr lang="en-US" sz="2000" dirty="0" err="1"/>
              <a:t>Asanović</a:t>
            </a:r>
            <a:r>
              <a:rPr lang="en-US" sz="2000" dirty="0"/>
              <a:t> &amp; Randy H. Katz. </a:t>
            </a:r>
            <a:r>
              <a:rPr lang="en-US" sz="2000" dirty="0">
                <a:hlinkClick r:id="rId2"/>
              </a:rPr>
              <a:t>http://inst.eecs.Berkeley.edu/~cs61c</a:t>
            </a:r>
            <a:endParaRPr lang="en-US" sz="2000" dirty="0"/>
          </a:p>
          <a:p>
            <a:r>
              <a:rPr lang="en-US" sz="2000" dirty="0"/>
              <a:t>Class presentation CS61C  Sequential Logic and Finite State Machines,  Instructor: Nick </a:t>
            </a:r>
            <a:r>
              <a:rPr lang="en-US" sz="2000" dirty="0" err="1"/>
              <a:t>Riasanovsky</a:t>
            </a:r>
            <a:endParaRPr lang="en-US" sz="2000" dirty="0"/>
          </a:p>
          <a:p>
            <a:r>
              <a:rPr lang="en-US" sz="2000" dirty="0"/>
              <a:t>Computer Organization and Design, The Hardware Software Interface, RISC-V edition, Patterson and Hennessey</a:t>
            </a:r>
          </a:p>
          <a:p>
            <a:r>
              <a:rPr lang="en-US" sz="2000" dirty="0"/>
              <a:t>Digital Design and Computer Architecture: RISC-V Edition, Harris &amp; Harris, Elsevier – Presentation.</a:t>
            </a:r>
          </a:p>
          <a:p>
            <a:endParaRPr lang="en-US" sz="2000" dirty="0"/>
          </a:p>
          <a:p>
            <a:endParaRPr lang="en-US" sz="2000" dirty="0"/>
          </a:p>
          <a:p>
            <a:endParaRPr lang="en-US" sz="2000" dirty="0"/>
          </a:p>
        </p:txBody>
      </p:sp>
    </p:spTree>
    <p:extLst>
      <p:ext uri="{BB962C8B-B14F-4D97-AF65-F5344CB8AC3E}">
        <p14:creationId xmlns:p14="http://schemas.microsoft.com/office/powerpoint/2010/main" val="50887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other </a:t>
            </a:r>
            <a:r>
              <a:rPr lang="en-US" dirty="0">
                <a:solidFill>
                  <a:srgbClr val="FF0000"/>
                </a:solidFill>
              </a:rPr>
              <a:t>R-Format</a:t>
            </a:r>
            <a:r>
              <a:rPr lang="en-US" dirty="0"/>
              <a:t> instructions</a:t>
            </a:r>
          </a:p>
        </p:txBody>
      </p:sp>
      <p:sp>
        <p:nvSpPr>
          <p:cNvPr id="3" name="Content Placeholder 2"/>
          <p:cNvSpPr>
            <a:spLocks noGrp="1"/>
          </p:cNvSpPr>
          <p:nvPr>
            <p:ph idx="4294967295"/>
          </p:nvPr>
        </p:nvSpPr>
        <p:spPr>
          <a:xfrm>
            <a:off x="180181" y="4760975"/>
            <a:ext cx="8628063" cy="1146175"/>
          </a:xfrm>
        </p:spPr>
        <p:txBody>
          <a:bodyPr>
            <a:normAutofit fontScale="92500" lnSpcReduction="10000"/>
          </a:bodyPr>
          <a:lstStyle/>
          <a:p>
            <a:pPr marL="0" indent="0">
              <a:buNone/>
            </a:pPr>
            <a:endParaRPr lang="en-US" dirty="0">
              <a:latin typeface="Calibri"/>
              <a:cs typeface="Calibri"/>
            </a:endParaRPr>
          </a:p>
          <a:p>
            <a:r>
              <a:rPr lang="en-US" dirty="0"/>
              <a:t>All implemented by decoding funct3 and funct7 fields and selecting appropriate ALU function</a:t>
            </a:r>
          </a:p>
        </p:txBody>
      </p:sp>
      <p:pic>
        <p:nvPicPr>
          <p:cNvPr id="6" name="Picture 5" descr="Untitled.jpeg"/>
          <p:cNvPicPr>
            <a:picLocks noChangeAspect="1"/>
          </p:cNvPicPr>
          <p:nvPr/>
        </p:nvPicPr>
        <p:blipFill rotWithShape="1">
          <a:blip r:embed="rId2">
            <a:extLst>
              <a:ext uri="{28A0092B-C50C-407E-A947-70E740481C1C}">
                <a14:useLocalDpi xmlns:a14="http://schemas.microsoft.com/office/drawing/2010/main" val="0"/>
              </a:ext>
            </a:extLst>
          </a:blip>
          <a:srcRect t="-3" b="-1765"/>
          <a:stretch/>
        </p:blipFill>
        <p:spPr>
          <a:xfrm>
            <a:off x="360363" y="1752600"/>
            <a:ext cx="8267700" cy="2779776"/>
          </a:xfrm>
          <a:prstGeom prst="rect">
            <a:avLst/>
          </a:prstGeom>
        </p:spPr>
      </p:pic>
      <p:sp>
        <p:nvSpPr>
          <p:cNvPr id="5" name="Footer Placeholder 3">
            <a:extLst>
              <a:ext uri="{FF2B5EF4-FFF2-40B4-BE49-F238E27FC236}">
                <a16:creationId xmlns:a16="http://schemas.microsoft.com/office/drawing/2014/main" id="{6AFA6D7B-D930-A049-B2C9-1DFF54D3BED2}"/>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2905078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a:extLst>
              <a:ext uri="{FF2B5EF4-FFF2-40B4-BE49-F238E27FC236}">
                <a16:creationId xmlns:a16="http://schemas.microsoft.com/office/drawing/2014/main" id="{7A2C5D09-036C-A94B-A4EF-432DCBE0AD49}"/>
              </a:ext>
            </a:extLst>
          </p:cNvPr>
          <p:cNvSpPr>
            <a:spLocks noGrp="1" noChangeArrowheads="1"/>
          </p:cNvSpPr>
          <p:nvPr>
            <p:ph type="ctrTitle"/>
          </p:nvPr>
        </p:nvSpPr>
        <p:spPr>
          <a:xfrm>
            <a:off x="611188" y="2852738"/>
            <a:ext cx="7772400" cy="1470025"/>
          </a:xfrm>
        </p:spPr>
        <p:txBody>
          <a:bodyPr/>
          <a:lstStyle/>
          <a:p>
            <a:pPr marL="0" indent="0"/>
            <a:r>
              <a:rPr lang="en-US" altLang="en-US" dirty="0"/>
              <a:t>Datapath for </a:t>
            </a:r>
            <a:r>
              <a:rPr lang="en-US" altLang="en-US" b="0" dirty="0" err="1">
                <a:solidFill>
                  <a:srgbClr val="FF0000"/>
                </a:solidFill>
                <a:latin typeface="Courier" pitchFamily="2" charset="0"/>
              </a:rPr>
              <a:t>addi</a:t>
            </a:r>
            <a:endParaRPr lang="en-US" altLang="en-US" b="0" dirty="0">
              <a:solidFill>
                <a:srgbClr val="FF0000"/>
              </a:solidFill>
              <a:latin typeface="Courier" pitchFamily="2" charset="0"/>
            </a:endParaRPr>
          </a:p>
        </p:txBody>
      </p:sp>
    </p:spTree>
    <p:extLst>
      <p:ext uri="{BB962C8B-B14F-4D97-AF65-F5344CB8AC3E}">
        <p14:creationId xmlns:p14="http://schemas.microsoft.com/office/powerpoint/2010/main" val="231245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the </a:t>
            </a:r>
            <a:r>
              <a:rPr lang="en-US" b="1" dirty="0" err="1">
                <a:solidFill>
                  <a:srgbClr val="FF0000"/>
                </a:solidFill>
                <a:latin typeface="Courier New"/>
                <a:cs typeface="Courier New"/>
              </a:rPr>
              <a:t>addi</a:t>
            </a:r>
            <a:r>
              <a:rPr lang="en-US" dirty="0"/>
              <a:t> instruction</a:t>
            </a:r>
          </a:p>
        </p:txBody>
      </p:sp>
      <p:sp>
        <p:nvSpPr>
          <p:cNvPr id="2119683" name="Rectangle 3"/>
          <p:cNvSpPr>
            <a:spLocks noGrp="1" noChangeArrowheads="1"/>
          </p:cNvSpPr>
          <p:nvPr>
            <p:ph idx="4294967295"/>
          </p:nvPr>
        </p:nvSpPr>
        <p:spPr>
          <a:xfrm>
            <a:off x="0" y="1828800"/>
            <a:ext cx="8229600" cy="3581400"/>
          </a:xfrm>
        </p:spPr>
        <p:txBody>
          <a:bodyPr>
            <a:normAutofit/>
          </a:bodyPr>
          <a:lstStyle/>
          <a:p>
            <a:r>
              <a:rPr lang="en-US" dirty="0"/>
              <a:t>RISC-V Assembly Instruction:</a:t>
            </a:r>
          </a:p>
          <a:p>
            <a:pPr lvl="1">
              <a:buFontTx/>
              <a:buNone/>
            </a:pPr>
            <a:r>
              <a:rPr lang="en-US" b="1" dirty="0" err="1">
                <a:latin typeface="Courier New" pitchFamily="-65" charset="0"/>
              </a:rPr>
              <a:t>addi</a:t>
            </a:r>
            <a:r>
              <a:rPr lang="en-US" b="1" dirty="0">
                <a:latin typeface="Courier New" pitchFamily="-65" charset="0"/>
              </a:rPr>
              <a:t>  x15,x1,-50</a:t>
            </a:r>
          </a:p>
          <a:p>
            <a:pPr lvl="1">
              <a:buFontTx/>
              <a:buNone/>
            </a:pPr>
            <a:endParaRPr lang="en-US" b="1" dirty="0"/>
          </a:p>
          <a:p>
            <a:pPr lvl="1">
              <a:buFontTx/>
              <a:buNone/>
            </a:pPr>
            <a:endParaRPr lang="en-US" dirty="0"/>
          </a:p>
        </p:txBody>
      </p:sp>
      <p:grpSp>
        <p:nvGrpSpPr>
          <p:cNvPr id="6" name="Group 5"/>
          <p:cNvGrpSpPr/>
          <p:nvPr/>
        </p:nvGrpSpPr>
        <p:grpSpPr>
          <a:xfrm>
            <a:off x="152400" y="3810000"/>
            <a:ext cx="8668072" cy="609600"/>
            <a:chOff x="152400" y="3181350"/>
            <a:chExt cx="8763000" cy="381000"/>
          </a:xfrm>
        </p:grpSpPr>
        <p:sp>
          <p:nvSpPr>
            <p:cNvPr id="2" name="Rectangle 1"/>
            <p:cNvSpPr/>
            <p:nvPr/>
          </p:nvSpPr>
          <p:spPr>
            <a:xfrm>
              <a:off x="152400" y="3181350"/>
              <a:ext cx="28956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dirty="0">
                  <a:solidFill>
                    <a:srgbClr val="000000"/>
                  </a:solidFill>
                  <a:latin typeface="Courier New"/>
                  <a:cs typeface="Courier New"/>
                </a:rPr>
                <a:t>111111001110</a:t>
              </a:r>
            </a:p>
          </p:txBody>
        </p:sp>
        <p:sp>
          <p:nvSpPr>
            <p:cNvPr id="12" name="Rectangle 11"/>
            <p:cNvSpPr/>
            <p:nvPr/>
          </p:nvSpPr>
          <p:spPr>
            <a:xfrm>
              <a:off x="3048000" y="3181350"/>
              <a:ext cx="12954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dirty="0">
                  <a:solidFill>
                    <a:srgbClr val="000000"/>
                  </a:solidFill>
                  <a:latin typeface="Courier New"/>
                  <a:cs typeface="Courier New"/>
                </a:rPr>
                <a:t>00001</a:t>
              </a:r>
            </a:p>
          </p:txBody>
        </p:sp>
        <p:sp>
          <p:nvSpPr>
            <p:cNvPr id="13" name="Rectangle 12"/>
            <p:cNvSpPr/>
            <p:nvPr/>
          </p:nvSpPr>
          <p:spPr>
            <a:xfrm>
              <a:off x="4343400" y="3181350"/>
              <a:ext cx="14478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dirty="0">
                  <a:solidFill>
                    <a:srgbClr val="000000"/>
                  </a:solidFill>
                  <a:latin typeface="Courier New"/>
                  <a:cs typeface="Courier New"/>
                </a:rPr>
                <a:t>000</a:t>
              </a:r>
            </a:p>
          </p:txBody>
        </p:sp>
        <p:sp>
          <p:nvSpPr>
            <p:cNvPr id="14" name="Rectangle 13"/>
            <p:cNvSpPr/>
            <p:nvPr/>
          </p:nvSpPr>
          <p:spPr>
            <a:xfrm>
              <a:off x="5791200" y="3181350"/>
              <a:ext cx="12954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dirty="0">
                  <a:solidFill>
                    <a:srgbClr val="000000"/>
                  </a:solidFill>
                  <a:latin typeface="Courier New"/>
                  <a:cs typeface="Courier New"/>
                </a:rPr>
                <a:t>01111</a:t>
              </a:r>
            </a:p>
          </p:txBody>
        </p:sp>
        <p:sp>
          <p:nvSpPr>
            <p:cNvPr id="15" name="Rectangle 14"/>
            <p:cNvSpPr/>
            <p:nvPr/>
          </p:nvSpPr>
          <p:spPr>
            <a:xfrm>
              <a:off x="7086600" y="3181350"/>
              <a:ext cx="18288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dirty="0">
                  <a:solidFill>
                    <a:srgbClr val="000000"/>
                  </a:solidFill>
                  <a:latin typeface="Courier New"/>
                  <a:cs typeface="Courier New"/>
                </a:rPr>
                <a:t>0010011</a:t>
              </a:r>
            </a:p>
          </p:txBody>
        </p:sp>
      </p:grpSp>
      <p:grpSp>
        <p:nvGrpSpPr>
          <p:cNvPr id="5" name="Group 4"/>
          <p:cNvGrpSpPr/>
          <p:nvPr/>
        </p:nvGrpSpPr>
        <p:grpSpPr>
          <a:xfrm>
            <a:off x="1066800" y="4495801"/>
            <a:ext cx="7627098" cy="461665"/>
            <a:chOff x="1295400" y="3867150"/>
            <a:chExt cx="7627098" cy="461665"/>
          </a:xfrm>
        </p:grpSpPr>
        <p:sp>
          <p:nvSpPr>
            <p:cNvPr id="3" name="TextBox 2"/>
            <p:cNvSpPr txBox="1"/>
            <p:nvPr/>
          </p:nvSpPr>
          <p:spPr>
            <a:xfrm>
              <a:off x="7696200" y="3867150"/>
              <a:ext cx="1226298" cy="461665"/>
            </a:xfrm>
            <a:prstGeom prst="rect">
              <a:avLst/>
            </a:prstGeom>
            <a:noFill/>
          </p:spPr>
          <p:txBody>
            <a:bodyPr wrap="none" rtlCol="0">
              <a:spAutoFit/>
            </a:bodyPr>
            <a:lstStyle/>
            <a:p>
              <a:r>
                <a:rPr lang="en-US" b="0" dirty="0">
                  <a:latin typeface="Calibri" panose="020F0502020204030204" pitchFamily="34" charset="0"/>
                  <a:cs typeface="Calibri" panose="020F0502020204030204" pitchFamily="34" charset="0"/>
                </a:rPr>
                <a:t>OP-</a:t>
              </a:r>
              <a:r>
                <a:rPr lang="en-US" b="0" dirty="0" err="1">
                  <a:latin typeface="Calibri" panose="020F0502020204030204" pitchFamily="34" charset="0"/>
                  <a:cs typeface="Calibri" panose="020F0502020204030204" pitchFamily="34" charset="0"/>
                </a:rPr>
                <a:t>Imm</a:t>
              </a:r>
              <a:endParaRPr lang="en-US" b="0" dirty="0">
                <a:latin typeface="Calibri" panose="020F0502020204030204" pitchFamily="34" charset="0"/>
                <a:cs typeface="Calibri" panose="020F0502020204030204" pitchFamily="34" charset="0"/>
              </a:endParaRPr>
            </a:p>
          </p:txBody>
        </p:sp>
        <p:sp>
          <p:nvSpPr>
            <p:cNvPr id="16" name="TextBox 15"/>
            <p:cNvSpPr txBox="1"/>
            <p:nvPr/>
          </p:nvSpPr>
          <p:spPr>
            <a:xfrm>
              <a:off x="6172200" y="3867150"/>
              <a:ext cx="919867" cy="461665"/>
            </a:xfrm>
            <a:prstGeom prst="rect">
              <a:avLst/>
            </a:prstGeom>
            <a:noFill/>
          </p:spPr>
          <p:txBody>
            <a:bodyPr wrap="none" rtlCol="0">
              <a:spAutoFit/>
            </a:bodyPr>
            <a:lstStyle/>
            <a:p>
              <a:r>
                <a:rPr lang="en-US" b="0" dirty="0" err="1">
                  <a:latin typeface="Calibri" panose="020F0502020204030204" pitchFamily="34" charset="0"/>
                  <a:cs typeface="Calibri" panose="020F0502020204030204" pitchFamily="34" charset="0"/>
                </a:rPr>
                <a:t>rd</a:t>
              </a:r>
              <a:r>
                <a:rPr lang="en-US" b="0" dirty="0">
                  <a:latin typeface="Calibri" panose="020F0502020204030204" pitchFamily="34" charset="0"/>
                  <a:cs typeface="Calibri" panose="020F0502020204030204" pitchFamily="34" charset="0"/>
                </a:rPr>
                <a:t>=15</a:t>
              </a:r>
            </a:p>
          </p:txBody>
        </p:sp>
        <p:sp>
          <p:nvSpPr>
            <p:cNvPr id="17" name="TextBox 16"/>
            <p:cNvSpPr txBox="1"/>
            <p:nvPr/>
          </p:nvSpPr>
          <p:spPr>
            <a:xfrm>
              <a:off x="4953000" y="3867150"/>
              <a:ext cx="758541" cy="461665"/>
            </a:xfrm>
            <a:prstGeom prst="rect">
              <a:avLst/>
            </a:prstGeom>
            <a:noFill/>
          </p:spPr>
          <p:txBody>
            <a:bodyPr wrap="none" rtlCol="0">
              <a:spAutoFit/>
            </a:bodyPr>
            <a:lstStyle/>
            <a:p>
              <a:r>
                <a:rPr lang="en-US" b="0" dirty="0">
                  <a:latin typeface="Calibri" panose="020F0502020204030204" pitchFamily="34" charset="0"/>
                  <a:cs typeface="Calibri" panose="020F0502020204030204" pitchFamily="34" charset="0"/>
                </a:rPr>
                <a:t>ADD</a:t>
              </a:r>
            </a:p>
          </p:txBody>
        </p:sp>
        <p:sp>
          <p:nvSpPr>
            <p:cNvPr id="19" name="TextBox 18"/>
            <p:cNvSpPr txBox="1"/>
            <p:nvPr/>
          </p:nvSpPr>
          <p:spPr>
            <a:xfrm>
              <a:off x="1295400" y="3867150"/>
              <a:ext cx="1319592" cy="461665"/>
            </a:xfrm>
            <a:prstGeom prst="rect">
              <a:avLst/>
            </a:prstGeom>
            <a:noFill/>
          </p:spPr>
          <p:txBody>
            <a:bodyPr wrap="none" rtlCol="0">
              <a:spAutoFit/>
            </a:bodyPr>
            <a:lstStyle/>
            <a:p>
              <a:r>
                <a:rPr lang="en-US" b="0" dirty="0" err="1">
                  <a:latin typeface="Calibri" panose="020F0502020204030204" pitchFamily="34" charset="0"/>
                  <a:cs typeface="Calibri" panose="020F0502020204030204" pitchFamily="34" charset="0"/>
                </a:rPr>
                <a:t>imm</a:t>
              </a:r>
              <a:r>
                <a:rPr lang="en-US" b="0" dirty="0">
                  <a:latin typeface="Calibri" panose="020F0502020204030204" pitchFamily="34" charset="0"/>
                  <a:cs typeface="Calibri" panose="020F0502020204030204" pitchFamily="34" charset="0"/>
                </a:rPr>
                <a:t>=-50</a:t>
              </a:r>
            </a:p>
          </p:txBody>
        </p:sp>
        <p:sp>
          <p:nvSpPr>
            <p:cNvPr id="20" name="TextBox 19"/>
            <p:cNvSpPr txBox="1"/>
            <p:nvPr/>
          </p:nvSpPr>
          <p:spPr>
            <a:xfrm>
              <a:off x="3352800" y="3867150"/>
              <a:ext cx="877614" cy="461665"/>
            </a:xfrm>
            <a:prstGeom prst="rect">
              <a:avLst/>
            </a:prstGeom>
            <a:noFill/>
          </p:spPr>
          <p:txBody>
            <a:bodyPr wrap="none" rtlCol="0">
              <a:spAutoFit/>
            </a:bodyPr>
            <a:lstStyle/>
            <a:p>
              <a:r>
                <a:rPr lang="en-US" b="0" dirty="0">
                  <a:latin typeface="Calibri" panose="020F0502020204030204" pitchFamily="34" charset="0"/>
                  <a:cs typeface="Calibri" panose="020F0502020204030204" pitchFamily="34" charset="0"/>
                </a:rPr>
                <a:t>rs1=1</a:t>
              </a:r>
            </a:p>
          </p:txBody>
        </p:sp>
      </p:grpSp>
      <p:pic>
        <p:nvPicPr>
          <p:cNvPr id="21" name="Picture 20" descr="Untitle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3047234"/>
            <a:ext cx="8544280" cy="762766"/>
          </a:xfrm>
          <a:prstGeom prst="rect">
            <a:avLst/>
          </a:prstGeom>
        </p:spPr>
      </p:pic>
      <p:sp>
        <p:nvSpPr>
          <p:cNvPr id="18" name="Footer Placeholder 3">
            <a:extLst>
              <a:ext uri="{FF2B5EF4-FFF2-40B4-BE49-F238E27FC236}">
                <a16:creationId xmlns:a16="http://schemas.microsoft.com/office/drawing/2014/main" id="{EBD509F8-D962-3B4C-BD93-185F78FF96A0}"/>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solidFill>
                  <a:schemeClr val="bg1">
                    <a:lumMod val="65000"/>
                  </a:schemeClr>
                </a:solidFill>
              </a:rPr>
              <a:t>CS61C Prof Dan Garcia and Miki Lustig, </a:t>
            </a:r>
            <a:r>
              <a:rPr lang="en-US" b="0" dirty="0" err="1">
                <a:solidFill>
                  <a:schemeClr val="bg1">
                    <a:lumMod val="65000"/>
                  </a:schemeClr>
                </a:solidFill>
              </a:rPr>
              <a:t>Univ</a:t>
            </a:r>
            <a:r>
              <a:rPr lang="en-US" b="0" dirty="0">
                <a:solidFill>
                  <a:schemeClr val="bg1">
                    <a:lumMod val="65000"/>
                  </a:schemeClr>
                </a:solidFill>
              </a:rPr>
              <a:t> of California, Berkeley</a:t>
            </a:r>
          </a:p>
        </p:txBody>
      </p:sp>
    </p:spTree>
    <p:extLst>
      <p:ext uri="{BB962C8B-B14F-4D97-AF65-F5344CB8AC3E}">
        <p14:creationId xmlns:p14="http://schemas.microsoft.com/office/powerpoint/2010/main" val="394587427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err="1">
                <a:solidFill>
                  <a:schemeClr val="tx1"/>
                </a:solidFill>
                <a:latin typeface="Calibri" panose="020F0502020204030204" pitchFamily="34" charset="0"/>
                <a:cs typeface="Calibri" panose="020F0502020204030204" pitchFamily="34" charset="0"/>
              </a:rPr>
              <a:t>Datapath</a:t>
            </a:r>
            <a:r>
              <a:rPr lang="en-US" sz="3600" b="0" dirty="0">
                <a:solidFill>
                  <a:schemeClr val="tx1"/>
                </a:solidFill>
                <a:latin typeface="Calibri" panose="020F0502020204030204" pitchFamily="34" charset="0"/>
                <a:cs typeface="Calibri" panose="020F0502020204030204" pitchFamily="34" charset="0"/>
              </a:rPr>
              <a:t> for </a:t>
            </a:r>
            <a:r>
              <a:rPr lang="en-US" sz="3600" dirty="0">
                <a:solidFill>
                  <a:srgbClr val="FF0000"/>
                </a:solidFill>
                <a:latin typeface="Courier New"/>
                <a:cs typeface="Courier New"/>
              </a:rPr>
              <a:t>add/sub</a:t>
            </a:r>
            <a:endParaRPr lang="en-US" sz="3600" dirty="0">
              <a:solidFill>
                <a:srgbClr val="FF0000"/>
              </a:solidFill>
            </a:endParaRPr>
          </a:p>
        </p:txBody>
      </p:sp>
      <p:grpSp>
        <p:nvGrpSpPr>
          <p:cNvPr id="125" name="Group 124"/>
          <p:cNvGrpSpPr/>
          <p:nvPr/>
        </p:nvGrpSpPr>
        <p:grpSpPr>
          <a:xfrm>
            <a:off x="977810" y="1664025"/>
            <a:ext cx="2347961" cy="2233469"/>
            <a:chOff x="2776507" y="1828800"/>
            <a:chExt cx="2349263" cy="2234707"/>
          </a:xfrm>
        </p:grpSpPr>
        <p:sp>
          <p:nvSpPr>
            <p:cNvPr id="104" name="Line 26"/>
            <p:cNvSpPr>
              <a:spLocks noChangeShapeType="1"/>
            </p:cNvSpPr>
            <p:nvPr/>
          </p:nvSpPr>
          <p:spPr bwMode="auto">
            <a:xfrm>
              <a:off x="4851572" y="3427203"/>
              <a:ext cx="274198" cy="0"/>
            </a:xfrm>
            <a:prstGeom prst="line">
              <a:avLst/>
            </a:prstGeom>
            <a:noFill/>
            <a:ln w="25400">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05" name="Rectangle 27"/>
            <p:cNvSpPr>
              <a:spLocks noChangeArrowheads="1"/>
            </p:cNvSpPr>
            <p:nvPr/>
          </p:nvSpPr>
          <p:spPr bwMode="auto">
            <a:xfrm>
              <a:off x="3691017" y="2185486"/>
              <a:ext cx="238078" cy="196078"/>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a:solidFill>
                    <a:srgbClr val="134770"/>
                  </a:solidFill>
                  <a:latin typeface="Tw Cen MT" panose="020B0602020104020603"/>
                </a:rPr>
                <a:t>+4</a:t>
              </a:r>
            </a:p>
          </p:txBody>
        </p:sp>
        <p:sp>
          <p:nvSpPr>
            <p:cNvPr id="106"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07" name="Line 29"/>
            <p:cNvSpPr>
              <a:spLocks noChangeShapeType="1"/>
            </p:cNvSpPr>
            <p:nvPr/>
          </p:nvSpPr>
          <p:spPr bwMode="auto">
            <a:xfrm flipV="1">
              <a:off x="3923081" y="2259792"/>
              <a:ext cx="99042" cy="683"/>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08" name="Rectangle 30"/>
            <p:cNvSpPr>
              <a:spLocks noChangeArrowheads="1"/>
            </p:cNvSpPr>
            <p:nvPr/>
          </p:nvSpPr>
          <p:spPr bwMode="auto">
            <a:xfrm>
              <a:off x="4108601" y="2402325"/>
              <a:ext cx="308649" cy="196078"/>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a:solidFill>
                    <a:srgbClr val="134770"/>
                  </a:solidFill>
                  <a:latin typeface="Tw Cen MT" panose="020B0602020104020603"/>
                </a:rPr>
                <a:t>Add</a:t>
              </a:r>
            </a:p>
          </p:txBody>
        </p:sp>
        <p:sp>
          <p:nvSpPr>
            <p:cNvPr id="109" name="Rectangle 31"/>
            <p:cNvSpPr>
              <a:spLocks noChangeArrowheads="1"/>
            </p:cNvSpPr>
            <p:nvPr/>
          </p:nvSpPr>
          <p:spPr bwMode="auto">
            <a:xfrm>
              <a:off x="3362296" y="3662680"/>
              <a:ext cx="231662" cy="196078"/>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a:solidFill>
                    <a:srgbClr val="134770"/>
                  </a:solidFill>
                  <a:latin typeface="Tw Cen MT" panose="020B0602020104020603"/>
                </a:rPr>
                <a:t>clk</a:t>
              </a:r>
            </a:p>
          </p:txBody>
        </p:sp>
        <p:sp>
          <p:nvSpPr>
            <p:cNvPr id="110"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4" name="Freeform 34"/>
            <p:cNvSpPr>
              <a:spLocks/>
            </p:cNvSpPr>
            <p:nvPr/>
          </p:nvSpPr>
          <p:spPr bwMode="auto">
            <a:xfrm>
              <a:off x="3670807" y="3267702"/>
              <a:ext cx="330751" cy="1697"/>
            </a:xfrm>
            <a:custGeom>
              <a:avLst/>
              <a:gdLst>
                <a:gd name="T0" fmla="*/ 0 w 193"/>
                <a:gd name="T1" fmla="*/ 0 h 1"/>
                <a:gd name="T2" fmla="*/ 144 w 193"/>
                <a:gd name="T3" fmla="*/ 0 h 1"/>
                <a:gd name="T4" fmla="*/ 192 w 193"/>
                <a:gd name="T5" fmla="*/ 0 h 1"/>
                <a:gd name="T6" fmla="*/ 0 60000 65536"/>
                <a:gd name="T7" fmla="*/ 0 60000 65536"/>
                <a:gd name="T8" fmla="*/ 0 60000 65536"/>
                <a:gd name="T9" fmla="*/ 0 w 193"/>
                <a:gd name="T10" fmla="*/ 0 h 1"/>
                <a:gd name="T11" fmla="*/ 193 w 193"/>
                <a:gd name="T12" fmla="*/ 1 h 1"/>
              </a:gdLst>
              <a:ahLst/>
              <a:cxnLst>
                <a:cxn ang="T6">
                  <a:pos x="T0" y="T1"/>
                </a:cxn>
                <a:cxn ang="T7">
                  <a:pos x="T2" y="T3"/>
                </a:cxn>
                <a:cxn ang="T8">
                  <a:pos x="T4" y="T5"/>
                </a:cxn>
              </a:cxnLst>
              <a:rect l="T9" t="T10" r="T11" b="T12"/>
              <a:pathLst>
                <a:path w="193" h="1">
                  <a:moveTo>
                    <a:pt x="0" y="0"/>
                  </a:moveTo>
                  <a:lnTo>
                    <a:pt x="144" y="0"/>
                  </a:lnTo>
                  <a:lnTo>
                    <a:pt x="192" y="0"/>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grpSp>
          <p:nvGrpSpPr>
            <p:cNvPr id="115" name="Group 35"/>
            <p:cNvGrpSpPr>
              <a:grpSpLocks/>
            </p:cNvGrpSpPr>
            <p:nvPr/>
          </p:nvGrpSpPr>
          <p:grpSpPr bwMode="auto">
            <a:xfrm>
              <a:off x="4011843" y="3072566"/>
              <a:ext cx="817453" cy="990941"/>
              <a:chOff x="1326" y="1623"/>
              <a:chExt cx="477" cy="584"/>
            </a:xfrm>
          </p:grpSpPr>
          <p:sp>
            <p:nvSpPr>
              <p:cNvPr id="120"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21" name="Rectangle 37"/>
              <p:cNvSpPr>
                <a:spLocks noChangeArrowheads="1"/>
              </p:cNvSpPr>
              <p:nvPr/>
            </p:nvSpPr>
            <p:spPr bwMode="auto">
              <a:xfrm>
                <a:off x="1326" y="1691"/>
                <a:ext cx="191" cy="116"/>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addr</a:t>
                </a:r>
                <a:endParaRPr lang="en-US" sz="1000" dirty="0">
                  <a:solidFill>
                    <a:srgbClr val="134770"/>
                  </a:solidFill>
                  <a:latin typeface="Tw Cen MT" panose="020B0602020104020603"/>
                </a:endParaRPr>
              </a:p>
            </p:txBody>
          </p:sp>
          <p:sp>
            <p:nvSpPr>
              <p:cNvPr id="122" name="Rectangle 38"/>
              <p:cNvSpPr>
                <a:spLocks noChangeArrowheads="1"/>
              </p:cNvSpPr>
              <p:nvPr/>
            </p:nvSpPr>
            <p:spPr bwMode="auto">
              <a:xfrm>
                <a:off x="1613" y="1774"/>
                <a:ext cx="160" cy="116"/>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endParaRPr lang="en-US" sz="688" dirty="0">
                  <a:solidFill>
                    <a:srgbClr val="134770"/>
                  </a:solidFill>
                  <a:latin typeface="Tw Cen MT" panose="020B0602020104020603"/>
                </a:endParaRPr>
              </a:p>
            </p:txBody>
          </p:sp>
          <p:sp>
            <p:nvSpPr>
              <p:cNvPr id="123" name="Rectangle 39"/>
              <p:cNvSpPr>
                <a:spLocks noChangeArrowheads="1"/>
              </p:cNvSpPr>
              <p:nvPr/>
            </p:nvSpPr>
            <p:spPr bwMode="auto">
              <a:xfrm>
                <a:off x="1432" y="2054"/>
                <a:ext cx="245" cy="127"/>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125" dirty="0">
                    <a:solidFill>
                      <a:srgbClr val="134770"/>
                    </a:solidFill>
                    <a:latin typeface="Tw Cen MT" panose="020B0602020104020603"/>
                  </a:rPr>
                  <a:t>IMEM</a:t>
                </a:r>
              </a:p>
            </p:txBody>
          </p:sp>
        </p:grpSp>
        <p:sp>
          <p:nvSpPr>
            <p:cNvPr id="116"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7"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8" name="Rectangle 42"/>
            <p:cNvSpPr>
              <a:spLocks noChangeArrowheads="1"/>
            </p:cNvSpPr>
            <p:nvPr/>
          </p:nvSpPr>
          <p:spPr bwMode="auto">
            <a:xfrm>
              <a:off x="3409948" y="3157761"/>
              <a:ext cx="210812" cy="176831"/>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875" dirty="0">
                  <a:solidFill>
                    <a:srgbClr val="134770"/>
                  </a:solidFill>
                  <a:latin typeface="Tw Cen MT" panose="020B0602020104020603"/>
                </a:rPr>
                <a:t>PC</a:t>
              </a:r>
            </a:p>
          </p:txBody>
        </p:sp>
        <p:sp>
          <p:nvSpPr>
            <p:cNvPr id="119"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2"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3"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24" name="Rectangle 42"/>
            <p:cNvSpPr>
              <a:spLocks noChangeArrowheads="1"/>
            </p:cNvSpPr>
            <p:nvPr/>
          </p:nvSpPr>
          <p:spPr bwMode="auto">
            <a:xfrm>
              <a:off x="2776507" y="3288006"/>
              <a:ext cx="356766" cy="196078"/>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a:solidFill>
                    <a:srgbClr val="134770"/>
                  </a:solidFill>
                  <a:latin typeface="Tw Cen MT" panose="020B0602020104020603"/>
                </a:rPr>
                <a:t>pc+4</a:t>
              </a:r>
            </a:p>
          </p:txBody>
        </p:sp>
      </p:grpSp>
      <p:grpSp>
        <p:nvGrpSpPr>
          <p:cNvPr id="208" name="Group 207"/>
          <p:cNvGrpSpPr/>
          <p:nvPr/>
        </p:nvGrpSpPr>
        <p:grpSpPr>
          <a:xfrm>
            <a:off x="3325399" y="2027603"/>
            <a:ext cx="3333750" cy="2293824"/>
            <a:chOff x="5320638" y="1872565"/>
            <a:chExt cx="5334000" cy="3670118"/>
          </a:xfrm>
        </p:grpSpPr>
        <p:sp>
          <p:nvSpPr>
            <p:cNvPr id="127" name="Freeform 48"/>
            <p:cNvSpPr>
              <a:spLocks/>
            </p:cNvSpPr>
            <p:nvPr/>
          </p:nvSpPr>
          <p:spPr bwMode="auto">
            <a:xfrm>
              <a:off x="5334697" y="3516633"/>
              <a:ext cx="1435865" cy="373113"/>
            </a:xfrm>
            <a:custGeom>
              <a:avLst/>
              <a:gdLst>
                <a:gd name="T0" fmla="*/ 0 w 817"/>
                <a:gd name="T1" fmla="*/ 192 h 193"/>
                <a:gd name="T2" fmla="*/ 0 w 817"/>
                <a:gd name="T3" fmla="*/ 0 h 193"/>
                <a:gd name="T4" fmla="*/ 816 w 817"/>
                <a:gd name="T5" fmla="*/ 0 h 193"/>
                <a:gd name="T6" fmla="*/ 0 60000 65536"/>
                <a:gd name="T7" fmla="*/ 0 60000 65536"/>
                <a:gd name="T8" fmla="*/ 0 60000 65536"/>
                <a:gd name="T9" fmla="*/ 0 w 817"/>
                <a:gd name="T10" fmla="*/ 0 h 193"/>
                <a:gd name="T11" fmla="*/ 817 w 817"/>
                <a:gd name="T12" fmla="*/ 193 h 193"/>
              </a:gdLst>
              <a:ahLst/>
              <a:cxnLst>
                <a:cxn ang="T6">
                  <a:pos x="T0" y="T1"/>
                </a:cxn>
                <a:cxn ang="T7">
                  <a:pos x="T2" y="T3"/>
                </a:cxn>
                <a:cxn ang="T8">
                  <a:pos x="T4" y="T5"/>
                </a:cxn>
              </a:cxnLst>
              <a:rect l="T9" t="T10" r="T11" b="T12"/>
              <a:pathLst>
                <a:path w="817" h="193">
                  <a:moveTo>
                    <a:pt x="0" y="192"/>
                  </a:moveTo>
                  <a:lnTo>
                    <a:pt x="0" y="0"/>
                  </a:lnTo>
                  <a:lnTo>
                    <a:pt x="816" y="0"/>
                  </a:lnTo>
                </a:path>
              </a:pathLst>
            </a:custGeom>
            <a:noFill/>
            <a:ln w="28575"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28" name="Freeform 49"/>
            <p:cNvSpPr>
              <a:spLocks/>
            </p:cNvSpPr>
            <p:nvPr/>
          </p:nvSpPr>
          <p:spPr bwMode="auto">
            <a:xfrm>
              <a:off x="5334696" y="3873331"/>
              <a:ext cx="1435865" cy="1933"/>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32" name="Freeform 53"/>
            <p:cNvSpPr>
              <a:spLocks/>
            </p:cNvSpPr>
            <p:nvPr/>
          </p:nvSpPr>
          <p:spPr bwMode="auto">
            <a:xfrm flipV="1">
              <a:off x="7453337" y="4255462"/>
              <a:ext cx="1933303"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35" name="Rectangle 56"/>
            <p:cNvSpPr>
              <a:spLocks noChangeArrowheads="1"/>
            </p:cNvSpPr>
            <p:nvPr/>
          </p:nvSpPr>
          <p:spPr bwMode="auto">
            <a:xfrm>
              <a:off x="5476360" y="3950142"/>
              <a:ext cx="1052693"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r>
                <a:rPr lang="en-US" sz="1000" dirty="0">
                  <a:solidFill>
                    <a:srgbClr val="134770"/>
                  </a:solidFill>
                  <a:latin typeface="Tw Cen MT" panose="020B0602020104020603"/>
                </a:rPr>
                <a:t>[24:20]</a:t>
              </a:r>
            </a:p>
          </p:txBody>
        </p:sp>
        <p:sp>
          <p:nvSpPr>
            <p:cNvPr id="137" name="Line 58"/>
            <p:cNvSpPr>
              <a:spLocks noChangeShapeType="1"/>
            </p:cNvSpPr>
            <p:nvPr/>
          </p:nvSpPr>
          <p:spPr bwMode="auto">
            <a:xfrm flipH="1">
              <a:off x="5331190" y="3524366"/>
              <a:ext cx="3507" cy="2018317"/>
            </a:xfrm>
            <a:prstGeom prst="line">
              <a:avLst/>
            </a:prstGeom>
            <a:noFill/>
            <a:ln w="28575">
              <a:solidFill>
                <a:schemeClr val="tx2"/>
              </a:solidFill>
              <a:round/>
              <a:headEnd/>
              <a:tailEnd type="triangle" w="med" len="med"/>
            </a:ln>
          </p:spPr>
          <p:txBody>
            <a:bodyPr wrap="none" anchor="ct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40" name="Freeform 61"/>
            <p:cNvSpPr>
              <a:spLocks/>
            </p:cNvSpPr>
            <p:nvPr/>
          </p:nvSpPr>
          <p:spPr bwMode="auto">
            <a:xfrm>
              <a:off x="5320638" y="4230237"/>
              <a:ext cx="1435865" cy="1933"/>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grpSp>
          <p:nvGrpSpPr>
            <p:cNvPr id="141" name="Group 62"/>
            <p:cNvGrpSpPr>
              <a:grpSpLocks/>
            </p:cNvGrpSpPr>
            <p:nvPr/>
          </p:nvGrpSpPr>
          <p:grpSpPr bwMode="auto">
            <a:xfrm>
              <a:off x="9408179" y="3470170"/>
              <a:ext cx="676939" cy="1168993"/>
              <a:chOff x="4085" y="1630"/>
              <a:chExt cx="241" cy="385"/>
            </a:xfrm>
          </p:grpSpPr>
          <p:sp>
            <p:nvSpPr>
              <p:cNvPr id="162" name="Freeform 65"/>
              <p:cNvSpPr>
                <a:spLocks/>
              </p:cNvSpPr>
              <p:nvPr/>
            </p:nvSpPr>
            <p:spPr bwMode="auto">
              <a:xfrm>
                <a:off x="4085" y="1630"/>
                <a:ext cx="241" cy="38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63" name="Rectangle 66"/>
              <p:cNvSpPr>
                <a:spLocks noChangeArrowheads="1"/>
              </p:cNvSpPr>
              <p:nvPr/>
            </p:nvSpPr>
            <p:spPr bwMode="auto">
              <a:xfrm>
                <a:off x="4106" y="1828"/>
                <a:ext cx="192" cy="113"/>
              </a:xfrm>
              <a:prstGeom prst="rect">
                <a:avLst/>
              </a:prstGeom>
              <a:noFill/>
              <a:ln w="381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125" dirty="0">
                    <a:solidFill>
                      <a:srgbClr val="134770"/>
                    </a:solidFill>
                    <a:latin typeface="Tw Cen MT" panose="020B0602020104020603"/>
                  </a:rPr>
                  <a:t>ALU</a:t>
                </a:r>
              </a:p>
            </p:txBody>
          </p:sp>
          <p:sp>
            <p:nvSpPr>
              <p:cNvPr id="180" name="Rectangle 66"/>
              <p:cNvSpPr>
                <a:spLocks noChangeArrowheads="1"/>
              </p:cNvSpPr>
              <p:nvPr/>
            </p:nvSpPr>
            <p:spPr bwMode="auto">
              <a:xfrm>
                <a:off x="4145" y="1708"/>
                <a:ext cx="122" cy="144"/>
              </a:xfrm>
              <a:prstGeom prst="rect">
                <a:avLst/>
              </a:prstGeom>
              <a:noFill/>
              <a:ln w="381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500" dirty="0">
                    <a:solidFill>
                      <a:srgbClr val="134770"/>
                    </a:solidFill>
                    <a:latin typeface="Tw Cen MT" panose="020B0602020104020603"/>
                  </a:rPr>
                  <a:t>+</a:t>
                </a:r>
              </a:p>
            </p:txBody>
          </p:sp>
        </p:grpSp>
        <p:sp>
          <p:nvSpPr>
            <p:cNvPr id="146" name="Rectangle 72"/>
            <p:cNvSpPr>
              <a:spLocks noChangeArrowheads="1"/>
            </p:cNvSpPr>
            <p:nvPr/>
          </p:nvSpPr>
          <p:spPr bwMode="auto">
            <a:xfrm>
              <a:off x="7538784" y="5133545"/>
              <a:ext cx="370454" cy="313550"/>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clk</a:t>
              </a:r>
              <a:endParaRPr lang="en-US" sz="1000" dirty="0">
                <a:solidFill>
                  <a:srgbClr val="134770"/>
                </a:solidFill>
                <a:latin typeface="Tw Cen MT" panose="020B0602020104020603"/>
              </a:endParaRPr>
            </a:p>
          </p:txBody>
        </p:sp>
        <p:sp>
          <p:nvSpPr>
            <p:cNvPr id="148" name="Rectangle 74"/>
            <p:cNvSpPr>
              <a:spLocks noChangeArrowheads="1"/>
            </p:cNvSpPr>
            <p:nvPr/>
          </p:nvSpPr>
          <p:spPr bwMode="auto">
            <a:xfrm>
              <a:off x="6791652" y="2614312"/>
              <a:ext cx="1502103" cy="2303658"/>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50" name="Rectangle 76"/>
            <p:cNvSpPr>
              <a:spLocks noChangeArrowheads="1"/>
            </p:cNvSpPr>
            <p:nvPr/>
          </p:nvSpPr>
          <p:spPr bwMode="auto">
            <a:xfrm>
              <a:off x="6894443" y="4541461"/>
              <a:ext cx="770565" cy="344328"/>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125" dirty="0" err="1">
                  <a:solidFill>
                    <a:srgbClr val="134770"/>
                  </a:solidFill>
                  <a:latin typeface="Tw Cen MT" panose="020B0602020104020603"/>
                </a:rPr>
                <a:t>Reg</a:t>
              </a:r>
              <a:r>
                <a:rPr lang="en-US" sz="1125" dirty="0">
                  <a:solidFill>
                    <a:srgbClr val="134770"/>
                  </a:solidFill>
                  <a:latin typeface="Tw Cen MT" panose="020B0602020104020603"/>
                </a:rPr>
                <a:t> [ ]</a:t>
              </a:r>
            </a:p>
          </p:txBody>
        </p:sp>
        <p:sp>
          <p:nvSpPr>
            <p:cNvPr id="144" name="Line 86"/>
            <p:cNvSpPr>
              <a:spLocks noChangeShapeType="1"/>
            </p:cNvSpPr>
            <p:nvPr/>
          </p:nvSpPr>
          <p:spPr bwMode="auto">
            <a:xfrm>
              <a:off x="10062647" y="4040275"/>
              <a:ext cx="562395" cy="0"/>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64" name="Freeform 53"/>
            <p:cNvSpPr>
              <a:spLocks/>
            </p:cNvSpPr>
            <p:nvPr/>
          </p:nvSpPr>
          <p:spPr bwMode="auto">
            <a:xfrm flipV="1">
              <a:off x="8313513" y="3743971"/>
              <a:ext cx="1094666"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65" name="Line 86"/>
            <p:cNvSpPr>
              <a:spLocks noChangeShapeType="1"/>
            </p:cNvSpPr>
            <p:nvPr/>
          </p:nvSpPr>
          <p:spPr bwMode="auto">
            <a:xfrm flipH="1">
              <a:off x="10633851" y="1904493"/>
              <a:ext cx="20787" cy="2121458"/>
            </a:xfrm>
            <a:prstGeom prst="line">
              <a:avLst/>
            </a:prstGeom>
            <a:noFill/>
            <a:ln w="28575">
              <a:solidFill>
                <a:schemeClr val="tx2"/>
              </a:solidFill>
              <a:round/>
              <a:headEnd/>
              <a:tailEnd/>
            </a:ln>
          </p:spPr>
          <p:txBody>
            <a:bodyPr wrap="none" anchor="ctr">
              <a:prstTxWarp prst="textNoShape">
                <a:avLst/>
              </a:prstTxWarp>
            </a:bodyPr>
            <a:lstStyle/>
            <a:p>
              <a:pPr algn="r" defTabSz="342900" eaLnBrk="1" fontAlgn="auto" hangingPunct="1">
                <a:spcBef>
                  <a:spcPts val="0"/>
                </a:spcBef>
                <a:spcAft>
                  <a:spcPts val="0"/>
                </a:spcAft>
              </a:pPr>
              <a:endParaRPr lang="en-US" sz="1125" b="0" dirty="0">
                <a:solidFill>
                  <a:prstClr val="black"/>
                </a:solidFill>
                <a:latin typeface="Tw Cen MT" panose="020B0602020104020603"/>
              </a:endParaRPr>
            </a:p>
          </p:txBody>
        </p:sp>
        <p:sp>
          <p:nvSpPr>
            <p:cNvPr id="166" name="Line 86"/>
            <p:cNvSpPr>
              <a:spLocks noChangeShapeType="1"/>
            </p:cNvSpPr>
            <p:nvPr/>
          </p:nvSpPr>
          <p:spPr bwMode="auto">
            <a:xfrm flipV="1">
              <a:off x="5777839" y="1894482"/>
              <a:ext cx="4864418" cy="486"/>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67" name="Line 86"/>
            <p:cNvSpPr>
              <a:spLocks noChangeShapeType="1"/>
            </p:cNvSpPr>
            <p:nvPr/>
          </p:nvSpPr>
          <p:spPr bwMode="auto">
            <a:xfrm flipH="1">
              <a:off x="5756194" y="1872565"/>
              <a:ext cx="16766" cy="1142362"/>
            </a:xfrm>
            <a:prstGeom prst="line">
              <a:avLst/>
            </a:prstGeom>
            <a:noFill/>
            <a:ln w="28575">
              <a:solidFill>
                <a:schemeClr val="tx2"/>
              </a:solidFill>
              <a:round/>
              <a:headEnd/>
              <a:tailEnd/>
            </a:ln>
          </p:spPr>
          <p:txBody>
            <a:bodyPr wrap="none" anchor="ctr">
              <a:prstTxWarp prst="textNoShape">
                <a:avLst/>
              </a:prstTxWarp>
            </a:bodyPr>
            <a:lstStyle/>
            <a:p>
              <a:pPr algn="r" defTabSz="342900" eaLnBrk="1" fontAlgn="auto" hangingPunct="1">
                <a:spcBef>
                  <a:spcPts val="0"/>
                </a:spcBef>
                <a:spcAft>
                  <a:spcPts val="0"/>
                </a:spcAft>
              </a:pPr>
              <a:endParaRPr lang="en-US" sz="1125" b="0" dirty="0">
                <a:solidFill>
                  <a:prstClr val="black"/>
                </a:solidFill>
                <a:latin typeface="Tw Cen MT" panose="020B0602020104020603"/>
              </a:endParaRPr>
            </a:p>
          </p:txBody>
        </p:sp>
        <p:sp>
          <p:nvSpPr>
            <p:cNvPr id="168" name="Freeform 53"/>
            <p:cNvSpPr>
              <a:spLocks/>
            </p:cNvSpPr>
            <p:nvPr/>
          </p:nvSpPr>
          <p:spPr bwMode="auto">
            <a:xfrm flipV="1">
              <a:off x="5767803" y="2967748"/>
              <a:ext cx="1004090" cy="47180"/>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70" name="Freeform 43"/>
            <p:cNvSpPr>
              <a:spLocks/>
            </p:cNvSpPr>
            <p:nvPr/>
          </p:nvSpPr>
          <p:spPr bwMode="auto">
            <a:xfrm>
              <a:off x="7682838" y="4785013"/>
              <a:ext cx="134282" cy="13295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71" name="Line 85"/>
            <p:cNvSpPr>
              <a:spLocks noChangeShapeType="1"/>
            </p:cNvSpPr>
            <p:nvPr/>
          </p:nvSpPr>
          <p:spPr bwMode="auto">
            <a:xfrm>
              <a:off x="7759038" y="4917970"/>
              <a:ext cx="0" cy="173990"/>
            </a:xfrm>
            <a:prstGeom prst="line">
              <a:avLst/>
            </a:prstGeom>
            <a:noFill/>
            <a:ln w="25400">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72" name="Rectangle 56"/>
            <p:cNvSpPr>
              <a:spLocks noChangeArrowheads="1"/>
            </p:cNvSpPr>
            <p:nvPr/>
          </p:nvSpPr>
          <p:spPr bwMode="auto">
            <a:xfrm>
              <a:off x="5476360" y="3546370"/>
              <a:ext cx="1052693"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r>
                <a:rPr lang="en-US" sz="1000" dirty="0">
                  <a:solidFill>
                    <a:srgbClr val="134770"/>
                  </a:solidFill>
                  <a:latin typeface="Tw Cen MT" panose="020B0602020104020603"/>
                </a:rPr>
                <a:t>[19:15]</a:t>
              </a:r>
            </a:p>
          </p:txBody>
        </p:sp>
        <p:sp>
          <p:nvSpPr>
            <p:cNvPr id="173" name="Rectangle 56"/>
            <p:cNvSpPr>
              <a:spLocks noChangeArrowheads="1"/>
            </p:cNvSpPr>
            <p:nvPr/>
          </p:nvSpPr>
          <p:spPr bwMode="auto">
            <a:xfrm>
              <a:off x="5538940" y="3165370"/>
              <a:ext cx="944971"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r>
                <a:rPr lang="en-US" sz="1000" dirty="0">
                  <a:solidFill>
                    <a:srgbClr val="134770"/>
                  </a:solidFill>
                  <a:latin typeface="Tw Cen MT" panose="020B0602020104020603"/>
                </a:rPr>
                <a:t>[11:7]</a:t>
              </a:r>
            </a:p>
          </p:txBody>
        </p:sp>
        <p:sp>
          <p:nvSpPr>
            <p:cNvPr id="174" name="Rectangle 76"/>
            <p:cNvSpPr>
              <a:spLocks noChangeArrowheads="1"/>
            </p:cNvSpPr>
            <p:nvPr/>
          </p:nvSpPr>
          <p:spPr bwMode="auto">
            <a:xfrm>
              <a:off x="6768438" y="4079770"/>
              <a:ext cx="665406"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AddrB</a:t>
              </a:r>
              <a:endParaRPr lang="en-US" sz="1000" dirty="0">
                <a:solidFill>
                  <a:srgbClr val="134770"/>
                </a:solidFill>
                <a:latin typeface="Tw Cen MT" panose="020B0602020104020603"/>
              </a:endParaRPr>
            </a:p>
          </p:txBody>
        </p:sp>
        <p:sp>
          <p:nvSpPr>
            <p:cNvPr id="175" name="Rectangle 76"/>
            <p:cNvSpPr>
              <a:spLocks noChangeArrowheads="1"/>
            </p:cNvSpPr>
            <p:nvPr/>
          </p:nvSpPr>
          <p:spPr bwMode="auto">
            <a:xfrm>
              <a:off x="6768438" y="3698770"/>
              <a:ext cx="698750"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AddrA</a:t>
              </a:r>
              <a:endParaRPr lang="en-US" sz="1000" dirty="0">
                <a:solidFill>
                  <a:srgbClr val="134770"/>
                </a:solidFill>
                <a:latin typeface="Tw Cen MT" panose="020B0602020104020603"/>
              </a:endParaRPr>
            </a:p>
          </p:txBody>
        </p:sp>
        <p:sp>
          <p:nvSpPr>
            <p:cNvPr id="176" name="Rectangle 76"/>
            <p:cNvSpPr>
              <a:spLocks noChangeArrowheads="1"/>
            </p:cNvSpPr>
            <p:nvPr/>
          </p:nvSpPr>
          <p:spPr bwMode="auto">
            <a:xfrm>
              <a:off x="7606638" y="3676886"/>
              <a:ext cx="678232"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DataA</a:t>
              </a:r>
              <a:endParaRPr lang="en-US" sz="1000" dirty="0">
                <a:solidFill>
                  <a:srgbClr val="134770"/>
                </a:solidFill>
                <a:latin typeface="Tw Cen MT" panose="020B0602020104020603"/>
              </a:endParaRPr>
            </a:p>
          </p:txBody>
        </p:sp>
        <p:sp>
          <p:nvSpPr>
            <p:cNvPr id="177" name="Rectangle 76"/>
            <p:cNvSpPr>
              <a:spLocks noChangeArrowheads="1"/>
            </p:cNvSpPr>
            <p:nvPr/>
          </p:nvSpPr>
          <p:spPr bwMode="auto">
            <a:xfrm>
              <a:off x="7606638" y="4147222"/>
              <a:ext cx="644888"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DataB</a:t>
              </a:r>
              <a:endParaRPr lang="en-US" sz="1000" dirty="0">
                <a:solidFill>
                  <a:srgbClr val="134770"/>
                </a:solidFill>
                <a:latin typeface="Tw Cen MT" panose="020B0602020104020603"/>
              </a:endParaRPr>
            </a:p>
          </p:txBody>
        </p:sp>
        <p:sp>
          <p:nvSpPr>
            <p:cNvPr id="178" name="Rectangle 76"/>
            <p:cNvSpPr>
              <a:spLocks noChangeArrowheads="1"/>
            </p:cNvSpPr>
            <p:nvPr/>
          </p:nvSpPr>
          <p:spPr bwMode="auto">
            <a:xfrm>
              <a:off x="6763411" y="3359859"/>
              <a:ext cx="688491"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AddrD</a:t>
              </a:r>
              <a:endParaRPr lang="en-US" sz="1000" dirty="0">
                <a:solidFill>
                  <a:srgbClr val="134770"/>
                </a:solidFill>
                <a:latin typeface="Tw Cen MT" panose="020B0602020104020603"/>
              </a:endParaRPr>
            </a:p>
          </p:txBody>
        </p:sp>
        <p:sp>
          <p:nvSpPr>
            <p:cNvPr id="179" name="Rectangle 76"/>
            <p:cNvSpPr>
              <a:spLocks noChangeArrowheads="1"/>
            </p:cNvSpPr>
            <p:nvPr/>
          </p:nvSpPr>
          <p:spPr bwMode="auto">
            <a:xfrm>
              <a:off x="6768438" y="2861458"/>
              <a:ext cx="667973"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DataD</a:t>
              </a:r>
              <a:endParaRPr lang="en-US" sz="1000" dirty="0">
                <a:solidFill>
                  <a:srgbClr val="134770"/>
                </a:solidFill>
                <a:latin typeface="Tw Cen MT" panose="020B0602020104020603"/>
              </a:endParaRPr>
            </a:p>
          </p:txBody>
        </p:sp>
        <p:sp>
          <p:nvSpPr>
            <p:cNvPr id="181" name="Rectangle 72"/>
            <p:cNvSpPr>
              <a:spLocks noChangeArrowheads="1"/>
            </p:cNvSpPr>
            <p:nvPr/>
          </p:nvSpPr>
          <p:spPr bwMode="auto">
            <a:xfrm>
              <a:off x="10106656" y="3673406"/>
              <a:ext cx="406362" cy="313550"/>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alu</a:t>
              </a:r>
              <a:endParaRPr lang="en-US" sz="1000" dirty="0">
                <a:solidFill>
                  <a:srgbClr val="134770"/>
                </a:solidFill>
                <a:latin typeface="Tw Cen MT" panose="020B0602020104020603"/>
              </a:endParaRPr>
            </a:p>
          </p:txBody>
        </p:sp>
        <p:sp>
          <p:nvSpPr>
            <p:cNvPr id="182" name="Rectangle 76"/>
            <p:cNvSpPr>
              <a:spLocks noChangeArrowheads="1"/>
            </p:cNvSpPr>
            <p:nvPr/>
          </p:nvSpPr>
          <p:spPr bwMode="auto">
            <a:xfrm>
              <a:off x="8316851" y="3425323"/>
              <a:ext cx="850072"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Reg</a:t>
              </a:r>
              <a:r>
                <a:rPr lang="en-US" sz="1000" dirty="0">
                  <a:solidFill>
                    <a:srgbClr val="134770"/>
                  </a:solidFill>
                  <a:latin typeface="Tw Cen MT" panose="020B0602020104020603"/>
                </a:rPr>
                <a:t>[rs1]</a:t>
              </a:r>
            </a:p>
          </p:txBody>
        </p:sp>
        <p:sp>
          <p:nvSpPr>
            <p:cNvPr id="183" name="Rectangle 76"/>
            <p:cNvSpPr>
              <a:spLocks noChangeArrowheads="1"/>
            </p:cNvSpPr>
            <p:nvPr/>
          </p:nvSpPr>
          <p:spPr bwMode="auto">
            <a:xfrm>
              <a:off x="8292438" y="3953653"/>
              <a:ext cx="850072" cy="313550"/>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Reg</a:t>
              </a:r>
              <a:r>
                <a:rPr lang="en-US" sz="1000" dirty="0">
                  <a:solidFill>
                    <a:srgbClr val="134770"/>
                  </a:solidFill>
                  <a:latin typeface="Tw Cen MT" panose="020B0602020104020603"/>
                </a:rPr>
                <a:t>[rs2]</a:t>
              </a:r>
            </a:p>
          </p:txBody>
        </p:sp>
      </p:grpSp>
      <p:grpSp>
        <p:nvGrpSpPr>
          <p:cNvPr id="209" name="Group 208"/>
          <p:cNvGrpSpPr/>
          <p:nvPr/>
        </p:nvGrpSpPr>
        <p:grpSpPr>
          <a:xfrm>
            <a:off x="1080307" y="3675271"/>
            <a:ext cx="5629147" cy="1202915"/>
            <a:chOff x="1728490" y="4508833"/>
            <a:chExt cx="9006635" cy="1924664"/>
          </a:xfrm>
        </p:grpSpPr>
        <p:sp>
          <p:nvSpPr>
            <p:cNvPr id="185" name="Rectangle 74"/>
            <p:cNvSpPr>
              <a:spLocks noChangeArrowheads="1"/>
            </p:cNvSpPr>
            <p:nvPr/>
          </p:nvSpPr>
          <p:spPr bwMode="auto">
            <a:xfrm>
              <a:off x="1728490" y="5548411"/>
              <a:ext cx="9006635" cy="885086"/>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88" name="Rectangle 39"/>
            <p:cNvSpPr>
              <a:spLocks noChangeArrowheads="1"/>
            </p:cNvSpPr>
            <p:nvPr/>
          </p:nvSpPr>
          <p:spPr bwMode="auto">
            <a:xfrm>
              <a:off x="4213852" y="6069327"/>
              <a:ext cx="1347645" cy="344328"/>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125" dirty="0">
                  <a:solidFill>
                    <a:srgbClr val="134770"/>
                  </a:solidFill>
                  <a:latin typeface="Tw Cen MT" panose="020B0602020104020603"/>
                </a:rPr>
                <a:t>Control logic</a:t>
              </a:r>
            </a:p>
          </p:txBody>
        </p:sp>
        <p:sp>
          <p:nvSpPr>
            <p:cNvPr id="189" name="Rectangle 39"/>
            <p:cNvSpPr>
              <a:spLocks noChangeArrowheads="1"/>
            </p:cNvSpPr>
            <p:nvPr/>
          </p:nvSpPr>
          <p:spPr bwMode="auto">
            <a:xfrm>
              <a:off x="6194815" y="5638799"/>
              <a:ext cx="1970893" cy="559773"/>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RegWEn</a:t>
              </a:r>
              <a:endParaRPr lang="en-US" sz="1000" dirty="0">
                <a:solidFill>
                  <a:srgbClr val="134770"/>
                </a:solidFill>
                <a:latin typeface="Tw Cen MT" panose="020B0602020104020603"/>
              </a:endParaRPr>
            </a:p>
            <a:p>
              <a:pPr defTabSz="342900" eaLnBrk="1" fontAlgn="auto" hangingPunct="1">
                <a:spcAft>
                  <a:spcPts val="0"/>
                </a:spcAft>
              </a:pPr>
              <a:r>
                <a:rPr lang="en-US" sz="1000" dirty="0">
                  <a:solidFill>
                    <a:srgbClr val="134770"/>
                  </a:solidFill>
                  <a:latin typeface="Tw Cen MT" panose="020B0602020104020603"/>
                </a:rPr>
                <a:t>(1=Write, 0=</a:t>
              </a:r>
              <a:r>
                <a:rPr lang="en-US" sz="1000" dirty="0" err="1">
                  <a:solidFill>
                    <a:srgbClr val="134770"/>
                  </a:solidFill>
                  <a:latin typeface="Tw Cen MT" panose="020B0602020104020603"/>
                </a:rPr>
                <a:t>NoWrite</a:t>
              </a:r>
              <a:r>
                <a:rPr lang="en-US" sz="1000" dirty="0">
                  <a:solidFill>
                    <a:srgbClr val="134770"/>
                  </a:solidFill>
                  <a:latin typeface="Tw Cen MT" panose="020B0602020104020603"/>
                </a:rPr>
                <a:t>)</a:t>
              </a:r>
            </a:p>
          </p:txBody>
        </p:sp>
        <p:cxnSp>
          <p:nvCxnSpPr>
            <p:cNvPr id="193" name="Straight Arrow Connector 192"/>
            <p:cNvCxnSpPr/>
            <p:nvPr/>
          </p:nvCxnSpPr>
          <p:spPr bwMode="auto">
            <a:xfrm flipV="1">
              <a:off x="7225638" y="4917970"/>
              <a:ext cx="0" cy="624713"/>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Arrow Connector 110"/>
            <p:cNvCxnSpPr/>
            <p:nvPr/>
          </p:nvCxnSpPr>
          <p:spPr bwMode="auto">
            <a:xfrm flipV="1">
              <a:off x="9753600" y="4508833"/>
              <a:ext cx="0" cy="1033850"/>
            </a:xfrm>
            <a:prstGeom prst="straightConnector1">
              <a:avLst/>
            </a:prstGeom>
            <a:solidFill>
              <a:schemeClr val="accent1"/>
            </a:solidFill>
            <a:ln w="28575" cap="flat" cmpd="sng" algn="ctr">
              <a:solidFill>
                <a:srgbClr val="C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6" name="Rectangle 39"/>
            <p:cNvSpPr>
              <a:spLocks noChangeArrowheads="1"/>
            </p:cNvSpPr>
            <p:nvPr/>
          </p:nvSpPr>
          <p:spPr bwMode="auto">
            <a:xfrm>
              <a:off x="8892187" y="5632886"/>
              <a:ext cx="744917" cy="559773"/>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FF0000"/>
                  </a:solidFill>
                  <a:latin typeface="Tw Cen MT" panose="020B0602020104020603"/>
                </a:rPr>
                <a:t>ALUSel</a:t>
              </a:r>
              <a:endParaRPr lang="en-US" sz="1000" dirty="0">
                <a:solidFill>
                  <a:srgbClr val="FF0000"/>
                </a:solidFill>
                <a:latin typeface="Tw Cen MT" panose="020B0602020104020603"/>
              </a:endParaRPr>
            </a:p>
            <a:p>
              <a:pPr defTabSz="342900" eaLnBrk="1" fontAlgn="auto" hangingPunct="1">
                <a:spcAft>
                  <a:spcPts val="0"/>
                </a:spcAft>
              </a:pPr>
              <a:endParaRPr lang="en-US" sz="1000" dirty="0">
                <a:solidFill>
                  <a:srgbClr val="FF0000"/>
                </a:solidFill>
                <a:latin typeface="Tw Cen MT" panose="020B0602020104020603"/>
              </a:endParaRPr>
            </a:p>
          </p:txBody>
        </p:sp>
      </p:grpSp>
      <p:sp>
        <p:nvSpPr>
          <p:cNvPr id="65" name="Rectangle 56"/>
          <p:cNvSpPr>
            <a:spLocks noChangeArrowheads="1"/>
          </p:cNvSpPr>
          <p:nvPr/>
        </p:nvSpPr>
        <p:spPr bwMode="auto">
          <a:xfrm>
            <a:off x="3094359" y="4376033"/>
            <a:ext cx="590607"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r>
              <a:rPr lang="en-US" sz="1000" dirty="0">
                <a:solidFill>
                  <a:srgbClr val="134770"/>
                </a:solidFill>
                <a:latin typeface="Tw Cen MT" panose="020B0602020104020603"/>
              </a:rPr>
              <a:t>[31:0]</a:t>
            </a:r>
          </a:p>
        </p:txBody>
      </p:sp>
      <p:sp>
        <p:nvSpPr>
          <p:cNvPr id="67" name="Footer Placeholder 3">
            <a:extLst>
              <a:ext uri="{FF2B5EF4-FFF2-40B4-BE49-F238E27FC236}">
                <a16:creationId xmlns:a16="http://schemas.microsoft.com/office/drawing/2014/main" id="{FD94F40C-46D9-4E49-85A3-DE1A881F4968}"/>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solidFill>
                  <a:schemeClr val="bg1">
                    <a:lumMod val="65000"/>
                  </a:schemeClr>
                </a:solidFill>
              </a:rPr>
              <a:t>CS61C Prof Dan Garcia and Miki Lustig, </a:t>
            </a:r>
            <a:r>
              <a:rPr lang="en-US" b="0" dirty="0" err="1">
                <a:solidFill>
                  <a:schemeClr val="bg1">
                    <a:lumMod val="65000"/>
                  </a:schemeClr>
                </a:solidFill>
              </a:rPr>
              <a:t>Univ</a:t>
            </a:r>
            <a:r>
              <a:rPr lang="en-US" b="0" dirty="0">
                <a:solidFill>
                  <a:schemeClr val="bg1">
                    <a:lumMod val="65000"/>
                  </a:schemeClr>
                </a:solidFill>
              </a:rPr>
              <a:t> of California, Berkeley</a:t>
            </a:r>
          </a:p>
        </p:txBody>
      </p:sp>
    </p:spTree>
    <p:extLst>
      <p:ext uri="{BB962C8B-B14F-4D97-AF65-F5344CB8AC3E}">
        <p14:creationId xmlns:p14="http://schemas.microsoft.com/office/powerpoint/2010/main" val="2564864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err="1">
                <a:solidFill>
                  <a:schemeClr val="tx1"/>
                </a:solidFill>
                <a:latin typeface="Calibri" panose="020F0502020204030204" pitchFamily="34" charset="0"/>
                <a:cs typeface="Calibri" panose="020F0502020204030204" pitchFamily="34" charset="0"/>
              </a:rPr>
              <a:t>Datapath</a:t>
            </a:r>
            <a:r>
              <a:rPr lang="en-US" sz="3600" b="0" dirty="0">
                <a:solidFill>
                  <a:schemeClr val="tx1"/>
                </a:solidFill>
                <a:latin typeface="Calibri" panose="020F0502020204030204" pitchFamily="34" charset="0"/>
                <a:cs typeface="Calibri" panose="020F0502020204030204" pitchFamily="34" charset="0"/>
              </a:rPr>
              <a:t> for </a:t>
            </a:r>
            <a:r>
              <a:rPr lang="en-US" sz="3600" dirty="0">
                <a:solidFill>
                  <a:srgbClr val="FF0000"/>
                </a:solidFill>
                <a:latin typeface="Courier New"/>
                <a:cs typeface="Courier New"/>
              </a:rPr>
              <a:t>add/sub</a:t>
            </a:r>
            <a:endParaRPr lang="en-US" sz="3600" dirty="0">
              <a:solidFill>
                <a:srgbClr val="FF0000"/>
              </a:solidFill>
            </a:endParaRPr>
          </a:p>
        </p:txBody>
      </p:sp>
      <p:grpSp>
        <p:nvGrpSpPr>
          <p:cNvPr id="125" name="Group 124"/>
          <p:cNvGrpSpPr/>
          <p:nvPr/>
        </p:nvGrpSpPr>
        <p:grpSpPr>
          <a:xfrm>
            <a:off x="977810" y="1664025"/>
            <a:ext cx="2347961" cy="2233469"/>
            <a:chOff x="2776507" y="1828800"/>
            <a:chExt cx="2349263" cy="2234707"/>
          </a:xfrm>
        </p:grpSpPr>
        <p:sp>
          <p:nvSpPr>
            <p:cNvPr id="104" name="Line 26"/>
            <p:cNvSpPr>
              <a:spLocks noChangeShapeType="1"/>
            </p:cNvSpPr>
            <p:nvPr/>
          </p:nvSpPr>
          <p:spPr bwMode="auto">
            <a:xfrm>
              <a:off x="4851572" y="3427203"/>
              <a:ext cx="274198" cy="0"/>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05" name="Rectangle 27"/>
            <p:cNvSpPr>
              <a:spLocks noChangeArrowheads="1"/>
            </p:cNvSpPr>
            <p:nvPr/>
          </p:nvSpPr>
          <p:spPr bwMode="auto">
            <a:xfrm>
              <a:off x="3691017" y="2185486"/>
              <a:ext cx="238078" cy="196078"/>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a:solidFill>
                    <a:srgbClr val="134770"/>
                  </a:solidFill>
                  <a:latin typeface="Tw Cen MT" panose="020B0602020104020603"/>
                </a:rPr>
                <a:t>+4</a:t>
              </a:r>
            </a:p>
          </p:txBody>
        </p:sp>
        <p:sp>
          <p:nvSpPr>
            <p:cNvPr id="106"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07" name="Line 29"/>
            <p:cNvSpPr>
              <a:spLocks noChangeShapeType="1"/>
            </p:cNvSpPr>
            <p:nvPr/>
          </p:nvSpPr>
          <p:spPr bwMode="auto">
            <a:xfrm flipV="1">
              <a:off x="3923081" y="2259792"/>
              <a:ext cx="99042" cy="683"/>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08" name="Rectangle 30"/>
            <p:cNvSpPr>
              <a:spLocks noChangeArrowheads="1"/>
            </p:cNvSpPr>
            <p:nvPr/>
          </p:nvSpPr>
          <p:spPr bwMode="auto">
            <a:xfrm>
              <a:off x="4108601" y="2402325"/>
              <a:ext cx="308649" cy="196078"/>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a:solidFill>
                    <a:srgbClr val="134770"/>
                  </a:solidFill>
                  <a:latin typeface="Tw Cen MT" panose="020B0602020104020603"/>
                </a:rPr>
                <a:t>Add</a:t>
              </a:r>
            </a:p>
          </p:txBody>
        </p:sp>
        <p:sp>
          <p:nvSpPr>
            <p:cNvPr id="109" name="Rectangle 31"/>
            <p:cNvSpPr>
              <a:spLocks noChangeArrowheads="1"/>
            </p:cNvSpPr>
            <p:nvPr/>
          </p:nvSpPr>
          <p:spPr bwMode="auto">
            <a:xfrm>
              <a:off x="3362296" y="3662680"/>
              <a:ext cx="231662" cy="196078"/>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a:solidFill>
                    <a:srgbClr val="134770"/>
                  </a:solidFill>
                  <a:latin typeface="Tw Cen MT" panose="020B0602020104020603"/>
                </a:rPr>
                <a:t>clk</a:t>
              </a:r>
            </a:p>
          </p:txBody>
        </p:sp>
        <p:sp>
          <p:nvSpPr>
            <p:cNvPr id="110"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4" name="Freeform 34"/>
            <p:cNvSpPr>
              <a:spLocks/>
            </p:cNvSpPr>
            <p:nvPr/>
          </p:nvSpPr>
          <p:spPr bwMode="auto">
            <a:xfrm>
              <a:off x="3670807" y="3267702"/>
              <a:ext cx="330751" cy="1697"/>
            </a:xfrm>
            <a:custGeom>
              <a:avLst/>
              <a:gdLst>
                <a:gd name="T0" fmla="*/ 0 w 193"/>
                <a:gd name="T1" fmla="*/ 0 h 1"/>
                <a:gd name="T2" fmla="*/ 144 w 193"/>
                <a:gd name="T3" fmla="*/ 0 h 1"/>
                <a:gd name="T4" fmla="*/ 192 w 193"/>
                <a:gd name="T5" fmla="*/ 0 h 1"/>
                <a:gd name="T6" fmla="*/ 0 60000 65536"/>
                <a:gd name="T7" fmla="*/ 0 60000 65536"/>
                <a:gd name="T8" fmla="*/ 0 60000 65536"/>
                <a:gd name="T9" fmla="*/ 0 w 193"/>
                <a:gd name="T10" fmla="*/ 0 h 1"/>
                <a:gd name="T11" fmla="*/ 193 w 193"/>
                <a:gd name="T12" fmla="*/ 1 h 1"/>
              </a:gdLst>
              <a:ahLst/>
              <a:cxnLst>
                <a:cxn ang="T6">
                  <a:pos x="T0" y="T1"/>
                </a:cxn>
                <a:cxn ang="T7">
                  <a:pos x="T2" y="T3"/>
                </a:cxn>
                <a:cxn ang="T8">
                  <a:pos x="T4" y="T5"/>
                </a:cxn>
              </a:cxnLst>
              <a:rect l="T9" t="T10" r="T11" b="T12"/>
              <a:pathLst>
                <a:path w="193" h="1">
                  <a:moveTo>
                    <a:pt x="0" y="0"/>
                  </a:moveTo>
                  <a:lnTo>
                    <a:pt x="144" y="0"/>
                  </a:lnTo>
                  <a:lnTo>
                    <a:pt x="192" y="0"/>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grpSp>
          <p:nvGrpSpPr>
            <p:cNvPr id="115" name="Group 35"/>
            <p:cNvGrpSpPr>
              <a:grpSpLocks/>
            </p:cNvGrpSpPr>
            <p:nvPr/>
          </p:nvGrpSpPr>
          <p:grpSpPr bwMode="auto">
            <a:xfrm>
              <a:off x="4011843" y="3072566"/>
              <a:ext cx="817453" cy="990941"/>
              <a:chOff x="1326" y="1623"/>
              <a:chExt cx="477" cy="584"/>
            </a:xfrm>
          </p:grpSpPr>
          <p:sp>
            <p:nvSpPr>
              <p:cNvPr id="120"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21" name="Rectangle 37"/>
              <p:cNvSpPr>
                <a:spLocks noChangeArrowheads="1"/>
              </p:cNvSpPr>
              <p:nvPr/>
            </p:nvSpPr>
            <p:spPr bwMode="auto">
              <a:xfrm>
                <a:off x="1326" y="1691"/>
                <a:ext cx="191" cy="116"/>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addr</a:t>
                </a:r>
                <a:endParaRPr lang="en-US" sz="1000" dirty="0">
                  <a:solidFill>
                    <a:srgbClr val="134770"/>
                  </a:solidFill>
                  <a:latin typeface="Tw Cen MT" panose="020B0602020104020603"/>
                </a:endParaRPr>
              </a:p>
            </p:txBody>
          </p:sp>
          <p:sp>
            <p:nvSpPr>
              <p:cNvPr id="122" name="Rectangle 38"/>
              <p:cNvSpPr>
                <a:spLocks noChangeArrowheads="1"/>
              </p:cNvSpPr>
              <p:nvPr/>
            </p:nvSpPr>
            <p:spPr bwMode="auto">
              <a:xfrm>
                <a:off x="1613" y="1774"/>
                <a:ext cx="160" cy="116"/>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endParaRPr lang="en-US" sz="688" dirty="0">
                  <a:solidFill>
                    <a:srgbClr val="134770"/>
                  </a:solidFill>
                  <a:latin typeface="Tw Cen MT" panose="020B0602020104020603"/>
                </a:endParaRPr>
              </a:p>
            </p:txBody>
          </p:sp>
          <p:sp>
            <p:nvSpPr>
              <p:cNvPr id="123" name="Rectangle 39"/>
              <p:cNvSpPr>
                <a:spLocks noChangeArrowheads="1"/>
              </p:cNvSpPr>
              <p:nvPr/>
            </p:nvSpPr>
            <p:spPr bwMode="auto">
              <a:xfrm>
                <a:off x="1432" y="2054"/>
                <a:ext cx="245" cy="127"/>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125" dirty="0">
                    <a:solidFill>
                      <a:srgbClr val="134770"/>
                    </a:solidFill>
                    <a:latin typeface="Tw Cen MT" panose="020B0602020104020603"/>
                  </a:rPr>
                  <a:t>IMEM</a:t>
                </a:r>
              </a:p>
            </p:txBody>
          </p:sp>
        </p:grpSp>
        <p:sp>
          <p:nvSpPr>
            <p:cNvPr id="116"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7"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8" name="Rectangle 42"/>
            <p:cNvSpPr>
              <a:spLocks noChangeArrowheads="1"/>
            </p:cNvSpPr>
            <p:nvPr/>
          </p:nvSpPr>
          <p:spPr bwMode="auto">
            <a:xfrm>
              <a:off x="3409948" y="3157761"/>
              <a:ext cx="210812" cy="176831"/>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875" dirty="0">
                  <a:solidFill>
                    <a:srgbClr val="134770"/>
                  </a:solidFill>
                  <a:latin typeface="Tw Cen MT" panose="020B0602020104020603"/>
                </a:rPr>
                <a:t>PC</a:t>
              </a:r>
            </a:p>
          </p:txBody>
        </p:sp>
        <p:sp>
          <p:nvSpPr>
            <p:cNvPr id="119"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2"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8575"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13"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24" name="Rectangle 42"/>
            <p:cNvSpPr>
              <a:spLocks noChangeArrowheads="1"/>
            </p:cNvSpPr>
            <p:nvPr/>
          </p:nvSpPr>
          <p:spPr bwMode="auto">
            <a:xfrm>
              <a:off x="2776507" y="3288006"/>
              <a:ext cx="356766" cy="196078"/>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a:solidFill>
                    <a:srgbClr val="134770"/>
                  </a:solidFill>
                  <a:latin typeface="Tw Cen MT" panose="020B0602020104020603"/>
                </a:rPr>
                <a:t>pc+4</a:t>
              </a:r>
            </a:p>
          </p:txBody>
        </p:sp>
      </p:grpSp>
      <p:sp>
        <p:nvSpPr>
          <p:cNvPr id="127" name="Freeform 48"/>
          <p:cNvSpPr>
            <a:spLocks/>
          </p:cNvSpPr>
          <p:nvPr/>
        </p:nvSpPr>
        <p:spPr bwMode="auto">
          <a:xfrm>
            <a:off x="3334186" y="3055146"/>
            <a:ext cx="897416" cy="233196"/>
          </a:xfrm>
          <a:custGeom>
            <a:avLst/>
            <a:gdLst>
              <a:gd name="T0" fmla="*/ 0 w 817"/>
              <a:gd name="T1" fmla="*/ 192 h 193"/>
              <a:gd name="T2" fmla="*/ 0 w 817"/>
              <a:gd name="T3" fmla="*/ 0 h 193"/>
              <a:gd name="T4" fmla="*/ 816 w 817"/>
              <a:gd name="T5" fmla="*/ 0 h 193"/>
              <a:gd name="T6" fmla="*/ 0 60000 65536"/>
              <a:gd name="T7" fmla="*/ 0 60000 65536"/>
              <a:gd name="T8" fmla="*/ 0 60000 65536"/>
              <a:gd name="T9" fmla="*/ 0 w 817"/>
              <a:gd name="T10" fmla="*/ 0 h 193"/>
              <a:gd name="T11" fmla="*/ 817 w 817"/>
              <a:gd name="T12" fmla="*/ 193 h 193"/>
            </a:gdLst>
            <a:ahLst/>
            <a:cxnLst>
              <a:cxn ang="T6">
                <a:pos x="T0" y="T1"/>
              </a:cxn>
              <a:cxn ang="T7">
                <a:pos x="T2" y="T3"/>
              </a:cxn>
              <a:cxn ang="T8">
                <a:pos x="T4" y="T5"/>
              </a:cxn>
            </a:cxnLst>
            <a:rect l="T9" t="T10" r="T11" b="T12"/>
            <a:pathLst>
              <a:path w="817" h="193">
                <a:moveTo>
                  <a:pt x="0" y="192"/>
                </a:moveTo>
                <a:lnTo>
                  <a:pt x="0" y="0"/>
                </a:lnTo>
                <a:lnTo>
                  <a:pt x="816" y="0"/>
                </a:lnTo>
              </a:path>
            </a:pathLst>
          </a:custGeom>
          <a:noFill/>
          <a:ln w="28575"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28" name="Freeform 49"/>
          <p:cNvSpPr>
            <a:spLocks/>
          </p:cNvSpPr>
          <p:nvPr/>
        </p:nvSpPr>
        <p:spPr bwMode="auto">
          <a:xfrm>
            <a:off x="3334186" y="3278083"/>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32" name="Freeform 53"/>
          <p:cNvSpPr>
            <a:spLocks/>
          </p:cNvSpPr>
          <p:nvPr/>
        </p:nvSpPr>
        <p:spPr bwMode="auto">
          <a:xfrm>
            <a:off x="4658337" y="3545488"/>
            <a:ext cx="1632847" cy="41431"/>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35" name="Rectangle 56"/>
          <p:cNvSpPr>
            <a:spLocks noChangeArrowheads="1"/>
          </p:cNvSpPr>
          <p:nvPr/>
        </p:nvSpPr>
        <p:spPr bwMode="auto">
          <a:xfrm>
            <a:off x="3422725" y="3326090"/>
            <a:ext cx="657933"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r>
              <a:rPr lang="en-US" sz="1000" dirty="0">
                <a:solidFill>
                  <a:srgbClr val="134770"/>
                </a:solidFill>
                <a:latin typeface="Tw Cen MT" panose="020B0602020104020603"/>
              </a:rPr>
              <a:t>[24:20]</a:t>
            </a:r>
          </a:p>
        </p:txBody>
      </p:sp>
      <p:sp>
        <p:nvSpPr>
          <p:cNvPr id="137" name="Line 58"/>
          <p:cNvSpPr>
            <a:spLocks noChangeShapeType="1"/>
          </p:cNvSpPr>
          <p:nvPr/>
        </p:nvSpPr>
        <p:spPr bwMode="auto">
          <a:xfrm>
            <a:off x="3334185" y="3059979"/>
            <a:ext cx="5648" cy="1955388"/>
          </a:xfrm>
          <a:prstGeom prst="line">
            <a:avLst/>
          </a:prstGeom>
          <a:noFill/>
          <a:ln w="28575">
            <a:solidFill>
              <a:schemeClr val="tx2"/>
            </a:solidFill>
            <a:round/>
            <a:headEnd/>
            <a:tailEnd type="triangle" w="med" len="med"/>
          </a:ln>
        </p:spPr>
        <p:txBody>
          <a:bodyPr wrap="none" anchor="ct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40" name="Freeform 61"/>
          <p:cNvSpPr>
            <a:spLocks/>
          </p:cNvSpPr>
          <p:nvPr/>
        </p:nvSpPr>
        <p:spPr bwMode="auto">
          <a:xfrm>
            <a:off x="3325399" y="3501149"/>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grpSp>
        <p:nvGrpSpPr>
          <p:cNvPr id="141" name="Group 62"/>
          <p:cNvGrpSpPr>
            <a:grpSpLocks/>
          </p:cNvGrpSpPr>
          <p:nvPr/>
        </p:nvGrpSpPr>
        <p:grpSpPr bwMode="auto">
          <a:xfrm>
            <a:off x="6317089" y="3026107"/>
            <a:ext cx="423087" cy="730621"/>
            <a:chOff x="4085" y="1630"/>
            <a:chExt cx="241" cy="385"/>
          </a:xfrm>
        </p:grpSpPr>
        <p:sp>
          <p:nvSpPr>
            <p:cNvPr id="162" name="Freeform 65"/>
            <p:cNvSpPr>
              <a:spLocks/>
            </p:cNvSpPr>
            <p:nvPr/>
          </p:nvSpPr>
          <p:spPr bwMode="auto">
            <a:xfrm>
              <a:off x="4085" y="1630"/>
              <a:ext cx="241" cy="38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63" name="Rectangle 66"/>
            <p:cNvSpPr>
              <a:spLocks noChangeArrowheads="1"/>
            </p:cNvSpPr>
            <p:nvPr/>
          </p:nvSpPr>
          <p:spPr bwMode="auto">
            <a:xfrm>
              <a:off x="4106" y="1828"/>
              <a:ext cx="192" cy="113"/>
            </a:xfrm>
            <a:prstGeom prst="rect">
              <a:avLst/>
            </a:prstGeom>
            <a:noFill/>
            <a:ln w="381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125" dirty="0">
                  <a:solidFill>
                    <a:srgbClr val="134770"/>
                  </a:solidFill>
                  <a:latin typeface="Tw Cen MT" panose="020B0602020104020603"/>
                </a:rPr>
                <a:t>ALU</a:t>
              </a:r>
            </a:p>
          </p:txBody>
        </p:sp>
        <p:sp>
          <p:nvSpPr>
            <p:cNvPr id="180" name="Rectangle 66"/>
            <p:cNvSpPr>
              <a:spLocks noChangeArrowheads="1"/>
            </p:cNvSpPr>
            <p:nvPr/>
          </p:nvSpPr>
          <p:spPr bwMode="auto">
            <a:xfrm>
              <a:off x="4145" y="1708"/>
              <a:ext cx="122" cy="144"/>
            </a:xfrm>
            <a:prstGeom prst="rect">
              <a:avLst/>
            </a:prstGeom>
            <a:noFill/>
            <a:ln w="381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500" dirty="0">
                  <a:solidFill>
                    <a:srgbClr val="134770"/>
                  </a:solidFill>
                  <a:latin typeface="Tw Cen MT" panose="020B0602020104020603"/>
                </a:rPr>
                <a:t>+</a:t>
              </a:r>
            </a:p>
          </p:txBody>
        </p:sp>
      </p:grpSp>
      <p:sp>
        <p:nvSpPr>
          <p:cNvPr id="146" name="Rectangle 72"/>
          <p:cNvSpPr>
            <a:spLocks noChangeArrowheads="1"/>
          </p:cNvSpPr>
          <p:nvPr/>
        </p:nvSpPr>
        <p:spPr bwMode="auto">
          <a:xfrm>
            <a:off x="4711740" y="4065716"/>
            <a:ext cx="231534" cy="195969"/>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clk</a:t>
            </a:r>
            <a:endParaRPr lang="en-US" sz="1000" dirty="0">
              <a:solidFill>
                <a:srgbClr val="134770"/>
              </a:solidFill>
              <a:latin typeface="Tw Cen MT" panose="020B0602020104020603"/>
            </a:endParaRPr>
          </a:p>
        </p:txBody>
      </p:sp>
      <p:sp>
        <p:nvSpPr>
          <p:cNvPr id="148" name="Rectangle 74"/>
          <p:cNvSpPr>
            <a:spLocks noChangeArrowheads="1"/>
          </p:cNvSpPr>
          <p:nvPr/>
        </p:nvSpPr>
        <p:spPr bwMode="auto">
          <a:xfrm>
            <a:off x="4244783" y="2491195"/>
            <a:ext cx="938815" cy="1439786"/>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50" name="Rectangle 76"/>
          <p:cNvSpPr>
            <a:spLocks noChangeArrowheads="1"/>
          </p:cNvSpPr>
          <p:nvPr/>
        </p:nvSpPr>
        <p:spPr bwMode="auto">
          <a:xfrm>
            <a:off x="4309026" y="3695663"/>
            <a:ext cx="481603" cy="215205"/>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125" dirty="0" err="1">
                <a:solidFill>
                  <a:srgbClr val="134770"/>
                </a:solidFill>
                <a:latin typeface="Tw Cen MT" panose="020B0602020104020603"/>
              </a:rPr>
              <a:t>Reg</a:t>
            </a:r>
            <a:r>
              <a:rPr lang="en-US" sz="1125" dirty="0">
                <a:solidFill>
                  <a:srgbClr val="134770"/>
                </a:solidFill>
                <a:latin typeface="Tw Cen MT" panose="020B0602020104020603"/>
              </a:rPr>
              <a:t> [ ]</a:t>
            </a:r>
          </a:p>
        </p:txBody>
      </p:sp>
      <p:sp>
        <p:nvSpPr>
          <p:cNvPr id="144" name="Line 86"/>
          <p:cNvSpPr>
            <a:spLocks noChangeShapeType="1"/>
          </p:cNvSpPr>
          <p:nvPr/>
        </p:nvSpPr>
        <p:spPr bwMode="auto">
          <a:xfrm>
            <a:off x="6726131" y="3382422"/>
            <a:ext cx="351497" cy="0"/>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64" name="Freeform 53"/>
          <p:cNvSpPr>
            <a:spLocks/>
          </p:cNvSpPr>
          <p:nvPr/>
        </p:nvSpPr>
        <p:spPr bwMode="auto">
          <a:xfrm flipV="1">
            <a:off x="5195946" y="3194045"/>
            <a:ext cx="1121143" cy="31762"/>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65" name="Line 86"/>
          <p:cNvSpPr>
            <a:spLocks noChangeShapeType="1"/>
          </p:cNvSpPr>
          <p:nvPr/>
        </p:nvSpPr>
        <p:spPr bwMode="auto">
          <a:xfrm flipH="1">
            <a:off x="7083134" y="2047558"/>
            <a:ext cx="12992" cy="1325912"/>
          </a:xfrm>
          <a:prstGeom prst="line">
            <a:avLst/>
          </a:prstGeom>
          <a:noFill/>
          <a:ln w="28575">
            <a:solidFill>
              <a:schemeClr val="tx2"/>
            </a:solidFill>
            <a:round/>
            <a:headEnd/>
            <a:tailEnd/>
          </a:ln>
        </p:spPr>
        <p:txBody>
          <a:bodyPr wrap="none" anchor="ctr">
            <a:prstTxWarp prst="textNoShape">
              <a:avLst/>
            </a:prstTxWarp>
          </a:bodyPr>
          <a:lstStyle/>
          <a:p>
            <a:pPr algn="r" defTabSz="342900" eaLnBrk="1" fontAlgn="auto" hangingPunct="1">
              <a:spcBef>
                <a:spcPts val="0"/>
              </a:spcBef>
              <a:spcAft>
                <a:spcPts val="0"/>
              </a:spcAft>
            </a:pPr>
            <a:endParaRPr lang="en-US" sz="1125" b="0" dirty="0">
              <a:solidFill>
                <a:prstClr val="black"/>
              </a:solidFill>
              <a:latin typeface="Tw Cen MT" panose="020B0602020104020603"/>
            </a:endParaRPr>
          </a:p>
        </p:txBody>
      </p:sp>
      <p:sp>
        <p:nvSpPr>
          <p:cNvPr id="166" name="Line 86"/>
          <p:cNvSpPr>
            <a:spLocks noChangeShapeType="1"/>
          </p:cNvSpPr>
          <p:nvPr/>
        </p:nvSpPr>
        <p:spPr bwMode="auto">
          <a:xfrm flipV="1">
            <a:off x="3611149" y="2028128"/>
            <a:ext cx="3484976" cy="13478"/>
          </a:xfrm>
          <a:prstGeom prst="line">
            <a:avLst/>
          </a:prstGeom>
          <a:noFill/>
          <a:ln w="28575">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67" name="Line 86"/>
          <p:cNvSpPr>
            <a:spLocks noChangeShapeType="1"/>
          </p:cNvSpPr>
          <p:nvPr/>
        </p:nvSpPr>
        <p:spPr bwMode="auto">
          <a:xfrm flipH="1">
            <a:off x="3597621" y="2027603"/>
            <a:ext cx="10479" cy="713976"/>
          </a:xfrm>
          <a:prstGeom prst="line">
            <a:avLst/>
          </a:prstGeom>
          <a:noFill/>
          <a:ln w="28575">
            <a:solidFill>
              <a:schemeClr val="tx2"/>
            </a:solidFill>
            <a:round/>
            <a:headEnd/>
            <a:tailEnd/>
          </a:ln>
        </p:spPr>
        <p:txBody>
          <a:bodyPr wrap="none" anchor="ctr">
            <a:prstTxWarp prst="textNoShape">
              <a:avLst/>
            </a:prstTxWarp>
          </a:bodyPr>
          <a:lstStyle/>
          <a:p>
            <a:pPr algn="r" defTabSz="342900" eaLnBrk="1" fontAlgn="auto" hangingPunct="1">
              <a:spcBef>
                <a:spcPts val="0"/>
              </a:spcBef>
              <a:spcAft>
                <a:spcPts val="0"/>
              </a:spcAft>
            </a:pPr>
            <a:endParaRPr lang="en-US" sz="1125" b="0" dirty="0">
              <a:solidFill>
                <a:prstClr val="black"/>
              </a:solidFill>
              <a:latin typeface="Tw Cen MT" panose="020B0602020104020603"/>
            </a:endParaRPr>
          </a:p>
        </p:txBody>
      </p:sp>
      <p:sp>
        <p:nvSpPr>
          <p:cNvPr id="168" name="Freeform 53"/>
          <p:cNvSpPr>
            <a:spLocks/>
          </p:cNvSpPr>
          <p:nvPr/>
        </p:nvSpPr>
        <p:spPr bwMode="auto">
          <a:xfrm flipV="1">
            <a:off x="3604876" y="2712093"/>
            <a:ext cx="627557" cy="2948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pPr defTabSz="342900" eaLnBrk="1" fontAlgn="auto" hangingPunct="1">
              <a:spcBef>
                <a:spcPts val="0"/>
              </a:spcBef>
              <a:spcAft>
                <a:spcPts val="0"/>
              </a:spcAft>
            </a:pPr>
            <a:endParaRPr lang="en-US" sz="1125" b="0">
              <a:solidFill>
                <a:prstClr val="black"/>
              </a:solidFill>
              <a:latin typeface="Tw Cen MT" panose="020B0602020104020603"/>
            </a:endParaRPr>
          </a:p>
        </p:txBody>
      </p:sp>
      <p:sp>
        <p:nvSpPr>
          <p:cNvPr id="170" name="Freeform 43"/>
          <p:cNvSpPr>
            <a:spLocks/>
          </p:cNvSpPr>
          <p:nvPr/>
        </p:nvSpPr>
        <p:spPr bwMode="auto">
          <a:xfrm>
            <a:off x="4801774" y="3847883"/>
            <a:ext cx="83927" cy="83099"/>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pPr defTabSz="342900" eaLnBrk="1" fontAlgn="auto" hangingPunct="1">
              <a:spcBef>
                <a:spcPts val="0"/>
              </a:spcBef>
              <a:spcAft>
                <a:spcPts val="0"/>
              </a:spcAft>
            </a:pPr>
            <a:endParaRPr lang="en-US" sz="1500">
              <a:solidFill>
                <a:srgbClr val="134770"/>
              </a:solidFill>
              <a:latin typeface="Tw Cen MT" panose="020B0602020104020603"/>
            </a:endParaRPr>
          </a:p>
        </p:txBody>
      </p:sp>
      <p:sp>
        <p:nvSpPr>
          <p:cNvPr id="171" name="Line 85"/>
          <p:cNvSpPr>
            <a:spLocks noChangeShapeType="1"/>
          </p:cNvSpPr>
          <p:nvPr/>
        </p:nvSpPr>
        <p:spPr bwMode="auto">
          <a:xfrm>
            <a:off x="4849399" y="3930981"/>
            <a:ext cx="0" cy="108744"/>
          </a:xfrm>
          <a:prstGeom prst="line">
            <a:avLst/>
          </a:prstGeom>
          <a:noFill/>
          <a:ln w="25400">
            <a:solidFill>
              <a:schemeClr val="tx2"/>
            </a:solidFill>
            <a:round/>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72" name="Rectangle 56"/>
          <p:cNvSpPr>
            <a:spLocks noChangeArrowheads="1"/>
          </p:cNvSpPr>
          <p:nvPr/>
        </p:nvSpPr>
        <p:spPr bwMode="auto">
          <a:xfrm>
            <a:off x="3422725" y="3073732"/>
            <a:ext cx="657933"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r>
              <a:rPr lang="en-US" sz="1000" dirty="0">
                <a:solidFill>
                  <a:srgbClr val="134770"/>
                </a:solidFill>
                <a:latin typeface="Tw Cen MT" panose="020B0602020104020603"/>
              </a:rPr>
              <a:t>[19:15]</a:t>
            </a:r>
          </a:p>
        </p:txBody>
      </p:sp>
      <p:sp>
        <p:nvSpPr>
          <p:cNvPr id="173" name="Rectangle 56"/>
          <p:cNvSpPr>
            <a:spLocks noChangeArrowheads="1"/>
          </p:cNvSpPr>
          <p:nvPr/>
        </p:nvSpPr>
        <p:spPr bwMode="auto">
          <a:xfrm>
            <a:off x="3429001" y="2835607"/>
            <a:ext cx="590607"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r>
              <a:rPr lang="en-US" sz="1000" dirty="0">
                <a:solidFill>
                  <a:srgbClr val="134770"/>
                </a:solidFill>
                <a:latin typeface="Tw Cen MT" panose="020B0602020104020603"/>
              </a:rPr>
              <a:t>[11:7]</a:t>
            </a:r>
          </a:p>
        </p:txBody>
      </p:sp>
      <p:sp>
        <p:nvSpPr>
          <p:cNvPr id="174" name="Rectangle 76"/>
          <p:cNvSpPr>
            <a:spLocks noChangeArrowheads="1"/>
          </p:cNvSpPr>
          <p:nvPr/>
        </p:nvSpPr>
        <p:spPr bwMode="auto">
          <a:xfrm>
            <a:off x="4230274" y="3407107"/>
            <a:ext cx="415879"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AddrB</a:t>
            </a:r>
            <a:endParaRPr lang="en-US" sz="1000" dirty="0">
              <a:solidFill>
                <a:srgbClr val="134770"/>
              </a:solidFill>
              <a:latin typeface="Tw Cen MT" panose="020B0602020104020603"/>
            </a:endParaRPr>
          </a:p>
        </p:txBody>
      </p:sp>
      <p:sp>
        <p:nvSpPr>
          <p:cNvPr id="175" name="Rectangle 76"/>
          <p:cNvSpPr>
            <a:spLocks noChangeArrowheads="1"/>
          </p:cNvSpPr>
          <p:nvPr/>
        </p:nvSpPr>
        <p:spPr bwMode="auto">
          <a:xfrm>
            <a:off x="4230274" y="3168982"/>
            <a:ext cx="436719"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AddrA</a:t>
            </a:r>
            <a:endParaRPr lang="en-US" sz="1000" dirty="0">
              <a:solidFill>
                <a:srgbClr val="134770"/>
              </a:solidFill>
              <a:latin typeface="Tw Cen MT" panose="020B0602020104020603"/>
            </a:endParaRPr>
          </a:p>
        </p:txBody>
      </p:sp>
      <p:sp>
        <p:nvSpPr>
          <p:cNvPr id="176" name="Rectangle 76"/>
          <p:cNvSpPr>
            <a:spLocks noChangeArrowheads="1"/>
          </p:cNvSpPr>
          <p:nvPr/>
        </p:nvSpPr>
        <p:spPr bwMode="auto">
          <a:xfrm>
            <a:off x="4754149" y="3155305"/>
            <a:ext cx="423895"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DataA</a:t>
            </a:r>
            <a:endParaRPr lang="en-US" sz="1000" dirty="0">
              <a:solidFill>
                <a:srgbClr val="134770"/>
              </a:solidFill>
              <a:latin typeface="Tw Cen MT" panose="020B0602020104020603"/>
            </a:endParaRPr>
          </a:p>
        </p:txBody>
      </p:sp>
      <p:sp>
        <p:nvSpPr>
          <p:cNvPr id="177" name="Rectangle 76"/>
          <p:cNvSpPr>
            <a:spLocks noChangeArrowheads="1"/>
          </p:cNvSpPr>
          <p:nvPr/>
        </p:nvSpPr>
        <p:spPr bwMode="auto">
          <a:xfrm>
            <a:off x="4754149" y="3449264"/>
            <a:ext cx="403055"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DataB</a:t>
            </a:r>
            <a:endParaRPr lang="en-US" sz="1000" dirty="0">
              <a:solidFill>
                <a:srgbClr val="134770"/>
              </a:solidFill>
              <a:latin typeface="Tw Cen MT" panose="020B0602020104020603"/>
            </a:endParaRPr>
          </a:p>
        </p:txBody>
      </p:sp>
      <p:sp>
        <p:nvSpPr>
          <p:cNvPr id="178" name="Rectangle 76"/>
          <p:cNvSpPr>
            <a:spLocks noChangeArrowheads="1"/>
          </p:cNvSpPr>
          <p:nvPr/>
        </p:nvSpPr>
        <p:spPr bwMode="auto">
          <a:xfrm>
            <a:off x="4227132" y="2957163"/>
            <a:ext cx="430307"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AddrD</a:t>
            </a:r>
            <a:endParaRPr lang="en-US" sz="1000" dirty="0">
              <a:solidFill>
                <a:srgbClr val="134770"/>
              </a:solidFill>
              <a:latin typeface="Tw Cen MT" panose="020B0602020104020603"/>
            </a:endParaRPr>
          </a:p>
        </p:txBody>
      </p:sp>
      <p:sp>
        <p:nvSpPr>
          <p:cNvPr id="179" name="Rectangle 76"/>
          <p:cNvSpPr>
            <a:spLocks noChangeArrowheads="1"/>
          </p:cNvSpPr>
          <p:nvPr/>
        </p:nvSpPr>
        <p:spPr bwMode="auto">
          <a:xfrm>
            <a:off x="4230274" y="2645662"/>
            <a:ext cx="417483"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DataD</a:t>
            </a:r>
            <a:endParaRPr lang="en-US" sz="1000" dirty="0">
              <a:solidFill>
                <a:srgbClr val="134770"/>
              </a:solidFill>
              <a:latin typeface="Tw Cen MT" panose="020B0602020104020603"/>
            </a:endParaRPr>
          </a:p>
        </p:txBody>
      </p:sp>
      <p:sp>
        <p:nvSpPr>
          <p:cNvPr id="181" name="Rectangle 72"/>
          <p:cNvSpPr>
            <a:spLocks noChangeArrowheads="1"/>
          </p:cNvSpPr>
          <p:nvPr/>
        </p:nvSpPr>
        <p:spPr bwMode="auto">
          <a:xfrm>
            <a:off x="6753637" y="3153130"/>
            <a:ext cx="253976" cy="195969"/>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alu</a:t>
            </a:r>
            <a:endParaRPr lang="en-US" sz="1000" dirty="0">
              <a:solidFill>
                <a:srgbClr val="134770"/>
              </a:solidFill>
              <a:latin typeface="Tw Cen MT" panose="020B0602020104020603"/>
            </a:endParaRPr>
          </a:p>
        </p:txBody>
      </p:sp>
      <p:sp>
        <p:nvSpPr>
          <p:cNvPr id="182" name="Rectangle 76"/>
          <p:cNvSpPr>
            <a:spLocks noChangeArrowheads="1"/>
          </p:cNvSpPr>
          <p:nvPr/>
        </p:nvSpPr>
        <p:spPr bwMode="auto">
          <a:xfrm>
            <a:off x="5198032" y="2998078"/>
            <a:ext cx="531295"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Reg</a:t>
            </a:r>
            <a:r>
              <a:rPr lang="en-US" sz="1000" dirty="0">
                <a:solidFill>
                  <a:srgbClr val="134770"/>
                </a:solidFill>
                <a:latin typeface="Tw Cen MT" panose="020B0602020104020603"/>
              </a:rPr>
              <a:t>[rs1]</a:t>
            </a:r>
          </a:p>
        </p:txBody>
      </p:sp>
      <p:sp>
        <p:nvSpPr>
          <p:cNvPr id="183" name="Rectangle 76"/>
          <p:cNvSpPr>
            <a:spLocks noChangeArrowheads="1"/>
          </p:cNvSpPr>
          <p:nvPr/>
        </p:nvSpPr>
        <p:spPr bwMode="auto">
          <a:xfrm>
            <a:off x="5182774" y="3328283"/>
            <a:ext cx="531295"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Reg</a:t>
            </a:r>
            <a:r>
              <a:rPr lang="en-US" sz="1000" dirty="0">
                <a:solidFill>
                  <a:srgbClr val="134770"/>
                </a:solidFill>
                <a:latin typeface="Tw Cen MT" panose="020B0602020104020603"/>
              </a:rPr>
              <a:t>[rs2]</a:t>
            </a:r>
          </a:p>
        </p:txBody>
      </p:sp>
      <p:sp>
        <p:nvSpPr>
          <p:cNvPr id="184" name="Rectangle 56"/>
          <p:cNvSpPr>
            <a:spLocks noChangeArrowheads="1"/>
          </p:cNvSpPr>
          <p:nvPr/>
        </p:nvSpPr>
        <p:spPr bwMode="auto">
          <a:xfrm>
            <a:off x="3005820" y="5079094"/>
            <a:ext cx="590607" cy="195969"/>
          </a:xfrm>
          <a:prstGeom prst="rect">
            <a:avLst/>
          </a:prstGeom>
          <a:noFill/>
          <a:ln w="127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Inst</a:t>
            </a:r>
            <a:r>
              <a:rPr lang="en-US" sz="1000" dirty="0">
                <a:solidFill>
                  <a:srgbClr val="134770"/>
                </a:solidFill>
                <a:latin typeface="Tw Cen MT" panose="020B0602020104020603"/>
              </a:rPr>
              <a:t>[31:0]</a:t>
            </a:r>
          </a:p>
        </p:txBody>
      </p:sp>
      <p:grpSp>
        <p:nvGrpSpPr>
          <p:cNvPr id="209" name="Group 208"/>
          <p:cNvGrpSpPr/>
          <p:nvPr/>
        </p:nvGrpSpPr>
        <p:grpSpPr>
          <a:xfrm>
            <a:off x="1080306" y="3645231"/>
            <a:ext cx="6111069" cy="1926894"/>
            <a:chOff x="1728490" y="3350467"/>
            <a:chExt cx="9777710" cy="3083030"/>
          </a:xfrm>
        </p:grpSpPr>
        <p:sp>
          <p:nvSpPr>
            <p:cNvPr id="185" name="Rectangle 74"/>
            <p:cNvSpPr>
              <a:spLocks noChangeArrowheads="1"/>
            </p:cNvSpPr>
            <p:nvPr/>
          </p:nvSpPr>
          <p:spPr bwMode="auto">
            <a:xfrm>
              <a:off x="1728490" y="5548411"/>
              <a:ext cx="9777710" cy="885086"/>
            </a:xfrm>
            <a:prstGeom prst="rect">
              <a:avLst/>
            </a:prstGeom>
            <a:noFill/>
            <a:ln w="38100">
              <a:solidFill>
                <a:schemeClr val="tx2"/>
              </a:solidFill>
              <a:miter lim="800000"/>
              <a:headEnd/>
              <a:tailEnd/>
            </a:ln>
          </p:spPr>
          <p:txBody>
            <a:bodyPr wrap="none" anchor="ctr">
              <a:prstTxWarp prst="textNoShape">
                <a:avLst/>
              </a:prstTxWarp>
            </a:bodyPr>
            <a:lstStyle/>
            <a:p>
              <a:pPr defTabSz="342900" eaLnBrk="1" fontAlgn="auto" hangingPunct="1">
                <a:spcBef>
                  <a:spcPts val="0"/>
                </a:spcBef>
                <a:spcAft>
                  <a:spcPts val="0"/>
                </a:spcAft>
              </a:pPr>
              <a:endParaRPr lang="en-US" sz="1125" b="0">
                <a:solidFill>
                  <a:srgbClr val="134770"/>
                </a:solidFill>
                <a:latin typeface="Tw Cen MT" panose="020B0602020104020603"/>
              </a:endParaRPr>
            </a:p>
          </p:txBody>
        </p:sp>
        <p:sp>
          <p:nvSpPr>
            <p:cNvPr id="188" name="Rectangle 39"/>
            <p:cNvSpPr>
              <a:spLocks noChangeArrowheads="1"/>
            </p:cNvSpPr>
            <p:nvPr/>
          </p:nvSpPr>
          <p:spPr bwMode="auto">
            <a:xfrm>
              <a:off x="4213851" y="6069327"/>
              <a:ext cx="1347645" cy="344328"/>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125" dirty="0">
                  <a:solidFill>
                    <a:srgbClr val="134770"/>
                  </a:solidFill>
                  <a:latin typeface="Tw Cen MT" panose="020B0602020104020603"/>
                </a:rPr>
                <a:t>Control logic</a:t>
              </a:r>
            </a:p>
          </p:txBody>
        </p:sp>
        <p:sp>
          <p:nvSpPr>
            <p:cNvPr id="189" name="Rectangle 39"/>
            <p:cNvSpPr>
              <a:spLocks noChangeArrowheads="1"/>
            </p:cNvSpPr>
            <p:nvPr/>
          </p:nvSpPr>
          <p:spPr bwMode="auto">
            <a:xfrm>
              <a:off x="6194813" y="5670983"/>
              <a:ext cx="1970893" cy="559773"/>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RegWEn</a:t>
              </a:r>
              <a:endParaRPr lang="en-US" sz="1000" dirty="0">
                <a:solidFill>
                  <a:srgbClr val="134770"/>
                </a:solidFill>
                <a:latin typeface="Tw Cen MT" panose="020B0602020104020603"/>
              </a:endParaRPr>
            </a:p>
            <a:p>
              <a:pPr defTabSz="342900" eaLnBrk="1" fontAlgn="auto" hangingPunct="1">
                <a:spcBef>
                  <a:spcPts val="0"/>
                </a:spcBef>
                <a:spcAft>
                  <a:spcPts val="0"/>
                </a:spcAft>
              </a:pPr>
              <a:r>
                <a:rPr lang="en-US" sz="1000" dirty="0">
                  <a:solidFill>
                    <a:srgbClr val="134770"/>
                  </a:solidFill>
                  <a:latin typeface="Tw Cen MT" panose="020B0602020104020603"/>
                </a:rPr>
                <a:t>(1=Write, 0=</a:t>
              </a:r>
              <a:r>
                <a:rPr lang="en-US" sz="1000" dirty="0" err="1">
                  <a:solidFill>
                    <a:srgbClr val="134770"/>
                  </a:solidFill>
                  <a:latin typeface="Tw Cen MT" panose="020B0602020104020603"/>
                </a:rPr>
                <a:t>NoWrite</a:t>
              </a:r>
              <a:r>
                <a:rPr lang="en-US" sz="1000" dirty="0">
                  <a:solidFill>
                    <a:srgbClr val="134770"/>
                  </a:solidFill>
                  <a:latin typeface="Tw Cen MT" panose="020B0602020104020603"/>
                </a:rPr>
                <a:t>)</a:t>
              </a:r>
            </a:p>
          </p:txBody>
        </p:sp>
        <p:cxnSp>
          <p:nvCxnSpPr>
            <p:cNvPr id="193" name="Straight Arrow Connector 192"/>
            <p:cNvCxnSpPr/>
            <p:nvPr/>
          </p:nvCxnSpPr>
          <p:spPr bwMode="auto">
            <a:xfrm flipV="1">
              <a:off x="7225638" y="3807667"/>
              <a:ext cx="13362" cy="1735017"/>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Arrow Connector 110"/>
            <p:cNvCxnSpPr/>
            <p:nvPr/>
          </p:nvCxnSpPr>
          <p:spPr bwMode="auto">
            <a:xfrm flipV="1">
              <a:off x="10453833" y="3350467"/>
              <a:ext cx="0" cy="2116017"/>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6" name="Rectangle 39"/>
            <p:cNvSpPr>
              <a:spLocks noChangeArrowheads="1"/>
            </p:cNvSpPr>
            <p:nvPr/>
          </p:nvSpPr>
          <p:spPr bwMode="auto">
            <a:xfrm>
              <a:off x="9648715" y="5633737"/>
              <a:ext cx="744917" cy="559773"/>
            </a:xfrm>
            <a:prstGeom prst="rect">
              <a:avLst/>
            </a:prstGeom>
            <a:noFill/>
            <a:ln w="25400">
              <a:noFill/>
              <a:miter lim="800000"/>
              <a:headEnd/>
              <a:tailEnd/>
            </a:ln>
          </p:spPr>
          <p:txBody>
            <a:bodyPr wrap="none" lIns="42416" tIns="20837" rIns="42416" bIns="20837">
              <a:prstTxWarp prst="textNoShape">
                <a:avLst/>
              </a:prstTxWarp>
              <a:spAutoFit/>
            </a:bodyPr>
            <a:lstStyle/>
            <a:p>
              <a:pPr defTabSz="342900" eaLnBrk="1" fontAlgn="auto" hangingPunct="1">
                <a:spcAft>
                  <a:spcPts val="0"/>
                </a:spcAft>
              </a:pPr>
              <a:r>
                <a:rPr lang="en-US" sz="1000" dirty="0" err="1">
                  <a:solidFill>
                    <a:srgbClr val="134770"/>
                  </a:solidFill>
                  <a:latin typeface="Tw Cen MT" panose="020B0602020104020603"/>
                </a:rPr>
                <a:t>ALUSel</a:t>
              </a:r>
              <a:endParaRPr lang="en-US" sz="1000" dirty="0">
                <a:solidFill>
                  <a:srgbClr val="134770"/>
                </a:solidFill>
                <a:latin typeface="Tw Cen MT" panose="020B0602020104020603"/>
              </a:endParaRPr>
            </a:p>
            <a:p>
              <a:pPr defTabSz="342900" eaLnBrk="1" fontAlgn="auto" hangingPunct="1">
                <a:spcAft>
                  <a:spcPts val="0"/>
                </a:spcAft>
              </a:pPr>
              <a:endParaRPr lang="en-US" sz="1000" dirty="0">
                <a:solidFill>
                  <a:srgbClr val="134770"/>
                </a:solidFill>
                <a:latin typeface="Tw Cen MT" panose="020B0602020104020603"/>
              </a:endParaRPr>
            </a:p>
          </p:txBody>
        </p:sp>
      </p:grpSp>
      <p:sp>
        <p:nvSpPr>
          <p:cNvPr id="77" name="Oval 76"/>
          <p:cNvSpPr/>
          <p:nvPr/>
        </p:nvSpPr>
        <p:spPr bwMode="auto">
          <a:xfrm>
            <a:off x="5685972" y="3444256"/>
            <a:ext cx="505947" cy="342557"/>
          </a:xfrm>
          <a:prstGeom prst="ellipse">
            <a:avLst/>
          </a:prstGeom>
          <a:solidFill>
            <a:srgbClr val="BBE0E3">
              <a:alpha val="54118"/>
            </a:srgb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eaLnBrk="1" hangingPunct="1"/>
            <a:endParaRPr lang="en-US" sz="3499" b="0">
              <a:solidFill>
                <a:srgbClr val="000000"/>
              </a:solidFill>
              <a:latin typeface="Gill Sans" charset="0"/>
              <a:ea typeface="ヒラギノ角ゴ ProN W3" charset="0"/>
              <a:cs typeface="ヒラギノ角ゴ ProN W3" charset="0"/>
              <a:sym typeface="Gill Sans" charset="0"/>
            </a:endParaRPr>
          </a:p>
        </p:txBody>
      </p:sp>
      <p:cxnSp>
        <p:nvCxnSpPr>
          <p:cNvPr id="7" name="Straight Arrow Connector 6"/>
          <p:cNvCxnSpPr>
            <a:endCxn id="77" idx="5"/>
          </p:cNvCxnSpPr>
          <p:nvPr/>
        </p:nvCxnSpPr>
        <p:spPr bwMode="auto">
          <a:xfrm flipH="1" flipV="1">
            <a:off x="6117825" y="3736646"/>
            <a:ext cx="1168801" cy="597230"/>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 name="TextBox 7"/>
          <p:cNvSpPr txBox="1"/>
          <p:nvPr/>
        </p:nvSpPr>
        <p:spPr>
          <a:xfrm>
            <a:off x="6597856" y="4357971"/>
            <a:ext cx="1952779" cy="707886"/>
          </a:xfrm>
          <a:prstGeom prst="rect">
            <a:avLst/>
          </a:prstGeom>
          <a:noFill/>
        </p:spPr>
        <p:txBody>
          <a:bodyPr wrap="none" rtlCol="0">
            <a:spAutoFit/>
          </a:bodyPr>
          <a:lstStyle/>
          <a:p>
            <a:pPr defTabSz="342900" eaLnBrk="1" fontAlgn="auto" hangingPunct="1">
              <a:spcBef>
                <a:spcPts val="0"/>
              </a:spcBef>
              <a:spcAft>
                <a:spcPts val="0"/>
              </a:spcAft>
            </a:pPr>
            <a:r>
              <a:rPr lang="en-US" sz="2000" b="0" dirty="0">
                <a:solidFill>
                  <a:prstClr val="black"/>
                </a:solidFill>
                <a:latin typeface="Tw Cen MT" panose="020B0602020104020603"/>
              </a:rPr>
              <a:t>Immediate should</a:t>
            </a:r>
          </a:p>
          <a:p>
            <a:pPr defTabSz="342900" eaLnBrk="1" fontAlgn="auto" hangingPunct="1">
              <a:spcBef>
                <a:spcPts val="0"/>
              </a:spcBef>
              <a:spcAft>
                <a:spcPts val="0"/>
              </a:spcAft>
            </a:pPr>
            <a:r>
              <a:rPr lang="en-US" sz="2000" b="0" dirty="0">
                <a:solidFill>
                  <a:prstClr val="black"/>
                </a:solidFill>
                <a:latin typeface="Tw Cen MT" panose="020B0602020104020603"/>
              </a:rPr>
              <a:t>be here </a:t>
            </a:r>
          </a:p>
        </p:txBody>
      </p:sp>
      <p:sp>
        <p:nvSpPr>
          <p:cNvPr id="69" name="Footer Placeholder 3">
            <a:extLst>
              <a:ext uri="{FF2B5EF4-FFF2-40B4-BE49-F238E27FC236}">
                <a16:creationId xmlns:a16="http://schemas.microsoft.com/office/drawing/2014/main" id="{ADAAFA2D-4587-1847-A268-E3DFEFD25040}"/>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solidFill>
                  <a:schemeClr val="bg1">
                    <a:lumMod val="65000"/>
                  </a:schemeClr>
                </a:solidFill>
              </a:rPr>
              <a:t>CS61C Prof Dan Garcia and Miki Lustig, </a:t>
            </a:r>
            <a:r>
              <a:rPr lang="en-US" b="0" dirty="0" err="1">
                <a:solidFill>
                  <a:schemeClr val="bg1">
                    <a:lumMod val="65000"/>
                  </a:schemeClr>
                </a:solidFill>
              </a:rPr>
              <a:t>Univ</a:t>
            </a:r>
            <a:r>
              <a:rPr lang="en-US" b="0" dirty="0">
                <a:solidFill>
                  <a:schemeClr val="bg1">
                    <a:lumMod val="65000"/>
                  </a:schemeClr>
                </a:solidFill>
              </a:rPr>
              <a:t> of California, Berkeley</a:t>
            </a:r>
          </a:p>
        </p:txBody>
      </p:sp>
    </p:spTree>
    <p:extLst>
      <p:ext uri="{BB962C8B-B14F-4D97-AF65-F5344CB8AC3E}">
        <p14:creationId xmlns:p14="http://schemas.microsoft.com/office/powerpoint/2010/main" val="3649733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solidFill>
                  <a:schemeClr val="tx1"/>
                </a:solidFill>
                <a:latin typeface="Calibri" panose="020F0502020204030204" pitchFamily="34" charset="0"/>
                <a:cs typeface="Calibri" panose="020F0502020204030204" pitchFamily="34" charset="0"/>
              </a:rPr>
              <a:t>Adding </a:t>
            </a:r>
            <a:r>
              <a:rPr lang="en-US" sz="3600" b="0" dirty="0" err="1">
                <a:solidFill>
                  <a:srgbClr val="FF0000"/>
                </a:solidFill>
                <a:latin typeface="Courier" pitchFamily="2" charset="0"/>
                <a:cs typeface="Calibri" panose="020F0502020204030204" pitchFamily="34" charset="0"/>
              </a:rPr>
              <a:t>addi</a:t>
            </a:r>
            <a:r>
              <a:rPr lang="en-US" sz="3600" b="0" dirty="0">
                <a:solidFill>
                  <a:schemeClr val="tx1"/>
                </a:solidFill>
                <a:latin typeface="Calibri" panose="020F0502020204030204" pitchFamily="34" charset="0"/>
                <a:cs typeface="Calibri" panose="020F0502020204030204" pitchFamily="34" charset="0"/>
              </a:rPr>
              <a:t> to </a:t>
            </a:r>
            <a:r>
              <a:rPr lang="en-US" sz="3600" b="0" dirty="0" err="1">
                <a:solidFill>
                  <a:schemeClr val="tx1"/>
                </a:solidFill>
                <a:latin typeface="Calibri" panose="020F0502020204030204" pitchFamily="34" charset="0"/>
                <a:cs typeface="Calibri" panose="020F0502020204030204" pitchFamily="34" charset="0"/>
              </a:rPr>
              <a:t>Datapath</a:t>
            </a:r>
            <a:endParaRPr lang="en-US" sz="3600" b="0" dirty="0">
              <a:solidFill>
                <a:schemeClr val="tx1"/>
              </a:solidFill>
              <a:latin typeface="Calibri" panose="020F0502020204030204" pitchFamily="34" charset="0"/>
              <a:cs typeface="Calibri" panose="020F0502020204030204" pitchFamily="34" charset="0"/>
            </a:endParaRPr>
          </a:p>
        </p:txBody>
      </p:sp>
      <p:grpSp>
        <p:nvGrpSpPr>
          <p:cNvPr id="125" name="Group 124"/>
          <p:cNvGrpSpPr/>
          <p:nvPr/>
        </p:nvGrpSpPr>
        <p:grpSpPr>
          <a:xfrm>
            <a:off x="977810" y="1664025"/>
            <a:ext cx="2347961" cy="2233469"/>
            <a:chOff x="2776507" y="1828800"/>
            <a:chExt cx="2349263" cy="2234707"/>
          </a:xfrm>
        </p:grpSpPr>
        <p:sp>
          <p:nvSpPr>
            <p:cNvPr id="104" name="Line 26"/>
            <p:cNvSpPr>
              <a:spLocks noChangeShapeType="1"/>
            </p:cNvSpPr>
            <p:nvPr/>
          </p:nvSpPr>
          <p:spPr bwMode="auto">
            <a:xfrm>
              <a:off x="4851572" y="3427203"/>
              <a:ext cx="274198" cy="0"/>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05" name="Rectangle 27"/>
            <p:cNvSpPr>
              <a:spLocks noChangeArrowheads="1"/>
            </p:cNvSpPr>
            <p:nvPr/>
          </p:nvSpPr>
          <p:spPr bwMode="auto">
            <a:xfrm>
              <a:off x="3691017" y="2185486"/>
              <a:ext cx="204396"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+4</a:t>
              </a:r>
            </a:p>
          </p:txBody>
        </p:sp>
        <p:sp>
          <p:nvSpPr>
            <p:cNvPr id="106"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07" name="Line 29"/>
            <p:cNvSpPr>
              <a:spLocks noChangeShapeType="1"/>
            </p:cNvSpPr>
            <p:nvPr/>
          </p:nvSpPr>
          <p:spPr bwMode="auto">
            <a:xfrm flipV="1">
              <a:off x="3923081" y="2259792"/>
              <a:ext cx="99042" cy="683"/>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08" name="Rectangle 30"/>
            <p:cNvSpPr>
              <a:spLocks noChangeArrowheads="1"/>
            </p:cNvSpPr>
            <p:nvPr/>
          </p:nvSpPr>
          <p:spPr bwMode="auto">
            <a:xfrm>
              <a:off x="4108601" y="2402325"/>
              <a:ext cx="289402"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Add</a:t>
              </a:r>
            </a:p>
          </p:txBody>
        </p:sp>
        <p:sp>
          <p:nvSpPr>
            <p:cNvPr id="109" name="Rectangle 31"/>
            <p:cNvSpPr>
              <a:spLocks noChangeArrowheads="1"/>
            </p:cNvSpPr>
            <p:nvPr/>
          </p:nvSpPr>
          <p:spPr bwMode="auto">
            <a:xfrm>
              <a:off x="3362296" y="3662680"/>
              <a:ext cx="230059"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a:solidFill>
                    <a:schemeClr val="tx2"/>
                  </a:solidFill>
                </a:rPr>
                <a:t>clk</a:t>
              </a:r>
            </a:p>
          </p:txBody>
        </p:sp>
        <p:sp>
          <p:nvSpPr>
            <p:cNvPr id="110"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14" name="Freeform 34"/>
            <p:cNvSpPr>
              <a:spLocks/>
            </p:cNvSpPr>
            <p:nvPr/>
          </p:nvSpPr>
          <p:spPr bwMode="auto">
            <a:xfrm>
              <a:off x="3670807" y="3267702"/>
              <a:ext cx="330751" cy="1697"/>
            </a:xfrm>
            <a:custGeom>
              <a:avLst/>
              <a:gdLst>
                <a:gd name="T0" fmla="*/ 0 w 193"/>
                <a:gd name="T1" fmla="*/ 0 h 1"/>
                <a:gd name="T2" fmla="*/ 144 w 193"/>
                <a:gd name="T3" fmla="*/ 0 h 1"/>
                <a:gd name="T4" fmla="*/ 192 w 193"/>
                <a:gd name="T5" fmla="*/ 0 h 1"/>
                <a:gd name="T6" fmla="*/ 0 60000 65536"/>
                <a:gd name="T7" fmla="*/ 0 60000 65536"/>
                <a:gd name="T8" fmla="*/ 0 60000 65536"/>
                <a:gd name="T9" fmla="*/ 0 w 193"/>
                <a:gd name="T10" fmla="*/ 0 h 1"/>
                <a:gd name="T11" fmla="*/ 193 w 193"/>
                <a:gd name="T12" fmla="*/ 1 h 1"/>
              </a:gdLst>
              <a:ahLst/>
              <a:cxnLst>
                <a:cxn ang="T6">
                  <a:pos x="T0" y="T1"/>
                </a:cxn>
                <a:cxn ang="T7">
                  <a:pos x="T2" y="T3"/>
                </a:cxn>
                <a:cxn ang="T8">
                  <a:pos x="T4" y="T5"/>
                </a:cxn>
              </a:cxnLst>
              <a:rect l="T9" t="T10" r="T11" b="T12"/>
              <a:pathLst>
                <a:path w="193" h="1">
                  <a:moveTo>
                    <a:pt x="0" y="0"/>
                  </a:moveTo>
                  <a:lnTo>
                    <a:pt x="144" y="0"/>
                  </a:lnTo>
                  <a:lnTo>
                    <a:pt x="192" y="0"/>
                  </a:lnTo>
                </a:path>
              </a:pathLst>
            </a:custGeom>
            <a:noFill/>
            <a:ln w="25400"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grpSp>
          <p:nvGrpSpPr>
            <p:cNvPr id="115" name="Group 35"/>
            <p:cNvGrpSpPr>
              <a:grpSpLocks/>
            </p:cNvGrpSpPr>
            <p:nvPr/>
          </p:nvGrpSpPr>
          <p:grpSpPr bwMode="auto">
            <a:xfrm>
              <a:off x="4011843" y="3072566"/>
              <a:ext cx="817453" cy="990941"/>
              <a:chOff x="1326" y="1623"/>
              <a:chExt cx="477" cy="584"/>
            </a:xfrm>
          </p:grpSpPr>
          <p:sp>
            <p:nvSpPr>
              <p:cNvPr id="120"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21" name="Rectangle 37"/>
              <p:cNvSpPr>
                <a:spLocks noChangeArrowheads="1"/>
              </p:cNvSpPr>
              <p:nvPr/>
            </p:nvSpPr>
            <p:spPr bwMode="auto">
              <a:xfrm>
                <a:off x="1326" y="1691"/>
                <a:ext cx="183"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t>
                </a:r>
                <a:endParaRPr lang="en-US" sz="1000" dirty="0">
                  <a:solidFill>
                    <a:schemeClr val="tx2"/>
                  </a:solidFill>
                </a:endParaRPr>
              </a:p>
            </p:txBody>
          </p:sp>
          <p:sp>
            <p:nvSpPr>
              <p:cNvPr id="122" name="Rectangle 38"/>
              <p:cNvSpPr>
                <a:spLocks noChangeArrowheads="1"/>
              </p:cNvSpPr>
              <p:nvPr/>
            </p:nvSpPr>
            <p:spPr bwMode="auto">
              <a:xfrm>
                <a:off x="1613" y="1774"/>
                <a:ext cx="159"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endParaRPr lang="en-US" sz="688" dirty="0">
                  <a:solidFill>
                    <a:schemeClr val="tx2"/>
                  </a:solidFill>
                </a:endParaRPr>
              </a:p>
            </p:txBody>
          </p:sp>
          <p:sp>
            <p:nvSpPr>
              <p:cNvPr id="123" name="Rectangle 39"/>
              <p:cNvSpPr>
                <a:spLocks noChangeArrowheads="1"/>
              </p:cNvSpPr>
              <p:nvPr/>
            </p:nvSpPr>
            <p:spPr bwMode="auto">
              <a:xfrm>
                <a:off x="1432" y="2054"/>
                <a:ext cx="230" cy="127"/>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IMEM</a:t>
                </a:r>
              </a:p>
            </p:txBody>
          </p:sp>
        </p:grpSp>
        <p:sp>
          <p:nvSpPr>
            <p:cNvPr id="116"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17"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18" name="Rectangle 42"/>
            <p:cNvSpPr>
              <a:spLocks noChangeArrowheads="1"/>
            </p:cNvSpPr>
            <p:nvPr/>
          </p:nvSpPr>
          <p:spPr bwMode="auto">
            <a:xfrm>
              <a:off x="3409948" y="3157761"/>
              <a:ext cx="212416" cy="176831"/>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875" dirty="0">
                  <a:solidFill>
                    <a:schemeClr val="tx2"/>
                  </a:solidFill>
                </a:rPr>
                <a:t>PC</a:t>
              </a:r>
            </a:p>
          </p:txBody>
        </p:sp>
        <p:sp>
          <p:nvSpPr>
            <p:cNvPr id="119"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12"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8575"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sp>
          <p:nvSpPr>
            <p:cNvPr id="113"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1500">
                <a:solidFill>
                  <a:schemeClr val="tx2"/>
                </a:solidFill>
              </a:endParaRPr>
            </a:p>
          </p:txBody>
        </p:sp>
        <p:sp>
          <p:nvSpPr>
            <p:cNvPr id="124" name="Rectangle 42"/>
            <p:cNvSpPr>
              <a:spLocks noChangeArrowheads="1"/>
            </p:cNvSpPr>
            <p:nvPr/>
          </p:nvSpPr>
          <p:spPr bwMode="auto">
            <a:xfrm>
              <a:off x="2776507" y="3288006"/>
              <a:ext cx="326292" cy="19607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pc+4</a:t>
              </a:r>
            </a:p>
          </p:txBody>
        </p:sp>
      </p:grpSp>
      <p:sp>
        <p:nvSpPr>
          <p:cNvPr id="127" name="Freeform 48"/>
          <p:cNvSpPr>
            <a:spLocks/>
          </p:cNvSpPr>
          <p:nvPr/>
        </p:nvSpPr>
        <p:spPr bwMode="auto">
          <a:xfrm>
            <a:off x="3334186" y="3055146"/>
            <a:ext cx="897416" cy="233196"/>
          </a:xfrm>
          <a:custGeom>
            <a:avLst/>
            <a:gdLst>
              <a:gd name="T0" fmla="*/ 0 w 817"/>
              <a:gd name="T1" fmla="*/ 192 h 193"/>
              <a:gd name="T2" fmla="*/ 0 w 817"/>
              <a:gd name="T3" fmla="*/ 0 h 193"/>
              <a:gd name="T4" fmla="*/ 816 w 817"/>
              <a:gd name="T5" fmla="*/ 0 h 193"/>
              <a:gd name="T6" fmla="*/ 0 60000 65536"/>
              <a:gd name="T7" fmla="*/ 0 60000 65536"/>
              <a:gd name="T8" fmla="*/ 0 60000 65536"/>
              <a:gd name="T9" fmla="*/ 0 w 817"/>
              <a:gd name="T10" fmla="*/ 0 h 193"/>
              <a:gd name="T11" fmla="*/ 817 w 817"/>
              <a:gd name="T12" fmla="*/ 193 h 193"/>
            </a:gdLst>
            <a:ahLst/>
            <a:cxnLst>
              <a:cxn ang="T6">
                <a:pos x="T0" y="T1"/>
              </a:cxn>
              <a:cxn ang="T7">
                <a:pos x="T2" y="T3"/>
              </a:cxn>
              <a:cxn ang="T8">
                <a:pos x="T4" y="T5"/>
              </a:cxn>
            </a:cxnLst>
            <a:rect l="T9" t="T10" r="T11" b="T12"/>
            <a:pathLst>
              <a:path w="817" h="193">
                <a:moveTo>
                  <a:pt x="0" y="192"/>
                </a:moveTo>
                <a:lnTo>
                  <a:pt x="0" y="0"/>
                </a:ln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128" name="Freeform 49"/>
          <p:cNvSpPr>
            <a:spLocks/>
          </p:cNvSpPr>
          <p:nvPr/>
        </p:nvSpPr>
        <p:spPr bwMode="auto">
          <a:xfrm>
            <a:off x="3334186" y="3278083"/>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132" name="Freeform 53"/>
          <p:cNvSpPr>
            <a:spLocks/>
          </p:cNvSpPr>
          <p:nvPr/>
        </p:nvSpPr>
        <p:spPr bwMode="auto">
          <a:xfrm>
            <a:off x="4658337" y="3545488"/>
            <a:ext cx="1251755"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135" name="Rectangle 56"/>
          <p:cNvSpPr>
            <a:spLocks noChangeArrowheads="1"/>
          </p:cNvSpPr>
          <p:nvPr/>
        </p:nvSpPr>
        <p:spPr bwMode="auto">
          <a:xfrm>
            <a:off x="3422724" y="3326090"/>
            <a:ext cx="608239"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[24:20]</a:t>
            </a:r>
          </a:p>
        </p:txBody>
      </p:sp>
      <p:sp>
        <p:nvSpPr>
          <p:cNvPr id="137" name="Line 58"/>
          <p:cNvSpPr>
            <a:spLocks noChangeShapeType="1"/>
          </p:cNvSpPr>
          <p:nvPr/>
        </p:nvSpPr>
        <p:spPr bwMode="auto">
          <a:xfrm>
            <a:off x="3334185" y="3059979"/>
            <a:ext cx="5648" cy="1955388"/>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1125"/>
          </a:p>
        </p:txBody>
      </p:sp>
      <p:sp>
        <p:nvSpPr>
          <p:cNvPr id="140" name="Freeform 61"/>
          <p:cNvSpPr>
            <a:spLocks/>
          </p:cNvSpPr>
          <p:nvPr/>
        </p:nvSpPr>
        <p:spPr bwMode="auto">
          <a:xfrm>
            <a:off x="3325399" y="3501149"/>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grpSp>
        <p:nvGrpSpPr>
          <p:cNvPr id="141" name="Group 62"/>
          <p:cNvGrpSpPr>
            <a:grpSpLocks/>
          </p:cNvGrpSpPr>
          <p:nvPr/>
        </p:nvGrpSpPr>
        <p:grpSpPr bwMode="auto">
          <a:xfrm>
            <a:off x="6317089" y="3026107"/>
            <a:ext cx="423087" cy="730621"/>
            <a:chOff x="4085" y="1630"/>
            <a:chExt cx="241" cy="385"/>
          </a:xfrm>
        </p:grpSpPr>
        <p:sp>
          <p:nvSpPr>
            <p:cNvPr id="162" name="Freeform 65"/>
            <p:cNvSpPr>
              <a:spLocks/>
            </p:cNvSpPr>
            <p:nvPr/>
          </p:nvSpPr>
          <p:spPr bwMode="auto">
            <a:xfrm>
              <a:off x="4085" y="1630"/>
              <a:ext cx="241" cy="38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125"/>
            </a:p>
          </p:txBody>
        </p:sp>
        <p:sp>
          <p:nvSpPr>
            <p:cNvPr id="163" name="Rectangle 66"/>
            <p:cNvSpPr>
              <a:spLocks noChangeArrowheads="1"/>
            </p:cNvSpPr>
            <p:nvPr/>
          </p:nvSpPr>
          <p:spPr bwMode="auto">
            <a:xfrm>
              <a:off x="4106" y="1828"/>
              <a:ext cx="187" cy="113"/>
            </a:xfrm>
            <a:prstGeom prst="rect">
              <a:avLst/>
            </a:prstGeom>
            <a:noFill/>
            <a:ln w="381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ALU</a:t>
              </a:r>
            </a:p>
          </p:txBody>
        </p:sp>
        <p:sp>
          <p:nvSpPr>
            <p:cNvPr id="180" name="Rectangle 66"/>
            <p:cNvSpPr>
              <a:spLocks noChangeArrowheads="1"/>
            </p:cNvSpPr>
            <p:nvPr/>
          </p:nvSpPr>
          <p:spPr bwMode="auto">
            <a:xfrm>
              <a:off x="4145" y="1708"/>
              <a:ext cx="101" cy="144"/>
            </a:xfrm>
            <a:prstGeom prst="rect">
              <a:avLst/>
            </a:prstGeom>
            <a:noFill/>
            <a:ln w="38100">
              <a:noFill/>
              <a:miter lim="800000"/>
              <a:headEnd/>
              <a:tailEnd/>
            </a:ln>
          </p:spPr>
          <p:txBody>
            <a:bodyPr wrap="none" lIns="42416" tIns="20837" rIns="42416" bIns="20837">
              <a:prstTxWarp prst="textNoShape">
                <a:avLst/>
              </a:prstTxWarp>
              <a:spAutoFit/>
            </a:bodyPr>
            <a:lstStyle/>
            <a:p>
              <a:pPr>
                <a:spcBef>
                  <a:spcPct val="0"/>
                </a:spcBef>
              </a:pPr>
              <a:r>
                <a:rPr lang="en-US" sz="1500" dirty="0">
                  <a:solidFill>
                    <a:schemeClr val="tx2"/>
                  </a:solidFill>
                </a:rPr>
                <a:t>+</a:t>
              </a:r>
            </a:p>
          </p:txBody>
        </p:sp>
      </p:grpSp>
      <p:sp>
        <p:nvSpPr>
          <p:cNvPr id="146" name="Rectangle 72"/>
          <p:cNvSpPr>
            <a:spLocks noChangeArrowheads="1"/>
          </p:cNvSpPr>
          <p:nvPr/>
        </p:nvSpPr>
        <p:spPr bwMode="auto">
          <a:xfrm>
            <a:off x="4711740" y="4065716"/>
            <a:ext cx="229931"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clk</a:t>
            </a:r>
            <a:endParaRPr lang="en-US" sz="1000" dirty="0">
              <a:solidFill>
                <a:schemeClr val="tx2"/>
              </a:solidFill>
            </a:endParaRPr>
          </a:p>
        </p:txBody>
      </p:sp>
      <p:sp>
        <p:nvSpPr>
          <p:cNvPr id="148" name="Rectangle 74"/>
          <p:cNvSpPr>
            <a:spLocks noChangeArrowheads="1"/>
          </p:cNvSpPr>
          <p:nvPr/>
        </p:nvSpPr>
        <p:spPr bwMode="auto">
          <a:xfrm>
            <a:off x="4244783" y="2491195"/>
            <a:ext cx="938815" cy="1439786"/>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150" name="Rectangle 76"/>
          <p:cNvSpPr>
            <a:spLocks noChangeArrowheads="1"/>
          </p:cNvSpPr>
          <p:nvPr/>
        </p:nvSpPr>
        <p:spPr bwMode="auto">
          <a:xfrm>
            <a:off x="4309026" y="3695663"/>
            <a:ext cx="455955" cy="215205"/>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125" dirty="0" err="1">
                <a:solidFill>
                  <a:schemeClr val="tx2"/>
                </a:solidFill>
              </a:rPr>
              <a:t>Reg</a:t>
            </a:r>
            <a:r>
              <a:rPr lang="en-US" sz="1125" dirty="0">
                <a:solidFill>
                  <a:schemeClr val="tx2"/>
                </a:solidFill>
              </a:rPr>
              <a:t> [ ]</a:t>
            </a:r>
          </a:p>
        </p:txBody>
      </p:sp>
      <p:sp>
        <p:nvSpPr>
          <p:cNvPr id="144" name="Line 86"/>
          <p:cNvSpPr>
            <a:spLocks noChangeShapeType="1"/>
          </p:cNvSpPr>
          <p:nvPr/>
        </p:nvSpPr>
        <p:spPr bwMode="auto">
          <a:xfrm>
            <a:off x="6726131" y="3382422"/>
            <a:ext cx="351497" cy="0"/>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164" name="Freeform 53"/>
          <p:cNvSpPr>
            <a:spLocks/>
          </p:cNvSpPr>
          <p:nvPr/>
        </p:nvSpPr>
        <p:spPr bwMode="auto">
          <a:xfrm flipV="1">
            <a:off x="5195946" y="3194045"/>
            <a:ext cx="1121143" cy="31762"/>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165" name="Line 86"/>
          <p:cNvSpPr>
            <a:spLocks noChangeShapeType="1"/>
          </p:cNvSpPr>
          <p:nvPr/>
        </p:nvSpPr>
        <p:spPr bwMode="auto">
          <a:xfrm flipH="1">
            <a:off x="7083134" y="2047558"/>
            <a:ext cx="12992" cy="1325912"/>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166" name="Line 86"/>
          <p:cNvSpPr>
            <a:spLocks noChangeShapeType="1"/>
          </p:cNvSpPr>
          <p:nvPr/>
        </p:nvSpPr>
        <p:spPr bwMode="auto">
          <a:xfrm flipV="1">
            <a:off x="3611149" y="2028128"/>
            <a:ext cx="3484976" cy="13478"/>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167" name="Line 86"/>
          <p:cNvSpPr>
            <a:spLocks noChangeShapeType="1"/>
          </p:cNvSpPr>
          <p:nvPr/>
        </p:nvSpPr>
        <p:spPr bwMode="auto">
          <a:xfrm flipH="1">
            <a:off x="3597621" y="2027603"/>
            <a:ext cx="10479" cy="713976"/>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168" name="Freeform 53"/>
          <p:cNvSpPr>
            <a:spLocks/>
          </p:cNvSpPr>
          <p:nvPr/>
        </p:nvSpPr>
        <p:spPr bwMode="auto">
          <a:xfrm flipV="1">
            <a:off x="3604876" y="2712093"/>
            <a:ext cx="627557" cy="2948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170" name="Freeform 43"/>
          <p:cNvSpPr>
            <a:spLocks/>
          </p:cNvSpPr>
          <p:nvPr/>
        </p:nvSpPr>
        <p:spPr bwMode="auto">
          <a:xfrm>
            <a:off x="4801774" y="3847883"/>
            <a:ext cx="83927" cy="83099"/>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71" name="Line 85"/>
          <p:cNvSpPr>
            <a:spLocks noChangeShapeType="1"/>
          </p:cNvSpPr>
          <p:nvPr/>
        </p:nvSpPr>
        <p:spPr bwMode="auto">
          <a:xfrm>
            <a:off x="4849399" y="3930981"/>
            <a:ext cx="0" cy="108744"/>
          </a:xfrm>
          <a:prstGeom prst="line">
            <a:avLst/>
          </a:prstGeom>
          <a:noFill/>
          <a:ln w="25400">
            <a:solidFill>
              <a:schemeClr val="tx2"/>
            </a:solidFill>
            <a:round/>
            <a:headEnd/>
            <a:tailEnd/>
          </a:ln>
        </p:spPr>
        <p:txBody>
          <a:bodyPr wrap="none" anchor="ctr">
            <a:prstTxWarp prst="textNoShape">
              <a:avLst/>
            </a:prstTxWarp>
          </a:bodyPr>
          <a:lstStyle/>
          <a:p>
            <a:endParaRPr lang="en-US" sz="1125">
              <a:solidFill>
                <a:schemeClr val="tx2"/>
              </a:solidFill>
            </a:endParaRPr>
          </a:p>
        </p:txBody>
      </p:sp>
      <p:sp>
        <p:nvSpPr>
          <p:cNvPr id="172" name="Rectangle 56"/>
          <p:cNvSpPr>
            <a:spLocks noChangeArrowheads="1"/>
          </p:cNvSpPr>
          <p:nvPr/>
        </p:nvSpPr>
        <p:spPr bwMode="auto">
          <a:xfrm>
            <a:off x="3422724" y="3073732"/>
            <a:ext cx="608239"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[19:15]</a:t>
            </a:r>
          </a:p>
        </p:txBody>
      </p:sp>
      <p:sp>
        <p:nvSpPr>
          <p:cNvPr id="173" name="Rectangle 56"/>
          <p:cNvSpPr>
            <a:spLocks noChangeArrowheads="1"/>
          </p:cNvSpPr>
          <p:nvPr/>
        </p:nvSpPr>
        <p:spPr bwMode="auto">
          <a:xfrm>
            <a:off x="3429001" y="2835607"/>
            <a:ext cx="55053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[11:7]</a:t>
            </a:r>
          </a:p>
        </p:txBody>
      </p:sp>
      <p:sp>
        <p:nvSpPr>
          <p:cNvPr id="174" name="Rectangle 76"/>
          <p:cNvSpPr>
            <a:spLocks noChangeArrowheads="1"/>
          </p:cNvSpPr>
          <p:nvPr/>
        </p:nvSpPr>
        <p:spPr bwMode="auto">
          <a:xfrm>
            <a:off x="4230274" y="3407107"/>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AddrB</a:t>
            </a:r>
            <a:endParaRPr lang="en-US" sz="1000" dirty="0">
              <a:solidFill>
                <a:schemeClr val="tx2"/>
              </a:solidFill>
            </a:endParaRPr>
          </a:p>
        </p:txBody>
      </p:sp>
      <p:sp>
        <p:nvSpPr>
          <p:cNvPr id="175" name="Rectangle 76"/>
          <p:cNvSpPr>
            <a:spLocks noChangeArrowheads="1"/>
          </p:cNvSpPr>
          <p:nvPr/>
        </p:nvSpPr>
        <p:spPr bwMode="auto">
          <a:xfrm>
            <a:off x="4230274" y="3168982"/>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a:t>
            </a:r>
            <a:endParaRPr lang="en-US" sz="1000" dirty="0">
              <a:solidFill>
                <a:schemeClr val="tx2"/>
              </a:solidFill>
            </a:endParaRPr>
          </a:p>
        </p:txBody>
      </p:sp>
      <p:sp>
        <p:nvSpPr>
          <p:cNvPr id="176" name="Rectangle 76"/>
          <p:cNvSpPr>
            <a:spLocks noChangeArrowheads="1"/>
          </p:cNvSpPr>
          <p:nvPr/>
        </p:nvSpPr>
        <p:spPr bwMode="auto">
          <a:xfrm>
            <a:off x="4754149" y="3155305"/>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DataA</a:t>
            </a:r>
            <a:endParaRPr lang="en-US" sz="1000" dirty="0">
              <a:solidFill>
                <a:schemeClr val="tx2"/>
              </a:solidFill>
            </a:endParaRPr>
          </a:p>
        </p:txBody>
      </p:sp>
      <p:sp>
        <p:nvSpPr>
          <p:cNvPr id="177" name="Rectangle 76"/>
          <p:cNvSpPr>
            <a:spLocks noChangeArrowheads="1"/>
          </p:cNvSpPr>
          <p:nvPr/>
        </p:nvSpPr>
        <p:spPr bwMode="auto">
          <a:xfrm>
            <a:off x="4754149" y="3449264"/>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DataB</a:t>
            </a:r>
            <a:endParaRPr lang="en-US" sz="1000" dirty="0">
              <a:solidFill>
                <a:schemeClr val="tx2"/>
              </a:solidFill>
            </a:endParaRPr>
          </a:p>
        </p:txBody>
      </p:sp>
      <p:sp>
        <p:nvSpPr>
          <p:cNvPr id="178" name="Rectangle 76"/>
          <p:cNvSpPr>
            <a:spLocks noChangeArrowheads="1"/>
          </p:cNvSpPr>
          <p:nvPr/>
        </p:nvSpPr>
        <p:spPr bwMode="auto">
          <a:xfrm>
            <a:off x="4227133" y="2957163"/>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AddrD</a:t>
            </a:r>
            <a:endParaRPr lang="en-US" sz="1000" dirty="0">
              <a:solidFill>
                <a:schemeClr val="tx2"/>
              </a:solidFill>
            </a:endParaRPr>
          </a:p>
        </p:txBody>
      </p:sp>
      <p:sp>
        <p:nvSpPr>
          <p:cNvPr id="179" name="Rectangle 76"/>
          <p:cNvSpPr>
            <a:spLocks noChangeArrowheads="1"/>
          </p:cNvSpPr>
          <p:nvPr/>
        </p:nvSpPr>
        <p:spPr bwMode="auto">
          <a:xfrm>
            <a:off x="4230274" y="2645662"/>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DataD</a:t>
            </a:r>
            <a:endParaRPr lang="en-US" sz="1000" dirty="0">
              <a:solidFill>
                <a:schemeClr val="tx2"/>
              </a:solidFill>
            </a:endParaRPr>
          </a:p>
        </p:txBody>
      </p:sp>
      <p:sp>
        <p:nvSpPr>
          <p:cNvPr id="181" name="Rectangle 72"/>
          <p:cNvSpPr>
            <a:spLocks noChangeArrowheads="1"/>
          </p:cNvSpPr>
          <p:nvPr/>
        </p:nvSpPr>
        <p:spPr bwMode="auto">
          <a:xfrm>
            <a:off x="6753637" y="3153130"/>
            <a:ext cx="236343"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alu</a:t>
            </a:r>
            <a:endParaRPr lang="en-US" sz="1000" dirty="0">
              <a:solidFill>
                <a:schemeClr val="tx2"/>
              </a:solidFill>
            </a:endParaRPr>
          </a:p>
        </p:txBody>
      </p:sp>
      <p:sp>
        <p:nvSpPr>
          <p:cNvPr id="182" name="Rectangle 76"/>
          <p:cNvSpPr>
            <a:spLocks noChangeArrowheads="1"/>
          </p:cNvSpPr>
          <p:nvPr/>
        </p:nvSpPr>
        <p:spPr bwMode="auto">
          <a:xfrm>
            <a:off x="5198032" y="2998078"/>
            <a:ext cx="510457"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a:t>
            </a:r>
            <a:r>
              <a:rPr lang="en-US" sz="1000" dirty="0">
                <a:solidFill>
                  <a:schemeClr val="tx2"/>
                </a:solidFill>
              </a:rPr>
              <a:t>[rs1]</a:t>
            </a:r>
          </a:p>
        </p:txBody>
      </p:sp>
      <p:sp>
        <p:nvSpPr>
          <p:cNvPr id="183" name="Rectangle 76"/>
          <p:cNvSpPr>
            <a:spLocks noChangeArrowheads="1"/>
          </p:cNvSpPr>
          <p:nvPr/>
        </p:nvSpPr>
        <p:spPr bwMode="auto">
          <a:xfrm>
            <a:off x="5182774" y="3328283"/>
            <a:ext cx="510457" cy="195969"/>
          </a:xfrm>
          <a:prstGeom prst="rect">
            <a:avLst/>
          </a:prstGeom>
          <a:noFill/>
          <a:ln w="28575">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a:t>
            </a:r>
            <a:r>
              <a:rPr lang="en-US" sz="1000" dirty="0">
                <a:solidFill>
                  <a:schemeClr val="tx2"/>
                </a:solidFill>
              </a:rPr>
              <a:t>[rs2]</a:t>
            </a:r>
          </a:p>
        </p:txBody>
      </p:sp>
      <p:sp>
        <p:nvSpPr>
          <p:cNvPr id="184" name="Rectangle 56"/>
          <p:cNvSpPr>
            <a:spLocks noChangeArrowheads="1"/>
          </p:cNvSpPr>
          <p:nvPr/>
        </p:nvSpPr>
        <p:spPr bwMode="auto">
          <a:xfrm>
            <a:off x="3005820" y="5079094"/>
            <a:ext cx="55053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[31:0]</a:t>
            </a:r>
          </a:p>
        </p:txBody>
      </p:sp>
      <p:grpSp>
        <p:nvGrpSpPr>
          <p:cNvPr id="209" name="Group 208"/>
          <p:cNvGrpSpPr/>
          <p:nvPr/>
        </p:nvGrpSpPr>
        <p:grpSpPr>
          <a:xfrm>
            <a:off x="1080306" y="3668163"/>
            <a:ext cx="6111069" cy="1916185"/>
            <a:chOff x="1728490" y="3367602"/>
            <a:chExt cx="9777710" cy="3065895"/>
          </a:xfrm>
        </p:grpSpPr>
        <p:sp>
          <p:nvSpPr>
            <p:cNvPr id="185" name="Rectangle 74"/>
            <p:cNvSpPr>
              <a:spLocks noChangeArrowheads="1"/>
            </p:cNvSpPr>
            <p:nvPr/>
          </p:nvSpPr>
          <p:spPr bwMode="auto">
            <a:xfrm>
              <a:off x="1728490" y="5548411"/>
              <a:ext cx="9777710" cy="885086"/>
            </a:xfrm>
            <a:prstGeom prst="rect">
              <a:avLst/>
            </a:prstGeom>
            <a:no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188" name="Rectangle 39"/>
            <p:cNvSpPr>
              <a:spLocks noChangeArrowheads="1"/>
            </p:cNvSpPr>
            <p:nvPr/>
          </p:nvSpPr>
          <p:spPr bwMode="auto">
            <a:xfrm>
              <a:off x="4213851" y="6069328"/>
              <a:ext cx="1309173" cy="34432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Control logic</a:t>
              </a:r>
            </a:p>
          </p:txBody>
        </p:sp>
        <p:sp>
          <p:nvSpPr>
            <p:cNvPr id="189" name="Rectangle 39"/>
            <p:cNvSpPr>
              <a:spLocks noChangeArrowheads="1"/>
            </p:cNvSpPr>
            <p:nvPr/>
          </p:nvSpPr>
          <p:spPr bwMode="auto">
            <a:xfrm>
              <a:off x="6194813" y="5670984"/>
              <a:ext cx="1786227" cy="559773"/>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RegWEn</a:t>
              </a:r>
              <a:endParaRPr lang="en-US" sz="1000" dirty="0">
                <a:solidFill>
                  <a:schemeClr val="tx2"/>
                </a:solidFill>
              </a:endParaRPr>
            </a:p>
            <a:p>
              <a:r>
                <a:rPr lang="en-US" sz="1000" dirty="0">
                  <a:solidFill>
                    <a:schemeClr val="tx2"/>
                  </a:solidFill>
                </a:rPr>
                <a:t>(1=Write, 0=</a:t>
              </a:r>
              <a:r>
                <a:rPr lang="en-US" sz="1000" dirty="0" err="1">
                  <a:solidFill>
                    <a:schemeClr val="tx2"/>
                  </a:solidFill>
                </a:rPr>
                <a:t>NoWrite</a:t>
              </a:r>
              <a:r>
                <a:rPr lang="en-US" sz="1000" dirty="0">
                  <a:solidFill>
                    <a:schemeClr val="tx2"/>
                  </a:solidFill>
                </a:rPr>
                <a:t>)</a:t>
              </a:r>
            </a:p>
          </p:txBody>
        </p:sp>
        <p:cxnSp>
          <p:nvCxnSpPr>
            <p:cNvPr id="193" name="Straight Arrow Connector 192"/>
            <p:cNvCxnSpPr/>
            <p:nvPr/>
          </p:nvCxnSpPr>
          <p:spPr bwMode="auto">
            <a:xfrm flipV="1">
              <a:off x="7239000" y="3807668"/>
              <a:ext cx="0" cy="1735016"/>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Arrow Connector 110"/>
            <p:cNvCxnSpPr/>
            <p:nvPr/>
          </p:nvCxnSpPr>
          <p:spPr bwMode="auto">
            <a:xfrm flipV="1">
              <a:off x="10445810" y="3367602"/>
              <a:ext cx="0" cy="2116017"/>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6" name="Rectangle 39"/>
            <p:cNvSpPr>
              <a:spLocks noChangeArrowheads="1"/>
            </p:cNvSpPr>
            <p:nvPr/>
          </p:nvSpPr>
          <p:spPr bwMode="auto">
            <a:xfrm>
              <a:off x="10146763" y="5579604"/>
              <a:ext cx="732091" cy="805993"/>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ALUSel</a:t>
              </a:r>
              <a:endParaRPr lang="en-US" sz="1000" dirty="0">
                <a:solidFill>
                  <a:schemeClr val="tx2"/>
                </a:solidFill>
              </a:endParaRPr>
            </a:p>
            <a:p>
              <a:pPr>
                <a:spcBef>
                  <a:spcPct val="0"/>
                </a:spcBef>
              </a:pPr>
              <a:r>
                <a:rPr lang="en-US" sz="1000" dirty="0">
                  <a:solidFill>
                    <a:schemeClr val="tx2"/>
                  </a:solidFill>
                </a:rPr>
                <a:t>(add=0/</a:t>
              </a:r>
              <a:br>
                <a:rPr lang="en-US" sz="1000" dirty="0">
                  <a:solidFill>
                    <a:schemeClr val="tx2"/>
                  </a:solidFill>
                </a:rPr>
              </a:br>
              <a:r>
                <a:rPr lang="en-US" sz="1000" dirty="0">
                  <a:solidFill>
                    <a:schemeClr val="tx2"/>
                  </a:solidFill>
                </a:rPr>
                <a:t>sub=1)</a:t>
              </a:r>
            </a:p>
          </p:txBody>
        </p:sp>
        <p:cxnSp>
          <p:nvCxnSpPr>
            <p:cNvPr id="74" name="Straight Arrow Connector 73"/>
            <p:cNvCxnSpPr/>
            <p:nvPr/>
          </p:nvCxnSpPr>
          <p:spPr bwMode="auto">
            <a:xfrm flipV="1">
              <a:off x="9616320" y="3655155"/>
              <a:ext cx="0" cy="1867973"/>
            </a:xfrm>
            <a:prstGeom prst="straightConnector1">
              <a:avLst/>
            </a:prstGeom>
            <a:solidFill>
              <a:schemeClr val="accent1"/>
            </a:solidFill>
            <a:ln w="28575" cap="flat" cmpd="sng" algn="ctr">
              <a:solidFill>
                <a:srgbClr val="C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6" name="Rectangle 39"/>
            <p:cNvSpPr>
              <a:spLocks noChangeArrowheads="1"/>
            </p:cNvSpPr>
            <p:nvPr/>
          </p:nvSpPr>
          <p:spPr bwMode="auto">
            <a:xfrm>
              <a:off x="9109570" y="5558580"/>
              <a:ext cx="726962" cy="805993"/>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rgbClr val="FF0000"/>
                  </a:solidFill>
                </a:rPr>
                <a:t>BSel</a:t>
              </a:r>
              <a:endParaRPr lang="en-US" sz="1000" dirty="0">
                <a:solidFill>
                  <a:srgbClr val="FF0000"/>
                </a:solidFill>
              </a:endParaRPr>
            </a:p>
            <a:p>
              <a:pPr>
                <a:spcBef>
                  <a:spcPct val="0"/>
                </a:spcBef>
              </a:pPr>
              <a:r>
                <a:rPr lang="en-US" sz="1000" dirty="0">
                  <a:solidFill>
                    <a:srgbClr val="FF0000"/>
                  </a:solidFill>
                </a:rPr>
                <a:t>(rs2=0/</a:t>
              </a:r>
              <a:br>
                <a:rPr lang="en-US" sz="1000" dirty="0">
                  <a:solidFill>
                    <a:srgbClr val="FF0000"/>
                  </a:solidFill>
                </a:rPr>
              </a:br>
              <a:r>
                <a:rPr lang="en-US" sz="1000" dirty="0" err="1">
                  <a:solidFill>
                    <a:srgbClr val="FF0000"/>
                  </a:solidFill>
                </a:rPr>
                <a:t>Imm</a:t>
              </a:r>
              <a:r>
                <a:rPr lang="en-US" sz="1000" dirty="0">
                  <a:solidFill>
                    <a:srgbClr val="FF0000"/>
                  </a:solidFill>
                </a:rPr>
                <a:t>=1)</a:t>
              </a:r>
            </a:p>
          </p:txBody>
        </p:sp>
      </p:grpSp>
      <p:grpSp>
        <p:nvGrpSpPr>
          <p:cNvPr id="66" name="Group 65"/>
          <p:cNvGrpSpPr/>
          <p:nvPr/>
        </p:nvGrpSpPr>
        <p:grpSpPr>
          <a:xfrm>
            <a:off x="5905500" y="3438835"/>
            <a:ext cx="173296" cy="458658"/>
            <a:chOff x="5791200" y="1352550"/>
            <a:chExt cx="152400" cy="533400"/>
          </a:xfrm>
        </p:grpSpPr>
        <p:sp>
          <p:nvSpPr>
            <p:cNvPr id="67" name="Trapezoid 66"/>
            <p:cNvSpPr/>
            <p:nvPr/>
          </p:nvSpPr>
          <p:spPr>
            <a:xfrm rot="5400000">
              <a:off x="5600700" y="1543050"/>
              <a:ext cx="533400" cy="152400"/>
            </a:xfrm>
            <a:prstGeom prst="trapezoid">
              <a:avLst>
                <a:gd name="adj" fmla="val 62709"/>
              </a:avLst>
            </a:prstGeom>
            <a:solidFill>
              <a:srgbClr val="FFFFFF"/>
            </a:solidFill>
            <a:ln w="28575" cmpd="sng">
              <a:solidFill>
                <a:srgbClr val="C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3375"/>
            </a:p>
          </p:txBody>
        </p:sp>
        <p:sp>
          <p:nvSpPr>
            <p:cNvPr id="68" name="TextBox 67"/>
            <p:cNvSpPr txBox="1"/>
            <p:nvPr/>
          </p:nvSpPr>
          <p:spPr>
            <a:xfrm>
              <a:off x="5807075" y="1390650"/>
              <a:ext cx="76200" cy="156595"/>
            </a:xfrm>
            <a:prstGeom prst="rect">
              <a:avLst/>
            </a:prstGeom>
            <a:noFill/>
            <a:ln>
              <a:noFill/>
            </a:ln>
          </p:spPr>
          <p:txBody>
            <a:bodyPr wrap="square" lIns="0" tIns="0" rIns="0" bIns="0" rtlCol="0">
              <a:spAutoFit/>
            </a:bodyPr>
            <a:lstStyle/>
            <a:p>
              <a:r>
                <a:rPr lang="en-US" sz="875" dirty="0"/>
                <a:t>0</a:t>
              </a:r>
            </a:p>
          </p:txBody>
        </p:sp>
        <p:sp>
          <p:nvSpPr>
            <p:cNvPr id="69" name="TextBox 68"/>
            <p:cNvSpPr txBox="1"/>
            <p:nvPr/>
          </p:nvSpPr>
          <p:spPr>
            <a:xfrm>
              <a:off x="5821935" y="1638300"/>
              <a:ext cx="45111" cy="156595"/>
            </a:xfrm>
            <a:prstGeom prst="rect">
              <a:avLst/>
            </a:prstGeom>
            <a:noFill/>
            <a:ln>
              <a:noFill/>
            </a:ln>
          </p:spPr>
          <p:txBody>
            <a:bodyPr wrap="none" lIns="0" tIns="0" rIns="0" bIns="0" rtlCol="0">
              <a:spAutoFit/>
            </a:bodyPr>
            <a:lstStyle/>
            <a:p>
              <a:r>
                <a:rPr lang="en-US" sz="875" dirty="0"/>
                <a:t>1</a:t>
              </a:r>
            </a:p>
          </p:txBody>
        </p:sp>
      </p:grpSp>
      <p:sp>
        <p:nvSpPr>
          <p:cNvPr id="70" name="Freeform 53"/>
          <p:cNvSpPr>
            <a:spLocks/>
          </p:cNvSpPr>
          <p:nvPr/>
        </p:nvSpPr>
        <p:spPr bwMode="auto">
          <a:xfrm flipV="1">
            <a:off x="6075961" y="3617567"/>
            <a:ext cx="241127"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71" name="Freeform 53"/>
          <p:cNvSpPr>
            <a:spLocks/>
          </p:cNvSpPr>
          <p:nvPr/>
        </p:nvSpPr>
        <p:spPr bwMode="auto">
          <a:xfrm flipV="1">
            <a:off x="5691058" y="3743955"/>
            <a:ext cx="214442"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rgbClr val="C00000"/>
            </a:solidFill>
            <a:round/>
            <a:headEnd/>
            <a:tailEnd type="triangle" w="med" len="med"/>
          </a:ln>
        </p:spPr>
        <p:txBody>
          <a:bodyPr>
            <a:prstTxWarp prst="textNoShape">
              <a:avLst/>
            </a:prstTxWarp>
          </a:bodyPr>
          <a:lstStyle/>
          <a:p>
            <a:endParaRPr lang="en-US" sz="1125"/>
          </a:p>
        </p:txBody>
      </p:sp>
      <p:sp>
        <p:nvSpPr>
          <p:cNvPr id="72" name="Line 86"/>
          <p:cNvSpPr>
            <a:spLocks noChangeShapeType="1"/>
          </p:cNvSpPr>
          <p:nvPr/>
        </p:nvSpPr>
        <p:spPr bwMode="auto">
          <a:xfrm>
            <a:off x="5690599" y="3777507"/>
            <a:ext cx="459" cy="484177"/>
          </a:xfrm>
          <a:prstGeom prst="line">
            <a:avLst/>
          </a:prstGeom>
          <a:noFill/>
          <a:ln w="28575">
            <a:solidFill>
              <a:srgbClr val="C00000"/>
            </a:solidFill>
            <a:round/>
            <a:headEnd/>
            <a:tailEnd/>
          </a:ln>
        </p:spPr>
        <p:txBody>
          <a:bodyPr wrap="none" anchor="ctr">
            <a:prstTxWarp prst="textNoShape">
              <a:avLst/>
            </a:prstTxWarp>
          </a:bodyPr>
          <a:lstStyle/>
          <a:p>
            <a:pPr algn="r"/>
            <a:endParaRPr lang="en-US" sz="1125" dirty="0"/>
          </a:p>
        </p:txBody>
      </p:sp>
      <p:sp>
        <p:nvSpPr>
          <p:cNvPr id="73" name="Rectangle 76"/>
          <p:cNvSpPr>
            <a:spLocks noChangeArrowheads="1"/>
          </p:cNvSpPr>
          <p:nvPr/>
        </p:nvSpPr>
        <p:spPr bwMode="auto">
          <a:xfrm>
            <a:off x="5067740" y="4316734"/>
            <a:ext cx="579385" cy="195969"/>
          </a:xfrm>
          <a:prstGeom prst="rect">
            <a:avLst/>
          </a:prstGeom>
          <a:noFill/>
          <a:ln w="28575">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rgbClr val="FF0000"/>
                </a:solidFill>
              </a:rPr>
              <a:t>Imm</a:t>
            </a:r>
            <a:r>
              <a:rPr lang="en-US" sz="1000" dirty="0">
                <a:solidFill>
                  <a:srgbClr val="FF0000"/>
                </a:solidFill>
              </a:rPr>
              <a:t>[31:0]</a:t>
            </a:r>
          </a:p>
        </p:txBody>
      </p:sp>
      <p:sp>
        <p:nvSpPr>
          <p:cNvPr id="77" name="Footer Placeholder 3">
            <a:extLst>
              <a:ext uri="{FF2B5EF4-FFF2-40B4-BE49-F238E27FC236}">
                <a16:creationId xmlns:a16="http://schemas.microsoft.com/office/drawing/2014/main" id="{44EBAC2D-3DA2-A344-8737-AE0D8E48FCA0}"/>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solidFill>
                  <a:schemeClr val="bg1">
                    <a:lumMod val="65000"/>
                  </a:schemeClr>
                </a:solidFill>
              </a:rPr>
              <a:t>CS61C Prof Dan Garcia and Miki Lustig, </a:t>
            </a:r>
            <a:r>
              <a:rPr lang="en-US" b="0" dirty="0" err="1">
                <a:solidFill>
                  <a:schemeClr val="bg1">
                    <a:lumMod val="65000"/>
                  </a:schemeClr>
                </a:solidFill>
              </a:rPr>
              <a:t>Univ</a:t>
            </a:r>
            <a:r>
              <a:rPr lang="en-US" b="0" dirty="0">
                <a:solidFill>
                  <a:schemeClr val="bg1">
                    <a:lumMod val="65000"/>
                  </a:schemeClr>
                </a:solidFill>
              </a:rPr>
              <a:t> of California, Berkeley</a:t>
            </a:r>
          </a:p>
        </p:txBody>
      </p:sp>
    </p:spTree>
    <p:extLst>
      <p:ext uri="{BB962C8B-B14F-4D97-AF65-F5344CB8AC3E}">
        <p14:creationId xmlns:p14="http://schemas.microsoft.com/office/powerpoint/2010/main" val="4198131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solidFill>
                  <a:srgbClr val="002060"/>
                </a:solidFill>
                <a:latin typeface="Calibri" panose="020F0502020204030204" pitchFamily="34" charset="0"/>
                <a:cs typeface="Calibri" panose="020F0502020204030204" pitchFamily="34" charset="0"/>
              </a:rPr>
              <a:t>Adding </a:t>
            </a:r>
            <a:r>
              <a:rPr lang="en-US" sz="3600" b="0" dirty="0" err="1">
                <a:solidFill>
                  <a:srgbClr val="FF0000"/>
                </a:solidFill>
                <a:latin typeface="Courier" pitchFamily="2" charset="0"/>
                <a:cs typeface="Calibri" panose="020F0502020204030204" pitchFamily="34" charset="0"/>
              </a:rPr>
              <a:t>addi</a:t>
            </a:r>
            <a:r>
              <a:rPr lang="en-US" sz="3600" b="0" dirty="0">
                <a:solidFill>
                  <a:srgbClr val="002060"/>
                </a:solidFill>
                <a:latin typeface="Calibri" panose="020F0502020204030204" pitchFamily="34" charset="0"/>
                <a:cs typeface="Calibri" panose="020F0502020204030204" pitchFamily="34" charset="0"/>
              </a:rPr>
              <a:t> to </a:t>
            </a:r>
            <a:r>
              <a:rPr lang="en-US" sz="3600" b="0" dirty="0" err="1">
                <a:solidFill>
                  <a:srgbClr val="002060"/>
                </a:solidFill>
                <a:latin typeface="Calibri" panose="020F0502020204030204" pitchFamily="34" charset="0"/>
                <a:cs typeface="Calibri" panose="020F0502020204030204" pitchFamily="34" charset="0"/>
              </a:rPr>
              <a:t>Datapath</a:t>
            </a:r>
            <a:endParaRPr lang="en-US" sz="3600" b="0" dirty="0">
              <a:solidFill>
                <a:srgbClr val="002060"/>
              </a:solidFill>
              <a:latin typeface="Calibri" panose="020F0502020204030204" pitchFamily="34" charset="0"/>
              <a:cs typeface="Calibri" panose="020F0502020204030204" pitchFamily="34" charset="0"/>
            </a:endParaRPr>
          </a:p>
        </p:txBody>
      </p:sp>
      <p:grpSp>
        <p:nvGrpSpPr>
          <p:cNvPr id="125" name="Group 124"/>
          <p:cNvGrpSpPr/>
          <p:nvPr/>
        </p:nvGrpSpPr>
        <p:grpSpPr>
          <a:xfrm>
            <a:off x="977810" y="1664025"/>
            <a:ext cx="2347961" cy="2233469"/>
            <a:chOff x="2776507" y="1828800"/>
            <a:chExt cx="2349263" cy="2234707"/>
          </a:xfrm>
        </p:grpSpPr>
        <p:sp>
          <p:nvSpPr>
            <p:cNvPr id="104" name="Line 26"/>
            <p:cNvSpPr>
              <a:spLocks noChangeShapeType="1"/>
            </p:cNvSpPr>
            <p:nvPr/>
          </p:nvSpPr>
          <p:spPr bwMode="auto">
            <a:xfrm>
              <a:off x="4851572" y="3427203"/>
              <a:ext cx="274198" cy="0"/>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05" name="Rectangle 27"/>
            <p:cNvSpPr>
              <a:spLocks noChangeArrowheads="1"/>
            </p:cNvSpPr>
            <p:nvPr/>
          </p:nvSpPr>
          <p:spPr bwMode="auto">
            <a:xfrm>
              <a:off x="3691017" y="2185486"/>
              <a:ext cx="204396"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+4</a:t>
              </a:r>
            </a:p>
          </p:txBody>
        </p:sp>
        <p:sp>
          <p:nvSpPr>
            <p:cNvPr id="106"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07" name="Line 29"/>
            <p:cNvSpPr>
              <a:spLocks noChangeShapeType="1"/>
            </p:cNvSpPr>
            <p:nvPr/>
          </p:nvSpPr>
          <p:spPr bwMode="auto">
            <a:xfrm>
              <a:off x="3923082" y="2260040"/>
              <a:ext cx="97330" cy="5418"/>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08" name="Rectangle 30"/>
            <p:cNvSpPr>
              <a:spLocks noChangeArrowheads="1"/>
            </p:cNvSpPr>
            <p:nvPr/>
          </p:nvSpPr>
          <p:spPr bwMode="auto">
            <a:xfrm>
              <a:off x="4108601" y="2402325"/>
              <a:ext cx="289402"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Add</a:t>
              </a:r>
            </a:p>
          </p:txBody>
        </p:sp>
        <p:sp>
          <p:nvSpPr>
            <p:cNvPr id="109" name="Rectangle 31"/>
            <p:cNvSpPr>
              <a:spLocks noChangeArrowheads="1"/>
            </p:cNvSpPr>
            <p:nvPr/>
          </p:nvSpPr>
          <p:spPr bwMode="auto">
            <a:xfrm>
              <a:off x="3362296" y="3662680"/>
              <a:ext cx="230059"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a:solidFill>
                    <a:schemeClr val="tx2"/>
                  </a:solidFill>
                </a:rPr>
                <a:t>clk</a:t>
              </a:r>
            </a:p>
          </p:txBody>
        </p:sp>
        <p:sp>
          <p:nvSpPr>
            <p:cNvPr id="110"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14" name="Freeform 34"/>
            <p:cNvSpPr>
              <a:spLocks/>
            </p:cNvSpPr>
            <p:nvPr/>
          </p:nvSpPr>
          <p:spPr bwMode="auto">
            <a:xfrm>
              <a:off x="3670807" y="3267702"/>
              <a:ext cx="330751" cy="1697"/>
            </a:xfrm>
            <a:custGeom>
              <a:avLst/>
              <a:gdLst>
                <a:gd name="T0" fmla="*/ 0 w 193"/>
                <a:gd name="T1" fmla="*/ 0 h 1"/>
                <a:gd name="T2" fmla="*/ 144 w 193"/>
                <a:gd name="T3" fmla="*/ 0 h 1"/>
                <a:gd name="T4" fmla="*/ 192 w 193"/>
                <a:gd name="T5" fmla="*/ 0 h 1"/>
                <a:gd name="T6" fmla="*/ 0 60000 65536"/>
                <a:gd name="T7" fmla="*/ 0 60000 65536"/>
                <a:gd name="T8" fmla="*/ 0 60000 65536"/>
                <a:gd name="T9" fmla="*/ 0 w 193"/>
                <a:gd name="T10" fmla="*/ 0 h 1"/>
                <a:gd name="T11" fmla="*/ 193 w 193"/>
                <a:gd name="T12" fmla="*/ 1 h 1"/>
              </a:gdLst>
              <a:ahLst/>
              <a:cxnLst>
                <a:cxn ang="T6">
                  <a:pos x="T0" y="T1"/>
                </a:cxn>
                <a:cxn ang="T7">
                  <a:pos x="T2" y="T3"/>
                </a:cxn>
                <a:cxn ang="T8">
                  <a:pos x="T4" y="T5"/>
                </a:cxn>
              </a:cxnLst>
              <a:rect l="T9" t="T10" r="T11" b="T12"/>
              <a:pathLst>
                <a:path w="193" h="1">
                  <a:moveTo>
                    <a:pt x="0" y="0"/>
                  </a:moveTo>
                  <a:lnTo>
                    <a:pt x="144" y="0"/>
                  </a:lnTo>
                  <a:lnTo>
                    <a:pt x="192" y="0"/>
                  </a:lnTo>
                </a:path>
              </a:pathLst>
            </a:custGeom>
            <a:noFill/>
            <a:ln w="25400"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grpSp>
          <p:nvGrpSpPr>
            <p:cNvPr id="115" name="Group 35"/>
            <p:cNvGrpSpPr>
              <a:grpSpLocks/>
            </p:cNvGrpSpPr>
            <p:nvPr/>
          </p:nvGrpSpPr>
          <p:grpSpPr bwMode="auto">
            <a:xfrm>
              <a:off x="4011843" y="3072566"/>
              <a:ext cx="817453" cy="990941"/>
              <a:chOff x="1326" y="1623"/>
              <a:chExt cx="477" cy="584"/>
            </a:xfrm>
          </p:grpSpPr>
          <p:sp>
            <p:nvSpPr>
              <p:cNvPr id="120"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21" name="Rectangle 37"/>
              <p:cNvSpPr>
                <a:spLocks noChangeArrowheads="1"/>
              </p:cNvSpPr>
              <p:nvPr/>
            </p:nvSpPr>
            <p:spPr bwMode="auto">
              <a:xfrm>
                <a:off x="1326" y="1691"/>
                <a:ext cx="183"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t>
                </a:r>
                <a:endParaRPr lang="en-US" sz="1000" dirty="0">
                  <a:solidFill>
                    <a:schemeClr val="tx2"/>
                  </a:solidFill>
                </a:endParaRPr>
              </a:p>
            </p:txBody>
          </p:sp>
          <p:sp>
            <p:nvSpPr>
              <p:cNvPr id="122" name="Rectangle 38"/>
              <p:cNvSpPr>
                <a:spLocks noChangeArrowheads="1"/>
              </p:cNvSpPr>
              <p:nvPr/>
            </p:nvSpPr>
            <p:spPr bwMode="auto">
              <a:xfrm>
                <a:off x="1613" y="1774"/>
                <a:ext cx="159"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endParaRPr lang="en-US" sz="688" dirty="0">
                  <a:solidFill>
                    <a:schemeClr val="tx2"/>
                  </a:solidFill>
                </a:endParaRPr>
              </a:p>
            </p:txBody>
          </p:sp>
          <p:sp>
            <p:nvSpPr>
              <p:cNvPr id="123" name="Rectangle 39"/>
              <p:cNvSpPr>
                <a:spLocks noChangeArrowheads="1"/>
              </p:cNvSpPr>
              <p:nvPr/>
            </p:nvSpPr>
            <p:spPr bwMode="auto">
              <a:xfrm>
                <a:off x="1432" y="2054"/>
                <a:ext cx="230" cy="127"/>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IMEM</a:t>
                </a:r>
              </a:p>
            </p:txBody>
          </p:sp>
        </p:grpSp>
        <p:sp>
          <p:nvSpPr>
            <p:cNvPr id="116"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17"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18" name="Rectangle 42"/>
            <p:cNvSpPr>
              <a:spLocks noChangeArrowheads="1"/>
            </p:cNvSpPr>
            <p:nvPr/>
          </p:nvSpPr>
          <p:spPr bwMode="auto">
            <a:xfrm>
              <a:off x="3409948" y="3157761"/>
              <a:ext cx="212416" cy="176831"/>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875" dirty="0">
                  <a:solidFill>
                    <a:schemeClr val="tx2"/>
                  </a:solidFill>
                </a:rPr>
                <a:t>PC</a:t>
              </a:r>
            </a:p>
          </p:txBody>
        </p:sp>
        <p:sp>
          <p:nvSpPr>
            <p:cNvPr id="119"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12"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8575"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sp>
          <p:nvSpPr>
            <p:cNvPr id="113"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1500">
                <a:solidFill>
                  <a:schemeClr val="tx2"/>
                </a:solidFill>
              </a:endParaRPr>
            </a:p>
          </p:txBody>
        </p:sp>
        <p:sp>
          <p:nvSpPr>
            <p:cNvPr id="124" name="Rectangle 42"/>
            <p:cNvSpPr>
              <a:spLocks noChangeArrowheads="1"/>
            </p:cNvSpPr>
            <p:nvPr/>
          </p:nvSpPr>
          <p:spPr bwMode="auto">
            <a:xfrm>
              <a:off x="2776507" y="3288006"/>
              <a:ext cx="326292" cy="19607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pc+4</a:t>
              </a:r>
            </a:p>
          </p:txBody>
        </p:sp>
      </p:grpSp>
      <p:sp>
        <p:nvSpPr>
          <p:cNvPr id="127" name="Freeform 48"/>
          <p:cNvSpPr>
            <a:spLocks/>
          </p:cNvSpPr>
          <p:nvPr/>
        </p:nvSpPr>
        <p:spPr bwMode="auto">
          <a:xfrm>
            <a:off x="3334186" y="3055146"/>
            <a:ext cx="897416" cy="233196"/>
          </a:xfrm>
          <a:custGeom>
            <a:avLst/>
            <a:gdLst>
              <a:gd name="T0" fmla="*/ 0 w 817"/>
              <a:gd name="T1" fmla="*/ 192 h 193"/>
              <a:gd name="T2" fmla="*/ 0 w 817"/>
              <a:gd name="T3" fmla="*/ 0 h 193"/>
              <a:gd name="T4" fmla="*/ 816 w 817"/>
              <a:gd name="T5" fmla="*/ 0 h 193"/>
              <a:gd name="T6" fmla="*/ 0 60000 65536"/>
              <a:gd name="T7" fmla="*/ 0 60000 65536"/>
              <a:gd name="T8" fmla="*/ 0 60000 65536"/>
              <a:gd name="T9" fmla="*/ 0 w 817"/>
              <a:gd name="T10" fmla="*/ 0 h 193"/>
              <a:gd name="T11" fmla="*/ 817 w 817"/>
              <a:gd name="T12" fmla="*/ 193 h 193"/>
            </a:gdLst>
            <a:ahLst/>
            <a:cxnLst>
              <a:cxn ang="T6">
                <a:pos x="T0" y="T1"/>
              </a:cxn>
              <a:cxn ang="T7">
                <a:pos x="T2" y="T3"/>
              </a:cxn>
              <a:cxn ang="T8">
                <a:pos x="T4" y="T5"/>
              </a:cxn>
            </a:cxnLst>
            <a:rect l="T9" t="T10" r="T11" b="T12"/>
            <a:pathLst>
              <a:path w="817" h="193">
                <a:moveTo>
                  <a:pt x="0" y="192"/>
                </a:moveTo>
                <a:lnTo>
                  <a:pt x="0" y="0"/>
                </a:ln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128" name="Freeform 49"/>
          <p:cNvSpPr>
            <a:spLocks/>
          </p:cNvSpPr>
          <p:nvPr/>
        </p:nvSpPr>
        <p:spPr bwMode="auto">
          <a:xfrm>
            <a:off x="3334186" y="3278083"/>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132" name="Freeform 53"/>
          <p:cNvSpPr>
            <a:spLocks/>
          </p:cNvSpPr>
          <p:nvPr/>
        </p:nvSpPr>
        <p:spPr bwMode="auto">
          <a:xfrm>
            <a:off x="4658337" y="3545488"/>
            <a:ext cx="1251755"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135" name="Rectangle 56"/>
          <p:cNvSpPr>
            <a:spLocks noChangeArrowheads="1"/>
          </p:cNvSpPr>
          <p:nvPr/>
        </p:nvSpPr>
        <p:spPr bwMode="auto">
          <a:xfrm>
            <a:off x="3422724" y="3326090"/>
            <a:ext cx="608239"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[24:20]</a:t>
            </a:r>
          </a:p>
        </p:txBody>
      </p:sp>
      <p:sp>
        <p:nvSpPr>
          <p:cNvPr id="137" name="Line 58"/>
          <p:cNvSpPr>
            <a:spLocks noChangeShapeType="1"/>
          </p:cNvSpPr>
          <p:nvPr/>
        </p:nvSpPr>
        <p:spPr bwMode="auto">
          <a:xfrm>
            <a:off x="3334185" y="3059979"/>
            <a:ext cx="5648" cy="1955388"/>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1125"/>
          </a:p>
        </p:txBody>
      </p:sp>
      <p:sp>
        <p:nvSpPr>
          <p:cNvPr id="140" name="Freeform 61"/>
          <p:cNvSpPr>
            <a:spLocks/>
          </p:cNvSpPr>
          <p:nvPr/>
        </p:nvSpPr>
        <p:spPr bwMode="auto">
          <a:xfrm>
            <a:off x="3325399" y="3501149"/>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grpSp>
        <p:nvGrpSpPr>
          <p:cNvPr id="141" name="Group 62"/>
          <p:cNvGrpSpPr>
            <a:grpSpLocks/>
          </p:cNvGrpSpPr>
          <p:nvPr/>
        </p:nvGrpSpPr>
        <p:grpSpPr bwMode="auto">
          <a:xfrm>
            <a:off x="6317089" y="3026107"/>
            <a:ext cx="423087" cy="730621"/>
            <a:chOff x="4085" y="1630"/>
            <a:chExt cx="241" cy="385"/>
          </a:xfrm>
        </p:grpSpPr>
        <p:sp>
          <p:nvSpPr>
            <p:cNvPr id="162" name="Freeform 65"/>
            <p:cNvSpPr>
              <a:spLocks/>
            </p:cNvSpPr>
            <p:nvPr/>
          </p:nvSpPr>
          <p:spPr bwMode="auto">
            <a:xfrm>
              <a:off x="4085" y="1630"/>
              <a:ext cx="241" cy="38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125"/>
            </a:p>
          </p:txBody>
        </p:sp>
        <p:sp>
          <p:nvSpPr>
            <p:cNvPr id="163" name="Rectangle 66"/>
            <p:cNvSpPr>
              <a:spLocks noChangeArrowheads="1"/>
            </p:cNvSpPr>
            <p:nvPr/>
          </p:nvSpPr>
          <p:spPr bwMode="auto">
            <a:xfrm>
              <a:off x="4106" y="1828"/>
              <a:ext cx="187" cy="113"/>
            </a:xfrm>
            <a:prstGeom prst="rect">
              <a:avLst/>
            </a:prstGeom>
            <a:noFill/>
            <a:ln w="381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ALU</a:t>
              </a:r>
            </a:p>
          </p:txBody>
        </p:sp>
        <p:sp>
          <p:nvSpPr>
            <p:cNvPr id="180" name="Rectangle 66"/>
            <p:cNvSpPr>
              <a:spLocks noChangeArrowheads="1"/>
            </p:cNvSpPr>
            <p:nvPr/>
          </p:nvSpPr>
          <p:spPr bwMode="auto">
            <a:xfrm>
              <a:off x="4145" y="1708"/>
              <a:ext cx="101" cy="144"/>
            </a:xfrm>
            <a:prstGeom prst="rect">
              <a:avLst/>
            </a:prstGeom>
            <a:noFill/>
            <a:ln w="38100">
              <a:noFill/>
              <a:miter lim="800000"/>
              <a:headEnd/>
              <a:tailEnd/>
            </a:ln>
          </p:spPr>
          <p:txBody>
            <a:bodyPr wrap="none" lIns="42416" tIns="20837" rIns="42416" bIns="20837">
              <a:prstTxWarp prst="textNoShape">
                <a:avLst/>
              </a:prstTxWarp>
              <a:spAutoFit/>
            </a:bodyPr>
            <a:lstStyle/>
            <a:p>
              <a:pPr>
                <a:spcBef>
                  <a:spcPct val="0"/>
                </a:spcBef>
              </a:pPr>
              <a:r>
                <a:rPr lang="en-US" sz="1500" dirty="0">
                  <a:solidFill>
                    <a:schemeClr val="tx2"/>
                  </a:solidFill>
                </a:rPr>
                <a:t>+</a:t>
              </a:r>
            </a:p>
          </p:txBody>
        </p:sp>
      </p:grpSp>
      <p:sp>
        <p:nvSpPr>
          <p:cNvPr id="146" name="Rectangle 72"/>
          <p:cNvSpPr>
            <a:spLocks noChangeArrowheads="1"/>
          </p:cNvSpPr>
          <p:nvPr/>
        </p:nvSpPr>
        <p:spPr bwMode="auto">
          <a:xfrm>
            <a:off x="4711740" y="4065716"/>
            <a:ext cx="229931"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clk</a:t>
            </a:r>
            <a:endParaRPr lang="en-US" sz="1000" dirty="0">
              <a:solidFill>
                <a:schemeClr val="tx2"/>
              </a:solidFill>
            </a:endParaRPr>
          </a:p>
        </p:txBody>
      </p:sp>
      <p:sp>
        <p:nvSpPr>
          <p:cNvPr id="148" name="Rectangle 74"/>
          <p:cNvSpPr>
            <a:spLocks noChangeArrowheads="1"/>
          </p:cNvSpPr>
          <p:nvPr/>
        </p:nvSpPr>
        <p:spPr bwMode="auto">
          <a:xfrm>
            <a:off x="4244783" y="2491195"/>
            <a:ext cx="938815" cy="1439786"/>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150" name="Rectangle 76"/>
          <p:cNvSpPr>
            <a:spLocks noChangeArrowheads="1"/>
          </p:cNvSpPr>
          <p:nvPr/>
        </p:nvSpPr>
        <p:spPr bwMode="auto">
          <a:xfrm>
            <a:off x="4309026" y="3695663"/>
            <a:ext cx="455955" cy="215205"/>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125" dirty="0" err="1">
                <a:solidFill>
                  <a:schemeClr val="tx2"/>
                </a:solidFill>
              </a:rPr>
              <a:t>Reg</a:t>
            </a:r>
            <a:r>
              <a:rPr lang="en-US" sz="1125" dirty="0">
                <a:solidFill>
                  <a:schemeClr val="tx2"/>
                </a:solidFill>
              </a:rPr>
              <a:t> [ ]</a:t>
            </a:r>
          </a:p>
        </p:txBody>
      </p:sp>
      <p:sp>
        <p:nvSpPr>
          <p:cNvPr id="144" name="Line 86"/>
          <p:cNvSpPr>
            <a:spLocks noChangeShapeType="1"/>
          </p:cNvSpPr>
          <p:nvPr/>
        </p:nvSpPr>
        <p:spPr bwMode="auto">
          <a:xfrm>
            <a:off x="6726131" y="3382422"/>
            <a:ext cx="351497" cy="0"/>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164" name="Freeform 53"/>
          <p:cNvSpPr>
            <a:spLocks/>
          </p:cNvSpPr>
          <p:nvPr/>
        </p:nvSpPr>
        <p:spPr bwMode="auto">
          <a:xfrm flipV="1">
            <a:off x="5195946" y="3194045"/>
            <a:ext cx="1121143" cy="31762"/>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165" name="Line 86"/>
          <p:cNvSpPr>
            <a:spLocks noChangeShapeType="1"/>
          </p:cNvSpPr>
          <p:nvPr/>
        </p:nvSpPr>
        <p:spPr bwMode="auto">
          <a:xfrm flipH="1">
            <a:off x="7083134" y="2047558"/>
            <a:ext cx="12992" cy="1325912"/>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166" name="Line 86"/>
          <p:cNvSpPr>
            <a:spLocks noChangeShapeType="1"/>
          </p:cNvSpPr>
          <p:nvPr/>
        </p:nvSpPr>
        <p:spPr bwMode="auto">
          <a:xfrm flipV="1">
            <a:off x="3611149" y="2028128"/>
            <a:ext cx="3484976" cy="13478"/>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167" name="Line 86"/>
          <p:cNvSpPr>
            <a:spLocks noChangeShapeType="1"/>
          </p:cNvSpPr>
          <p:nvPr/>
        </p:nvSpPr>
        <p:spPr bwMode="auto">
          <a:xfrm flipH="1">
            <a:off x="3597621" y="2027603"/>
            <a:ext cx="10479" cy="713976"/>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168" name="Freeform 53"/>
          <p:cNvSpPr>
            <a:spLocks/>
          </p:cNvSpPr>
          <p:nvPr/>
        </p:nvSpPr>
        <p:spPr bwMode="auto">
          <a:xfrm flipV="1">
            <a:off x="3604876" y="2712093"/>
            <a:ext cx="627557" cy="2948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170" name="Freeform 43"/>
          <p:cNvSpPr>
            <a:spLocks/>
          </p:cNvSpPr>
          <p:nvPr/>
        </p:nvSpPr>
        <p:spPr bwMode="auto">
          <a:xfrm>
            <a:off x="4801774" y="3847883"/>
            <a:ext cx="83927" cy="83099"/>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71" name="Line 85"/>
          <p:cNvSpPr>
            <a:spLocks noChangeShapeType="1"/>
          </p:cNvSpPr>
          <p:nvPr/>
        </p:nvSpPr>
        <p:spPr bwMode="auto">
          <a:xfrm>
            <a:off x="4849399" y="3930981"/>
            <a:ext cx="0" cy="108744"/>
          </a:xfrm>
          <a:prstGeom prst="line">
            <a:avLst/>
          </a:prstGeom>
          <a:noFill/>
          <a:ln w="25400">
            <a:solidFill>
              <a:schemeClr val="tx2"/>
            </a:solidFill>
            <a:round/>
            <a:headEnd/>
            <a:tailEnd/>
          </a:ln>
        </p:spPr>
        <p:txBody>
          <a:bodyPr wrap="none" anchor="ctr">
            <a:prstTxWarp prst="textNoShape">
              <a:avLst/>
            </a:prstTxWarp>
          </a:bodyPr>
          <a:lstStyle/>
          <a:p>
            <a:endParaRPr lang="en-US" sz="1125">
              <a:solidFill>
                <a:schemeClr val="tx2"/>
              </a:solidFill>
            </a:endParaRPr>
          </a:p>
        </p:txBody>
      </p:sp>
      <p:sp>
        <p:nvSpPr>
          <p:cNvPr id="172" name="Rectangle 56"/>
          <p:cNvSpPr>
            <a:spLocks noChangeArrowheads="1"/>
          </p:cNvSpPr>
          <p:nvPr/>
        </p:nvSpPr>
        <p:spPr bwMode="auto">
          <a:xfrm>
            <a:off x="3422724" y="3073732"/>
            <a:ext cx="608239"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[19:15]</a:t>
            </a:r>
          </a:p>
        </p:txBody>
      </p:sp>
      <p:sp>
        <p:nvSpPr>
          <p:cNvPr id="173" name="Rectangle 56"/>
          <p:cNvSpPr>
            <a:spLocks noChangeArrowheads="1"/>
          </p:cNvSpPr>
          <p:nvPr/>
        </p:nvSpPr>
        <p:spPr bwMode="auto">
          <a:xfrm>
            <a:off x="3461839" y="2835607"/>
            <a:ext cx="55053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[11:7]</a:t>
            </a:r>
          </a:p>
        </p:txBody>
      </p:sp>
      <p:sp>
        <p:nvSpPr>
          <p:cNvPr id="174" name="Rectangle 76"/>
          <p:cNvSpPr>
            <a:spLocks noChangeArrowheads="1"/>
          </p:cNvSpPr>
          <p:nvPr/>
        </p:nvSpPr>
        <p:spPr bwMode="auto">
          <a:xfrm>
            <a:off x="4230274" y="3407107"/>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AddrB</a:t>
            </a:r>
            <a:endParaRPr lang="en-US" sz="1000" dirty="0">
              <a:solidFill>
                <a:schemeClr val="tx2"/>
              </a:solidFill>
            </a:endParaRPr>
          </a:p>
        </p:txBody>
      </p:sp>
      <p:sp>
        <p:nvSpPr>
          <p:cNvPr id="175" name="Rectangle 76"/>
          <p:cNvSpPr>
            <a:spLocks noChangeArrowheads="1"/>
          </p:cNvSpPr>
          <p:nvPr/>
        </p:nvSpPr>
        <p:spPr bwMode="auto">
          <a:xfrm>
            <a:off x="4230274" y="3168982"/>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a:t>
            </a:r>
            <a:endParaRPr lang="en-US" sz="1000" dirty="0">
              <a:solidFill>
                <a:schemeClr val="tx2"/>
              </a:solidFill>
            </a:endParaRPr>
          </a:p>
        </p:txBody>
      </p:sp>
      <p:sp>
        <p:nvSpPr>
          <p:cNvPr id="176" name="Rectangle 76"/>
          <p:cNvSpPr>
            <a:spLocks noChangeArrowheads="1"/>
          </p:cNvSpPr>
          <p:nvPr/>
        </p:nvSpPr>
        <p:spPr bwMode="auto">
          <a:xfrm>
            <a:off x="4754149" y="3155305"/>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DataA</a:t>
            </a:r>
            <a:endParaRPr lang="en-US" sz="1000" dirty="0">
              <a:solidFill>
                <a:schemeClr val="tx2"/>
              </a:solidFill>
            </a:endParaRPr>
          </a:p>
        </p:txBody>
      </p:sp>
      <p:sp>
        <p:nvSpPr>
          <p:cNvPr id="177" name="Rectangle 76"/>
          <p:cNvSpPr>
            <a:spLocks noChangeArrowheads="1"/>
          </p:cNvSpPr>
          <p:nvPr/>
        </p:nvSpPr>
        <p:spPr bwMode="auto">
          <a:xfrm>
            <a:off x="4754149" y="3449264"/>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DataB</a:t>
            </a:r>
            <a:endParaRPr lang="en-US" sz="1000" dirty="0">
              <a:solidFill>
                <a:schemeClr val="tx2"/>
              </a:solidFill>
            </a:endParaRPr>
          </a:p>
        </p:txBody>
      </p:sp>
      <p:sp>
        <p:nvSpPr>
          <p:cNvPr id="178" name="Rectangle 76"/>
          <p:cNvSpPr>
            <a:spLocks noChangeArrowheads="1"/>
          </p:cNvSpPr>
          <p:nvPr/>
        </p:nvSpPr>
        <p:spPr bwMode="auto">
          <a:xfrm>
            <a:off x="4227133" y="2957163"/>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AddrD</a:t>
            </a:r>
            <a:endParaRPr lang="en-US" sz="1000" dirty="0">
              <a:solidFill>
                <a:schemeClr val="tx2"/>
              </a:solidFill>
            </a:endParaRPr>
          </a:p>
        </p:txBody>
      </p:sp>
      <p:sp>
        <p:nvSpPr>
          <p:cNvPr id="179" name="Rectangle 76"/>
          <p:cNvSpPr>
            <a:spLocks noChangeArrowheads="1"/>
          </p:cNvSpPr>
          <p:nvPr/>
        </p:nvSpPr>
        <p:spPr bwMode="auto">
          <a:xfrm>
            <a:off x="4230274" y="2645662"/>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DataD</a:t>
            </a:r>
            <a:endParaRPr lang="en-US" sz="1000" dirty="0">
              <a:solidFill>
                <a:schemeClr val="tx2"/>
              </a:solidFill>
            </a:endParaRPr>
          </a:p>
        </p:txBody>
      </p:sp>
      <p:sp>
        <p:nvSpPr>
          <p:cNvPr id="181" name="Rectangle 72"/>
          <p:cNvSpPr>
            <a:spLocks noChangeArrowheads="1"/>
          </p:cNvSpPr>
          <p:nvPr/>
        </p:nvSpPr>
        <p:spPr bwMode="auto">
          <a:xfrm>
            <a:off x="6753637" y="3153130"/>
            <a:ext cx="236343"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alu</a:t>
            </a:r>
            <a:endParaRPr lang="en-US" sz="1000" dirty="0">
              <a:solidFill>
                <a:schemeClr val="tx2"/>
              </a:solidFill>
            </a:endParaRPr>
          </a:p>
        </p:txBody>
      </p:sp>
      <p:sp>
        <p:nvSpPr>
          <p:cNvPr id="182" name="Rectangle 76"/>
          <p:cNvSpPr>
            <a:spLocks noChangeArrowheads="1"/>
          </p:cNvSpPr>
          <p:nvPr/>
        </p:nvSpPr>
        <p:spPr bwMode="auto">
          <a:xfrm>
            <a:off x="5198032" y="2998078"/>
            <a:ext cx="510457"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a:t>
            </a:r>
            <a:r>
              <a:rPr lang="en-US" sz="1000" dirty="0">
                <a:solidFill>
                  <a:schemeClr val="tx2"/>
                </a:solidFill>
              </a:rPr>
              <a:t>[rs1]</a:t>
            </a:r>
          </a:p>
        </p:txBody>
      </p:sp>
      <p:sp>
        <p:nvSpPr>
          <p:cNvPr id="183" name="Rectangle 76"/>
          <p:cNvSpPr>
            <a:spLocks noChangeArrowheads="1"/>
          </p:cNvSpPr>
          <p:nvPr/>
        </p:nvSpPr>
        <p:spPr bwMode="auto">
          <a:xfrm>
            <a:off x="5182774" y="3328283"/>
            <a:ext cx="510457" cy="195969"/>
          </a:xfrm>
          <a:prstGeom prst="rect">
            <a:avLst/>
          </a:prstGeom>
          <a:noFill/>
          <a:ln w="28575">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a:t>
            </a:r>
            <a:r>
              <a:rPr lang="en-US" sz="1000" dirty="0">
                <a:solidFill>
                  <a:schemeClr val="tx2"/>
                </a:solidFill>
              </a:rPr>
              <a:t>[rs2]</a:t>
            </a:r>
          </a:p>
        </p:txBody>
      </p:sp>
      <p:sp>
        <p:nvSpPr>
          <p:cNvPr id="184" name="Rectangle 56"/>
          <p:cNvSpPr>
            <a:spLocks noChangeArrowheads="1"/>
          </p:cNvSpPr>
          <p:nvPr/>
        </p:nvSpPr>
        <p:spPr bwMode="auto">
          <a:xfrm>
            <a:off x="3005820" y="5079094"/>
            <a:ext cx="55053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[31:0]</a:t>
            </a:r>
          </a:p>
        </p:txBody>
      </p:sp>
      <p:grpSp>
        <p:nvGrpSpPr>
          <p:cNvPr id="209" name="Group 208"/>
          <p:cNvGrpSpPr/>
          <p:nvPr/>
        </p:nvGrpSpPr>
        <p:grpSpPr>
          <a:xfrm>
            <a:off x="1080306" y="3668163"/>
            <a:ext cx="6111069" cy="1916185"/>
            <a:chOff x="1728490" y="3367602"/>
            <a:chExt cx="9777710" cy="3065895"/>
          </a:xfrm>
        </p:grpSpPr>
        <p:sp>
          <p:nvSpPr>
            <p:cNvPr id="185" name="Rectangle 74"/>
            <p:cNvSpPr>
              <a:spLocks noChangeArrowheads="1"/>
            </p:cNvSpPr>
            <p:nvPr/>
          </p:nvSpPr>
          <p:spPr bwMode="auto">
            <a:xfrm>
              <a:off x="1728490" y="5548411"/>
              <a:ext cx="9777710" cy="885086"/>
            </a:xfrm>
            <a:prstGeom prst="rect">
              <a:avLst/>
            </a:prstGeom>
            <a:no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188" name="Rectangle 39"/>
            <p:cNvSpPr>
              <a:spLocks noChangeArrowheads="1"/>
            </p:cNvSpPr>
            <p:nvPr/>
          </p:nvSpPr>
          <p:spPr bwMode="auto">
            <a:xfrm>
              <a:off x="4213851" y="6069328"/>
              <a:ext cx="1309173" cy="34432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Control logic</a:t>
              </a:r>
            </a:p>
          </p:txBody>
        </p:sp>
        <p:sp>
          <p:nvSpPr>
            <p:cNvPr id="189" name="Rectangle 39"/>
            <p:cNvSpPr>
              <a:spLocks noChangeArrowheads="1"/>
            </p:cNvSpPr>
            <p:nvPr/>
          </p:nvSpPr>
          <p:spPr bwMode="auto">
            <a:xfrm>
              <a:off x="7093127" y="5651940"/>
              <a:ext cx="1016786" cy="313550"/>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RegWEn</a:t>
              </a:r>
              <a:r>
                <a:rPr lang="en-US" sz="1000" dirty="0">
                  <a:solidFill>
                    <a:schemeClr val="tx2"/>
                  </a:solidFill>
                </a:rPr>
                <a:t>=1</a:t>
              </a:r>
            </a:p>
          </p:txBody>
        </p:sp>
        <p:cxnSp>
          <p:nvCxnSpPr>
            <p:cNvPr id="193" name="Straight Arrow Connector 192"/>
            <p:cNvCxnSpPr/>
            <p:nvPr/>
          </p:nvCxnSpPr>
          <p:spPr bwMode="auto">
            <a:xfrm flipV="1">
              <a:off x="7239000" y="3807668"/>
              <a:ext cx="0" cy="1735016"/>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Arrow Connector 110"/>
            <p:cNvCxnSpPr/>
            <p:nvPr/>
          </p:nvCxnSpPr>
          <p:spPr bwMode="auto">
            <a:xfrm flipV="1">
              <a:off x="10445810" y="3367602"/>
              <a:ext cx="0" cy="2116017"/>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6" name="Rectangle 39"/>
            <p:cNvSpPr>
              <a:spLocks noChangeArrowheads="1"/>
            </p:cNvSpPr>
            <p:nvPr/>
          </p:nvSpPr>
          <p:spPr bwMode="auto">
            <a:xfrm>
              <a:off x="10086650" y="5579604"/>
              <a:ext cx="829554" cy="559773"/>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ALUSel</a:t>
              </a:r>
              <a:r>
                <a:rPr lang="en-US" sz="1000" dirty="0">
                  <a:solidFill>
                    <a:schemeClr val="tx2"/>
                  </a:solidFill>
                </a:rPr>
                <a:t>=</a:t>
              </a:r>
              <a:br>
                <a:rPr lang="en-US" sz="1000" dirty="0">
                  <a:solidFill>
                    <a:schemeClr val="tx2"/>
                  </a:solidFill>
                </a:rPr>
              </a:br>
              <a:r>
                <a:rPr lang="en-US" sz="1000" dirty="0">
                  <a:solidFill>
                    <a:schemeClr val="tx2"/>
                  </a:solidFill>
                </a:rPr>
                <a:t>add</a:t>
              </a:r>
            </a:p>
          </p:txBody>
        </p:sp>
        <p:cxnSp>
          <p:nvCxnSpPr>
            <p:cNvPr id="74" name="Straight Arrow Connector 73"/>
            <p:cNvCxnSpPr/>
            <p:nvPr/>
          </p:nvCxnSpPr>
          <p:spPr bwMode="auto">
            <a:xfrm flipV="1">
              <a:off x="9616320" y="3655155"/>
              <a:ext cx="0" cy="1867973"/>
            </a:xfrm>
            <a:prstGeom prst="straightConnector1">
              <a:avLst/>
            </a:prstGeom>
            <a:solidFill>
              <a:schemeClr val="accent1"/>
            </a:solid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6" name="Rectangle 39"/>
            <p:cNvSpPr>
              <a:spLocks noChangeArrowheads="1"/>
            </p:cNvSpPr>
            <p:nvPr/>
          </p:nvSpPr>
          <p:spPr bwMode="auto">
            <a:xfrm>
              <a:off x="9109570" y="5558580"/>
              <a:ext cx="726962" cy="805993"/>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rgbClr val="FF0000"/>
                  </a:solidFill>
                </a:rPr>
                <a:t>BSel</a:t>
              </a:r>
              <a:endParaRPr lang="en-US" sz="1000" dirty="0">
                <a:solidFill>
                  <a:srgbClr val="FF0000"/>
                </a:solidFill>
              </a:endParaRPr>
            </a:p>
            <a:p>
              <a:pPr>
                <a:spcBef>
                  <a:spcPct val="0"/>
                </a:spcBef>
              </a:pPr>
              <a:r>
                <a:rPr lang="en-US" sz="1000" dirty="0">
                  <a:solidFill>
                    <a:srgbClr val="FF0000"/>
                  </a:solidFill>
                </a:rPr>
                <a:t>(rs2=0/</a:t>
              </a:r>
              <a:br>
                <a:rPr lang="en-US" sz="1000" dirty="0">
                  <a:solidFill>
                    <a:srgbClr val="FF0000"/>
                  </a:solidFill>
                </a:rPr>
              </a:br>
              <a:r>
                <a:rPr lang="en-US" sz="1000" dirty="0" err="1">
                  <a:solidFill>
                    <a:srgbClr val="FF0000"/>
                  </a:solidFill>
                </a:rPr>
                <a:t>Imm</a:t>
              </a:r>
              <a:r>
                <a:rPr lang="en-US" sz="1000" dirty="0">
                  <a:solidFill>
                    <a:srgbClr val="FF0000"/>
                  </a:solidFill>
                </a:rPr>
                <a:t>=1)</a:t>
              </a:r>
            </a:p>
          </p:txBody>
        </p:sp>
        <p:sp>
          <p:nvSpPr>
            <p:cNvPr id="143" name="Rectangle 39"/>
            <p:cNvSpPr>
              <a:spLocks noChangeArrowheads="1"/>
            </p:cNvSpPr>
            <p:nvPr/>
          </p:nvSpPr>
          <p:spPr bwMode="auto">
            <a:xfrm>
              <a:off x="9636642" y="3884168"/>
              <a:ext cx="1650949" cy="313550"/>
            </a:xfrm>
            <a:prstGeom prst="rect">
              <a:avLst/>
            </a:prstGeom>
            <a:noFill/>
            <a:ln w="25400">
              <a:noFill/>
              <a:miter lim="800000"/>
              <a:headEnd/>
              <a:tailEnd/>
            </a:ln>
          </p:spPr>
          <p:txBody>
            <a:bodyPr wrap="square" lIns="42416" tIns="20837" rIns="42416" bIns="20837">
              <a:prstTxWarp prst="textNoShape">
                <a:avLst/>
              </a:prstTxWarp>
              <a:spAutoFit/>
            </a:bodyPr>
            <a:lstStyle/>
            <a:p>
              <a:pPr>
                <a:spcBef>
                  <a:spcPct val="0"/>
                </a:spcBef>
              </a:pPr>
              <a:r>
                <a:rPr lang="en-US" sz="1000" dirty="0" err="1">
                  <a:solidFill>
                    <a:schemeClr val="tx2"/>
                  </a:solidFill>
                </a:rPr>
                <a:t>Bsel</a:t>
              </a:r>
              <a:r>
                <a:rPr lang="en-US" sz="1000" dirty="0">
                  <a:solidFill>
                    <a:schemeClr val="tx2"/>
                  </a:solidFill>
                </a:rPr>
                <a:t> = 1</a:t>
              </a:r>
            </a:p>
          </p:txBody>
        </p:sp>
        <p:sp>
          <p:nvSpPr>
            <p:cNvPr id="147" name="Rectangle 39"/>
            <p:cNvSpPr>
              <a:spLocks noChangeArrowheads="1"/>
            </p:cNvSpPr>
            <p:nvPr/>
          </p:nvSpPr>
          <p:spPr bwMode="auto">
            <a:xfrm>
              <a:off x="6016879" y="5634668"/>
              <a:ext cx="1323726" cy="313550"/>
            </a:xfrm>
            <a:prstGeom prst="rect">
              <a:avLst/>
            </a:prstGeom>
            <a:noFill/>
            <a:ln w="25400">
              <a:noFill/>
              <a:miter lim="800000"/>
              <a:headEnd/>
              <a:tailEnd/>
            </a:ln>
          </p:spPr>
          <p:txBody>
            <a:bodyPr wrap="square" lIns="42416" tIns="20837" rIns="42416" bIns="20837">
              <a:prstTxWarp prst="textNoShape">
                <a:avLst/>
              </a:prstTxWarp>
              <a:spAutoFit/>
            </a:bodyPr>
            <a:lstStyle/>
            <a:p>
              <a:pPr>
                <a:spcBef>
                  <a:spcPct val="0"/>
                </a:spcBef>
              </a:pPr>
              <a:r>
                <a:rPr lang="en-US" sz="1000" dirty="0" err="1">
                  <a:solidFill>
                    <a:srgbClr val="FF0000"/>
                  </a:solidFill>
                </a:rPr>
                <a:t>ImmSel</a:t>
              </a:r>
              <a:r>
                <a:rPr lang="en-US" sz="1000" dirty="0">
                  <a:solidFill>
                    <a:srgbClr val="FF0000"/>
                  </a:solidFill>
                </a:rPr>
                <a:t>=I</a:t>
              </a:r>
            </a:p>
          </p:txBody>
        </p:sp>
      </p:grpSp>
      <p:grpSp>
        <p:nvGrpSpPr>
          <p:cNvPr id="66" name="Group 65"/>
          <p:cNvGrpSpPr/>
          <p:nvPr/>
        </p:nvGrpSpPr>
        <p:grpSpPr>
          <a:xfrm>
            <a:off x="5905500" y="3438835"/>
            <a:ext cx="173296" cy="458658"/>
            <a:chOff x="5791200" y="1352550"/>
            <a:chExt cx="152400" cy="533400"/>
          </a:xfrm>
        </p:grpSpPr>
        <p:sp>
          <p:nvSpPr>
            <p:cNvPr id="67" name="Trapezoid 66"/>
            <p:cNvSpPr/>
            <p:nvPr/>
          </p:nvSpPr>
          <p:spPr>
            <a:xfrm rot="5400000">
              <a:off x="5600700" y="1543050"/>
              <a:ext cx="533400" cy="152400"/>
            </a:xfrm>
            <a:prstGeom prst="trapezoid">
              <a:avLst>
                <a:gd name="adj" fmla="val 62709"/>
              </a:avLst>
            </a:prstGeom>
            <a:solidFill>
              <a:srgbClr val="FFFFFF"/>
            </a:solidFill>
            <a:ln w="28575" cmpd="sng">
              <a:solidFill>
                <a:srgbClr val="C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3375"/>
            </a:p>
          </p:txBody>
        </p:sp>
        <p:sp>
          <p:nvSpPr>
            <p:cNvPr id="68" name="TextBox 67"/>
            <p:cNvSpPr txBox="1"/>
            <p:nvPr/>
          </p:nvSpPr>
          <p:spPr>
            <a:xfrm>
              <a:off x="5807075" y="1390650"/>
              <a:ext cx="76200" cy="156595"/>
            </a:xfrm>
            <a:prstGeom prst="rect">
              <a:avLst/>
            </a:prstGeom>
            <a:noFill/>
          </p:spPr>
          <p:txBody>
            <a:bodyPr wrap="square" lIns="0" tIns="0" rIns="0" bIns="0" rtlCol="0">
              <a:spAutoFit/>
            </a:bodyPr>
            <a:lstStyle/>
            <a:p>
              <a:r>
                <a:rPr lang="en-US" sz="875" dirty="0"/>
                <a:t>0</a:t>
              </a:r>
            </a:p>
          </p:txBody>
        </p:sp>
        <p:sp>
          <p:nvSpPr>
            <p:cNvPr id="69" name="TextBox 68"/>
            <p:cNvSpPr txBox="1"/>
            <p:nvPr/>
          </p:nvSpPr>
          <p:spPr>
            <a:xfrm>
              <a:off x="5821935" y="1638300"/>
              <a:ext cx="45111" cy="156595"/>
            </a:xfrm>
            <a:prstGeom prst="rect">
              <a:avLst/>
            </a:prstGeom>
            <a:noFill/>
          </p:spPr>
          <p:txBody>
            <a:bodyPr wrap="none" lIns="0" tIns="0" rIns="0" bIns="0" rtlCol="0">
              <a:spAutoFit/>
            </a:bodyPr>
            <a:lstStyle/>
            <a:p>
              <a:r>
                <a:rPr lang="en-US" sz="875" dirty="0"/>
                <a:t>1</a:t>
              </a:r>
            </a:p>
          </p:txBody>
        </p:sp>
      </p:grpSp>
      <p:sp>
        <p:nvSpPr>
          <p:cNvPr id="70" name="Freeform 53"/>
          <p:cNvSpPr>
            <a:spLocks/>
          </p:cNvSpPr>
          <p:nvPr/>
        </p:nvSpPr>
        <p:spPr bwMode="auto">
          <a:xfrm flipV="1">
            <a:off x="6075961" y="3617567"/>
            <a:ext cx="241127"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71" name="Freeform 53"/>
          <p:cNvSpPr>
            <a:spLocks/>
          </p:cNvSpPr>
          <p:nvPr/>
        </p:nvSpPr>
        <p:spPr bwMode="auto">
          <a:xfrm flipV="1">
            <a:off x="5691058" y="3743955"/>
            <a:ext cx="214442"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72" name="Line 86"/>
          <p:cNvSpPr>
            <a:spLocks noChangeShapeType="1"/>
          </p:cNvSpPr>
          <p:nvPr/>
        </p:nvSpPr>
        <p:spPr bwMode="auto">
          <a:xfrm flipH="1">
            <a:off x="5685176" y="3777506"/>
            <a:ext cx="5423" cy="530237"/>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73" name="Rectangle 76"/>
          <p:cNvSpPr>
            <a:spLocks noChangeArrowheads="1"/>
          </p:cNvSpPr>
          <p:nvPr/>
        </p:nvSpPr>
        <p:spPr bwMode="auto">
          <a:xfrm>
            <a:off x="5067740" y="4316734"/>
            <a:ext cx="579385" cy="195969"/>
          </a:xfrm>
          <a:prstGeom prst="rect">
            <a:avLst/>
          </a:prstGeom>
          <a:noFill/>
          <a:ln w="28575">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Imm</a:t>
            </a:r>
            <a:r>
              <a:rPr lang="en-US" sz="1000" dirty="0">
                <a:solidFill>
                  <a:schemeClr val="tx2"/>
                </a:solidFill>
              </a:rPr>
              <a:t>[31:0]</a:t>
            </a:r>
          </a:p>
        </p:txBody>
      </p:sp>
      <p:grpSp>
        <p:nvGrpSpPr>
          <p:cNvPr id="75" name="Group 74"/>
          <p:cNvGrpSpPr/>
          <p:nvPr/>
        </p:nvGrpSpPr>
        <p:grpSpPr>
          <a:xfrm>
            <a:off x="3895726" y="3933388"/>
            <a:ext cx="533399" cy="762000"/>
            <a:chOff x="3810000" y="3105150"/>
            <a:chExt cx="533400" cy="762000"/>
          </a:xfrm>
        </p:grpSpPr>
        <p:sp>
          <p:nvSpPr>
            <p:cNvPr id="77" name="Trapezoid 76"/>
            <p:cNvSpPr/>
            <p:nvPr/>
          </p:nvSpPr>
          <p:spPr>
            <a:xfrm rot="5400000">
              <a:off x="3695700" y="3219450"/>
              <a:ext cx="762000" cy="533400"/>
            </a:xfrm>
            <a:prstGeom prst="trapezoid">
              <a:avLst>
                <a:gd name="adj" fmla="val 30656"/>
              </a:avLst>
            </a:prstGeom>
            <a:ln w="28575" cmpd="sng">
              <a:solidFill>
                <a:srgbClr val="C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40" dirty="0"/>
            </a:p>
          </p:txBody>
        </p:sp>
        <p:sp>
          <p:nvSpPr>
            <p:cNvPr id="78" name="TextBox 77"/>
            <p:cNvSpPr txBox="1"/>
            <p:nvPr/>
          </p:nvSpPr>
          <p:spPr>
            <a:xfrm>
              <a:off x="3819018" y="3286906"/>
              <a:ext cx="463589" cy="438582"/>
            </a:xfrm>
            <a:prstGeom prst="rect">
              <a:avLst/>
            </a:prstGeom>
            <a:noFill/>
            <a:ln>
              <a:noFill/>
            </a:ln>
          </p:spPr>
          <p:txBody>
            <a:bodyPr wrap="none" rtlCol="0">
              <a:spAutoFit/>
            </a:bodyPr>
            <a:lstStyle/>
            <a:p>
              <a:r>
                <a:rPr lang="en-US" sz="1125" dirty="0" err="1"/>
                <a:t>Imm</a:t>
              </a:r>
              <a:r>
                <a:rPr lang="en-US" sz="1125" dirty="0"/>
                <a:t>.</a:t>
              </a:r>
            </a:p>
            <a:p>
              <a:r>
                <a:rPr lang="en-US" sz="1125" dirty="0"/>
                <a:t>Gen</a:t>
              </a:r>
            </a:p>
          </p:txBody>
        </p:sp>
      </p:grpSp>
      <p:sp>
        <p:nvSpPr>
          <p:cNvPr id="79" name="Freeform 61"/>
          <p:cNvSpPr>
            <a:spLocks/>
          </p:cNvSpPr>
          <p:nvPr/>
        </p:nvSpPr>
        <p:spPr bwMode="auto">
          <a:xfrm flipV="1">
            <a:off x="3350585" y="4270392"/>
            <a:ext cx="539211" cy="46341"/>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80" name="Line 86"/>
          <p:cNvSpPr>
            <a:spLocks noChangeShapeType="1"/>
          </p:cNvSpPr>
          <p:nvPr/>
        </p:nvSpPr>
        <p:spPr bwMode="auto">
          <a:xfrm>
            <a:off x="4387395" y="4296618"/>
            <a:ext cx="1303204" cy="11125"/>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81" name="Freeform 80"/>
          <p:cNvSpPr/>
          <p:nvPr/>
        </p:nvSpPr>
        <p:spPr bwMode="auto">
          <a:xfrm>
            <a:off x="1080487" y="1651519"/>
            <a:ext cx="1890059" cy="1438088"/>
          </a:xfrm>
          <a:custGeom>
            <a:avLst/>
            <a:gdLst>
              <a:gd name="connsiteX0" fmla="*/ 1380565 w 3024094"/>
              <a:gd name="connsiteY0" fmla="*/ 2271059 h 2300941"/>
              <a:gd name="connsiteX1" fmla="*/ 1374588 w 3024094"/>
              <a:gd name="connsiteY1" fmla="*/ 1392517 h 2300941"/>
              <a:gd name="connsiteX2" fmla="*/ 1834777 w 3024094"/>
              <a:gd name="connsiteY2" fmla="*/ 1392517 h 2300941"/>
              <a:gd name="connsiteX3" fmla="*/ 2498165 w 3024094"/>
              <a:gd name="connsiteY3" fmla="*/ 1117600 h 2300941"/>
              <a:gd name="connsiteX4" fmla="*/ 3024094 w 3024094"/>
              <a:gd name="connsiteY4" fmla="*/ 1123576 h 2300941"/>
              <a:gd name="connsiteX5" fmla="*/ 3018118 w 3024094"/>
              <a:gd name="connsiteY5" fmla="*/ 0 h 2300941"/>
              <a:gd name="connsiteX6" fmla="*/ 23906 w 3024094"/>
              <a:gd name="connsiteY6" fmla="*/ 17929 h 2300941"/>
              <a:gd name="connsiteX7" fmla="*/ 0 w 3024094"/>
              <a:gd name="connsiteY7" fmla="*/ 2300941 h 2300941"/>
              <a:gd name="connsiteX8" fmla="*/ 872565 w 3024094"/>
              <a:gd name="connsiteY8" fmla="*/ 2300941 h 230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094" h="2300941">
                <a:moveTo>
                  <a:pt x="1380565" y="2271059"/>
                </a:moveTo>
                <a:cubicBezTo>
                  <a:pt x="1378573" y="1978212"/>
                  <a:pt x="1376580" y="1685364"/>
                  <a:pt x="1374588" y="1392517"/>
                </a:cubicBezTo>
                <a:lnTo>
                  <a:pt x="1834777" y="1392517"/>
                </a:lnTo>
                <a:lnTo>
                  <a:pt x="2498165" y="1117600"/>
                </a:lnTo>
                <a:lnTo>
                  <a:pt x="3024094" y="1123576"/>
                </a:lnTo>
                <a:lnTo>
                  <a:pt x="3018118" y="0"/>
                </a:lnTo>
                <a:lnTo>
                  <a:pt x="23906" y="17929"/>
                </a:lnTo>
                <a:lnTo>
                  <a:pt x="0" y="2300941"/>
                </a:lnTo>
                <a:lnTo>
                  <a:pt x="872565" y="2300941"/>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grpSp>
        <p:nvGrpSpPr>
          <p:cNvPr id="82" name="Group 81"/>
          <p:cNvGrpSpPr/>
          <p:nvPr/>
        </p:nvGrpSpPr>
        <p:grpSpPr>
          <a:xfrm>
            <a:off x="977810" y="1664025"/>
            <a:ext cx="2347961" cy="2233469"/>
            <a:chOff x="2776507" y="1828800"/>
            <a:chExt cx="2349263" cy="2234707"/>
          </a:xfrm>
        </p:grpSpPr>
        <p:sp>
          <p:nvSpPr>
            <p:cNvPr id="83" name="Line 26"/>
            <p:cNvSpPr>
              <a:spLocks noChangeShapeType="1"/>
            </p:cNvSpPr>
            <p:nvPr/>
          </p:nvSpPr>
          <p:spPr bwMode="auto">
            <a:xfrm>
              <a:off x="4851572" y="3427203"/>
              <a:ext cx="274198"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84" name="Rectangle 27"/>
            <p:cNvSpPr>
              <a:spLocks noChangeArrowheads="1"/>
            </p:cNvSpPr>
            <p:nvPr/>
          </p:nvSpPr>
          <p:spPr bwMode="auto">
            <a:xfrm>
              <a:off x="3691017" y="2185486"/>
              <a:ext cx="204396"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+4</a:t>
              </a:r>
            </a:p>
          </p:txBody>
        </p:sp>
        <p:sp>
          <p:nvSpPr>
            <p:cNvPr id="85"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86" name="Line 29"/>
            <p:cNvSpPr>
              <a:spLocks noChangeShapeType="1"/>
            </p:cNvSpPr>
            <p:nvPr/>
          </p:nvSpPr>
          <p:spPr bwMode="auto">
            <a:xfrm flipV="1">
              <a:off x="3923081" y="2259792"/>
              <a:ext cx="99042" cy="683"/>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87" name="Rectangle 30"/>
            <p:cNvSpPr>
              <a:spLocks noChangeArrowheads="1"/>
            </p:cNvSpPr>
            <p:nvPr/>
          </p:nvSpPr>
          <p:spPr bwMode="auto">
            <a:xfrm>
              <a:off x="4108601" y="2402325"/>
              <a:ext cx="289402"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Add</a:t>
              </a:r>
            </a:p>
          </p:txBody>
        </p:sp>
        <p:sp>
          <p:nvSpPr>
            <p:cNvPr id="88" name="Rectangle 31"/>
            <p:cNvSpPr>
              <a:spLocks noChangeArrowheads="1"/>
            </p:cNvSpPr>
            <p:nvPr/>
          </p:nvSpPr>
          <p:spPr bwMode="auto">
            <a:xfrm>
              <a:off x="3362296" y="3662680"/>
              <a:ext cx="230059"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a:solidFill>
                    <a:schemeClr val="tx2"/>
                  </a:solidFill>
                </a:rPr>
                <a:t>clk</a:t>
              </a:r>
            </a:p>
          </p:txBody>
        </p:sp>
        <p:sp>
          <p:nvSpPr>
            <p:cNvPr id="89"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grpSp>
          <p:nvGrpSpPr>
            <p:cNvPr id="91" name="Group 35"/>
            <p:cNvGrpSpPr>
              <a:grpSpLocks/>
            </p:cNvGrpSpPr>
            <p:nvPr/>
          </p:nvGrpSpPr>
          <p:grpSpPr bwMode="auto">
            <a:xfrm>
              <a:off x="4011843" y="3072566"/>
              <a:ext cx="817453" cy="990941"/>
              <a:chOff x="1326" y="1623"/>
              <a:chExt cx="477" cy="584"/>
            </a:xfrm>
          </p:grpSpPr>
          <p:sp>
            <p:nvSpPr>
              <p:cNvPr id="99"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00" name="Rectangle 37"/>
              <p:cNvSpPr>
                <a:spLocks noChangeArrowheads="1"/>
              </p:cNvSpPr>
              <p:nvPr/>
            </p:nvSpPr>
            <p:spPr bwMode="auto">
              <a:xfrm>
                <a:off x="1326" y="1691"/>
                <a:ext cx="183"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t>
                </a:r>
                <a:endParaRPr lang="en-US" sz="1000" dirty="0">
                  <a:solidFill>
                    <a:schemeClr val="tx2"/>
                  </a:solidFill>
                </a:endParaRPr>
              </a:p>
            </p:txBody>
          </p:sp>
          <p:sp>
            <p:nvSpPr>
              <p:cNvPr id="101" name="Rectangle 38"/>
              <p:cNvSpPr>
                <a:spLocks noChangeArrowheads="1"/>
              </p:cNvSpPr>
              <p:nvPr/>
            </p:nvSpPr>
            <p:spPr bwMode="auto">
              <a:xfrm>
                <a:off x="1613" y="1774"/>
                <a:ext cx="159"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endParaRPr lang="en-US" sz="688" dirty="0">
                  <a:solidFill>
                    <a:schemeClr val="tx2"/>
                  </a:solidFill>
                </a:endParaRPr>
              </a:p>
            </p:txBody>
          </p:sp>
          <p:sp>
            <p:nvSpPr>
              <p:cNvPr id="102" name="Rectangle 39"/>
              <p:cNvSpPr>
                <a:spLocks noChangeArrowheads="1"/>
              </p:cNvSpPr>
              <p:nvPr/>
            </p:nvSpPr>
            <p:spPr bwMode="auto">
              <a:xfrm>
                <a:off x="1432" y="2054"/>
                <a:ext cx="230" cy="127"/>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IMEM</a:t>
                </a:r>
              </a:p>
            </p:txBody>
          </p:sp>
        </p:grpSp>
        <p:sp>
          <p:nvSpPr>
            <p:cNvPr id="92"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93"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94" name="Rectangle 42"/>
            <p:cNvSpPr>
              <a:spLocks noChangeArrowheads="1"/>
            </p:cNvSpPr>
            <p:nvPr/>
          </p:nvSpPr>
          <p:spPr bwMode="auto">
            <a:xfrm>
              <a:off x="3409948" y="3157761"/>
              <a:ext cx="212416" cy="176831"/>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875" dirty="0">
                  <a:solidFill>
                    <a:schemeClr val="tx2"/>
                  </a:solidFill>
                </a:rPr>
                <a:t>PC</a:t>
              </a:r>
            </a:p>
          </p:txBody>
        </p:sp>
        <p:sp>
          <p:nvSpPr>
            <p:cNvPr id="95"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96"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5400"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sp>
          <p:nvSpPr>
            <p:cNvPr id="97"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1500">
                <a:solidFill>
                  <a:schemeClr val="tx2"/>
                </a:solidFill>
              </a:endParaRPr>
            </a:p>
          </p:txBody>
        </p:sp>
        <p:sp>
          <p:nvSpPr>
            <p:cNvPr id="98" name="Rectangle 42"/>
            <p:cNvSpPr>
              <a:spLocks noChangeArrowheads="1"/>
            </p:cNvSpPr>
            <p:nvPr/>
          </p:nvSpPr>
          <p:spPr bwMode="auto">
            <a:xfrm>
              <a:off x="2776507" y="3288006"/>
              <a:ext cx="326292" cy="19607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pc+4</a:t>
              </a:r>
            </a:p>
          </p:txBody>
        </p:sp>
      </p:grpSp>
      <p:sp>
        <p:nvSpPr>
          <p:cNvPr id="103" name="Freeform 102"/>
          <p:cNvSpPr/>
          <p:nvPr/>
        </p:nvSpPr>
        <p:spPr bwMode="auto">
          <a:xfrm>
            <a:off x="3029461" y="3261542"/>
            <a:ext cx="295938" cy="28574"/>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29" name="Freeform 128"/>
          <p:cNvSpPr/>
          <p:nvPr/>
        </p:nvSpPr>
        <p:spPr bwMode="auto">
          <a:xfrm>
            <a:off x="3371187" y="3286125"/>
            <a:ext cx="833181" cy="92675"/>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0" name="Freeform 129"/>
          <p:cNvSpPr/>
          <p:nvPr/>
        </p:nvSpPr>
        <p:spPr bwMode="auto">
          <a:xfrm>
            <a:off x="3381375" y="3479201"/>
            <a:ext cx="833181" cy="92675"/>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1" name="Freeform 130"/>
          <p:cNvSpPr/>
          <p:nvPr/>
        </p:nvSpPr>
        <p:spPr bwMode="auto">
          <a:xfrm>
            <a:off x="3343040" y="3052976"/>
            <a:ext cx="833181" cy="92675"/>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3" name="Freeform 132"/>
          <p:cNvSpPr/>
          <p:nvPr/>
        </p:nvSpPr>
        <p:spPr bwMode="auto">
          <a:xfrm>
            <a:off x="1867052" y="3100434"/>
            <a:ext cx="368402" cy="91404"/>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4" name="Freeform 133"/>
          <p:cNvSpPr/>
          <p:nvPr/>
        </p:nvSpPr>
        <p:spPr bwMode="auto">
          <a:xfrm>
            <a:off x="3325399" y="4330732"/>
            <a:ext cx="526225" cy="56909"/>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4" name="Freeform 3"/>
          <p:cNvSpPr/>
          <p:nvPr/>
        </p:nvSpPr>
        <p:spPr bwMode="auto">
          <a:xfrm flipH="1">
            <a:off x="3334579" y="3031574"/>
            <a:ext cx="28574" cy="1995141"/>
          </a:xfrm>
          <a:custGeom>
            <a:avLst/>
            <a:gdLst>
              <a:gd name="connsiteX0" fmla="*/ 0 w 7951"/>
              <a:gd name="connsiteY0" fmla="*/ 0 h 2798859"/>
              <a:gd name="connsiteX1" fmla="*/ 7951 w 7951"/>
              <a:gd name="connsiteY1" fmla="*/ 2798859 h 2798859"/>
            </a:gdLst>
            <a:ahLst/>
            <a:cxnLst>
              <a:cxn ang="0">
                <a:pos x="connsiteX0" y="connsiteY0"/>
              </a:cxn>
              <a:cxn ang="0">
                <a:pos x="connsiteX1" y="connsiteY1"/>
              </a:cxn>
            </a:cxnLst>
            <a:rect l="l" t="t" r="r" b="b"/>
            <a:pathLst>
              <a:path w="7951" h="2798859">
                <a:moveTo>
                  <a:pt x="0" y="0"/>
                </a:moveTo>
                <a:cubicBezTo>
                  <a:pt x="2650" y="932953"/>
                  <a:pt x="5301" y="1865906"/>
                  <a:pt x="7951" y="2798859"/>
                </a:cubicBez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5" name="Freeform 4"/>
          <p:cNvSpPr/>
          <p:nvPr/>
        </p:nvSpPr>
        <p:spPr bwMode="auto">
          <a:xfrm>
            <a:off x="4339632" y="3645177"/>
            <a:ext cx="1966747" cy="672334"/>
          </a:xfrm>
          <a:custGeom>
            <a:avLst/>
            <a:gdLst>
              <a:gd name="connsiteX0" fmla="*/ 0 w 3307742"/>
              <a:gd name="connsiteY0" fmla="*/ 1041621 h 1057523"/>
              <a:gd name="connsiteX1" fmla="*/ 2313829 w 3307742"/>
              <a:gd name="connsiteY1" fmla="*/ 1057523 h 1057523"/>
              <a:gd name="connsiteX2" fmla="*/ 2313829 w 3307742"/>
              <a:gd name="connsiteY2" fmla="*/ 198782 h 1057523"/>
              <a:gd name="connsiteX3" fmla="*/ 2655735 w 3307742"/>
              <a:gd name="connsiteY3" fmla="*/ 190831 h 1057523"/>
              <a:gd name="connsiteX4" fmla="*/ 2941982 w 3307742"/>
              <a:gd name="connsiteY4" fmla="*/ 7951 h 1057523"/>
              <a:gd name="connsiteX5" fmla="*/ 3307742 w 3307742"/>
              <a:gd name="connsiteY5" fmla="*/ 0 h 1057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7742" h="1057523">
                <a:moveTo>
                  <a:pt x="0" y="1041621"/>
                </a:moveTo>
                <a:lnTo>
                  <a:pt x="2313829" y="1057523"/>
                </a:lnTo>
                <a:lnTo>
                  <a:pt x="2313829" y="198782"/>
                </a:lnTo>
                <a:lnTo>
                  <a:pt x="2655735" y="190831"/>
                </a:lnTo>
                <a:lnTo>
                  <a:pt x="2941982" y="7951"/>
                </a:lnTo>
                <a:lnTo>
                  <a:pt x="3307742"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8" name="Freeform 137"/>
          <p:cNvSpPr/>
          <p:nvPr/>
        </p:nvSpPr>
        <p:spPr bwMode="auto">
          <a:xfrm>
            <a:off x="3603862" y="2030105"/>
            <a:ext cx="3473766" cy="1356246"/>
          </a:xfrm>
          <a:custGeom>
            <a:avLst/>
            <a:gdLst>
              <a:gd name="connsiteX0" fmla="*/ 4319517 w 4885899"/>
              <a:gd name="connsiteY0" fmla="*/ 2163170 h 2169994"/>
              <a:gd name="connsiteX1" fmla="*/ 4885899 w 4885899"/>
              <a:gd name="connsiteY1" fmla="*/ 2169994 h 2169994"/>
              <a:gd name="connsiteX2" fmla="*/ 4879075 w 4885899"/>
              <a:gd name="connsiteY2" fmla="*/ 6824 h 2169994"/>
              <a:gd name="connsiteX3" fmla="*/ 0 w 4885899"/>
              <a:gd name="connsiteY3" fmla="*/ 0 h 2169994"/>
              <a:gd name="connsiteX4" fmla="*/ 6824 w 4885899"/>
              <a:gd name="connsiteY4" fmla="*/ 1139588 h 2169994"/>
              <a:gd name="connsiteX5" fmla="*/ 1003111 w 4885899"/>
              <a:gd name="connsiteY5" fmla="*/ 1132764 h 216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5899" h="2169994">
                <a:moveTo>
                  <a:pt x="4319517" y="2163170"/>
                </a:moveTo>
                <a:lnTo>
                  <a:pt x="4885899" y="2169994"/>
                </a:lnTo>
                <a:cubicBezTo>
                  <a:pt x="4883624" y="1448937"/>
                  <a:pt x="4881350" y="727881"/>
                  <a:pt x="4879075" y="6824"/>
                </a:cubicBezTo>
                <a:lnTo>
                  <a:pt x="0" y="0"/>
                </a:lnTo>
                <a:cubicBezTo>
                  <a:pt x="2275" y="379863"/>
                  <a:pt x="4549" y="759725"/>
                  <a:pt x="6824" y="1139588"/>
                </a:cubicBezTo>
                <a:lnTo>
                  <a:pt x="1003111" y="1132764"/>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9" name="Freeform 138"/>
          <p:cNvSpPr/>
          <p:nvPr/>
        </p:nvSpPr>
        <p:spPr bwMode="auto">
          <a:xfrm>
            <a:off x="5196057" y="3540052"/>
            <a:ext cx="683538" cy="91480"/>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42" name="Freeform 141"/>
          <p:cNvSpPr/>
          <p:nvPr/>
        </p:nvSpPr>
        <p:spPr bwMode="auto">
          <a:xfrm>
            <a:off x="5194307" y="3227620"/>
            <a:ext cx="1069799" cy="94410"/>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6" name="Explosion 1 5"/>
          <p:cNvSpPr/>
          <p:nvPr/>
        </p:nvSpPr>
        <p:spPr bwMode="auto">
          <a:xfrm>
            <a:off x="5854943" y="3712030"/>
            <a:ext cx="832112" cy="791759"/>
          </a:xfrm>
          <a:prstGeom prst="irregularSeal1">
            <a:avLst/>
          </a:prstGeom>
          <a:solidFill>
            <a:srgbClr val="F5B6A9">
              <a:alpha val="34902"/>
            </a:srgb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dirty="0">
              <a:solidFill>
                <a:srgbClr val="941651"/>
              </a:solidFill>
              <a:latin typeface="Gill Sans" charset="0"/>
              <a:ea typeface="ヒラギノ角ゴ ProN W3" charset="0"/>
              <a:cs typeface="ヒラギノ角ゴ ProN W3" charset="0"/>
              <a:sym typeface="Gill Sans" charset="0"/>
            </a:endParaRPr>
          </a:p>
        </p:txBody>
      </p:sp>
      <p:sp>
        <p:nvSpPr>
          <p:cNvPr id="145" name="Rectangle 56"/>
          <p:cNvSpPr>
            <a:spLocks noChangeArrowheads="1"/>
          </p:cNvSpPr>
          <p:nvPr/>
        </p:nvSpPr>
        <p:spPr bwMode="auto">
          <a:xfrm>
            <a:off x="3347209" y="3934687"/>
            <a:ext cx="422291" cy="349858"/>
          </a:xfrm>
          <a:prstGeom prst="rect">
            <a:avLst/>
          </a:prstGeom>
          <a:noFill/>
          <a:ln w="12700">
            <a:noFill/>
            <a:miter lim="800000"/>
            <a:headEnd/>
            <a:tailEnd/>
          </a:ln>
        </p:spPr>
        <p:txBody>
          <a:bodyPr wrap="none" lIns="42416" tIns="20837" rIns="42416" bIns="20837">
            <a:prstTxWarp prst="textNoShape">
              <a:avLst/>
            </a:prstTxWarp>
            <a:spAutoFit/>
          </a:bodyPr>
          <a:lstStyle/>
          <a:p>
            <a:pPr algn="l">
              <a:spcBef>
                <a:spcPct val="0"/>
              </a:spcBef>
            </a:pPr>
            <a:r>
              <a:rPr lang="en-US" sz="1000" dirty="0" err="1">
                <a:solidFill>
                  <a:schemeClr val="tx2"/>
                </a:solidFill>
              </a:rPr>
              <a:t>Inst</a:t>
            </a:r>
            <a:br>
              <a:rPr lang="en-US" sz="1000" dirty="0">
                <a:solidFill>
                  <a:schemeClr val="tx2"/>
                </a:solidFill>
              </a:rPr>
            </a:br>
            <a:r>
              <a:rPr lang="en-US" sz="1000" dirty="0">
                <a:solidFill>
                  <a:schemeClr val="tx2"/>
                </a:solidFill>
              </a:rPr>
              <a:t>[31:20]</a:t>
            </a:r>
          </a:p>
        </p:txBody>
      </p:sp>
      <p:cxnSp>
        <p:nvCxnSpPr>
          <p:cNvPr id="136" name="Straight Arrow Connector 135"/>
          <p:cNvCxnSpPr/>
          <p:nvPr/>
        </p:nvCxnSpPr>
        <p:spPr bwMode="auto">
          <a:xfrm flipH="1" flipV="1">
            <a:off x="4238625" y="4619625"/>
            <a:ext cx="6158" cy="395742"/>
          </a:xfrm>
          <a:prstGeom prst="straightConnector1">
            <a:avLst/>
          </a:prstGeom>
          <a:solidFill>
            <a:schemeClr val="accent1"/>
          </a:solid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9" name="Footer Placeholder 3">
            <a:extLst>
              <a:ext uri="{FF2B5EF4-FFF2-40B4-BE49-F238E27FC236}">
                <a16:creationId xmlns:a16="http://schemas.microsoft.com/office/drawing/2014/main" id="{66255A40-1D4B-0849-9444-448200F24395}"/>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solidFill>
                  <a:schemeClr val="bg1">
                    <a:lumMod val="65000"/>
                  </a:schemeClr>
                </a:solidFill>
              </a:rPr>
              <a:t>CS61C Prof Dan Garcia and Miki Lustig, </a:t>
            </a:r>
            <a:r>
              <a:rPr lang="en-US" b="0" dirty="0" err="1">
                <a:solidFill>
                  <a:schemeClr val="bg1">
                    <a:lumMod val="65000"/>
                  </a:schemeClr>
                </a:solidFill>
              </a:rPr>
              <a:t>Univ</a:t>
            </a:r>
            <a:r>
              <a:rPr lang="en-US" b="0" dirty="0">
                <a:solidFill>
                  <a:schemeClr val="bg1">
                    <a:lumMod val="65000"/>
                  </a:schemeClr>
                </a:solidFill>
              </a:rPr>
              <a:t> of California, Berkeley</a:t>
            </a:r>
          </a:p>
        </p:txBody>
      </p:sp>
    </p:spTree>
    <p:extLst>
      <p:ext uri="{BB962C8B-B14F-4D97-AF65-F5344CB8AC3E}">
        <p14:creationId xmlns:p14="http://schemas.microsoft.com/office/powerpoint/2010/main" val="34055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wipe(down)">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down)">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down)">
                                      <p:cBhvr>
                                        <p:cTn id="17" dur="500"/>
                                        <p:tgtEl>
                                          <p:spTgt spid="10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wipe(down)">
                                      <p:cBhvr>
                                        <p:cTn id="20" dur="500"/>
                                        <p:tgtEl>
                                          <p:spTgt spid="12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wipe(down)">
                                      <p:cBhvr>
                                        <p:cTn id="23" dur="500"/>
                                        <p:tgtEl>
                                          <p:spTgt spid="13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wipe(down)">
                                      <p:cBhvr>
                                        <p:cTn id="26" dur="500"/>
                                        <p:tgtEl>
                                          <p:spTgt spid="13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wipe(down)">
                                      <p:cBhvr>
                                        <p:cTn id="32" dur="500"/>
                                        <p:tgtEl>
                                          <p:spTgt spid="1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wipe(down)">
                                      <p:cBhvr>
                                        <p:cTn id="40" dur="500"/>
                                        <p:tgtEl>
                                          <p:spTgt spid="13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animEffect transition="in" filter="wipe(down)">
                                      <p:cBhvr>
                                        <p:cTn id="43" dur="500"/>
                                        <p:tgtEl>
                                          <p:spTgt spid="14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03" grpId="0" animBg="1"/>
      <p:bldP spid="129" grpId="0" animBg="1"/>
      <p:bldP spid="130" grpId="0" animBg="1"/>
      <p:bldP spid="131" grpId="0" animBg="1"/>
      <p:bldP spid="133" grpId="0" animBg="1"/>
      <p:bldP spid="134" grpId="0" animBg="1"/>
      <p:bldP spid="4" grpId="0" animBg="1"/>
      <p:bldP spid="5" grpId="0" animBg="1"/>
      <p:bldP spid="138" grpId="0" animBg="1"/>
      <p:bldP spid="139" grpId="0" animBg="1"/>
      <p:bldP spid="142"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solidFill>
                  <a:srgbClr val="002060"/>
                </a:solidFill>
                <a:latin typeface="Calibri" panose="020F0502020204030204" pitchFamily="34" charset="0"/>
                <a:cs typeface="Calibri" panose="020F0502020204030204" pitchFamily="34" charset="0"/>
              </a:rPr>
              <a:t>Adding </a:t>
            </a:r>
            <a:r>
              <a:rPr lang="en-US" sz="3600" b="0" dirty="0" err="1">
                <a:solidFill>
                  <a:srgbClr val="FF0000"/>
                </a:solidFill>
                <a:latin typeface="Courier" pitchFamily="2" charset="0"/>
                <a:cs typeface="Calibri" panose="020F0502020204030204" pitchFamily="34" charset="0"/>
              </a:rPr>
              <a:t>addi</a:t>
            </a:r>
            <a:r>
              <a:rPr lang="en-US" sz="3600" b="0" dirty="0">
                <a:solidFill>
                  <a:srgbClr val="002060"/>
                </a:solidFill>
                <a:latin typeface="Calibri" panose="020F0502020204030204" pitchFamily="34" charset="0"/>
                <a:cs typeface="Calibri" panose="020F0502020204030204" pitchFamily="34" charset="0"/>
              </a:rPr>
              <a:t> to </a:t>
            </a:r>
            <a:r>
              <a:rPr lang="en-US" sz="3600" b="0" dirty="0" err="1">
                <a:solidFill>
                  <a:srgbClr val="002060"/>
                </a:solidFill>
                <a:latin typeface="Calibri" panose="020F0502020204030204" pitchFamily="34" charset="0"/>
                <a:cs typeface="Calibri" panose="020F0502020204030204" pitchFamily="34" charset="0"/>
              </a:rPr>
              <a:t>Datapath</a:t>
            </a:r>
            <a:endParaRPr lang="en-US" sz="3600" b="0" dirty="0">
              <a:solidFill>
                <a:srgbClr val="002060"/>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FC9F65BA-E27E-A847-9330-A4F8EC4F0EDC}"/>
              </a:ext>
            </a:extLst>
          </p:cNvPr>
          <p:cNvGrpSpPr/>
          <p:nvPr/>
        </p:nvGrpSpPr>
        <p:grpSpPr>
          <a:xfrm>
            <a:off x="0" y="1665252"/>
            <a:ext cx="6213565" cy="3932829"/>
            <a:chOff x="977810" y="1651519"/>
            <a:chExt cx="6213565" cy="3932829"/>
          </a:xfrm>
        </p:grpSpPr>
        <p:grpSp>
          <p:nvGrpSpPr>
            <p:cNvPr id="125" name="Group 124"/>
            <p:cNvGrpSpPr/>
            <p:nvPr/>
          </p:nvGrpSpPr>
          <p:grpSpPr>
            <a:xfrm>
              <a:off x="977810" y="1664025"/>
              <a:ext cx="2347961" cy="2233469"/>
              <a:chOff x="2776507" y="1828800"/>
              <a:chExt cx="2349263" cy="2234707"/>
            </a:xfrm>
          </p:grpSpPr>
          <p:sp>
            <p:nvSpPr>
              <p:cNvPr id="104" name="Line 26"/>
              <p:cNvSpPr>
                <a:spLocks noChangeShapeType="1"/>
              </p:cNvSpPr>
              <p:nvPr/>
            </p:nvSpPr>
            <p:spPr bwMode="auto">
              <a:xfrm>
                <a:off x="4851572" y="3427203"/>
                <a:ext cx="274198" cy="0"/>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05" name="Rectangle 27"/>
              <p:cNvSpPr>
                <a:spLocks noChangeArrowheads="1"/>
              </p:cNvSpPr>
              <p:nvPr/>
            </p:nvSpPr>
            <p:spPr bwMode="auto">
              <a:xfrm>
                <a:off x="3691017" y="2185486"/>
                <a:ext cx="204396"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+4</a:t>
                </a:r>
              </a:p>
            </p:txBody>
          </p:sp>
          <p:sp>
            <p:nvSpPr>
              <p:cNvPr id="106"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07" name="Line 29"/>
              <p:cNvSpPr>
                <a:spLocks noChangeShapeType="1"/>
              </p:cNvSpPr>
              <p:nvPr/>
            </p:nvSpPr>
            <p:spPr bwMode="auto">
              <a:xfrm>
                <a:off x="3923082" y="2260040"/>
                <a:ext cx="97330" cy="5418"/>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08" name="Rectangle 30"/>
              <p:cNvSpPr>
                <a:spLocks noChangeArrowheads="1"/>
              </p:cNvSpPr>
              <p:nvPr/>
            </p:nvSpPr>
            <p:spPr bwMode="auto">
              <a:xfrm>
                <a:off x="4108601" y="2402325"/>
                <a:ext cx="289402"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Add</a:t>
                </a:r>
              </a:p>
            </p:txBody>
          </p:sp>
          <p:sp>
            <p:nvSpPr>
              <p:cNvPr id="109" name="Rectangle 31"/>
              <p:cNvSpPr>
                <a:spLocks noChangeArrowheads="1"/>
              </p:cNvSpPr>
              <p:nvPr/>
            </p:nvSpPr>
            <p:spPr bwMode="auto">
              <a:xfrm>
                <a:off x="3362296" y="3662680"/>
                <a:ext cx="230059"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a:solidFill>
                      <a:schemeClr val="tx2"/>
                    </a:solidFill>
                  </a:rPr>
                  <a:t>clk</a:t>
                </a:r>
              </a:p>
            </p:txBody>
          </p:sp>
          <p:sp>
            <p:nvSpPr>
              <p:cNvPr id="110"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14" name="Freeform 34"/>
              <p:cNvSpPr>
                <a:spLocks/>
              </p:cNvSpPr>
              <p:nvPr/>
            </p:nvSpPr>
            <p:spPr bwMode="auto">
              <a:xfrm>
                <a:off x="3670807" y="3267702"/>
                <a:ext cx="330751" cy="1697"/>
              </a:xfrm>
              <a:custGeom>
                <a:avLst/>
                <a:gdLst>
                  <a:gd name="T0" fmla="*/ 0 w 193"/>
                  <a:gd name="T1" fmla="*/ 0 h 1"/>
                  <a:gd name="T2" fmla="*/ 144 w 193"/>
                  <a:gd name="T3" fmla="*/ 0 h 1"/>
                  <a:gd name="T4" fmla="*/ 192 w 193"/>
                  <a:gd name="T5" fmla="*/ 0 h 1"/>
                  <a:gd name="T6" fmla="*/ 0 60000 65536"/>
                  <a:gd name="T7" fmla="*/ 0 60000 65536"/>
                  <a:gd name="T8" fmla="*/ 0 60000 65536"/>
                  <a:gd name="T9" fmla="*/ 0 w 193"/>
                  <a:gd name="T10" fmla="*/ 0 h 1"/>
                  <a:gd name="T11" fmla="*/ 193 w 193"/>
                  <a:gd name="T12" fmla="*/ 1 h 1"/>
                </a:gdLst>
                <a:ahLst/>
                <a:cxnLst>
                  <a:cxn ang="T6">
                    <a:pos x="T0" y="T1"/>
                  </a:cxn>
                  <a:cxn ang="T7">
                    <a:pos x="T2" y="T3"/>
                  </a:cxn>
                  <a:cxn ang="T8">
                    <a:pos x="T4" y="T5"/>
                  </a:cxn>
                </a:cxnLst>
                <a:rect l="T9" t="T10" r="T11" b="T12"/>
                <a:pathLst>
                  <a:path w="193" h="1">
                    <a:moveTo>
                      <a:pt x="0" y="0"/>
                    </a:moveTo>
                    <a:lnTo>
                      <a:pt x="144" y="0"/>
                    </a:lnTo>
                    <a:lnTo>
                      <a:pt x="192" y="0"/>
                    </a:lnTo>
                  </a:path>
                </a:pathLst>
              </a:custGeom>
              <a:noFill/>
              <a:ln w="25400"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grpSp>
            <p:nvGrpSpPr>
              <p:cNvPr id="115" name="Group 35"/>
              <p:cNvGrpSpPr>
                <a:grpSpLocks/>
              </p:cNvGrpSpPr>
              <p:nvPr/>
            </p:nvGrpSpPr>
            <p:grpSpPr bwMode="auto">
              <a:xfrm>
                <a:off x="4011843" y="3072566"/>
                <a:ext cx="817453" cy="990941"/>
                <a:chOff x="1326" y="1623"/>
                <a:chExt cx="477" cy="584"/>
              </a:xfrm>
            </p:grpSpPr>
            <p:sp>
              <p:nvSpPr>
                <p:cNvPr id="120"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21" name="Rectangle 37"/>
                <p:cNvSpPr>
                  <a:spLocks noChangeArrowheads="1"/>
                </p:cNvSpPr>
                <p:nvPr/>
              </p:nvSpPr>
              <p:spPr bwMode="auto">
                <a:xfrm>
                  <a:off x="1326" y="1691"/>
                  <a:ext cx="183"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t>
                  </a:r>
                  <a:endParaRPr lang="en-US" sz="1000" dirty="0">
                    <a:solidFill>
                      <a:schemeClr val="tx2"/>
                    </a:solidFill>
                  </a:endParaRPr>
                </a:p>
              </p:txBody>
            </p:sp>
            <p:sp>
              <p:nvSpPr>
                <p:cNvPr id="122" name="Rectangle 38"/>
                <p:cNvSpPr>
                  <a:spLocks noChangeArrowheads="1"/>
                </p:cNvSpPr>
                <p:nvPr/>
              </p:nvSpPr>
              <p:spPr bwMode="auto">
                <a:xfrm>
                  <a:off x="1613" y="1774"/>
                  <a:ext cx="159"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endParaRPr lang="en-US" sz="688" dirty="0">
                    <a:solidFill>
                      <a:schemeClr val="tx2"/>
                    </a:solidFill>
                  </a:endParaRPr>
                </a:p>
              </p:txBody>
            </p:sp>
            <p:sp>
              <p:nvSpPr>
                <p:cNvPr id="123" name="Rectangle 39"/>
                <p:cNvSpPr>
                  <a:spLocks noChangeArrowheads="1"/>
                </p:cNvSpPr>
                <p:nvPr/>
              </p:nvSpPr>
              <p:spPr bwMode="auto">
                <a:xfrm>
                  <a:off x="1432" y="2054"/>
                  <a:ext cx="230" cy="127"/>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IMEM</a:t>
                  </a:r>
                </a:p>
              </p:txBody>
            </p:sp>
          </p:grpSp>
          <p:sp>
            <p:nvSpPr>
              <p:cNvPr id="116"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17"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18" name="Rectangle 42"/>
              <p:cNvSpPr>
                <a:spLocks noChangeArrowheads="1"/>
              </p:cNvSpPr>
              <p:nvPr/>
            </p:nvSpPr>
            <p:spPr bwMode="auto">
              <a:xfrm>
                <a:off x="3409948" y="3157761"/>
                <a:ext cx="212416" cy="176831"/>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875" dirty="0">
                    <a:solidFill>
                      <a:schemeClr val="tx2"/>
                    </a:solidFill>
                  </a:rPr>
                  <a:t>PC</a:t>
                </a:r>
              </a:p>
            </p:txBody>
          </p:sp>
          <p:sp>
            <p:nvSpPr>
              <p:cNvPr id="119"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12"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8575"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sp>
            <p:nvSpPr>
              <p:cNvPr id="113"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1500">
                  <a:solidFill>
                    <a:schemeClr val="tx2"/>
                  </a:solidFill>
                </a:endParaRPr>
              </a:p>
            </p:txBody>
          </p:sp>
          <p:sp>
            <p:nvSpPr>
              <p:cNvPr id="124" name="Rectangle 42"/>
              <p:cNvSpPr>
                <a:spLocks noChangeArrowheads="1"/>
              </p:cNvSpPr>
              <p:nvPr/>
            </p:nvSpPr>
            <p:spPr bwMode="auto">
              <a:xfrm>
                <a:off x="2776507" y="3288006"/>
                <a:ext cx="326292" cy="19607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pc+4</a:t>
                </a:r>
              </a:p>
            </p:txBody>
          </p:sp>
        </p:grpSp>
        <p:sp>
          <p:nvSpPr>
            <p:cNvPr id="127" name="Freeform 48"/>
            <p:cNvSpPr>
              <a:spLocks/>
            </p:cNvSpPr>
            <p:nvPr/>
          </p:nvSpPr>
          <p:spPr bwMode="auto">
            <a:xfrm>
              <a:off x="3334186" y="3055146"/>
              <a:ext cx="897416" cy="233196"/>
            </a:xfrm>
            <a:custGeom>
              <a:avLst/>
              <a:gdLst>
                <a:gd name="T0" fmla="*/ 0 w 817"/>
                <a:gd name="T1" fmla="*/ 192 h 193"/>
                <a:gd name="T2" fmla="*/ 0 w 817"/>
                <a:gd name="T3" fmla="*/ 0 h 193"/>
                <a:gd name="T4" fmla="*/ 816 w 817"/>
                <a:gd name="T5" fmla="*/ 0 h 193"/>
                <a:gd name="T6" fmla="*/ 0 60000 65536"/>
                <a:gd name="T7" fmla="*/ 0 60000 65536"/>
                <a:gd name="T8" fmla="*/ 0 60000 65536"/>
                <a:gd name="T9" fmla="*/ 0 w 817"/>
                <a:gd name="T10" fmla="*/ 0 h 193"/>
                <a:gd name="T11" fmla="*/ 817 w 817"/>
                <a:gd name="T12" fmla="*/ 193 h 193"/>
              </a:gdLst>
              <a:ahLst/>
              <a:cxnLst>
                <a:cxn ang="T6">
                  <a:pos x="T0" y="T1"/>
                </a:cxn>
                <a:cxn ang="T7">
                  <a:pos x="T2" y="T3"/>
                </a:cxn>
                <a:cxn ang="T8">
                  <a:pos x="T4" y="T5"/>
                </a:cxn>
              </a:cxnLst>
              <a:rect l="T9" t="T10" r="T11" b="T12"/>
              <a:pathLst>
                <a:path w="817" h="193">
                  <a:moveTo>
                    <a:pt x="0" y="192"/>
                  </a:moveTo>
                  <a:lnTo>
                    <a:pt x="0" y="0"/>
                  </a:ln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128" name="Freeform 49"/>
            <p:cNvSpPr>
              <a:spLocks/>
            </p:cNvSpPr>
            <p:nvPr/>
          </p:nvSpPr>
          <p:spPr bwMode="auto">
            <a:xfrm>
              <a:off x="3334186" y="3278083"/>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132" name="Freeform 53"/>
            <p:cNvSpPr>
              <a:spLocks/>
            </p:cNvSpPr>
            <p:nvPr/>
          </p:nvSpPr>
          <p:spPr bwMode="auto">
            <a:xfrm>
              <a:off x="4658337" y="3545488"/>
              <a:ext cx="1251755"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135" name="Rectangle 56"/>
            <p:cNvSpPr>
              <a:spLocks noChangeArrowheads="1"/>
            </p:cNvSpPr>
            <p:nvPr/>
          </p:nvSpPr>
          <p:spPr bwMode="auto">
            <a:xfrm>
              <a:off x="3422724" y="3326090"/>
              <a:ext cx="608239"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[24:20]</a:t>
              </a:r>
            </a:p>
          </p:txBody>
        </p:sp>
        <p:sp>
          <p:nvSpPr>
            <p:cNvPr id="137" name="Line 58"/>
            <p:cNvSpPr>
              <a:spLocks noChangeShapeType="1"/>
            </p:cNvSpPr>
            <p:nvPr/>
          </p:nvSpPr>
          <p:spPr bwMode="auto">
            <a:xfrm>
              <a:off x="3334185" y="3059979"/>
              <a:ext cx="5648" cy="1955388"/>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1125"/>
            </a:p>
          </p:txBody>
        </p:sp>
        <p:sp>
          <p:nvSpPr>
            <p:cNvPr id="140" name="Freeform 61"/>
            <p:cNvSpPr>
              <a:spLocks/>
            </p:cNvSpPr>
            <p:nvPr/>
          </p:nvSpPr>
          <p:spPr bwMode="auto">
            <a:xfrm>
              <a:off x="3325399" y="3501149"/>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grpSp>
          <p:nvGrpSpPr>
            <p:cNvPr id="141" name="Group 62"/>
            <p:cNvGrpSpPr>
              <a:grpSpLocks/>
            </p:cNvGrpSpPr>
            <p:nvPr/>
          </p:nvGrpSpPr>
          <p:grpSpPr bwMode="auto">
            <a:xfrm>
              <a:off x="6317089" y="3026107"/>
              <a:ext cx="423087" cy="730621"/>
              <a:chOff x="4085" y="1630"/>
              <a:chExt cx="241" cy="385"/>
            </a:xfrm>
          </p:grpSpPr>
          <p:sp>
            <p:nvSpPr>
              <p:cNvPr id="162" name="Freeform 65"/>
              <p:cNvSpPr>
                <a:spLocks/>
              </p:cNvSpPr>
              <p:nvPr/>
            </p:nvSpPr>
            <p:spPr bwMode="auto">
              <a:xfrm>
                <a:off x="4085" y="1630"/>
                <a:ext cx="241" cy="38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125"/>
              </a:p>
            </p:txBody>
          </p:sp>
          <p:sp>
            <p:nvSpPr>
              <p:cNvPr id="163" name="Rectangle 66"/>
              <p:cNvSpPr>
                <a:spLocks noChangeArrowheads="1"/>
              </p:cNvSpPr>
              <p:nvPr/>
            </p:nvSpPr>
            <p:spPr bwMode="auto">
              <a:xfrm>
                <a:off x="4106" y="1828"/>
                <a:ext cx="187" cy="113"/>
              </a:xfrm>
              <a:prstGeom prst="rect">
                <a:avLst/>
              </a:prstGeom>
              <a:noFill/>
              <a:ln w="381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ALU</a:t>
                </a:r>
              </a:p>
            </p:txBody>
          </p:sp>
          <p:sp>
            <p:nvSpPr>
              <p:cNvPr id="180" name="Rectangle 66"/>
              <p:cNvSpPr>
                <a:spLocks noChangeArrowheads="1"/>
              </p:cNvSpPr>
              <p:nvPr/>
            </p:nvSpPr>
            <p:spPr bwMode="auto">
              <a:xfrm>
                <a:off x="4145" y="1708"/>
                <a:ext cx="101" cy="144"/>
              </a:xfrm>
              <a:prstGeom prst="rect">
                <a:avLst/>
              </a:prstGeom>
              <a:noFill/>
              <a:ln w="38100">
                <a:noFill/>
                <a:miter lim="800000"/>
                <a:headEnd/>
                <a:tailEnd/>
              </a:ln>
            </p:spPr>
            <p:txBody>
              <a:bodyPr wrap="none" lIns="42416" tIns="20837" rIns="42416" bIns="20837">
                <a:prstTxWarp prst="textNoShape">
                  <a:avLst/>
                </a:prstTxWarp>
                <a:spAutoFit/>
              </a:bodyPr>
              <a:lstStyle/>
              <a:p>
                <a:pPr>
                  <a:spcBef>
                    <a:spcPct val="0"/>
                  </a:spcBef>
                </a:pPr>
                <a:r>
                  <a:rPr lang="en-US" sz="1500" dirty="0">
                    <a:solidFill>
                      <a:schemeClr val="tx2"/>
                    </a:solidFill>
                  </a:rPr>
                  <a:t>+</a:t>
                </a:r>
              </a:p>
            </p:txBody>
          </p:sp>
        </p:grpSp>
        <p:sp>
          <p:nvSpPr>
            <p:cNvPr id="146" name="Rectangle 72"/>
            <p:cNvSpPr>
              <a:spLocks noChangeArrowheads="1"/>
            </p:cNvSpPr>
            <p:nvPr/>
          </p:nvSpPr>
          <p:spPr bwMode="auto">
            <a:xfrm>
              <a:off x="4711740" y="4065716"/>
              <a:ext cx="229931"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clk</a:t>
              </a:r>
              <a:endParaRPr lang="en-US" sz="1000" dirty="0">
                <a:solidFill>
                  <a:schemeClr val="tx2"/>
                </a:solidFill>
              </a:endParaRPr>
            </a:p>
          </p:txBody>
        </p:sp>
        <p:sp>
          <p:nvSpPr>
            <p:cNvPr id="148" name="Rectangle 74"/>
            <p:cNvSpPr>
              <a:spLocks noChangeArrowheads="1"/>
            </p:cNvSpPr>
            <p:nvPr/>
          </p:nvSpPr>
          <p:spPr bwMode="auto">
            <a:xfrm>
              <a:off x="4244783" y="2491195"/>
              <a:ext cx="938815" cy="1439786"/>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150" name="Rectangle 76"/>
            <p:cNvSpPr>
              <a:spLocks noChangeArrowheads="1"/>
            </p:cNvSpPr>
            <p:nvPr/>
          </p:nvSpPr>
          <p:spPr bwMode="auto">
            <a:xfrm>
              <a:off x="4309026" y="3695663"/>
              <a:ext cx="455955" cy="215205"/>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125" dirty="0" err="1">
                  <a:solidFill>
                    <a:schemeClr val="tx2"/>
                  </a:solidFill>
                </a:rPr>
                <a:t>Reg</a:t>
              </a:r>
              <a:r>
                <a:rPr lang="en-US" sz="1125" dirty="0">
                  <a:solidFill>
                    <a:schemeClr val="tx2"/>
                  </a:solidFill>
                </a:rPr>
                <a:t> [ ]</a:t>
              </a:r>
            </a:p>
          </p:txBody>
        </p:sp>
        <p:sp>
          <p:nvSpPr>
            <p:cNvPr id="144" name="Line 86"/>
            <p:cNvSpPr>
              <a:spLocks noChangeShapeType="1"/>
            </p:cNvSpPr>
            <p:nvPr/>
          </p:nvSpPr>
          <p:spPr bwMode="auto">
            <a:xfrm>
              <a:off x="6726131" y="3382422"/>
              <a:ext cx="351497" cy="0"/>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164" name="Freeform 53"/>
            <p:cNvSpPr>
              <a:spLocks/>
            </p:cNvSpPr>
            <p:nvPr/>
          </p:nvSpPr>
          <p:spPr bwMode="auto">
            <a:xfrm flipV="1">
              <a:off x="5195946" y="3194045"/>
              <a:ext cx="1121143" cy="31762"/>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165" name="Line 86"/>
            <p:cNvSpPr>
              <a:spLocks noChangeShapeType="1"/>
            </p:cNvSpPr>
            <p:nvPr/>
          </p:nvSpPr>
          <p:spPr bwMode="auto">
            <a:xfrm flipH="1">
              <a:off x="7083134" y="2047558"/>
              <a:ext cx="12992" cy="1325912"/>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166" name="Line 86"/>
            <p:cNvSpPr>
              <a:spLocks noChangeShapeType="1"/>
            </p:cNvSpPr>
            <p:nvPr/>
          </p:nvSpPr>
          <p:spPr bwMode="auto">
            <a:xfrm flipV="1">
              <a:off x="3611149" y="2028128"/>
              <a:ext cx="3484976" cy="13478"/>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167" name="Line 86"/>
            <p:cNvSpPr>
              <a:spLocks noChangeShapeType="1"/>
            </p:cNvSpPr>
            <p:nvPr/>
          </p:nvSpPr>
          <p:spPr bwMode="auto">
            <a:xfrm flipH="1">
              <a:off x="3597621" y="2027603"/>
              <a:ext cx="10479" cy="713976"/>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168" name="Freeform 53"/>
            <p:cNvSpPr>
              <a:spLocks/>
            </p:cNvSpPr>
            <p:nvPr/>
          </p:nvSpPr>
          <p:spPr bwMode="auto">
            <a:xfrm flipV="1">
              <a:off x="3604876" y="2712093"/>
              <a:ext cx="627557" cy="2948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170" name="Freeform 43"/>
            <p:cNvSpPr>
              <a:spLocks/>
            </p:cNvSpPr>
            <p:nvPr/>
          </p:nvSpPr>
          <p:spPr bwMode="auto">
            <a:xfrm>
              <a:off x="4801774" y="3847883"/>
              <a:ext cx="83927" cy="83099"/>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71" name="Line 85"/>
            <p:cNvSpPr>
              <a:spLocks noChangeShapeType="1"/>
            </p:cNvSpPr>
            <p:nvPr/>
          </p:nvSpPr>
          <p:spPr bwMode="auto">
            <a:xfrm>
              <a:off x="4849399" y="3930981"/>
              <a:ext cx="0" cy="108744"/>
            </a:xfrm>
            <a:prstGeom prst="line">
              <a:avLst/>
            </a:prstGeom>
            <a:noFill/>
            <a:ln w="25400">
              <a:solidFill>
                <a:schemeClr val="tx2"/>
              </a:solidFill>
              <a:round/>
              <a:headEnd/>
              <a:tailEnd/>
            </a:ln>
          </p:spPr>
          <p:txBody>
            <a:bodyPr wrap="none" anchor="ctr">
              <a:prstTxWarp prst="textNoShape">
                <a:avLst/>
              </a:prstTxWarp>
            </a:bodyPr>
            <a:lstStyle/>
            <a:p>
              <a:endParaRPr lang="en-US" sz="1125">
                <a:solidFill>
                  <a:schemeClr val="tx2"/>
                </a:solidFill>
              </a:endParaRPr>
            </a:p>
          </p:txBody>
        </p:sp>
        <p:sp>
          <p:nvSpPr>
            <p:cNvPr id="172" name="Rectangle 56"/>
            <p:cNvSpPr>
              <a:spLocks noChangeArrowheads="1"/>
            </p:cNvSpPr>
            <p:nvPr/>
          </p:nvSpPr>
          <p:spPr bwMode="auto">
            <a:xfrm>
              <a:off x="3422724" y="3073732"/>
              <a:ext cx="608239"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[19:15]</a:t>
              </a:r>
            </a:p>
          </p:txBody>
        </p:sp>
        <p:sp>
          <p:nvSpPr>
            <p:cNvPr id="173" name="Rectangle 56"/>
            <p:cNvSpPr>
              <a:spLocks noChangeArrowheads="1"/>
            </p:cNvSpPr>
            <p:nvPr/>
          </p:nvSpPr>
          <p:spPr bwMode="auto">
            <a:xfrm>
              <a:off x="3461839" y="2835607"/>
              <a:ext cx="55053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[11:7]</a:t>
              </a:r>
            </a:p>
          </p:txBody>
        </p:sp>
        <p:sp>
          <p:nvSpPr>
            <p:cNvPr id="174" name="Rectangle 76"/>
            <p:cNvSpPr>
              <a:spLocks noChangeArrowheads="1"/>
            </p:cNvSpPr>
            <p:nvPr/>
          </p:nvSpPr>
          <p:spPr bwMode="auto">
            <a:xfrm>
              <a:off x="4230274" y="3407107"/>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AddrB</a:t>
              </a:r>
              <a:endParaRPr lang="en-US" sz="1000" dirty="0">
                <a:solidFill>
                  <a:schemeClr val="tx2"/>
                </a:solidFill>
              </a:endParaRPr>
            </a:p>
          </p:txBody>
        </p:sp>
        <p:sp>
          <p:nvSpPr>
            <p:cNvPr id="175" name="Rectangle 76"/>
            <p:cNvSpPr>
              <a:spLocks noChangeArrowheads="1"/>
            </p:cNvSpPr>
            <p:nvPr/>
          </p:nvSpPr>
          <p:spPr bwMode="auto">
            <a:xfrm>
              <a:off x="4230274" y="3168982"/>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a:t>
              </a:r>
              <a:endParaRPr lang="en-US" sz="1000" dirty="0">
                <a:solidFill>
                  <a:schemeClr val="tx2"/>
                </a:solidFill>
              </a:endParaRPr>
            </a:p>
          </p:txBody>
        </p:sp>
        <p:sp>
          <p:nvSpPr>
            <p:cNvPr id="176" name="Rectangle 76"/>
            <p:cNvSpPr>
              <a:spLocks noChangeArrowheads="1"/>
            </p:cNvSpPr>
            <p:nvPr/>
          </p:nvSpPr>
          <p:spPr bwMode="auto">
            <a:xfrm>
              <a:off x="4754149" y="3155305"/>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DataA</a:t>
              </a:r>
              <a:endParaRPr lang="en-US" sz="1000" dirty="0">
                <a:solidFill>
                  <a:schemeClr val="tx2"/>
                </a:solidFill>
              </a:endParaRPr>
            </a:p>
          </p:txBody>
        </p:sp>
        <p:sp>
          <p:nvSpPr>
            <p:cNvPr id="177" name="Rectangle 76"/>
            <p:cNvSpPr>
              <a:spLocks noChangeArrowheads="1"/>
            </p:cNvSpPr>
            <p:nvPr/>
          </p:nvSpPr>
          <p:spPr bwMode="auto">
            <a:xfrm>
              <a:off x="4754149" y="3449264"/>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DataB</a:t>
              </a:r>
              <a:endParaRPr lang="en-US" sz="1000" dirty="0">
                <a:solidFill>
                  <a:schemeClr val="tx2"/>
                </a:solidFill>
              </a:endParaRPr>
            </a:p>
          </p:txBody>
        </p:sp>
        <p:sp>
          <p:nvSpPr>
            <p:cNvPr id="178" name="Rectangle 76"/>
            <p:cNvSpPr>
              <a:spLocks noChangeArrowheads="1"/>
            </p:cNvSpPr>
            <p:nvPr/>
          </p:nvSpPr>
          <p:spPr bwMode="auto">
            <a:xfrm>
              <a:off x="4227133" y="2957163"/>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AddrD</a:t>
              </a:r>
              <a:endParaRPr lang="en-US" sz="1000" dirty="0">
                <a:solidFill>
                  <a:schemeClr val="tx2"/>
                </a:solidFill>
              </a:endParaRPr>
            </a:p>
          </p:txBody>
        </p:sp>
        <p:sp>
          <p:nvSpPr>
            <p:cNvPr id="179" name="Rectangle 76"/>
            <p:cNvSpPr>
              <a:spLocks noChangeArrowheads="1"/>
            </p:cNvSpPr>
            <p:nvPr/>
          </p:nvSpPr>
          <p:spPr bwMode="auto">
            <a:xfrm>
              <a:off x="4230274" y="2645662"/>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DataD</a:t>
              </a:r>
              <a:endParaRPr lang="en-US" sz="1000" dirty="0">
                <a:solidFill>
                  <a:schemeClr val="tx2"/>
                </a:solidFill>
              </a:endParaRPr>
            </a:p>
          </p:txBody>
        </p:sp>
        <p:sp>
          <p:nvSpPr>
            <p:cNvPr id="181" name="Rectangle 72"/>
            <p:cNvSpPr>
              <a:spLocks noChangeArrowheads="1"/>
            </p:cNvSpPr>
            <p:nvPr/>
          </p:nvSpPr>
          <p:spPr bwMode="auto">
            <a:xfrm>
              <a:off x="6753637" y="3153130"/>
              <a:ext cx="236343"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alu</a:t>
              </a:r>
              <a:endParaRPr lang="en-US" sz="1000" dirty="0">
                <a:solidFill>
                  <a:schemeClr val="tx2"/>
                </a:solidFill>
              </a:endParaRPr>
            </a:p>
          </p:txBody>
        </p:sp>
        <p:sp>
          <p:nvSpPr>
            <p:cNvPr id="182" name="Rectangle 76"/>
            <p:cNvSpPr>
              <a:spLocks noChangeArrowheads="1"/>
            </p:cNvSpPr>
            <p:nvPr/>
          </p:nvSpPr>
          <p:spPr bwMode="auto">
            <a:xfrm>
              <a:off x="5198032" y="2998078"/>
              <a:ext cx="510457"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a:t>
              </a:r>
              <a:r>
                <a:rPr lang="en-US" sz="1000" dirty="0">
                  <a:solidFill>
                    <a:schemeClr val="tx2"/>
                  </a:solidFill>
                </a:rPr>
                <a:t>[rs1]</a:t>
              </a:r>
            </a:p>
          </p:txBody>
        </p:sp>
        <p:sp>
          <p:nvSpPr>
            <p:cNvPr id="183" name="Rectangle 76"/>
            <p:cNvSpPr>
              <a:spLocks noChangeArrowheads="1"/>
            </p:cNvSpPr>
            <p:nvPr/>
          </p:nvSpPr>
          <p:spPr bwMode="auto">
            <a:xfrm>
              <a:off x="5182774" y="3328283"/>
              <a:ext cx="510457" cy="195969"/>
            </a:xfrm>
            <a:prstGeom prst="rect">
              <a:avLst/>
            </a:prstGeom>
            <a:noFill/>
            <a:ln w="28575">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a:t>
              </a:r>
              <a:r>
                <a:rPr lang="en-US" sz="1000" dirty="0">
                  <a:solidFill>
                    <a:schemeClr val="tx2"/>
                  </a:solidFill>
                </a:rPr>
                <a:t>[rs2]</a:t>
              </a:r>
            </a:p>
          </p:txBody>
        </p:sp>
        <p:sp>
          <p:nvSpPr>
            <p:cNvPr id="184" name="Rectangle 56"/>
            <p:cNvSpPr>
              <a:spLocks noChangeArrowheads="1"/>
            </p:cNvSpPr>
            <p:nvPr/>
          </p:nvSpPr>
          <p:spPr bwMode="auto">
            <a:xfrm>
              <a:off x="3005820" y="5079094"/>
              <a:ext cx="55053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[31:0]</a:t>
              </a:r>
            </a:p>
          </p:txBody>
        </p:sp>
        <p:grpSp>
          <p:nvGrpSpPr>
            <p:cNvPr id="209" name="Group 208"/>
            <p:cNvGrpSpPr/>
            <p:nvPr/>
          </p:nvGrpSpPr>
          <p:grpSpPr>
            <a:xfrm>
              <a:off x="1080306" y="3668163"/>
              <a:ext cx="6111069" cy="1916185"/>
              <a:chOff x="1728490" y="3367602"/>
              <a:chExt cx="9777710" cy="3065895"/>
            </a:xfrm>
          </p:grpSpPr>
          <p:sp>
            <p:nvSpPr>
              <p:cNvPr id="185" name="Rectangle 74"/>
              <p:cNvSpPr>
                <a:spLocks noChangeArrowheads="1"/>
              </p:cNvSpPr>
              <p:nvPr/>
            </p:nvSpPr>
            <p:spPr bwMode="auto">
              <a:xfrm>
                <a:off x="1728490" y="5548411"/>
                <a:ext cx="9777710" cy="885086"/>
              </a:xfrm>
              <a:prstGeom prst="rect">
                <a:avLst/>
              </a:prstGeom>
              <a:no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188" name="Rectangle 39"/>
              <p:cNvSpPr>
                <a:spLocks noChangeArrowheads="1"/>
              </p:cNvSpPr>
              <p:nvPr/>
            </p:nvSpPr>
            <p:spPr bwMode="auto">
              <a:xfrm>
                <a:off x="4213851" y="6069328"/>
                <a:ext cx="1309173" cy="34432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Control logic</a:t>
                </a:r>
              </a:p>
            </p:txBody>
          </p:sp>
          <p:sp>
            <p:nvSpPr>
              <p:cNvPr id="189" name="Rectangle 39"/>
              <p:cNvSpPr>
                <a:spLocks noChangeArrowheads="1"/>
              </p:cNvSpPr>
              <p:nvPr/>
            </p:nvSpPr>
            <p:spPr bwMode="auto">
              <a:xfrm>
                <a:off x="7093127" y="5651940"/>
                <a:ext cx="1016786" cy="313550"/>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RegWEn</a:t>
                </a:r>
                <a:r>
                  <a:rPr lang="en-US" sz="1000" dirty="0">
                    <a:solidFill>
                      <a:schemeClr val="tx2"/>
                    </a:solidFill>
                  </a:rPr>
                  <a:t>=1</a:t>
                </a:r>
              </a:p>
            </p:txBody>
          </p:sp>
          <p:cxnSp>
            <p:nvCxnSpPr>
              <p:cNvPr id="193" name="Straight Arrow Connector 192"/>
              <p:cNvCxnSpPr/>
              <p:nvPr/>
            </p:nvCxnSpPr>
            <p:spPr bwMode="auto">
              <a:xfrm flipV="1">
                <a:off x="7239000" y="3807668"/>
                <a:ext cx="0" cy="1735016"/>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Arrow Connector 110"/>
              <p:cNvCxnSpPr/>
              <p:nvPr/>
            </p:nvCxnSpPr>
            <p:spPr bwMode="auto">
              <a:xfrm flipV="1">
                <a:off x="10445810" y="3367602"/>
                <a:ext cx="0" cy="2116017"/>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6" name="Rectangle 39"/>
              <p:cNvSpPr>
                <a:spLocks noChangeArrowheads="1"/>
              </p:cNvSpPr>
              <p:nvPr/>
            </p:nvSpPr>
            <p:spPr bwMode="auto">
              <a:xfrm>
                <a:off x="10086650" y="5579604"/>
                <a:ext cx="829554" cy="559773"/>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ALUSel</a:t>
                </a:r>
                <a:r>
                  <a:rPr lang="en-US" sz="1000" dirty="0">
                    <a:solidFill>
                      <a:schemeClr val="tx2"/>
                    </a:solidFill>
                  </a:rPr>
                  <a:t>=</a:t>
                </a:r>
                <a:br>
                  <a:rPr lang="en-US" sz="1000" dirty="0">
                    <a:solidFill>
                      <a:schemeClr val="tx2"/>
                    </a:solidFill>
                  </a:rPr>
                </a:br>
                <a:r>
                  <a:rPr lang="en-US" sz="1000" dirty="0">
                    <a:solidFill>
                      <a:schemeClr val="tx2"/>
                    </a:solidFill>
                  </a:rPr>
                  <a:t>add</a:t>
                </a:r>
              </a:p>
            </p:txBody>
          </p:sp>
          <p:cxnSp>
            <p:nvCxnSpPr>
              <p:cNvPr id="74" name="Straight Arrow Connector 73"/>
              <p:cNvCxnSpPr/>
              <p:nvPr/>
            </p:nvCxnSpPr>
            <p:spPr bwMode="auto">
              <a:xfrm flipV="1">
                <a:off x="9616320" y="3655155"/>
                <a:ext cx="0" cy="1867973"/>
              </a:xfrm>
              <a:prstGeom prst="straightConnector1">
                <a:avLst/>
              </a:prstGeom>
              <a:solidFill>
                <a:schemeClr val="accent1"/>
              </a:solid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6" name="Rectangle 39"/>
              <p:cNvSpPr>
                <a:spLocks noChangeArrowheads="1"/>
              </p:cNvSpPr>
              <p:nvPr/>
            </p:nvSpPr>
            <p:spPr bwMode="auto">
              <a:xfrm>
                <a:off x="9109570" y="5558580"/>
                <a:ext cx="726962" cy="805993"/>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rgbClr val="FF0000"/>
                    </a:solidFill>
                  </a:rPr>
                  <a:t>BSel</a:t>
                </a:r>
                <a:endParaRPr lang="en-US" sz="1000" dirty="0">
                  <a:solidFill>
                    <a:srgbClr val="FF0000"/>
                  </a:solidFill>
                </a:endParaRPr>
              </a:p>
              <a:p>
                <a:pPr>
                  <a:spcBef>
                    <a:spcPct val="0"/>
                  </a:spcBef>
                </a:pPr>
                <a:r>
                  <a:rPr lang="en-US" sz="1000" dirty="0">
                    <a:solidFill>
                      <a:srgbClr val="FF0000"/>
                    </a:solidFill>
                  </a:rPr>
                  <a:t>(rs2=0/</a:t>
                </a:r>
                <a:br>
                  <a:rPr lang="en-US" sz="1000" dirty="0">
                    <a:solidFill>
                      <a:srgbClr val="FF0000"/>
                    </a:solidFill>
                  </a:rPr>
                </a:br>
                <a:r>
                  <a:rPr lang="en-US" sz="1000" dirty="0" err="1">
                    <a:solidFill>
                      <a:srgbClr val="FF0000"/>
                    </a:solidFill>
                  </a:rPr>
                  <a:t>Imm</a:t>
                </a:r>
                <a:r>
                  <a:rPr lang="en-US" sz="1000" dirty="0">
                    <a:solidFill>
                      <a:srgbClr val="FF0000"/>
                    </a:solidFill>
                  </a:rPr>
                  <a:t>=1)</a:t>
                </a:r>
              </a:p>
            </p:txBody>
          </p:sp>
          <p:sp>
            <p:nvSpPr>
              <p:cNvPr id="143" name="Rectangle 39"/>
              <p:cNvSpPr>
                <a:spLocks noChangeArrowheads="1"/>
              </p:cNvSpPr>
              <p:nvPr/>
            </p:nvSpPr>
            <p:spPr bwMode="auto">
              <a:xfrm>
                <a:off x="9636642" y="3884168"/>
                <a:ext cx="1650949" cy="313550"/>
              </a:xfrm>
              <a:prstGeom prst="rect">
                <a:avLst/>
              </a:prstGeom>
              <a:noFill/>
              <a:ln w="25400">
                <a:noFill/>
                <a:miter lim="800000"/>
                <a:headEnd/>
                <a:tailEnd/>
              </a:ln>
            </p:spPr>
            <p:txBody>
              <a:bodyPr wrap="square" lIns="42416" tIns="20837" rIns="42416" bIns="20837">
                <a:prstTxWarp prst="textNoShape">
                  <a:avLst/>
                </a:prstTxWarp>
                <a:spAutoFit/>
              </a:bodyPr>
              <a:lstStyle/>
              <a:p>
                <a:pPr>
                  <a:spcBef>
                    <a:spcPct val="0"/>
                  </a:spcBef>
                </a:pPr>
                <a:r>
                  <a:rPr lang="en-US" sz="1000" dirty="0" err="1">
                    <a:solidFill>
                      <a:schemeClr val="tx2"/>
                    </a:solidFill>
                  </a:rPr>
                  <a:t>Bsel</a:t>
                </a:r>
                <a:r>
                  <a:rPr lang="en-US" sz="1000" dirty="0">
                    <a:solidFill>
                      <a:schemeClr val="tx2"/>
                    </a:solidFill>
                  </a:rPr>
                  <a:t> = 1</a:t>
                </a:r>
              </a:p>
            </p:txBody>
          </p:sp>
          <p:sp>
            <p:nvSpPr>
              <p:cNvPr id="147" name="Rectangle 39"/>
              <p:cNvSpPr>
                <a:spLocks noChangeArrowheads="1"/>
              </p:cNvSpPr>
              <p:nvPr/>
            </p:nvSpPr>
            <p:spPr bwMode="auto">
              <a:xfrm>
                <a:off x="6016879" y="5634668"/>
                <a:ext cx="1323726" cy="313550"/>
              </a:xfrm>
              <a:prstGeom prst="rect">
                <a:avLst/>
              </a:prstGeom>
              <a:noFill/>
              <a:ln w="25400">
                <a:noFill/>
                <a:miter lim="800000"/>
                <a:headEnd/>
                <a:tailEnd/>
              </a:ln>
            </p:spPr>
            <p:txBody>
              <a:bodyPr wrap="square" lIns="42416" tIns="20837" rIns="42416" bIns="20837">
                <a:prstTxWarp prst="textNoShape">
                  <a:avLst/>
                </a:prstTxWarp>
                <a:spAutoFit/>
              </a:bodyPr>
              <a:lstStyle/>
              <a:p>
                <a:pPr>
                  <a:spcBef>
                    <a:spcPct val="0"/>
                  </a:spcBef>
                </a:pPr>
                <a:r>
                  <a:rPr lang="en-US" sz="1000" dirty="0" err="1">
                    <a:solidFill>
                      <a:srgbClr val="FF0000"/>
                    </a:solidFill>
                  </a:rPr>
                  <a:t>ImmSel</a:t>
                </a:r>
                <a:r>
                  <a:rPr lang="en-US" sz="1000" dirty="0">
                    <a:solidFill>
                      <a:srgbClr val="FF0000"/>
                    </a:solidFill>
                  </a:rPr>
                  <a:t>=I</a:t>
                </a:r>
              </a:p>
            </p:txBody>
          </p:sp>
        </p:grpSp>
        <p:grpSp>
          <p:nvGrpSpPr>
            <p:cNvPr id="66" name="Group 65"/>
            <p:cNvGrpSpPr/>
            <p:nvPr/>
          </p:nvGrpSpPr>
          <p:grpSpPr>
            <a:xfrm>
              <a:off x="5905500" y="3438835"/>
              <a:ext cx="173296" cy="458658"/>
              <a:chOff x="5791200" y="1352550"/>
              <a:chExt cx="152400" cy="533400"/>
            </a:xfrm>
          </p:grpSpPr>
          <p:sp>
            <p:nvSpPr>
              <p:cNvPr id="67" name="Trapezoid 66"/>
              <p:cNvSpPr/>
              <p:nvPr/>
            </p:nvSpPr>
            <p:spPr>
              <a:xfrm rot="5400000">
                <a:off x="5600700" y="1543050"/>
                <a:ext cx="533400" cy="152400"/>
              </a:xfrm>
              <a:prstGeom prst="trapezoid">
                <a:avLst>
                  <a:gd name="adj" fmla="val 62709"/>
                </a:avLst>
              </a:prstGeom>
              <a:solidFill>
                <a:srgbClr val="FFFFFF"/>
              </a:solidFill>
              <a:ln w="28575" cmpd="sng">
                <a:solidFill>
                  <a:srgbClr val="C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3375"/>
              </a:p>
            </p:txBody>
          </p:sp>
          <p:sp>
            <p:nvSpPr>
              <p:cNvPr id="68" name="TextBox 67"/>
              <p:cNvSpPr txBox="1"/>
              <p:nvPr/>
            </p:nvSpPr>
            <p:spPr>
              <a:xfrm>
                <a:off x="5807075" y="1390650"/>
                <a:ext cx="76200" cy="156595"/>
              </a:xfrm>
              <a:prstGeom prst="rect">
                <a:avLst/>
              </a:prstGeom>
              <a:noFill/>
            </p:spPr>
            <p:txBody>
              <a:bodyPr wrap="square" lIns="0" tIns="0" rIns="0" bIns="0" rtlCol="0">
                <a:spAutoFit/>
              </a:bodyPr>
              <a:lstStyle/>
              <a:p>
                <a:r>
                  <a:rPr lang="en-US" sz="875" dirty="0"/>
                  <a:t>0</a:t>
                </a:r>
              </a:p>
            </p:txBody>
          </p:sp>
          <p:sp>
            <p:nvSpPr>
              <p:cNvPr id="69" name="TextBox 68"/>
              <p:cNvSpPr txBox="1"/>
              <p:nvPr/>
            </p:nvSpPr>
            <p:spPr>
              <a:xfrm>
                <a:off x="5821935" y="1638300"/>
                <a:ext cx="45111" cy="156595"/>
              </a:xfrm>
              <a:prstGeom prst="rect">
                <a:avLst/>
              </a:prstGeom>
              <a:noFill/>
            </p:spPr>
            <p:txBody>
              <a:bodyPr wrap="none" lIns="0" tIns="0" rIns="0" bIns="0" rtlCol="0">
                <a:spAutoFit/>
              </a:bodyPr>
              <a:lstStyle/>
              <a:p>
                <a:r>
                  <a:rPr lang="en-US" sz="875" dirty="0"/>
                  <a:t>1</a:t>
                </a:r>
              </a:p>
            </p:txBody>
          </p:sp>
        </p:grpSp>
        <p:sp>
          <p:nvSpPr>
            <p:cNvPr id="70" name="Freeform 53"/>
            <p:cNvSpPr>
              <a:spLocks/>
            </p:cNvSpPr>
            <p:nvPr/>
          </p:nvSpPr>
          <p:spPr bwMode="auto">
            <a:xfrm flipV="1">
              <a:off x="6075961" y="3617567"/>
              <a:ext cx="241127"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71" name="Freeform 53"/>
            <p:cNvSpPr>
              <a:spLocks/>
            </p:cNvSpPr>
            <p:nvPr/>
          </p:nvSpPr>
          <p:spPr bwMode="auto">
            <a:xfrm flipV="1">
              <a:off x="5691058" y="3743955"/>
              <a:ext cx="214442"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72" name="Line 86"/>
            <p:cNvSpPr>
              <a:spLocks noChangeShapeType="1"/>
            </p:cNvSpPr>
            <p:nvPr/>
          </p:nvSpPr>
          <p:spPr bwMode="auto">
            <a:xfrm flipH="1">
              <a:off x="5685176" y="3777506"/>
              <a:ext cx="5423" cy="530237"/>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73" name="Rectangle 76"/>
            <p:cNvSpPr>
              <a:spLocks noChangeArrowheads="1"/>
            </p:cNvSpPr>
            <p:nvPr/>
          </p:nvSpPr>
          <p:spPr bwMode="auto">
            <a:xfrm>
              <a:off x="5067740" y="4316734"/>
              <a:ext cx="579385" cy="195969"/>
            </a:xfrm>
            <a:prstGeom prst="rect">
              <a:avLst/>
            </a:prstGeom>
            <a:noFill/>
            <a:ln w="28575">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rgbClr val="FF0000"/>
                  </a:solidFill>
                </a:rPr>
                <a:t>Imm</a:t>
              </a:r>
              <a:r>
                <a:rPr lang="en-US" sz="1000" dirty="0">
                  <a:solidFill>
                    <a:srgbClr val="FF0000"/>
                  </a:solidFill>
                </a:rPr>
                <a:t>[31:0]</a:t>
              </a:r>
            </a:p>
          </p:txBody>
        </p:sp>
        <p:grpSp>
          <p:nvGrpSpPr>
            <p:cNvPr id="75" name="Group 74"/>
            <p:cNvGrpSpPr/>
            <p:nvPr/>
          </p:nvGrpSpPr>
          <p:grpSpPr>
            <a:xfrm>
              <a:off x="3895726" y="3933388"/>
              <a:ext cx="533399" cy="762000"/>
              <a:chOff x="3810000" y="3105150"/>
              <a:chExt cx="533400" cy="762000"/>
            </a:xfrm>
          </p:grpSpPr>
          <p:sp>
            <p:nvSpPr>
              <p:cNvPr id="77" name="Trapezoid 76"/>
              <p:cNvSpPr/>
              <p:nvPr/>
            </p:nvSpPr>
            <p:spPr>
              <a:xfrm rot="5400000">
                <a:off x="3695700" y="3219450"/>
                <a:ext cx="762000" cy="533400"/>
              </a:xfrm>
              <a:prstGeom prst="trapezoid">
                <a:avLst>
                  <a:gd name="adj" fmla="val 30656"/>
                </a:avLst>
              </a:prstGeom>
              <a:ln w="28575" cmpd="sng">
                <a:solidFill>
                  <a:srgbClr val="C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40" dirty="0"/>
              </a:p>
            </p:txBody>
          </p:sp>
          <p:sp>
            <p:nvSpPr>
              <p:cNvPr id="78" name="TextBox 77"/>
              <p:cNvSpPr txBox="1"/>
              <p:nvPr/>
            </p:nvSpPr>
            <p:spPr>
              <a:xfrm>
                <a:off x="3819018" y="3286906"/>
                <a:ext cx="463589" cy="438582"/>
              </a:xfrm>
              <a:prstGeom prst="rect">
                <a:avLst/>
              </a:prstGeom>
              <a:noFill/>
              <a:ln>
                <a:noFill/>
              </a:ln>
            </p:spPr>
            <p:txBody>
              <a:bodyPr wrap="none" rtlCol="0">
                <a:spAutoFit/>
              </a:bodyPr>
              <a:lstStyle/>
              <a:p>
                <a:r>
                  <a:rPr lang="en-US" sz="1125" dirty="0" err="1"/>
                  <a:t>Imm</a:t>
                </a:r>
                <a:r>
                  <a:rPr lang="en-US" sz="1125" dirty="0"/>
                  <a:t>.</a:t>
                </a:r>
              </a:p>
              <a:p>
                <a:r>
                  <a:rPr lang="en-US" sz="1125" dirty="0"/>
                  <a:t>Gen</a:t>
                </a:r>
              </a:p>
            </p:txBody>
          </p:sp>
        </p:grpSp>
        <p:sp>
          <p:nvSpPr>
            <p:cNvPr id="79" name="Freeform 61"/>
            <p:cNvSpPr>
              <a:spLocks/>
            </p:cNvSpPr>
            <p:nvPr/>
          </p:nvSpPr>
          <p:spPr bwMode="auto">
            <a:xfrm flipV="1">
              <a:off x="3350585" y="4270392"/>
              <a:ext cx="539211" cy="46341"/>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80" name="Line 86"/>
            <p:cNvSpPr>
              <a:spLocks noChangeShapeType="1"/>
            </p:cNvSpPr>
            <p:nvPr/>
          </p:nvSpPr>
          <p:spPr bwMode="auto">
            <a:xfrm>
              <a:off x="4387395" y="4296618"/>
              <a:ext cx="1303204" cy="11125"/>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81" name="Freeform 80"/>
            <p:cNvSpPr/>
            <p:nvPr/>
          </p:nvSpPr>
          <p:spPr bwMode="auto">
            <a:xfrm>
              <a:off x="1080487" y="1651519"/>
              <a:ext cx="1890059" cy="1438088"/>
            </a:xfrm>
            <a:custGeom>
              <a:avLst/>
              <a:gdLst>
                <a:gd name="connsiteX0" fmla="*/ 1380565 w 3024094"/>
                <a:gd name="connsiteY0" fmla="*/ 2271059 h 2300941"/>
                <a:gd name="connsiteX1" fmla="*/ 1374588 w 3024094"/>
                <a:gd name="connsiteY1" fmla="*/ 1392517 h 2300941"/>
                <a:gd name="connsiteX2" fmla="*/ 1834777 w 3024094"/>
                <a:gd name="connsiteY2" fmla="*/ 1392517 h 2300941"/>
                <a:gd name="connsiteX3" fmla="*/ 2498165 w 3024094"/>
                <a:gd name="connsiteY3" fmla="*/ 1117600 h 2300941"/>
                <a:gd name="connsiteX4" fmla="*/ 3024094 w 3024094"/>
                <a:gd name="connsiteY4" fmla="*/ 1123576 h 2300941"/>
                <a:gd name="connsiteX5" fmla="*/ 3018118 w 3024094"/>
                <a:gd name="connsiteY5" fmla="*/ 0 h 2300941"/>
                <a:gd name="connsiteX6" fmla="*/ 23906 w 3024094"/>
                <a:gd name="connsiteY6" fmla="*/ 17929 h 2300941"/>
                <a:gd name="connsiteX7" fmla="*/ 0 w 3024094"/>
                <a:gd name="connsiteY7" fmla="*/ 2300941 h 2300941"/>
                <a:gd name="connsiteX8" fmla="*/ 872565 w 3024094"/>
                <a:gd name="connsiteY8" fmla="*/ 2300941 h 230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094" h="2300941">
                  <a:moveTo>
                    <a:pt x="1380565" y="2271059"/>
                  </a:moveTo>
                  <a:cubicBezTo>
                    <a:pt x="1378573" y="1978212"/>
                    <a:pt x="1376580" y="1685364"/>
                    <a:pt x="1374588" y="1392517"/>
                  </a:cubicBezTo>
                  <a:lnTo>
                    <a:pt x="1834777" y="1392517"/>
                  </a:lnTo>
                  <a:lnTo>
                    <a:pt x="2498165" y="1117600"/>
                  </a:lnTo>
                  <a:lnTo>
                    <a:pt x="3024094" y="1123576"/>
                  </a:lnTo>
                  <a:lnTo>
                    <a:pt x="3018118" y="0"/>
                  </a:lnTo>
                  <a:lnTo>
                    <a:pt x="23906" y="17929"/>
                  </a:lnTo>
                  <a:lnTo>
                    <a:pt x="0" y="2300941"/>
                  </a:lnTo>
                  <a:lnTo>
                    <a:pt x="872565" y="2300941"/>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grpSp>
          <p:nvGrpSpPr>
            <p:cNvPr id="82" name="Group 81"/>
            <p:cNvGrpSpPr/>
            <p:nvPr/>
          </p:nvGrpSpPr>
          <p:grpSpPr>
            <a:xfrm>
              <a:off x="977810" y="1664025"/>
              <a:ext cx="2347961" cy="2233469"/>
              <a:chOff x="2776507" y="1828800"/>
              <a:chExt cx="2349263" cy="2234707"/>
            </a:xfrm>
          </p:grpSpPr>
          <p:sp>
            <p:nvSpPr>
              <p:cNvPr id="83" name="Line 26"/>
              <p:cNvSpPr>
                <a:spLocks noChangeShapeType="1"/>
              </p:cNvSpPr>
              <p:nvPr/>
            </p:nvSpPr>
            <p:spPr bwMode="auto">
              <a:xfrm>
                <a:off x="4851572" y="3427203"/>
                <a:ext cx="274198"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84" name="Rectangle 27"/>
              <p:cNvSpPr>
                <a:spLocks noChangeArrowheads="1"/>
              </p:cNvSpPr>
              <p:nvPr/>
            </p:nvSpPr>
            <p:spPr bwMode="auto">
              <a:xfrm>
                <a:off x="3691017" y="2185486"/>
                <a:ext cx="204396"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+4</a:t>
                </a:r>
              </a:p>
            </p:txBody>
          </p:sp>
          <p:sp>
            <p:nvSpPr>
              <p:cNvPr id="85"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86" name="Line 29"/>
              <p:cNvSpPr>
                <a:spLocks noChangeShapeType="1"/>
              </p:cNvSpPr>
              <p:nvPr/>
            </p:nvSpPr>
            <p:spPr bwMode="auto">
              <a:xfrm flipV="1">
                <a:off x="3923081" y="2259792"/>
                <a:ext cx="99042" cy="683"/>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87" name="Rectangle 30"/>
              <p:cNvSpPr>
                <a:spLocks noChangeArrowheads="1"/>
              </p:cNvSpPr>
              <p:nvPr/>
            </p:nvSpPr>
            <p:spPr bwMode="auto">
              <a:xfrm>
                <a:off x="4108601" y="2402325"/>
                <a:ext cx="289402"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Add</a:t>
                </a:r>
              </a:p>
            </p:txBody>
          </p:sp>
          <p:sp>
            <p:nvSpPr>
              <p:cNvPr id="88" name="Rectangle 31"/>
              <p:cNvSpPr>
                <a:spLocks noChangeArrowheads="1"/>
              </p:cNvSpPr>
              <p:nvPr/>
            </p:nvSpPr>
            <p:spPr bwMode="auto">
              <a:xfrm>
                <a:off x="3362296" y="3662680"/>
                <a:ext cx="230059"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a:solidFill>
                      <a:schemeClr val="tx2"/>
                    </a:solidFill>
                  </a:rPr>
                  <a:t>clk</a:t>
                </a:r>
              </a:p>
            </p:txBody>
          </p:sp>
          <p:sp>
            <p:nvSpPr>
              <p:cNvPr id="89"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grpSp>
            <p:nvGrpSpPr>
              <p:cNvPr id="91" name="Group 35"/>
              <p:cNvGrpSpPr>
                <a:grpSpLocks/>
              </p:cNvGrpSpPr>
              <p:nvPr/>
            </p:nvGrpSpPr>
            <p:grpSpPr bwMode="auto">
              <a:xfrm>
                <a:off x="4011843" y="3072566"/>
                <a:ext cx="817453" cy="990941"/>
                <a:chOff x="1326" y="1623"/>
                <a:chExt cx="477" cy="584"/>
              </a:xfrm>
            </p:grpSpPr>
            <p:sp>
              <p:nvSpPr>
                <p:cNvPr id="99"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00" name="Rectangle 37"/>
                <p:cNvSpPr>
                  <a:spLocks noChangeArrowheads="1"/>
                </p:cNvSpPr>
                <p:nvPr/>
              </p:nvSpPr>
              <p:spPr bwMode="auto">
                <a:xfrm>
                  <a:off x="1326" y="1691"/>
                  <a:ext cx="183"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t>
                  </a:r>
                  <a:endParaRPr lang="en-US" sz="1000" dirty="0">
                    <a:solidFill>
                      <a:schemeClr val="tx2"/>
                    </a:solidFill>
                  </a:endParaRPr>
                </a:p>
              </p:txBody>
            </p:sp>
            <p:sp>
              <p:nvSpPr>
                <p:cNvPr id="101" name="Rectangle 38"/>
                <p:cNvSpPr>
                  <a:spLocks noChangeArrowheads="1"/>
                </p:cNvSpPr>
                <p:nvPr/>
              </p:nvSpPr>
              <p:spPr bwMode="auto">
                <a:xfrm>
                  <a:off x="1613" y="1774"/>
                  <a:ext cx="159"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endParaRPr lang="en-US" sz="688" dirty="0">
                    <a:solidFill>
                      <a:schemeClr val="tx2"/>
                    </a:solidFill>
                  </a:endParaRPr>
                </a:p>
              </p:txBody>
            </p:sp>
            <p:sp>
              <p:nvSpPr>
                <p:cNvPr id="102" name="Rectangle 39"/>
                <p:cNvSpPr>
                  <a:spLocks noChangeArrowheads="1"/>
                </p:cNvSpPr>
                <p:nvPr/>
              </p:nvSpPr>
              <p:spPr bwMode="auto">
                <a:xfrm>
                  <a:off x="1432" y="2054"/>
                  <a:ext cx="230" cy="127"/>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IMEM</a:t>
                  </a:r>
                </a:p>
              </p:txBody>
            </p:sp>
          </p:grpSp>
          <p:sp>
            <p:nvSpPr>
              <p:cNvPr id="92"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93"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94" name="Rectangle 42"/>
              <p:cNvSpPr>
                <a:spLocks noChangeArrowheads="1"/>
              </p:cNvSpPr>
              <p:nvPr/>
            </p:nvSpPr>
            <p:spPr bwMode="auto">
              <a:xfrm>
                <a:off x="3409948" y="3157761"/>
                <a:ext cx="212416" cy="176831"/>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875" dirty="0">
                    <a:solidFill>
                      <a:schemeClr val="tx2"/>
                    </a:solidFill>
                  </a:rPr>
                  <a:t>PC</a:t>
                </a:r>
              </a:p>
            </p:txBody>
          </p:sp>
          <p:sp>
            <p:nvSpPr>
              <p:cNvPr id="95"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96"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5400"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sp>
            <p:nvSpPr>
              <p:cNvPr id="97"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1500">
                  <a:solidFill>
                    <a:schemeClr val="tx2"/>
                  </a:solidFill>
                </a:endParaRPr>
              </a:p>
            </p:txBody>
          </p:sp>
          <p:sp>
            <p:nvSpPr>
              <p:cNvPr id="98" name="Rectangle 42"/>
              <p:cNvSpPr>
                <a:spLocks noChangeArrowheads="1"/>
              </p:cNvSpPr>
              <p:nvPr/>
            </p:nvSpPr>
            <p:spPr bwMode="auto">
              <a:xfrm>
                <a:off x="2776507" y="3288006"/>
                <a:ext cx="326292" cy="19607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pc+4</a:t>
                </a:r>
              </a:p>
            </p:txBody>
          </p:sp>
        </p:grpSp>
        <p:sp>
          <p:nvSpPr>
            <p:cNvPr id="103" name="Freeform 102"/>
            <p:cNvSpPr/>
            <p:nvPr/>
          </p:nvSpPr>
          <p:spPr bwMode="auto">
            <a:xfrm>
              <a:off x="3029461" y="3261542"/>
              <a:ext cx="295938" cy="28574"/>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29" name="Freeform 128"/>
            <p:cNvSpPr/>
            <p:nvPr/>
          </p:nvSpPr>
          <p:spPr bwMode="auto">
            <a:xfrm>
              <a:off x="3371187" y="3286125"/>
              <a:ext cx="833181" cy="92675"/>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0" name="Freeform 129"/>
            <p:cNvSpPr/>
            <p:nvPr/>
          </p:nvSpPr>
          <p:spPr bwMode="auto">
            <a:xfrm>
              <a:off x="3381375" y="3479201"/>
              <a:ext cx="833181" cy="92675"/>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1" name="Freeform 130"/>
            <p:cNvSpPr/>
            <p:nvPr/>
          </p:nvSpPr>
          <p:spPr bwMode="auto">
            <a:xfrm>
              <a:off x="3343040" y="3052976"/>
              <a:ext cx="833181" cy="92675"/>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3" name="Freeform 132"/>
            <p:cNvSpPr/>
            <p:nvPr/>
          </p:nvSpPr>
          <p:spPr bwMode="auto">
            <a:xfrm>
              <a:off x="1867052" y="3100434"/>
              <a:ext cx="368402" cy="91404"/>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4" name="Freeform 133"/>
            <p:cNvSpPr/>
            <p:nvPr/>
          </p:nvSpPr>
          <p:spPr bwMode="auto">
            <a:xfrm>
              <a:off x="3325399" y="4330732"/>
              <a:ext cx="526225" cy="56909"/>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4" name="Freeform 3"/>
            <p:cNvSpPr/>
            <p:nvPr/>
          </p:nvSpPr>
          <p:spPr bwMode="auto">
            <a:xfrm flipH="1">
              <a:off x="3334579" y="3031574"/>
              <a:ext cx="28574" cy="1995141"/>
            </a:xfrm>
            <a:custGeom>
              <a:avLst/>
              <a:gdLst>
                <a:gd name="connsiteX0" fmla="*/ 0 w 7951"/>
                <a:gd name="connsiteY0" fmla="*/ 0 h 2798859"/>
                <a:gd name="connsiteX1" fmla="*/ 7951 w 7951"/>
                <a:gd name="connsiteY1" fmla="*/ 2798859 h 2798859"/>
              </a:gdLst>
              <a:ahLst/>
              <a:cxnLst>
                <a:cxn ang="0">
                  <a:pos x="connsiteX0" y="connsiteY0"/>
                </a:cxn>
                <a:cxn ang="0">
                  <a:pos x="connsiteX1" y="connsiteY1"/>
                </a:cxn>
              </a:cxnLst>
              <a:rect l="l" t="t" r="r" b="b"/>
              <a:pathLst>
                <a:path w="7951" h="2798859">
                  <a:moveTo>
                    <a:pt x="0" y="0"/>
                  </a:moveTo>
                  <a:cubicBezTo>
                    <a:pt x="2650" y="932953"/>
                    <a:pt x="5301" y="1865906"/>
                    <a:pt x="7951" y="2798859"/>
                  </a:cubicBez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5" name="Freeform 4"/>
            <p:cNvSpPr/>
            <p:nvPr/>
          </p:nvSpPr>
          <p:spPr bwMode="auto">
            <a:xfrm>
              <a:off x="4339632" y="3645177"/>
              <a:ext cx="1966747" cy="672334"/>
            </a:xfrm>
            <a:custGeom>
              <a:avLst/>
              <a:gdLst>
                <a:gd name="connsiteX0" fmla="*/ 0 w 3307742"/>
                <a:gd name="connsiteY0" fmla="*/ 1041621 h 1057523"/>
                <a:gd name="connsiteX1" fmla="*/ 2313829 w 3307742"/>
                <a:gd name="connsiteY1" fmla="*/ 1057523 h 1057523"/>
                <a:gd name="connsiteX2" fmla="*/ 2313829 w 3307742"/>
                <a:gd name="connsiteY2" fmla="*/ 198782 h 1057523"/>
                <a:gd name="connsiteX3" fmla="*/ 2655735 w 3307742"/>
                <a:gd name="connsiteY3" fmla="*/ 190831 h 1057523"/>
                <a:gd name="connsiteX4" fmla="*/ 2941982 w 3307742"/>
                <a:gd name="connsiteY4" fmla="*/ 7951 h 1057523"/>
                <a:gd name="connsiteX5" fmla="*/ 3307742 w 3307742"/>
                <a:gd name="connsiteY5" fmla="*/ 0 h 1057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7742" h="1057523">
                  <a:moveTo>
                    <a:pt x="0" y="1041621"/>
                  </a:moveTo>
                  <a:lnTo>
                    <a:pt x="2313829" y="1057523"/>
                  </a:lnTo>
                  <a:lnTo>
                    <a:pt x="2313829" y="198782"/>
                  </a:lnTo>
                  <a:lnTo>
                    <a:pt x="2655735" y="190831"/>
                  </a:lnTo>
                  <a:lnTo>
                    <a:pt x="2941982" y="7951"/>
                  </a:lnTo>
                  <a:lnTo>
                    <a:pt x="3307742"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8" name="Freeform 137"/>
            <p:cNvSpPr/>
            <p:nvPr/>
          </p:nvSpPr>
          <p:spPr bwMode="auto">
            <a:xfrm>
              <a:off x="3603862" y="2030105"/>
              <a:ext cx="3473766" cy="1356246"/>
            </a:xfrm>
            <a:custGeom>
              <a:avLst/>
              <a:gdLst>
                <a:gd name="connsiteX0" fmla="*/ 4319517 w 4885899"/>
                <a:gd name="connsiteY0" fmla="*/ 2163170 h 2169994"/>
                <a:gd name="connsiteX1" fmla="*/ 4885899 w 4885899"/>
                <a:gd name="connsiteY1" fmla="*/ 2169994 h 2169994"/>
                <a:gd name="connsiteX2" fmla="*/ 4879075 w 4885899"/>
                <a:gd name="connsiteY2" fmla="*/ 6824 h 2169994"/>
                <a:gd name="connsiteX3" fmla="*/ 0 w 4885899"/>
                <a:gd name="connsiteY3" fmla="*/ 0 h 2169994"/>
                <a:gd name="connsiteX4" fmla="*/ 6824 w 4885899"/>
                <a:gd name="connsiteY4" fmla="*/ 1139588 h 2169994"/>
                <a:gd name="connsiteX5" fmla="*/ 1003111 w 4885899"/>
                <a:gd name="connsiteY5" fmla="*/ 1132764 h 216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5899" h="2169994">
                  <a:moveTo>
                    <a:pt x="4319517" y="2163170"/>
                  </a:moveTo>
                  <a:lnTo>
                    <a:pt x="4885899" y="2169994"/>
                  </a:lnTo>
                  <a:cubicBezTo>
                    <a:pt x="4883624" y="1448937"/>
                    <a:pt x="4881350" y="727881"/>
                    <a:pt x="4879075" y="6824"/>
                  </a:cubicBezTo>
                  <a:lnTo>
                    <a:pt x="0" y="0"/>
                  </a:lnTo>
                  <a:cubicBezTo>
                    <a:pt x="2275" y="379863"/>
                    <a:pt x="4549" y="759725"/>
                    <a:pt x="6824" y="1139588"/>
                  </a:cubicBezTo>
                  <a:lnTo>
                    <a:pt x="1003111" y="1132764"/>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39" name="Freeform 138"/>
            <p:cNvSpPr/>
            <p:nvPr/>
          </p:nvSpPr>
          <p:spPr bwMode="auto">
            <a:xfrm>
              <a:off x="5196057" y="3540052"/>
              <a:ext cx="683538" cy="91480"/>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142" name="Freeform 141"/>
            <p:cNvSpPr/>
            <p:nvPr/>
          </p:nvSpPr>
          <p:spPr bwMode="auto">
            <a:xfrm>
              <a:off x="5194307" y="3227620"/>
              <a:ext cx="1069799" cy="94410"/>
            </a:xfrm>
            <a:custGeom>
              <a:avLst/>
              <a:gdLst>
                <a:gd name="connsiteX0" fmla="*/ 0 w 585043"/>
                <a:gd name="connsiteY0" fmla="*/ 0 h 0"/>
                <a:gd name="connsiteX1" fmla="*/ 585043 w 585043"/>
                <a:gd name="connsiteY1" fmla="*/ 0 h 0"/>
              </a:gdLst>
              <a:ahLst/>
              <a:cxnLst>
                <a:cxn ang="0">
                  <a:pos x="connsiteX0" y="connsiteY0"/>
                </a:cxn>
                <a:cxn ang="0">
                  <a:pos x="connsiteX1" y="connsiteY1"/>
                </a:cxn>
              </a:cxnLst>
              <a:rect l="l" t="t" r="r" b="b"/>
              <a:pathLst>
                <a:path w="585043">
                  <a:moveTo>
                    <a:pt x="0" y="0"/>
                  </a:moveTo>
                  <a:lnTo>
                    <a:pt x="585043" y="0"/>
                  </a:lnTo>
                </a:path>
              </a:pathLst>
            </a:custGeom>
            <a:noFill/>
            <a:ln w="762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6" name="Explosion 1 5"/>
            <p:cNvSpPr/>
            <p:nvPr/>
          </p:nvSpPr>
          <p:spPr bwMode="auto">
            <a:xfrm>
              <a:off x="5854943" y="3712030"/>
              <a:ext cx="832112" cy="791759"/>
            </a:xfrm>
            <a:prstGeom prst="irregularSeal1">
              <a:avLst/>
            </a:prstGeom>
            <a:solidFill>
              <a:srgbClr val="F5B6A9">
                <a:alpha val="34902"/>
              </a:srgbClr>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dirty="0">
                <a:solidFill>
                  <a:srgbClr val="941651"/>
                </a:solidFill>
                <a:latin typeface="Gill Sans" charset="0"/>
                <a:ea typeface="ヒラギノ角ゴ ProN W3" charset="0"/>
                <a:cs typeface="ヒラギノ角ゴ ProN W3" charset="0"/>
                <a:sym typeface="Gill Sans" charset="0"/>
              </a:endParaRPr>
            </a:p>
          </p:txBody>
        </p:sp>
        <p:sp>
          <p:nvSpPr>
            <p:cNvPr id="145" name="Rectangle 56"/>
            <p:cNvSpPr>
              <a:spLocks noChangeArrowheads="1"/>
            </p:cNvSpPr>
            <p:nvPr/>
          </p:nvSpPr>
          <p:spPr bwMode="auto">
            <a:xfrm>
              <a:off x="3347209" y="3934687"/>
              <a:ext cx="422291" cy="349858"/>
            </a:xfrm>
            <a:prstGeom prst="rect">
              <a:avLst/>
            </a:prstGeom>
            <a:noFill/>
            <a:ln w="12700">
              <a:noFill/>
              <a:miter lim="800000"/>
              <a:headEnd/>
              <a:tailEnd/>
            </a:ln>
          </p:spPr>
          <p:txBody>
            <a:bodyPr wrap="none" lIns="42416" tIns="20837" rIns="42416" bIns="20837">
              <a:prstTxWarp prst="textNoShape">
                <a:avLst/>
              </a:prstTxWarp>
              <a:spAutoFit/>
            </a:bodyPr>
            <a:lstStyle/>
            <a:p>
              <a:pPr algn="l">
                <a:spcBef>
                  <a:spcPct val="0"/>
                </a:spcBef>
              </a:pPr>
              <a:r>
                <a:rPr lang="en-US" sz="1000" dirty="0" err="1">
                  <a:solidFill>
                    <a:schemeClr val="tx2"/>
                  </a:solidFill>
                </a:rPr>
                <a:t>Inst</a:t>
              </a:r>
              <a:br>
                <a:rPr lang="en-US" sz="1000" dirty="0">
                  <a:solidFill>
                    <a:schemeClr val="tx2"/>
                  </a:solidFill>
                </a:rPr>
              </a:br>
              <a:r>
                <a:rPr lang="en-US" sz="1000" dirty="0">
                  <a:solidFill>
                    <a:schemeClr val="tx2"/>
                  </a:solidFill>
                </a:rPr>
                <a:t>[31:20]</a:t>
              </a:r>
            </a:p>
          </p:txBody>
        </p:sp>
        <p:cxnSp>
          <p:nvCxnSpPr>
            <p:cNvPr id="136" name="Straight Arrow Connector 135"/>
            <p:cNvCxnSpPr/>
            <p:nvPr/>
          </p:nvCxnSpPr>
          <p:spPr bwMode="auto">
            <a:xfrm flipH="1" flipV="1">
              <a:off x="4238625" y="4619625"/>
              <a:ext cx="6158" cy="395742"/>
            </a:xfrm>
            <a:prstGeom prst="straightConnector1">
              <a:avLst/>
            </a:prstGeom>
            <a:solidFill>
              <a:schemeClr val="accent1"/>
            </a:solid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149" name="Google Shape;748;g5ce8b99149_0_457">
            <a:extLst>
              <a:ext uri="{FF2B5EF4-FFF2-40B4-BE49-F238E27FC236}">
                <a16:creationId xmlns:a16="http://schemas.microsoft.com/office/drawing/2014/main" id="{FF45FD10-EF89-7741-8E3F-45F4B657E8AA}"/>
              </a:ext>
            </a:extLst>
          </p:cNvPr>
          <p:cNvSpPr txBox="1">
            <a:spLocks/>
          </p:cNvSpPr>
          <p:nvPr/>
        </p:nvSpPr>
        <p:spPr>
          <a:xfrm>
            <a:off x="6478629" y="1574300"/>
            <a:ext cx="2568899" cy="4860900"/>
          </a:xfrm>
          <a:prstGeom prst="rect">
            <a:avLst/>
          </a:prstGeom>
        </p:spPr>
        <p:txBody>
          <a:bodyPr spcFirstLastPara="1" wrap="square" lIns="91425" tIns="45700" rIns="91425" bIns="45700" anchor="t" anchorCtr="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457200" indent="0" fontAlgn="auto">
              <a:lnSpc>
                <a:spcPct val="100000"/>
              </a:lnSpc>
              <a:spcBef>
                <a:spcPts val="1800"/>
              </a:spcBef>
              <a:spcAft>
                <a:spcPts val="0"/>
              </a:spcAft>
              <a:buNone/>
            </a:pPr>
            <a:r>
              <a:rPr lang="en-US" b="0" dirty="0">
                <a:latin typeface="Calibri" panose="020F0502020204030204" pitchFamily="34" charset="0"/>
                <a:cs typeface="Calibri" panose="020F0502020204030204" pitchFamily="34" charset="0"/>
              </a:rPr>
              <a:t>(1) Get the instruction	</a:t>
            </a:r>
          </a:p>
          <a:p>
            <a:pPr marL="457200" indent="0" fontAlgn="auto">
              <a:lnSpc>
                <a:spcPct val="100000"/>
              </a:lnSpc>
              <a:spcBef>
                <a:spcPts val="560"/>
              </a:spcBef>
              <a:spcAft>
                <a:spcPts val="0"/>
              </a:spcAft>
              <a:buNone/>
            </a:pPr>
            <a:r>
              <a:rPr lang="en-US" b="0" dirty="0">
                <a:latin typeface="Calibri" panose="020F0502020204030204" pitchFamily="34" charset="0"/>
                <a:cs typeface="Calibri" panose="020F0502020204030204" pitchFamily="34" charset="0"/>
              </a:rPr>
              <a:t>(2) Parse instruction fields (</a:t>
            </a:r>
            <a:r>
              <a:rPr lang="en-US" b="0" dirty="0" err="1">
                <a:latin typeface="Calibri" panose="020F0502020204030204" pitchFamily="34" charset="0"/>
                <a:cs typeface="Calibri" panose="020F0502020204030204" pitchFamily="34" charset="0"/>
              </a:rPr>
              <a:t>rd</a:t>
            </a:r>
            <a:r>
              <a:rPr lang="en-US" b="0" dirty="0">
                <a:latin typeface="Calibri" panose="020F0502020204030204" pitchFamily="34" charset="0"/>
                <a:cs typeface="Calibri" panose="020F0502020204030204" pitchFamily="34" charset="0"/>
              </a:rPr>
              <a:t>, rs1, rs2, operation, </a:t>
            </a:r>
            <a:r>
              <a:rPr lang="en-US" b="0" u="sng" dirty="0" err="1">
                <a:solidFill>
                  <a:srgbClr val="FF0000"/>
                </a:solidFill>
                <a:latin typeface="Calibri" panose="020F0502020204030204" pitchFamily="34" charset="0"/>
                <a:cs typeface="Calibri" panose="020F0502020204030204" pitchFamily="34" charset="0"/>
              </a:rPr>
              <a:t>imm</a:t>
            </a:r>
            <a:r>
              <a:rPr lang="en-US" b="0" dirty="0">
                <a:solidFill>
                  <a:srgbClr val="FF0000"/>
                </a:solidFill>
                <a:latin typeface="Calibri" panose="020F0502020204030204" pitchFamily="34" charset="0"/>
                <a:cs typeface="Calibri" panose="020F0502020204030204" pitchFamily="34" charset="0"/>
              </a:rPr>
              <a:t>…</a:t>
            </a:r>
            <a:r>
              <a:rPr lang="en-US" b="0" dirty="0">
                <a:latin typeface="Calibri" panose="020F0502020204030204" pitchFamily="34" charset="0"/>
                <a:cs typeface="Calibri" panose="020F0502020204030204" pitchFamily="34" charset="0"/>
              </a:rPr>
              <a:t>)</a:t>
            </a:r>
            <a:endParaRPr lang="en-US" b="0" dirty="0">
              <a:latin typeface="Calibri" panose="020F0502020204030204" pitchFamily="34" charset="0"/>
              <a:ea typeface="Courier New"/>
              <a:cs typeface="Calibri" panose="020F0502020204030204" pitchFamily="34" charset="0"/>
              <a:sym typeface="Courier New"/>
            </a:endParaRPr>
          </a:p>
          <a:p>
            <a:pPr marL="457200" indent="0" fontAlgn="auto">
              <a:lnSpc>
                <a:spcPct val="100000"/>
              </a:lnSpc>
              <a:spcBef>
                <a:spcPts val="560"/>
              </a:spcBef>
              <a:spcAft>
                <a:spcPts val="0"/>
              </a:spcAft>
              <a:buNone/>
            </a:pPr>
            <a:r>
              <a:rPr lang="en-US" b="0" dirty="0">
                <a:latin typeface="Calibri" panose="020F0502020204030204" pitchFamily="34" charset="0"/>
                <a:cs typeface="Calibri" panose="020F0502020204030204" pitchFamily="34" charset="0"/>
              </a:rPr>
              <a:t>(3) Read data based on parsed operands</a:t>
            </a:r>
          </a:p>
          <a:p>
            <a:pPr marL="457200" indent="0" fontAlgn="auto">
              <a:lnSpc>
                <a:spcPct val="100000"/>
              </a:lnSpc>
              <a:spcBef>
                <a:spcPts val="560"/>
              </a:spcBef>
              <a:spcAft>
                <a:spcPts val="0"/>
              </a:spcAft>
              <a:buNone/>
            </a:pPr>
            <a:r>
              <a:rPr lang="en-US" b="0" dirty="0">
                <a:latin typeface="Calibri" panose="020F0502020204030204" pitchFamily="34" charset="0"/>
                <a:cs typeface="Calibri" panose="020F0502020204030204" pitchFamily="34" charset="0"/>
              </a:rPr>
              <a:t>(4) Perform operation</a:t>
            </a:r>
          </a:p>
          <a:p>
            <a:pPr marL="457200" indent="0" fontAlgn="auto">
              <a:lnSpc>
                <a:spcPct val="100000"/>
              </a:lnSpc>
              <a:spcBef>
                <a:spcPts val="560"/>
              </a:spcBef>
              <a:spcAft>
                <a:spcPts val="0"/>
              </a:spcAft>
              <a:buNone/>
            </a:pPr>
            <a:r>
              <a:rPr lang="en-US" b="0" dirty="0">
                <a:latin typeface="Calibri" panose="020F0502020204030204" pitchFamily="34" charset="0"/>
                <a:cs typeface="Calibri" panose="020F0502020204030204" pitchFamily="34" charset="0"/>
              </a:rPr>
              <a:t>(5) Write result to our destination register</a:t>
            </a:r>
          </a:p>
        </p:txBody>
      </p:sp>
      <p:sp>
        <p:nvSpPr>
          <p:cNvPr id="151" name="Footer Placeholder 3">
            <a:extLst>
              <a:ext uri="{FF2B5EF4-FFF2-40B4-BE49-F238E27FC236}">
                <a16:creationId xmlns:a16="http://schemas.microsoft.com/office/drawing/2014/main" id="{F4F0CBEB-C862-094A-86C8-A5466459DD03}"/>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solidFill>
                  <a:schemeClr val="bg1">
                    <a:lumMod val="65000"/>
                  </a:schemeClr>
                </a:solidFill>
              </a:rPr>
              <a:t>CS61C Prof Dan Garcia and Miki Lustig, </a:t>
            </a:r>
            <a:r>
              <a:rPr lang="en-US" b="0" dirty="0" err="1">
                <a:solidFill>
                  <a:schemeClr val="bg1">
                    <a:lumMod val="65000"/>
                  </a:schemeClr>
                </a:solidFill>
              </a:rPr>
              <a:t>Univ</a:t>
            </a:r>
            <a:r>
              <a:rPr lang="en-US" b="0" dirty="0">
                <a:solidFill>
                  <a:schemeClr val="bg1">
                    <a:lumMod val="65000"/>
                  </a:schemeClr>
                </a:solidFill>
              </a:rPr>
              <a:t> of California, Berkeley</a:t>
            </a:r>
          </a:p>
        </p:txBody>
      </p:sp>
    </p:spTree>
    <p:extLst>
      <p:ext uri="{BB962C8B-B14F-4D97-AF65-F5344CB8AC3E}">
        <p14:creationId xmlns:p14="http://schemas.microsoft.com/office/powerpoint/2010/main" val="3016346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vert="horz" lIns="91440" tIns="45720" rIns="91440" bIns="45720" rtlCol="0" anchor="ctr">
            <a:normAutofit/>
          </a:bodyPr>
          <a:lstStyle/>
          <a:p>
            <a:r>
              <a:rPr lang="en-US" sz="3600" b="0" dirty="0">
                <a:solidFill>
                  <a:srgbClr val="002060"/>
                </a:solidFill>
                <a:latin typeface="Calibri" panose="020F0502020204030204" pitchFamily="34" charset="0"/>
                <a:cs typeface="Calibri" panose="020F0502020204030204" pitchFamily="34" charset="0"/>
              </a:rPr>
              <a:t>I-Format </a:t>
            </a:r>
            <a:r>
              <a:rPr lang="en-US" sz="3600" b="0" dirty="0" err="1">
                <a:solidFill>
                  <a:srgbClr val="002060"/>
                </a:solidFill>
                <a:latin typeface="Calibri" panose="020F0502020204030204" pitchFamily="34" charset="0"/>
                <a:cs typeface="Calibri" panose="020F0502020204030204" pitchFamily="34" charset="0"/>
              </a:rPr>
              <a:t>immediates</a:t>
            </a:r>
            <a:endParaRPr lang="en-US" sz="3600" b="0" dirty="0">
              <a:solidFill>
                <a:srgbClr val="002060"/>
              </a:solidFill>
              <a:latin typeface="Calibri" panose="020F0502020204030204" pitchFamily="34" charset="0"/>
              <a:cs typeface="Calibri" panose="020F0502020204030204" pitchFamily="34" charset="0"/>
            </a:endParaRPr>
          </a:p>
        </p:txBody>
      </p:sp>
      <p:sp>
        <p:nvSpPr>
          <p:cNvPr id="17" name="TextBox 16"/>
          <p:cNvSpPr txBox="1"/>
          <p:nvPr/>
        </p:nvSpPr>
        <p:spPr>
          <a:xfrm>
            <a:off x="7704556" y="2418108"/>
            <a:ext cx="936154" cy="307777"/>
          </a:xfrm>
          <a:prstGeom prst="rect">
            <a:avLst/>
          </a:prstGeom>
          <a:noFill/>
        </p:spPr>
        <p:txBody>
          <a:bodyPr wrap="none" lIns="0" tIns="0" rIns="0" bIns="0" rtlCol="0">
            <a:spAutoFit/>
          </a:bodyPr>
          <a:lstStyle/>
          <a:p>
            <a:r>
              <a:rPr lang="en-US" sz="2000" dirty="0" err="1"/>
              <a:t>inst</a:t>
            </a:r>
            <a:r>
              <a:rPr lang="en-US" sz="2000" dirty="0"/>
              <a:t>[31:0]</a:t>
            </a:r>
          </a:p>
        </p:txBody>
      </p:sp>
      <p:sp>
        <p:nvSpPr>
          <p:cNvPr id="10" name="Rectangle 9"/>
          <p:cNvSpPr/>
          <p:nvPr/>
        </p:nvSpPr>
        <p:spPr>
          <a:xfrm>
            <a:off x="146363" y="3429002"/>
            <a:ext cx="5943601" cy="304800"/>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002060"/>
                </a:solidFill>
              </a:rPr>
              <a:t>------</a:t>
            </a:r>
            <a:r>
              <a:rPr lang="en-US" sz="2000" dirty="0" err="1">
                <a:solidFill>
                  <a:srgbClr val="002060"/>
                </a:solidFill>
              </a:rPr>
              <a:t>inst</a:t>
            </a:r>
            <a:r>
              <a:rPr lang="en-US" sz="2000" dirty="0">
                <a:solidFill>
                  <a:srgbClr val="002060"/>
                </a:solidFill>
              </a:rPr>
              <a:t>[31]-</a:t>
            </a:r>
            <a:r>
              <a:rPr lang="en-US" sz="2000" dirty="0">
                <a:solidFill>
                  <a:srgbClr val="FF0000"/>
                </a:solidFill>
              </a:rPr>
              <a:t>(sign-extension)-------</a:t>
            </a:r>
          </a:p>
        </p:txBody>
      </p:sp>
      <p:cxnSp>
        <p:nvCxnSpPr>
          <p:cNvPr id="13" name="Straight Connector 12"/>
          <p:cNvCxnSpPr/>
          <p:nvPr/>
        </p:nvCxnSpPr>
        <p:spPr>
          <a:xfrm>
            <a:off x="2864930" y="2300223"/>
            <a:ext cx="6044434" cy="112877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74963" y="2286001"/>
            <a:ext cx="5715001" cy="1124634"/>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6089963" y="3429002"/>
            <a:ext cx="2819400" cy="304800"/>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solidFill>
                  <a:schemeClr val="tx2"/>
                </a:solidFill>
              </a:rPr>
              <a:t>inst</a:t>
            </a:r>
            <a:r>
              <a:rPr lang="en-US" sz="2000" dirty="0">
                <a:solidFill>
                  <a:schemeClr val="tx2"/>
                </a:solidFill>
              </a:rPr>
              <a:t>[30:20]</a:t>
            </a:r>
          </a:p>
        </p:txBody>
      </p:sp>
      <p:sp>
        <p:nvSpPr>
          <p:cNvPr id="104" name="TextBox 103"/>
          <p:cNvSpPr txBox="1"/>
          <p:nvPr/>
        </p:nvSpPr>
        <p:spPr>
          <a:xfrm>
            <a:off x="7655415" y="3858400"/>
            <a:ext cx="995465" cy="307777"/>
          </a:xfrm>
          <a:prstGeom prst="rect">
            <a:avLst/>
          </a:prstGeom>
          <a:noFill/>
        </p:spPr>
        <p:txBody>
          <a:bodyPr wrap="none" lIns="0" tIns="0" rIns="0" bIns="0" rtlCol="0">
            <a:spAutoFit/>
          </a:bodyPr>
          <a:lstStyle/>
          <a:p>
            <a:r>
              <a:rPr lang="en-US" sz="2000" dirty="0" err="1">
                <a:solidFill>
                  <a:srgbClr val="FF0000"/>
                </a:solidFill>
              </a:rPr>
              <a:t>imm</a:t>
            </a:r>
            <a:r>
              <a:rPr lang="en-US" sz="2000" dirty="0">
                <a:solidFill>
                  <a:srgbClr val="FF0000"/>
                </a:solidFill>
              </a:rPr>
              <a:t>[31:0]</a:t>
            </a:r>
          </a:p>
        </p:txBody>
      </p:sp>
      <p:cxnSp>
        <p:nvCxnSpPr>
          <p:cNvPr id="21" name="Straight Connector 20"/>
          <p:cNvCxnSpPr/>
          <p:nvPr/>
        </p:nvCxnSpPr>
        <p:spPr>
          <a:xfrm>
            <a:off x="146363" y="2286001"/>
            <a:ext cx="6038" cy="106680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86007" y="4114800"/>
            <a:ext cx="8534123" cy="1964017"/>
            <a:chOff x="586006" y="3257550"/>
            <a:chExt cx="8534123" cy="1964017"/>
          </a:xfrm>
        </p:grpSpPr>
        <p:grpSp>
          <p:nvGrpSpPr>
            <p:cNvPr id="9" name="Group 8"/>
            <p:cNvGrpSpPr/>
            <p:nvPr/>
          </p:nvGrpSpPr>
          <p:grpSpPr>
            <a:xfrm>
              <a:off x="586006" y="3257550"/>
              <a:ext cx="2461994" cy="1273552"/>
              <a:chOff x="2872006" y="1544419"/>
              <a:chExt cx="2461994" cy="1273552"/>
            </a:xfrm>
          </p:grpSpPr>
          <p:sp>
            <p:nvSpPr>
              <p:cNvPr id="64" name="Trapezoid 63"/>
              <p:cNvSpPr/>
              <p:nvPr/>
            </p:nvSpPr>
            <p:spPr>
              <a:xfrm rot="5400000">
                <a:off x="3695700" y="1658719"/>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40" dirty="0"/>
              </a:p>
            </p:txBody>
          </p:sp>
          <p:sp>
            <p:nvSpPr>
              <p:cNvPr id="65" name="TextBox 64"/>
              <p:cNvSpPr txBox="1"/>
              <p:nvPr/>
            </p:nvSpPr>
            <p:spPr>
              <a:xfrm>
                <a:off x="3755651" y="1657350"/>
                <a:ext cx="575799" cy="584775"/>
              </a:xfrm>
              <a:prstGeom prst="rect">
                <a:avLst/>
              </a:prstGeom>
              <a:noFill/>
            </p:spPr>
            <p:txBody>
              <a:bodyPr wrap="none" rtlCol="0">
                <a:spAutoFit/>
              </a:bodyPr>
              <a:lstStyle/>
              <a:p>
                <a:r>
                  <a:rPr lang="en-US" sz="1600" dirty="0" err="1"/>
                  <a:t>Imm</a:t>
                </a:r>
                <a:r>
                  <a:rPr lang="en-US" sz="1600" dirty="0"/>
                  <a:t>.</a:t>
                </a:r>
              </a:p>
              <a:p>
                <a:r>
                  <a:rPr lang="en-US" sz="1600" dirty="0"/>
                  <a:t>Gen</a:t>
                </a:r>
              </a:p>
            </p:txBody>
          </p:sp>
          <p:cxnSp>
            <p:nvCxnSpPr>
              <p:cNvPr id="71" name="Straight Arrow Connector 70"/>
              <p:cNvCxnSpPr/>
              <p:nvPr/>
            </p:nvCxnSpPr>
            <p:spPr>
              <a:xfrm flipV="1">
                <a:off x="3191164" y="1925419"/>
                <a:ext cx="618836" cy="9599"/>
              </a:xfrm>
              <a:prstGeom prst="straightConnector1">
                <a:avLst/>
              </a:prstGeom>
              <a:ln w="28575"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4114800" y="2190750"/>
                <a:ext cx="0" cy="381000"/>
              </a:xfrm>
              <a:prstGeom prst="straightConnector1">
                <a:avLst/>
              </a:prstGeom>
              <a:ln w="28575"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V="1">
                <a:off x="4343400" y="1885950"/>
                <a:ext cx="618836" cy="9599"/>
              </a:xfrm>
              <a:prstGeom prst="straightConnector1">
                <a:avLst/>
              </a:prstGeom>
              <a:ln w="28575"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2872006" y="1581150"/>
                <a:ext cx="838371" cy="246221"/>
              </a:xfrm>
              <a:prstGeom prst="rect">
                <a:avLst/>
              </a:prstGeom>
              <a:noFill/>
            </p:spPr>
            <p:txBody>
              <a:bodyPr wrap="none" lIns="0" tIns="0" rIns="0" bIns="0" rtlCol="0">
                <a:spAutoFit/>
              </a:bodyPr>
              <a:lstStyle/>
              <a:p>
                <a:r>
                  <a:rPr lang="en-US" sz="1600" dirty="0" err="1"/>
                  <a:t>inst</a:t>
                </a:r>
                <a:r>
                  <a:rPr lang="en-US" sz="1600" dirty="0"/>
                  <a:t>[31:20]</a:t>
                </a:r>
              </a:p>
            </p:txBody>
          </p:sp>
          <p:sp>
            <p:nvSpPr>
              <p:cNvPr id="100" name="TextBox 99"/>
              <p:cNvSpPr txBox="1"/>
              <p:nvPr/>
            </p:nvSpPr>
            <p:spPr>
              <a:xfrm>
                <a:off x="4419600" y="1581150"/>
                <a:ext cx="914400" cy="246221"/>
              </a:xfrm>
              <a:prstGeom prst="rect">
                <a:avLst/>
              </a:prstGeom>
              <a:noFill/>
            </p:spPr>
            <p:txBody>
              <a:bodyPr wrap="square" lIns="0" tIns="0" rIns="0" bIns="0" rtlCol="0">
                <a:spAutoFit/>
              </a:bodyPr>
              <a:lstStyle/>
              <a:p>
                <a:r>
                  <a:rPr lang="en-US" sz="1600" dirty="0" err="1"/>
                  <a:t>imm</a:t>
                </a:r>
                <a:r>
                  <a:rPr lang="en-US" sz="1600" dirty="0"/>
                  <a:t>[31:0]</a:t>
                </a:r>
              </a:p>
            </p:txBody>
          </p:sp>
          <p:sp>
            <p:nvSpPr>
              <p:cNvPr id="101" name="TextBox 100"/>
              <p:cNvSpPr txBox="1"/>
              <p:nvPr/>
            </p:nvSpPr>
            <p:spPr>
              <a:xfrm>
                <a:off x="3608709" y="2571750"/>
                <a:ext cx="740587" cy="246221"/>
              </a:xfrm>
              <a:prstGeom prst="rect">
                <a:avLst/>
              </a:prstGeom>
              <a:noFill/>
            </p:spPr>
            <p:txBody>
              <a:bodyPr wrap="none" lIns="0" tIns="0" rIns="0" bIns="0" rtlCol="0">
                <a:spAutoFit/>
              </a:bodyPr>
              <a:lstStyle/>
              <a:p>
                <a:r>
                  <a:rPr lang="en-US" sz="1600" dirty="0" err="1"/>
                  <a:t>ImmSel</a:t>
                </a:r>
                <a:r>
                  <a:rPr lang="en-US" sz="1600" dirty="0"/>
                  <a:t>=I</a:t>
                </a:r>
              </a:p>
            </p:txBody>
          </p:sp>
        </p:grpSp>
        <p:sp>
          <p:nvSpPr>
            <p:cNvPr id="24" name="TextBox 23"/>
            <p:cNvSpPr txBox="1"/>
            <p:nvPr/>
          </p:nvSpPr>
          <p:spPr>
            <a:xfrm>
              <a:off x="3080993" y="3301041"/>
              <a:ext cx="6039136"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990000"/>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42950" indent="-285750" eaLnBrk="1" hangingPunct="1">
                <a:spcBef>
                  <a:spcPct val="20000"/>
                </a:spcBef>
                <a:buClr>
                  <a:srgbClr val="990000"/>
                </a:buClr>
                <a:buSzPct val="11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sz="2000" dirty="0"/>
                <a:t>High 12 bits of instruction (</a:t>
              </a:r>
              <a:r>
                <a:rPr lang="en-US" sz="2000" dirty="0" err="1"/>
                <a:t>inst</a:t>
              </a:r>
              <a:r>
                <a:rPr lang="en-US" sz="2000" dirty="0"/>
                <a:t>[31:20]) copied to low 12 bits of immediate (</a:t>
              </a:r>
              <a:r>
                <a:rPr lang="en-US" sz="2000" dirty="0" err="1"/>
                <a:t>imm</a:t>
              </a:r>
              <a:r>
                <a:rPr lang="en-US" sz="2000" dirty="0"/>
                <a:t>[11:0])</a:t>
              </a:r>
            </a:p>
            <a:p>
              <a:r>
                <a:rPr lang="en-US" sz="2000" dirty="0"/>
                <a:t>Immediate is sign-extended by copying value of </a:t>
              </a:r>
              <a:r>
                <a:rPr lang="en-US" sz="2000" dirty="0" err="1"/>
                <a:t>inst</a:t>
              </a:r>
              <a:r>
                <a:rPr lang="en-US" sz="2000" dirty="0"/>
                <a:t>[31] to fill the upper 20 bits of the immediate value (</a:t>
              </a:r>
              <a:r>
                <a:rPr lang="en-US" sz="2000" dirty="0" err="1"/>
                <a:t>imm</a:t>
              </a:r>
              <a:r>
                <a:rPr lang="en-US" sz="2000" dirty="0"/>
                <a:t>[31:12])</a:t>
              </a:r>
            </a:p>
          </p:txBody>
        </p:sp>
      </p:grpSp>
      <p:sp>
        <p:nvSpPr>
          <p:cNvPr id="41" name="Text Box 6"/>
          <p:cNvSpPr txBox="1">
            <a:spLocks noChangeArrowheads="1"/>
          </p:cNvSpPr>
          <p:nvPr/>
        </p:nvSpPr>
        <p:spPr bwMode="auto">
          <a:xfrm>
            <a:off x="83005" y="1739289"/>
            <a:ext cx="761747"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31 30</a:t>
            </a:r>
            <a:endParaRPr lang="en-US" sz="1125" dirty="0">
              <a:solidFill>
                <a:schemeClr val="tx2"/>
              </a:solidFill>
            </a:endParaRPr>
          </a:p>
        </p:txBody>
      </p:sp>
      <p:sp>
        <p:nvSpPr>
          <p:cNvPr id="42" name="Text Box 8"/>
          <p:cNvSpPr txBox="1">
            <a:spLocks noChangeArrowheads="1"/>
          </p:cNvSpPr>
          <p:nvPr/>
        </p:nvSpPr>
        <p:spPr bwMode="auto">
          <a:xfrm>
            <a:off x="2493470" y="1739289"/>
            <a:ext cx="415499"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20</a:t>
            </a:r>
            <a:endParaRPr lang="en-US" sz="1125" dirty="0">
              <a:solidFill>
                <a:schemeClr val="tx2"/>
              </a:solidFill>
            </a:endParaRPr>
          </a:p>
        </p:txBody>
      </p:sp>
      <p:sp>
        <p:nvSpPr>
          <p:cNvPr id="43" name="Text Box 9"/>
          <p:cNvSpPr txBox="1">
            <a:spLocks noChangeArrowheads="1"/>
          </p:cNvSpPr>
          <p:nvPr/>
        </p:nvSpPr>
        <p:spPr bwMode="auto">
          <a:xfrm>
            <a:off x="3685347" y="1739289"/>
            <a:ext cx="415499"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15</a:t>
            </a:r>
            <a:endParaRPr lang="en-US" sz="1125" dirty="0">
              <a:solidFill>
                <a:schemeClr val="tx2"/>
              </a:solidFill>
            </a:endParaRPr>
          </a:p>
        </p:txBody>
      </p:sp>
      <p:sp>
        <p:nvSpPr>
          <p:cNvPr id="44" name="Text Box 10"/>
          <p:cNvSpPr txBox="1">
            <a:spLocks noChangeArrowheads="1"/>
          </p:cNvSpPr>
          <p:nvPr/>
        </p:nvSpPr>
        <p:spPr bwMode="auto">
          <a:xfrm>
            <a:off x="6363195" y="1739289"/>
            <a:ext cx="300083"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7</a:t>
            </a:r>
            <a:endParaRPr lang="en-US" sz="1125" dirty="0">
              <a:solidFill>
                <a:schemeClr val="tx2"/>
              </a:solidFill>
            </a:endParaRPr>
          </a:p>
        </p:txBody>
      </p:sp>
      <p:sp>
        <p:nvSpPr>
          <p:cNvPr id="45" name="Text Box 11"/>
          <p:cNvSpPr txBox="1">
            <a:spLocks noChangeArrowheads="1"/>
          </p:cNvSpPr>
          <p:nvPr/>
        </p:nvSpPr>
        <p:spPr bwMode="auto">
          <a:xfrm>
            <a:off x="4958314" y="1739289"/>
            <a:ext cx="415499"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12</a:t>
            </a:r>
            <a:endParaRPr lang="en-US" sz="1125" dirty="0">
              <a:solidFill>
                <a:schemeClr val="tx2"/>
              </a:solidFill>
            </a:endParaRPr>
          </a:p>
        </p:txBody>
      </p:sp>
      <p:sp>
        <p:nvSpPr>
          <p:cNvPr id="46" name="Text Box 8"/>
          <p:cNvSpPr txBox="1">
            <a:spLocks noChangeArrowheads="1"/>
          </p:cNvSpPr>
          <p:nvPr/>
        </p:nvSpPr>
        <p:spPr bwMode="auto">
          <a:xfrm>
            <a:off x="2799471" y="1737305"/>
            <a:ext cx="415499"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19</a:t>
            </a:r>
            <a:endParaRPr lang="en-US" sz="1125" dirty="0">
              <a:solidFill>
                <a:schemeClr val="tx2"/>
              </a:solidFill>
            </a:endParaRPr>
          </a:p>
        </p:txBody>
      </p:sp>
      <p:sp>
        <p:nvSpPr>
          <p:cNvPr id="47" name="Text Box 9"/>
          <p:cNvSpPr txBox="1">
            <a:spLocks noChangeArrowheads="1"/>
          </p:cNvSpPr>
          <p:nvPr/>
        </p:nvSpPr>
        <p:spPr bwMode="auto">
          <a:xfrm>
            <a:off x="3957688" y="1736313"/>
            <a:ext cx="415499"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14</a:t>
            </a:r>
            <a:endParaRPr lang="en-US" sz="1125" dirty="0">
              <a:solidFill>
                <a:schemeClr val="tx2"/>
              </a:solidFill>
            </a:endParaRPr>
          </a:p>
        </p:txBody>
      </p:sp>
      <p:sp>
        <p:nvSpPr>
          <p:cNvPr id="48" name="Text Box 11"/>
          <p:cNvSpPr txBox="1">
            <a:spLocks noChangeArrowheads="1"/>
          </p:cNvSpPr>
          <p:nvPr/>
        </p:nvSpPr>
        <p:spPr bwMode="auto">
          <a:xfrm>
            <a:off x="5244426" y="1739289"/>
            <a:ext cx="415499"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11</a:t>
            </a:r>
            <a:endParaRPr lang="en-US" sz="1125" dirty="0">
              <a:solidFill>
                <a:schemeClr val="tx2"/>
              </a:solidFill>
            </a:endParaRPr>
          </a:p>
        </p:txBody>
      </p:sp>
      <p:sp>
        <p:nvSpPr>
          <p:cNvPr id="49" name="Text Box 10"/>
          <p:cNvSpPr txBox="1">
            <a:spLocks noChangeArrowheads="1"/>
          </p:cNvSpPr>
          <p:nvPr/>
        </p:nvSpPr>
        <p:spPr bwMode="auto">
          <a:xfrm>
            <a:off x="6502426" y="1739289"/>
            <a:ext cx="300083"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6</a:t>
            </a:r>
            <a:endParaRPr lang="en-US" sz="1125" dirty="0">
              <a:solidFill>
                <a:schemeClr val="tx2"/>
              </a:solidFill>
            </a:endParaRPr>
          </a:p>
        </p:txBody>
      </p:sp>
      <p:sp>
        <p:nvSpPr>
          <p:cNvPr id="50" name="Text Box 10"/>
          <p:cNvSpPr txBox="1">
            <a:spLocks noChangeArrowheads="1"/>
          </p:cNvSpPr>
          <p:nvPr/>
        </p:nvSpPr>
        <p:spPr bwMode="auto">
          <a:xfrm>
            <a:off x="7779984" y="1739289"/>
            <a:ext cx="300083" cy="323165"/>
          </a:xfrm>
          <a:prstGeom prst="rect">
            <a:avLst/>
          </a:prstGeom>
          <a:noFill/>
          <a:ln w="12700">
            <a:noFill/>
            <a:miter lim="800000"/>
            <a:headEnd/>
            <a:tailEnd/>
          </a:ln>
          <a:effectLst/>
        </p:spPr>
        <p:txBody>
          <a:bodyPr wrap="none">
            <a:prstTxWarp prst="textNoShape">
              <a:avLst/>
            </a:prstTxWarp>
            <a:spAutoFit/>
          </a:bodyPr>
          <a:lstStyle/>
          <a:p>
            <a:pPr algn="ctr"/>
            <a:r>
              <a:rPr lang="en-US" sz="1500" dirty="0">
                <a:solidFill>
                  <a:schemeClr val="tx2"/>
                </a:solidFill>
                <a:latin typeface="Courier New" pitchFamily="-65" charset="0"/>
              </a:rPr>
              <a:t>0</a:t>
            </a:r>
            <a:endParaRPr lang="en-US" sz="1125" dirty="0">
              <a:solidFill>
                <a:schemeClr val="tx2"/>
              </a:solidFill>
            </a:endParaRPr>
          </a:p>
        </p:txBody>
      </p:sp>
      <p:sp>
        <p:nvSpPr>
          <p:cNvPr id="51" name="Text Box 6"/>
          <p:cNvSpPr txBox="1">
            <a:spLocks noChangeArrowheads="1"/>
          </p:cNvSpPr>
          <p:nvPr/>
        </p:nvSpPr>
        <p:spPr bwMode="auto">
          <a:xfrm>
            <a:off x="3172893" y="1977414"/>
            <a:ext cx="588623" cy="361637"/>
          </a:xfrm>
          <a:prstGeom prst="rect">
            <a:avLst/>
          </a:prstGeom>
          <a:noFill/>
          <a:ln w="12700">
            <a:noFill/>
            <a:miter lim="800000"/>
            <a:headEnd/>
            <a:tailEnd/>
          </a:ln>
          <a:effectLst/>
        </p:spPr>
        <p:txBody>
          <a:bodyPr wrap="none">
            <a:prstTxWarp prst="textNoShape">
              <a:avLst/>
            </a:prstTxWarp>
            <a:spAutoFit/>
          </a:bodyPr>
          <a:lstStyle/>
          <a:p>
            <a:pPr algn="r"/>
            <a:r>
              <a:rPr lang="en-US" sz="1750" dirty="0">
                <a:solidFill>
                  <a:schemeClr val="tx2"/>
                </a:solidFill>
                <a:latin typeface="Courier New" pitchFamily="-65" charset="0"/>
              </a:rPr>
              <a:t>rs1</a:t>
            </a:r>
            <a:endParaRPr lang="en-US" sz="1250" dirty="0">
              <a:solidFill>
                <a:schemeClr val="tx2"/>
              </a:solidFill>
            </a:endParaRPr>
          </a:p>
        </p:txBody>
      </p:sp>
      <p:sp>
        <p:nvSpPr>
          <p:cNvPr id="52" name="Text Box 6"/>
          <p:cNvSpPr txBox="1">
            <a:spLocks noChangeArrowheads="1"/>
          </p:cNvSpPr>
          <p:nvPr/>
        </p:nvSpPr>
        <p:spPr bwMode="auto">
          <a:xfrm>
            <a:off x="4190880" y="1977414"/>
            <a:ext cx="992580" cy="361637"/>
          </a:xfrm>
          <a:prstGeom prst="rect">
            <a:avLst/>
          </a:prstGeom>
          <a:noFill/>
          <a:ln w="12700">
            <a:noFill/>
            <a:miter lim="800000"/>
            <a:headEnd/>
            <a:tailEnd/>
          </a:ln>
          <a:effectLst/>
        </p:spPr>
        <p:txBody>
          <a:bodyPr wrap="none">
            <a:prstTxWarp prst="textNoShape">
              <a:avLst/>
            </a:prstTxWarp>
            <a:spAutoFit/>
          </a:bodyPr>
          <a:lstStyle/>
          <a:p>
            <a:pPr algn="ctr"/>
            <a:r>
              <a:rPr lang="en-US" sz="1750" dirty="0">
                <a:solidFill>
                  <a:schemeClr val="tx2"/>
                </a:solidFill>
                <a:latin typeface="Courier New" pitchFamily="-65" charset="0"/>
              </a:rPr>
              <a:t>funct3</a:t>
            </a:r>
            <a:endParaRPr lang="en-US" sz="1250" dirty="0">
              <a:solidFill>
                <a:schemeClr val="tx2"/>
              </a:solidFill>
            </a:endParaRPr>
          </a:p>
        </p:txBody>
      </p:sp>
      <p:sp>
        <p:nvSpPr>
          <p:cNvPr id="53" name="Text Box 6"/>
          <p:cNvSpPr txBox="1">
            <a:spLocks noChangeArrowheads="1"/>
          </p:cNvSpPr>
          <p:nvPr/>
        </p:nvSpPr>
        <p:spPr bwMode="auto">
          <a:xfrm>
            <a:off x="5694359" y="1977414"/>
            <a:ext cx="453971" cy="361637"/>
          </a:xfrm>
          <a:prstGeom prst="rect">
            <a:avLst/>
          </a:prstGeom>
          <a:noFill/>
          <a:ln w="12700">
            <a:noFill/>
            <a:miter lim="800000"/>
            <a:headEnd/>
            <a:tailEnd/>
          </a:ln>
          <a:effectLst/>
        </p:spPr>
        <p:txBody>
          <a:bodyPr wrap="none">
            <a:prstTxWarp prst="textNoShape">
              <a:avLst/>
            </a:prstTxWarp>
            <a:spAutoFit/>
          </a:bodyPr>
          <a:lstStyle/>
          <a:p>
            <a:pPr algn="r"/>
            <a:r>
              <a:rPr lang="en-US" sz="1750" dirty="0" err="1">
                <a:solidFill>
                  <a:schemeClr val="tx2"/>
                </a:solidFill>
                <a:latin typeface="Courier New" pitchFamily="-65" charset="0"/>
              </a:rPr>
              <a:t>rd</a:t>
            </a:r>
            <a:endParaRPr lang="en-US" sz="1250" dirty="0">
              <a:solidFill>
                <a:schemeClr val="tx2"/>
              </a:solidFill>
            </a:endParaRPr>
          </a:p>
        </p:txBody>
      </p:sp>
      <p:sp>
        <p:nvSpPr>
          <p:cNvPr id="54" name="Text Box 6"/>
          <p:cNvSpPr txBox="1">
            <a:spLocks noChangeArrowheads="1"/>
          </p:cNvSpPr>
          <p:nvPr/>
        </p:nvSpPr>
        <p:spPr bwMode="auto">
          <a:xfrm>
            <a:off x="6743898" y="1977414"/>
            <a:ext cx="992580" cy="361637"/>
          </a:xfrm>
          <a:prstGeom prst="rect">
            <a:avLst/>
          </a:prstGeom>
          <a:noFill/>
          <a:ln w="12700">
            <a:noFill/>
            <a:miter lim="800000"/>
            <a:headEnd/>
            <a:tailEnd/>
          </a:ln>
          <a:effectLst/>
        </p:spPr>
        <p:txBody>
          <a:bodyPr wrap="none">
            <a:prstTxWarp prst="textNoShape">
              <a:avLst/>
            </a:prstTxWarp>
            <a:spAutoFit/>
          </a:bodyPr>
          <a:lstStyle/>
          <a:p>
            <a:pPr algn="r"/>
            <a:r>
              <a:rPr lang="en-US" sz="1750" dirty="0">
                <a:solidFill>
                  <a:schemeClr val="tx2"/>
                </a:solidFill>
                <a:latin typeface="Courier New" pitchFamily="-65" charset="0"/>
              </a:rPr>
              <a:t>opcode</a:t>
            </a:r>
            <a:endParaRPr lang="en-US" sz="1250" dirty="0">
              <a:solidFill>
                <a:schemeClr val="tx2"/>
              </a:solidFill>
            </a:endParaRPr>
          </a:p>
        </p:txBody>
      </p:sp>
      <p:sp>
        <p:nvSpPr>
          <p:cNvPr id="55" name="Rectangle 12"/>
          <p:cNvSpPr>
            <a:spLocks noChangeArrowheads="1"/>
          </p:cNvSpPr>
          <p:nvPr/>
        </p:nvSpPr>
        <p:spPr bwMode="auto">
          <a:xfrm>
            <a:off x="147634" y="1991305"/>
            <a:ext cx="7858127" cy="285750"/>
          </a:xfrm>
          <a:prstGeom prst="rect">
            <a:avLst/>
          </a:prstGeom>
          <a:noFill/>
          <a:ln w="38100">
            <a:solidFill>
              <a:schemeClr val="tx2"/>
            </a:solidFill>
            <a:miter lim="800000"/>
            <a:headEnd/>
            <a:tailEnd/>
          </a:ln>
          <a:effectLst/>
        </p:spPr>
        <p:txBody>
          <a:bodyPr wrap="none" anchor="ctr">
            <a:prstTxWarp prst="textNoShape">
              <a:avLst/>
            </a:prstTxWarp>
          </a:bodyPr>
          <a:lstStyle/>
          <a:p>
            <a:endParaRPr lang="en-US" sz="1125">
              <a:solidFill>
                <a:schemeClr val="tx2"/>
              </a:solidFill>
            </a:endParaRPr>
          </a:p>
        </p:txBody>
      </p:sp>
      <p:sp>
        <p:nvSpPr>
          <p:cNvPr id="56" name="Line 14"/>
          <p:cNvSpPr>
            <a:spLocks noChangeShapeType="1"/>
          </p:cNvSpPr>
          <p:nvPr/>
        </p:nvSpPr>
        <p:spPr bwMode="auto">
          <a:xfrm>
            <a:off x="2864930" y="1991305"/>
            <a:ext cx="0" cy="285750"/>
          </a:xfrm>
          <a:prstGeom prst="line">
            <a:avLst/>
          </a:prstGeom>
          <a:noFill/>
          <a:ln w="28575">
            <a:solidFill>
              <a:schemeClr val="tx2"/>
            </a:solidFill>
            <a:round/>
            <a:headEnd/>
            <a:tailEnd/>
          </a:ln>
          <a:effectLst/>
        </p:spPr>
        <p:txBody>
          <a:bodyPr wrap="none" anchor="ctr">
            <a:prstTxWarp prst="textNoShape">
              <a:avLst/>
            </a:prstTxWarp>
          </a:bodyPr>
          <a:lstStyle/>
          <a:p>
            <a:endParaRPr lang="en-US" sz="1125">
              <a:solidFill>
                <a:schemeClr val="tx2"/>
              </a:solidFill>
            </a:endParaRPr>
          </a:p>
        </p:txBody>
      </p:sp>
      <p:sp>
        <p:nvSpPr>
          <p:cNvPr id="57" name="Line 15"/>
          <p:cNvSpPr>
            <a:spLocks noChangeShapeType="1"/>
          </p:cNvSpPr>
          <p:nvPr/>
        </p:nvSpPr>
        <p:spPr bwMode="auto">
          <a:xfrm>
            <a:off x="4039976" y="1991305"/>
            <a:ext cx="0" cy="285750"/>
          </a:xfrm>
          <a:prstGeom prst="line">
            <a:avLst/>
          </a:prstGeom>
          <a:noFill/>
          <a:ln w="28575">
            <a:solidFill>
              <a:schemeClr val="tx2"/>
            </a:solidFill>
            <a:round/>
            <a:headEnd/>
            <a:tailEnd/>
          </a:ln>
          <a:effectLst/>
        </p:spPr>
        <p:txBody>
          <a:bodyPr wrap="none" anchor="ctr">
            <a:prstTxWarp prst="textNoShape">
              <a:avLst/>
            </a:prstTxWarp>
          </a:bodyPr>
          <a:lstStyle/>
          <a:p>
            <a:endParaRPr lang="en-US" sz="1125">
              <a:solidFill>
                <a:schemeClr val="tx2"/>
              </a:solidFill>
            </a:endParaRPr>
          </a:p>
        </p:txBody>
      </p:sp>
      <p:sp>
        <p:nvSpPr>
          <p:cNvPr id="58" name="Line 16"/>
          <p:cNvSpPr>
            <a:spLocks noChangeShapeType="1"/>
          </p:cNvSpPr>
          <p:nvPr/>
        </p:nvSpPr>
        <p:spPr bwMode="auto">
          <a:xfrm>
            <a:off x="5288464" y="1991305"/>
            <a:ext cx="0" cy="285750"/>
          </a:xfrm>
          <a:prstGeom prst="line">
            <a:avLst/>
          </a:prstGeom>
          <a:noFill/>
          <a:ln w="28575">
            <a:solidFill>
              <a:schemeClr val="tx2"/>
            </a:solidFill>
            <a:round/>
            <a:headEnd/>
            <a:tailEnd/>
          </a:ln>
          <a:effectLst/>
        </p:spPr>
        <p:txBody>
          <a:bodyPr wrap="none" anchor="ctr">
            <a:prstTxWarp prst="textNoShape">
              <a:avLst/>
            </a:prstTxWarp>
          </a:bodyPr>
          <a:lstStyle/>
          <a:p>
            <a:endParaRPr lang="en-US" sz="1125">
              <a:solidFill>
                <a:schemeClr val="tx2"/>
              </a:solidFill>
            </a:endParaRPr>
          </a:p>
        </p:txBody>
      </p:sp>
      <p:sp>
        <p:nvSpPr>
          <p:cNvPr id="59" name="Line 17"/>
          <p:cNvSpPr>
            <a:spLocks noChangeShapeType="1"/>
          </p:cNvSpPr>
          <p:nvPr/>
        </p:nvSpPr>
        <p:spPr bwMode="auto">
          <a:xfrm>
            <a:off x="6536951" y="1991305"/>
            <a:ext cx="0" cy="285750"/>
          </a:xfrm>
          <a:prstGeom prst="line">
            <a:avLst/>
          </a:prstGeom>
          <a:noFill/>
          <a:ln w="28575">
            <a:solidFill>
              <a:schemeClr val="tx2"/>
            </a:solidFill>
            <a:round/>
            <a:headEnd/>
            <a:tailEnd/>
          </a:ln>
          <a:effectLst/>
        </p:spPr>
        <p:txBody>
          <a:bodyPr wrap="none" anchor="ctr">
            <a:prstTxWarp prst="textNoShape">
              <a:avLst/>
            </a:prstTxWarp>
          </a:bodyPr>
          <a:lstStyle/>
          <a:p>
            <a:endParaRPr lang="en-US" sz="1125">
              <a:solidFill>
                <a:schemeClr val="tx2"/>
              </a:solidFill>
            </a:endParaRPr>
          </a:p>
        </p:txBody>
      </p:sp>
      <p:sp>
        <p:nvSpPr>
          <p:cNvPr id="60" name="Text Box 6"/>
          <p:cNvSpPr txBox="1">
            <a:spLocks noChangeArrowheads="1"/>
          </p:cNvSpPr>
          <p:nvPr/>
        </p:nvSpPr>
        <p:spPr bwMode="auto">
          <a:xfrm>
            <a:off x="886699" y="1991305"/>
            <a:ext cx="1396536" cy="361637"/>
          </a:xfrm>
          <a:prstGeom prst="rect">
            <a:avLst/>
          </a:prstGeom>
          <a:noFill/>
          <a:ln w="12700">
            <a:noFill/>
            <a:miter lim="800000"/>
            <a:headEnd/>
            <a:tailEnd/>
          </a:ln>
          <a:effectLst/>
        </p:spPr>
        <p:txBody>
          <a:bodyPr wrap="none">
            <a:prstTxWarp prst="textNoShape">
              <a:avLst/>
            </a:prstTxWarp>
            <a:spAutoFit/>
          </a:bodyPr>
          <a:lstStyle/>
          <a:p>
            <a:pPr algn="ctr"/>
            <a:r>
              <a:rPr lang="en-US" sz="1750" dirty="0" err="1">
                <a:solidFill>
                  <a:schemeClr val="tx2"/>
                </a:solidFill>
                <a:latin typeface="Courier New" pitchFamily="-65" charset="0"/>
              </a:rPr>
              <a:t>imm</a:t>
            </a:r>
            <a:r>
              <a:rPr lang="en-US" sz="1750" dirty="0">
                <a:solidFill>
                  <a:schemeClr val="tx2"/>
                </a:solidFill>
                <a:latin typeface="Courier New" pitchFamily="-65" charset="0"/>
              </a:rPr>
              <a:t>[11:0]</a:t>
            </a:r>
            <a:endParaRPr lang="en-US" sz="1250" dirty="0">
              <a:solidFill>
                <a:schemeClr val="tx2"/>
              </a:solidFill>
            </a:endParaRPr>
          </a:p>
        </p:txBody>
      </p:sp>
      <p:sp>
        <p:nvSpPr>
          <p:cNvPr id="61" name="Text Box 6"/>
          <p:cNvSpPr txBox="1">
            <a:spLocks noChangeArrowheads="1"/>
          </p:cNvSpPr>
          <p:nvPr/>
        </p:nvSpPr>
        <p:spPr bwMode="auto">
          <a:xfrm>
            <a:off x="1377983" y="2277055"/>
            <a:ext cx="453970" cy="361637"/>
          </a:xfrm>
          <a:prstGeom prst="rect">
            <a:avLst/>
          </a:prstGeom>
          <a:noFill/>
          <a:ln w="12700">
            <a:noFill/>
            <a:miter lim="800000"/>
            <a:headEnd/>
            <a:tailEnd/>
          </a:ln>
          <a:effectLst/>
        </p:spPr>
        <p:txBody>
          <a:bodyPr wrap="none">
            <a:prstTxWarp prst="textNoShape">
              <a:avLst/>
            </a:prstTxWarp>
            <a:spAutoFit/>
          </a:bodyPr>
          <a:lstStyle/>
          <a:p>
            <a:pPr algn="ctr"/>
            <a:r>
              <a:rPr lang="en-US" sz="1750" dirty="0">
                <a:solidFill>
                  <a:schemeClr val="tx2"/>
                </a:solidFill>
                <a:latin typeface="Courier New" pitchFamily="-65" charset="0"/>
              </a:rPr>
              <a:t>12</a:t>
            </a:r>
            <a:endParaRPr lang="en-US" sz="1250" dirty="0">
              <a:solidFill>
                <a:schemeClr val="tx2"/>
              </a:solidFill>
            </a:endParaRPr>
          </a:p>
        </p:txBody>
      </p:sp>
      <p:sp>
        <p:nvSpPr>
          <p:cNvPr id="62" name="Line 14"/>
          <p:cNvSpPr>
            <a:spLocks noChangeShapeType="1"/>
          </p:cNvSpPr>
          <p:nvPr/>
        </p:nvSpPr>
        <p:spPr bwMode="auto">
          <a:xfrm>
            <a:off x="374963" y="1998250"/>
            <a:ext cx="0" cy="285750"/>
          </a:xfrm>
          <a:prstGeom prst="line">
            <a:avLst/>
          </a:prstGeom>
          <a:noFill/>
          <a:ln w="28575">
            <a:solidFill>
              <a:schemeClr val="tx2"/>
            </a:solidFill>
            <a:round/>
            <a:headEnd/>
            <a:tailEnd/>
          </a:ln>
          <a:effectLst/>
        </p:spPr>
        <p:txBody>
          <a:bodyPr wrap="none" anchor="ctr">
            <a:prstTxWarp prst="textNoShape">
              <a:avLst/>
            </a:prstTxWarp>
          </a:bodyPr>
          <a:lstStyle/>
          <a:p>
            <a:endParaRPr lang="en-US" sz="1125">
              <a:solidFill>
                <a:schemeClr val="tx2"/>
              </a:solidFill>
            </a:endParaRPr>
          </a:p>
        </p:txBody>
      </p:sp>
      <p:sp>
        <p:nvSpPr>
          <p:cNvPr id="2" name="Oval 1"/>
          <p:cNvSpPr/>
          <p:nvPr/>
        </p:nvSpPr>
        <p:spPr bwMode="auto">
          <a:xfrm>
            <a:off x="71075" y="1933961"/>
            <a:ext cx="350806" cy="366261"/>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478"/>
            <a:endParaRPr lang="en-US" sz="3499">
              <a:solidFill>
                <a:srgbClr val="000000"/>
              </a:solidFill>
              <a:latin typeface="Gill Sans" charset="0"/>
              <a:ea typeface="ヒラギノ角ゴ ProN W3" charset="0"/>
              <a:cs typeface="ヒラギノ角ゴ ProN W3" charset="0"/>
              <a:sym typeface="Gill Sans" charset="0"/>
            </a:endParaRPr>
          </a:p>
        </p:txBody>
      </p:sp>
      <p:sp>
        <p:nvSpPr>
          <p:cNvPr id="63" name="Footer Placeholder 3">
            <a:extLst>
              <a:ext uri="{FF2B5EF4-FFF2-40B4-BE49-F238E27FC236}">
                <a16:creationId xmlns:a16="http://schemas.microsoft.com/office/drawing/2014/main" id="{3BB14BDF-A182-0446-8A4E-4E2569FF662F}"/>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solidFill>
                  <a:schemeClr val="bg1">
                    <a:lumMod val="65000"/>
                  </a:schemeClr>
                </a:solidFill>
              </a:rPr>
              <a:t>CS61C Prof Dan Garcia and Miki Lustig, </a:t>
            </a:r>
            <a:r>
              <a:rPr lang="en-US" b="0" dirty="0" err="1">
                <a:solidFill>
                  <a:schemeClr val="bg1">
                    <a:lumMod val="65000"/>
                  </a:schemeClr>
                </a:solidFill>
              </a:rPr>
              <a:t>Univ</a:t>
            </a:r>
            <a:r>
              <a:rPr lang="en-US" b="0" dirty="0">
                <a:solidFill>
                  <a:schemeClr val="bg1">
                    <a:lumMod val="65000"/>
                  </a:schemeClr>
                </a:solidFill>
              </a:rPr>
              <a:t> of California, Berkeley</a:t>
            </a:r>
          </a:p>
        </p:txBody>
      </p:sp>
    </p:spTree>
    <p:extLst>
      <p:ext uri="{BB962C8B-B14F-4D97-AF65-F5344CB8AC3E}">
        <p14:creationId xmlns:p14="http://schemas.microsoft.com/office/powerpoint/2010/main" val="279254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Calibri" panose="020F0502020204030204" pitchFamily="34" charset="0"/>
                <a:cs typeface="Calibri" panose="020F0502020204030204" pitchFamily="34" charset="0"/>
              </a:rPr>
              <a:t>R+I</a:t>
            </a:r>
            <a:r>
              <a:rPr lang="en-US" dirty="0">
                <a:solidFill>
                  <a:srgbClr val="002060"/>
                </a:solidFill>
                <a:latin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cs typeface="Calibri" panose="020F0502020204030204" pitchFamily="34" charset="0"/>
              </a:rPr>
              <a:t>Datapath</a:t>
            </a:r>
            <a:endParaRPr lang="en-US" dirty="0">
              <a:solidFill>
                <a:srgbClr val="002060"/>
              </a:solidFill>
              <a:latin typeface="Calibri" panose="020F0502020204030204" pitchFamily="34" charset="0"/>
              <a:cs typeface="Calibri" panose="020F0502020204030204" pitchFamily="34" charset="0"/>
            </a:endParaRPr>
          </a:p>
        </p:txBody>
      </p:sp>
      <p:grpSp>
        <p:nvGrpSpPr>
          <p:cNvPr id="125" name="Group 124"/>
          <p:cNvGrpSpPr/>
          <p:nvPr/>
        </p:nvGrpSpPr>
        <p:grpSpPr>
          <a:xfrm>
            <a:off x="619126" y="1664025"/>
            <a:ext cx="2347961" cy="2233469"/>
            <a:chOff x="2776507" y="1828800"/>
            <a:chExt cx="2349263" cy="2234707"/>
          </a:xfrm>
        </p:grpSpPr>
        <p:sp>
          <p:nvSpPr>
            <p:cNvPr id="104" name="Line 26"/>
            <p:cNvSpPr>
              <a:spLocks noChangeShapeType="1"/>
            </p:cNvSpPr>
            <p:nvPr/>
          </p:nvSpPr>
          <p:spPr bwMode="auto">
            <a:xfrm>
              <a:off x="4851572" y="3427203"/>
              <a:ext cx="274198" cy="0"/>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05" name="Rectangle 27"/>
            <p:cNvSpPr>
              <a:spLocks noChangeArrowheads="1"/>
            </p:cNvSpPr>
            <p:nvPr/>
          </p:nvSpPr>
          <p:spPr bwMode="auto">
            <a:xfrm>
              <a:off x="3691017" y="2185486"/>
              <a:ext cx="204396"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+4</a:t>
              </a:r>
            </a:p>
          </p:txBody>
        </p:sp>
        <p:sp>
          <p:nvSpPr>
            <p:cNvPr id="106"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07" name="Line 29"/>
            <p:cNvSpPr>
              <a:spLocks noChangeShapeType="1"/>
            </p:cNvSpPr>
            <p:nvPr/>
          </p:nvSpPr>
          <p:spPr bwMode="auto">
            <a:xfrm>
              <a:off x="3923082" y="2260040"/>
              <a:ext cx="97330" cy="5418"/>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08" name="Rectangle 30"/>
            <p:cNvSpPr>
              <a:spLocks noChangeArrowheads="1"/>
            </p:cNvSpPr>
            <p:nvPr/>
          </p:nvSpPr>
          <p:spPr bwMode="auto">
            <a:xfrm>
              <a:off x="4108601" y="2402325"/>
              <a:ext cx="289402"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Add</a:t>
              </a:r>
            </a:p>
          </p:txBody>
        </p:sp>
        <p:sp>
          <p:nvSpPr>
            <p:cNvPr id="109" name="Rectangle 31"/>
            <p:cNvSpPr>
              <a:spLocks noChangeArrowheads="1"/>
            </p:cNvSpPr>
            <p:nvPr/>
          </p:nvSpPr>
          <p:spPr bwMode="auto">
            <a:xfrm>
              <a:off x="3362296" y="3662680"/>
              <a:ext cx="230059"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a:solidFill>
                    <a:schemeClr val="tx2"/>
                  </a:solidFill>
                </a:rPr>
                <a:t>clk</a:t>
              </a:r>
            </a:p>
          </p:txBody>
        </p:sp>
        <p:sp>
          <p:nvSpPr>
            <p:cNvPr id="110"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14" name="Freeform 34"/>
            <p:cNvSpPr>
              <a:spLocks/>
            </p:cNvSpPr>
            <p:nvPr/>
          </p:nvSpPr>
          <p:spPr bwMode="auto">
            <a:xfrm>
              <a:off x="3670807" y="3267702"/>
              <a:ext cx="330751" cy="1697"/>
            </a:xfrm>
            <a:custGeom>
              <a:avLst/>
              <a:gdLst>
                <a:gd name="T0" fmla="*/ 0 w 193"/>
                <a:gd name="T1" fmla="*/ 0 h 1"/>
                <a:gd name="T2" fmla="*/ 144 w 193"/>
                <a:gd name="T3" fmla="*/ 0 h 1"/>
                <a:gd name="T4" fmla="*/ 192 w 193"/>
                <a:gd name="T5" fmla="*/ 0 h 1"/>
                <a:gd name="T6" fmla="*/ 0 60000 65536"/>
                <a:gd name="T7" fmla="*/ 0 60000 65536"/>
                <a:gd name="T8" fmla="*/ 0 60000 65536"/>
                <a:gd name="T9" fmla="*/ 0 w 193"/>
                <a:gd name="T10" fmla="*/ 0 h 1"/>
                <a:gd name="T11" fmla="*/ 193 w 193"/>
                <a:gd name="T12" fmla="*/ 1 h 1"/>
              </a:gdLst>
              <a:ahLst/>
              <a:cxnLst>
                <a:cxn ang="T6">
                  <a:pos x="T0" y="T1"/>
                </a:cxn>
                <a:cxn ang="T7">
                  <a:pos x="T2" y="T3"/>
                </a:cxn>
                <a:cxn ang="T8">
                  <a:pos x="T4" y="T5"/>
                </a:cxn>
              </a:cxnLst>
              <a:rect l="T9" t="T10" r="T11" b="T12"/>
              <a:pathLst>
                <a:path w="193" h="1">
                  <a:moveTo>
                    <a:pt x="0" y="0"/>
                  </a:moveTo>
                  <a:lnTo>
                    <a:pt x="144" y="0"/>
                  </a:lnTo>
                  <a:lnTo>
                    <a:pt x="192" y="0"/>
                  </a:lnTo>
                </a:path>
              </a:pathLst>
            </a:custGeom>
            <a:noFill/>
            <a:ln w="25400"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grpSp>
          <p:nvGrpSpPr>
            <p:cNvPr id="115" name="Group 35"/>
            <p:cNvGrpSpPr>
              <a:grpSpLocks/>
            </p:cNvGrpSpPr>
            <p:nvPr/>
          </p:nvGrpSpPr>
          <p:grpSpPr bwMode="auto">
            <a:xfrm>
              <a:off x="4011843" y="3072566"/>
              <a:ext cx="817453" cy="990941"/>
              <a:chOff x="1326" y="1623"/>
              <a:chExt cx="477" cy="584"/>
            </a:xfrm>
          </p:grpSpPr>
          <p:sp>
            <p:nvSpPr>
              <p:cNvPr id="120"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21" name="Rectangle 37"/>
              <p:cNvSpPr>
                <a:spLocks noChangeArrowheads="1"/>
              </p:cNvSpPr>
              <p:nvPr/>
            </p:nvSpPr>
            <p:spPr bwMode="auto">
              <a:xfrm>
                <a:off x="1326" y="1691"/>
                <a:ext cx="183"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t>
                </a:r>
                <a:endParaRPr lang="en-US" sz="1000" dirty="0">
                  <a:solidFill>
                    <a:schemeClr val="tx2"/>
                  </a:solidFill>
                </a:endParaRPr>
              </a:p>
            </p:txBody>
          </p:sp>
          <p:sp>
            <p:nvSpPr>
              <p:cNvPr id="122" name="Rectangle 38"/>
              <p:cNvSpPr>
                <a:spLocks noChangeArrowheads="1"/>
              </p:cNvSpPr>
              <p:nvPr/>
            </p:nvSpPr>
            <p:spPr bwMode="auto">
              <a:xfrm>
                <a:off x="1613" y="1774"/>
                <a:ext cx="159"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endParaRPr lang="en-US" sz="688" dirty="0">
                  <a:solidFill>
                    <a:schemeClr val="tx2"/>
                  </a:solidFill>
                </a:endParaRPr>
              </a:p>
            </p:txBody>
          </p:sp>
          <p:sp>
            <p:nvSpPr>
              <p:cNvPr id="123" name="Rectangle 39"/>
              <p:cNvSpPr>
                <a:spLocks noChangeArrowheads="1"/>
              </p:cNvSpPr>
              <p:nvPr/>
            </p:nvSpPr>
            <p:spPr bwMode="auto">
              <a:xfrm>
                <a:off x="1432" y="2054"/>
                <a:ext cx="230" cy="127"/>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IMEM</a:t>
                </a:r>
              </a:p>
            </p:txBody>
          </p:sp>
        </p:grpSp>
        <p:sp>
          <p:nvSpPr>
            <p:cNvPr id="116"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17"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118" name="Rectangle 42"/>
            <p:cNvSpPr>
              <a:spLocks noChangeArrowheads="1"/>
            </p:cNvSpPr>
            <p:nvPr/>
          </p:nvSpPr>
          <p:spPr bwMode="auto">
            <a:xfrm>
              <a:off x="3409948" y="3157761"/>
              <a:ext cx="212416" cy="176831"/>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875" dirty="0">
                  <a:solidFill>
                    <a:schemeClr val="tx2"/>
                  </a:solidFill>
                </a:rPr>
                <a:t>PC</a:t>
              </a:r>
            </a:p>
          </p:txBody>
        </p:sp>
        <p:sp>
          <p:nvSpPr>
            <p:cNvPr id="119"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12"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8575"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sp>
          <p:nvSpPr>
            <p:cNvPr id="113"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1500">
                <a:solidFill>
                  <a:schemeClr val="tx2"/>
                </a:solidFill>
              </a:endParaRPr>
            </a:p>
          </p:txBody>
        </p:sp>
        <p:sp>
          <p:nvSpPr>
            <p:cNvPr id="124" name="Rectangle 42"/>
            <p:cNvSpPr>
              <a:spLocks noChangeArrowheads="1"/>
            </p:cNvSpPr>
            <p:nvPr/>
          </p:nvSpPr>
          <p:spPr bwMode="auto">
            <a:xfrm>
              <a:off x="2776507" y="3288006"/>
              <a:ext cx="326292" cy="19607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pc+4</a:t>
              </a:r>
            </a:p>
          </p:txBody>
        </p:sp>
      </p:grpSp>
      <p:sp>
        <p:nvSpPr>
          <p:cNvPr id="127" name="Freeform 48"/>
          <p:cNvSpPr>
            <a:spLocks/>
          </p:cNvSpPr>
          <p:nvPr/>
        </p:nvSpPr>
        <p:spPr bwMode="auto">
          <a:xfrm>
            <a:off x="2975502" y="3055146"/>
            <a:ext cx="897416" cy="233196"/>
          </a:xfrm>
          <a:custGeom>
            <a:avLst/>
            <a:gdLst>
              <a:gd name="T0" fmla="*/ 0 w 817"/>
              <a:gd name="T1" fmla="*/ 192 h 193"/>
              <a:gd name="T2" fmla="*/ 0 w 817"/>
              <a:gd name="T3" fmla="*/ 0 h 193"/>
              <a:gd name="T4" fmla="*/ 816 w 817"/>
              <a:gd name="T5" fmla="*/ 0 h 193"/>
              <a:gd name="T6" fmla="*/ 0 60000 65536"/>
              <a:gd name="T7" fmla="*/ 0 60000 65536"/>
              <a:gd name="T8" fmla="*/ 0 60000 65536"/>
              <a:gd name="T9" fmla="*/ 0 w 817"/>
              <a:gd name="T10" fmla="*/ 0 h 193"/>
              <a:gd name="T11" fmla="*/ 817 w 817"/>
              <a:gd name="T12" fmla="*/ 193 h 193"/>
            </a:gdLst>
            <a:ahLst/>
            <a:cxnLst>
              <a:cxn ang="T6">
                <a:pos x="T0" y="T1"/>
              </a:cxn>
              <a:cxn ang="T7">
                <a:pos x="T2" y="T3"/>
              </a:cxn>
              <a:cxn ang="T8">
                <a:pos x="T4" y="T5"/>
              </a:cxn>
            </a:cxnLst>
            <a:rect l="T9" t="T10" r="T11" b="T12"/>
            <a:pathLst>
              <a:path w="817" h="193">
                <a:moveTo>
                  <a:pt x="0" y="192"/>
                </a:moveTo>
                <a:lnTo>
                  <a:pt x="0" y="0"/>
                </a:ln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128" name="Freeform 49"/>
          <p:cNvSpPr>
            <a:spLocks/>
          </p:cNvSpPr>
          <p:nvPr/>
        </p:nvSpPr>
        <p:spPr bwMode="auto">
          <a:xfrm>
            <a:off x="2975501" y="3278083"/>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132" name="Freeform 53"/>
          <p:cNvSpPr>
            <a:spLocks/>
          </p:cNvSpPr>
          <p:nvPr/>
        </p:nvSpPr>
        <p:spPr bwMode="auto">
          <a:xfrm>
            <a:off x="4299652" y="3545488"/>
            <a:ext cx="1251755"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135" name="Rectangle 56"/>
          <p:cNvSpPr>
            <a:spLocks noChangeArrowheads="1"/>
          </p:cNvSpPr>
          <p:nvPr/>
        </p:nvSpPr>
        <p:spPr bwMode="auto">
          <a:xfrm>
            <a:off x="3064040" y="3326090"/>
            <a:ext cx="608239"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[24:20]</a:t>
            </a:r>
          </a:p>
        </p:txBody>
      </p:sp>
      <p:sp>
        <p:nvSpPr>
          <p:cNvPr id="137" name="Line 58"/>
          <p:cNvSpPr>
            <a:spLocks noChangeShapeType="1"/>
          </p:cNvSpPr>
          <p:nvPr/>
        </p:nvSpPr>
        <p:spPr bwMode="auto">
          <a:xfrm>
            <a:off x="2975500" y="3059979"/>
            <a:ext cx="5648" cy="1955388"/>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1125"/>
          </a:p>
        </p:txBody>
      </p:sp>
      <p:sp>
        <p:nvSpPr>
          <p:cNvPr id="140" name="Freeform 61"/>
          <p:cNvSpPr>
            <a:spLocks/>
          </p:cNvSpPr>
          <p:nvPr/>
        </p:nvSpPr>
        <p:spPr bwMode="auto">
          <a:xfrm>
            <a:off x="2966715" y="3501149"/>
            <a:ext cx="897416" cy="1208"/>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grpSp>
        <p:nvGrpSpPr>
          <p:cNvPr id="141" name="Group 62"/>
          <p:cNvGrpSpPr>
            <a:grpSpLocks/>
          </p:cNvGrpSpPr>
          <p:nvPr/>
        </p:nvGrpSpPr>
        <p:grpSpPr bwMode="auto">
          <a:xfrm>
            <a:off x="5958404" y="3026107"/>
            <a:ext cx="423087" cy="730621"/>
            <a:chOff x="4085" y="1630"/>
            <a:chExt cx="241" cy="385"/>
          </a:xfrm>
        </p:grpSpPr>
        <p:sp>
          <p:nvSpPr>
            <p:cNvPr id="162" name="Freeform 65"/>
            <p:cNvSpPr>
              <a:spLocks/>
            </p:cNvSpPr>
            <p:nvPr/>
          </p:nvSpPr>
          <p:spPr bwMode="auto">
            <a:xfrm>
              <a:off x="4085" y="1630"/>
              <a:ext cx="241" cy="38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125"/>
            </a:p>
          </p:txBody>
        </p:sp>
        <p:sp>
          <p:nvSpPr>
            <p:cNvPr id="163" name="Rectangle 66"/>
            <p:cNvSpPr>
              <a:spLocks noChangeArrowheads="1"/>
            </p:cNvSpPr>
            <p:nvPr/>
          </p:nvSpPr>
          <p:spPr bwMode="auto">
            <a:xfrm>
              <a:off x="4106" y="1828"/>
              <a:ext cx="187" cy="113"/>
            </a:xfrm>
            <a:prstGeom prst="rect">
              <a:avLst/>
            </a:prstGeom>
            <a:noFill/>
            <a:ln w="381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ALU</a:t>
              </a:r>
            </a:p>
          </p:txBody>
        </p:sp>
        <p:sp>
          <p:nvSpPr>
            <p:cNvPr id="180" name="Rectangle 66"/>
            <p:cNvSpPr>
              <a:spLocks noChangeArrowheads="1"/>
            </p:cNvSpPr>
            <p:nvPr/>
          </p:nvSpPr>
          <p:spPr bwMode="auto">
            <a:xfrm>
              <a:off x="4145" y="1708"/>
              <a:ext cx="101" cy="144"/>
            </a:xfrm>
            <a:prstGeom prst="rect">
              <a:avLst/>
            </a:prstGeom>
            <a:noFill/>
            <a:ln w="38100">
              <a:noFill/>
              <a:miter lim="800000"/>
              <a:headEnd/>
              <a:tailEnd/>
            </a:ln>
          </p:spPr>
          <p:txBody>
            <a:bodyPr wrap="none" lIns="42416" tIns="20837" rIns="42416" bIns="20837">
              <a:prstTxWarp prst="textNoShape">
                <a:avLst/>
              </a:prstTxWarp>
              <a:spAutoFit/>
            </a:bodyPr>
            <a:lstStyle/>
            <a:p>
              <a:pPr>
                <a:spcBef>
                  <a:spcPct val="0"/>
                </a:spcBef>
              </a:pPr>
              <a:r>
                <a:rPr lang="en-US" sz="1500" dirty="0">
                  <a:solidFill>
                    <a:schemeClr val="tx2"/>
                  </a:solidFill>
                </a:rPr>
                <a:t>+</a:t>
              </a:r>
            </a:p>
          </p:txBody>
        </p:sp>
      </p:grpSp>
      <p:sp>
        <p:nvSpPr>
          <p:cNvPr id="146" name="Rectangle 72"/>
          <p:cNvSpPr>
            <a:spLocks noChangeArrowheads="1"/>
          </p:cNvSpPr>
          <p:nvPr/>
        </p:nvSpPr>
        <p:spPr bwMode="auto">
          <a:xfrm>
            <a:off x="4353056" y="4065716"/>
            <a:ext cx="229931"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clk</a:t>
            </a:r>
            <a:endParaRPr lang="en-US" sz="1000" dirty="0">
              <a:solidFill>
                <a:schemeClr val="tx2"/>
              </a:solidFill>
            </a:endParaRPr>
          </a:p>
        </p:txBody>
      </p:sp>
      <p:sp>
        <p:nvSpPr>
          <p:cNvPr id="148" name="Rectangle 74"/>
          <p:cNvSpPr>
            <a:spLocks noChangeArrowheads="1"/>
          </p:cNvSpPr>
          <p:nvPr/>
        </p:nvSpPr>
        <p:spPr bwMode="auto">
          <a:xfrm>
            <a:off x="3886098" y="2491195"/>
            <a:ext cx="938815" cy="1439786"/>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150" name="Rectangle 76"/>
          <p:cNvSpPr>
            <a:spLocks noChangeArrowheads="1"/>
          </p:cNvSpPr>
          <p:nvPr/>
        </p:nvSpPr>
        <p:spPr bwMode="auto">
          <a:xfrm>
            <a:off x="3950342" y="3695663"/>
            <a:ext cx="455955" cy="215205"/>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125" dirty="0" err="1">
                <a:solidFill>
                  <a:schemeClr val="tx2"/>
                </a:solidFill>
              </a:rPr>
              <a:t>Reg</a:t>
            </a:r>
            <a:r>
              <a:rPr lang="en-US" sz="1125" dirty="0">
                <a:solidFill>
                  <a:schemeClr val="tx2"/>
                </a:solidFill>
              </a:rPr>
              <a:t> [ ]</a:t>
            </a:r>
          </a:p>
        </p:txBody>
      </p:sp>
      <p:sp>
        <p:nvSpPr>
          <p:cNvPr id="144" name="Line 86"/>
          <p:cNvSpPr>
            <a:spLocks noChangeShapeType="1"/>
          </p:cNvSpPr>
          <p:nvPr/>
        </p:nvSpPr>
        <p:spPr bwMode="auto">
          <a:xfrm>
            <a:off x="6367447" y="3382422"/>
            <a:ext cx="351497" cy="0"/>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164" name="Freeform 53"/>
          <p:cNvSpPr>
            <a:spLocks/>
          </p:cNvSpPr>
          <p:nvPr/>
        </p:nvSpPr>
        <p:spPr bwMode="auto">
          <a:xfrm flipV="1">
            <a:off x="4837262" y="3194045"/>
            <a:ext cx="1121143" cy="31762"/>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165" name="Line 86"/>
          <p:cNvSpPr>
            <a:spLocks noChangeShapeType="1"/>
          </p:cNvSpPr>
          <p:nvPr/>
        </p:nvSpPr>
        <p:spPr bwMode="auto">
          <a:xfrm flipH="1">
            <a:off x="6724450" y="2047558"/>
            <a:ext cx="12992" cy="1325912"/>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166" name="Line 86"/>
          <p:cNvSpPr>
            <a:spLocks noChangeShapeType="1"/>
          </p:cNvSpPr>
          <p:nvPr/>
        </p:nvSpPr>
        <p:spPr bwMode="auto">
          <a:xfrm flipV="1">
            <a:off x="3252465" y="2028128"/>
            <a:ext cx="3484976" cy="13478"/>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167" name="Line 86"/>
          <p:cNvSpPr>
            <a:spLocks noChangeShapeType="1"/>
          </p:cNvSpPr>
          <p:nvPr/>
        </p:nvSpPr>
        <p:spPr bwMode="auto">
          <a:xfrm flipH="1">
            <a:off x="3238937" y="2027603"/>
            <a:ext cx="10479" cy="713976"/>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168" name="Freeform 53"/>
          <p:cNvSpPr>
            <a:spLocks/>
          </p:cNvSpPr>
          <p:nvPr/>
        </p:nvSpPr>
        <p:spPr bwMode="auto">
          <a:xfrm flipV="1">
            <a:off x="3246193" y="2712093"/>
            <a:ext cx="627557" cy="2948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170" name="Freeform 43"/>
          <p:cNvSpPr>
            <a:spLocks/>
          </p:cNvSpPr>
          <p:nvPr/>
        </p:nvSpPr>
        <p:spPr bwMode="auto">
          <a:xfrm>
            <a:off x="4443089" y="3847883"/>
            <a:ext cx="83927" cy="83099"/>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171" name="Line 85"/>
          <p:cNvSpPr>
            <a:spLocks noChangeShapeType="1"/>
          </p:cNvSpPr>
          <p:nvPr/>
        </p:nvSpPr>
        <p:spPr bwMode="auto">
          <a:xfrm>
            <a:off x="4490714" y="3930981"/>
            <a:ext cx="0" cy="108744"/>
          </a:xfrm>
          <a:prstGeom prst="line">
            <a:avLst/>
          </a:prstGeom>
          <a:noFill/>
          <a:ln w="25400">
            <a:solidFill>
              <a:schemeClr val="tx2"/>
            </a:solidFill>
            <a:round/>
            <a:headEnd/>
            <a:tailEnd/>
          </a:ln>
        </p:spPr>
        <p:txBody>
          <a:bodyPr wrap="none" anchor="ctr">
            <a:prstTxWarp prst="textNoShape">
              <a:avLst/>
            </a:prstTxWarp>
          </a:bodyPr>
          <a:lstStyle/>
          <a:p>
            <a:endParaRPr lang="en-US" sz="1125">
              <a:solidFill>
                <a:schemeClr val="tx2"/>
              </a:solidFill>
            </a:endParaRPr>
          </a:p>
        </p:txBody>
      </p:sp>
      <p:sp>
        <p:nvSpPr>
          <p:cNvPr id="172" name="Rectangle 56"/>
          <p:cNvSpPr>
            <a:spLocks noChangeArrowheads="1"/>
          </p:cNvSpPr>
          <p:nvPr/>
        </p:nvSpPr>
        <p:spPr bwMode="auto">
          <a:xfrm>
            <a:off x="3064040" y="3073732"/>
            <a:ext cx="608239"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[19:15]</a:t>
            </a:r>
          </a:p>
        </p:txBody>
      </p:sp>
      <p:sp>
        <p:nvSpPr>
          <p:cNvPr id="173" name="Rectangle 56"/>
          <p:cNvSpPr>
            <a:spLocks noChangeArrowheads="1"/>
          </p:cNvSpPr>
          <p:nvPr/>
        </p:nvSpPr>
        <p:spPr bwMode="auto">
          <a:xfrm>
            <a:off x="3065113" y="2835607"/>
            <a:ext cx="55053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[11:7]</a:t>
            </a:r>
          </a:p>
        </p:txBody>
      </p:sp>
      <p:sp>
        <p:nvSpPr>
          <p:cNvPr id="174" name="Rectangle 76"/>
          <p:cNvSpPr>
            <a:spLocks noChangeArrowheads="1"/>
          </p:cNvSpPr>
          <p:nvPr/>
        </p:nvSpPr>
        <p:spPr bwMode="auto">
          <a:xfrm>
            <a:off x="3871590" y="3407107"/>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AddrB</a:t>
            </a:r>
            <a:endParaRPr lang="en-US" sz="1000" dirty="0">
              <a:solidFill>
                <a:schemeClr val="tx2"/>
              </a:solidFill>
            </a:endParaRPr>
          </a:p>
        </p:txBody>
      </p:sp>
      <p:sp>
        <p:nvSpPr>
          <p:cNvPr id="175" name="Rectangle 76"/>
          <p:cNvSpPr>
            <a:spLocks noChangeArrowheads="1"/>
          </p:cNvSpPr>
          <p:nvPr/>
        </p:nvSpPr>
        <p:spPr bwMode="auto">
          <a:xfrm>
            <a:off x="3871590" y="3168982"/>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a:t>
            </a:r>
            <a:endParaRPr lang="en-US" sz="1000" dirty="0">
              <a:solidFill>
                <a:schemeClr val="tx2"/>
              </a:solidFill>
            </a:endParaRPr>
          </a:p>
        </p:txBody>
      </p:sp>
      <p:sp>
        <p:nvSpPr>
          <p:cNvPr id="176" name="Rectangle 76"/>
          <p:cNvSpPr>
            <a:spLocks noChangeArrowheads="1"/>
          </p:cNvSpPr>
          <p:nvPr/>
        </p:nvSpPr>
        <p:spPr bwMode="auto">
          <a:xfrm>
            <a:off x="4395465" y="3155305"/>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DataA</a:t>
            </a:r>
            <a:endParaRPr lang="en-US" sz="1000" dirty="0">
              <a:solidFill>
                <a:schemeClr val="tx2"/>
              </a:solidFill>
            </a:endParaRPr>
          </a:p>
        </p:txBody>
      </p:sp>
      <p:sp>
        <p:nvSpPr>
          <p:cNvPr id="177" name="Rectangle 76"/>
          <p:cNvSpPr>
            <a:spLocks noChangeArrowheads="1"/>
          </p:cNvSpPr>
          <p:nvPr/>
        </p:nvSpPr>
        <p:spPr bwMode="auto">
          <a:xfrm>
            <a:off x="4395465" y="3449264"/>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DataB</a:t>
            </a:r>
            <a:endParaRPr lang="en-US" sz="1000" dirty="0">
              <a:solidFill>
                <a:schemeClr val="tx2"/>
              </a:solidFill>
            </a:endParaRPr>
          </a:p>
        </p:txBody>
      </p:sp>
      <p:sp>
        <p:nvSpPr>
          <p:cNvPr id="178" name="Rectangle 76"/>
          <p:cNvSpPr>
            <a:spLocks noChangeArrowheads="1"/>
          </p:cNvSpPr>
          <p:nvPr/>
        </p:nvSpPr>
        <p:spPr bwMode="auto">
          <a:xfrm>
            <a:off x="3868448" y="2957163"/>
            <a:ext cx="406261"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AddrD</a:t>
            </a:r>
            <a:endParaRPr lang="en-US" sz="1000" dirty="0">
              <a:solidFill>
                <a:schemeClr val="tx2"/>
              </a:solidFill>
            </a:endParaRPr>
          </a:p>
        </p:txBody>
      </p:sp>
      <p:sp>
        <p:nvSpPr>
          <p:cNvPr id="179" name="Rectangle 76"/>
          <p:cNvSpPr>
            <a:spLocks noChangeArrowheads="1"/>
          </p:cNvSpPr>
          <p:nvPr/>
        </p:nvSpPr>
        <p:spPr bwMode="auto">
          <a:xfrm>
            <a:off x="3871590" y="2645662"/>
            <a:ext cx="387025"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DataD</a:t>
            </a:r>
            <a:endParaRPr lang="en-US" sz="1000" dirty="0">
              <a:solidFill>
                <a:schemeClr val="tx2"/>
              </a:solidFill>
            </a:endParaRPr>
          </a:p>
        </p:txBody>
      </p:sp>
      <p:sp>
        <p:nvSpPr>
          <p:cNvPr id="181" name="Rectangle 72"/>
          <p:cNvSpPr>
            <a:spLocks noChangeArrowheads="1"/>
          </p:cNvSpPr>
          <p:nvPr/>
        </p:nvSpPr>
        <p:spPr bwMode="auto">
          <a:xfrm>
            <a:off x="6394953" y="3153130"/>
            <a:ext cx="236343"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alu</a:t>
            </a:r>
            <a:endParaRPr lang="en-US" sz="1000" dirty="0">
              <a:solidFill>
                <a:schemeClr val="tx2"/>
              </a:solidFill>
            </a:endParaRPr>
          </a:p>
        </p:txBody>
      </p:sp>
      <p:sp>
        <p:nvSpPr>
          <p:cNvPr id="182" name="Rectangle 76"/>
          <p:cNvSpPr>
            <a:spLocks noChangeArrowheads="1"/>
          </p:cNvSpPr>
          <p:nvPr/>
        </p:nvSpPr>
        <p:spPr bwMode="auto">
          <a:xfrm>
            <a:off x="4839348" y="2998078"/>
            <a:ext cx="510457"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a:t>
            </a:r>
            <a:r>
              <a:rPr lang="en-US" sz="1000" dirty="0">
                <a:solidFill>
                  <a:schemeClr val="tx2"/>
                </a:solidFill>
              </a:rPr>
              <a:t>[rs1]</a:t>
            </a:r>
          </a:p>
        </p:txBody>
      </p:sp>
      <p:sp>
        <p:nvSpPr>
          <p:cNvPr id="183" name="Rectangle 76"/>
          <p:cNvSpPr>
            <a:spLocks noChangeArrowheads="1"/>
          </p:cNvSpPr>
          <p:nvPr/>
        </p:nvSpPr>
        <p:spPr bwMode="auto">
          <a:xfrm>
            <a:off x="4824091" y="3328283"/>
            <a:ext cx="510457" cy="195969"/>
          </a:xfrm>
          <a:prstGeom prst="rect">
            <a:avLst/>
          </a:prstGeom>
          <a:noFill/>
          <a:ln w="28575">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a:t>
            </a:r>
            <a:r>
              <a:rPr lang="en-US" sz="1000" dirty="0">
                <a:solidFill>
                  <a:schemeClr val="tx2"/>
                </a:solidFill>
              </a:rPr>
              <a:t>[rs2]</a:t>
            </a:r>
          </a:p>
        </p:txBody>
      </p:sp>
      <p:sp>
        <p:nvSpPr>
          <p:cNvPr id="184" name="Rectangle 56"/>
          <p:cNvSpPr>
            <a:spLocks noChangeArrowheads="1"/>
          </p:cNvSpPr>
          <p:nvPr/>
        </p:nvSpPr>
        <p:spPr bwMode="auto">
          <a:xfrm>
            <a:off x="2615075" y="5079094"/>
            <a:ext cx="601827" cy="195969"/>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r>
              <a:rPr lang="en-US" sz="1000" dirty="0">
                <a:solidFill>
                  <a:schemeClr val="tx2"/>
                </a:solidFill>
              </a:rPr>
              <a:t>&lt;31:0&gt;</a:t>
            </a:r>
          </a:p>
        </p:txBody>
      </p:sp>
      <p:grpSp>
        <p:nvGrpSpPr>
          <p:cNvPr id="209" name="Group 208"/>
          <p:cNvGrpSpPr/>
          <p:nvPr/>
        </p:nvGrpSpPr>
        <p:grpSpPr>
          <a:xfrm>
            <a:off x="721622" y="3668163"/>
            <a:ext cx="6111069" cy="1916185"/>
            <a:chOff x="1728490" y="3367602"/>
            <a:chExt cx="9777710" cy="3065895"/>
          </a:xfrm>
        </p:grpSpPr>
        <p:sp>
          <p:nvSpPr>
            <p:cNvPr id="185" name="Rectangle 74"/>
            <p:cNvSpPr>
              <a:spLocks noChangeArrowheads="1"/>
            </p:cNvSpPr>
            <p:nvPr/>
          </p:nvSpPr>
          <p:spPr bwMode="auto">
            <a:xfrm>
              <a:off x="1728490" y="5548411"/>
              <a:ext cx="9777710" cy="885086"/>
            </a:xfrm>
            <a:prstGeom prst="rect">
              <a:avLst/>
            </a:prstGeom>
            <a:no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188" name="Rectangle 39"/>
            <p:cNvSpPr>
              <a:spLocks noChangeArrowheads="1"/>
            </p:cNvSpPr>
            <p:nvPr/>
          </p:nvSpPr>
          <p:spPr bwMode="auto">
            <a:xfrm>
              <a:off x="4213851" y="6069328"/>
              <a:ext cx="1309173" cy="34432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Control logic</a:t>
              </a:r>
            </a:p>
          </p:txBody>
        </p:sp>
        <p:sp>
          <p:nvSpPr>
            <p:cNvPr id="189" name="Rectangle 39"/>
            <p:cNvSpPr>
              <a:spLocks noChangeArrowheads="1"/>
            </p:cNvSpPr>
            <p:nvPr/>
          </p:nvSpPr>
          <p:spPr bwMode="auto">
            <a:xfrm>
              <a:off x="6986661" y="5651940"/>
              <a:ext cx="826990" cy="313550"/>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RegWEn</a:t>
              </a:r>
              <a:endParaRPr lang="en-US" sz="1000" dirty="0">
                <a:solidFill>
                  <a:schemeClr val="tx2"/>
                </a:solidFill>
              </a:endParaRPr>
            </a:p>
          </p:txBody>
        </p:sp>
        <p:cxnSp>
          <p:nvCxnSpPr>
            <p:cNvPr id="193" name="Straight Arrow Connector 192"/>
            <p:cNvCxnSpPr/>
            <p:nvPr/>
          </p:nvCxnSpPr>
          <p:spPr bwMode="auto">
            <a:xfrm flipV="1">
              <a:off x="7239000" y="3807668"/>
              <a:ext cx="0" cy="1735016"/>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Arrow Connector 110"/>
            <p:cNvCxnSpPr/>
            <p:nvPr/>
          </p:nvCxnSpPr>
          <p:spPr bwMode="auto">
            <a:xfrm flipV="1">
              <a:off x="10445810" y="3367602"/>
              <a:ext cx="0" cy="2116017"/>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6" name="Rectangle 39"/>
            <p:cNvSpPr>
              <a:spLocks noChangeArrowheads="1"/>
            </p:cNvSpPr>
            <p:nvPr/>
          </p:nvSpPr>
          <p:spPr bwMode="auto">
            <a:xfrm>
              <a:off x="10146763" y="5579604"/>
              <a:ext cx="732091" cy="313550"/>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ALUSel</a:t>
              </a:r>
              <a:endParaRPr lang="en-US" sz="1000" dirty="0">
                <a:solidFill>
                  <a:schemeClr val="tx2"/>
                </a:solidFill>
              </a:endParaRPr>
            </a:p>
          </p:txBody>
        </p:sp>
        <p:cxnSp>
          <p:nvCxnSpPr>
            <p:cNvPr id="74" name="Straight Arrow Connector 73"/>
            <p:cNvCxnSpPr/>
            <p:nvPr/>
          </p:nvCxnSpPr>
          <p:spPr bwMode="auto">
            <a:xfrm flipV="1">
              <a:off x="9616320" y="3655155"/>
              <a:ext cx="0" cy="1867973"/>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6" name="Rectangle 39"/>
            <p:cNvSpPr>
              <a:spLocks noChangeArrowheads="1"/>
            </p:cNvSpPr>
            <p:nvPr/>
          </p:nvSpPr>
          <p:spPr bwMode="auto">
            <a:xfrm>
              <a:off x="9245024" y="5558580"/>
              <a:ext cx="508954" cy="313550"/>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BSel</a:t>
              </a:r>
              <a:endParaRPr lang="en-US" sz="1000" dirty="0">
                <a:solidFill>
                  <a:schemeClr val="tx2"/>
                </a:solidFill>
              </a:endParaRPr>
            </a:p>
          </p:txBody>
        </p:sp>
      </p:grpSp>
      <p:grpSp>
        <p:nvGrpSpPr>
          <p:cNvPr id="66" name="Group 65"/>
          <p:cNvGrpSpPr/>
          <p:nvPr/>
        </p:nvGrpSpPr>
        <p:grpSpPr>
          <a:xfrm>
            <a:off x="5546817" y="3438835"/>
            <a:ext cx="173296" cy="458658"/>
            <a:chOff x="5791200" y="1352550"/>
            <a:chExt cx="152400" cy="533400"/>
          </a:xfrm>
        </p:grpSpPr>
        <p:sp>
          <p:nvSpPr>
            <p:cNvPr id="67" name="Trapezoid 66"/>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3375"/>
            </a:p>
          </p:txBody>
        </p:sp>
        <p:sp>
          <p:nvSpPr>
            <p:cNvPr id="68" name="TextBox 67"/>
            <p:cNvSpPr txBox="1"/>
            <p:nvPr/>
          </p:nvSpPr>
          <p:spPr>
            <a:xfrm>
              <a:off x="5807075" y="1390650"/>
              <a:ext cx="76200" cy="156595"/>
            </a:xfrm>
            <a:prstGeom prst="rect">
              <a:avLst/>
            </a:prstGeom>
            <a:noFill/>
          </p:spPr>
          <p:txBody>
            <a:bodyPr wrap="square" lIns="0" tIns="0" rIns="0" bIns="0" rtlCol="0">
              <a:spAutoFit/>
            </a:bodyPr>
            <a:lstStyle/>
            <a:p>
              <a:r>
                <a:rPr lang="en-US" sz="875" dirty="0"/>
                <a:t>0</a:t>
              </a:r>
            </a:p>
          </p:txBody>
        </p:sp>
        <p:sp>
          <p:nvSpPr>
            <p:cNvPr id="69" name="TextBox 68"/>
            <p:cNvSpPr txBox="1"/>
            <p:nvPr/>
          </p:nvSpPr>
          <p:spPr>
            <a:xfrm>
              <a:off x="5821935" y="1638300"/>
              <a:ext cx="45111" cy="156595"/>
            </a:xfrm>
            <a:prstGeom prst="rect">
              <a:avLst/>
            </a:prstGeom>
            <a:noFill/>
          </p:spPr>
          <p:txBody>
            <a:bodyPr wrap="none" lIns="0" tIns="0" rIns="0" bIns="0" rtlCol="0">
              <a:spAutoFit/>
            </a:bodyPr>
            <a:lstStyle/>
            <a:p>
              <a:r>
                <a:rPr lang="en-US" sz="875" dirty="0"/>
                <a:t>1</a:t>
              </a:r>
            </a:p>
          </p:txBody>
        </p:sp>
      </p:grpSp>
      <p:sp>
        <p:nvSpPr>
          <p:cNvPr id="70" name="Freeform 53"/>
          <p:cNvSpPr>
            <a:spLocks/>
          </p:cNvSpPr>
          <p:nvPr/>
        </p:nvSpPr>
        <p:spPr bwMode="auto">
          <a:xfrm flipV="1">
            <a:off x="5717277" y="3617567"/>
            <a:ext cx="241127"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71" name="Freeform 53"/>
          <p:cNvSpPr>
            <a:spLocks/>
          </p:cNvSpPr>
          <p:nvPr/>
        </p:nvSpPr>
        <p:spPr bwMode="auto">
          <a:xfrm flipV="1">
            <a:off x="5332374" y="3743955"/>
            <a:ext cx="214442" cy="28574"/>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72" name="Line 86"/>
          <p:cNvSpPr>
            <a:spLocks noChangeShapeType="1"/>
          </p:cNvSpPr>
          <p:nvPr/>
        </p:nvSpPr>
        <p:spPr bwMode="auto">
          <a:xfrm flipH="1">
            <a:off x="5326492" y="3777506"/>
            <a:ext cx="5423" cy="530237"/>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73" name="Rectangle 76"/>
          <p:cNvSpPr>
            <a:spLocks noChangeArrowheads="1"/>
          </p:cNvSpPr>
          <p:nvPr/>
        </p:nvSpPr>
        <p:spPr bwMode="auto">
          <a:xfrm>
            <a:off x="4709056" y="4316734"/>
            <a:ext cx="579385" cy="195969"/>
          </a:xfrm>
          <a:prstGeom prst="rect">
            <a:avLst/>
          </a:prstGeom>
          <a:noFill/>
          <a:ln w="28575">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Imm</a:t>
            </a:r>
            <a:r>
              <a:rPr lang="en-US" sz="1000" dirty="0">
                <a:solidFill>
                  <a:schemeClr val="tx2"/>
                </a:solidFill>
              </a:rPr>
              <a:t>[31:0]</a:t>
            </a:r>
          </a:p>
        </p:txBody>
      </p:sp>
      <p:grpSp>
        <p:nvGrpSpPr>
          <p:cNvPr id="75" name="Group 74"/>
          <p:cNvGrpSpPr/>
          <p:nvPr/>
        </p:nvGrpSpPr>
        <p:grpSpPr>
          <a:xfrm>
            <a:off x="3537043" y="3933388"/>
            <a:ext cx="533399" cy="762000"/>
            <a:chOff x="3810000" y="3105150"/>
            <a:chExt cx="533400" cy="762000"/>
          </a:xfrm>
        </p:grpSpPr>
        <p:sp>
          <p:nvSpPr>
            <p:cNvPr id="77" name="Trapezoid 76"/>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40" dirty="0"/>
            </a:p>
          </p:txBody>
        </p:sp>
        <p:sp>
          <p:nvSpPr>
            <p:cNvPr id="78" name="TextBox 77"/>
            <p:cNvSpPr txBox="1"/>
            <p:nvPr/>
          </p:nvSpPr>
          <p:spPr>
            <a:xfrm>
              <a:off x="3819018" y="3286906"/>
              <a:ext cx="463589" cy="438582"/>
            </a:xfrm>
            <a:prstGeom prst="rect">
              <a:avLst/>
            </a:prstGeom>
            <a:noFill/>
          </p:spPr>
          <p:txBody>
            <a:bodyPr wrap="none" rtlCol="0">
              <a:spAutoFit/>
            </a:bodyPr>
            <a:lstStyle/>
            <a:p>
              <a:r>
                <a:rPr lang="en-US" sz="1125" dirty="0" err="1"/>
                <a:t>Imm</a:t>
              </a:r>
              <a:r>
                <a:rPr lang="en-US" sz="1125" dirty="0"/>
                <a:t>.</a:t>
              </a:r>
            </a:p>
            <a:p>
              <a:r>
                <a:rPr lang="en-US" sz="1125" dirty="0"/>
                <a:t>Gen</a:t>
              </a:r>
            </a:p>
          </p:txBody>
        </p:sp>
      </p:grpSp>
      <p:sp>
        <p:nvSpPr>
          <p:cNvPr id="79" name="Freeform 61"/>
          <p:cNvSpPr>
            <a:spLocks/>
          </p:cNvSpPr>
          <p:nvPr/>
        </p:nvSpPr>
        <p:spPr bwMode="auto">
          <a:xfrm flipV="1">
            <a:off x="2991900" y="4270392"/>
            <a:ext cx="539211" cy="46341"/>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80" name="Line 86"/>
          <p:cNvSpPr>
            <a:spLocks noChangeShapeType="1"/>
          </p:cNvSpPr>
          <p:nvPr/>
        </p:nvSpPr>
        <p:spPr bwMode="auto">
          <a:xfrm>
            <a:off x="4028711" y="4296618"/>
            <a:ext cx="1303204" cy="11125"/>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grpSp>
        <p:nvGrpSpPr>
          <p:cNvPr id="82" name="Group 81"/>
          <p:cNvGrpSpPr/>
          <p:nvPr/>
        </p:nvGrpSpPr>
        <p:grpSpPr>
          <a:xfrm>
            <a:off x="619126" y="1664025"/>
            <a:ext cx="2347961" cy="2233469"/>
            <a:chOff x="2776507" y="1828800"/>
            <a:chExt cx="2349263" cy="2234707"/>
          </a:xfrm>
        </p:grpSpPr>
        <p:sp>
          <p:nvSpPr>
            <p:cNvPr id="83" name="Line 26"/>
            <p:cNvSpPr>
              <a:spLocks noChangeShapeType="1"/>
            </p:cNvSpPr>
            <p:nvPr/>
          </p:nvSpPr>
          <p:spPr bwMode="auto">
            <a:xfrm>
              <a:off x="4851572" y="3427203"/>
              <a:ext cx="274198"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84" name="Rectangle 27"/>
            <p:cNvSpPr>
              <a:spLocks noChangeArrowheads="1"/>
            </p:cNvSpPr>
            <p:nvPr/>
          </p:nvSpPr>
          <p:spPr bwMode="auto">
            <a:xfrm>
              <a:off x="3691017" y="2185486"/>
              <a:ext cx="204396"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+4</a:t>
              </a:r>
            </a:p>
          </p:txBody>
        </p:sp>
        <p:sp>
          <p:nvSpPr>
            <p:cNvPr id="85"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86" name="Line 29"/>
            <p:cNvSpPr>
              <a:spLocks noChangeShapeType="1"/>
            </p:cNvSpPr>
            <p:nvPr/>
          </p:nvSpPr>
          <p:spPr bwMode="auto">
            <a:xfrm flipV="1">
              <a:off x="3923081" y="2259792"/>
              <a:ext cx="99042" cy="683"/>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87" name="Rectangle 30"/>
            <p:cNvSpPr>
              <a:spLocks noChangeArrowheads="1"/>
            </p:cNvSpPr>
            <p:nvPr/>
          </p:nvSpPr>
          <p:spPr bwMode="auto">
            <a:xfrm>
              <a:off x="4108601" y="2402325"/>
              <a:ext cx="289402"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Add</a:t>
              </a:r>
            </a:p>
          </p:txBody>
        </p:sp>
        <p:sp>
          <p:nvSpPr>
            <p:cNvPr id="88" name="Rectangle 31"/>
            <p:cNvSpPr>
              <a:spLocks noChangeArrowheads="1"/>
            </p:cNvSpPr>
            <p:nvPr/>
          </p:nvSpPr>
          <p:spPr bwMode="auto">
            <a:xfrm>
              <a:off x="3362296" y="3662680"/>
              <a:ext cx="230059" cy="196078"/>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a:solidFill>
                    <a:schemeClr val="tx2"/>
                  </a:solidFill>
                </a:rPr>
                <a:t>clk</a:t>
              </a:r>
            </a:p>
          </p:txBody>
        </p:sp>
        <p:sp>
          <p:nvSpPr>
            <p:cNvPr id="89"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1500">
                <a:solidFill>
                  <a:schemeClr val="tx2"/>
                </a:solidFill>
              </a:endParaRPr>
            </a:p>
          </p:txBody>
        </p:sp>
        <p:grpSp>
          <p:nvGrpSpPr>
            <p:cNvPr id="91" name="Group 35"/>
            <p:cNvGrpSpPr>
              <a:grpSpLocks/>
            </p:cNvGrpSpPr>
            <p:nvPr/>
          </p:nvGrpSpPr>
          <p:grpSpPr bwMode="auto">
            <a:xfrm>
              <a:off x="4011843" y="3072566"/>
              <a:ext cx="817453" cy="990941"/>
              <a:chOff x="1326" y="1623"/>
              <a:chExt cx="477" cy="584"/>
            </a:xfrm>
          </p:grpSpPr>
          <p:sp>
            <p:nvSpPr>
              <p:cNvPr id="99"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100" name="Rectangle 37"/>
              <p:cNvSpPr>
                <a:spLocks noChangeArrowheads="1"/>
              </p:cNvSpPr>
              <p:nvPr/>
            </p:nvSpPr>
            <p:spPr bwMode="auto">
              <a:xfrm>
                <a:off x="1326" y="1691"/>
                <a:ext cx="183"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addr</a:t>
                </a:r>
                <a:endParaRPr lang="en-US" sz="1000" dirty="0">
                  <a:solidFill>
                    <a:schemeClr val="tx2"/>
                  </a:solidFill>
                </a:endParaRPr>
              </a:p>
            </p:txBody>
          </p:sp>
          <p:sp>
            <p:nvSpPr>
              <p:cNvPr id="101" name="Rectangle 38"/>
              <p:cNvSpPr>
                <a:spLocks noChangeArrowheads="1"/>
              </p:cNvSpPr>
              <p:nvPr/>
            </p:nvSpPr>
            <p:spPr bwMode="auto">
              <a:xfrm>
                <a:off x="1613" y="1774"/>
                <a:ext cx="159" cy="116"/>
              </a:xfrm>
              <a:prstGeom prst="rect">
                <a:avLst/>
              </a:prstGeom>
              <a:noFill/>
              <a:ln w="127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inst</a:t>
                </a:r>
                <a:endParaRPr lang="en-US" sz="688" dirty="0">
                  <a:solidFill>
                    <a:schemeClr val="tx2"/>
                  </a:solidFill>
                </a:endParaRPr>
              </a:p>
            </p:txBody>
          </p:sp>
          <p:sp>
            <p:nvSpPr>
              <p:cNvPr id="102" name="Rectangle 39"/>
              <p:cNvSpPr>
                <a:spLocks noChangeArrowheads="1"/>
              </p:cNvSpPr>
              <p:nvPr/>
            </p:nvSpPr>
            <p:spPr bwMode="auto">
              <a:xfrm>
                <a:off x="1432" y="2054"/>
                <a:ext cx="230" cy="127"/>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125" dirty="0">
                    <a:solidFill>
                      <a:schemeClr val="tx2"/>
                    </a:solidFill>
                  </a:rPr>
                  <a:t>IMEM</a:t>
                </a:r>
              </a:p>
            </p:txBody>
          </p:sp>
        </p:grpSp>
        <p:sp>
          <p:nvSpPr>
            <p:cNvPr id="92"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a:solidFill>
                  <a:schemeClr val="tx2"/>
                </a:solidFill>
              </a:endParaRPr>
            </a:p>
          </p:txBody>
        </p:sp>
        <p:sp>
          <p:nvSpPr>
            <p:cNvPr id="93"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a:solidFill>
                  <a:schemeClr val="tx2"/>
                </a:solidFill>
              </a:endParaRPr>
            </a:p>
          </p:txBody>
        </p:sp>
        <p:sp>
          <p:nvSpPr>
            <p:cNvPr id="94" name="Rectangle 42"/>
            <p:cNvSpPr>
              <a:spLocks noChangeArrowheads="1"/>
            </p:cNvSpPr>
            <p:nvPr/>
          </p:nvSpPr>
          <p:spPr bwMode="auto">
            <a:xfrm>
              <a:off x="3409948" y="3157761"/>
              <a:ext cx="212416" cy="176831"/>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875" dirty="0">
                  <a:solidFill>
                    <a:schemeClr val="tx2"/>
                  </a:solidFill>
                </a:rPr>
                <a:t>PC</a:t>
              </a:r>
            </a:p>
          </p:txBody>
        </p:sp>
        <p:sp>
          <p:nvSpPr>
            <p:cNvPr id="95"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a:solidFill>
                  <a:schemeClr val="tx2"/>
                </a:solidFill>
              </a:endParaRPr>
            </a:p>
          </p:txBody>
        </p:sp>
        <p:sp>
          <p:nvSpPr>
            <p:cNvPr id="96" name="Freeform 44"/>
            <p:cNvSpPr>
              <a:spLocks/>
            </p:cNvSpPr>
            <p:nvPr/>
          </p:nvSpPr>
          <p:spPr bwMode="auto">
            <a:xfrm>
              <a:off x="2879061" y="1828800"/>
              <a:ext cx="1895393" cy="1433811"/>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5400" cap="rnd">
              <a:solidFill>
                <a:schemeClr val="tx2"/>
              </a:solidFill>
              <a:round/>
              <a:headEnd/>
              <a:tailEnd type="triangle" w="med" len="med"/>
            </a:ln>
          </p:spPr>
          <p:txBody>
            <a:bodyPr>
              <a:prstTxWarp prst="textNoShape">
                <a:avLst/>
              </a:prstTxWarp>
            </a:bodyPr>
            <a:lstStyle/>
            <a:p>
              <a:endParaRPr lang="en-US" sz="1500">
                <a:solidFill>
                  <a:schemeClr val="tx2"/>
                </a:solidFill>
              </a:endParaRPr>
            </a:p>
          </p:txBody>
        </p:sp>
        <p:sp>
          <p:nvSpPr>
            <p:cNvPr id="97"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1500">
                <a:solidFill>
                  <a:schemeClr val="tx2"/>
                </a:solidFill>
              </a:endParaRPr>
            </a:p>
          </p:txBody>
        </p:sp>
        <p:sp>
          <p:nvSpPr>
            <p:cNvPr id="98" name="Rectangle 42"/>
            <p:cNvSpPr>
              <a:spLocks noChangeArrowheads="1"/>
            </p:cNvSpPr>
            <p:nvPr/>
          </p:nvSpPr>
          <p:spPr bwMode="auto">
            <a:xfrm>
              <a:off x="2776507" y="3288006"/>
              <a:ext cx="326292" cy="196078"/>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a:solidFill>
                    <a:schemeClr val="tx2"/>
                  </a:solidFill>
                </a:rPr>
                <a:t>pc+4</a:t>
              </a:r>
            </a:p>
          </p:txBody>
        </p:sp>
      </p:grpSp>
      <p:sp>
        <p:nvSpPr>
          <p:cNvPr id="145" name="Rectangle 56"/>
          <p:cNvSpPr>
            <a:spLocks noChangeArrowheads="1"/>
          </p:cNvSpPr>
          <p:nvPr/>
        </p:nvSpPr>
        <p:spPr bwMode="auto">
          <a:xfrm>
            <a:off x="2988525" y="3934687"/>
            <a:ext cx="422291" cy="349858"/>
          </a:xfrm>
          <a:prstGeom prst="rect">
            <a:avLst/>
          </a:prstGeom>
          <a:noFill/>
          <a:ln w="12700">
            <a:noFill/>
            <a:miter lim="800000"/>
            <a:headEnd/>
            <a:tailEnd/>
          </a:ln>
        </p:spPr>
        <p:txBody>
          <a:bodyPr wrap="none" lIns="42416" tIns="20837" rIns="42416" bIns="20837">
            <a:prstTxWarp prst="textNoShape">
              <a:avLst/>
            </a:prstTxWarp>
            <a:spAutoFit/>
          </a:bodyPr>
          <a:lstStyle/>
          <a:p>
            <a:pPr algn="l">
              <a:spcBef>
                <a:spcPct val="0"/>
              </a:spcBef>
            </a:pPr>
            <a:r>
              <a:rPr lang="en-US" sz="1000" dirty="0" err="1">
                <a:solidFill>
                  <a:schemeClr val="tx2"/>
                </a:solidFill>
              </a:rPr>
              <a:t>Inst</a:t>
            </a:r>
            <a:br>
              <a:rPr lang="en-US" sz="1000" dirty="0">
                <a:solidFill>
                  <a:schemeClr val="tx2"/>
                </a:solidFill>
              </a:rPr>
            </a:br>
            <a:r>
              <a:rPr lang="en-US" sz="1000" dirty="0">
                <a:solidFill>
                  <a:schemeClr val="tx2"/>
                </a:solidFill>
              </a:rPr>
              <a:t>[31:20]</a:t>
            </a:r>
          </a:p>
        </p:txBody>
      </p:sp>
      <p:sp>
        <p:nvSpPr>
          <p:cNvPr id="3" name="Rectangle 2"/>
          <p:cNvSpPr/>
          <p:nvPr/>
        </p:nvSpPr>
        <p:spPr>
          <a:xfrm>
            <a:off x="6817738" y="3436680"/>
            <a:ext cx="2242429" cy="1384995"/>
          </a:xfrm>
          <a:prstGeom prst="rect">
            <a:avLst/>
          </a:prstGeom>
        </p:spPr>
        <p:txBody>
          <a:bodyPr wrap="square">
            <a:spAutoFit/>
          </a:bodyPr>
          <a:lstStyle/>
          <a:p>
            <a:pPr algn="l"/>
            <a:r>
              <a:rPr lang="en-US" sz="1400" b="0" i="1" dirty="0">
                <a:solidFill>
                  <a:srgbClr val="C00000"/>
                </a:solidFill>
                <a:latin typeface="Calibri" panose="020F0502020204030204" pitchFamily="34" charset="0"/>
                <a:cs typeface="Calibri" panose="020F0502020204030204" pitchFamily="34" charset="0"/>
              </a:rPr>
              <a:t>Works for all other I-format </a:t>
            </a:r>
            <a:br>
              <a:rPr lang="en-US" sz="1400" b="0" i="1" dirty="0">
                <a:solidFill>
                  <a:srgbClr val="C00000"/>
                </a:solidFill>
                <a:latin typeface="Calibri" panose="020F0502020204030204" pitchFamily="34" charset="0"/>
                <a:cs typeface="Calibri" panose="020F0502020204030204" pitchFamily="34" charset="0"/>
              </a:rPr>
            </a:br>
            <a:r>
              <a:rPr lang="en-US" sz="1400" b="0" i="1" dirty="0">
                <a:solidFill>
                  <a:srgbClr val="C00000"/>
                </a:solidFill>
                <a:latin typeface="Calibri" panose="020F0502020204030204" pitchFamily="34" charset="0"/>
                <a:cs typeface="Calibri" panose="020F0502020204030204" pitchFamily="34" charset="0"/>
              </a:rPr>
              <a:t>arithmetic instructions </a:t>
            </a:r>
            <a:br>
              <a:rPr lang="en-US" sz="1400" b="0" i="1" dirty="0">
                <a:solidFill>
                  <a:srgbClr val="C00000"/>
                </a:solidFill>
                <a:latin typeface="Calibri" panose="020F0502020204030204" pitchFamily="34" charset="0"/>
                <a:cs typeface="Calibri" panose="020F0502020204030204" pitchFamily="34" charset="0"/>
              </a:rPr>
            </a:br>
            <a:r>
              <a:rPr lang="en-US" sz="1400" b="0" i="1" dirty="0">
                <a:solidFill>
                  <a:srgbClr val="C00000"/>
                </a:solidFill>
                <a:latin typeface="Calibri" panose="020F0502020204030204" pitchFamily="34" charset="0"/>
                <a:cs typeface="Calibri" panose="020F0502020204030204" pitchFamily="34" charset="0"/>
              </a:rPr>
              <a:t>(</a:t>
            </a:r>
            <a:r>
              <a:rPr lang="en-US" sz="1400" b="0" i="1" dirty="0" err="1">
                <a:solidFill>
                  <a:srgbClr val="C00000"/>
                </a:solidFill>
                <a:latin typeface="Calibri" panose="020F0502020204030204" pitchFamily="34" charset="0"/>
                <a:cs typeface="Calibri" panose="020F0502020204030204" pitchFamily="34" charset="0"/>
              </a:rPr>
              <a:t>slti,sltiu,andi</a:t>
            </a:r>
            <a:r>
              <a:rPr lang="en-US" sz="1400" b="0" i="1" dirty="0">
                <a:solidFill>
                  <a:srgbClr val="C00000"/>
                </a:solidFill>
                <a:latin typeface="Calibri" panose="020F0502020204030204" pitchFamily="34" charset="0"/>
                <a:cs typeface="Calibri" panose="020F0502020204030204" pitchFamily="34" charset="0"/>
              </a:rPr>
              <a:t>,</a:t>
            </a:r>
            <a:br>
              <a:rPr lang="en-US" sz="1400" b="0" i="1" dirty="0">
                <a:solidFill>
                  <a:srgbClr val="C00000"/>
                </a:solidFill>
                <a:latin typeface="Calibri" panose="020F0502020204030204" pitchFamily="34" charset="0"/>
                <a:cs typeface="Calibri" panose="020F0502020204030204" pitchFamily="34" charset="0"/>
              </a:rPr>
            </a:br>
            <a:r>
              <a:rPr lang="en-US" sz="1400" b="0" i="1" dirty="0" err="1">
                <a:solidFill>
                  <a:srgbClr val="C00000"/>
                </a:solidFill>
                <a:latin typeface="Calibri" panose="020F0502020204030204" pitchFamily="34" charset="0"/>
                <a:cs typeface="Calibri" panose="020F0502020204030204" pitchFamily="34" charset="0"/>
              </a:rPr>
              <a:t>ori,xori,slli,srli</a:t>
            </a:r>
            <a:r>
              <a:rPr lang="en-US" sz="1400" b="0" i="1" dirty="0">
                <a:solidFill>
                  <a:srgbClr val="C00000"/>
                </a:solidFill>
                <a:latin typeface="Calibri" panose="020F0502020204030204" pitchFamily="34" charset="0"/>
                <a:cs typeface="Calibri" panose="020F0502020204030204" pitchFamily="34" charset="0"/>
              </a:rPr>
              <a:t>,</a:t>
            </a:r>
            <a:br>
              <a:rPr lang="en-US" sz="1400" b="0" i="1" dirty="0">
                <a:solidFill>
                  <a:srgbClr val="C00000"/>
                </a:solidFill>
                <a:latin typeface="Calibri" panose="020F0502020204030204" pitchFamily="34" charset="0"/>
                <a:cs typeface="Calibri" panose="020F0502020204030204" pitchFamily="34" charset="0"/>
              </a:rPr>
            </a:br>
            <a:r>
              <a:rPr lang="en-US" sz="1400" b="0" i="1" dirty="0" err="1">
                <a:solidFill>
                  <a:srgbClr val="C00000"/>
                </a:solidFill>
                <a:latin typeface="Calibri" panose="020F0502020204030204" pitchFamily="34" charset="0"/>
                <a:cs typeface="Calibri" panose="020F0502020204030204" pitchFamily="34" charset="0"/>
              </a:rPr>
              <a:t>srai</a:t>
            </a:r>
            <a:r>
              <a:rPr lang="en-US" sz="1400" b="0" i="1" dirty="0">
                <a:solidFill>
                  <a:srgbClr val="C00000"/>
                </a:solidFill>
                <a:latin typeface="Calibri" panose="020F0502020204030204" pitchFamily="34" charset="0"/>
                <a:cs typeface="Calibri" panose="020F0502020204030204" pitchFamily="34" charset="0"/>
              </a:rPr>
              <a:t>) just by </a:t>
            </a:r>
            <a:br>
              <a:rPr lang="en-US" sz="1400" b="0" i="1" dirty="0">
                <a:solidFill>
                  <a:srgbClr val="C00000"/>
                </a:solidFill>
                <a:latin typeface="Calibri" panose="020F0502020204030204" pitchFamily="34" charset="0"/>
                <a:cs typeface="Calibri" panose="020F0502020204030204" pitchFamily="34" charset="0"/>
              </a:rPr>
            </a:br>
            <a:r>
              <a:rPr lang="en-US" sz="1400" b="0" i="1" dirty="0">
                <a:solidFill>
                  <a:srgbClr val="C00000"/>
                </a:solidFill>
                <a:latin typeface="Calibri" panose="020F0502020204030204" pitchFamily="34" charset="0"/>
                <a:cs typeface="Calibri" panose="020F0502020204030204" pitchFamily="34" charset="0"/>
              </a:rPr>
              <a:t>changing </a:t>
            </a:r>
            <a:r>
              <a:rPr lang="en-US" sz="1400" b="0" i="1" dirty="0" err="1">
                <a:solidFill>
                  <a:srgbClr val="C00000"/>
                </a:solidFill>
                <a:latin typeface="Calibri" panose="020F0502020204030204" pitchFamily="34" charset="0"/>
                <a:cs typeface="Calibri" panose="020F0502020204030204" pitchFamily="34" charset="0"/>
              </a:rPr>
              <a:t>ALUSel</a:t>
            </a:r>
            <a:endParaRPr lang="en-US" sz="1400" b="0" i="1" dirty="0">
              <a:solidFill>
                <a:srgbClr val="C00000"/>
              </a:solidFill>
              <a:latin typeface="Calibri" panose="020F0502020204030204" pitchFamily="34" charset="0"/>
              <a:cs typeface="Calibri" panose="020F0502020204030204" pitchFamily="34" charset="0"/>
            </a:endParaRPr>
          </a:p>
        </p:txBody>
      </p:sp>
      <p:cxnSp>
        <p:nvCxnSpPr>
          <p:cNvPr id="103" name="Straight Arrow Connector 102"/>
          <p:cNvCxnSpPr/>
          <p:nvPr/>
        </p:nvCxnSpPr>
        <p:spPr bwMode="auto">
          <a:xfrm flipH="1" flipV="1">
            <a:off x="3777156" y="4619625"/>
            <a:ext cx="6158" cy="395742"/>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9" name="Rectangle 39"/>
          <p:cNvSpPr>
            <a:spLocks noChangeArrowheads="1"/>
          </p:cNvSpPr>
          <p:nvPr/>
        </p:nvSpPr>
        <p:spPr bwMode="auto">
          <a:xfrm>
            <a:off x="3456374" y="5091317"/>
            <a:ext cx="457557" cy="195969"/>
          </a:xfrm>
          <a:prstGeom prst="rect">
            <a:avLst/>
          </a:prstGeom>
          <a:noFill/>
          <a:ln w="25400">
            <a:noFill/>
            <a:miter lim="800000"/>
            <a:headEnd/>
            <a:tailEnd/>
          </a:ln>
        </p:spPr>
        <p:txBody>
          <a:bodyPr wrap="none" lIns="42416" tIns="20837" rIns="42416" bIns="20837">
            <a:prstTxWarp prst="textNoShape">
              <a:avLst/>
            </a:prstTxWarp>
            <a:spAutoFit/>
          </a:bodyPr>
          <a:lstStyle/>
          <a:p>
            <a:pPr>
              <a:spcBef>
                <a:spcPct val="0"/>
              </a:spcBef>
            </a:pPr>
            <a:r>
              <a:rPr lang="en-US" sz="1000" dirty="0" err="1">
                <a:solidFill>
                  <a:schemeClr val="tx2"/>
                </a:solidFill>
              </a:rPr>
              <a:t>ImmSel</a:t>
            </a:r>
            <a:endParaRPr lang="en-US" sz="1000" dirty="0">
              <a:solidFill>
                <a:schemeClr val="tx2"/>
              </a:solidFill>
            </a:endParaRPr>
          </a:p>
        </p:txBody>
      </p:sp>
      <p:sp>
        <p:nvSpPr>
          <p:cNvPr id="130" name="Footer Placeholder 3">
            <a:extLst>
              <a:ext uri="{FF2B5EF4-FFF2-40B4-BE49-F238E27FC236}">
                <a16:creationId xmlns:a16="http://schemas.microsoft.com/office/drawing/2014/main" id="{A54E9606-CBF2-5D42-BE4E-3573CC21B69A}"/>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solidFill>
                  <a:schemeClr val="bg1">
                    <a:lumMod val="65000"/>
                  </a:schemeClr>
                </a:solidFill>
              </a:rPr>
              <a:t>CS61C Prof Dan Garcia and Miki Lustig, </a:t>
            </a:r>
            <a:r>
              <a:rPr lang="en-US" b="0" dirty="0" err="1">
                <a:solidFill>
                  <a:schemeClr val="bg1">
                    <a:lumMod val="65000"/>
                  </a:schemeClr>
                </a:solidFill>
              </a:rPr>
              <a:t>Univ</a:t>
            </a:r>
            <a:r>
              <a:rPr lang="en-US" b="0" dirty="0">
                <a:solidFill>
                  <a:schemeClr val="bg1">
                    <a:lumMod val="65000"/>
                  </a:schemeClr>
                </a:solidFill>
              </a:rPr>
              <a:t> of California, Berkeley</a:t>
            </a:r>
          </a:p>
        </p:txBody>
      </p:sp>
    </p:spTree>
    <p:extLst>
      <p:ext uri="{BB962C8B-B14F-4D97-AF65-F5344CB8AC3E}">
        <p14:creationId xmlns:p14="http://schemas.microsoft.com/office/powerpoint/2010/main" val="351535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1FE5-D1B0-B643-A01A-89741F244601}"/>
              </a:ext>
            </a:extLst>
          </p:cNvPr>
          <p:cNvSpPr>
            <a:spLocks noGrp="1"/>
          </p:cNvSpPr>
          <p:nvPr>
            <p:ph type="title"/>
          </p:nvPr>
        </p:nvSpPr>
        <p:spPr/>
        <p:txBody>
          <a:bodyPr/>
          <a:lstStyle/>
          <a:p>
            <a:r>
              <a:rPr lang="en-US" dirty="0"/>
              <a:t>RISC-V: So far we have studied</a:t>
            </a:r>
          </a:p>
        </p:txBody>
      </p:sp>
      <p:sp>
        <p:nvSpPr>
          <p:cNvPr id="3" name="Content Placeholder 2">
            <a:extLst>
              <a:ext uri="{FF2B5EF4-FFF2-40B4-BE49-F238E27FC236}">
                <a16:creationId xmlns:a16="http://schemas.microsoft.com/office/drawing/2014/main" id="{ED3E3E84-020D-2946-AF6D-7449E518E214}"/>
              </a:ext>
            </a:extLst>
          </p:cNvPr>
          <p:cNvSpPr>
            <a:spLocks noGrp="1"/>
          </p:cNvSpPr>
          <p:nvPr>
            <p:ph idx="1"/>
          </p:nvPr>
        </p:nvSpPr>
        <p:spPr>
          <a:xfrm>
            <a:off x="324867" y="980728"/>
            <a:ext cx="4175125" cy="5400600"/>
          </a:xfrm>
        </p:spPr>
        <p:txBody>
          <a:bodyPr/>
          <a:lstStyle/>
          <a:p>
            <a:r>
              <a:rPr lang="en-US" sz="1800" dirty="0"/>
              <a:t>Arithmetic operations: add, sub, </a:t>
            </a:r>
            <a:r>
              <a:rPr lang="en-US" sz="1800" dirty="0" err="1"/>
              <a:t>addi</a:t>
            </a:r>
            <a:r>
              <a:rPr lang="en-US" sz="1800" dirty="0"/>
              <a:t>, </a:t>
            </a:r>
          </a:p>
          <a:p>
            <a:r>
              <a:rPr lang="en-US" sz="1800" dirty="0"/>
              <a:t>How to bring data from memory to register and vice versa? </a:t>
            </a:r>
          </a:p>
          <a:p>
            <a:pPr lvl="1"/>
            <a:r>
              <a:rPr lang="en-US" sz="1600" dirty="0" err="1">
                <a:latin typeface="Courier" pitchFamily="2" charset="0"/>
              </a:rPr>
              <a:t>lw</a:t>
            </a:r>
            <a:r>
              <a:rPr lang="en-US" sz="1600" dirty="0">
                <a:latin typeface="Courier" pitchFamily="2" charset="0"/>
              </a:rPr>
              <a:t>, </a:t>
            </a:r>
            <a:r>
              <a:rPr lang="en-US" sz="1600" dirty="0" err="1">
                <a:latin typeface="Courier" pitchFamily="2" charset="0"/>
              </a:rPr>
              <a:t>sw</a:t>
            </a:r>
            <a:r>
              <a:rPr lang="en-US" sz="1600" dirty="0">
                <a:latin typeface="Courier" pitchFamily="2" charset="0"/>
              </a:rPr>
              <a:t>, </a:t>
            </a:r>
            <a:r>
              <a:rPr lang="en-US" sz="1600" dirty="0" err="1">
                <a:latin typeface="Courier" pitchFamily="2" charset="0"/>
              </a:rPr>
              <a:t>lb</a:t>
            </a:r>
            <a:r>
              <a:rPr lang="en-US" sz="1600" dirty="0">
                <a:latin typeface="Courier" pitchFamily="2" charset="0"/>
              </a:rPr>
              <a:t>, </a:t>
            </a:r>
            <a:r>
              <a:rPr lang="en-US" sz="1600" dirty="0" err="1">
                <a:latin typeface="Courier" pitchFamily="2" charset="0"/>
              </a:rPr>
              <a:t>sb</a:t>
            </a:r>
            <a:r>
              <a:rPr lang="en-US" sz="1600" dirty="0">
                <a:latin typeface="Courier" pitchFamily="2" charset="0"/>
              </a:rPr>
              <a:t>, </a:t>
            </a:r>
            <a:r>
              <a:rPr lang="en-US" sz="1600" dirty="0" err="1">
                <a:latin typeface="Courier" pitchFamily="2" charset="0"/>
              </a:rPr>
              <a:t>lbu</a:t>
            </a:r>
            <a:r>
              <a:rPr lang="en-US" sz="1600" dirty="0">
                <a:latin typeface="Courier" pitchFamily="2" charset="0"/>
              </a:rPr>
              <a:t> </a:t>
            </a:r>
          </a:p>
          <a:p>
            <a:r>
              <a:rPr lang="en-US" sz="1800" dirty="0"/>
              <a:t>Bit-by-bit logical instructions</a:t>
            </a:r>
          </a:p>
          <a:p>
            <a:pPr lvl="1"/>
            <a:r>
              <a:rPr lang="en-US" sz="1600" dirty="0">
                <a:latin typeface="Courier" pitchFamily="2" charset="0"/>
              </a:rPr>
              <a:t>and, or, </a:t>
            </a:r>
            <a:r>
              <a:rPr lang="en-US" sz="1600" dirty="0" err="1">
                <a:latin typeface="Courier" pitchFamily="2" charset="0"/>
              </a:rPr>
              <a:t>xor</a:t>
            </a:r>
            <a:r>
              <a:rPr lang="en-US" sz="1600" dirty="0">
                <a:latin typeface="Courier" pitchFamily="2" charset="0"/>
              </a:rPr>
              <a:t>, </a:t>
            </a:r>
            <a:r>
              <a:rPr lang="en-US" sz="1600" dirty="0" err="1">
                <a:latin typeface="Courier" pitchFamily="2" charset="0"/>
              </a:rPr>
              <a:t>andi</a:t>
            </a:r>
            <a:r>
              <a:rPr lang="en-US" sz="1600" dirty="0">
                <a:latin typeface="Courier" pitchFamily="2" charset="0"/>
              </a:rPr>
              <a:t>, </a:t>
            </a:r>
            <a:r>
              <a:rPr lang="en-US" sz="1600" dirty="0" err="1">
                <a:latin typeface="Courier" pitchFamily="2" charset="0"/>
              </a:rPr>
              <a:t>ori</a:t>
            </a:r>
            <a:r>
              <a:rPr lang="en-US" sz="1600" dirty="0">
                <a:latin typeface="Courier" pitchFamily="2" charset="0"/>
              </a:rPr>
              <a:t>, </a:t>
            </a:r>
            <a:r>
              <a:rPr lang="en-US" sz="1600" dirty="0" err="1">
                <a:latin typeface="Courier" pitchFamily="2" charset="0"/>
              </a:rPr>
              <a:t>xori</a:t>
            </a:r>
            <a:endParaRPr lang="en-US" sz="1600" dirty="0">
              <a:latin typeface="Courier" pitchFamily="2" charset="0"/>
            </a:endParaRPr>
          </a:p>
          <a:p>
            <a:r>
              <a:rPr lang="en-US" sz="1800" dirty="0"/>
              <a:t>Logical Shift instructions</a:t>
            </a:r>
          </a:p>
          <a:p>
            <a:pPr lvl="1"/>
            <a:r>
              <a:rPr lang="en-US" sz="1600" dirty="0" err="1">
                <a:latin typeface="Courier" pitchFamily="2" charset="0"/>
              </a:rPr>
              <a:t>sll</a:t>
            </a:r>
            <a:r>
              <a:rPr lang="en-US" sz="1600" dirty="0">
                <a:latin typeface="Courier" pitchFamily="2" charset="0"/>
              </a:rPr>
              <a:t>, </a:t>
            </a:r>
            <a:r>
              <a:rPr lang="en-US" sz="1600" dirty="0" err="1">
                <a:latin typeface="Courier" pitchFamily="2" charset="0"/>
              </a:rPr>
              <a:t>srl</a:t>
            </a:r>
            <a:r>
              <a:rPr lang="en-US" sz="1600" dirty="0">
                <a:latin typeface="Courier" pitchFamily="2" charset="0"/>
              </a:rPr>
              <a:t>, </a:t>
            </a:r>
            <a:r>
              <a:rPr lang="en-US" sz="1600" dirty="0" err="1">
                <a:latin typeface="Courier" pitchFamily="2" charset="0"/>
              </a:rPr>
              <a:t>sra</a:t>
            </a:r>
            <a:r>
              <a:rPr lang="en-US" sz="1600" dirty="0">
                <a:latin typeface="Courier" pitchFamily="2" charset="0"/>
              </a:rPr>
              <a:t>, </a:t>
            </a:r>
            <a:r>
              <a:rPr lang="en-US" sz="1600" dirty="0" err="1">
                <a:latin typeface="Courier" pitchFamily="2" charset="0"/>
              </a:rPr>
              <a:t>slli</a:t>
            </a:r>
            <a:r>
              <a:rPr lang="en-US" sz="1600" dirty="0">
                <a:latin typeface="Courier" pitchFamily="2" charset="0"/>
              </a:rPr>
              <a:t>, </a:t>
            </a:r>
            <a:r>
              <a:rPr lang="en-US" sz="1600" dirty="0" err="1">
                <a:latin typeface="Courier" pitchFamily="2" charset="0"/>
              </a:rPr>
              <a:t>srli</a:t>
            </a:r>
            <a:r>
              <a:rPr lang="en-US" sz="1600" dirty="0">
                <a:latin typeface="Courier" pitchFamily="2" charset="0"/>
              </a:rPr>
              <a:t>, </a:t>
            </a:r>
            <a:r>
              <a:rPr lang="en-US" sz="1600" dirty="0" err="1">
                <a:latin typeface="Courier" pitchFamily="2" charset="0"/>
              </a:rPr>
              <a:t>srai</a:t>
            </a:r>
            <a:endParaRPr lang="en-US" sz="1600" dirty="0">
              <a:latin typeface="Courier" pitchFamily="2" charset="0"/>
            </a:endParaRPr>
          </a:p>
          <a:p>
            <a:r>
              <a:rPr lang="en-US" sz="1800" dirty="0"/>
              <a:t>Generating Constants</a:t>
            </a:r>
          </a:p>
          <a:p>
            <a:r>
              <a:rPr lang="en-US" sz="1800" dirty="0"/>
              <a:t>Branching Instructions: </a:t>
            </a:r>
            <a:r>
              <a:rPr lang="en-US" sz="1600" dirty="0" err="1">
                <a:latin typeface="Courier" pitchFamily="2" charset="0"/>
              </a:rPr>
              <a:t>beq</a:t>
            </a:r>
            <a:r>
              <a:rPr lang="en-US" sz="1600" dirty="0">
                <a:latin typeface="Courier" pitchFamily="2" charset="0"/>
              </a:rPr>
              <a:t>, </a:t>
            </a:r>
            <a:r>
              <a:rPr lang="en-US" sz="1600" dirty="0" err="1">
                <a:latin typeface="Courier" pitchFamily="2" charset="0"/>
              </a:rPr>
              <a:t>bne</a:t>
            </a:r>
            <a:r>
              <a:rPr lang="en-US" sz="1600" dirty="0">
                <a:latin typeface="Courier" pitchFamily="2" charset="0"/>
              </a:rPr>
              <a:t>, </a:t>
            </a:r>
            <a:r>
              <a:rPr lang="en-US" sz="1600" dirty="0" err="1">
                <a:latin typeface="Courier" pitchFamily="2" charset="0"/>
              </a:rPr>
              <a:t>blt</a:t>
            </a:r>
            <a:r>
              <a:rPr lang="en-US" sz="1600" dirty="0">
                <a:latin typeface="Courier" pitchFamily="2" charset="0"/>
              </a:rPr>
              <a:t>/</a:t>
            </a:r>
            <a:r>
              <a:rPr lang="en-US" sz="1600" dirty="0" err="1">
                <a:latin typeface="Courier" pitchFamily="2" charset="0"/>
              </a:rPr>
              <a:t>bltu</a:t>
            </a:r>
            <a:r>
              <a:rPr lang="en-US" sz="1600" dirty="0">
                <a:latin typeface="Courier" pitchFamily="2" charset="0"/>
              </a:rPr>
              <a:t>, </a:t>
            </a:r>
            <a:r>
              <a:rPr lang="en-US" sz="1600" dirty="0" err="1">
                <a:latin typeface="Courier" pitchFamily="2" charset="0"/>
              </a:rPr>
              <a:t>bge</a:t>
            </a:r>
            <a:r>
              <a:rPr lang="en-US" sz="1600" dirty="0">
                <a:latin typeface="Courier" pitchFamily="2" charset="0"/>
              </a:rPr>
              <a:t>/</a:t>
            </a:r>
            <a:r>
              <a:rPr lang="en-US" sz="1600" dirty="0" err="1">
                <a:latin typeface="Courier" pitchFamily="2" charset="0"/>
              </a:rPr>
              <a:t>bgeu</a:t>
            </a:r>
            <a:endParaRPr lang="en-US" sz="1600" dirty="0">
              <a:latin typeface="Courier" pitchFamily="2" charset="0"/>
            </a:endParaRPr>
          </a:p>
          <a:p>
            <a:r>
              <a:rPr lang="en-US" sz="1800" dirty="0"/>
              <a:t>Jumping instruction</a:t>
            </a:r>
            <a:r>
              <a:rPr lang="en-US" sz="1600" dirty="0">
                <a:latin typeface="Courier" pitchFamily="2" charset="0"/>
              </a:rPr>
              <a:t>: j</a:t>
            </a:r>
          </a:p>
          <a:p>
            <a:r>
              <a:rPr lang="en-US" sz="1800" dirty="0"/>
              <a:t>Assembly level program for: if, if/else,</a:t>
            </a:r>
          </a:p>
          <a:p>
            <a:r>
              <a:rPr lang="en-US" sz="1800" dirty="0"/>
              <a:t>Function Calls </a:t>
            </a:r>
          </a:p>
          <a:p>
            <a:pPr lvl="1"/>
            <a:r>
              <a:rPr lang="en-US" sz="1600" dirty="0"/>
              <a:t>Basics, Input arguments and Return Value</a:t>
            </a:r>
          </a:p>
          <a:p>
            <a:pPr lvl="1"/>
            <a:r>
              <a:rPr lang="en-US" sz="1600" dirty="0"/>
              <a:t>while, for loops</a:t>
            </a:r>
          </a:p>
        </p:txBody>
      </p:sp>
      <p:sp>
        <p:nvSpPr>
          <p:cNvPr id="4" name="Content Placeholder 2">
            <a:extLst>
              <a:ext uri="{FF2B5EF4-FFF2-40B4-BE49-F238E27FC236}">
                <a16:creationId xmlns:a16="http://schemas.microsoft.com/office/drawing/2014/main" id="{81D05587-6A59-8043-B43A-2F1EF6758C4E}"/>
              </a:ext>
            </a:extLst>
          </p:cNvPr>
          <p:cNvSpPr txBox="1">
            <a:spLocks/>
          </p:cNvSpPr>
          <p:nvPr/>
        </p:nvSpPr>
        <p:spPr bwMode="auto">
          <a:xfrm>
            <a:off x="4510831" y="980728"/>
            <a:ext cx="4175125"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990000"/>
              </a:buClr>
              <a:buSzPct val="60000"/>
              <a:buFont typeface="Wingdings 2" pitchFamily="2" charset="2"/>
              <a:buChar char="¢"/>
              <a:defRPr sz="1800" b="0" i="0">
                <a:latin typeface="Calibri" panose="020F0502020204030204" pitchFamily="34" charset="0"/>
                <a:ea typeface="Calibri" panose="020F0502020204030204" pitchFamily="34" charset="0"/>
                <a:cs typeface="Calibri" panose="020F0502020204030204" pitchFamily="34" charset="0"/>
              </a:defRPr>
            </a:lvl1pPr>
            <a:lvl2pPr marL="742950" lvl="1" indent="-285750" eaLnBrk="1" hangingPunct="1">
              <a:spcBef>
                <a:spcPct val="20000"/>
              </a:spcBef>
              <a:buClr>
                <a:srgbClr val="990000"/>
              </a:buClr>
              <a:buSzPct val="110000"/>
              <a:buFont typeface="Wingdings" pitchFamily="2" charset="2"/>
              <a:buChar char="§"/>
              <a:defRPr sz="1600" b="0" i="0">
                <a:latin typeface="Courier" pitchFamily="2"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dirty="0"/>
              <a:t>The Stack</a:t>
            </a:r>
          </a:p>
          <a:p>
            <a:pPr lvl="1"/>
            <a:r>
              <a:rPr lang="en-US" dirty="0">
                <a:latin typeface="Calibri" panose="020F0502020204030204" pitchFamily="34" charset="0"/>
              </a:rPr>
              <a:t>Basics, How functions use a stack</a:t>
            </a:r>
          </a:p>
          <a:p>
            <a:pPr lvl="1"/>
            <a:r>
              <a:rPr lang="en-US" dirty="0">
                <a:latin typeface="Calibri" panose="020F0502020204030204" pitchFamily="34" charset="0"/>
              </a:rPr>
              <a:t>Stack use in non-leaf function calls</a:t>
            </a:r>
          </a:p>
          <a:p>
            <a:pPr lvl="1"/>
            <a:r>
              <a:rPr lang="en-US" dirty="0">
                <a:latin typeface="Calibri" panose="020F0502020204030204" pitchFamily="34" charset="0"/>
              </a:rPr>
              <a:t>Recursive Functions</a:t>
            </a:r>
          </a:p>
          <a:p>
            <a:r>
              <a:rPr lang="en-US" dirty="0"/>
              <a:t>Floating Point Numbers</a:t>
            </a:r>
          </a:p>
          <a:p>
            <a:r>
              <a:rPr lang="en-US" dirty="0"/>
              <a:t>Instruction Formats</a:t>
            </a:r>
          </a:p>
          <a:p>
            <a:r>
              <a:rPr lang="en-US" dirty="0"/>
              <a:t>Machine Instructions</a:t>
            </a:r>
          </a:p>
          <a:p>
            <a:r>
              <a:rPr lang="en-US" dirty="0"/>
              <a:t>Microarchitecture </a:t>
            </a:r>
          </a:p>
          <a:p>
            <a:pPr lvl="1"/>
            <a:r>
              <a:rPr lang="en-US" dirty="0">
                <a:latin typeface="Calibri" panose="020F0502020204030204" pitchFamily="34" charset="0"/>
              </a:rPr>
              <a:t>Combinational and Sequential logic</a:t>
            </a:r>
          </a:p>
          <a:p>
            <a:pPr lvl="1"/>
            <a:r>
              <a:rPr lang="en-US" dirty="0">
                <a:latin typeface="Calibri" panose="020F0502020204030204" pitchFamily="34" charset="0"/>
              </a:rPr>
              <a:t>Clock, Registers, </a:t>
            </a:r>
            <a:r>
              <a:rPr lang="en-US" dirty="0" err="1">
                <a:latin typeface="Calibri" panose="020F0502020204030204" pitchFamily="34" charset="0"/>
              </a:rPr>
              <a:t>Muxes</a:t>
            </a:r>
            <a:r>
              <a:rPr lang="en-US" dirty="0">
                <a:latin typeface="Calibri" panose="020F0502020204030204" pitchFamily="34" charset="0"/>
              </a:rPr>
              <a:t>, Adder, Subtractor, Comparator, Buses, Register file, Idealized Memory</a:t>
            </a:r>
          </a:p>
          <a:p>
            <a:pPr lvl="1"/>
            <a:r>
              <a:rPr lang="en-US" dirty="0">
                <a:latin typeface="Calibri" panose="020F0502020204030204" pitchFamily="34" charset="0"/>
              </a:rPr>
              <a:t>Timing considerations </a:t>
            </a:r>
          </a:p>
          <a:p>
            <a:pPr lvl="1"/>
            <a:r>
              <a:rPr lang="en-US" dirty="0">
                <a:latin typeface="Calibri" panose="020F0502020204030204" pitchFamily="34" charset="0"/>
              </a:rPr>
              <a:t>Maximum frequency</a:t>
            </a:r>
          </a:p>
          <a:p>
            <a:pPr lvl="1"/>
            <a:r>
              <a:rPr lang="en-US" dirty="0">
                <a:latin typeface="Calibri" panose="020F0502020204030204" pitchFamily="34" charset="0"/>
              </a:rPr>
              <a:t>Single Cycle Vs Multicycle vs Pipeline</a:t>
            </a:r>
          </a:p>
          <a:p>
            <a:pPr marL="457200" lvl="1"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479132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g5ce8b99149_0_653"/>
          <p:cNvSpPr txBox="1">
            <a:spLocks noGrp="1"/>
          </p:cNvSpPr>
          <p:nvPr>
            <p:ph type="title"/>
          </p:nvPr>
        </p:nvSpPr>
        <p:spPr>
          <a:xfrm>
            <a:off x="222739" y="142389"/>
            <a:ext cx="8628300" cy="105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r>
              <a:rPr lang="en-US" dirty="0">
                <a:solidFill>
                  <a:srgbClr val="002060"/>
                </a:solidFill>
              </a:rPr>
              <a:t>A few notes on our new </a:t>
            </a:r>
            <a:r>
              <a:rPr lang="en-US" dirty="0" err="1">
                <a:solidFill>
                  <a:srgbClr val="002060"/>
                </a:solidFill>
              </a:rPr>
              <a:t>datapath</a:t>
            </a:r>
            <a:r>
              <a:rPr lang="en-US" dirty="0">
                <a:solidFill>
                  <a:srgbClr val="002060"/>
                </a:solidFill>
              </a:rPr>
              <a:t>...</a:t>
            </a:r>
            <a:endParaRPr dirty="0">
              <a:solidFill>
                <a:srgbClr val="002060"/>
              </a:solidFill>
            </a:endParaRPr>
          </a:p>
        </p:txBody>
      </p:sp>
      <p:sp>
        <p:nvSpPr>
          <p:cNvPr id="1037" name="Google Shape;1037;g5ce8b99149_0_653"/>
          <p:cNvSpPr txBox="1">
            <a:spLocks noGrp="1"/>
          </p:cNvSpPr>
          <p:nvPr>
            <p:ph type="body" idx="1"/>
          </p:nvPr>
        </p:nvSpPr>
        <p:spPr>
          <a:xfrm>
            <a:off x="457200" y="1164857"/>
            <a:ext cx="7859216" cy="47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Control signals:</a:t>
            </a:r>
            <a:endParaRPr dirty="0"/>
          </a:p>
          <a:p>
            <a:pPr marL="457200" lvl="1" indent="0">
              <a:buNone/>
            </a:pPr>
            <a:r>
              <a:rPr lang="en-US" dirty="0" err="1">
                <a:solidFill>
                  <a:srgbClr val="FF0000"/>
                </a:solidFill>
              </a:rPr>
              <a:t>ALUSel</a:t>
            </a:r>
            <a:r>
              <a:rPr lang="en-US" dirty="0"/>
              <a:t>: What operation are we performing?</a:t>
            </a:r>
            <a:endParaRPr dirty="0"/>
          </a:p>
          <a:p>
            <a:pPr marL="457200" lvl="1" indent="0">
              <a:buNone/>
            </a:pPr>
            <a:r>
              <a:rPr lang="en-US" dirty="0" err="1">
                <a:solidFill>
                  <a:srgbClr val="FF0000"/>
                </a:solidFill>
              </a:rPr>
              <a:t>RWEn</a:t>
            </a:r>
            <a:r>
              <a:rPr lang="en-US" dirty="0"/>
              <a:t>: Should we write to our destination register? </a:t>
            </a:r>
            <a:endParaRPr dirty="0"/>
          </a:p>
          <a:p>
            <a:pPr marL="457200" lvl="1" indent="0">
              <a:buNone/>
            </a:pPr>
            <a:r>
              <a:rPr lang="en-US" dirty="0" err="1">
                <a:solidFill>
                  <a:srgbClr val="FF0000"/>
                </a:solidFill>
              </a:rPr>
              <a:t>BSel</a:t>
            </a:r>
            <a:r>
              <a:rPr lang="en-US" dirty="0"/>
              <a:t>: (R[rs1] and R[rs2]) or (R[rs1] and </a:t>
            </a:r>
            <a:r>
              <a:rPr lang="en-US" dirty="0" err="1"/>
              <a:t>imm</a:t>
            </a:r>
            <a:r>
              <a:rPr lang="en-US" dirty="0"/>
              <a:t>)?</a:t>
            </a:r>
            <a:endParaRPr dirty="0"/>
          </a:p>
          <a:p>
            <a:pPr marL="457200" lvl="1" indent="0">
              <a:buNone/>
            </a:pPr>
            <a:r>
              <a:rPr lang="en-US" dirty="0" err="1">
                <a:solidFill>
                  <a:srgbClr val="FF0000"/>
                </a:solidFill>
              </a:rPr>
              <a:t>ImmSel</a:t>
            </a:r>
            <a:r>
              <a:rPr lang="en-US" dirty="0"/>
              <a:t>: How should we reassemble the immediate? </a:t>
            </a:r>
            <a:endParaRPr dirty="0"/>
          </a:p>
          <a:p>
            <a:pPr marL="457200" lvl="1" indent="0">
              <a:buNone/>
            </a:pPr>
            <a:r>
              <a:rPr lang="en-US" dirty="0" err="1">
                <a:solidFill>
                  <a:srgbClr val="FF0000"/>
                </a:solidFill>
              </a:rPr>
              <a:t>MemRW</a:t>
            </a:r>
            <a:r>
              <a:rPr lang="en-US" dirty="0"/>
              <a:t>: Should we read from memory or write to it? </a:t>
            </a:r>
            <a:endParaRPr dirty="0"/>
          </a:p>
          <a:p>
            <a:pPr marL="457200" lvl="1" indent="0">
              <a:buNone/>
            </a:pPr>
            <a:r>
              <a:rPr lang="en-US" dirty="0" err="1">
                <a:solidFill>
                  <a:srgbClr val="FF0000"/>
                </a:solidFill>
              </a:rPr>
              <a:t>WBSel</a:t>
            </a:r>
            <a:r>
              <a:rPr lang="en-US" dirty="0"/>
              <a:t>: Do we want to write back to our destination register the ALU output or DMEM output? </a:t>
            </a:r>
            <a:endParaRPr dirty="0"/>
          </a:p>
          <a:p>
            <a:r>
              <a:rPr lang="en-US" dirty="0"/>
              <a:t>Often these values are encoded as binary values, but we may represent some (</a:t>
            </a:r>
            <a:r>
              <a:rPr lang="en-US" dirty="0" err="1"/>
              <a:t>ie</a:t>
            </a:r>
            <a:r>
              <a:rPr lang="en-US" dirty="0"/>
              <a:t>. </a:t>
            </a:r>
            <a:r>
              <a:rPr lang="en-US" dirty="0" err="1"/>
              <a:t>ImmSel</a:t>
            </a:r>
            <a:r>
              <a:rPr lang="en-US" dirty="0"/>
              <a:t>, </a:t>
            </a:r>
            <a:r>
              <a:rPr lang="en-US" dirty="0" err="1"/>
              <a:t>ALUSel</a:t>
            </a:r>
            <a:r>
              <a:rPr lang="en-US" dirty="0"/>
              <a:t>) with words instead (add, I-type, etc.)</a:t>
            </a:r>
            <a:endParaRPr dirty="0"/>
          </a:p>
        </p:txBody>
      </p:sp>
    </p:spTree>
    <p:extLst>
      <p:ext uri="{BB962C8B-B14F-4D97-AF65-F5344CB8AC3E}">
        <p14:creationId xmlns:p14="http://schemas.microsoft.com/office/powerpoint/2010/main" val="245494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7">
                                            <p:txEl>
                                              <p:pRg st="0" end="0"/>
                                            </p:txEl>
                                          </p:spTgt>
                                        </p:tgtEl>
                                        <p:attrNameLst>
                                          <p:attrName>style.visibility</p:attrName>
                                        </p:attrNameLst>
                                      </p:cBhvr>
                                      <p:to>
                                        <p:strVal val="visible"/>
                                      </p:to>
                                    </p:set>
                                    <p:animEffect transition="in" filter="fade">
                                      <p:cBhvr>
                                        <p:cTn id="7" dur="1000"/>
                                        <p:tgtEl>
                                          <p:spTgt spid="1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7">
                                            <p:txEl>
                                              <p:pRg st="1" end="1"/>
                                            </p:txEl>
                                          </p:spTgt>
                                        </p:tgtEl>
                                        <p:attrNameLst>
                                          <p:attrName>style.visibility</p:attrName>
                                        </p:attrNameLst>
                                      </p:cBhvr>
                                      <p:to>
                                        <p:strVal val="visible"/>
                                      </p:to>
                                    </p:set>
                                    <p:animEffect transition="in" filter="fade">
                                      <p:cBhvr>
                                        <p:cTn id="12" dur="1000"/>
                                        <p:tgtEl>
                                          <p:spTgt spid="10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7">
                                            <p:txEl>
                                              <p:pRg st="2" end="2"/>
                                            </p:txEl>
                                          </p:spTgt>
                                        </p:tgtEl>
                                        <p:attrNameLst>
                                          <p:attrName>style.visibility</p:attrName>
                                        </p:attrNameLst>
                                      </p:cBhvr>
                                      <p:to>
                                        <p:strVal val="visible"/>
                                      </p:to>
                                    </p:set>
                                    <p:animEffect transition="in" filter="fade">
                                      <p:cBhvr>
                                        <p:cTn id="17" dur="1000"/>
                                        <p:tgtEl>
                                          <p:spTgt spid="10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7">
                                            <p:txEl>
                                              <p:pRg st="3" end="3"/>
                                            </p:txEl>
                                          </p:spTgt>
                                        </p:tgtEl>
                                        <p:attrNameLst>
                                          <p:attrName>style.visibility</p:attrName>
                                        </p:attrNameLst>
                                      </p:cBhvr>
                                      <p:to>
                                        <p:strVal val="visible"/>
                                      </p:to>
                                    </p:set>
                                    <p:animEffect transition="in" filter="fade">
                                      <p:cBhvr>
                                        <p:cTn id="22" dur="1000"/>
                                        <p:tgtEl>
                                          <p:spTgt spid="10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7">
                                            <p:txEl>
                                              <p:pRg st="4" end="4"/>
                                            </p:txEl>
                                          </p:spTgt>
                                        </p:tgtEl>
                                        <p:attrNameLst>
                                          <p:attrName>style.visibility</p:attrName>
                                        </p:attrNameLst>
                                      </p:cBhvr>
                                      <p:to>
                                        <p:strVal val="visible"/>
                                      </p:to>
                                    </p:set>
                                    <p:animEffect transition="in" filter="fade">
                                      <p:cBhvr>
                                        <p:cTn id="27" dur="1000"/>
                                        <p:tgtEl>
                                          <p:spTgt spid="10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7">
                                            <p:txEl>
                                              <p:pRg st="5" end="5"/>
                                            </p:txEl>
                                          </p:spTgt>
                                        </p:tgtEl>
                                        <p:attrNameLst>
                                          <p:attrName>style.visibility</p:attrName>
                                        </p:attrNameLst>
                                      </p:cBhvr>
                                      <p:to>
                                        <p:strVal val="visible"/>
                                      </p:to>
                                    </p:set>
                                    <p:animEffect transition="in" filter="fade">
                                      <p:cBhvr>
                                        <p:cTn id="32" dur="1000"/>
                                        <p:tgtEl>
                                          <p:spTgt spid="10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7">
                                            <p:txEl>
                                              <p:pRg st="6" end="6"/>
                                            </p:txEl>
                                          </p:spTgt>
                                        </p:tgtEl>
                                        <p:attrNameLst>
                                          <p:attrName>style.visibility</p:attrName>
                                        </p:attrNameLst>
                                      </p:cBhvr>
                                      <p:to>
                                        <p:strVal val="visible"/>
                                      </p:to>
                                    </p:set>
                                    <p:animEffect transition="in" filter="fade">
                                      <p:cBhvr>
                                        <p:cTn id="37" dur="1000"/>
                                        <p:tgtEl>
                                          <p:spTgt spid="10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7">
                                            <p:txEl>
                                              <p:pRg st="7" end="7"/>
                                            </p:txEl>
                                          </p:spTgt>
                                        </p:tgtEl>
                                        <p:attrNameLst>
                                          <p:attrName>style.visibility</p:attrName>
                                        </p:attrNameLst>
                                      </p:cBhvr>
                                      <p:to>
                                        <p:strVal val="visible"/>
                                      </p:to>
                                    </p:set>
                                    <p:animEffect transition="in" filter="fade">
                                      <p:cBhvr>
                                        <p:cTn id="42" dur="1000"/>
                                        <p:tgtEl>
                                          <p:spTgt spid="103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ECD4-F7C3-E747-AD57-BDB8F988AEAF}"/>
              </a:ext>
            </a:extLst>
          </p:cNvPr>
          <p:cNvSpPr>
            <a:spLocks noGrp="1"/>
          </p:cNvSpPr>
          <p:nvPr>
            <p:ph type="title"/>
          </p:nvPr>
        </p:nvSpPr>
        <p:spPr/>
        <p:txBody>
          <a:bodyPr/>
          <a:lstStyle/>
          <a:p>
            <a:r>
              <a:rPr lang="en-US" dirty="0"/>
              <a:t>Class Summary</a:t>
            </a:r>
          </a:p>
        </p:txBody>
      </p:sp>
      <p:sp>
        <p:nvSpPr>
          <p:cNvPr id="3" name="Content Placeholder 2">
            <a:extLst>
              <a:ext uri="{FF2B5EF4-FFF2-40B4-BE49-F238E27FC236}">
                <a16:creationId xmlns:a16="http://schemas.microsoft.com/office/drawing/2014/main" id="{630F3DBE-39AA-204B-B2E1-8F3724E89589}"/>
              </a:ext>
            </a:extLst>
          </p:cNvPr>
          <p:cNvSpPr>
            <a:spLocks noGrp="1"/>
          </p:cNvSpPr>
          <p:nvPr>
            <p:ph idx="1"/>
          </p:nvPr>
        </p:nvSpPr>
        <p:spPr/>
        <p:txBody>
          <a:bodyPr/>
          <a:lstStyle/>
          <a:p>
            <a:r>
              <a:rPr lang="en-US" dirty="0"/>
              <a:t>We have studied single cycle Datapath design </a:t>
            </a:r>
            <a:r>
              <a:rPr lang="en-US" dirty="0">
                <a:latin typeface="Courier" pitchFamily="2" charset="0"/>
              </a:rPr>
              <a:t>for </a:t>
            </a:r>
          </a:p>
          <a:p>
            <a:pPr lvl="1"/>
            <a:r>
              <a:rPr lang="en-US" dirty="0">
                <a:latin typeface="Courier" pitchFamily="2" charset="0"/>
              </a:rPr>
              <a:t>add, sub, </a:t>
            </a:r>
            <a:r>
              <a:rPr lang="en-US" dirty="0" err="1">
                <a:latin typeface="Courier" pitchFamily="2" charset="0"/>
              </a:rPr>
              <a:t>addi</a:t>
            </a:r>
            <a:r>
              <a:rPr lang="en-US" dirty="0">
                <a:latin typeface="Courier" pitchFamily="2" charset="0"/>
              </a:rPr>
              <a:t> instructions</a:t>
            </a:r>
            <a:endParaRPr lang="en-US" dirty="0"/>
          </a:p>
        </p:txBody>
      </p:sp>
    </p:spTree>
    <p:extLst>
      <p:ext uri="{BB962C8B-B14F-4D97-AF65-F5344CB8AC3E}">
        <p14:creationId xmlns:p14="http://schemas.microsoft.com/office/powerpoint/2010/main" val="125821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6453F012-C625-B042-85FC-3CF21EF5B499}"/>
              </a:ext>
            </a:extLst>
          </p:cNvPr>
          <p:cNvSpPr>
            <a:spLocks noGrp="1" noChangeArrowheads="1"/>
          </p:cNvSpPr>
          <p:nvPr>
            <p:ph type="title"/>
          </p:nvPr>
        </p:nvSpPr>
        <p:spPr>
          <a:xfrm>
            <a:off x="388938" y="188913"/>
            <a:ext cx="7591425" cy="762000"/>
          </a:xfrm>
        </p:spPr>
        <p:txBody>
          <a:bodyPr/>
          <a:lstStyle/>
          <a:p>
            <a:r>
              <a:rPr lang="en-US" altLang="en-US" dirty="0"/>
              <a:t>In this class we will study</a:t>
            </a:r>
          </a:p>
        </p:txBody>
      </p:sp>
      <p:sp>
        <p:nvSpPr>
          <p:cNvPr id="18434" name="Content Placeholder 2">
            <a:extLst>
              <a:ext uri="{FF2B5EF4-FFF2-40B4-BE49-F238E27FC236}">
                <a16:creationId xmlns:a16="http://schemas.microsoft.com/office/drawing/2014/main" id="{124B488D-840A-864A-96E2-EA139DAC7BE7}"/>
              </a:ext>
            </a:extLst>
          </p:cNvPr>
          <p:cNvSpPr>
            <a:spLocks noGrp="1" noChangeArrowheads="1"/>
          </p:cNvSpPr>
          <p:nvPr>
            <p:ph idx="1"/>
          </p:nvPr>
        </p:nvSpPr>
        <p:spPr/>
        <p:txBody>
          <a:bodyPr/>
          <a:lstStyle/>
          <a:p>
            <a:r>
              <a:rPr lang="en-US" altLang="en-US" dirty="0"/>
              <a:t>Requirements of Instruction Set</a:t>
            </a:r>
          </a:p>
          <a:p>
            <a:r>
              <a:rPr lang="en-US" altLang="en-US" dirty="0"/>
              <a:t>Single Cycle (one instruction per cycle) Datapath</a:t>
            </a:r>
          </a:p>
          <a:p>
            <a:r>
              <a:rPr lang="en-US" altLang="en-US" dirty="0"/>
              <a:t>Assembling </a:t>
            </a:r>
            <a:r>
              <a:rPr lang="en-US" altLang="en-US" dirty="0" err="1"/>
              <a:t>datapath</a:t>
            </a:r>
            <a:r>
              <a:rPr lang="en-US" altLang="en-US" dirty="0"/>
              <a:t> for</a:t>
            </a:r>
            <a:r>
              <a:rPr lang="en-US" altLang="en-US" dirty="0">
                <a:latin typeface="Calibri Light" panose="020F0302020204030204" pitchFamily="34" charset="0"/>
                <a:cs typeface="Calibri Light" panose="020F0302020204030204" pitchFamily="34" charset="0"/>
              </a:rPr>
              <a:t> </a:t>
            </a:r>
            <a:r>
              <a:rPr lang="en-US" altLang="en-US" dirty="0">
                <a:solidFill>
                  <a:srgbClr val="FF0000"/>
                </a:solidFill>
                <a:latin typeface="Courier" pitchFamily="2" charset="0"/>
                <a:cs typeface="Calibri Light" panose="020F0302020204030204" pitchFamily="34" charset="0"/>
              </a:rPr>
              <a:t>add/sub, </a:t>
            </a:r>
            <a:r>
              <a:rPr lang="en-US" altLang="en-US" dirty="0" err="1">
                <a:solidFill>
                  <a:srgbClr val="FF0000"/>
                </a:solidFill>
                <a:latin typeface="Courier" pitchFamily="2" charset="0"/>
                <a:cs typeface="Calibri Light" panose="020F0302020204030204" pitchFamily="34" charset="0"/>
              </a:rPr>
              <a:t>addi</a:t>
            </a:r>
            <a:r>
              <a:rPr lang="en-US" altLang="en-US" dirty="0">
                <a:latin typeface="Calibri Light" panose="020F0302020204030204" pitchFamily="34" charset="0"/>
                <a:cs typeface="Calibri Light" panose="020F0302020204030204" pitchFamily="34" charset="0"/>
              </a:rPr>
              <a:t> </a:t>
            </a:r>
            <a:r>
              <a:rPr lang="en-US" altLang="en-US" dirty="0"/>
              <a:t>instructions</a:t>
            </a:r>
          </a:p>
          <a:p>
            <a:pPr lvl="1"/>
            <a:endParaRPr lang="en-US"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7851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11DCF89F-DCC4-6546-9C75-0516574DAE1A}"/>
              </a:ext>
            </a:extLst>
          </p:cNvPr>
          <p:cNvSpPr>
            <a:spLocks noGrp="1" noChangeArrowheads="1"/>
          </p:cNvSpPr>
          <p:nvPr>
            <p:ph type="ctrTitle"/>
          </p:nvPr>
        </p:nvSpPr>
        <p:spPr>
          <a:xfrm>
            <a:off x="611560" y="2996952"/>
            <a:ext cx="7772400" cy="1470025"/>
          </a:xfrm>
        </p:spPr>
        <p:txBody>
          <a:bodyPr/>
          <a:lstStyle/>
          <a:p>
            <a:pPr marL="0" indent="0"/>
            <a:r>
              <a:rPr lang="en-US" altLang="en-US" dirty="0"/>
              <a:t>Requirements of Instruction Set</a:t>
            </a:r>
          </a:p>
        </p:txBody>
      </p:sp>
    </p:spTree>
    <p:extLst>
      <p:ext uri="{BB962C8B-B14F-4D97-AF65-F5344CB8AC3E}">
        <p14:creationId xmlns:p14="http://schemas.microsoft.com/office/powerpoint/2010/main" val="231037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dirty="0"/>
              <a:t>Requirements of the Instruction Set</a:t>
            </a:r>
          </a:p>
        </p:txBody>
      </p:sp>
      <p:sp>
        <p:nvSpPr>
          <p:cNvPr id="36867" name="Rectangle 3"/>
          <p:cNvSpPr>
            <a:spLocks noGrp="1" noChangeArrowheads="1"/>
          </p:cNvSpPr>
          <p:nvPr>
            <p:ph idx="1"/>
          </p:nvPr>
        </p:nvSpPr>
        <p:spPr/>
        <p:txBody>
          <a:bodyPr>
            <a:normAutofit/>
          </a:bodyPr>
          <a:lstStyle/>
          <a:p>
            <a:pPr>
              <a:defRPr/>
            </a:pPr>
            <a:r>
              <a:rPr lang="en-US" dirty="0">
                <a:solidFill>
                  <a:srgbClr val="C00000"/>
                </a:solidFill>
              </a:rPr>
              <a:t>Memory (MEM)</a:t>
            </a:r>
          </a:p>
          <a:p>
            <a:pPr lvl="1">
              <a:defRPr/>
            </a:pPr>
            <a:r>
              <a:rPr lang="en-US" dirty="0"/>
              <a:t>Instructions Memory and  data Memory </a:t>
            </a:r>
          </a:p>
          <a:p>
            <a:pPr>
              <a:defRPr/>
            </a:pPr>
            <a:r>
              <a:rPr lang="en-US" dirty="0">
                <a:solidFill>
                  <a:srgbClr val="C00000"/>
                </a:solidFill>
              </a:rPr>
              <a:t>Registers (x0 -  x31)</a:t>
            </a:r>
          </a:p>
          <a:p>
            <a:pPr>
              <a:defRPr/>
            </a:pPr>
            <a:r>
              <a:rPr lang="en-US" dirty="0">
                <a:solidFill>
                  <a:srgbClr val="C00000"/>
                </a:solidFill>
              </a:rPr>
              <a:t>PC</a:t>
            </a:r>
          </a:p>
          <a:p>
            <a:pPr>
              <a:defRPr/>
            </a:pPr>
            <a:r>
              <a:rPr lang="en-US" dirty="0">
                <a:solidFill>
                  <a:srgbClr val="C00000"/>
                </a:solidFill>
              </a:rPr>
              <a:t>Sign Extender</a:t>
            </a:r>
          </a:p>
          <a:p>
            <a:pPr>
              <a:defRPr/>
            </a:pPr>
            <a:r>
              <a:rPr lang="en-US" dirty="0">
                <a:solidFill>
                  <a:srgbClr val="C00000"/>
                </a:solidFill>
              </a:rPr>
              <a:t>Add/Sub/OR unit </a:t>
            </a:r>
            <a:r>
              <a:rPr lang="en-US" dirty="0"/>
              <a:t>for operation on register(s) or sign extended immediate</a:t>
            </a:r>
          </a:p>
          <a:p>
            <a:pPr>
              <a:defRPr/>
            </a:pPr>
            <a:r>
              <a:rPr lang="en-US" dirty="0">
                <a:solidFill>
                  <a:srgbClr val="C00000"/>
                </a:solidFill>
              </a:rPr>
              <a:t>Add 4</a:t>
            </a:r>
            <a:r>
              <a:rPr lang="en-US" dirty="0"/>
              <a:t> (or maybe sign extended immediate</a:t>
            </a:r>
            <a:r>
              <a:rPr lang="en-US" dirty="0">
                <a:solidFill>
                  <a:srgbClr val="C00000"/>
                </a:solidFill>
              </a:rPr>
              <a:t>) to PC</a:t>
            </a:r>
          </a:p>
          <a:p>
            <a:pPr>
              <a:defRPr/>
            </a:pPr>
            <a:r>
              <a:rPr lang="en-US" dirty="0">
                <a:solidFill>
                  <a:srgbClr val="C00000"/>
                </a:solidFill>
              </a:rPr>
              <a:t>Compare if registers equal?</a:t>
            </a:r>
          </a:p>
        </p:txBody>
      </p:sp>
      <p:sp>
        <p:nvSpPr>
          <p:cNvPr id="7" name="Footer Placeholder 3">
            <a:extLst>
              <a:ext uri="{FF2B5EF4-FFF2-40B4-BE49-F238E27FC236}">
                <a16:creationId xmlns:a16="http://schemas.microsoft.com/office/drawing/2014/main" id="{8DCED57D-3290-FD42-8C17-69F09556B69A}"/>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24331759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dirty="0"/>
              <a:t>Components of the Datapath</a:t>
            </a:r>
          </a:p>
        </p:txBody>
      </p:sp>
      <p:sp>
        <p:nvSpPr>
          <p:cNvPr id="33795" name="Rectangle 3"/>
          <p:cNvSpPr>
            <a:spLocks noGrp="1" noChangeArrowheads="1"/>
          </p:cNvSpPr>
          <p:nvPr>
            <p:ph idx="1"/>
          </p:nvPr>
        </p:nvSpPr>
        <p:spPr/>
        <p:txBody>
          <a:bodyPr/>
          <a:lstStyle/>
          <a:p>
            <a:r>
              <a:rPr lang="en-US" dirty="0"/>
              <a:t>Combinational Elements</a:t>
            </a:r>
          </a:p>
          <a:p>
            <a:r>
              <a:rPr lang="en-US" dirty="0"/>
              <a:t>State Elements + Clocking Methodology</a:t>
            </a:r>
          </a:p>
          <a:p>
            <a:r>
              <a:rPr lang="en-US" dirty="0"/>
              <a:t>Building Blocks</a:t>
            </a:r>
          </a:p>
        </p:txBody>
      </p:sp>
      <p:grpSp>
        <p:nvGrpSpPr>
          <p:cNvPr id="2" name="Group 120"/>
          <p:cNvGrpSpPr>
            <a:grpSpLocks/>
          </p:cNvGrpSpPr>
          <p:nvPr/>
        </p:nvGrpSpPr>
        <p:grpSpPr bwMode="auto">
          <a:xfrm>
            <a:off x="1271588" y="3450432"/>
            <a:ext cx="2430946" cy="1713546"/>
            <a:chOff x="171003" y="3457002"/>
            <a:chExt cx="3241223" cy="2285906"/>
          </a:xfrm>
        </p:grpSpPr>
        <p:grpSp>
          <p:nvGrpSpPr>
            <p:cNvPr id="3" name="Group 38"/>
            <p:cNvGrpSpPr>
              <a:grpSpLocks/>
            </p:cNvGrpSpPr>
            <p:nvPr/>
          </p:nvGrpSpPr>
          <p:grpSpPr bwMode="auto">
            <a:xfrm>
              <a:off x="171003" y="3457002"/>
              <a:ext cx="3241223" cy="1706883"/>
              <a:chOff x="2514600" y="1206500"/>
              <a:chExt cx="3241223" cy="1706883"/>
            </a:xfrm>
          </p:grpSpPr>
          <p:sp>
            <p:nvSpPr>
              <p:cNvPr id="40" name="Line 4"/>
              <p:cNvSpPr>
                <a:spLocks noChangeShapeType="1"/>
              </p:cNvSpPr>
              <p:nvPr/>
            </p:nvSpPr>
            <p:spPr bwMode="auto">
              <a:xfrm flipH="1">
                <a:off x="2820984" y="1708408"/>
                <a:ext cx="787390"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42" name="Line 14"/>
              <p:cNvSpPr>
                <a:spLocks noChangeShapeType="1"/>
              </p:cNvSpPr>
              <p:nvPr/>
            </p:nvSpPr>
            <p:spPr bwMode="auto">
              <a:xfrm flipH="1">
                <a:off x="3208330" y="1638522"/>
                <a:ext cx="88899" cy="139772"/>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43" name="Rectangle 15"/>
              <p:cNvSpPr>
                <a:spLocks noChangeArrowheads="1"/>
              </p:cNvSpPr>
              <p:nvPr/>
            </p:nvSpPr>
            <p:spPr bwMode="auto">
              <a:xfrm>
                <a:off x="2895595" y="1663936"/>
                <a:ext cx="392198" cy="336164"/>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44" name="Line 16"/>
              <p:cNvSpPr>
                <a:spLocks noChangeShapeType="1"/>
              </p:cNvSpPr>
              <p:nvPr/>
            </p:nvSpPr>
            <p:spPr bwMode="auto">
              <a:xfrm flipH="1">
                <a:off x="2820984" y="2621692"/>
                <a:ext cx="787390"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45" name="Line 17"/>
              <p:cNvSpPr>
                <a:spLocks noChangeShapeType="1"/>
              </p:cNvSpPr>
              <p:nvPr/>
            </p:nvSpPr>
            <p:spPr bwMode="auto">
              <a:xfrm flipH="1">
                <a:off x="3208330" y="2551806"/>
                <a:ext cx="88899" cy="139772"/>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46" name="Rectangle 18"/>
              <p:cNvSpPr>
                <a:spLocks noChangeArrowheads="1"/>
              </p:cNvSpPr>
              <p:nvPr/>
            </p:nvSpPr>
            <p:spPr bwMode="auto">
              <a:xfrm>
                <a:off x="2895595" y="2577219"/>
                <a:ext cx="392198" cy="336164"/>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47" name="Rectangle 19"/>
              <p:cNvSpPr>
                <a:spLocks noChangeArrowheads="1"/>
              </p:cNvSpPr>
              <p:nvPr/>
            </p:nvSpPr>
            <p:spPr bwMode="auto">
              <a:xfrm>
                <a:off x="2514600" y="1511457"/>
                <a:ext cx="304568" cy="336164"/>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dirty="0">
                    <a:latin typeface="Calibri" panose="020F0502020204030204" pitchFamily="34" charset="0"/>
                    <a:cs typeface="Calibri" panose="020F0502020204030204" pitchFamily="34" charset="0"/>
                  </a:rPr>
                  <a:t>A</a:t>
                </a:r>
              </a:p>
            </p:txBody>
          </p:sp>
          <p:sp>
            <p:nvSpPr>
              <p:cNvPr id="48" name="Rectangle 20"/>
              <p:cNvSpPr>
                <a:spLocks noChangeArrowheads="1"/>
              </p:cNvSpPr>
              <p:nvPr/>
            </p:nvSpPr>
            <p:spPr bwMode="auto">
              <a:xfrm>
                <a:off x="2514600" y="2426328"/>
                <a:ext cx="304568" cy="336164"/>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B</a:t>
                </a:r>
              </a:p>
            </p:txBody>
          </p:sp>
          <p:sp>
            <p:nvSpPr>
              <p:cNvPr id="49" name="Line 21"/>
              <p:cNvSpPr>
                <a:spLocks noChangeShapeType="1"/>
              </p:cNvSpPr>
              <p:nvPr/>
            </p:nvSpPr>
            <p:spPr bwMode="auto">
              <a:xfrm flipH="1">
                <a:off x="4040170" y="2165844"/>
                <a:ext cx="787390"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50" name="Line 22"/>
              <p:cNvSpPr>
                <a:spLocks noChangeShapeType="1"/>
              </p:cNvSpPr>
              <p:nvPr/>
            </p:nvSpPr>
            <p:spPr bwMode="auto">
              <a:xfrm flipH="1">
                <a:off x="4427515" y="2095958"/>
                <a:ext cx="88899" cy="139772"/>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51" name="Rectangle 23"/>
              <p:cNvSpPr>
                <a:spLocks noChangeArrowheads="1"/>
              </p:cNvSpPr>
              <p:nvPr/>
            </p:nvSpPr>
            <p:spPr bwMode="auto">
              <a:xfrm>
                <a:off x="4114781" y="2121371"/>
                <a:ext cx="392198" cy="336164"/>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52" name="Rectangle 24"/>
              <p:cNvSpPr>
                <a:spLocks noChangeArrowheads="1"/>
              </p:cNvSpPr>
              <p:nvPr/>
            </p:nvSpPr>
            <p:spPr bwMode="auto">
              <a:xfrm>
                <a:off x="4800572" y="1968893"/>
                <a:ext cx="556772" cy="336164"/>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Sum</a:t>
                </a:r>
              </a:p>
            </p:txBody>
          </p:sp>
          <p:sp>
            <p:nvSpPr>
              <p:cNvPr id="53" name="Line 25"/>
              <p:cNvSpPr>
                <a:spLocks noChangeShapeType="1"/>
              </p:cNvSpPr>
              <p:nvPr/>
            </p:nvSpPr>
            <p:spPr bwMode="auto">
              <a:xfrm>
                <a:off x="3790935" y="2621692"/>
                <a:ext cx="965188" cy="0"/>
              </a:xfrm>
              <a:prstGeom prst="line">
                <a:avLst/>
              </a:prstGeom>
              <a:noFill/>
              <a:ln w="25400">
                <a:solidFill>
                  <a:schemeClr val="tx1"/>
                </a:solidFill>
                <a:round/>
                <a:headEnd/>
                <a:tailEnd type="triangle" w="med" len="me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54" name="Rectangle 26"/>
              <p:cNvSpPr>
                <a:spLocks noChangeArrowheads="1"/>
              </p:cNvSpPr>
              <p:nvPr/>
            </p:nvSpPr>
            <p:spPr bwMode="auto">
              <a:xfrm>
                <a:off x="4800572" y="2426328"/>
                <a:ext cx="955251" cy="336164"/>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dirty="0" err="1">
                    <a:latin typeface="Calibri" panose="020F0502020204030204" pitchFamily="34" charset="0"/>
                    <a:cs typeface="Calibri" panose="020F0502020204030204" pitchFamily="34" charset="0"/>
                  </a:rPr>
                  <a:t>CarryOut</a:t>
                </a:r>
                <a:endParaRPr lang="en-US" sz="1200" dirty="0">
                  <a:latin typeface="Calibri" panose="020F0502020204030204" pitchFamily="34" charset="0"/>
                  <a:cs typeface="Calibri" panose="020F0502020204030204" pitchFamily="34" charset="0"/>
                </a:endParaRPr>
              </a:p>
            </p:txBody>
          </p:sp>
          <p:sp>
            <p:nvSpPr>
              <p:cNvPr id="56" name="Line 72"/>
              <p:cNvSpPr>
                <a:spLocks noChangeShapeType="1"/>
              </p:cNvSpPr>
              <p:nvPr/>
            </p:nvSpPr>
            <p:spPr bwMode="auto">
              <a:xfrm>
                <a:off x="3900471" y="1339919"/>
                <a:ext cx="0" cy="432022"/>
              </a:xfrm>
              <a:prstGeom prst="line">
                <a:avLst/>
              </a:prstGeom>
              <a:noFill/>
              <a:ln w="25400">
                <a:solidFill>
                  <a:schemeClr val="tx1"/>
                </a:solidFill>
                <a:round/>
                <a:headEnd/>
                <a:tailEnd type="triangle" w="med" len="me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57" name="Rectangle 73"/>
              <p:cNvSpPr>
                <a:spLocks noChangeArrowheads="1"/>
              </p:cNvSpPr>
              <p:nvPr/>
            </p:nvSpPr>
            <p:spPr bwMode="auto">
              <a:xfrm>
                <a:off x="3886182" y="1206500"/>
                <a:ext cx="801365" cy="336164"/>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CarryIn</a:t>
                </a:r>
              </a:p>
            </p:txBody>
          </p:sp>
        </p:grpSp>
        <p:sp>
          <p:nvSpPr>
            <p:cNvPr id="92" name="TextBox 91"/>
            <p:cNvSpPr txBox="1"/>
            <p:nvPr/>
          </p:nvSpPr>
          <p:spPr>
            <a:xfrm>
              <a:off x="991731" y="5250211"/>
              <a:ext cx="1024200" cy="492697"/>
            </a:xfrm>
            <a:prstGeom prst="rect">
              <a:avLst/>
            </a:prstGeom>
            <a:noFill/>
          </p:spPr>
          <p:txBody>
            <a:bodyPr wrap="none">
              <a:spAutoFit/>
            </a:bodyPr>
            <a:lstStyle/>
            <a:p>
              <a:pPr>
                <a:defRPr/>
              </a:pPr>
              <a:r>
                <a:rPr lang="en-US" sz="1800" dirty="0">
                  <a:latin typeface="Calibri" panose="020F0502020204030204" pitchFamily="34" charset="0"/>
                  <a:cs typeface="Calibri" panose="020F0502020204030204" pitchFamily="34" charset="0"/>
                </a:rPr>
                <a:t>Adder</a:t>
              </a:r>
            </a:p>
          </p:txBody>
        </p:sp>
      </p:grpSp>
      <p:grpSp>
        <p:nvGrpSpPr>
          <p:cNvPr id="7" name="Group 119"/>
          <p:cNvGrpSpPr>
            <a:grpSpLocks/>
          </p:cNvGrpSpPr>
          <p:nvPr/>
        </p:nvGrpSpPr>
        <p:grpSpPr bwMode="auto">
          <a:xfrm>
            <a:off x="3713559" y="3480197"/>
            <a:ext cx="1823406" cy="1634966"/>
            <a:chOff x="3926492" y="3512687"/>
            <a:chExt cx="2429769" cy="2181269"/>
          </a:xfrm>
        </p:grpSpPr>
        <p:grpSp>
          <p:nvGrpSpPr>
            <p:cNvPr id="8" name="Group 90"/>
            <p:cNvGrpSpPr>
              <a:grpSpLocks/>
            </p:cNvGrpSpPr>
            <p:nvPr/>
          </p:nvGrpSpPr>
          <p:grpSpPr bwMode="auto">
            <a:xfrm>
              <a:off x="3926492" y="3512687"/>
              <a:ext cx="2429769" cy="1662554"/>
              <a:chOff x="4577008" y="3357792"/>
              <a:chExt cx="2429769" cy="1662554"/>
            </a:xfrm>
          </p:grpSpPr>
          <p:grpSp>
            <p:nvGrpSpPr>
              <p:cNvPr id="9" name="Group 67"/>
              <p:cNvGrpSpPr>
                <a:grpSpLocks/>
              </p:cNvGrpSpPr>
              <p:nvPr/>
            </p:nvGrpSpPr>
            <p:grpSpPr bwMode="auto">
              <a:xfrm>
                <a:off x="4577008" y="3357792"/>
                <a:ext cx="2429769" cy="1662554"/>
                <a:chOff x="2424113" y="3048000"/>
                <a:chExt cx="2429769" cy="1662554"/>
              </a:xfrm>
            </p:grpSpPr>
            <p:sp>
              <p:nvSpPr>
                <p:cNvPr id="70" name="Line 55"/>
                <p:cNvSpPr>
                  <a:spLocks noChangeShapeType="1"/>
                </p:cNvSpPr>
                <p:nvPr/>
              </p:nvSpPr>
              <p:spPr bwMode="auto">
                <a:xfrm flipH="1">
                  <a:off x="2730319" y="3734213"/>
                  <a:ext cx="786934"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71" name="Line 56"/>
                <p:cNvSpPr>
                  <a:spLocks noChangeShapeType="1"/>
                </p:cNvSpPr>
                <p:nvPr/>
              </p:nvSpPr>
              <p:spPr bwMode="auto">
                <a:xfrm flipH="1">
                  <a:off x="3117439" y="3664321"/>
                  <a:ext cx="88847" cy="139784"/>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72" name="Rectangle 57"/>
                <p:cNvSpPr>
                  <a:spLocks noChangeArrowheads="1"/>
                </p:cNvSpPr>
                <p:nvPr/>
              </p:nvSpPr>
              <p:spPr bwMode="auto">
                <a:xfrm>
                  <a:off x="2804887" y="3689737"/>
                  <a:ext cx="391971" cy="336193"/>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73" name="Line 58"/>
                <p:cNvSpPr>
                  <a:spLocks noChangeShapeType="1"/>
                </p:cNvSpPr>
                <p:nvPr/>
              </p:nvSpPr>
              <p:spPr bwMode="auto">
                <a:xfrm flipH="1">
                  <a:off x="2730319" y="4418838"/>
                  <a:ext cx="786934"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74" name="Line 59"/>
                <p:cNvSpPr>
                  <a:spLocks noChangeShapeType="1"/>
                </p:cNvSpPr>
                <p:nvPr/>
              </p:nvSpPr>
              <p:spPr bwMode="auto">
                <a:xfrm flipH="1">
                  <a:off x="3117439" y="4348946"/>
                  <a:ext cx="88847" cy="139784"/>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75" name="Rectangle 60"/>
                <p:cNvSpPr>
                  <a:spLocks noChangeArrowheads="1"/>
                </p:cNvSpPr>
                <p:nvPr/>
              </p:nvSpPr>
              <p:spPr bwMode="auto">
                <a:xfrm>
                  <a:off x="2424113" y="3537245"/>
                  <a:ext cx="304392" cy="336193"/>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A</a:t>
                  </a:r>
                </a:p>
              </p:txBody>
            </p:sp>
            <p:sp>
              <p:nvSpPr>
                <p:cNvPr id="76" name="Rectangle 61"/>
                <p:cNvSpPr>
                  <a:spLocks noChangeArrowheads="1"/>
                </p:cNvSpPr>
                <p:nvPr/>
              </p:nvSpPr>
              <p:spPr bwMode="auto">
                <a:xfrm>
                  <a:off x="2424113" y="4223458"/>
                  <a:ext cx="304392" cy="336193"/>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B</a:t>
                  </a:r>
                </a:p>
              </p:txBody>
            </p:sp>
            <p:sp>
              <p:nvSpPr>
                <p:cNvPr id="77" name="Rectangle 62"/>
                <p:cNvSpPr>
                  <a:spLocks noChangeArrowheads="1"/>
                </p:cNvSpPr>
                <p:nvPr/>
              </p:nvSpPr>
              <p:spPr bwMode="auto">
                <a:xfrm>
                  <a:off x="2804887" y="4374361"/>
                  <a:ext cx="391971" cy="336193"/>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78" name="Line 63"/>
                <p:cNvSpPr>
                  <a:spLocks noChangeShapeType="1"/>
                </p:cNvSpPr>
                <p:nvPr/>
              </p:nvSpPr>
              <p:spPr bwMode="auto">
                <a:xfrm flipH="1">
                  <a:off x="3798074" y="4115443"/>
                  <a:ext cx="786934"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79" name="Line 64"/>
                <p:cNvSpPr>
                  <a:spLocks noChangeShapeType="1"/>
                </p:cNvSpPr>
                <p:nvPr/>
              </p:nvSpPr>
              <p:spPr bwMode="auto">
                <a:xfrm flipH="1">
                  <a:off x="4185195" y="4045551"/>
                  <a:ext cx="88847" cy="139784"/>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80" name="Rectangle 65"/>
                <p:cNvSpPr>
                  <a:spLocks noChangeArrowheads="1"/>
                </p:cNvSpPr>
                <p:nvPr/>
              </p:nvSpPr>
              <p:spPr bwMode="auto">
                <a:xfrm>
                  <a:off x="4558035" y="3918474"/>
                  <a:ext cx="295847" cy="336193"/>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Y</a:t>
                  </a:r>
                </a:p>
              </p:txBody>
            </p:sp>
            <p:sp>
              <p:nvSpPr>
                <p:cNvPr id="81" name="Rectangle 66"/>
                <p:cNvSpPr>
                  <a:spLocks noChangeArrowheads="1"/>
                </p:cNvSpPr>
                <p:nvPr/>
              </p:nvSpPr>
              <p:spPr bwMode="auto">
                <a:xfrm>
                  <a:off x="3872642" y="4070966"/>
                  <a:ext cx="391971" cy="336193"/>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82" name="Line 67"/>
                <p:cNvSpPr>
                  <a:spLocks noChangeShapeType="1"/>
                </p:cNvSpPr>
                <p:nvPr/>
              </p:nvSpPr>
              <p:spPr bwMode="auto">
                <a:xfrm>
                  <a:off x="3656870" y="3130600"/>
                  <a:ext cx="0" cy="444768"/>
                </a:xfrm>
                <a:prstGeom prst="line">
                  <a:avLst/>
                </a:prstGeom>
                <a:noFill/>
                <a:ln w="12700">
                  <a:solidFill>
                    <a:schemeClr val="tx1"/>
                  </a:solidFill>
                  <a:round/>
                  <a:headEnd/>
                  <a:tailEnd type="triangle" w="med" len="me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83" name="Rectangle 68"/>
                <p:cNvSpPr>
                  <a:spLocks noChangeArrowheads="1"/>
                </p:cNvSpPr>
                <p:nvPr/>
              </p:nvSpPr>
              <p:spPr bwMode="auto">
                <a:xfrm>
                  <a:off x="2895321" y="3048000"/>
                  <a:ext cx="836118" cy="336193"/>
                </a:xfrm>
                <a:prstGeom prst="rect">
                  <a:avLst/>
                </a:prstGeom>
                <a:noFill/>
                <a:ln w="12700">
                  <a:noFill/>
                  <a:miter lim="800000"/>
                  <a:headEnd/>
                  <a:tailEnd/>
                </a:ln>
              </p:spPr>
              <p:txBody>
                <a:bodyPr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Select</a:t>
                  </a:r>
                </a:p>
              </p:txBody>
            </p:sp>
            <p:sp>
              <p:nvSpPr>
                <p:cNvPr id="84" name="Rectangle 70"/>
                <p:cNvSpPr>
                  <a:spLocks noChangeArrowheads="1"/>
                </p:cNvSpPr>
                <p:nvPr/>
              </p:nvSpPr>
              <p:spPr bwMode="auto">
                <a:xfrm rot="5400000">
                  <a:off x="3375379" y="3889570"/>
                  <a:ext cx="610579" cy="335792"/>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dirty="0">
                      <a:latin typeface="Calibri" panose="020F0502020204030204" pitchFamily="34" charset="0"/>
                      <a:cs typeface="Calibri" panose="020F0502020204030204" pitchFamily="34" charset="0"/>
                    </a:rPr>
                    <a:t>MUX</a:t>
                  </a:r>
                </a:p>
              </p:txBody>
            </p:sp>
          </p:grpSp>
          <p:sp>
            <p:nvSpPr>
              <p:cNvPr id="90" name="Freeform 89"/>
              <p:cNvSpPr/>
              <p:nvPr/>
            </p:nvSpPr>
            <p:spPr>
              <a:xfrm>
                <a:off x="5638416" y="3794617"/>
                <a:ext cx="339524" cy="1115097"/>
              </a:xfrm>
              <a:custGeom>
                <a:avLst/>
                <a:gdLst>
                  <a:gd name="connsiteX0" fmla="*/ 0 w 340746"/>
                  <a:gd name="connsiteY0" fmla="*/ 0 h 1115248"/>
                  <a:gd name="connsiteX1" fmla="*/ 30977 w 340746"/>
                  <a:gd name="connsiteY1" fmla="*/ 1115248 h 1115248"/>
                  <a:gd name="connsiteX2" fmla="*/ 340746 w 340746"/>
                  <a:gd name="connsiteY2" fmla="*/ 882904 h 1115248"/>
                  <a:gd name="connsiteX3" fmla="*/ 325257 w 340746"/>
                  <a:gd name="connsiteY3" fmla="*/ 294301 h 1115248"/>
                  <a:gd name="connsiteX4" fmla="*/ 0 w 340746"/>
                  <a:gd name="connsiteY4" fmla="*/ 0 h 1115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746" h="1115248">
                    <a:moveTo>
                      <a:pt x="0" y="0"/>
                    </a:moveTo>
                    <a:lnTo>
                      <a:pt x="30977" y="1115248"/>
                    </a:lnTo>
                    <a:lnTo>
                      <a:pt x="340746" y="882904"/>
                    </a:lnTo>
                    <a:lnTo>
                      <a:pt x="325257" y="294301"/>
                    </a:lnTo>
                    <a:lnTo>
                      <a:pt x="0" y="0"/>
                    </a:lnTo>
                    <a:close/>
                  </a:path>
                </a:pathLst>
              </a:cu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Calibri" panose="020F0502020204030204" pitchFamily="34" charset="0"/>
                  <a:cs typeface="Calibri" panose="020F0502020204030204" pitchFamily="34" charset="0"/>
                </a:endParaRPr>
              </a:p>
            </p:txBody>
          </p:sp>
        </p:grpSp>
        <p:sp>
          <p:nvSpPr>
            <p:cNvPr id="93" name="TextBox 92"/>
            <p:cNvSpPr txBox="1"/>
            <p:nvPr/>
          </p:nvSpPr>
          <p:spPr>
            <a:xfrm>
              <a:off x="4519866" y="5201216"/>
              <a:ext cx="1720649" cy="492740"/>
            </a:xfrm>
            <a:prstGeom prst="rect">
              <a:avLst/>
            </a:prstGeom>
            <a:noFill/>
          </p:spPr>
          <p:txBody>
            <a:bodyPr wrap="none">
              <a:spAutoFit/>
            </a:bodyPr>
            <a:lstStyle/>
            <a:p>
              <a:pPr>
                <a:defRPr/>
              </a:pPr>
              <a:r>
                <a:rPr lang="en-US" sz="1800" dirty="0">
                  <a:latin typeface="Calibri" panose="020F0502020204030204" pitchFamily="34" charset="0"/>
                  <a:cs typeface="Calibri" panose="020F0502020204030204" pitchFamily="34" charset="0"/>
                </a:rPr>
                <a:t>Multiplexer</a:t>
              </a:r>
            </a:p>
          </p:txBody>
        </p:sp>
      </p:grpSp>
      <p:grpSp>
        <p:nvGrpSpPr>
          <p:cNvPr id="10" name="Group 93"/>
          <p:cNvGrpSpPr>
            <a:grpSpLocks/>
          </p:cNvGrpSpPr>
          <p:nvPr/>
        </p:nvGrpSpPr>
        <p:grpSpPr bwMode="auto">
          <a:xfrm>
            <a:off x="5595938" y="3275411"/>
            <a:ext cx="2248462" cy="1495006"/>
            <a:chOff x="2660650" y="4654550"/>
            <a:chExt cx="2998784" cy="1992780"/>
          </a:xfrm>
        </p:grpSpPr>
        <p:sp>
          <p:nvSpPr>
            <p:cNvPr id="95" name="Line 27"/>
            <p:cNvSpPr>
              <a:spLocks noChangeShapeType="1"/>
            </p:cNvSpPr>
            <p:nvPr/>
          </p:nvSpPr>
          <p:spPr bwMode="auto">
            <a:xfrm flipH="1">
              <a:off x="2967123" y="5441728"/>
              <a:ext cx="787619"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97" name="Line 37"/>
            <p:cNvSpPr>
              <a:spLocks noChangeShapeType="1"/>
            </p:cNvSpPr>
            <p:nvPr/>
          </p:nvSpPr>
          <p:spPr bwMode="auto">
            <a:xfrm flipH="1">
              <a:off x="3354581" y="5371898"/>
              <a:ext cx="88925" cy="139661"/>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98" name="Rectangle 38"/>
            <p:cNvSpPr>
              <a:spLocks noChangeArrowheads="1"/>
            </p:cNvSpPr>
            <p:nvPr/>
          </p:nvSpPr>
          <p:spPr bwMode="auto">
            <a:xfrm>
              <a:off x="3041756" y="5397291"/>
              <a:ext cx="392312" cy="335896"/>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99" name="Line 39"/>
            <p:cNvSpPr>
              <a:spLocks noChangeShapeType="1"/>
            </p:cNvSpPr>
            <p:nvPr/>
          </p:nvSpPr>
          <p:spPr bwMode="auto">
            <a:xfrm flipH="1">
              <a:off x="2967123" y="6355871"/>
              <a:ext cx="787619"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100" name="Line 40"/>
            <p:cNvSpPr>
              <a:spLocks noChangeShapeType="1"/>
            </p:cNvSpPr>
            <p:nvPr/>
          </p:nvSpPr>
          <p:spPr bwMode="auto">
            <a:xfrm flipH="1">
              <a:off x="3354581" y="6286041"/>
              <a:ext cx="88925" cy="139661"/>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101" name="Rectangle 41"/>
            <p:cNvSpPr>
              <a:spLocks noChangeArrowheads="1"/>
            </p:cNvSpPr>
            <p:nvPr/>
          </p:nvSpPr>
          <p:spPr bwMode="auto">
            <a:xfrm>
              <a:off x="3041756" y="6311434"/>
              <a:ext cx="392312" cy="335896"/>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102" name="Rectangle 42"/>
            <p:cNvSpPr>
              <a:spLocks noChangeArrowheads="1"/>
            </p:cNvSpPr>
            <p:nvPr/>
          </p:nvSpPr>
          <p:spPr bwMode="auto">
            <a:xfrm>
              <a:off x="2660650" y="5244934"/>
              <a:ext cx="304657" cy="335896"/>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A</a:t>
              </a:r>
            </a:p>
          </p:txBody>
        </p:sp>
        <p:sp>
          <p:nvSpPr>
            <p:cNvPr id="103" name="Rectangle 43"/>
            <p:cNvSpPr>
              <a:spLocks noChangeArrowheads="1"/>
            </p:cNvSpPr>
            <p:nvPr/>
          </p:nvSpPr>
          <p:spPr bwMode="auto">
            <a:xfrm>
              <a:off x="2660650" y="6159077"/>
              <a:ext cx="304657" cy="335896"/>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B</a:t>
              </a:r>
            </a:p>
          </p:txBody>
        </p:sp>
        <p:sp>
          <p:nvSpPr>
            <p:cNvPr id="104" name="Line 44"/>
            <p:cNvSpPr>
              <a:spLocks noChangeShapeType="1"/>
            </p:cNvSpPr>
            <p:nvPr/>
          </p:nvSpPr>
          <p:spPr bwMode="auto">
            <a:xfrm flipH="1">
              <a:off x="4186663" y="5898800"/>
              <a:ext cx="787619" cy="0"/>
            </a:xfrm>
            <a:prstGeom prst="line">
              <a:avLst/>
            </a:prstGeom>
            <a:noFill/>
            <a:ln w="25400">
              <a:solidFill>
                <a:schemeClr val="tx1"/>
              </a:solidFill>
              <a:round/>
              <a:headEnd type="triangle" w="med" len="me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105" name="Line 45"/>
            <p:cNvSpPr>
              <a:spLocks noChangeShapeType="1"/>
            </p:cNvSpPr>
            <p:nvPr/>
          </p:nvSpPr>
          <p:spPr bwMode="auto">
            <a:xfrm flipH="1">
              <a:off x="4574121" y="5828969"/>
              <a:ext cx="88925" cy="139661"/>
            </a:xfrm>
            <a:prstGeom prst="line">
              <a:avLst/>
            </a:prstGeom>
            <a:noFill/>
            <a:ln w="12700">
              <a:solidFill>
                <a:schemeClr val="tx1"/>
              </a:solidFill>
              <a:round/>
              <a:headEnd/>
              <a:tailEn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106" name="Rectangle 46"/>
            <p:cNvSpPr>
              <a:spLocks noChangeArrowheads="1"/>
            </p:cNvSpPr>
            <p:nvPr/>
          </p:nvSpPr>
          <p:spPr bwMode="auto">
            <a:xfrm>
              <a:off x="4261296" y="5854361"/>
              <a:ext cx="392312" cy="335896"/>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32</a:t>
              </a:r>
            </a:p>
          </p:txBody>
        </p:sp>
        <p:sp>
          <p:nvSpPr>
            <p:cNvPr id="107" name="Rectangle 47"/>
            <p:cNvSpPr>
              <a:spLocks noChangeArrowheads="1"/>
            </p:cNvSpPr>
            <p:nvPr/>
          </p:nvSpPr>
          <p:spPr bwMode="auto">
            <a:xfrm>
              <a:off x="4947288" y="5702006"/>
              <a:ext cx="712146" cy="335896"/>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dirty="0">
                  <a:latin typeface="Calibri" panose="020F0502020204030204" pitchFamily="34" charset="0"/>
                  <a:cs typeface="Calibri" panose="020F0502020204030204" pitchFamily="34" charset="0"/>
                </a:rPr>
                <a:t>Result</a:t>
              </a:r>
            </a:p>
          </p:txBody>
        </p:sp>
        <p:sp>
          <p:nvSpPr>
            <p:cNvPr id="108" name="Line 48"/>
            <p:cNvSpPr>
              <a:spLocks noChangeShapeType="1"/>
            </p:cNvSpPr>
            <p:nvPr/>
          </p:nvSpPr>
          <p:spPr bwMode="auto">
            <a:xfrm>
              <a:off x="3970703" y="4991005"/>
              <a:ext cx="0" cy="444375"/>
            </a:xfrm>
            <a:prstGeom prst="line">
              <a:avLst/>
            </a:prstGeom>
            <a:noFill/>
            <a:ln w="12700">
              <a:solidFill>
                <a:schemeClr val="tx1"/>
              </a:solidFill>
              <a:round/>
              <a:headEnd/>
              <a:tailEnd type="triangle" w="med" len="med"/>
            </a:ln>
          </p:spPr>
          <p:txBody>
            <a:bodyPr wrap="none" anchor="ctr">
              <a:prstTxWarp prst="textNoShape">
                <a:avLst/>
              </a:prstTxWarp>
            </a:bodyPr>
            <a:lstStyle/>
            <a:p>
              <a:pPr>
                <a:defRPr/>
              </a:pPr>
              <a:endParaRPr lang="en-US" sz="1200">
                <a:latin typeface="Calibri" panose="020F0502020204030204" pitchFamily="34" charset="0"/>
                <a:cs typeface="Calibri" panose="020F0502020204030204" pitchFamily="34" charset="0"/>
              </a:endParaRPr>
            </a:p>
          </p:txBody>
        </p:sp>
        <p:sp>
          <p:nvSpPr>
            <p:cNvPr id="109" name="Rectangle 49"/>
            <p:cNvSpPr>
              <a:spLocks noChangeArrowheads="1"/>
            </p:cNvSpPr>
            <p:nvPr/>
          </p:nvSpPr>
          <p:spPr bwMode="auto">
            <a:xfrm>
              <a:off x="3670581" y="4654550"/>
              <a:ext cx="606594" cy="335896"/>
            </a:xfrm>
            <a:prstGeom prst="rect">
              <a:avLst/>
            </a:prstGeom>
            <a:noFill/>
            <a:ln w="12700">
              <a:noFill/>
              <a:miter lim="800000"/>
              <a:headEnd/>
              <a:tailEnd/>
            </a:ln>
          </p:spPr>
          <p:txBody>
            <a:bodyPr lIns="67866" tIns="33338" rIns="67866" bIns="33338">
              <a:prstTxWarp prst="textNoShape">
                <a:avLst/>
              </a:prstTxWarp>
              <a:spAutoFit/>
            </a:bodyPr>
            <a:lstStyle/>
            <a:p>
              <a:pPr>
                <a:defRPr/>
              </a:pPr>
              <a:r>
                <a:rPr lang="en-US" sz="1200">
                  <a:latin typeface="Calibri" panose="020F0502020204030204" pitchFamily="34" charset="0"/>
                  <a:cs typeface="Calibri" panose="020F0502020204030204" pitchFamily="34" charset="0"/>
                </a:rPr>
                <a:t>OP</a:t>
              </a:r>
            </a:p>
          </p:txBody>
        </p:sp>
      </p:grpSp>
      <p:sp>
        <p:nvSpPr>
          <p:cNvPr id="122" name="TextBox 121"/>
          <p:cNvSpPr txBox="1"/>
          <p:nvPr/>
        </p:nvSpPr>
        <p:spPr>
          <a:xfrm>
            <a:off x="6275785" y="4716067"/>
            <a:ext cx="572593" cy="369332"/>
          </a:xfrm>
          <a:prstGeom prst="rect">
            <a:avLst/>
          </a:prstGeom>
          <a:noFill/>
        </p:spPr>
        <p:txBody>
          <a:bodyPr wrap="none">
            <a:spAutoFit/>
          </a:bodyPr>
          <a:lstStyle/>
          <a:p>
            <a:pPr>
              <a:defRPr/>
            </a:pPr>
            <a:r>
              <a:rPr lang="en-US" sz="1800" dirty="0">
                <a:latin typeface="Calibri" panose="020F0502020204030204" pitchFamily="34" charset="0"/>
                <a:cs typeface="Calibri" panose="020F0502020204030204" pitchFamily="34" charset="0"/>
              </a:rPr>
              <a:t>ALU</a:t>
            </a:r>
          </a:p>
        </p:txBody>
      </p:sp>
      <p:grpSp>
        <p:nvGrpSpPr>
          <p:cNvPr id="11" name="Group 66"/>
          <p:cNvGrpSpPr>
            <a:grpSpLocks/>
          </p:cNvGrpSpPr>
          <p:nvPr/>
        </p:nvGrpSpPr>
        <p:grpSpPr bwMode="auto">
          <a:xfrm>
            <a:off x="6376989" y="3757613"/>
            <a:ext cx="364331" cy="857250"/>
            <a:chOff x="4009" y="2304"/>
            <a:chExt cx="306" cy="720"/>
          </a:xfrm>
        </p:grpSpPr>
        <p:sp>
          <p:nvSpPr>
            <p:cNvPr id="68" name="Rectangle 67"/>
            <p:cNvSpPr>
              <a:spLocks noChangeArrowheads="1"/>
            </p:cNvSpPr>
            <p:nvPr/>
          </p:nvSpPr>
          <p:spPr bwMode="auto">
            <a:xfrm>
              <a:off x="4009" y="2322"/>
              <a:ext cx="115" cy="212"/>
            </a:xfrm>
            <a:prstGeom prst="rect">
              <a:avLst/>
            </a:prstGeom>
            <a:noFill/>
            <a:ln w="12700">
              <a:noFill/>
              <a:miter lim="800000"/>
              <a:headEnd/>
              <a:tailEnd/>
            </a:ln>
          </p:spPr>
          <p:txBody>
            <a:bodyPr wrap="none" lIns="67866" tIns="33338" rIns="67866" bIns="33338">
              <a:prstTxWarp prst="textNoShape">
                <a:avLst/>
              </a:prstTxWarp>
              <a:spAutoFit/>
            </a:bodyPr>
            <a:lstStyle/>
            <a:p>
              <a:pPr>
                <a:defRPr/>
              </a:pPr>
              <a:endParaRPr lang="en-US" sz="1200">
                <a:latin typeface="Calibri" panose="020F0502020204030204" pitchFamily="34" charset="0"/>
                <a:cs typeface="Calibri" panose="020F0502020204030204" pitchFamily="34" charset="0"/>
              </a:endParaRPr>
            </a:p>
          </p:txBody>
        </p:sp>
        <p:sp>
          <p:nvSpPr>
            <p:cNvPr id="69" name="Rectangle 68"/>
            <p:cNvSpPr>
              <a:spLocks noChangeArrowheads="1"/>
            </p:cNvSpPr>
            <p:nvPr/>
          </p:nvSpPr>
          <p:spPr bwMode="auto">
            <a:xfrm rot="5400000">
              <a:off x="4018" y="2582"/>
              <a:ext cx="333" cy="212"/>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dirty="0">
                  <a:latin typeface="Calibri" panose="020F0502020204030204" pitchFamily="34" charset="0"/>
                  <a:cs typeface="Calibri" panose="020F0502020204030204" pitchFamily="34" charset="0"/>
                </a:rPr>
                <a:t>ALU</a:t>
              </a:r>
            </a:p>
          </p:txBody>
        </p:sp>
        <p:sp>
          <p:nvSpPr>
            <p:cNvPr id="85" name="Freeform 69"/>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pPr>
                <a:defRPr/>
              </a:pPr>
              <a:endParaRPr lang="en-US" sz="1800">
                <a:latin typeface="Calibri" panose="020F0502020204030204" pitchFamily="34" charset="0"/>
                <a:cs typeface="Calibri" panose="020F0502020204030204" pitchFamily="34" charset="0"/>
              </a:endParaRPr>
            </a:p>
          </p:txBody>
        </p:sp>
      </p:grpSp>
      <p:grpSp>
        <p:nvGrpSpPr>
          <p:cNvPr id="12" name="Group 66"/>
          <p:cNvGrpSpPr>
            <a:grpSpLocks/>
          </p:cNvGrpSpPr>
          <p:nvPr/>
        </p:nvGrpSpPr>
        <p:grpSpPr bwMode="auto">
          <a:xfrm>
            <a:off x="2056211" y="3734991"/>
            <a:ext cx="364331" cy="857250"/>
            <a:chOff x="4009" y="2304"/>
            <a:chExt cx="306" cy="720"/>
          </a:xfrm>
        </p:grpSpPr>
        <p:sp>
          <p:nvSpPr>
            <p:cNvPr id="87" name="Rectangle 67"/>
            <p:cNvSpPr>
              <a:spLocks noChangeArrowheads="1"/>
            </p:cNvSpPr>
            <p:nvPr/>
          </p:nvSpPr>
          <p:spPr bwMode="auto">
            <a:xfrm>
              <a:off x="4009" y="2322"/>
              <a:ext cx="115" cy="212"/>
            </a:xfrm>
            <a:prstGeom prst="rect">
              <a:avLst/>
            </a:prstGeom>
            <a:noFill/>
            <a:ln w="12700">
              <a:noFill/>
              <a:miter lim="800000"/>
              <a:headEnd/>
              <a:tailEnd/>
            </a:ln>
          </p:spPr>
          <p:txBody>
            <a:bodyPr wrap="none" lIns="67866" tIns="33338" rIns="67866" bIns="33338">
              <a:prstTxWarp prst="textNoShape">
                <a:avLst/>
              </a:prstTxWarp>
              <a:spAutoFit/>
            </a:bodyPr>
            <a:lstStyle/>
            <a:p>
              <a:pPr>
                <a:defRPr/>
              </a:pPr>
              <a:endParaRPr lang="en-US" sz="1200">
                <a:latin typeface="Calibri" panose="020F0502020204030204" pitchFamily="34" charset="0"/>
                <a:cs typeface="Calibri" panose="020F0502020204030204" pitchFamily="34" charset="0"/>
              </a:endParaRPr>
            </a:p>
          </p:txBody>
        </p:sp>
        <p:sp>
          <p:nvSpPr>
            <p:cNvPr id="88" name="Rectangle 68"/>
            <p:cNvSpPr>
              <a:spLocks noChangeArrowheads="1"/>
            </p:cNvSpPr>
            <p:nvPr/>
          </p:nvSpPr>
          <p:spPr bwMode="auto">
            <a:xfrm rot="5400000">
              <a:off x="3962" y="2562"/>
              <a:ext cx="444" cy="212"/>
            </a:xfrm>
            <a:prstGeom prst="rect">
              <a:avLst/>
            </a:prstGeom>
            <a:noFill/>
            <a:ln w="12700">
              <a:noFill/>
              <a:miter lim="800000"/>
              <a:headEnd/>
              <a:tailEnd/>
            </a:ln>
          </p:spPr>
          <p:txBody>
            <a:bodyPr wrap="none" lIns="67866" tIns="33338" rIns="67866" bIns="33338">
              <a:prstTxWarp prst="textNoShape">
                <a:avLst/>
              </a:prstTxWarp>
              <a:spAutoFit/>
            </a:bodyPr>
            <a:lstStyle/>
            <a:p>
              <a:pPr>
                <a:defRPr/>
              </a:pPr>
              <a:r>
                <a:rPr lang="en-US" sz="1200" dirty="0">
                  <a:latin typeface="Calibri" panose="020F0502020204030204" pitchFamily="34" charset="0"/>
                  <a:cs typeface="Calibri" panose="020F0502020204030204" pitchFamily="34" charset="0"/>
                </a:rPr>
                <a:t>Adder</a:t>
              </a:r>
            </a:p>
          </p:txBody>
        </p:sp>
        <p:sp>
          <p:nvSpPr>
            <p:cNvPr id="89" name="Freeform 69"/>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pPr>
                <a:defRPr/>
              </a:pPr>
              <a:endParaRPr lang="en-US" sz="1800">
                <a:latin typeface="Calibri" panose="020F0502020204030204" pitchFamily="34" charset="0"/>
                <a:cs typeface="Calibri" panose="020F0502020204030204" pitchFamily="34" charset="0"/>
              </a:endParaRPr>
            </a:p>
          </p:txBody>
        </p:sp>
      </p:grpSp>
      <p:sp>
        <p:nvSpPr>
          <p:cNvPr id="13" name="TextBox 12"/>
          <p:cNvSpPr txBox="1"/>
          <p:nvPr/>
        </p:nvSpPr>
        <p:spPr>
          <a:xfrm>
            <a:off x="7310438" y="3904183"/>
            <a:ext cx="469039"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Zero</a:t>
            </a:r>
          </a:p>
        </p:txBody>
      </p:sp>
      <p:cxnSp>
        <p:nvCxnSpPr>
          <p:cNvPr id="15" name="Straight Arrow Connector 14"/>
          <p:cNvCxnSpPr/>
          <p:nvPr/>
        </p:nvCxnSpPr>
        <p:spPr>
          <a:xfrm>
            <a:off x="6740129" y="4045995"/>
            <a:ext cx="59055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Footer Placeholder 3">
            <a:extLst>
              <a:ext uri="{FF2B5EF4-FFF2-40B4-BE49-F238E27FC236}">
                <a16:creationId xmlns:a16="http://schemas.microsoft.com/office/drawing/2014/main" id="{0AC99108-403F-244D-8B39-7407C7AB61B5}"/>
              </a:ext>
            </a:extLst>
          </p:cNvPr>
          <p:cNvSpPr txBox="1">
            <a:spLocks/>
          </p:cNvSpPr>
          <p:nvPr/>
        </p:nvSpPr>
        <p:spPr>
          <a:xfrm>
            <a:off x="31626" y="6449107"/>
            <a:ext cx="5250986" cy="356666"/>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b="1" kern="1200">
                <a:solidFill>
                  <a:schemeClr val="tx1">
                    <a:tint val="75000"/>
                  </a:schemeClr>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b="0" dirty="0"/>
              <a:t>Prof </a:t>
            </a:r>
            <a:r>
              <a:rPr lang="en-US" b="0" dirty="0" err="1"/>
              <a:t>Krste</a:t>
            </a:r>
            <a:r>
              <a:rPr lang="en-US" b="0" dirty="0"/>
              <a:t> </a:t>
            </a:r>
            <a:r>
              <a:rPr lang="en-US" b="0" dirty="0" err="1"/>
              <a:t>Asanović</a:t>
            </a:r>
            <a:r>
              <a:rPr lang="en-US" b="0" dirty="0"/>
              <a:t> &amp; Randy H. Katz, </a:t>
            </a:r>
            <a:r>
              <a:rPr lang="en-US" b="0" dirty="0" err="1"/>
              <a:t>Univ</a:t>
            </a:r>
            <a:r>
              <a:rPr lang="en-US" b="0" dirty="0"/>
              <a:t> of California, Berkeley</a:t>
            </a:r>
          </a:p>
        </p:txBody>
      </p:sp>
    </p:spTree>
    <p:extLst>
      <p:ext uri="{BB962C8B-B14F-4D97-AF65-F5344CB8AC3E}">
        <p14:creationId xmlns:p14="http://schemas.microsoft.com/office/powerpoint/2010/main" val="2204499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11DCF89F-DCC4-6546-9C75-0516574DAE1A}"/>
              </a:ext>
            </a:extLst>
          </p:cNvPr>
          <p:cNvSpPr>
            <a:spLocks noGrp="1" noChangeArrowheads="1"/>
          </p:cNvSpPr>
          <p:nvPr>
            <p:ph type="ctrTitle"/>
          </p:nvPr>
        </p:nvSpPr>
        <p:spPr>
          <a:xfrm>
            <a:off x="611560" y="2996952"/>
            <a:ext cx="7772400" cy="1470025"/>
          </a:xfrm>
        </p:spPr>
        <p:txBody>
          <a:bodyPr/>
          <a:lstStyle/>
          <a:p>
            <a:pPr marL="0" indent="0"/>
            <a:r>
              <a:rPr lang="en-US" altLang="en-US" dirty="0"/>
              <a:t>One Instruction Per Cycle Datapath </a:t>
            </a:r>
          </a:p>
        </p:txBody>
      </p:sp>
    </p:spTree>
    <p:extLst>
      <p:ext uri="{BB962C8B-B14F-4D97-AF65-F5344CB8AC3E}">
        <p14:creationId xmlns:p14="http://schemas.microsoft.com/office/powerpoint/2010/main" val="3345676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0" id="{2D10BAA3-AD9A-6343-B2A4-F893D99A301B}" vid="{6BD431AC-E10C-844D-851D-5144DA68DA0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2D10BAA3-AD9A-6343-B2A4-F893D99A301B}" vid="{6F11ACE0-E371-484C-AB83-F714555545B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5061</TotalTime>
  <Words>3196</Words>
  <Application>Microsoft Macintosh PowerPoint</Application>
  <PresentationFormat>On-screen Show (4:3)</PresentationFormat>
  <Paragraphs>710</Paragraphs>
  <Slides>41</Slides>
  <Notes>19</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41</vt:i4>
      </vt:variant>
    </vt:vector>
  </HeadingPairs>
  <TitlesOfParts>
    <vt:vector size="58" baseType="lpstr">
      <vt:lpstr>ＭＳ Ｐゴシック</vt:lpstr>
      <vt:lpstr>ヒラギノ角ゴ ProN W3</vt:lpstr>
      <vt:lpstr>Arial</vt:lpstr>
      <vt:lpstr>Arial Narrow</vt:lpstr>
      <vt:lpstr>Calibri</vt:lpstr>
      <vt:lpstr>Calibri Light</vt:lpstr>
      <vt:lpstr>Courier</vt:lpstr>
      <vt:lpstr>Courier New</vt:lpstr>
      <vt:lpstr>Gill Sans</vt:lpstr>
      <vt:lpstr>Symbol</vt:lpstr>
      <vt:lpstr>Times</vt:lpstr>
      <vt:lpstr>Times New Roman</vt:lpstr>
      <vt:lpstr>Tw Cen MT</vt:lpstr>
      <vt:lpstr>Wingdings</vt:lpstr>
      <vt:lpstr>Wingdings 2</vt:lpstr>
      <vt:lpstr>template2007</vt:lpstr>
      <vt:lpstr>Custom Design</vt:lpstr>
      <vt:lpstr> CS 211 Computer Architecture  Lecture 27 : Datapath Design – 3  Single Cycle Datapath (R-Type Instructions)</vt:lpstr>
      <vt:lpstr>Just be here !</vt:lpstr>
      <vt:lpstr>Acknowledgements</vt:lpstr>
      <vt:lpstr>RISC-V: So far we have studied</vt:lpstr>
      <vt:lpstr>In this class we will study</vt:lpstr>
      <vt:lpstr>Requirements of Instruction Set</vt:lpstr>
      <vt:lpstr>Requirements of the Instruction Set</vt:lpstr>
      <vt:lpstr>Components of the Datapath</vt:lpstr>
      <vt:lpstr>One Instruction Per Cycle Datapath </vt:lpstr>
      <vt:lpstr>Register Transfer Language (RTL)</vt:lpstr>
      <vt:lpstr>Designing our Datapath: Where to start?</vt:lpstr>
      <vt:lpstr>The RISC-V Lite Subset </vt:lpstr>
      <vt:lpstr>One instruction per cycle machine</vt:lpstr>
      <vt:lpstr>One-Instruction-Per-Cycle RISC-V Machine</vt:lpstr>
      <vt:lpstr>Basic Phases of Instruction Execution</vt:lpstr>
      <vt:lpstr>Why Five Stages?</vt:lpstr>
      <vt:lpstr>Assembling the Datapath for add/sub instruction</vt:lpstr>
      <vt:lpstr>Implementing R type instruction</vt:lpstr>
      <vt:lpstr>Implementing R type instruction</vt:lpstr>
      <vt:lpstr>Implementing R type instruction</vt:lpstr>
      <vt:lpstr>Implementing R-Types</vt:lpstr>
      <vt:lpstr>Implementing R-Types</vt:lpstr>
      <vt:lpstr>Implementing R-Types</vt:lpstr>
      <vt:lpstr>Implementing R-Types</vt:lpstr>
      <vt:lpstr>There are many R-Type operations!</vt:lpstr>
      <vt:lpstr>Implementing R-Types</vt:lpstr>
      <vt:lpstr>Timing Diagram for add </vt:lpstr>
      <vt:lpstr>Implementing sub instruction</vt:lpstr>
      <vt:lpstr>Datapath for add/sub</vt:lpstr>
      <vt:lpstr>Implementing other R-Format instructions</vt:lpstr>
      <vt:lpstr>Datapath for addi</vt:lpstr>
      <vt:lpstr>Implementing the addi instruction</vt:lpstr>
      <vt:lpstr>Datapath for add/sub</vt:lpstr>
      <vt:lpstr>Datapath for add/sub</vt:lpstr>
      <vt:lpstr>Adding addi to Datapath</vt:lpstr>
      <vt:lpstr>Adding addi to Datapath</vt:lpstr>
      <vt:lpstr>Adding addi to Datapath</vt:lpstr>
      <vt:lpstr>I-Format immediates</vt:lpstr>
      <vt:lpstr>R+I Datapath</vt:lpstr>
      <vt:lpstr>A few notes on our new datapath...</vt:lpstr>
      <vt:lpstr>Class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 305 Computer Architecture Lecture 22 : Datapath Design</dc:title>
  <dc:creator>Microsoft Office User</dc:creator>
  <dc:description>Redesign of slides created by Randal E. Bryant and David R. O'Hallaron</dc:description>
  <cp:lastModifiedBy>Microsoft Office User</cp:lastModifiedBy>
  <cp:revision>38</cp:revision>
  <cp:lastPrinted>2010-01-19T15:27:43Z</cp:lastPrinted>
  <dcterms:created xsi:type="dcterms:W3CDTF">2020-10-18T12:15:03Z</dcterms:created>
  <dcterms:modified xsi:type="dcterms:W3CDTF">2021-03-24T17:14:12Z</dcterms:modified>
</cp:coreProperties>
</file>