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  <p:sldMasterId id="2147483717" r:id="rId3"/>
    <p:sldMasterId id="2147483731" r:id="rId4"/>
    <p:sldMasterId id="2147483749" r:id="rId5"/>
  </p:sldMasterIdLst>
  <p:notesMasterIdLst>
    <p:notesMasterId r:id="rId37"/>
  </p:notesMasterIdLst>
  <p:handoutMasterIdLst>
    <p:handoutMasterId r:id="rId38"/>
  </p:handoutMasterIdLst>
  <p:sldIdLst>
    <p:sldId id="542" r:id="rId6"/>
    <p:sldId id="1275" r:id="rId7"/>
    <p:sldId id="1338" r:id="rId8"/>
    <p:sldId id="1285" r:id="rId9"/>
    <p:sldId id="454" r:id="rId10"/>
    <p:sldId id="277" r:id="rId11"/>
    <p:sldId id="591" r:id="rId12"/>
    <p:sldId id="1313" r:id="rId13"/>
    <p:sldId id="593" r:id="rId14"/>
    <p:sldId id="1317" r:id="rId15"/>
    <p:sldId id="1309" r:id="rId16"/>
    <p:sldId id="345" r:id="rId17"/>
    <p:sldId id="1315" r:id="rId18"/>
    <p:sldId id="348" r:id="rId19"/>
    <p:sldId id="1350" r:id="rId20"/>
    <p:sldId id="1310" r:id="rId21"/>
    <p:sldId id="742" r:id="rId22"/>
    <p:sldId id="1316" r:id="rId23"/>
    <p:sldId id="346" r:id="rId24"/>
    <p:sldId id="349" r:id="rId25"/>
    <p:sldId id="350" r:id="rId26"/>
    <p:sldId id="1351" r:id="rId27"/>
    <p:sldId id="1323" r:id="rId28"/>
    <p:sldId id="1264" r:id="rId29"/>
    <p:sldId id="482" r:id="rId30"/>
    <p:sldId id="299" r:id="rId31"/>
    <p:sldId id="300" r:id="rId32"/>
    <p:sldId id="353" r:id="rId33"/>
    <p:sldId id="1352" r:id="rId34"/>
    <p:sldId id="491" r:id="rId35"/>
    <p:sldId id="281" r:id="rId36"/>
  </p:sldIdLst>
  <p:sldSz cx="9144000" cy="6858000" type="screen4x3"/>
  <p:notesSz cx="7302500" cy="9586913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D1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0" autoAdjust="0"/>
    <p:restoredTop sz="94828"/>
  </p:normalViewPr>
  <p:slideViewPr>
    <p:cSldViewPr snapToObjects="1">
      <p:cViewPr varScale="1">
        <p:scale>
          <a:sx n="102" d="100"/>
          <a:sy n="102" d="100"/>
        </p:scale>
        <p:origin x="616" y="176"/>
      </p:cViewPr>
      <p:guideLst/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gs" Target="tags/tag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1DFD5C32-3D85-AE44-91B6-C2CEB386A5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B3A80EE9-0150-0B4F-8403-79248BECB8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C4FEC8CA-7715-8149-BB8F-8CC2B09C7FC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5595F51A-B055-D54C-9A01-2A6C0B758B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B3A829A-DB7C-1C4C-9049-1DE361C99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C8CB3CE1-6C74-454E-9EF5-D3729B8DCD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752DBACA-D16A-244C-81E7-0732756529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A4A22A6-233D-874D-B05F-A1680216A4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4D24A1BB-0F26-9641-8F6C-CCC270F08B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86B32F4F-3FE7-C341-8215-4010F96BF6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7D71E2F8-6BE1-0E4D-95FE-B31F73EAB0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075BD091-288B-8C4A-BF1C-CB83BF294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7D00EDBF-BF52-DB4D-83B2-8B1ABEA993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CC39D32B-EB5F-3045-AAAC-340967FE7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E8B7B100-096D-514C-9978-3DBF8D7104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445DF24D-8C4F-0A41-97BC-FCF4BECD4245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ce8b99149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g5ce8b99149_0_3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5ce8b99149_0_3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13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5BD091-288B-8C4A-BF1C-CB83BF294F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61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7" name="Google Shape;13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030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7" name="Google Shape;138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377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E447B-DF7D-9F46-978A-5FE6971990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53177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488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035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2074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2764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047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7E97F-938F-E044-A7E9-D7E17CC1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0CE85-FA6F-A243-AEB0-9E556956CF96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0A07-8535-2749-AC08-B203962E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E916-0B79-D540-B53B-0589295F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4A0B0-B683-A342-8B18-745DB9C67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6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E0A2-2387-2149-9C5E-BCD7FFC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CF42A-8DFA-7049-831B-E119CB5E3786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CB85-088F-E946-945F-82E6F829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F054E-C872-4143-8EF8-D0550502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18BD7-8A9C-3543-B7BD-3A98DD3D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25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F7E9E-3B80-FD44-8CBF-E9F364D0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292A1-FFA0-AE46-9E62-786B622F8A30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89EF-856A-C743-B54F-EB0EAEB1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561C9-47D1-204A-AB1E-EE60439C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6878A-D189-E14A-86A8-4BE63D0DF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93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D2C92D2-AC2C-A44A-987F-631C14B8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9B058-61BC-2148-9FE7-81B87B4B2F65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59E26F-26B9-944C-8658-B4F931EA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0F97E3-DD33-1749-B781-27B0B6BA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C1685-D641-E341-9B25-2778223A2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42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6D01D5A-3A92-3845-AD50-74FC3EBD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3527A-52D5-4D4E-A708-CE5C7281B03D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34C0A-A8E6-5548-9FDE-D1197B68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C5045F2-D5A8-C647-AE91-36C87E52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99430-B2ED-9249-924F-51EFCE231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3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4A40E-01DF-EA45-9270-C34781A1BD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305: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87801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780FADF-C0D3-8142-B38E-35E49116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1F68B-C6E7-A144-B71C-D2499EE698F3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F7B5192-3D63-B445-9056-BCD99107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29855E-56E8-D14E-A39D-2EAB47EC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19E46-E079-D742-83FF-59BDA2461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0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97BC39A-753A-E140-BE9F-5EDE4790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9415D-9FDD-F546-8DE9-ACCF433D7314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00E38E-FE72-8D45-8804-52B3E7D0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F0F984-471B-8645-8636-0CF261A0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E08CD-B9FC-A946-982C-43470BA2E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17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57B6BA-E6A1-BC41-8241-D19A1E50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D3635-AC2C-6149-A599-639CEC506110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BA9484-0562-4644-8F4B-9E0839E6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E2C496-1D6E-4947-8C6A-06518E76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9A89E-9E35-2948-9439-B99E3CDA8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1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3588401-C4E6-5840-BE0D-15724321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8428C-A7FA-B740-A829-321662950E4C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851501-D603-0745-B364-A3EE9895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92A7F3-45A4-8646-90B4-77A112EA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02EB6-2D48-BE4F-9432-619CB04D0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51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8A1E-DEAD-9548-825D-30A3E999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996D-A2CA-6445-9D88-DA8798B55E8F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F1FDF-57B3-2143-916A-B9E5D0AA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F82C-E74B-824C-A832-FF9C2BD9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C7EC6-83B8-D142-939F-D76C066D8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839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F69F-3131-B240-AE4E-34270ED8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AC24D-DFFC-F544-A385-E205F7161ED0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7F18A-016C-0344-9FBF-9A866B1F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E6AF2-9929-A142-B546-0C4303C6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89847-2B62-554E-88BA-C335D5460A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219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6"/>
          <p:cNvSpPr txBox="1">
            <a:spLocks noGrp="1"/>
          </p:cNvSpPr>
          <p:nvPr>
            <p:ph type="ctrTitle"/>
          </p:nvPr>
        </p:nvSpPr>
        <p:spPr>
          <a:xfrm>
            <a:off x="0" y="210312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  <a:defRPr sz="4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76"/>
          <p:cNvSpPr txBox="1">
            <a:spLocks noGrp="1"/>
          </p:cNvSpPr>
          <p:nvPr>
            <p:ph type="subTitle" idx="1"/>
          </p:nvPr>
        </p:nvSpPr>
        <p:spPr>
          <a:xfrm>
            <a:off x="0" y="2743200"/>
            <a:ext cx="91440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5160" y="182880"/>
            <a:ext cx="659367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76"/>
          <p:cNvSpPr txBox="1"/>
          <p:nvPr/>
        </p:nvSpPr>
        <p:spPr>
          <a:xfrm>
            <a:off x="2286000" y="3474720"/>
            <a:ext cx="685800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6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7/15/2019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300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4448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81800"/>
            <a:ext cx="9144000" cy="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012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8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408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FC758312-0FA3-9D47-A4AC-6A79EF0A9B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048054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8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72352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8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558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5160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8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8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62551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8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8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41591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8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24483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9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81656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81800"/>
            <a:ext cx="9144000" cy="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3269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100000">
              <a:schemeClr val="bg1"/>
            </a:gs>
            <a:gs pos="100000">
              <a:schemeClr val="bg2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3080" y="-1701007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blipFill>
            <a:blip r:embed="rId3"/>
            <a:tile tx="0" ty="0" sx="100000" sy="100000" flip="none" algn="tl"/>
          </a:blip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91" y="1122363"/>
            <a:ext cx="9104709" cy="1377950"/>
          </a:xfrm>
          <a:solidFill>
            <a:schemeClr val="bg1"/>
          </a:solidFill>
        </p:spPr>
        <p:txBody>
          <a:bodyPr anchor="b">
            <a:noAutofit/>
          </a:bodyPr>
          <a:lstStyle>
            <a:lvl1pPr algn="l">
              <a:defRPr sz="3000" cap="none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0082" y="6473356"/>
            <a:ext cx="2789963" cy="365125"/>
          </a:xfrm>
          <a:solidFill>
            <a:schemeClr val="bg1"/>
          </a:solidFill>
        </p:spPr>
        <p:txBody>
          <a:bodyPr/>
          <a:lstStyle/>
          <a:p>
            <a:endParaRPr lang="en-US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5684" y="6495458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" y="6181725"/>
            <a:ext cx="657009" cy="68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2537819" y="28163"/>
            <a:ext cx="336448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91919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inst.eecs.berkeley.edu/~eecs151</a:t>
            </a:r>
            <a:r>
              <a:rPr lang="en-US" sz="1800" b="1" dirty="0">
                <a:solidFill>
                  <a:srgbClr val="063DE8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endParaRPr lang="en-US" sz="1800" dirty="0"/>
          </a:p>
        </p:txBody>
      </p:sp>
      <p:sp>
        <p:nvSpPr>
          <p:cNvPr id="68" name="Rectangle 6"/>
          <p:cNvSpPr>
            <a:spLocks/>
          </p:cNvSpPr>
          <p:nvPr userDrawn="1"/>
        </p:nvSpPr>
        <p:spPr bwMode="auto">
          <a:xfrm>
            <a:off x="1407318" y="2521651"/>
            <a:ext cx="6593682" cy="669925"/>
          </a:xfrm>
          <a:prstGeom prst="rect">
            <a:avLst/>
          </a:prstGeom>
          <a:solidFill>
            <a:srgbClr val="0005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19050" tIns="19050" rIns="19050" bIns="19050"/>
          <a:lstStyle/>
          <a:p>
            <a:pPr marL="180975" algn="l">
              <a:tabLst>
                <a:tab pos="1647825" algn="l"/>
                <a:tab pos="1647825" algn="l"/>
              </a:tabLst>
            </a:pPr>
            <a:r>
              <a:rPr lang="en-US" sz="2700" b="1" dirty="0">
                <a:solidFill>
                  <a:srgbClr val="FFFF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Bora </a:t>
            </a:r>
            <a:r>
              <a:rPr lang="en-US" sz="2700" b="1" dirty="0" err="1">
                <a:solidFill>
                  <a:srgbClr val="FFFF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Nikoli</a:t>
            </a:r>
            <a:r>
              <a:rPr lang="sr-Latn-RS" sz="2700" b="1" dirty="0">
                <a:solidFill>
                  <a:srgbClr val="FFFF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ć</a:t>
            </a:r>
            <a:r>
              <a:rPr lang="en-US" sz="2700" b="1" dirty="0">
                <a:solidFill>
                  <a:srgbClr val="FFFF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and Sophia Shao</a:t>
            </a:r>
          </a:p>
        </p:txBody>
      </p:sp>
    </p:spTree>
    <p:extLst>
      <p:ext uri="{BB962C8B-B14F-4D97-AF65-F5344CB8AC3E}">
        <p14:creationId xmlns:p14="http://schemas.microsoft.com/office/powerpoint/2010/main" val="1595342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00000">
              <a:schemeClr val="bg1"/>
            </a:gs>
            <a:gs pos="100000">
              <a:schemeClr val="bg2">
                <a:lumMod val="72000"/>
                <a:lumOff val="2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310" y="249808"/>
            <a:ext cx="7688247" cy="573152"/>
          </a:xfrm>
        </p:spPr>
        <p:txBody>
          <a:bodyPr/>
          <a:lstStyle>
            <a:lvl1pPr>
              <a:defRPr b="1" i="0" cap="none" baseline="0">
                <a:solidFill>
                  <a:srgbClr val="063DE9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310" y="766916"/>
            <a:ext cx="8092439" cy="5610287"/>
          </a:xfrm>
        </p:spPr>
        <p:txBody>
          <a:bodyPr/>
          <a:lstStyle>
            <a:lvl1pPr>
              <a:defRPr sz="2700" b="1" baseline="0">
                <a:latin typeface="Helvetica" pitchFamily="2" charset="0"/>
              </a:defRPr>
            </a:lvl1pPr>
            <a:lvl2pPr>
              <a:defRPr sz="1800" b="1" baseline="0">
                <a:solidFill>
                  <a:srgbClr val="1B4770"/>
                </a:solidFill>
                <a:latin typeface="Helvetica" pitchFamily="2" charset="0"/>
              </a:defRPr>
            </a:lvl2pPr>
            <a:lvl3pPr>
              <a:defRPr sz="1650" b="1" baseline="0">
                <a:solidFill>
                  <a:srgbClr val="941651"/>
                </a:solidFill>
                <a:latin typeface="Helvetica" pitchFamily="2" charset="0"/>
              </a:defRPr>
            </a:lvl3pPr>
            <a:lvl4pPr>
              <a:defRPr sz="1500" b="1" baseline="0">
                <a:latin typeface="Helvetica" pitchFamily="2" charset="0"/>
              </a:defRPr>
            </a:lvl4pPr>
            <a:lvl5pPr>
              <a:defRPr sz="1500" b="1" baseline="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557" y="6493858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893753" cy="238923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6E451F40-1858-BE42-8642-0C3FEE5D14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73099" y="822960"/>
            <a:ext cx="7910828" cy="0"/>
          </a:xfrm>
          <a:prstGeom prst="line">
            <a:avLst/>
          </a:prstGeom>
          <a:noFill/>
          <a:ln w="5715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3402"/>
          </a:p>
        </p:txBody>
      </p:sp>
    </p:spTree>
    <p:extLst>
      <p:ext uri="{BB962C8B-B14F-4D97-AF65-F5344CB8AC3E}">
        <p14:creationId xmlns:p14="http://schemas.microsoft.com/office/powerpoint/2010/main" val="3270221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980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328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6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860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078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565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045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297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588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458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477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953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198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043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091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880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960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028"/>
            <a:ext cx="7772400" cy="14704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092273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81" y="152400"/>
            <a:ext cx="5783759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685800" y="685800"/>
            <a:ext cx="7943850" cy="0"/>
          </a:xfrm>
          <a:prstGeom prst="line">
            <a:avLst/>
          </a:prstGeom>
          <a:noFill/>
          <a:ln w="5715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835"/>
          </a:p>
        </p:txBody>
      </p:sp>
    </p:spTree>
    <p:extLst>
      <p:ext uri="{BB962C8B-B14F-4D97-AF65-F5344CB8AC3E}">
        <p14:creationId xmlns:p14="http://schemas.microsoft.com/office/powerpoint/2010/main" val="416826975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12" y="4406503"/>
            <a:ext cx="7772400" cy="1362075"/>
          </a:xfrm>
        </p:spPr>
        <p:txBody>
          <a:bodyPr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12" y="2906316"/>
            <a:ext cx="7772400" cy="1500188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9650841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82628" cy="387310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153" y="1143000"/>
            <a:ext cx="3882628" cy="387310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238671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03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716"/>
            <a:ext cx="4039791" cy="640557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273"/>
            <a:ext cx="4039791" cy="395049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4716"/>
            <a:ext cx="4041577" cy="640557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5273"/>
            <a:ext cx="4041577" cy="395049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135255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9BA167E-D55B-3B44-A6B0-97CF853147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363" y="6440488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389826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3794994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59987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653"/>
            <a:ext cx="3008412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447" y="272654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4704"/>
            <a:ext cx="3008412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06202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89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89" y="613173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89" y="5367338"/>
            <a:ext cx="5486400" cy="8048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8711420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6951216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4036" y="152400"/>
            <a:ext cx="1962746" cy="4863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802511" cy="4863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2227465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152400"/>
            <a:ext cx="5726113" cy="896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1143000"/>
            <a:ext cx="7847013" cy="173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3033713"/>
            <a:ext cx="7847013" cy="1738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573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28E4C04-85C8-6141-9AC4-F75320EB22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9173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2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33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E8DBAC4-73EB-6642-82C6-1CC33EF5C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F47F957-7568-0F4D-906B-DF8DD8BC1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78962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ABFF793C-1CD3-994D-BBE3-56A8B7B7A98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96732" y="3310731"/>
            <a:ext cx="6858000" cy="236537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/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47991B-263E-6245-8C49-64AF6505A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70DC75EC-E312-044C-9B59-204F9157489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52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6" r:id="rId2"/>
    <p:sldLayoutId id="2147483693" r:id="rId3"/>
    <p:sldLayoutId id="2147483707" r:id="rId4"/>
    <p:sldLayoutId id="2147483708" r:id="rId5"/>
    <p:sldLayoutId id="2147483709" r:id="rId6"/>
    <p:sldLayoutId id="2147483694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622CBB89-C6AE-834C-AC4A-CBE4908B8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0C2622F9-87E6-5848-AA6D-EC4E84817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0438F7-DEE7-744A-87C2-A8B495AE8C3A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A21A72-A5C1-5048-8ADF-C76265589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26393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100000">
              <a:schemeClr val="bg2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9639" y="10728"/>
            <a:ext cx="7429499" cy="507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891" y="855887"/>
            <a:ext cx="7910512" cy="493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88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4381" y="152400"/>
            <a:ext cx="578375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50981" cy="387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A4DA05-C28B-3943-B179-85232E1AF05F}"/>
              </a:ext>
            </a:extLst>
          </p:cNvPr>
          <p:cNvSpPr>
            <a:spLocks/>
          </p:cNvSpPr>
          <p:nvPr userDrawn="1"/>
        </p:nvSpPr>
        <p:spPr bwMode="auto">
          <a:xfrm>
            <a:off x="700088" y="6657975"/>
            <a:ext cx="4964906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14288" tIns="14288" rIns="14288" bIns="14288"/>
          <a:lstStyle/>
          <a:p>
            <a:pPr algn="l"/>
            <a:r>
              <a:rPr lang="en-US" sz="675" b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CS61C </a:t>
            </a:r>
            <a:r>
              <a:rPr lang="en-US" sz="675" b="1" dirty="0">
                <a:solidFill>
                  <a:srgbClr val="063DE8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Datapath II</a:t>
            </a:r>
            <a:r>
              <a:rPr lang="en-US" sz="675" b="1" baseline="0" dirty="0">
                <a:solidFill>
                  <a:srgbClr val="063DE8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fld id="{9AA60BFB-1BA1-45B4-B481-B22DC282B3E2}" type="slidenum">
              <a:rPr lang="en-US" sz="675" b="1" baseline="0" smtClean="0">
                <a:solidFill>
                  <a:srgbClr val="063DE8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‹#›</a:t>
            </a:fld>
            <a:endParaRPr lang="en-US" sz="675" b="1" dirty="0">
              <a:solidFill>
                <a:srgbClr val="063DE8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4982C-FB02-314C-9373-6D9702E613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" y="6168629"/>
            <a:ext cx="637580" cy="66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9553B2E1-1C3C-124D-80ED-289A0AE719B0}"/>
              </a:ext>
            </a:extLst>
          </p:cNvPr>
          <p:cNvSpPr>
            <a:spLocks/>
          </p:cNvSpPr>
          <p:nvPr userDrawn="1"/>
        </p:nvSpPr>
        <p:spPr bwMode="auto">
          <a:xfrm>
            <a:off x="8489821" y="6650832"/>
            <a:ext cx="597922" cy="13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14288" tIns="14288" rIns="14288" bIns="14288">
            <a:spAutoFit/>
          </a:bodyPr>
          <a:lstStyle/>
          <a:p>
            <a:pPr algn="r"/>
            <a:r>
              <a:rPr lang="en-US" sz="675" b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Garcia © UCB</a:t>
            </a:r>
          </a:p>
        </p:txBody>
      </p:sp>
    </p:spTree>
    <p:extLst>
      <p:ext uri="{BB962C8B-B14F-4D97-AF65-F5344CB8AC3E}">
        <p14:creationId xmlns:p14="http://schemas.microsoft.com/office/powerpoint/2010/main" val="19966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ransition/>
  <p:hf sldNum="0" hdr="0" ftr="0" dt="0"/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2362" b="1">
          <a:solidFill>
            <a:srgbClr val="063DE8"/>
          </a:solidFill>
          <a:latin typeface="+mj-lt"/>
          <a:ea typeface="+mj-ea"/>
          <a:cs typeface="+mj-cs"/>
          <a:sym typeface="Helvetica" charset="0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2362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2362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2362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2362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5pPr>
      <a:lvl6pPr marL="257175" algn="l" rtl="0" fontAlgn="base">
        <a:lnSpc>
          <a:spcPct val="87000"/>
        </a:lnSpc>
        <a:spcBef>
          <a:spcPct val="0"/>
        </a:spcBef>
        <a:spcAft>
          <a:spcPct val="0"/>
        </a:spcAft>
        <a:defRPr sz="2362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6pPr>
      <a:lvl7pPr marL="514350" algn="l" rtl="0" fontAlgn="base">
        <a:lnSpc>
          <a:spcPct val="87000"/>
        </a:lnSpc>
        <a:spcBef>
          <a:spcPct val="0"/>
        </a:spcBef>
        <a:spcAft>
          <a:spcPct val="0"/>
        </a:spcAft>
        <a:defRPr sz="2362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7pPr>
      <a:lvl8pPr marL="771525" algn="l" rtl="0" fontAlgn="base">
        <a:lnSpc>
          <a:spcPct val="87000"/>
        </a:lnSpc>
        <a:spcBef>
          <a:spcPct val="0"/>
        </a:spcBef>
        <a:spcAft>
          <a:spcPct val="0"/>
        </a:spcAft>
        <a:defRPr sz="2362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8pPr>
      <a:lvl9pPr marL="1028700" algn="l" rtl="0" fontAlgn="base">
        <a:lnSpc>
          <a:spcPct val="87000"/>
        </a:lnSpc>
        <a:spcBef>
          <a:spcPct val="0"/>
        </a:spcBef>
        <a:spcAft>
          <a:spcPct val="0"/>
        </a:spcAft>
        <a:defRPr sz="2362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9pPr>
    </p:titleStyle>
    <p:bodyStyle>
      <a:lvl1pPr marL="114300" indent="-114300" algn="l" rtl="0" fontAlgn="base">
        <a:lnSpc>
          <a:spcPct val="75000"/>
        </a:lnSpc>
        <a:spcBef>
          <a:spcPts val="1856"/>
        </a:spcBef>
        <a:spcAft>
          <a:spcPct val="0"/>
        </a:spcAft>
        <a:buClr>
          <a:srgbClr val="000000"/>
        </a:buClr>
        <a:buSzPct val="100000"/>
        <a:buFont typeface="Times" charset="0"/>
        <a:buChar char="•"/>
        <a:defRPr sz="2531" b="1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371475" indent="-107156" algn="l" rtl="0" fontAlgn="base">
        <a:lnSpc>
          <a:spcPct val="85000"/>
        </a:lnSpc>
        <a:spcBef>
          <a:spcPts val="1013"/>
        </a:spcBef>
        <a:spcAft>
          <a:spcPct val="0"/>
        </a:spcAft>
        <a:buClr>
          <a:srgbClr val="0D407F"/>
        </a:buClr>
        <a:buSzPct val="100000"/>
        <a:buFont typeface="Helvetica" charset="0"/>
        <a:buChar char="•"/>
        <a:defRPr sz="2194" b="1">
          <a:solidFill>
            <a:srgbClr val="0D407F"/>
          </a:solidFill>
          <a:latin typeface="+mn-lt"/>
          <a:ea typeface="+mn-ea"/>
          <a:cs typeface="+mn-cs"/>
          <a:sym typeface="Helvetica" charset="0"/>
        </a:defRPr>
      </a:lvl2pPr>
      <a:lvl3pPr marL="692944" indent="-192881" algn="l" rtl="0" fontAlgn="base">
        <a:lnSpc>
          <a:spcPct val="85000"/>
        </a:lnSpc>
        <a:spcBef>
          <a:spcPts val="844"/>
        </a:spcBef>
        <a:spcAft>
          <a:spcPct val="0"/>
        </a:spcAft>
        <a:buClr>
          <a:srgbClr val="810A52"/>
        </a:buClr>
        <a:buSzPct val="100000"/>
        <a:buFont typeface="Wingdings" charset="0"/>
        <a:buChar char="§"/>
        <a:defRPr sz="1969" b="1">
          <a:solidFill>
            <a:srgbClr val="810A52"/>
          </a:solidFill>
          <a:latin typeface="+mn-lt"/>
          <a:ea typeface="+mn-ea"/>
          <a:cs typeface="+mn-cs"/>
          <a:sym typeface="Helvetica" charset="0"/>
        </a:defRPr>
      </a:lvl3pPr>
      <a:lvl4pPr marL="950119" indent="-192881" algn="l" rtl="0" fontAlgn="base">
        <a:spcBef>
          <a:spcPts val="338"/>
        </a:spcBef>
        <a:spcAft>
          <a:spcPct val="0"/>
        </a:spcAft>
        <a:buClr>
          <a:srgbClr val="000000"/>
        </a:buClr>
        <a:buSzPct val="100000"/>
        <a:buFont typeface="Times" charset="0"/>
        <a:buChar char="•"/>
        <a:defRPr sz="1631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4pPr>
      <a:lvl5pPr marL="1207294" indent="-192881" algn="l" rtl="0" fontAlgn="base">
        <a:spcBef>
          <a:spcPts val="338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1631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5pPr>
      <a:lvl6pPr marL="1464469" indent="-192881" algn="l" rtl="0" fontAlgn="base">
        <a:spcBef>
          <a:spcPts val="338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1631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6pPr>
      <a:lvl7pPr marL="1721644" indent="-192881" algn="l" rtl="0" fontAlgn="base">
        <a:spcBef>
          <a:spcPts val="338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1631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7pPr>
      <a:lvl8pPr marL="1978819" indent="-192881" algn="l" rtl="0" fontAlgn="base">
        <a:spcBef>
          <a:spcPts val="338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1631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8pPr>
      <a:lvl9pPr marL="2235994" indent="-192881" algn="l" rtl="0" fontAlgn="base">
        <a:spcBef>
          <a:spcPts val="338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1631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>
            <a:extLst>
              <a:ext uri="{FF2B5EF4-FFF2-40B4-BE49-F238E27FC236}">
                <a16:creationId xmlns:a16="http://schemas.microsoft.com/office/drawing/2014/main" id="{79BEBC94-E5B0-8A42-9944-24AB33D678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pPr marL="0" indent="0"/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3000" dirty="0"/>
              <a:t>Lecture 28: RISC-V – Datapath Design Part 4    </a:t>
            </a:r>
            <a:r>
              <a:rPr lang="en-US" altLang="en-US" sz="2800" dirty="0">
                <a:solidFill>
                  <a:srgbClr val="FF0000"/>
                </a:solidFill>
              </a:rPr>
              <a:t>Single Cycle Data Path Implementation </a:t>
            </a:r>
            <a:br>
              <a:rPr lang="en-US" altLang="en-US" sz="3000" dirty="0"/>
            </a:br>
            <a:r>
              <a:rPr lang="en-US" altLang="en-US" sz="1800" dirty="0">
                <a:solidFill>
                  <a:srgbClr val="FF0000"/>
                </a:solidFill>
              </a:rPr>
              <a:t>for Instructions: load, store, branching</a:t>
            </a:r>
            <a:endParaRPr lang="en-US" altLang="en-US" sz="3000" dirty="0">
              <a:solidFill>
                <a:srgbClr val="FF0000"/>
              </a:solidFill>
            </a:endParaRPr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CC0E78C2-47C6-2F4B-9FF8-3724A2D81A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 dirty="0"/>
              <a:t>Ravi Mittal</a:t>
            </a:r>
          </a:p>
          <a:p>
            <a:pPr algn="r"/>
            <a:r>
              <a:rPr lang="en-US" altLang="en-US" dirty="0" err="1"/>
              <a:t>ravi.mittal@iitgoa.ac.in</a:t>
            </a:r>
            <a:endParaRPr lang="en-US" altLang="en-US" dirty="0"/>
          </a:p>
          <a:p>
            <a:pPr algn="r"/>
            <a:r>
              <a:rPr lang="en-US" alt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AE7776-A4B5-0D47-B1C9-F2E89BF6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class, we will study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727F3-3993-404A-BBDC-D4B325EA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Datapath for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lw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dirty="0"/>
              <a:t>Datapath for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sw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dirty="0"/>
              <a:t>Datapath for branch instructions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  <a:p>
            <a:endParaRPr lang="en-US" dirty="0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1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7A2C5D09-036C-A94B-A4EF-432DCBE0A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I-Type Instruction: </a:t>
            </a:r>
            <a:r>
              <a:rPr lang="en-US" altLang="en-US" dirty="0" err="1">
                <a:solidFill>
                  <a:srgbClr val="FF0000"/>
                </a:solidFill>
                <a:latin typeface="Courier" pitchFamily="2" charset="0"/>
              </a:rPr>
              <a:t>lw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Datapath for </a:t>
            </a:r>
            <a:r>
              <a:rPr lang="en-US" altLang="en-US" b="0" dirty="0" err="1">
                <a:solidFill>
                  <a:srgbClr val="FF0000"/>
                </a:solidFill>
                <a:latin typeface="Courier" pitchFamily="2" charset="0"/>
              </a:rPr>
              <a:t>lw</a:t>
            </a:r>
            <a:endParaRPr lang="en-US" altLang="en-US" b="0" dirty="0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9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Loads are also of </a:t>
            </a:r>
            <a:r>
              <a:rPr lang="en-US" dirty="0"/>
              <a:t>I-type</a:t>
            </a:r>
            <a:r>
              <a:rPr lang="en-US" dirty="0">
                <a:solidFill>
                  <a:srgbClr val="FF0000"/>
                </a:solidFill>
              </a:rPr>
              <a:t> : 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lw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767" y="1006062"/>
            <a:ext cx="7850981" cy="547688"/>
          </a:xfrm>
        </p:spPr>
        <p:txBody>
          <a:bodyPr/>
          <a:lstStyle/>
          <a:p>
            <a:r>
              <a:rPr lang="en-US" dirty="0"/>
              <a:t>RISC-V Assembly Instruction (I-type):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2636" y="1090722"/>
            <a:ext cx="2865262" cy="49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5875" tIns="15875" rIns="15875" bIns="15875" numCol="1" anchor="t" anchorCtr="0" compatLnSpc="1">
            <a:prstTxWarp prst="textNoShape">
              <a:avLst/>
            </a:prstTxWarp>
            <a:normAutofit fontScale="92500"/>
          </a:bodyPr>
          <a:lstStyle>
            <a:lvl1pPr marL="182880" indent="-182880" algn="l" rtl="0" fontAlgn="base">
              <a:lnSpc>
                <a:spcPct val="75000"/>
              </a:lnSpc>
              <a:spcBef>
                <a:spcPts val="297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Char char="•"/>
              <a:defRPr sz="405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 charset="0"/>
              </a:defRPr>
            </a:lvl1pPr>
            <a:lvl2pPr marL="594360" indent="-171450" algn="l" rtl="0" fontAlgn="base">
              <a:lnSpc>
                <a:spcPct val="85000"/>
              </a:lnSpc>
              <a:spcBef>
                <a:spcPts val="1620"/>
              </a:spcBef>
              <a:spcAft>
                <a:spcPct val="0"/>
              </a:spcAft>
              <a:buClr>
                <a:srgbClr val="0D407F"/>
              </a:buClr>
              <a:buSzPct val="100000"/>
              <a:buFont typeface="Helvetica" charset="0"/>
              <a:buChar char="•"/>
              <a:defRPr sz="3510" b="1">
                <a:solidFill>
                  <a:srgbClr val="0D407F"/>
                </a:solidFill>
                <a:latin typeface="+mn-lt"/>
                <a:ea typeface="+mn-ea"/>
                <a:cs typeface="+mn-cs"/>
                <a:sym typeface="Helvetica" charset="0"/>
              </a:defRPr>
            </a:lvl2pPr>
            <a:lvl3pPr marL="1108710" indent="-308610" algn="l" rtl="0" fontAlgn="base">
              <a:lnSpc>
                <a:spcPct val="85000"/>
              </a:lnSpc>
              <a:spcBef>
                <a:spcPts val="1350"/>
              </a:spcBef>
              <a:spcAft>
                <a:spcPct val="0"/>
              </a:spcAft>
              <a:buClr>
                <a:srgbClr val="810A52"/>
              </a:buClr>
              <a:buSzPct val="100000"/>
              <a:buFont typeface="Wingdings" charset="0"/>
              <a:buChar char="§"/>
              <a:defRPr sz="3150" b="1">
                <a:solidFill>
                  <a:srgbClr val="810A52"/>
                </a:solidFill>
                <a:latin typeface="+mn-lt"/>
                <a:ea typeface="+mn-ea"/>
                <a:cs typeface="+mn-cs"/>
                <a:sym typeface="Helvetica" charset="0"/>
              </a:defRPr>
            </a:lvl3pPr>
            <a:lvl4pPr marL="152019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Char char="•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4pPr>
            <a:lvl5pPr marL="193167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5pPr>
            <a:lvl6pPr marL="234315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6pPr>
            <a:lvl7pPr marL="275463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7pPr>
            <a:lvl8pPr marL="316611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8pPr>
            <a:lvl9pPr marL="357759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9pPr>
          </a:lstStyle>
          <a:p>
            <a:pPr lvl="1">
              <a:buFontTx/>
              <a:buNone/>
            </a:pPr>
            <a:r>
              <a:rPr lang="en-US" sz="2500" kern="0" dirty="0" err="1">
                <a:latin typeface="Courier New" pitchFamily="-65" charset="0"/>
              </a:rPr>
              <a:t>lw</a:t>
            </a:r>
            <a:r>
              <a:rPr lang="en-US" sz="2500" kern="0" dirty="0">
                <a:latin typeface="Courier New" pitchFamily="-65" charset="0"/>
              </a:rPr>
              <a:t> x14, 8(x2)</a:t>
            </a:r>
          </a:p>
          <a:p>
            <a:pPr lvl="1">
              <a:buFontTx/>
              <a:buNone/>
            </a:pPr>
            <a:endParaRPr lang="en-US" sz="2500" kern="0" dirty="0"/>
          </a:p>
          <a:p>
            <a:pPr lvl="1">
              <a:buFontTx/>
              <a:buNone/>
            </a:pPr>
            <a:endParaRPr lang="en-US" sz="2500" kern="0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806457" y="2622352"/>
            <a:ext cx="319319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>
                <a:solidFill>
                  <a:schemeClr val="tx2"/>
                </a:solidFill>
                <a:latin typeface="Courier New" pitchFamily="-65" charset="0"/>
              </a:rPr>
              <a:t>5</a:t>
            </a:r>
            <a:endParaRPr lang="en-US" sz="1250">
              <a:solidFill>
                <a:schemeClr val="tx2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028169" y="2622352"/>
            <a:ext cx="319319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3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7575634" y="2622352"/>
            <a:ext cx="319319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7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251412" y="2622352"/>
            <a:ext cx="319319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>
                <a:solidFill>
                  <a:schemeClr val="tx2"/>
                </a:solidFill>
                <a:latin typeface="Courier New" pitchFamily="-65" charset="0"/>
              </a:rPr>
              <a:t>5</a:t>
            </a:r>
            <a:endParaRPr lang="en-US" sz="1250">
              <a:solidFill>
                <a:schemeClr val="tx2"/>
              </a:solidFill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528518" y="2098477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31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2988772" y="2098477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20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4180649" y="2098477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15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6858498" y="2098477"/>
            <a:ext cx="300083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7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5453617" y="2098477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12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3294774" y="2096493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19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4452991" y="2095500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14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739729" y="2098477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11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997729" y="2098477"/>
            <a:ext cx="300083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6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8275286" y="2098477"/>
            <a:ext cx="300083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0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3668195" y="2336602"/>
            <a:ext cx="588623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rs1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4686185" y="2336602"/>
            <a:ext cx="992579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funct3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6189661" y="2336602"/>
            <a:ext cx="453971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750" dirty="0" err="1">
                <a:solidFill>
                  <a:schemeClr val="tx2"/>
                </a:solidFill>
                <a:latin typeface="Courier New" pitchFamily="-65" charset="0"/>
              </a:rPr>
              <a:t>rd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7239202" y="2336602"/>
            <a:ext cx="992580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opcode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642937" y="2350493"/>
            <a:ext cx="7858126" cy="2857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>
            <a:off x="3360233" y="2350493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>
            <a:off x="4535279" y="2350493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>
            <a:off x="5783767" y="2350493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>
            <a:off x="7032254" y="2350493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1382001" y="2350493"/>
            <a:ext cx="1396537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 err="1">
                <a:solidFill>
                  <a:schemeClr val="tx2"/>
                </a:solidFill>
                <a:latin typeface="Courier New" pitchFamily="-65" charset="0"/>
              </a:rPr>
              <a:t>imm</a:t>
            </a:r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[11:0]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873286" y="2636243"/>
            <a:ext cx="453970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12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1196715" y="2874368"/>
            <a:ext cx="1800494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offset[11:0]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3631699" y="2868005"/>
            <a:ext cx="723276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base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4802623" y="2861643"/>
            <a:ext cx="857928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width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6041075" y="2855280"/>
            <a:ext cx="723276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 err="1">
                <a:solidFill>
                  <a:schemeClr val="tx2"/>
                </a:solidFill>
                <a:latin typeface="Courier New" pitchFamily="-65" charset="0"/>
              </a:rPr>
              <a:t>dest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7408401" y="2848918"/>
            <a:ext cx="723276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LOAD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17807" y="3059312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31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2978062" y="3059312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20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4169939" y="3059312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15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6847787" y="3059312"/>
            <a:ext cx="300083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7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5442906" y="3059312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12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3284064" y="3057327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19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4442280" y="3056335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14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5729018" y="3059312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11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6987018" y="3059312"/>
            <a:ext cx="300083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6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8264575" y="3059312"/>
            <a:ext cx="300083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0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3388181" y="3297437"/>
            <a:ext cx="857927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00010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877452" y="3297437"/>
            <a:ext cx="588623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010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5774995" y="3297437"/>
            <a:ext cx="857927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01110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7093839" y="3297437"/>
            <a:ext cx="1127232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0000011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632226" y="3311327"/>
            <a:ext cx="7858126" cy="2857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3349522" y="3311327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64" name="Line 15"/>
          <p:cNvSpPr>
            <a:spLocks noChangeShapeType="1"/>
          </p:cNvSpPr>
          <p:nvPr/>
        </p:nvSpPr>
        <p:spPr bwMode="auto">
          <a:xfrm>
            <a:off x="4524569" y="3311327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>
            <a:off x="5773056" y="3311327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66" name="Line 17"/>
          <p:cNvSpPr>
            <a:spLocks noChangeShapeType="1"/>
          </p:cNvSpPr>
          <p:nvPr/>
        </p:nvSpPr>
        <p:spPr bwMode="auto">
          <a:xfrm>
            <a:off x="7021544" y="3311327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1169314" y="3311327"/>
            <a:ext cx="1800494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000000001000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574588" y="3600054"/>
            <a:ext cx="1127232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 err="1">
                <a:solidFill>
                  <a:schemeClr val="tx2"/>
                </a:solidFill>
                <a:latin typeface="Courier New" pitchFamily="-65" charset="0"/>
              </a:rPr>
              <a:t>imm</a:t>
            </a:r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= +8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3605614" y="3593691"/>
            <a:ext cx="857928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rs1=2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5045844" y="3587329"/>
            <a:ext cx="453970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LW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6014990" y="3580966"/>
            <a:ext cx="857928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 err="1">
                <a:solidFill>
                  <a:schemeClr val="tx2"/>
                </a:solidFill>
                <a:latin typeface="Courier New" pitchFamily="-65" charset="0"/>
              </a:rPr>
              <a:t>rd</a:t>
            </a:r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=14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7449643" y="3574604"/>
            <a:ext cx="723276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LOAD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421" y="4006095"/>
            <a:ext cx="8763000" cy="183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The 12-bit signed immediate is added to the base address in register </a:t>
            </a:r>
            <a:r>
              <a:rPr lang="en-US" b="0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  <a:sym typeface="Helvetica" charset="0"/>
              </a:rPr>
              <a:t>rs1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 to form the memory address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This is very similar to the add-immediate operation but </a:t>
            </a:r>
            <a:r>
              <a:rPr 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used to create address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 not to create final result 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Helvetica" charset="0"/>
              </a:rPr>
              <a:t> The value loaded from memory is stored in register </a:t>
            </a:r>
            <a:r>
              <a:rPr lang="en-US" b="0" dirty="0" err="1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  <a:sym typeface="Helvetica" charset="0"/>
              </a:rPr>
              <a:t>rd</a:t>
            </a:r>
            <a:endParaRPr lang="en-US" b="0" dirty="0">
              <a:solidFill>
                <a:srgbClr val="FF0000"/>
              </a:solidFill>
              <a:latin typeface="Courier" pitchFamily="2" charset="0"/>
              <a:cs typeface="Calibri" panose="020F0502020204030204" pitchFamily="34" charset="0"/>
              <a:sym typeface="Helvetica" charset="0"/>
            </a:endParaRPr>
          </a:p>
        </p:txBody>
      </p:sp>
      <p:sp>
        <p:nvSpPr>
          <p:cNvPr id="73" name="Footer Placeholder 3">
            <a:extLst>
              <a:ext uri="{FF2B5EF4-FFF2-40B4-BE49-F238E27FC236}">
                <a16:creationId xmlns:a16="http://schemas.microsoft.com/office/drawing/2014/main" id="{040649F0-E814-FB43-A747-04AB0DAF9850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5197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07">
            <a:extLst>
              <a:ext uri="{FF2B5EF4-FFF2-40B4-BE49-F238E27FC236}">
                <a16:creationId xmlns:a16="http://schemas.microsoft.com/office/drawing/2014/main" id="{20F36FCE-C3A4-ED47-9037-328F36281AF0}"/>
              </a:ext>
            </a:extLst>
          </p:cNvPr>
          <p:cNvSpPr/>
          <p:nvPr/>
        </p:nvSpPr>
        <p:spPr bwMode="auto">
          <a:xfrm>
            <a:off x="6548140" y="2204864"/>
            <a:ext cx="2200324" cy="207967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4" name="Freeform 153"/>
          <p:cNvSpPr/>
          <p:nvPr/>
        </p:nvSpPr>
        <p:spPr bwMode="auto">
          <a:xfrm>
            <a:off x="714765" y="1664042"/>
            <a:ext cx="1890059" cy="1438088"/>
          </a:xfrm>
          <a:custGeom>
            <a:avLst/>
            <a:gdLst>
              <a:gd name="connsiteX0" fmla="*/ 1380565 w 3024094"/>
              <a:gd name="connsiteY0" fmla="*/ 2271059 h 2300941"/>
              <a:gd name="connsiteX1" fmla="*/ 1374588 w 3024094"/>
              <a:gd name="connsiteY1" fmla="*/ 1392517 h 2300941"/>
              <a:gd name="connsiteX2" fmla="*/ 1834777 w 3024094"/>
              <a:gd name="connsiteY2" fmla="*/ 1392517 h 2300941"/>
              <a:gd name="connsiteX3" fmla="*/ 2498165 w 3024094"/>
              <a:gd name="connsiteY3" fmla="*/ 1117600 h 2300941"/>
              <a:gd name="connsiteX4" fmla="*/ 3024094 w 3024094"/>
              <a:gd name="connsiteY4" fmla="*/ 1123576 h 2300941"/>
              <a:gd name="connsiteX5" fmla="*/ 3018118 w 3024094"/>
              <a:gd name="connsiteY5" fmla="*/ 0 h 2300941"/>
              <a:gd name="connsiteX6" fmla="*/ 23906 w 3024094"/>
              <a:gd name="connsiteY6" fmla="*/ 17929 h 2300941"/>
              <a:gd name="connsiteX7" fmla="*/ 0 w 3024094"/>
              <a:gd name="connsiteY7" fmla="*/ 2300941 h 2300941"/>
              <a:gd name="connsiteX8" fmla="*/ 872565 w 3024094"/>
              <a:gd name="connsiteY8" fmla="*/ 2300941 h 230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4094" h="2300941">
                <a:moveTo>
                  <a:pt x="1380565" y="2271059"/>
                </a:moveTo>
                <a:cubicBezTo>
                  <a:pt x="1378573" y="1978212"/>
                  <a:pt x="1376580" y="1685364"/>
                  <a:pt x="1374588" y="1392517"/>
                </a:cubicBezTo>
                <a:lnTo>
                  <a:pt x="1834777" y="1392517"/>
                </a:lnTo>
                <a:lnTo>
                  <a:pt x="2498165" y="1117600"/>
                </a:lnTo>
                <a:lnTo>
                  <a:pt x="3024094" y="1123576"/>
                </a:lnTo>
                <a:lnTo>
                  <a:pt x="3018118" y="0"/>
                </a:lnTo>
                <a:lnTo>
                  <a:pt x="23906" y="17929"/>
                </a:lnTo>
                <a:lnTo>
                  <a:pt x="0" y="2300941"/>
                </a:lnTo>
                <a:lnTo>
                  <a:pt x="872565" y="2300941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5" name="Freeform 154"/>
          <p:cNvSpPr/>
          <p:nvPr/>
        </p:nvSpPr>
        <p:spPr bwMode="auto">
          <a:xfrm>
            <a:off x="2663739" y="3274065"/>
            <a:ext cx="295938" cy="28574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6" name="Freeform 155"/>
          <p:cNvSpPr/>
          <p:nvPr/>
        </p:nvSpPr>
        <p:spPr bwMode="auto">
          <a:xfrm>
            <a:off x="3005465" y="3298649"/>
            <a:ext cx="833181" cy="92674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7" name="Freeform 156"/>
          <p:cNvSpPr/>
          <p:nvPr/>
        </p:nvSpPr>
        <p:spPr bwMode="auto">
          <a:xfrm>
            <a:off x="3015653" y="3491724"/>
            <a:ext cx="833181" cy="92674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BBE0E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8" name="Freeform 157"/>
          <p:cNvSpPr/>
          <p:nvPr/>
        </p:nvSpPr>
        <p:spPr bwMode="auto">
          <a:xfrm>
            <a:off x="2977318" y="3065499"/>
            <a:ext cx="833181" cy="92674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9" name="Freeform 158"/>
          <p:cNvSpPr/>
          <p:nvPr/>
        </p:nvSpPr>
        <p:spPr bwMode="auto">
          <a:xfrm>
            <a:off x="1501329" y="3112957"/>
            <a:ext cx="368403" cy="91404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0" name="Freeform 159"/>
          <p:cNvSpPr/>
          <p:nvPr/>
        </p:nvSpPr>
        <p:spPr bwMode="auto">
          <a:xfrm>
            <a:off x="2959677" y="4343255"/>
            <a:ext cx="526225" cy="56908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1" name="Freeform 160"/>
          <p:cNvSpPr/>
          <p:nvPr/>
        </p:nvSpPr>
        <p:spPr bwMode="auto">
          <a:xfrm flipH="1">
            <a:off x="2968857" y="3044098"/>
            <a:ext cx="28574" cy="1995141"/>
          </a:xfrm>
          <a:custGeom>
            <a:avLst/>
            <a:gdLst>
              <a:gd name="connsiteX0" fmla="*/ 0 w 7951"/>
              <a:gd name="connsiteY0" fmla="*/ 0 h 2798859"/>
              <a:gd name="connsiteX1" fmla="*/ 7951 w 7951"/>
              <a:gd name="connsiteY1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1" h="2798859">
                <a:moveTo>
                  <a:pt x="0" y="0"/>
                </a:moveTo>
                <a:cubicBezTo>
                  <a:pt x="2650" y="932953"/>
                  <a:pt x="5301" y="1865906"/>
                  <a:pt x="7951" y="2798859"/>
                </a:cubicBez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4" name="Freeform 163"/>
          <p:cNvSpPr/>
          <p:nvPr/>
        </p:nvSpPr>
        <p:spPr bwMode="auto">
          <a:xfrm>
            <a:off x="4830335" y="3552575"/>
            <a:ext cx="683538" cy="91480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BBE0E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5" name="Freeform 164"/>
          <p:cNvSpPr/>
          <p:nvPr/>
        </p:nvSpPr>
        <p:spPr bwMode="auto">
          <a:xfrm>
            <a:off x="4828585" y="3240143"/>
            <a:ext cx="1069799" cy="94410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</a:t>
            </a:r>
            <a:r>
              <a:rPr lang="en-US" sz="3600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lw</a:t>
            </a:r>
            <a:r>
              <a:rPr lang="en-US" sz="36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36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Datapath</a:t>
            </a:r>
            <a:endParaRPr lang="en-US" sz="36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2211" y="1664025"/>
            <a:ext cx="2354876" cy="2233468"/>
            <a:chOff x="2769589" y="1828800"/>
            <a:chExt cx="2356181" cy="2234707"/>
          </a:xfrm>
        </p:grpSpPr>
        <p:sp>
          <p:nvSpPr>
            <p:cNvPr id="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3683198" y="2185486"/>
              <a:ext cx="24770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+4</a:t>
              </a:r>
            </a:p>
          </p:txBody>
        </p:sp>
        <p:sp>
          <p:nvSpPr>
            <p:cNvPr id="7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9" name="Rectangle 30"/>
            <p:cNvSpPr>
              <a:spLocks noChangeArrowheads="1"/>
            </p:cNvSpPr>
            <p:nvPr/>
          </p:nvSpPr>
          <p:spPr bwMode="auto">
            <a:xfrm>
              <a:off x="4097373" y="2402325"/>
              <a:ext cx="356766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Add</a:t>
              </a:r>
            </a:p>
          </p:txBody>
        </p:sp>
        <p:sp>
          <p:nvSpPr>
            <p:cNvPr id="10" name="Rectangle 31"/>
            <p:cNvSpPr>
              <a:spLocks noChangeArrowheads="1"/>
            </p:cNvSpPr>
            <p:nvPr/>
          </p:nvSpPr>
          <p:spPr bwMode="auto">
            <a:xfrm>
              <a:off x="3357685" y="3662680"/>
              <a:ext cx="273363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clk</a:t>
              </a:r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auto">
            <a:xfrm>
              <a:off x="3670807" y="3267702"/>
              <a:ext cx="330751" cy="1697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3999847" y="3072566"/>
              <a:ext cx="829449" cy="990941"/>
              <a:chOff x="1319" y="1623"/>
              <a:chExt cx="484" cy="584"/>
            </a:xfrm>
          </p:grpSpPr>
          <p:sp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571500" eaLnBrk="1" hangingPunct="1"/>
                <a:endParaRPr lang="en-US" sz="150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22" name="Rectangle 37"/>
              <p:cNvSpPr>
                <a:spLocks noChangeArrowheads="1"/>
              </p:cNvSpPr>
              <p:nvPr/>
            </p:nvSpPr>
            <p:spPr bwMode="auto">
              <a:xfrm>
                <a:off x="1319" y="1691"/>
                <a:ext cx="225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addr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23" name="Rectangle 38"/>
              <p:cNvSpPr>
                <a:spLocks noChangeArrowheads="1"/>
              </p:cNvSpPr>
              <p:nvPr/>
            </p:nvSpPr>
            <p:spPr bwMode="auto">
              <a:xfrm>
                <a:off x="1608" y="1774"/>
                <a:ext cx="19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inst</a:t>
                </a:r>
                <a:endParaRPr lang="en-US" sz="688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24" name="Rectangle 39"/>
              <p:cNvSpPr>
                <a:spLocks noChangeArrowheads="1"/>
              </p:cNvSpPr>
              <p:nvPr/>
            </p:nvSpPr>
            <p:spPr bwMode="auto">
              <a:xfrm>
                <a:off x="1418" y="2054"/>
                <a:ext cx="29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125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IMEM</a:t>
                </a:r>
              </a:p>
            </p:txBody>
          </p:sp>
        </p:grp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3407141" y="3157761"/>
              <a:ext cx="247701" cy="176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87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PC</a:t>
              </a: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20" name="Rectangle 42"/>
            <p:cNvSpPr>
              <a:spLocks noChangeArrowheads="1"/>
            </p:cNvSpPr>
            <p:nvPr/>
          </p:nvSpPr>
          <p:spPr bwMode="auto">
            <a:xfrm>
              <a:off x="2769589" y="3288006"/>
              <a:ext cx="395260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pc+4</a:t>
              </a:r>
            </a:p>
          </p:txBody>
        </p:sp>
      </p:grpSp>
      <p:sp>
        <p:nvSpPr>
          <p:cNvPr id="25" name="Freeform 48"/>
          <p:cNvSpPr>
            <a:spLocks/>
          </p:cNvSpPr>
          <p:nvPr/>
        </p:nvSpPr>
        <p:spPr bwMode="auto">
          <a:xfrm>
            <a:off x="2975501" y="3055146"/>
            <a:ext cx="897416" cy="233196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6" name="Freeform 49"/>
          <p:cNvSpPr>
            <a:spLocks/>
          </p:cNvSpPr>
          <p:nvPr/>
        </p:nvSpPr>
        <p:spPr bwMode="auto">
          <a:xfrm>
            <a:off x="2975501" y="3278082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7" name="Freeform 53"/>
          <p:cNvSpPr>
            <a:spLocks/>
          </p:cNvSpPr>
          <p:nvPr/>
        </p:nvSpPr>
        <p:spPr bwMode="auto">
          <a:xfrm>
            <a:off x="4299652" y="3545488"/>
            <a:ext cx="1251755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8" name="Rectangle 56"/>
          <p:cNvSpPr>
            <a:spLocks noChangeArrowheads="1"/>
          </p:cNvSpPr>
          <p:nvPr/>
        </p:nvSpPr>
        <p:spPr bwMode="auto">
          <a:xfrm>
            <a:off x="3029276" y="3326090"/>
            <a:ext cx="797394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[24:20]</a:t>
            </a:r>
          </a:p>
        </p:txBody>
      </p:sp>
      <p:sp>
        <p:nvSpPr>
          <p:cNvPr id="29" name="Line 58"/>
          <p:cNvSpPr>
            <a:spLocks noChangeShapeType="1"/>
          </p:cNvSpPr>
          <p:nvPr/>
        </p:nvSpPr>
        <p:spPr bwMode="auto">
          <a:xfrm>
            <a:off x="2975500" y="3059979"/>
            <a:ext cx="5648" cy="1955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0" name="Freeform 61"/>
          <p:cNvSpPr>
            <a:spLocks/>
          </p:cNvSpPr>
          <p:nvPr/>
        </p:nvSpPr>
        <p:spPr bwMode="auto">
          <a:xfrm>
            <a:off x="2966715" y="3501149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grpSp>
        <p:nvGrpSpPr>
          <p:cNvPr id="31" name="Group 62"/>
          <p:cNvGrpSpPr>
            <a:grpSpLocks/>
          </p:cNvGrpSpPr>
          <p:nvPr/>
        </p:nvGrpSpPr>
        <p:grpSpPr bwMode="auto">
          <a:xfrm>
            <a:off x="5958396" y="3026106"/>
            <a:ext cx="440642" cy="730621"/>
            <a:chOff x="4085" y="1630"/>
            <a:chExt cx="251" cy="385"/>
          </a:xfrm>
        </p:grpSpPr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125" b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33" name="Rectangle 66"/>
            <p:cNvSpPr>
              <a:spLocks noChangeArrowheads="1"/>
            </p:cNvSpPr>
            <p:nvPr/>
          </p:nvSpPr>
          <p:spPr bwMode="auto">
            <a:xfrm>
              <a:off x="4095" y="1828"/>
              <a:ext cx="241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ALU</a:t>
              </a:r>
            </a:p>
          </p:txBody>
        </p:sp>
        <p:sp>
          <p:nvSpPr>
            <p:cNvPr id="34" name="Rectangle 66"/>
            <p:cNvSpPr>
              <a:spLocks noChangeArrowheads="1"/>
            </p:cNvSpPr>
            <p:nvPr/>
          </p:nvSpPr>
          <p:spPr bwMode="auto">
            <a:xfrm>
              <a:off x="4140" y="1708"/>
              <a:ext cx="122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5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+</a:t>
              </a:r>
            </a:p>
          </p:txBody>
        </p:sp>
      </p:grpSp>
      <p:sp>
        <p:nvSpPr>
          <p:cNvPr id="35" name="Rectangle 72"/>
          <p:cNvSpPr>
            <a:spLocks noChangeArrowheads="1"/>
          </p:cNvSpPr>
          <p:nvPr/>
        </p:nvSpPr>
        <p:spPr bwMode="auto">
          <a:xfrm>
            <a:off x="4348447" y="4065716"/>
            <a:ext cx="273212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clk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6" name="Rectangle 74"/>
          <p:cNvSpPr>
            <a:spLocks noChangeArrowheads="1"/>
          </p:cNvSpPr>
          <p:nvPr/>
        </p:nvSpPr>
        <p:spPr bwMode="auto">
          <a:xfrm>
            <a:off x="3886099" y="2491195"/>
            <a:ext cx="938814" cy="1439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7" name="Rectangle 76"/>
          <p:cNvSpPr>
            <a:spLocks noChangeArrowheads="1"/>
          </p:cNvSpPr>
          <p:nvPr/>
        </p:nvSpPr>
        <p:spPr bwMode="auto">
          <a:xfrm>
            <a:off x="3929502" y="3695663"/>
            <a:ext cx="576179" cy="215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125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Reg</a:t>
            </a:r>
            <a:r>
              <a:rPr lang="en-US" sz="1125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 [ ]</a:t>
            </a:r>
          </a:p>
        </p:txBody>
      </p:sp>
      <p:sp>
        <p:nvSpPr>
          <p:cNvPr id="38" name="Line 86"/>
          <p:cNvSpPr>
            <a:spLocks noChangeShapeType="1"/>
          </p:cNvSpPr>
          <p:nvPr/>
        </p:nvSpPr>
        <p:spPr bwMode="auto">
          <a:xfrm flipV="1">
            <a:off x="6367446" y="3379918"/>
            <a:ext cx="587011" cy="250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9" name="Freeform 53"/>
          <p:cNvSpPr>
            <a:spLocks/>
          </p:cNvSpPr>
          <p:nvPr/>
        </p:nvSpPr>
        <p:spPr bwMode="auto">
          <a:xfrm flipV="1">
            <a:off x="4837261" y="3194044"/>
            <a:ext cx="1121143" cy="31762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0" name="Line 86"/>
          <p:cNvSpPr>
            <a:spLocks noChangeShapeType="1"/>
          </p:cNvSpPr>
          <p:nvPr/>
        </p:nvSpPr>
        <p:spPr bwMode="auto">
          <a:xfrm flipH="1">
            <a:off x="6724449" y="2788231"/>
            <a:ext cx="12991" cy="5852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1" name="Line 86"/>
          <p:cNvSpPr>
            <a:spLocks noChangeShapeType="1"/>
          </p:cNvSpPr>
          <p:nvPr/>
        </p:nvSpPr>
        <p:spPr bwMode="auto">
          <a:xfrm flipV="1">
            <a:off x="3252465" y="2035254"/>
            <a:ext cx="5131276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2" name="Line 86"/>
          <p:cNvSpPr>
            <a:spLocks noChangeShapeType="1"/>
          </p:cNvSpPr>
          <p:nvPr/>
        </p:nvSpPr>
        <p:spPr bwMode="auto">
          <a:xfrm flipH="1">
            <a:off x="3238937" y="2027603"/>
            <a:ext cx="10479" cy="71397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3" name="Freeform 53"/>
          <p:cNvSpPr>
            <a:spLocks/>
          </p:cNvSpPr>
          <p:nvPr/>
        </p:nvSpPr>
        <p:spPr bwMode="auto">
          <a:xfrm flipV="1">
            <a:off x="3246193" y="2712092"/>
            <a:ext cx="627556" cy="2948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4443090" y="3847884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50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5" name="Line 85"/>
          <p:cNvSpPr>
            <a:spLocks noChangeShapeType="1"/>
          </p:cNvSpPr>
          <p:nvPr/>
        </p:nvSpPr>
        <p:spPr bwMode="auto">
          <a:xfrm>
            <a:off x="4490714" y="3930981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6" name="Rectangle 56"/>
          <p:cNvSpPr>
            <a:spLocks noChangeArrowheads="1"/>
          </p:cNvSpPr>
          <p:nvPr/>
        </p:nvSpPr>
        <p:spPr bwMode="auto">
          <a:xfrm>
            <a:off x="3029276" y="3073732"/>
            <a:ext cx="797394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[19:15]</a:t>
            </a:r>
          </a:p>
        </p:txBody>
      </p:sp>
      <p:sp>
        <p:nvSpPr>
          <p:cNvPr id="47" name="Rectangle 56"/>
          <p:cNvSpPr>
            <a:spLocks noChangeArrowheads="1"/>
          </p:cNvSpPr>
          <p:nvPr/>
        </p:nvSpPr>
        <p:spPr bwMode="auto">
          <a:xfrm>
            <a:off x="3067748" y="2835607"/>
            <a:ext cx="72045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[11:7]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3852153" y="3407107"/>
            <a:ext cx="515266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AddrB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9" name="Rectangle 76"/>
          <p:cNvSpPr>
            <a:spLocks noChangeArrowheads="1"/>
          </p:cNvSpPr>
          <p:nvPr/>
        </p:nvSpPr>
        <p:spPr bwMode="auto">
          <a:xfrm>
            <a:off x="3846543" y="3168982"/>
            <a:ext cx="52648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AddrA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auto">
          <a:xfrm>
            <a:off x="4369516" y="3155304"/>
            <a:ext cx="50725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DataA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51" name="Rectangle 76"/>
          <p:cNvSpPr>
            <a:spLocks noChangeArrowheads="1"/>
          </p:cNvSpPr>
          <p:nvPr/>
        </p:nvSpPr>
        <p:spPr bwMode="auto">
          <a:xfrm>
            <a:off x="4375127" y="3449264"/>
            <a:ext cx="496030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DataB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3844202" y="2957162"/>
            <a:ext cx="524883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AddrD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53" name="Rectangle 76"/>
          <p:cNvSpPr>
            <a:spLocks noChangeArrowheads="1"/>
          </p:cNvSpPr>
          <p:nvPr/>
        </p:nvSpPr>
        <p:spPr bwMode="auto">
          <a:xfrm>
            <a:off x="3846443" y="2645662"/>
            <a:ext cx="50564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DataD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54" name="Rectangle 72"/>
          <p:cNvSpPr>
            <a:spLocks noChangeArrowheads="1"/>
          </p:cNvSpPr>
          <p:nvPr/>
        </p:nvSpPr>
        <p:spPr bwMode="auto">
          <a:xfrm>
            <a:off x="6390644" y="3153130"/>
            <a:ext cx="279624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alu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55" name="Rectangle 76"/>
          <p:cNvSpPr>
            <a:spLocks noChangeArrowheads="1"/>
          </p:cNvSpPr>
          <p:nvPr/>
        </p:nvSpPr>
        <p:spPr bwMode="auto">
          <a:xfrm>
            <a:off x="4818007" y="2998077"/>
            <a:ext cx="64831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Reg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[rs1]</a:t>
            </a:r>
          </a:p>
        </p:txBody>
      </p:sp>
      <p:sp>
        <p:nvSpPr>
          <p:cNvPr id="56" name="Rectangle 76"/>
          <p:cNvSpPr>
            <a:spLocks noChangeArrowheads="1"/>
          </p:cNvSpPr>
          <p:nvPr/>
        </p:nvSpPr>
        <p:spPr bwMode="auto">
          <a:xfrm>
            <a:off x="4802750" y="3328283"/>
            <a:ext cx="648315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Reg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[rs2]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615276" y="5079094"/>
            <a:ext cx="72045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[31:0]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721622" y="3082699"/>
            <a:ext cx="7898503" cy="2501649"/>
            <a:chOff x="1728489" y="2430859"/>
            <a:chExt cx="12637605" cy="4002638"/>
          </a:xfrm>
        </p:grpSpPr>
        <p:sp>
          <p:nvSpPr>
            <p:cNvPr id="59" name="Rectangle 74"/>
            <p:cNvSpPr>
              <a:spLocks noChangeArrowheads="1"/>
            </p:cNvSpPr>
            <p:nvPr/>
          </p:nvSpPr>
          <p:spPr bwMode="auto">
            <a:xfrm>
              <a:off x="1728489" y="5548411"/>
              <a:ext cx="12637605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125" b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4166404" y="6069327"/>
              <a:ext cx="1655422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Control logic</a:t>
              </a:r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7025839" y="5607476"/>
              <a:ext cx="1037304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RegWEn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=1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V="1">
              <a:off x="10445810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10115665" y="5579604"/>
              <a:ext cx="927018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ALUSel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=Add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 flipV="1">
              <a:off x="9616320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" name="Rectangle 39"/>
            <p:cNvSpPr>
              <a:spLocks noChangeArrowheads="1"/>
            </p:cNvSpPr>
            <p:nvPr/>
          </p:nvSpPr>
          <p:spPr bwMode="auto">
            <a:xfrm>
              <a:off x="9253360" y="5558579"/>
              <a:ext cx="575638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Bsel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=1</a:t>
              </a:r>
            </a:p>
          </p:txBody>
        </p:sp>
        <p:cxnSp>
          <p:nvCxnSpPr>
            <p:cNvPr id="121" name="Straight Arrow Connector 120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2" name="Rectangle 39"/>
            <p:cNvSpPr>
              <a:spLocks noChangeArrowheads="1"/>
            </p:cNvSpPr>
            <p:nvPr/>
          </p:nvSpPr>
          <p:spPr bwMode="auto">
            <a:xfrm>
              <a:off x="13206412" y="5575740"/>
              <a:ext cx="844944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WBSel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=0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11602595" y="5575740"/>
              <a:ext cx="1057822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C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MemRW</a:t>
              </a:r>
              <a:endParaRPr lang="en-US" sz="1000" dirty="0">
                <a:solidFill>
                  <a:srgbClr val="C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  <a:p>
              <a:pPr algn="ctr" defTabSz="571500" eaLnBrk="1" hangingPunct="1"/>
              <a:r>
                <a:rPr lang="en-US" sz="1000" dirty="0">
                  <a:solidFill>
                    <a:srgbClr val="C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=Read</a:t>
              </a:r>
            </a:p>
          </p:txBody>
        </p:sp>
        <p:cxnSp>
          <p:nvCxnSpPr>
            <p:cNvPr id="149" name="Straight Arrow Connector 148"/>
            <p:cNvCxnSpPr>
              <a:stCxn id="148" idx="0"/>
            </p:cNvCxnSpPr>
            <p:nvPr/>
          </p:nvCxnSpPr>
          <p:spPr bwMode="auto">
            <a:xfrm flipV="1">
              <a:off x="12131507" y="3807670"/>
              <a:ext cx="24789" cy="176807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oup 66"/>
          <p:cNvGrpSpPr/>
          <p:nvPr/>
        </p:nvGrpSpPr>
        <p:grpSpPr>
          <a:xfrm>
            <a:off x="5546816" y="3438835"/>
            <a:ext cx="173296" cy="458658"/>
            <a:chOff x="5791200" y="1352550"/>
            <a:chExt cx="152400" cy="533400"/>
          </a:xfrm>
        </p:grpSpPr>
        <p:sp>
          <p:nvSpPr>
            <p:cNvPr id="68" name="Trapezoid 67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824578" y="1638300"/>
              <a:ext cx="4934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</p:grpSp>
      <p:sp>
        <p:nvSpPr>
          <p:cNvPr id="71" name="Freeform 53"/>
          <p:cNvSpPr>
            <a:spLocks/>
          </p:cNvSpPr>
          <p:nvPr/>
        </p:nvSpPr>
        <p:spPr bwMode="auto">
          <a:xfrm flipV="1">
            <a:off x="5717276" y="3617567"/>
            <a:ext cx="24112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2" name="Freeform 53"/>
          <p:cNvSpPr>
            <a:spLocks/>
          </p:cNvSpPr>
          <p:nvPr/>
        </p:nvSpPr>
        <p:spPr bwMode="auto">
          <a:xfrm flipV="1">
            <a:off x="5332373" y="3743954"/>
            <a:ext cx="214443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 flipH="1">
            <a:off x="5326492" y="3777506"/>
            <a:ext cx="5423" cy="5302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4" name="Rectangle 76"/>
          <p:cNvSpPr>
            <a:spLocks noChangeArrowheads="1"/>
          </p:cNvSpPr>
          <p:nvPr/>
        </p:nvSpPr>
        <p:spPr bwMode="auto">
          <a:xfrm>
            <a:off x="4671185" y="4316734"/>
            <a:ext cx="768540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Imm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[31:0]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489795" y="3933388"/>
            <a:ext cx="580647" cy="762000"/>
            <a:chOff x="3762752" y="3105150"/>
            <a:chExt cx="580648" cy="762000"/>
          </a:xfrm>
        </p:grpSpPr>
        <p:sp>
          <p:nvSpPr>
            <p:cNvPr id="76" name="Trapezoid 75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5040" b="0" dirty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62752" y="3286906"/>
              <a:ext cx="564579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571500" eaLnBrk="1" hangingPunct="1"/>
              <a:r>
                <a:rPr lang="en-US" sz="1125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Imm</a:t>
              </a:r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.</a:t>
              </a:r>
            </a:p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Gen</a:t>
              </a:r>
            </a:p>
          </p:txBody>
        </p:sp>
      </p:grpSp>
      <p:sp>
        <p:nvSpPr>
          <p:cNvPr id="78" name="Freeform 61"/>
          <p:cNvSpPr>
            <a:spLocks/>
          </p:cNvSpPr>
          <p:nvPr/>
        </p:nvSpPr>
        <p:spPr bwMode="auto">
          <a:xfrm flipV="1">
            <a:off x="2991900" y="4270392"/>
            <a:ext cx="539211" cy="4634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9" name="Line 86"/>
          <p:cNvSpPr>
            <a:spLocks noChangeShapeType="1"/>
          </p:cNvSpPr>
          <p:nvPr/>
        </p:nvSpPr>
        <p:spPr bwMode="auto">
          <a:xfrm>
            <a:off x="4028711" y="4296619"/>
            <a:ext cx="1303204" cy="111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2212" y="1664025"/>
            <a:ext cx="7167811" cy="2245341"/>
            <a:chOff x="2769589" y="1828800"/>
            <a:chExt cx="7171784" cy="2246586"/>
          </a:xfrm>
        </p:grpSpPr>
        <p:sp>
          <p:nvSpPr>
            <p:cNvPr id="81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82" name="Rectangle 27"/>
            <p:cNvSpPr>
              <a:spLocks noChangeArrowheads="1"/>
            </p:cNvSpPr>
            <p:nvPr/>
          </p:nvSpPr>
          <p:spPr bwMode="auto">
            <a:xfrm>
              <a:off x="3683198" y="2185486"/>
              <a:ext cx="24770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+4</a:t>
              </a:r>
            </a:p>
          </p:txBody>
        </p:sp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84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85" name="Rectangle 30"/>
            <p:cNvSpPr>
              <a:spLocks noChangeArrowheads="1"/>
            </p:cNvSpPr>
            <p:nvPr/>
          </p:nvSpPr>
          <p:spPr bwMode="auto">
            <a:xfrm>
              <a:off x="4097374" y="2402325"/>
              <a:ext cx="356766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Add</a:t>
              </a:r>
            </a:p>
          </p:txBody>
        </p:sp>
        <p:sp>
          <p:nvSpPr>
            <p:cNvPr id="86" name="Rectangle 31"/>
            <p:cNvSpPr>
              <a:spLocks noChangeArrowheads="1"/>
            </p:cNvSpPr>
            <p:nvPr/>
          </p:nvSpPr>
          <p:spPr bwMode="auto">
            <a:xfrm>
              <a:off x="3357685" y="3662680"/>
              <a:ext cx="273363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clk</a:t>
              </a:r>
            </a:p>
          </p:txBody>
        </p:sp>
        <p:sp>
          <p:nvSpPr>
            <p:cNvPr id="87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grpSp>
          <p:nvGrpSpPr>
            <p:cNvPr id="88" name="Group 35"/>
            <p:cNvGrpSpPr>
              <a:grpSpLocks/>
            </p:cNvGrpSpPr>
            <p:nvPr/>
          </p:nvGrpSpPr>
          <p:grpSpPr bwMode="auto">
            <a:xfrm>
              <a:off x="3999846" y="3072567"/>
              <a:ext cx="5941527" cy="1002819"/>
              <a:chOff x="1319" y="1623"/>
              <a:chExt cx="3467" cy="591"/>
            </a:xfrm>
          </p:grpSpPr>
          <p:sp>
            <p:nvSpPr>
              <p:cNvPr id="96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571500" eaLnBrk="1" hangingPunct="1"/>
                <a:endParaRPr lang="en-US" sz="150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97" name="Rectangle 37"/>
              <p:cNvSpPr>
                <a:spLocks noChangeArrowheads="1"/>
              </p:cNvSpPr>
              <p:nvPr/>
            </p:nvSpPr>
            <p:spPr bwMode="auto">
              <a:xfrm>
                <a:off x="1319" y="1691"/>
                <a:ext cx="225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addr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98" name="Rectangle 38"/>
              <p:cNvSpPr>
                <a:spLocks noChangeArrowheads="1"/>
              </p:cNvSpPr>
              <p:nvPr/>
            </p:nvSpPr>
            <p:spPr bwMode="auto">
              <a:xfrm>
                <a:off x="1608" y="1774"/>
                <a:ext cx="19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inst</a:t>
                </a:r>
                <a:endParaRPr lang="en-US" sz="688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99" name="Rectangle 39"/>
              <p:cNvSpPr>
                <a:spLocks noChangeArrowheads="1"/>
              </p:cNvSpPr>
              <p:nvPr/>
            </p:nvSpPr>
            <p:spPr bwMode="auto">
              <a:xfrm>
                <a:off x="1418" y="2054"/>
                <a:ext cx="29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125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IMEM</a:t>
                </a:r>
              </a:p>
            </p:txBody>
          </p:sp>
          <p:sp>
            <p:nvSpPr>
              <p:cNvPr id="10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571500" eaLnBrk="1" hangingPunct="1"/>
                <a:endParaRPr lang="en-US" sz="150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109" name="Rectangle 39"/>
              <p:cNvSpPr>
                <a:spLocks noChangeArrowheads="1"/>
              </p:cNvSpPr>
              <p:nvPr/>
            </p:nvSpPr>
            <p:spPr bwMode="auto">
              <a:xfrm>
                <a:off x="4315" y="2075"/>
                <a:ext cx="335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125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DMEM</a:t>
                </a:r>
              </a:p>
            </p:txBody>
          </p:sp>
          <p:sp>
            <p:nvSpPr>
              <p:cNvPr id="119" name="Rectangle 37"/>
              <p:cNvSpPr>
                <a:spLocks noChangeArrowheads="1"/>
              </p:cNvSpPr>
              <p:nvPr/>
            </p:nvSpPr>
            <p:spPr bwMode="auto">
              <a:xfrm>
                <a:off x="4312" y="1829"/>
                <a:ext cx="225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addr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120" name="Rectangle 37"/>
              <p:cNvSpPr>
                <a:spLocks noChangeArrowheads="1"/>
              </p:cNvSpPr>
              <p:nvPr/>
            </p:nvSpPr>
            <p:spPr bwMode="auto">
              <a:xfrm>
                <a:off x="4496" y="1744"/>
                <a:ext cx="290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DataR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9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3407140" y="3157761"/>
              <a:ext cx="247701" cy="176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87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PC</a:t>
              </a:r>
            </a:p>
          </p:txBody>
        </p:sp>
        <p:sp>
          <p:nvSpPr>
            <p:cNvPr id="92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93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94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95" name="Rectangle 42"/>
            <p:cNvSpPr>
              <a:spLocks noChangeArrowheads="1"/>
            </p:cNvSpPr>
            <p:nvPr/>
          </p:nvSpPr>
          <p:spPr bwMode="auto">
            <a:xfrm>
              <a:off x="2769589" y="3288006"/>
              <a:ext cx="395260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pc+4</a:t>
              </a:r>
            </a:p>
          </p:txBody>
        </p:sp>
      </p:grpSp>
      <p:sp>
        <p:nvSpPr>
          <p:cNvPr id="100" name="Rectangle 56"/>
          <p:cNvSpPr>
            <a:spLocks noChangeArrowheads="1"/>
          </p:cNvSpPr>
          <p:nvPr/>
        </p:nvSpPr>
        <p:spPr bwMode="auto">
          <a:xfrm>
            <a:off x="2988524" y="3934686"/>
            <a:ext cx="544119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b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</a:b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[31:20]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8048625" y="2673599"/>
            <a:ext cx="173296" cy="458658"/>
            <a:chOff x="5791200" y="1352550"/>
            <a:chExt cx="152400" cy="533400"/>
          </a:xfrm>
        </p:grpSpPr>
        <p:sp>
          <p:nvSpPr>
            <p:cNvPr id="103" name="Trapezoid 102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24578" y="1638300"/>
              <a:ext cx="4934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</p:grpSp>
      <p:sp>
        <p:nvSpPr>
          <p:cNvPr id="110" name="Rectangle 72"/>
          <p:cNvSpPr>
            <a:spLocks noChangeArrowheads="1"/>
          </p:cNvSpPr>
          <p:nvPr/>
        </p:nvSpPr>
        <p:spPr bwMode="auto">
          <a:xfrm>
            <a:off x="7446647" y="4027833"/>
            <a:ext cx="273212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clk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1" name="Freeform 110"/>
          <p:cNvSpPr>
            <a:spLocks/>
          </p:cNvSpPr>
          <p:nvPr/>
        </p:nvSpPr>
        <p:spPr bwMode="auto">
          <a:xfrm>
            <a:off x="7541289" y="3810000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50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2" name="Line 85"/>
          <p:cNvSpPr>
            <a:spLocks noChangeShapeType="1"/>
          </p:cNvSpPr>
          <p:nvPr/>
        </p:nvSpPr>
        <p:spPr bwMode="auto">
          <a:xfrm>
            <a:off x="7588914" y="3893098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3" name="Freeform 53"/>
          <p:cNvSpPr>
            <a:spLocks/>
          </p:cNvSpPr>
          <p:nvPr/>
        </p:nvSpPr>
        <p:spPr bwMode="auto">
          <a:xfrm flipV="1">
            <a:off x="6737441" y="2741183"/>
            <a:ext cx="1302159" cy="4890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>
            <a:off x="7905750" y="2992249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5" name="Line 86"/>
          <p:cNvSpPr>
            <a:spLocks noChangeShapeType="1"/>
          </p:cNvSpPr>
          <p:nvPr/>
        </p:nvSpPr>
        <p:spPr bwMode="auto">
          <a:xfrm flipH="1">
            <a:off x="7904685" y="2992250"/>
            <a:ext cx="1" cy="2017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6" name="Line 86"/>
          <p:cNvSpPr>
            <a:spLocks noChangeShapeType="1"/>
          </p:cNvSpPr>
          <p:nvPr/>
        </p:nvSpPr>
        <p:spPr bwMode="auto">
          <a:xfrm>
            <a:off x="7762893" y="3194043"/>
            <a:ext cx="141792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7" name="Line 86"/>
          <p:cNvSpPr>
            <a:spLocks noChangeShapeType="1"/>
          </p:cNvSpPr>
          <p:nvPr/>
        </p:nvSpPr>
        <p:spPr bwMode="auto">
          <a:xfrm flipV="1">
            <a:off x="8226810" y="2907101"/>
            <a:ext cx="139051" cy="346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8" name="Line 86"/>
          <p:cNvSpPr>
            <a:spLocks noChangeShapeType="1"/>
          </p:cNvSpPr>
          <p:nvPr/>
        </p:nvSpPr>
        <p:spPr bwMode="auto">
          <a:xfrm flipH="1">
            <a:off x="8370750" y="2020513"/>
            <a:ext cx="12991" cy="89207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62" name="Freeform 161"/>
          <p:cNvSpPr/>
          <p:nvPr/>
        </p:nvSpPr>
        <p:spPr bwMode="auto">
          <a:xfrm>
            <a:off x="3973909" y="3657699"/>
            <a:ext cx="1966747" cy="672334"/>
          </a:xfrm>
          <a:custGeom>
            <a:avLst/>
            <a:gdLst>
              <a:gd name="connsiteX0" fmla="*/ 0 w 3307742"/>
              <a:gd name="connsiteY0" fmla="*/ 1041621 h 1057523"/>
              <a:gd name="connsiteX1" fmla="*/ 2313829 w 3307742"/>
              <a:gd name="connsiteY1" fmla="*/ 1057523 h 1057523"/>
              <a:gd name="connsiteX2" fmla="*/ 2313829 w 3307742"/>
              <a:gd name="connsiteY2" fmla="*/ 198782 h 1057523"/>
              <a:gd name="connsiteX3" fmla="*/ 2655735 w 3307742"/>
              <a:gd name="connsiteY3" fmla="*/ 190831 h 1057523"/>
              <a:gd name="connsiteX4" fmla="*/ 2941982 w 3307742"/>
              <a:gd name="connsiteY4" fmla="*/ 7951 h 1057523"/>
              <a:gd name="connsiteX5" fmla="*/ 3307742 w 3307742"/>
              <a:gd name="connsiteY5" fmla="*/ 0 h 105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742" h="1057523">
                <a:moveTo>
                  <a:pt x="0" y="1041621"/>
                </a:moveTo>
                <a:lnTo>
                  <a:pt x="2313829" y="1057523"/>
                </a:lnTo>
                <a:lnTo>
                  <a:pt x="2313829" y="198782"/>
                </a:lnTo>
                <a:lnTo>
                  <a:pt x="2655735" y="190831"/>
                </a:lnTo>
                <a:lnTo>
                  <a:pt x="2941982" y="7951"/>
                </a:lnTo>
                <a:lnTo>
                  <a:pt x="3307742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6374069" y="3378302"/>
            <a:ext cx="585326" cy="9218"/>
          </a:xfrm>
          <a:custGeom>
            <a:avLst/>
            <a:gdLst>
              <a:gd name="connsiteX0" fmla="*/ 0 w 936522"/>
              <a:gd name="connsiteY0" fmla="*/ 14748 h 14748"/>
              <a:gd name="connsiteX1" fmla="*/ 936522 w 936522"/>
              <a:gd name="connsiteY1" fmla="*/ 0 h 1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6522" h="14748">
                <a:moveTo>
                  <a:pt x="0" y="14748"/>
                </a:moveTo>
                <a:lnTo>
                  <a:pt x="936522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6" name="Freeform 105"/>
          <p:cNvSpPr/>
          <p:nvPr/>
        </p:nvSpPr>
        <p:spPr bwMode="auto">
          <a:xfrm>
            <a:off x="3230819" y="2032512"/>
            <a:ext cx="5148109" cy="1170654"/>
          </a:xfrm>
          <a:custGeom>
            <a:avLst/>
            <a:gdLst>
              <a:gd name="connsiteX0" fmla="*/ 7285703 w 8236974"/>
              <a:gd name="connsiteY0" fmla="*/ 1873046 h 1873046"/>
              <a:gd name="connsiteX1" fmla="*/ 7484806 w 8236974"/>
              <a:gd name="connsiteY1" fmla="*/ 1873046 h 1873046"/>
              <a:gd name="connsiteX2" fmla="*/ 7492180 w 8236974"/>
              <a:gd name="connsiteY2" fmla="*/ 1533833 h 1873046"/>
              <a:gd name="connsiteX3" fmla="*/ 7720780 w 8236974"/>
              <a:gd name="connsiteY3" fmla="*/ 1526458 h 1873046"/>
              <a:gd name="connsiteX4" fmla="*/ 8030496 w 8236974"/>
              <a:gd name="connsiteY4" fmla="*/ 1386349 h 1873046"/>
              <a:gd name="connsiteX5" fmla="*/ 8229600 w 8236974"/>
              <a:gd name="connsiteY5" fmla="*/ 1393723 h 1873046"/>
              <a:gd name="connsiteX6" fmla="*/ 8236974 w 8236974"/>
              <a:gd name="connsiteY6" fmla="*/ 0 h 1873046"/>
              <a:gd name="connsiteX7" fmla="*/ 0 w 8236974"/>
              <a:gd name="connsiteY7" fmla="*/ 0 h 1873046"/>
              <a:gd name="connsiteX8" fmla="*/ 7374 w 8236974"/>
              <a:gd name="connsiteY8" fmla="*/ 1120878 h 1873046"/>
              <a:gd name="connsiteX9" fmla="*/ 1032387 w 8236974"/>
              <a:gd name="connsiteY9" fmla="*/ 1120878 h 18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36974" h="1873046">
                <a:moveTo>
                  <a:pt x="7285703" y="1873046"/>
                </a:moveTo>
                <a:lnTo>
                  <a:pt x="7484806" y="1873046"/>
                </a:lnTo>
                <a:lnTo>
                  <a:pt x="7492180" y="1533833"/>
                </a:lnTo>
                <a:lnTo>
                  <a:pt x="7720780" y="1526458"/>
                </a:lnTo>
                <a:lnTo>
                  <a:pt x="8030496" y="1386349"/>
                </a:lnTo>
                <a:lnTo>
                  <a:pt x="8229600" y="1393723"/>
                </a:lnTo>
                <a:lnTo>
                  <a:pt x="8236974" y="0"/>
                </a:lnTo>
                <a:lnTo>
                  <a:pt x="0" y="0"/>
                </a:lnTo>
                <a:lnTo>
                  <a:pt x="7374" y="1120878"/>
                </a:lnTo>
                <a:lnTo>
                  <a:pt x="1032387" y="1120878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66" name="Straight Arrow Connector 165"/>
          <p:cNvCxnSpPr/>
          <p:nvPr/>
        </p:nvCxnSpPr>
        <p:spPr bwMode="auto">
          <a:xfrm flipH="1" flipV="1">
            <a:off x="3777156" y="4619625"/>
            <a:ext cx="6158" cy="3957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7" name="Rectangle 39"/>
          <p:cNvSpPr>
            <a:spLocks noChangeArrowheads="1"/>
          </p:cNvSpPr>
          <p:nvPr/>
        </p:nvSpPr>
        <p:spPr bwMode="auto">
          <a:xfrm>
            <a:off x="3437137" y="5091316"/>
            <a:ext cx="580989" cy="3498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ImmSel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  <a:p>
            <a:pPr algn="ctr" defTabSz="571500" eaLnBrk="1" hangingPunct="1"/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=I</a:t>
            </a:r>
          </a:p>
        </p:txBody>
      </p:sp>
      <p:sp>
        <p:nvSpPr>
          <p:cNvPr id="152" name="Rectangle 72"/>
          <p:cNvSpPr>
            <a:spLocks noChangeArrowheads="1"/>
          </p:cNvSpPr>
          <p:nvPr/>
        </p:nvSpPr>
        <p:spPr bwMode="auto">
          <a:xfrm>
            <a:off x="7747547" y="3218202"/>
            <a:ext cx="415879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mem</a:t>
            </a:r>
          </a:p>
        </p:txBody>
      </p:sp>
      <p:sp>
        <p:nvSpPr>
          <p:cNvPr id="153" name="Rectangle 42"/>
          <p:cNvSpPr>
            <a:spLocks noChangeArrowheads="1"/>
          </p:cNvSpPr>
          <p:nvPr/>
        </p:nvSpPr>
        <p:spPr bwMode="auto">
          <a:xfrm>
            <a:off x="8328164" y="2883514"/>
            <a:ext cx="276418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wb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63" name="Rectangle 42"/>
          <p:cNvSpPr>
            <a:spLocks noChangeArrowheads="1"/>
          </p:cNvSpPr>
          <p:nvPr/>
        </p:nvSpPr>
        <p:spPr bwMode="auto">
          <a:xfrm>
            <a:off x="1572526" y="3116422"/>
            <a:ext cx="233138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pc</a:t>
            </a:r>
          </a:p>
        </p:txBody>
      </p:sp>
      <p:sp>
        <p:nvSpPr>
          <p:cNvPr id="141" name="Footer Placeholder 3">
            <a:extLst>
              <a:ext uri="{FF2B5EF4-FFF2-40B4-BE49-F238E27FC236}">
                <a16:creationId xmlns:a16="http://schemas.microsoft.com/office/drawing/2014/main" id="{E731C850-1C5F-E346-B867-F76F6F15187F}"/>
              </a:ext>
            </a:extLst>
          </p:cNvPr>
          <p:cNvSpPr txBox="1">
            <a:spLocks/>
          </p:cNvSpPr>
          <p:nvPr/>
        </p:nvSpPr>
        <p:spPr>
          <a:xfrm>
            <a:off x="4763027" y="-6119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EE3894-780F-7B48-9E4C-1AA8F11DF350}"/>
              </a:ext>
            </a:extLst>
          </p:cNvPr>
          <p:cNvGrpSpPr/>
          <p:nvPr/>
        </p:nvGrpSpPr>
        <p:grpSpPr>
          <a:xfrm>
            <a:off x="1245804" y="6182538"/>
            <a:ext cx="7283175" cy="785296"/>
            <a:chOff x="449153" y="5923465"/>
            <a:chExt cx="8072292" cy="926115"/>
          </a:xfrm>
        </p:grpSpPr>
        <p:sp>
          <p:nvSpPr>
            <p:cNvPr id="140" name="Text Box 8">
              <a:extLst>
                <a:ext uri="{FF2B5EF4-FFF2-40B4-BE49-F238E27FC236}">
                  <a16:creationId xmlns:a16="http://schemas.microsoft.com/office/drawing/2014/main" id="{BDC84E48-9DAD-2E48-978E-00718769A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9638" y="6450317"/>
              <a:ext cx="341480" cy="399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solidFill>
                    <a:schemeClr val="tx2"/>
                  </a:solidFill>
                  <a:latin typeface="Courier New" pitchFamily="-65" charset="0"/>
                </a:rPr>
                <a:t>5</a:t>
              </a:r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142" name="Text Box 9">
              <a:extLst>
                <a:ext uri="{FF2B5EF4-FFF2-40B4-BE49-F238E27FC236}">
                  <a16:creationId xmlns:a16="http://schemas.microsoft.com/office/drawing/2014/main" id="{FF00A359-AEBA-B14D-BA49-93A7BD754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1350" y="6450317"/>
              <a:ext cx="341480" cy="399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  <a:latin typeface="Courier New" pitchFamily="-65" charset="0"/>
                </a:rPr>
                <a:t>3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43" name="Text Box 10">
              <a:extLst>
                <a:ext uri="{FF2B5EF4-FFF2-40B4-BE49-F238E27FC236}">
                  <a16:creationId xmlns:a16="http://schemas.microsoft.com/office/drawing/2014/main" id="{59774604-921E-9945-955F-C39BA6395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8814" y="6450317"/>
              <a:ext cx="341480" cy="399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  <a:latin typeface="Courier New" pitchFamily="-65" charset="0"/>
                </a:rPr>
                <a:t>7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44" name="Text Box 11">
              <a:extLst>
                <a:ext uri="{FF2B5EF4-FFF2-40B4-BE49-F238E27FC236}">
                  <a16:creationId xmlns:a16="http://schemas.microsoft.com/office/drawing/2014/main" id="{5CB0EBFD-B95D-AE4C-B720-405BA3531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4592" y="6450317"/>
              <a:ext cx="341480" cy="399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solidFill>
                    <a:schemeClr val="tx2"/>
                  </a:solidFill>
                  <a:latin typeface="Courier New" pitchFamily="-65" charset="0"/>
                </a:rPr>
                <a:t>5</a:t>
              </a:r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145" name="Text Box 6">
              <a:extLst>
                <a:ext uri="{FF2B5EF4-FFF2-40B4-BE49-F238E27FC236}">
                  <a16:creationId xmlns:a16="http://schemas.microsoft.com/office/drawing/2014/main" id="{982CCAD4-5519-5A4A-8D3A-07C8CF406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153" y="5926442"/>
              <a:ext cx="442751" cy="3629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Courier New" pitchFamily="-65" charset="0"/>
                </a:rPr>
                <a:t>31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146" name="Text Box 8">
              <a:extLst>
                <a:ext uri="{FF2B5EF4-FFF2-40B4-BE49-F238E27FC236}">
                  <a16:creationId xmlns:a16="http://schemas.microsoft.com/office/drawing/2014/main" id="{046AAAB0-C962-B540-8A07-EE567F12B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9407" y="5926442"/>
              <a:ext cx="442751" cy="3629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Courier New" pitchFamily="-65" charset="0"/>
                </a:rPr>
                <a:t>20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147" name="Text Box 9">
              <a:extLst>
                <a:ext uri="{FF2B5EF4-FFF2-40B4-BE49-F238E27FC236}">
                  <a16:creationId xmlns:a16="http://schemas.microsoft.com/office/drawing/2014/main" id="{30AF3980-C015-0047-9AD3-BFE053A8A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284" y="5926442"/>
              <a:ext cx="442751" cy="3629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Courier New" pitchFamily="-65" charset="0"/>
                </a:rPr>
                <a:t>15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150" name="Text Box 10">
              <a:extLst>
                <a:ext uri="{FF2B5EF4-FFF2-40B4-BE49-F238E27FC236}">
                  <a16:creationId xmlns:a16="http://schemas.microsoft.com/office/drawing/2014/main" id="{08C98185-5B35-4342-A98A-8B95282AB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0944" y="5926442"/>
              <a:ext cx="323713" cy="3629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Courier New" pitchFamily="-65" charset="0"/>
                </a:rPr>
                <a:t>7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151" name="Text Box 11">
              <a:extLst>
                <a:ext uri="{FF2B5EF4-FFF2-40B4-BE49-F238E27FC236}">
                  <a16:creationId xmlns:a16="http://schemas.microsoft.com/office/drawing/2014/main" id="{B8867D71-A494-C446-AE83-AE4BE4F1A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4252" y="5926442"/>
              <a:ext cx="442751" cy="3629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Courier New" pitchFamily="-65" charset="0"/>
                </a:rPr>
                <a:t>12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168" name="Text Box 8">
              <a:extLst>
                <a:ext uri="{FF2B5EF4-FFF2-40B4-BE49-F238E27FC236}">
                  <a16:creationId xmlns:a16="http://schemas.microsoft.com/office/drawing/2014/main" id="{43321D3D-47EC-1C4A-82C2-66F636583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409" y="5924458"/>
              <a:ext cx="442751" cy="3629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Courier New" pitchFamily="-65" charset="0"/>
                </a:rPr>
                <a:t>19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169" name="Text Box 9">
              <a:extLst>
                <a:ext uri="{FF2B5EF4-FFF2-40B4-BE49-F238E27FC236}">
                  <a16:creationId xmlns:a16="http://schemas.microsoft.com/office/drawing/2014/main" id="{E6E84AD3-C0F2-D94F-9279-6D864A195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626" y="5923465"/>
              <a:ext cx="442751" cy="3629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Courier New" pitchFamily="-65" charset="0"/>
                </a:rPr>
                <a:t>14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170" name="Text Box 11">
              <a:extLst>
                <a:ext uri="{FF2B5EF4-FFF2-40B4-BE49-F238E27FC236}">
                  <a16:creationId xmlns:a16="http://schemas.microsoft.com/office/drawing/2014/main" id="{CE75E254-475B-9A4E-B6E8-2EF2886E7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0364" y="5926442"/>
              <a:ext cx="442751" cy="3629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Courier New" pitchFamily="-65" charset="0"/>
                </a:rPr>
                <a:t>11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171" name="Text Box 10">
              <a:extLst>
                <a:ext uri="{FF2B5EF4-FFF2-40B4-BE49-F238E27FC236}">
                  <a16:creationId xmlns:a16="http://schemas.microsoft.com/office/drawing/2014/main" id="{0522EE3F-74E3-0549-8EB3-5ACAB5576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175" y="5926442"/>
              <a:ext cx="323713" cy="3629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Courier New" pitchFamily="-65" charset="0"/>
                </a:rPr>
                <a:t>6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172" name="Text Box 10">
              <a:extLst>
                <a:ext uri="{FF2B5EF4-FFF2-40B4-BE49-F238E27FC236}">
                  <a16:creationId xmlns:a16="http://schemas.microsoft.com/office/drawing/2014/main" id="{6BAD04FC-5187-7A4C-8E4F-8D8FCE009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732" y="5926442"/>
              <a:ext cx="323713" cy="3629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Courier New" pitchFamily="-65" charset="0"/>
                </a:rPr>
                <a:t>0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173" name="Text Box 6">
              <a:extLst>
                <a:ext uri="{FF2B5EF4-FFF2-40B4-BE49-F238E27FC236}">
                  <a16:creationId xmlns:a16="http://schemas.microsoft.com/office/drawing/2014/main" id="{6E1D4B27-70FD-9E4B-A010-68360D31B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990" y="6164567"/>
              <a:ext cx="615089" cy="399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600" dirty="0">
                  <a:solidFill>
                    <a:schemeClr val="tx2"/>
                  </a:solidFill>
                  <a:latin typeface="Courier New" pitchFamily="-65" charset="0"/>
                </a:rPr>
                <a:t>rs1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74" name="Text Box 6">
              <a:extLst>
                <a:ext uri="{FF2B5EF4-FFF2-40B4-BE49-F238E27FC236}">
                  <a16:creationId xmlns:a16="http://schemas.microsoft.com/office/drawing/2014/main" id="{20DD6E71-CFC0-B549-A972-8C2BD9DC5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984" y="6164567"/>
              <a:ext cx="1025503" cy="399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  <a:latin typeface="Courier New" pitchFamily="-65" charset="0"/>
                </a:rPr>
                <a:t>funct3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75" name="Text Box 6">
              <a:extLst>
                <a:ext uri="{FF2B5EF4-FFF2-40B4-BE49-F238E27FC236}">
                  <a16:creationId xmlns:a16="http://schemas.microsoft.com/office/drawing/2014/main" id="{A6CF8349-E5C2-FB4F-856A-81753CCAF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9609" y="6164567"/>
              <a:ext cx="478283" cy="399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600" dirty="0" err="1">
                  <a:solidFill>
                    <a:schemeClr val="tx2"/>
                  </a:solidFill>
                  <a:latin typeface="Courier New" pitchFamily="-65" charset="0"/>
                </a:rPr>
                <a:t>rd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76" name="Text Box 6">
              <a:extLst>
                <a:ext uri="{FF2B5EF4-FFF2-40B4-BE49-F238E27FC236}">
                  <a16:creationId xmlns:a16="http://schemas.microsoft.com/office/drawing/2014/main" id="{5BAFE0D9-8415-FF43-A16F-A87BD872F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0541" y="6164567"/>
              <a:ext cx="1025502" cy="399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600" dirty="0">
                  <a:solidFill>
                    <a:schemeClr val="tx2"/>
                  </a:solidFill>
                  <a:latin typeface="Courier New" pitchFamily="-65" charset="0"/>
                </a:rPr>
                <a:t>opcode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77" name="Rectangle 12">
              <a:extLst>
                <a:ext uri="{FF2B5EF4-FFF2-40B4-BE49-F238E27FC236}">
                  <a16:creationId xmlns:a16="http://schemas.microsoft.com/office/drawing/2014/main" id="{A5408488-11A0-3B4C-95D6-EBC5E78E5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98" y="6178458"/>
              <a:ext cx="7858126" cy="28575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178" name="Line 14">
              <a:extLst>
                <a:ext uri="{FF2B5EF4-FFF2-40B4-BE49-F238E27FC236}">
                  <a16:creationId xmlns:a16="http://schemas.microsoft.com/office/drawing/2014/main" id="{87179E85-2176-A546-9FDD-23062A5ED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494" y="6178458"/>
              <a:ext cx="0" cy="2857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179" name="Line 15">
              <a:extLst>
                <a:ext uri="{FF2B5EF4-FFF2-40B4-BE49-F238E27FC236}">
                  <a16:creationId xmlns:a16="http://schemas.microsoft.com/office/drawing/2014/main" id="{21D87A8F-9DD2-7343-BC36-2C0B36917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9540" y="6178458"/>
              <a:ext cx="0" cy="2857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180" name="Line 16">
              <a:extLst>
                <a:ext uri="{FF2B5EF4-FFF2-40B4-BE49-F238E27FC236}">
                  <a16:creationId xmlns:a16="http://schemas.microsoft.com/office/drawing/2014/main" id="{E19CBEDD-9CF8-DF40-A2AF-6334A7F57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8028" y="6178458"/>
              <a:ext cx="0" cy="2857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181" name="Line 17">
              <a:extLst>
                <a:ext uri="{FF2B5EF4-FFF2-40B4-BE49-F238E27FC236}">
                  <a16:creationId xmlns:a16="http://schemas.microsoft.com/office/drawing/2014/main" id="{1444A407-9B55-BD4D-BB69-7F9986022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515" y="6178458"/>
              <a:ext cx="0" cy="2857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182" name="Text Box 6">
              <a:extLst>
                <a:ext uri="{FF2B5EF4-FFF2-40B4-BE49-F238E27FC236}">
                  <a16:creationId xmlns:a16="http://schemas.microsoft.com/office/drawing/2014/main" id="{01F4C5E1-CB37-4B40-AE8C-F5D585535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573" y="6178457"/>
              <a:ext cx="1435917" cy="399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tx2"/>
                  </a:solidFill>
                  <a:latin typeface="Courier New" pitchFamily="-65" charset="0"/>
                </a:rPr>
                <a:t>imm</a:t>
              </a:r>
              <a:r>
                <a:rPr lang="en-US" sz="1600" dirty="0">
                  <a:solidFill>
                    <a:schemeClr val="tx2"/>
                  </a:solidFill>
                  <a:latin typeface="Courier New" pitchFamily="-65" charset="0"/>
                </a:rPr>
                <a:t>[11:0]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917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4" grpId="0" animBg="1"/>
      <p:bldP spid="165" grpId="0" animBg="1"/>
      <p:bldP spid="162" grpId="0" animBg="1"/>
      <p:bldP spid="3" grpId="0" animBg="1"/>
      <p:bldP spid="1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103"/>
            <a:ext cx="5783759" cy="533400"/>
          </a:xfrm>
        </p:spPr>
        <p:txBody>
          <a:bodyPr/>
          <a:lstStyle/>
          <a:p>
            <a:r>
              <a:rPr lang="en-US" sz="36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RV32 </a:t>
            </a:r>
            <a:r>
              <a:rPr lang="en-US" sz="3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en-US" sz="36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3952875"/>
            <a:ext cx="7956767" cy="1095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Supporting the narrower loads requires additional logic to extract the correct byte/halfword from the value loaded from memory, and sign- or zero-extend the result to 32 bits before writing back to register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3276602"/>
            <a:ext cx="289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funct3 field encodes size and ‘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signedness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’ of load data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3374" y="1619250"/>
            <a:ext cx="7858125" cy="348756"/>
            <a:chOff x="152399" y="3181350"/>
            <a:chExt cx="8763000" cy="381000"/>
          </a:xfrm>
        </p:grpSpPr>
        <p:sp>
          <p:nvSpPr>
            <p:cNvPr id="6" name="Rectangle 5"/>
            <p:cNvSpPr/>
            <p:nvPr/>
          </p:nvSpPr>
          <p:spPr>
            <a:xfrm>
              <a:off x="152399" y="3181350"/>
              <a:ext cx="3051912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imm</a:t>
              </a:r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[11:0]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4314" y="3181350"/>
              <a:ext cx="133936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175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0000011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3376" y="1952625"/>
            <a:ext cx="7858124" cy="348756"/>
            <a:chOff x="152400" y="3181350"/>
            <a:chExt cx="8762999" cy="381000"/>
          </a:xfrm>
        </p:grpSpPr>
        <p:sp>
          <p:nvSpPr>
            <p:cNvPr id="12" name="Rectangle 11"/>
            <p:cNvSpPr/>
            <p:nvPr/>
          </p:nvSpPr>
          <p:spPr>
            <a:xfrm>
              <a:off x="152400" y="3181350"/>
              <a:ext cx="305191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imm</a:t>
              </a:r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[11:0]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4314" y="3181350"/>
              <a:ext cx="133936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001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175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0000011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3376" y="2286000"/>
            <a:ext cx="7858124" cy="348756"/>
            <a:chOff x="152400" y="3181350"/>
            <a:chExt cx="8762999" cy="381000"/>
          </a:xfrm>
        </p:grpSpPr>
        <p:sp>
          <p:nvSpPr>
            <p:cNvPr id="18" name="Rectangle 17"/>
            <p:cNvSpPr/>
            <p:nvPr/>
          </p:nvSpPr>
          <p:spPr>
            <a:xfrm>
              <a:off x="152400" y="3181350"/>
              <a:ext cx="305191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imm</a:t>
              </a:r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[11:0]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04314" y="3181350"/>
              <a:ext cx="133936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010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175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0000011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286750" y="1587141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lb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86750" y="1920516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lh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91381" y="2253891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lw</a:t>
            </a:r>
            <a:endParaRPr lang="en-US" sz="2000" dirty="0">
              <a:latin typeface="Courier New"/>
              <a:cs typeface="Courier New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33376" y="2619375"/>
            <a:ext cx="7858124" cy="348756"/>
            <a:chOff x="152400" y="3181350"/>
            <a:chExt cx="8762999" cy="381000"/>
          </a:xfrm>
        </p:grpSpPr>
        <p:sp>
          <p:nvSpPr>
            <p:cNvPr id="27" name="Rectangle 26"/>
            <p:cNvSpPr/>
            <p:nvPr/>
          </p:nvSpPr>
          <p:spPr>
            <a:xfrm>
              <a:off x="152400" y="3181350"/>
              <a:ext cx="305191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imm</a:t>
              </a:r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[11:0]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04314" y="3181350"/>
              <a:ext cx="133936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100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175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0000011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8286750" y="2634891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lbu</a:t>
            </a:r>
            <a:endParaRPr lang="en-US" sz="2000" dirty="0">
              <a:latin typeface="Courier New"/>
              <a:cs typeface="Courier New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3376" y="2952750"/>
            <a:ext cx="7858124" cy="348756"/>
            <a:chOff x="152400" y="3181350"/>
            <a:chExt cx="8762999" cy="381000"/>
          </a:xfrm>
        </p:grpSpPr>
        <p:sp>
          <p:nvSpPr>
            <p:cNvPr id="34" name="Rectangle 33"/>
            <p:cNvSpPr/>
            <p:nvPr/>
          </p:nvSpPr>
          <p:spPr>
            <a:xfrm>
              <a:off x="152400" y="3181350"/>
              <a:ext cx="305191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imm</a:t>
              </a:r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[11:0]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04314" y="3181350"/>
              <a:ext cx="133936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101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175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750" dirty="0">
                  <a:solidFill>
                    <a:srgbClr val="000000"/>
                  </a:solidFill>
                  <a:latin typeface="Courier New"/>
                  <a:cs typeface="Courier New"/>
                </a:rPr>
                <a:t>0000011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8286751" y="2968266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lhu</a:t>
            </a:r>
            <a:endParaRPr lang="en-US" sz="2000" dirty="0">
              <a:latin typeface="Courier New"/>
              <a:cs typeface="Courier New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257800" y="3200401"/>
            <a:ext cx="226701" cy="276224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33069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E53F-3084-1749-90C3-B050166E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Immediate Encoding </a:t>
            </a:r>
            <a:r>
              <a:rPr lang="en-US" dirty="0"/>
              <a:t>(repeat)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4ED9-30F2-F640-9854-B3A05434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61" y="4005064"/>
            <a:ext cx="7896225" cy="2190750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Immediate bits </a:t>
            </a:r>
            <a:r>
              <a:rPr lang="en-US" i="1" dirty="0">
                <a:cs typeface="Arial" charset="0"/>
              </a:rPr>
              <a:t>mostly</a:t>
            </a:r>
            <a:r>
              <a:rPr lang="en-US" dirty="0">
                <a:cs typeface="Arial" charset="0"/>
              </a:rPr>
              <a:t> occupy </a:t>
            </a:r>
            <a:r>
              <a:rPr lang="en-US" b="1" dirty="0">
                <a:cs typeface="Arial" charset="0"/>
              </a:rPr>
              <a:t>consistent instruction bits</a:t>
            </a:r>
            <a:endParaRPr lang="en-US" dirty="0">
              <a:cs typeface="Arial" charset="0"/>
            </a:endParaRPr>
          </a:p>
          <a:p>
            <a:r>
              <a:rPr lang="en-US" b="1" dirty="0">
                <a:cs typeface="Arial" charset="0"/>
              </a:rPr>
              <a:t>Sign bit </a:t>
            </a:r>
            <a:r>
              <a:rPr lang="en-US" dirty="0">
                <a:cs typeface="Arial" charset="0"/>
              </a:rPr>
              <a:t>of signed immediate is in </a:t>
            </a:r>
            <a:r>
              <a:rPr lang="en-US" b="1" dirty="0" err="1">
                <a:cs typeface="Arial" charset="0"/>
              </a:rPr>
              <a:t>msb</a:t>
            </a:r>
            <a:r>
              <a:rPr lang="en-US" dirty="0">
                <a:cs typeface="Arial" charset="0"/>
              </a:rPr>
              <a:t> of instruction</a:t>
            </a:r>
          </a:p>
          <a:p>
            <a:r>
              <a:rPr lang="en-US" dirty="0">
                <a:cs typeface="Arial" charset="0"/>
              </a:rPr>
              <a:t>Recall that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r>
              <a:rPr lang="en-US" dirty="0">
                <a:cs typeface="Arial" charset="0"/>
              </a:rPr>
              <a:t> of R-type can encode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immediate shift </a:t>
            </a:r>
            <a:r>
              <a:rPr lang="en-US" dirty="0">
                <a:cs typeface="Arial" charset="0"/>
              </a:rPr>
              <a:t>amount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4D2065C-7CFF-F641-B964-82F2B15CA1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599" y="1524000"/>
          <a:ext cx="861271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6459272" imgH="1600200" progId="Visio.Drawing.11">
                  <p:embed/>
                </p:oleObj>
              </mc:Choice>
              <mc:Fallback>
                <p:oleObj name="Visio" r:id="rId3" imgW="6459272" imgH="1600200" progId="Visio.Drawing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4D2065C-7CFF-F641-B964-82F2B15CA1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599" y="1524000"/>
                        <a:ext cx="8612717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3EFDE4B-5379-B043-8CAB-D1C719536364}"/>
              </a:ext>
            </a:extLst>
          </p:cNvPr>
          <p:cNvSpPr/>
          <p:nvPr/>
        </p:nvSpPr>
        <p:spPr>
          <a:xfrm>
            <a:off x="1143000" y="9906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Instruction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97FD0-DF5E-C644-B5B9-9EC456B3482A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00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7A2C5D09-036C-A94B-A4EF-432DCBE0A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Datapath for </a:t>
            </a:r>
            <a:r>
              <a:rPr lang="en-US" altLang="en-US" dirty="0">
                <a:solidFill>
                  <a:srgbClr val="FF0000"/>
                </a:solidFill>
              </a:rPr>
              <a:t>S-type</a:t>
            </a:r>
            <a:r>
              <a:rPr lang="en-US" altLang="en-US" dirty="0"/>
              <a:t> Instructions</a:t>
            </a:r>
            <a:endParaRPr lang="en-US" altLang="en-US" b="0" dirty="0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5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RV32 Store Instructions</a:t>
            </a:r>
          </a:p>
        </p:txBody>
      </p:sp>
      <p:pic>
        <p:nvPicPr>
          <p:cNvPr id="5" name="Picture 4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667001"/>
            <a:ext cx="8568953" cy="909747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B57789F-7E4C-5B40-B51B-6B3CF85B3238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32048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21" y="215873"/>
            <a:ext cx="5783759" cy="533400"/>
          </a:xfrm>
        </p:spPr>
        <p:txBody>
          <a:bodyPr/>
          <a:lstStyle/>
          <a:p>
            <a:r>
              <a:rPr lang="en-US" sz="3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en-US" sz="3600" b="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3600" b="0" dirty="0">
                <a:solidFill>
                  <a:srgbClr val="002060"/>
                </a:solidFill>
              </a:rPr>
              <a:t> Instruction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54666" y="1162049"/>
            <a:ext cx="8537814" cy="39909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b="0" dirty="0" err="1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sw</a:t>
            </a:r>
            <a:r>
              <a:rPr lang="en-US" sz="2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Reads two registers, </a:t>
            </a:r>
            <a:r>
              <a:rPr lang="en-US" sz="2400" b="0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rs1</a:t>
            </a:r>
            <a:r>
              <a:rPr lang="en-US" sz="2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base memory address, and </a:t>
            </a:r>
            <a:r>
              <a:rPr lang="en-US" sz="2400" b="0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rs2</a:t>
            </a:r>
            <a:r>
              <a:rPr lang="en-US" sz="2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data to be stored, as well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 offset</a:t>
            </a:r>
            <a:r>
              <a:rPr lang="en-US" sz="2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None/>
            </a:pPr>
            <a:r>
              <a:rPr lang="en-US" sz="2000" dirty="0" err="1">
                <a:solidFill>
                  <a:srgbClr val="002060"/>
                </a:solidFill>
                <a:latin typeface="Courier New" pitchFamily="-65" charset="0"/>
                <a:cs typeface="Calibri" panose="020F0502020204030204" pitchFamily="34" charset="0"/>
              </a:rPr>
              <a:t>sw</a:t>
            </a:r>
            <a:r>
              <a:rPr lang="en-US" sz="2000" dirty="0">
                <a:solidFill>
                  <a:srgbClr val="002060"/>
                </a:solidFill>
                <a:latin typeface="Courier New" pitchFamily="-65" charset="0"/>
                <a:cs typeface="Calibri" panose="020F0502020204030204" pitchFamily="34" charset="0"/>
              </a:rPr>
              <a:t> x14, 8(x2)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None/>
            </a:pPr>
            <a:endParaRPr lang="en-US" sz="2000" dirty="0">
              <a:solidFill>
                <a:srgbClr val="002060"/>
              </a:solidFill>
              <a:latin typeface="Courier New" pitchFamily="-65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None/>
            </a:pPr>
            <a:endParaRPr lang="en-US" sz="2000" dirty="0">
              <a:solidFill>
                <a:srgbClr val="002060"/>
              </a:solidFill>
              <a:latin typeface="Courier New" pitchFamily="-65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6C664-B4B8-F54E-AF38-F4860D2195FD}"/>
              </a:ext>
            </a:extLst>
          </p:cNvPr>
          <p:cNvGrpSpPr/>
          <p:nvPr/>
        </p:nvGrpSpPr>
        <p:grpSpPr>
          <a:xfrm>
            <a:off x="110655" y="2578112"/>
            <a:ext cx="8255140" cy="3077314"/>
            <a:chOff x="177048" y="2753379"/>
            <a:chExt cx="13208222" cy="4923702"/>
          </a:xfrm>
        </p:grpSpPr>
        <p:grpSp>
          <p:nvGrpSpPr>
            <p:cNvPr id="5" name="Group 4"/>
            <p:cNvGrpSpPr/>
            <p:nvPr/>
          </p:nvGrpSpPr>
          <p:grpSpPr>
            <a:xfrm>
              <a:off x="694764" y="4831080"/>
              <a:ext cx="12490653" cy="528279"/>
              <a:chOff x="152400" y="3181350"/>
              <a:chExt cx="8763000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2400" y="3181350"/>
                <a:ext cx="1600200" cy="38100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 defTabSz="571500" eaLnBrk="1" hangingPunct="1"/>
                <a:r>
                  <a:rPr lang="en-US" sz="2000" dirty="0">
                    <a:solidFill>
                      <a:srgbClr val="000000"/>
                    </a:solidFill>
                    <a:latin typeface="Courier New"/>
                    <a:ea typeface="ヒラギノ角ゴ ProN W6"/>
                    <a:cs typeface="Courier New"/>
                    <a:sym typeface="Gill Sans" charset="0"/>
                  </a:rPr>
                  <a:t>0000000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52599" y="3181350"/>
                <a:ext cx="1460275" cy="38100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 defTabSz="571500" eaLnBrk="1" hangingPunct="1"/>
                <a:r>
                  <a:rPr lang="en-US" sz="2000" dirty="0">
                    <a:solidFill>
                      <a:srgbClr val="000000"/>
                    </a:solidFill>
                    <a:latin typeface="Courier New"/>
                    <a:ea typeface="ヒラギノ角ゴ ProN W6"/>
                    <a:cs typeface="Courier New"/>
                    <a:sym typeface="Gill Sans" charset="0"/>
                  </a:rPr>
                  <a:t>01110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12877" y="3181350"/>
                <a:ext cx="1308689" cy="38100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 defTabSz="571500" eaLnBrk="1" hangingPunct="1"/>
                <a:r>
                  <a:rPr lang="en-US" sz="2000" dirty="0">
                    <a:solidFill>
                      <a:srgbClr val="000000"/>
                    </a:solidFill>
                    <a:latin typeface="Courier New"/>
                    <a:ea typeface="ヒラギノ角ゴ ProN W6"/>
                    <a:cs typeface="Courier New"/>
                    <a:sym typeface="Gill Sans" charset="0"/>
                  </a:rPr>
                  <a:t>00010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21567" y="3181350"/>
                <a:ext cx="1401431" cy="38100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 defTabSz="571500" eaLnBrk="1" hangingPunct="1"/>
                <a:r>
                  <a:rPr lang="en-US" sz="2000" dirty="0">
                    <a:solidFill>
                      <a:srgbClr val="000000"/>
                    </a:solidFill>
                    <a:latin typeface="Courier New"/>
                    <a:ea typeface="ヒラギノ角ゴ ProN W6"/>
                    <a:cs typeface="Courier New"/>
                    <a:sym typeface="Gill Sans" charset="0"/>
                  </a:rPr>
                  <a:t>010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22998" y="3181350"/>
                <a:ext cx="1410019" cy="38100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 defTabSz="571500" eaLnBrk="1" hangingPunct="1"/>
                <a:r>
                  <a:rPr lang="en-US" sz="2000" dirty="0">
                    <a:solidFill>
                      <a:srgbClr val="000000"/>
                    </a:solidFill>
                    <a:latin typeface="Courier New"/>
                    <a:ea typeface="ヒラギノ角ゴ ProN W6"/>
                    <a:cs typeface="Courier New"/>
                    <a:sym typeface="Gill Sans" charset="0"/>
                  </a:rPr>
                  <a:t>01000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324430" y="3181350"/>
                <a:ext cx="1590970" cy="38100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 defTabSz="571500" eaLnBrk="1" hangingPunct="1"/>
                <a:r>
                  <a:rPr lang="en-US" sz="2000" dirty="0">
                    <a:solidFill>
                      <a:srgbClr val="000000"/>
                    </a:solidFill>
                    <a:latin typeface="Courier New"/>
                    <a:ea typeface="ヒラギノ角ゴ ProN W6"/>
                    <a:cs typeface="Courier New"/>
                    <a:sym typeface="Gill Sans" charset="0"/>
                  </a:rPr>
                  <a:t>0100011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438399" y="6248397"/>
              <a:ext cx="10678991" cy="1428684"/>
              <a:chOff x="1523999" y="4067175"/>
              <a:chExt cx="6674369" cy="89292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523999" y="4114800"/>
                <a:ext cx="1600201" cy="4381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lg" len="lg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cxnSpLocks/>
                <a:endCxn id="4" idx="2"/>
              </p:cNvCxnSpPr>
              <p:nvPr/>
            </p:nvCxnSpPr>
            <p:spPr>
              <a:xfrm flipH="1">
                <a:off x="4623572" y="4067175"/>
                <a:ext cx="1234304" cy="3905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lg" len="lg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250124" y="4559993"/>
                <a:ext cx="29482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571500" eaLnBrk="1" hangingPunct="1"/>
                <a:r>
                  <a:rPr lang="en-US" sz="2000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combined 12-bit offset = 8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286000" y="4629150"/>
                <a:ext cx="1600200" cy="29092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 defTabSz="571500" eaLnBrk="1" hangingPunct="1"/>
                <a:r>
                  <a:rPr lang="en-US" sz="2000" dirty="0">
                    <a:solidFill>
                      <a:srgbClr val="000000"/>
                    </a:solidFill>
                    <a:latin typeface="Courier New"/>
                    <a:ea typeface="ヒラギノ角ゴ ProN W6"/>
                    <a:cs typeface="Courier New"/>
                    <a:sym typeface="Gill Sans" charset="0"/>
                  </a:rPr>
                  <a:t>0000000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6200" y="4629150"/>
                <a:ext cx="1295400" cy="290223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 defTabSz="571500" eaLnBrk="1" hangingPunct="1"/>
                <a:r>
                  <a:rPr lang="en-US" sz="2000" dirty="0">
                    <a:solidFill>
                      <a:srgbClr val="000000"/>
                    </a:solidFill>
                    <a:latin typeface="Courier New"/>
                    <a:ea typeface="ヒラギノ角ゴ ProN W6"/>
                    <a:cs typeface="Courier New"/>
                    <a:sym typeface="Gill Sans" charset="0"/>
                  </a:rPr>
                  <a:t>01000</a:t>
                </a:r>
              </a:p>
            </p:txBody>
          </p:sp>
        </p:grpSp>
        <p:grpSp>
          <p:nvGrpSpPr>
            <p:cNvPr id="18" name="Group 4"/>
            <p:cNvGrpSpPr>
              <a:grpSpLocks/>
            </p:cNvGrpSpPr>
            <p:nvPr/>
          </p:nvGrpSpPr>
          <p:grpSpPr bwMode="auto">
            <a:xfrm>
              <a:off x="511161" y="2753379"/>
              <a:ext cx="12874109" cy="1420813"/>
              <a:chOff x="213" y="895"/>
              <a:chExt cx="5259" cy="895"/>
            </a:xfrm>
          </p:grpSpPr>
          <p:grpSp>
            <p:nvGrpSpPr>
              <p:cNvPr id="19" name="Group 5"/>
              <p:cNvGrpSpPr>
                <a:grpSpLocks/>
              </p:cNvGrpSpPr>
              <p:nvPr/>
            </p:nvGrpSpPr>
            <p:grpSpPr bwMode="auto">
              <a:xfrm>
                <a:off x="213" y="895"/>
                <a:ext cx="5259" cy="895"/>
                <a:chOff x="213" y="895"/>
                <a:chExt cx="5259" cy="895"/>
              </a:xfrm>
            </p:grpSpPr>
            <p:sp>
              <p:nvSpPr>
                <p:cNvPr id="2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91" y="1426"/>
                  <a:ext cx="209" cy="36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75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7</a:t>
                  </a:r>
                  <a:endParaRPr lang="en-US" sz="1250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2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557" y="1426"/>
                  <a:ext cx="209" cy="36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75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5</a:t>
                  </a:r>
                  <a:endParaRPr lang="en-US" sz="1250" b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2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56" y="1426"/>
                  <a:ext cx="209" cy="36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75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5</a:t>
                  </a:r>
                  <a:endParaRPr lang="en-US" sz="1250" b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2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154" y="1426"/>
                  <a:ext cx="209" cy="36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75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3</a:t>
                  </a:r>
                  <a:endParaRPr lang="en-US" sz="1250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3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819" y="1426"/>
                  <a:ext cx="209" cy="36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75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7</a:t>
                  </a:r>
                  <a:endParaRPr lang="en-US" sz="1250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3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54" y="1426"/>
                  <a:ext cx="209" cy="36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75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5</a:t>
                  </a:r>
                  <a:endParaRPr lang="en-US" sz="1250" b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3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13" y="898"/>
                  <a:ext cx="272" cy="3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50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31</a:t>
                  </a:r>
                  <a:endParaRPr lang="en-US" sz="1125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3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12" y="898"/>
                  <a:ext cx="272" cy="3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50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25</a:t>
                  </a:r>
                  <a:endParaRPr lang="en-US" sz="1125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3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821" y="898"/>
                  <a:ext cx="272" cy="3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50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20</a:t>
                  </a:r>
                  <a:endParaRPr lang="en-US" sz="1125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3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00" y="898"/>
                  <a:ext cx="272" cy="3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50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15</a:t>
                  </a:r>
                  <a:endParaRPr lang="en-US" sz="1125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3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350" y="898"/>
                  <a:ext cx="196" cy="3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50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7</a:t>
                  </a:r>
                  <a:endParaRPr lang="en-US" sz="1125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3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432" y="898"/>
                  <a:ext cx="272" cy="3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50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12</a:t>
                  </a:r>
                  <a:endParaRPr lang="en-US" sz="1125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3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207" y="898"/>
                  <a:ext cx="272" cy="3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50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24</a:t>
                  </a:r>
                  <a:endParaRPr lang="en-US" sz="1125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3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021" y="896"/>
                  <a:ext cx="272" cy="3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50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19</a:t>
                  </a:r>
                  <a:endParaRPr lang="en-US" sz="1125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4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778" y="895"/>
                  <a:ext cx="272" cy="3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50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14</a:t>
                  </a:r>
                  <a:endParaRPr lang="en-US" sz="1125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619" y="898"/>
                  <a:ext cx="272" cy="3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50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11</a:t>
                  </a:r>
                  <a:endParaRPr lang="en-US" sz="1125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4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441" y="898"/>
                  <a:ext cx="196" cy="3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50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6</a:t>
                  </a:r>
                  <a:endParaRPr lang="en-US" sz="1125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4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276" y="898"/>
                  <a:ext cx="196" cy="3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50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0</a:t>
                  </a:r>
                  <a:endParaRPr lang="en-US" sz="1125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4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76" y="1138"/>
                  <a:ext cx="913" cy="36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750" dirty="0" err="1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Imm</a:t>
                  </a:r>
                  <a:r>
                    <a:rPr lang="en-US" sz="175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[11:5]</a:t>
                  </a:r>
                  <a:endParaRPr lang="en-US" sz="1250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4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52" y="1144"/>
                  <a:ext cx="385" cy="36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r" defTabSz="571500" eaLnBrk="1" hangingPunct="1"/>
                  <a:r>
                    <a:rPr lang="en-US" sz="175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rs2</a:t>
                  </a:r>
                  <a:endParaRPr lang="en-US" sz="1250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4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265" y="1138"/>
                  <a:ext cx="385" cy="36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r" defTabSz="571500" eaLnBrk="1" hangingPunct="1"/>
                  <a:r>
                    <a:rPr lang="en-US" sz="175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rs1</a:t>
                  </a:r>
                  <a:endParaRPr lang="en-US" sz="1250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4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930" y="1138"/>
                  <a:ext cx="649" cy="36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defTabSz="571500" eaLnBrk="1" hangingPunct="1"/>
                  <a:r>
                    <a:rPr lang="en-US" sz="175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funct3</a:t>
                  </a:r>
                  <a:endParaRPr lang="en-US" sz="1250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4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644" y="1138"/>
                  <a:ext cx="825" cy="36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r" defTabSz="571500" eaLnBrk="1" hangingPunct="1"/>
                  <a:r>
                    <a:rPr lang="en-US" sz="1750" dirty="0" err="1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imm</a:t>
                  </a:r>
                  <a:r>
                    <a:rPr lang="en-US" sz="175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[4:0]</a:t>
                  </a:r>
                  <a:endParaRPr lang="en-US" sz="1250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4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599" y="1138"/>
                  <a:ext cx="649" cy="36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r" defTabSz="571500" eaLnBrk="1" hangingPunct="1"/>
                  <a:r>
                    <a:rPr lang="en-US" sz="1750" dirty="0">
                      <a:solidFill>
                        <a:srgbClr val="000000"/>
                      </a:solidFill>
                      <a:latin typeface="Courier New" pitchFamily="-65" charset="0"/>
                      <a:ea typeface="ヒラギノ角ゴ ProN W3" charset="0"/>
                      <a:sym typeface="Gill Sans" charset="0"/>
                    </a:rPr>
                    <a:t>opcode</a:t>
                  </a:r>
                  <a:endParaRPr lang="en-US" sz="1250" b="0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endParaRPr>
                </a:p>
              </p:txBody>
            </p:sp>
          </p:grp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288" y="1152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571500" eaLnBrk="1" hangingPunct="1"/>
                <a:endParaRPr lang="en-US" sz="3150" b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1248" y="11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571500" eaLnBrk="1" hangingPunct="1"/>
                <a:endParaRPr lang="en-US" sz="3150" b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2064" y="11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571500" eaLnBrk="1" hangingPunct="1"/>
                <a:endParaRPr lang="en-US" sz="3150" b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2832" y="11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571500" eaLnBrk="1" hangingPunct="1"/>
                <a:endParaRPr lang="en-US" sz="3150" b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>
                <a:off x="3648" y="11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571500" eaLnBrk="1" hangingPunct="1"/>
                <a:endParaRPr lang="en-US" sz="3150" b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4464" y="11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571500" eaLnBrk="1" hangingPunct="1"/>
                <a:endParaRPr lang="en-US" sz="3150" b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473094" y="4039816"/>
              <a:ext cx="2880790" cy="5786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750" dirty="0">
                  <a:solidFill>
                    <a:srgbClr val="000000"/>
                  </a:solidFill>
                  <a:latin typeface="Courier New" pitchFamily="-65" charset="0"/>
                  <a:ea typeface="ヒラギノ角ゴ ProN W3" charset="0"/>
                  <a:sym typeface="Gill Sans" charset="0"/>
                </a:rPr>
                <a:t>offset[11:5]</a:t>
              </a:r>
              <a:endParaRPr lang="en-US" sz="1250" b="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51" name="Text Box 6"/>
            <p:cNvSpPr txBox="1">
              <a:spLocks noChangeArrowheads="1"/>
            </p:cNvSpPr>
            <p:nvPr/>
          </p:nvSpPr>
          <p:spPr bwMode="auto">
            <a:xfrm>
              <a:off x="5415681" y="4028985"/>
              <a:ext cx="1157241" cy="5786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750" dirty="0">
                  <a:solidFill>
                    <a:srgbClr val="000000"/>
                  </a:solidFill>
                  <a:latin typeface="Courier New" pitchFamily="-65" charset="0"/>
                  <a:ea typeface="ヒラギノ角ゴ ProN W3" charset="0"/>
                  <a:sym typeface="Gill Sans" charset="0"/>
                </a:rPr>
                <a:t>base</a:t>
              </a:r>
              <a:endParaRPr lang="en-US" sz="1250" b="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7321724" y="4030108"/>
              <a:ext cx="1372685" cy="5786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750" dirty="0">
                  <a:solidFill>
                    <a:srgbClr val="000000"/>
                  </a:solidFill>
                  <a:latin typeface="Courier New" pitchFamily="-65" charset="0"/>
                  <a:ea typeface="ヒラギノ角ゴ ProN W3" charset="0"/>
                  <a:sym typeface="Gill Sans" charset="0"/>
                </a:rPr>
                <a:t>width</a:t>
              </a:r>
              <a:endParaRPr lang="en-US" sz="1250" b="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3584988" y="4039721"/>
              <a:ext cx="941797" cy="5786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750" dirty="0" err="1">
                  <a:solidFill>
                    <a:srgbClr val="000000"/>
                  </a:solidFill>
                  <a:latin typeface="Courier New" pitchFamily="-65" charset="0"/>
                  <a:ea typeface="ヒラギノ角ゴ ProN W3" charset="0"/>
                  <a:sym typeface="Gill Sans" charset="0"/>
                </a:rPr>
                <a:t>src</a:t>
              </a:r>
              <a:endParaRPr lang="en-US" sz="1250" b="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11413718" y="4012660"/>
              <a:ext cx="1372685" cy="5786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750" dirty="0">
                  <a:solidFill>
                    <a:srgbClr val="000000"/>
                  </a:solidFill>
                  <a:latin typeface="Courier New" pitchFamily="-65" charset="0"/>
                  <a:ea typeface="ヒラギノ角ゴ ProN W3" charset="0"/>
                  <a:sym typeface="Gill Sans" charset="0"/>
                </a:rPr>
                <a:t>STORE</a:t>
              </a:r>
              <a:endParaRPr lang="en-US" sz="1250" b="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8743349" y="4048780"/>
              <a:ext cx="2665345" cy="5786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750" dirty="0">
                  <a:solidFill>
                    <a:srgbClr val="000000"/>
                  </a:solidFill>
                  <a:latin typeface="Courier New" pitchFamily="-65" charset="0"/>
                  <a:ea typeface="ヒラギノ角ゴ ProN W3" charset="0"/>
                  <a:sym typeface="Gill Sans" charset="0"/>
                </a:rPr>
                <a:t>offset[4:0]</a:t>
              </a:r>
              <a:endParaRPr lang="en-US" sz="1250" b="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77048" y="5562598"/>
              <a:ext cx="13076878" cy="1132617"/>
              <a:chOff x="262661" y="3867150"/>
              <a:chExt cx="8173048" cy="70788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7481602" y="3867150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571500" eaLnBrk="1" hangingPunct="1"/>
                <a:r>
                  <a:rPr lang="en-US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ヒラギノ角ゴ ProN W3" charset="0"/>
                    <a:cs typeface="Courier New" panose="02070309020205020404" pitchFamily="49" charset="0"/>
                    <a:sym typeface="Gill Sans" charset="0"/>
                  </a:rPr>
                  <a:t>STORE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625430" y="3867150"/>
                <a:ext cx="18774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571500" eaLnBrk="1" hangingPunct="1"/>
                <a:r>
                  <a:rPr lang="en-US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ヒラギノ角ゴ ProN W3" charset="0"/>
                    <a:cs typeface="Courier New" panose="02070309020205020404" pitchFamily="49" charset="0"/>
                    <a:sym typeface="Gill Sans" charset="0"/>
                  </a:rPr>
                  <a:t>offset[4:0]</a:t>
                </a:r>
              </a:p>
              <a:p>
                <a:pPr algn="ctr" defTabSz="571500" eaLnBrk="1" hangingPunct="1"/>
                <a:r>
                  <a:rPr lang="en-US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ヒラギノ角ゴ ProN W3" charset="0"/>
                    <a:cs typeface="Courier New" panose="02070309020205020404" pitchFamily="49" charset="0"/>
                    <a:sym typeface="Gill Sans" charset="0"/>
                  </a:rPr>
                  <a:t>=8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956876" y="3867150"/>
                <a:ext cx="4924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571500" eaLnBrk="1" hangingPunct="1"/>
                <a:r>
                  <a:rPr lang="en-US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ヒラギノ角ゴ ProN W3" charset="0"/>
                    <a:cs typeface="Courier New" panose="02070309020205020404" pitchFamily="49" charset="0"/>
                    <a:sym typeface="Gill Sans" charset="0"/>
                  </a:rPr>
                  <a:t>SW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62661" y="3867150"/>
                <a:ext cx="20313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571500" eaLnBrk="1" hangingPunct="1"/>
                <a:r>
                  <a:rPr lang="en-US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ヒラギノ角ゴ ProN W3" charset="0"/>
                    <a:cs typeface="Courier New" panose="02070309020205020404" pitchFamily="49" charset="0"/>
                    <a:sym typeface="Gill Sans" charset="0"/>
                  </a:rPr>
                  <a:t>offset[11:5]</a:t>
                </a:r>
              </a:p>
              <a:p>
                <a:pPr algn="ctr" defTabSz="571500" eaLnBrk="1" hangingPunct="1"/>
                <a:r>
                  <a:rPr lang="en-US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ヒラギノ角ゴ ProN W3" charset="0"/>
                    <a:cs typeface="Courier New" panose="02070309020205020404" pitchFamily="49" charset="0"/>
                    <a:sym typeface="Gill Sans" charset="0"/>
                  </a:rPr>
                  <a:t>=0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02027" y="3867150"/>
                <a:ext cx="11079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571500" eaLnBrk="1" hangingPunct="1"/>
                <a:r>
                  <a:rPr lang="en-US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ヒラギノ角ゴ ProN W3" charset="0"/>
                    <a:cs typeface="Courier New" panose="02070309020205020404" pitchFamily="49" charset="0"/>
                    <a:sym typeface="Gill Sans" charset="0"/>
                  </a:rPr>
                  <a:t>rs2=14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466953" y="3867150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571500" eaLnBrk="1" hangingPunct="1"/>
                <a:r>
                  <a:rPr lang="en-US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ヒラギノ角ゴ ProN W3" charset="0"/>
                    <a:cs typeface="Courier New" panose="02070309020205020404" pitchFamily="49" charset="0"/>
                    <a:sym typeface="Gill Sans" charset="0"/>
                  </a:rPr>
                  <a:t>rs1=2</a:t>
                </a:r>
              </a:p>
            </p:txBody>
          </p:sp>
        </p:grpSp>
      </p:grpSp>
      <p:sp>
        <p:nvSpPr>
          <p:cNvPr id="67" name="Footer Placeholder 3">
            <a:extLst>
              <a:ext uri="{FF2B5EF4-FFF2-40B4-BE49-F238E27FC236}">
                <a16:creationId xmlns:a16="http://schemas.microsoft.com/office/drawing/2014/main" id="{2007E4FD-B9CD-7445-83FA-BB2E5EAE5610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83622123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152977"/>
            <a:ext cx="5783759" cy="533400"/>
          </a:xfrm>
        </p:spPr>
        <p:txBody>
          <a:bodyPr/>
          <a:lstStyle/>
          <a:p>
            <a:r>
              <a:rPr lang="en-US" sz="3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Datapath</a:t>
            </a:r>
            <a:r>
              <a:rPr lang="en-US" sz="3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3600" b="0" dirty="0" err="1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lw</a:t>
            </a:r>
            <a:endParaRPr lang="en-US" sz="3600" b="0" dirty="0">
              <a:solidFill>
                <a:srgbClr val="FF0000"/>
              </a:solidFill>
              <a:latin typeface="Courier" pitchFamily="2" charset="0"/>
              <a:cs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9125" y="1664025"/>
            <a:ext cx="2347961" cy="2233468"/>
            <a:chOff x="2776507" y="1828800"/>
            <a:chExt cx="2349263" cy="2234707"/>
          </a:xfrm>
        </p:grpSpPr>
        <p:sp>
          <p:nvSpPr>
            <p:cNvPr id="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04396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7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89402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0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0059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auto">
            <a:xfrm>
              <a:off x="3670807" y="3267702"/>
              <a:ext cx="330751" cy="1697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9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3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2416" cy="176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875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0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26292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25" name="Freeform 48"/>
          <p:cNvSpPr>
            <a:spLocks/>
          </p:cNvSpPr>
          <p:nvPr/>
        </p:nvSpPr>
        <p:spPr bwMode="auto">
          <a:xfrm>
            <a:off x="2975501" y="3055146"/>
            <a:ext cx="897416" cy="233196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26" name="Freeform 49"/>
          <p:cNvSpPr>
            <a:spLocks/>
          </p:cNvSpPr>
          <p:nvPr/>
        </p:nvSpPr>
        <p:spPr bwMode="auto">
          <a:xfrm>
            <a:off x="2975501" y="3278082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27" name="Freeform 53"/>
          <p:cNvSpPr>
            <a:spLocks/>
          </p:cNvSpPr>
          <p:nvPr/>
        </p:nvSpPr>
        <p:spPr bwMode="auto">
          <a:xfrm>
            <a:off x="4299652" y="3545488"/>
            <a:ext cx="1251755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8" name="Rectangle 56"/>
          <p:cNvSpPr>
            <a:spLocks noChangeArrowheads="1"/>
          </p:cNvSpPr>
          <p:nvPr/>
        </p:nvSpPr>
        <p:spPr bwMode="auto">
          <a:xfrm>
            <a:off x="3064040" y="3326090"/>
            <a:ext cx="608239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29" name="Line 58"/>
          <p:cNvSpPr>
            <a:spLocks noChangeShapeType="1"/>
          </p:cNvSpPr>
          <p:nvPr/>
        </p:nvSpPr>
        <p:spPr bwMode="auto">
          <a:xfrm>
            <a:off x="2975500" y="3059979"/>
            <a:ext cx="5648" cy="1955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0" name="Freeform 61"/>
          <p:cNvSpPr>
            <a:spLocks/>
          </p:cNvSpPr>
          <p:nvPr/>
        </p:nvSpPr>
        <p:spPr bwMode="auto">
          <a:xfrm>
            <a:off x="2966715" y="3501149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grpSp>
        <p:nvGrpSpPr>
          <p:cNvPr id="31" name="Group 62"/>
          <p:cNvGrpSpPr>
            <a:grpSpLocks/>
          </p:cNvGrpSpPr>
          <p:nvPr/>
        </p:nvGrpSpPr>
        <p:grpSpPr bwMode="auto">
          <a:xfrm>
            <a:off x="5958404" y="3026106"/>
            <a:ext cx="423087" cy="730621"/>
            <a:chOff x="4085" y="1630"/>
            <a:chExt cx="241" cy="385"/>
          </a:xfrm>
        </p:grpSpPr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33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187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34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01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35" name="Rectangle 72"/>
          <p:cNvSpPr>
            <a:spLocks noChangeArrowheads="1"/>
          </p:cNvSpPr>
          <p:nvPr/>
        </p:nvSpPr>
        <p:spPr bwMode="auto">
          <a:xfrm>
            <a:off x="4353056" y="4065716"/>
            <a:ext cx="229931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36" name="Rectangle 74"/>
          <p:cNvSpPr>
            <a:spLocks noChangeArrowheads="1"/>
          </p:cNvSpPr>
          <p:nvPr/>
        </p:nvSpPr>
        <p:spPr bwMode="auto">
          <a:xfrm>
            <a:off x="3886099" y="2491195"/>
            <a:ext cx="938814" cy="1439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37" name="Rectangle 76"/>
          <p:cNvSpPr>
            <a:spLocks noChangeArrowheads="1"/>
          </p:cNvSpPr>
          <p:nvPr/>
        </p:nvSpPr>
        <p:spPr bwMode="auto">
          <a:xfrm>
            <a:off x="3950341" y="3695663"/>
            <a:ext cx="455955" cy="215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125" dirty="0" err="1">
                <a:solidFill>
                  <a:schemeClr val="tx2"/>
                </a:solidFill>
              </a:rPr>
              <a:t>Reg</a:t>
            </a:r>
            <a:r>
              <a:rPr lang="en-US" sz="1125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8" name="Line 86"/>
          <p:cNvSpPr>
            <a:spLocks noChangeShapeType="1"/>
          </p:cNvSpPr>
          <p:nvPr/>
        </p:nvSpPr>
        <p:spPr bwMode="auto">
          <a:xfrm flipV="1">
            <a:off x="6367446" y="3379918"/>
            <a:ext cx="587011" cy="250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9" name="Freeform 53"/>
          <p:cNvSpPr>
            <a:spLocks/>
          </p:cNvSpPr>
          <p:nvPr/>
        </p:nvSpPr>
        <p:spPr bwMode="auto">
          <a:xfrm flipV="1">
            <a:off x="4837261" y="3194044"/>
            <a:ext cx="1121143" cy="31762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40" name="Line 86"/>
          <p:cNvSpPr>
            <a:spLocks noChangeShapeType="1"/>
          </p:cNvSpPr>
          <p:nvPr/>
        </p:nvSpPr>
        <p:spPr bwMode="auto">
          <a:xfrm flipH="1">
            <a:off x="6724449" y="2788231"/>
            <a:ext cx="12991" cy="5852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41" name="Line 86"/>
          <p:cNvSpPr>
            <a:spLocks noChangeShapeType="1"/>
          </p:cNvSpPr>
          <p:nvPr/>
        </p:nvSpPr>
        <p:spPr bwMode="auto">
          <a:xfrm flipV="1">
            <a:off x="3252465" y="2035254"/>
            <a:ext cx="5131276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42" name="Line 86"/>
          <p:cNvSpPr>
            <a:spLocks noChangeShapeType="1"/>
          </p:cNvSpPr>
          <p:nvPr/>
        </p:nvSpPr>
        <p:spPr bwMode="auto">
          <a:xfrm flipH="1">
            <a:off x="3238937" y="2027603"/>
            <a:ext cx="10479" cy="71397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43" name="Freeform 53"/>
          <p:cNvSpPr>
            <a:spLocks/>
          </p:cNvSpPr>
          <p:nvPr/>
        </p:nvSpPr>
        <p:spPr bwMode="auto">
          <a:xfrm flipV="1">
            <a:off x="3246193" y="2712092"/>
            <a:ext cx="627556" cy="2948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4443090" y="3847884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45" name="Line 85"/>
          <p:cNvSpPr>
            <a:spLocks noChangeShapeType="1"/>
          </p:cNvSpPr>
          <p:nvPr/>
        </p:nvSpPr>
        <p:spPr bwMode="auto">
          <a:xfrm>
            <a:off x="4490714" y="3930981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46" name="Rectangle 56"/>
          <p:cNvSpPr>
            <a:spLocks noChangeArrowheads="1"/>
          </p:cNvSpPr>
          <p:nvPr/>
        </p:nvSpPr>
        <p:spPr bwMode="auto">
          <a:xfrm>
            <a:off x="3064040" y="3073732"/>
            <a:ext cx="608239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47" name="Rectangle 56"/>
          <p:cNvSpPr>
            <a:spLocks noChangeArrowheads="1"/>
          </p:cNvSpPr>
          <p:nvPr/>
        </p:nvSpPr>
        <p:spPr bwMode="auto">
          <a:xfrm>
            <a:off x="3103154" y="2835607"/>
            <a:ext cx="55053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3871590" y="3407107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9" name="Rectangle 76"/>
          <p:cNvSpPr>
            <a:spLocks noChangeArrowheads="1"/>
          </p:cNvSpPr>
          <p:nvPr/>
        </p:nvSpPr>
        <p:spPr bwMode="auto">
          <a:xfrm>
            <a:off x="3871590" y="3168982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auto">
          <a:xfrm>
            <a:off x="4395464" y="3155304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1" name="Rectangle 76"/>
          <p:cNvSpPr>
            <a:spLocks noChangeArrowheads="1"/>
          </p:cNvSpPr>
          <p:nvPr/>
        </p:nvSpPr>
        <p:spPr bwMode="auto">
          <a:xfrm>
            <a:off x="4395464" y="3449264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3868448" y="2957162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3" name="Rectangle 76"/>
          <p:cNvSpPr>
            <a:spLocks noChangeArrowheads="1"/>
          </p:cNvSpPr>
          <p:nvPr/>
        </p:nvSpPr>
        <p:spPr bwMode="auto">
          <a:xfrm>
            <a:off x="3871589" y="2645662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4" name="Rectangle 72"/>
          <p:cNvSpPr>
            <a:spLocks noChangeArrowheads="1"/>
          </p:cNvSpPr>
          <p:nvPr/>
        </p:nvSpPr>
        <p:spPr bwMode="auto">
          <a:xfrm>
            <a:off x="6394952" y="3153130"/>
            <a:ext cx="236343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alu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5" name="Rectangle 76"/>
          <p:cNvSpPr>
            <a:spLocks noChangeArrowheads="1"/>
          </p:cNvSpPr>
          <p:nvPr/>
        </p:nvSpPr>
        <p:spPr bwMode="auto">
          <a:xfrm>
            <a:off x="4839347" y="2998077"/>
            <a:ext cx="51045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56" name="Rectangle 76"/>
          <p:cNvSpPr>
            <a:spLocks noChangeArrowheads="1"/>
          </p:cNvSpPr>
          <p:nvPr/>
        </p:nvSpPr>
        <p:spPr bwMode="auto">
          <a:xfrm>
            <a:off x="4824089" y="3328283"/>
            <a:ext cx="510457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647136" y="5079094"/>
            <a:ext cx="55053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721622" y="3082699"/>
            <a:ext cx="7898503" cy="2501649"/>
            <a:chOff x="1728489" y="2430859"/>
            <a:chExt cx="12637605" cy="4002638"/>
          </a:xfrm>
        </p:grpSpPr>
        <p:sp>
          <p:nvSpPr>
            <p:cNvPr id="59" name="Rectangle 74"/>
            <p:cNvSpPr>
              <a:spLocks noChangeArrowheads="1"/>
            </p:cNvSpPr>
            <p:nvPr/>
          </p:nvSpPr>
          <p:spPr bwMode="auto">
            <a:xfrm>
              <a:off x="1728489" y="5548411"/>
              <a:ext cx="12637605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09173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6910460" y="5670983"/>
              <a:ext cx="826990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RegWEn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V="1">
              <a:off x="10445810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10146763" y="5579604"/>
              <a:ext cx="732091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ALUSel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 flipV="1">
              <a:off x="9616320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" name="Rectangle 39"/>
            <p:cNvSpPr>
              <a:spLocks noChangeArrowheads="1"/>
            </p:cNvSpPr>
            <p:nvPr/>
          </p:nvSpPr>
          <p:spPr bwMode="auto">
            <a:xfrm>
              <a:off x="9245024" y="5558579"/>
              <a:ext cx="508954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BSel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8" name="Straight Arrow Connector 127"/>
            <p:cNvCxnSpPr/>
            <p:nvPr/>
          </p:nvCxnSpPr>
          <p:spPr bwMode="auto">
            <a:xfrm flipV="1">
              <a:off x="12003895" y="3788111"/>
              <a:ext cx="0" cy="169550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1561196" y="5618550"/>
              <a:ext cx="798776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MemRW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546816" y="3438835"/>
            <a:ext cx="173296" cy="458658"/>
            <a:chOff x="5791200" y="1352550"/>
            <a:chExt cx="152400" cy="533400"/>
          </a:xfrm>
        </p:grpSpPr>
        <p:sp>
          <p:nvSpPr>
            <p:cNvPr id="68" name="Trapezoid 67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821935" y="1638300"/>
              <a:ext cx="4511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</p:grpSp>
      <p:sp>
        <p:nvSpPr>
          <p:cNvPr id="71" name="Freeform 53"/>
          <p:cNvSpPr>
            <a:spLocks/>
          </p:cNvSpPr>
          <p:nvPr/>
        </p:nvSpPr>
        <p:spPr bwMode="auto">
          <a:xfrm flipV="1">
            <a:off x="5717276" y="3617567"/>
            <a:ext cx="24112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72" name="Freeform 53"/>
          <p:cNvSpPr>
            <a:spLocks/>
          </p:cNvSpPr>
          <p:nvPr/>
        </p:nvSpPr>
        <p:spPr bwMode="auto">
          <a:xfrm flipV="1">
            <a:off x="5332373" y="3743954"/>
            <a:ext cx="214443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 flipH="1">
            <a:off x="5326492" y="3777506"/>
            <a:ext cx="5423" cy="5302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74" name="Rectangle 76"/>
          <p:cNvSpPr>
            <a:spLocks noChangeArrowheads="1"/>
          </p:cNvSpPr>
          <p:nvPr/>
        </p:nvSpPr>
        <p:spPr bwMode="auto">
          <a:xfrm>
            <a:off x="4709055" y="4316734"/>
            <a:ext cx="579385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Imm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537042" y="3933388"/>
            <a:ext cx="533399" cy="762000"/>
            <a:chOff x="3810000" y="3105150"/>
            <a:chExt cx="533400" cy="762000"/>
          </a:xfrm>
        </p:grpSpPr>
        <p:sp>
          <p:nvSpPr>
            <p:cNvPr id="76" name="Trapezoid 75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4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9018" y="3286906"/>
              <a:ext cx="463589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25" dirty="0" err="1"/>
                <a:t>Imm</a:t>
              </a:r>
              <a:r>
                <a:rPr lang="en-US" sz="1125" dirty="0"/>
                <a:t>.</a:t>
              </a:r>
            </a:p>
            <a:p>
              <a:r>
                <a:rPr lang="en-US" sz="1125" dirty="0"/>
                <a:t>Gen</a:t>
              </a:r>
            </a:p>
          </p:txBody>
        </p:sp>
      </p:grpSp>
      <p:sp>
        <p:nvSpPr>
          <p:cNvPr id="78" name="Freeform 61"/>
          <p:cNvSpPr>
            <a:spLocks/>
          </p:cNvSpPr>
          <p:nvPr/>
        </p:nvSpPr>
        <p:spPr bwMode="auto">
          <a:xfrm flipV="1">
            <a:off x="2991900" y="4270392"/>
            <a:ext cx="539211" cy="4634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79" name="Line 86"/>
          <p:cNvSpPr>
            <a:spLocks noChangeShapeType="1"/>
          </p:cNvSpPr>
          <p:nvPr/>
        </p:nvSpPr>
        <p:spPr bwMode="auto">
          <a:xfrm>
            <a:off x="4028711" y="4296619"/>
            <a:ext cx="1303204" cy="111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grpSp>
        <p:nvGrpSpPr>
          <p:cNvPr id="80" name="Group 79"/>
          <p:cNvGrpSpPr/>
          <p:nvPr/>
        </p:nvGrpSpPr>
        <p:grpSpPr>
          <a:xfrm>
            <a:off x="619125" y="1664025"/>
            <a:ext cx="7143769" cy="2245341"/>
            <a:chOff x="2776507" y="1828800"/>
            <a:chExt cx="7147729" cy="2246586"/>
          </a:xfrm>
        </p:grpSpPr>
        <p:sp>
          <p:nvSpPr>
            <p:cNvPr id="81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2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04396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4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5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89402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6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0058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7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88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96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97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8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9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9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3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10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09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26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119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0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2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DataR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2416" cy="176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875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92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3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4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5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26292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00" name="Rectangle 56"/>
          <p:cNvSpPr>
            <a:spLocks noChangeArrowheads="1"/>
          </p:cNvSpPr>
          <p:nvPr/>
        </p:nvSpPr>
        <p:spPr bwMode="auto">
          <a:xfrm>
            <a:off x="2988524" y="3934686"/>
            <a:ext cx="422291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[31:20]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8048625" y="2673599"/>
            <a:ext cx="173296" cy="458658"/>
            <a:chOff x="5791200" y="1352550"/>
            <a:chExt cx="152400" cy="533400"/>
          </a:xfrm>
        </p:grpSpPr>
        <p:sp>
          <p:nvSpPr>
            <p:cNvPr id="103" name="Trapezoid 102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21934" y="1638300"/>
              <a:ext cx="4511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</p:grpSp>
      <p:sp>
        <p:nvSpPr>
          <p:cNvPr id="110" name="Rectangle 72"/>
          <p:cNvSpPr>
            <a:spLocks noChangeArrowheads="1"/>
          </p:cNvSpPr>
          <p:nvPr/>
        </p:nvSpPr>
        <p:spPr bwMode="auto">
          <a:xfrm>
            <a:off x="7451255" y="4027833"/>
            <a:ext cx="229931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11" name="Freeform 110"/>
          <p:cNvSpPr>
            <a:spLocks/>
          </p:cNvSpPr>
          <p:nvPr/>
        </p:nvSpPr>
        <p:spPr bwMode="auto">
          <a:xfrm>
            <a:off x="7541289" y="3810000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12" name="Line 85"/>
          <p:cNvSpPr>
            <a:spLocks noChangeShapeType="1"/>
          </p:cNvSpPr>
          <p:nvPr/>
        </p:nvSpPr>
        <p:spPr bwMode="auto">
          <a:xfrm>
            <a:off x="7588914" y="3893098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13" name="Freeform 53"/>
          <p:cNvSpPr>
            <a:spLocks/>
          </p:cNvSpPr>
          <p:nvPr/>
        </p:nvSpPr>
        <p:spPr bwMode="auto">
          <a:xfrm flipV="1">
            <a:off x="6737441" y="2741183"/>
            <a:ext cx="1302159" cy="4890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>
            <a:off x="7905750" y="2992249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15" name="Line 86"/>
          <p:cNvSpPr>
            <a:spLocks noChangeShapeType="1"/>
          </p:cNvSpPr>
          <p:nvPr/>
        </p:nvSpPr>
        <p:spPr bwMode="auto">
          <a:xfrm flipH="1">
            <a:off x="7904685" y="2992250"/>
            <a:ext cx="1" cy="2017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16" name="Line 86"/>
          <p:cNvSpPr>
            <a:spLocks noChangeShapeType="1"/>
          </p:cNvSpPr>
          <p:nvPr/>
        </p:nvSpPr>
        <p:spPr bwMode="auto">
          <a:xfrm>
            <a:off x="7762893" y="3194043"/>
            <a:ext cx="141792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17" name="Line 86"/>
          <p:cNvSpPr>
            <a:spLocks noChangeShapeType="1"/>
          </p:cNvSpPr>
          <p:nvPr/>
        </p:nvSpPr>
        <p:spPr bwMode="auto">
          <a:xfrm flipV="1">
            <a:off x="8226810" y="2907101"/>
            <a:ext cx="139051" cy="346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18" name="Line 86"/>
          <p:cNvSpPr>
            <a:spLocks noChangeShapeType="1"/>
          </p:cNvSpPr>
          <p:nvPr/>
        </p:nvSpPr>
        <p:spPr bwMode="auto">
          <a:xfrm flipH="1">
            <a:off x="8370750" y="2020513"/>
            <a:ext cx="12991" cy="89207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23" name="Rectangle 39"/>
          <p:cNvSpPr>
            <a:spLocks noChangeArrowheads="1"/>
          </p:cNvSpPr>
          <p:nvPr/>
        </p:nvSpPr>
        <p:spPr bwMode="auto">
          <a:xfrm>
            <a:off x="7913658" y="5048251"/>
            <a:ext cx="417483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WBSel</a:t>
            </a: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 bwMode="auto">
          <a:xfrm flipH="1" flipV="1">
            <a:off x="3777156" y="4619625"/>
            <a:ext cx="6158" cy="3957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5" name="Rectangle 39"/>
          <p:cNvSpPr>
            <a:spLocks noChangeArrowheads="1"/>
          </p:cNvSpPr>
          <p:nvPr/>
        </p:nvSpPr>
        <p:spPr bwMode="auto">
          <a:xfrm>
            <a:off x="3456374" y="5091317"/>
            <a:ext cx="457557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ImmSel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2" name="Rectangle 72"/>
          <p:cNvSpPr>
            <a:spLocks noChangeArrowheads="1"/>
          </p:cNvSpPr>
          <p:nvPr/>
        </p:nvSpPr>
        <p:spPr bwMode="auto">
          <a:xfrm>
            <a:off x="7762875" y="3218202"/>
            <a:ext cx="329317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26" name="Rectangle 42"/>
          <p:cNvSpPr>
            <a:spLocks noChangeArrowheads="1"/>
          </p:cNvSpPr>
          <p:nvPr/>
        </p:nvSpPr>
        <p:spPr bwMode="auto">
          <a:xfrm>
            <a:off x="8286750" y="2883514"/>
            <a:ext cx="231534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wb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7" name="Rectangle 42"/>
          <p:cNvSpPr>
            <a:spLocks noChangeArrowheads="1"/>
          </p:cNvSpPr>
          <p:nvPr/>
        </p:nvSpPr>
        <p:spPr bwMode="auto">
          <a:xfrm>
            <a:off x="1571625" y="3116422"/>
            <a:ext cx="207489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2"/>
                </a:solidFill>
              </a:rPr>
              <a:t>pc</a:t>
            </a:r>
          </a:p>
        </p:txBody>
      </p:sp>
      <p:sp>
        <p:nvSpPr>
          <p:cNvPr id="131" name="Footer Placeholder 3">
            <a:extLst>
              <a:ext uri="{FF2B5EF4-FFF2-40B4-BE49-F238E27FC236}">
                <a16:creationId xmlns:a16="http://schemas.microsoft.com/office/drawing/2014/main" id="{DDD782A9-805F-DD40-B287-2061D5E5E513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1189278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734D3-051E-4844-8FC3-C2161B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BE8D1-A022-B345-874E-575DA3F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Class Presentation, CS61C, RISC-V Datapath II</a:t>
            </a:r>
            <a:r>
              <a:rPr lang="en-US" sz="2000" i="1" dirty="0"/>
              <a:t>, University of California, Berkeley, Prof Dan Garcia and Miki Lustig</a:t>
            </a:r>
            <a:r>
              <a:rPr lang="en-US" sz="2000" dirty="0"/>
              <a:t>.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r>
              <a:rPr lang="en-US" sz="2000" dirty="0"/>
              <a:t>Class presentation CS61C  RISC-V CPU Control, Pipelining,  Instructor: Morgan Rae </a:t>
            </a:r>
            <a:r>
              <a:rPr lang="en-US" sz="2000" dirty="0" err="1"/>
              <a:t>Reschenberg</a:t>
            </a:r>
            <a:r>
              <a:rPr lang="en-US" sz="2000" dirty="0"/>
              <a:t>, </a:t>
            </a:r>
            <a:r>
              <a:rPr lang="en-US" sz="2000" i="1" dirty="0"/>
              <a:t>University of California, Berkeley</a:t>
            </a:r>
            <a:endParaRPr lang="en-US" sz="2000" dirty="0"/>
          </a:p>
          <a:p>
            <a:r>
              <a:rPr lang="en-US" sz="2000" dirty="0"/>
              <a:t>Harris and Harris Book: Digital Design and Computer Architecture: RISC-V Edition</a:t>
            </a:r>
          </a:p>
          <a:p>
            <a:r>
              <a:rPr lang="en-US" sz="2000" dirty="0"/>
              <a:t>Computer Organization and Design, The Hardware Software Interface, RISC-V edition, Patterson and Hennessey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21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9125" y="1664025"/>
            <a:ext cx="2347961" cy="2233468"/>
            <a:chOff x="2776507" y="1828800"/>
            <a:chExt cx="2349263" cy="2234707"/>
          </a:xfrm>
        </p:grpSpPr>
        <p:sp>
          <p:nvSpPr>
            <p:cNvPr id="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04396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7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89402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0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0059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auto">
            <a:xfrm>
              <a:off x="3670807" y="3267702"/>
              <a:ext cx="330751" cy="1697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9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3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2416" cy="176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875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0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26292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25" name="Freeform 48"/>
          <p:cNvSpPr>
            <a:spLocks/>
          </p:cNvSpPr>
          <p:nvPr/>
        </p:nvSpPr>
        <p:spPr bwMode="auto">
          <a:xfrm>
            <a:off x="2975501" y="3055146"/>
            <a:ext cx="897416" cy="233196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26" name="Freeform 49"/>
          <p:cNvSpPr>
            <a:spLocks/>
          </p:cNvSpPr>
          <p:nvPr/>
        </p:nvSpPr>
        <p:spPr bwMode="auto">
          <a:xfrm>
            <a:off x="2975501" y="3278082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27" name="Freeform 53"/>
          <p:cNvSpPr>
            <a:spLocks/>
          </p:cNvSpPr>
          <p:nvPr/>
        </p:nvSpPr>
        <p:spPr bwMode="auto">
          <a:xfrm>
            <a:off x="4299652" y="3545488"/>
            <a:ext cx="1251755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8" name="Rectangle 56"/>
          <p:cNvSpPr>
            <a:spLocks noChangeArrowheads="1"/>
          </p:cNvSpPr>
          <p:nvPr/>
        </p:nvSpPr>
        <p:spPr bwMode="auto">
          <a:xfrm>
            <a:off x="3064040" y="3326090"/>
            <a:ext cx="608239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29" name="Line 58"/>
          <p:cNvSpPr>
            <a:spLocks noChangeShapeType="1"/>
          </p:cNvSpPr>
          <p:nvPr/>
        </p:nvSpPr>
        <p:spPr bwMode="auto">
          <a:xfrm>
            <a:off x="2975500" y="3059979"/>
            <a:ext cx="5648" cy="1955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0" name="Freeform 61"/>
          <p:cNvSpPr>
            <a:spLocks/>
          </p:cNvSpPr>
          <p:nvPr/>
        </p:nvSpPr>
        <p:spPr bwMode="auto">
          <a:xfrm>
            <a:off x="2966715" y="3501149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grpSp>
        <p:nvGrpSpPr>
          <p:cNvPr id="31" name="Group 62"/>
          <p:cNvGrpSpPr>
            <a:grpSpLocks/>
          </p:cNvGrpSpPr>
          <p:nvPr/>
        </p:nvGrpSpPr>
        <p:grpSpPr bwMode="auto">
          <a:xfrm>
            <a:off x="5958404" y="3026106"/>
            <a:ext cx="423087" cy="730621"/>
            <a:chOff x="4085" y="1630"/>
            <a:chExt cx="241" cy="385"/>
          </a:xfrm>
        </p:grpSpPr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33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187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34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01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35" name="Rectangle 72"/>
          <p:cNvSpPr>
            <a:spLocks noChangeArrowheads="1"/>
          </p:cNvSpPr>
          <p:nvPr/>
        </p:nvSpPr>
        <p:spPr bwMode="auto">
          <a:xfrm>
            <a:off x="4353056" y="4065716"/>
            <a:ext cx="229931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36" name="Rectangle 74"/>
          <p:cNvSpPr>
            <a:spLocks noChangeArrowheads="1"/>
          </p:cNvSpPr>
          <p:nvPr/>
        </p:nvSpPr>
        <p:spPr bwMode="auto">
          <a:xfrm>
            <a:off x="3886099" y="2491195"/>
            <a:ext cx="938814" cy="1439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37" name="Rectangle 76"/>
          <p:cNvSpPr>
            <a:spLocks noChangeArrowheads="1"/>
          </p:cNvSpPr>
          <p:nvPr/>
        </p:nvSpPr>
        <p:spPr bwMode="auto">
          <a:xfrm>
            <a:off x="3950341" y="3695663"/>
            <a:ext cx="455955" cy="215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125" dirty="0" err="1">
                <a:solidFill>
                  <a:schemeClr val="tx2"/>
                </a:solidFill>
              </a:rPr>
              <a:t>Reg</a:t>
            </a:r>
            <a:r>
              <a:rPr lang="en-US" sz="1125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8" name="Line 86"/>
          <p:cNvSpPr>
            <a:spLocks noChangeShapeType="1"/>
          </p:cNvSpPr>
          <p:nvPr/>
        </p:nvSpPr>
        <p:spPr bwMode="auto">
          <a:xfrm flipV="1">
            <a:off x="6367446" y="3379918"/>
            <a:ext cx="587011" cy="250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9" name="Freeform 53"/>
          <p:cNvSpPr>
            <a:spLocks/>
          </p:cNvSpPr>
          <p:nvPr/>
        </p:nvSpPr>
        <p:spPr bwMode="auto">
          <a:xfrm flipV="1">
            <a:off x="4837261" y="3194044"/>
            <a:ext cx="1121143" cy="31762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40" name="Line 86"/>
          <p:cNvSpPr>
            <a:spLocks noChangeShapeType="1"/>
          </p:cNvSpPr>
          <p:nvPr/>
        </p:nvSpPr>
        <p:spPr bwMode="auto">
          <a:xfrm flipH="1">
            <a:off x="6724449" y="2788231"/>
            <a:ext cx="12991" cy="5852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41" name="Line 86"/>
          <p:cNvSpPr>
            <a:spLocks noChangeShapeType="1"/>
          </p:cNvSpPr>
          <p:nvPr/>
        </p:nvSpPr>
        <p:spPr bwMode="auto">
          <a:xfrm flipV="1">
            <a:off x="3252465" y="2035254"/>
            <a:ext cx="5131276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42" name="Line 86"/>
          <p:cNvSpPr>
            <a:spLocks noChangeShapeType="1"/>
          </p:cNvSpPr>
          <p:nvPr/>
        </p:nvSpPr>
        <p:spPr bwMode="auto">
          <a:xfrm flipH="1">
            <a:off x="3238937" y="2027603"/>
            <a:ext cx="10479" cy="71397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43" name="Freeform 53"/>
          <p:cNvSpPr>
            <a:spLocks/>
          </p:cNvSpPr>
          <p:nvPr/>
        </p:nvSpPr>
        <p:spPr bwMode="auto">
          <a:xfrm flipV="1">
            <a:off x="3246193" y="2712092"/>
            <a:ext cx="627556" cy="2948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4443090" y="3847884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45" name="Line 85"/>
          <p:cNvSpPr>
            <a:spLocks noChangeShapeType="1"/>
          </p:cNvSpPr>
          <p:nvPr/>
        </p:nvSpPr>
        <p:spPr bwMode="auto">
          <a:xfrm>
            <a:off x="4490714" y="3930981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46" name="Rectangle 56"/>
          <p:cNvSpPr>
            <a:spLocks noChangeArrowheads="1"/>
          </p:cNvSpPr>
          <p:nvPr/>
        </p:nvSpPr>
        <p:spPr bwMode="auto">
          <a:xfrm>
            <a:off x="3064040" y="3073732"/>
            <a:ext cx="608239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47" name="Rectangle 56"/>
          <p:cNvSpPr>
            <a:spLocks noChangeArrowheads="1"/>
          </p:cNvSpPr>
          <p:nvPr/>
        </p:nvSpPr>
        <p:spPr bwMode="auto">
          <a:xfrm>
            <a:off x="3065113" y="2835607"/>
            <a:ext cx="55053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3871590" y="3407107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9" name="Rectangle 76"/>
          <p:cNvSpPr>
            <a:spLocks noChangeArrowheads="1"/>
          </p:cNvSpPr>
          <p:nvPr/>
        </p:nvSpPr>
        <p:spPr bwMode="auto">
          <a:xfrm>
            <a:off x="3871590" y="3168982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auto">
          <a:xfrm>
            <a:off x="4395464" y="3155304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1" name="Rectangle 76"/>
          <p:cNvSpPr>
            <a:spLocks noChangeArrowheads="1"/>
          </p:cNvSpPr>
          <p:nvPr/>
        </p:nvSpPr>
        <p:spPr bwMode="auto">
          <a:xfrm>
            <a:off x="4395464" y="3449264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3868448" y="2957162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3" name="Rectangle 76"/>
          <p:cNvSpPr>
            <a:spLocks noChangeArrowheads="1"/>
          </p:cNvSpPr>
          <p:nvPr/>
        </p:nvSpPr>
        <p:spPr bwMode="auto">
          <a:xfrm>
            <a:off x="3871589" y="2645662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4" name="Rectangle 72"/>
          <p:cNvSpPr>
            <a:spLocks noChangeArrowheads="1"/>
          </p:cNvSpPr>
          <p:nvPr/>
        </p:nvSpPr>
        <p:spPr bwMode="auto">
          <a:xfrm>
            <a:off x="6394952" y="3153130"/>
            <a:ext cx="236343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alu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5" name="Rectangle 76"/>
          <p:cNvSpPr>
            <a:spLocks noChangeArrowheads="1"/>
          </p:cNvSpPr>
          <p:nvPr/>
        </p:nvSpPr>
        <p:spPr bwMode="auto">
          <a:xfrm>
            <a:off x="4839347" y="2998077"/>
            <a:ext cx="51045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56" name="Rectangle 76"/>
          <p:cNvSpPr>
            <a:spLocks noChangeArrowheads="1"/>
          </p:cNvSpPr>
          <p:nvPr/>
        </p:nvSpPr>
        <p:spPr bwMode="auto">
          <a:xfrm>
            <a:off x="4824089" y="3328283"/>
            <a:ext cx="510457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647136" y="5079094"/>
            <a:ext cx="55053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721622" y="3082699"/>
            <a:ext cx="7898503" cy="2501649"/>
            <a:chOff x="1728489" y="2430859"/>
            <a:chExt cx="12637605" cy="4002638"/>
          </a:xfrm>
        </p:grpSpPr>
        <p:sp>
          <p:nvSpPr>
            <p:cNvPr id="59" name="Rectangle 74"/>
            <p:cNvSpPr>
              <a:spLocks noChangeArrowheads="1"/>
            </p:cNvSpPr>
            <p:nvPr/>
          </p:nvSpPr>
          <p:spPr bwMode="auto">
            <a:xfrm>
              <a:off x="1728489" y="5548411"/>
              <a:ext cx="12637605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09173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826990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RegWEn</a:t>
              </a:r>
              <a:br>
                <a:rPr lang="en-US" sz="1000" dirty="0">
                  <a:solidFill>
                    <a:schemeClr val="tx2"/>
                  </a:solidFill>
                </a:rPr>
              </a:br>
              <a:r>
                <a:rPr lang="en-US" sz="1000" dirty="0">
                  <a:solidFill>
                    <a:schemeClr val="tx2"/>
                  </a:solidFill>
                </a:rPr>
                <a:t>=0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V="1">
              <a:off x="10445810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10146763" y="5579604"/>
              <a:ext cx="732091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ALUSel</a:t>
              </a:r>
              <a:endParaRPr lang="en-US" sz="1000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=Add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 flipV="1">
              <a:off x="9616320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" name="Rectangle 39"/>
            <p:cNvSpPr>
              <a:spLocks noChangeArrowheads="1"/>
            </p:cNvSpPr>
            <p:nvPr/>
          </p:nvSpPr>
          <p:spPr bwMode="auto">
            <a:xfrm>
              <a:off x="9245024" y="5558579"/>
              <a:ext cx="488435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Bsel</a:t>
              </a:r>
              <a:endParaRPr lang="en-US" sz="1000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7" name="Rectangle 39"/>
            <p:cNvSpPr>
              <a:spLocks noChangeArrowheads="1"/>
            </p:cNvSpPr>
            <p:nvPr/>
          </p:nvSpPr>
          <p:spPr bwMode="auto">
            <a:xfrm>
              <a:off x="11528912" y="5573083"/>
              <a:ext cx="798776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rgbClr val="C00000"/>
                  </a:solidFill>
                </a:rPr>
                <a:t>MemRW</a:t>
              </a:r>
              <a:endParaRPr lang="en-US" sz="1000" dirty="0">
                <a:solidFill>
                  <a:srgbClr val="C0000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rgbClr val="C00000"/>
                  </a:solidFill>
                </a:rPr>
                <a:t>=Write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546816" y="3438835"/>
            <a:ext cx="173296" cy="458658"/>
            <a:chOff x="5791200" y="1352550"/>
            <a:chExt cx="152400" cy="533400"/>
          </a:xfrm>
        </p:grpSpPr>
        <p:sp>
          <p:nvSpPr>
            <p:cNvPr id="69" name="Trapezoid 6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21935" y="1638300"/>
              <a:ext cx="4511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</p:grpSp>
      <p:sp>
        <p:nvSpPr>
          <p:cNvPr id="72" name="Freeform 53"/>
          <p:cNvSpPr>
            <a:spLocks/>
          </p:cNvSpPr>
          <p:nvPr/>
        </p:nvSpPr>
        <p:spPr bwMode="auto">
          <a:xfrm flipV="1">
            <a:off x="5717276" y="3617567"/>
            <a:ext cx="24112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73" name="Freeform 53"/>
          <p:cNvSpPr>
            <a:spLocks/>
          </p:cNvSpPr>
          <p:nvPr/>
        </p:nvSpPr>
        <p:spPr bwMode="auto">
          <a:xfrm flipV="1">
            <a:off x="5332373" y="3743954"/>
            <a:ext cx="214443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74" name="Line 86"/>
          <p:cNvSpPr>
            <a:spLocks noChangeShapeType="1"/>
          </p:cNvSpPr>
          <p:nvPr/>
        </p:nvSpPr>
        <p:spPr bwMode="auto">
          <a:xfrm flipH="1">
            <a:off x="5326492" y="3777506"/>
            <a:ext cx="5423" cy="5302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75" name="Rectangle 76"/>
          <p:cNvSpPr>
            <a:spLocks noChangeArrowheads="1"/>
          </p:cNvSpPr>
          <p:nvPr/>
        </p:nvSpPr>
        <p:spPr bwMode="auto">
          <a:xfrm>
            <a:off x="4709055" y="4316734"/>
            <a:ext cx="579385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Imm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3537042" y="3933388"/>
            <a:ext cx="533399" cy="762000"/>
            <a:chOff x="3810000" y="3105150"/>
            <a:chExt cx="533400" cy="762000"/>
          </a:xfrm>
        </p:grpSpPr>
        <p:sp>
          <p:nvSpPr>
            <p:cNvPr id="77" name="Trapezoid 7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4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19018" y="3286906"/>
              <a:ext cx="463589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25" dirty="0" err="1"/>
                <a:t>Imm</a:t>
              </a:r>
              <a:r>
                <a:rPr lang="en-US" sz="1125" dirty="0"/>
                <a:t>.</a:t>
              </a:r>
            </a:p>
            <a:p>
              <a:r>
                <a:rPr lang="en-US" sz="1125" dirty="0"/>
                <a:t>Gen</a:t>
              </a:r>
            </a:p>
          </p:txBody>
        </p:sp>
      </p:grpSp>
      <p:sp>
        <p:nvSpPr>
          <p:cNvPr id="79" name="Freeform 61"/>
          <p:cNvSpPr>
            <a:spLocks/>
          </p:cNvSpPr>
          <p:nvPr/>
        </p:nvSpPr>
        <p:spPr bwMode="auto">
          <a:xfrm flipV="1">
            <a:off x="2991900" y="4270392"/>
            <a:ext cx="539211" cy="4634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4070441" y="4302179"/>
            <a:ext cx="1261473" cy="556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grpSp>
        <p:nvGrpSpPr>
          <p:cNvPr id="81" name="Group 80"/>
          <p:cNvGrpSpPr/>
          <p:nvPr/>
        </p:nvGrpSpPr>
        <p:grpSpPr>
          <a:xfrm>
            <a:off x="619125" y="1664025"/>
            <a:ext cx="7143769" cy="2245341"/>
            <a:chOff x="2776507" y="1828800"/>
            <a:chExt cx="7147729" cy="2246586"/>
          </a:xfrm>
        </p:grpSpPr>
        <p:sp>
          <p:nvSpPr>
            <p:cNvPr id="82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3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04396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6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89402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7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0058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89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97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9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9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3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10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02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26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103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4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2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DataR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1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40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rgbClr val="C00000"/>
                    </a:solidFill>
                  </a:rPr>
                  <a:t>DataW</a:t>
                </a:r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0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2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2416" cy="176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875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4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5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6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26292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05" name="Rectangle 56"/>
          <p:cNvSpPr>
            <a:spLocks noChangeArrowheads="1"/>
          </p:cNvSpPr>
          <p:nvPr/>
        </p:nvSpPr>
        <p:spPr bwMode="auto">
          <a:xfrm>
            <a:off x="2988524" y="3934686"/>
            <a:ext cx="364583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[31:7]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8048625" y="2673599"/>
            <a:ext cx="173296" cy="458658"/>
            <a:chOff x="5791200" y="1352550"/>
            <a:chExt cx="152400" cy="533400"/>
          </a:xfrm>
        </p:grpSpPr>
        <p:sp>
          <p:nvSpPr>
            <p:cNvPr id="107" name="Trapezoid 10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821934" y="1638300"/>
              <a:ext cx="4511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</p:grpSp>
      <p:sp>
        <p:nvSpPr>
          <p:cNvPr id="110" name="Rectangle 72"/>
          <p:cNvSpPr>
            <a:spLocks noChangeArrowheads="1"/>
          </p:cNvSpPr>
          <p:nvPr/>
        </p:nvSpPr>
        <p:spPr bwMode="auto">
          <a:xfrm>
            <a:off x="7451255" y="4027833"/>
            <a:ext cx="229931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11" name="Freeform 110"/>
          <p:cNvSpPr>
            <a:spLocks/>
          </p:cNvSpPr>
          <p:nvPr/>
        </p:nvSpPr>
        <p:spPr bwMode="auto">
          <a:xfrm>
            <a:off x="7541289" y="3810000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12" name="Line 85"/>
          <p:cNvSpPr>
            <a:spLocks noChangeShapeType="1"/>
          </p:cNvSpPr>
          <p:nvPr/>
        </p:nvSpPr>
        <p:spPr bwMode="auto">
          <a:xfrm>
            <a:off x="7588914" y="3893098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13" name="Freeform 53"/>
          <p:cNvSpPr>
            <a:spLocks/>
          </p:cNvSpPr>
          <p:nvPr/>
        </p:nvSpPr>
        <p:spPr bwMode="auto">
          <a:xfrm flipV="1">
            <a:off x="6737441" y="2741183"/>
            <a:ext cx="1302159" cy="4890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>
            <a:off x="7905750" y="2992249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15" name="Line 86"/>
          <p:cNvSpPr>
            <a:spLocks noChangeShapeType="1"/>
          </p:cNvSpPr>
          <p:nvPr/>
        </p:nvSpPr>
        <p:spPr bwMode="auto">
          <a:xfrm flipH="1">
            <a:off x="7904685" y="2992250"/>
            <a:ext cx="1" cy="2017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16" name="Line 86"/>
          <p:cNvSpPr>
            <a:spLocks noChangeShapeType="1"/>
          </p:cNvSpPr>
          <p:nvPr/>
        </p:nvSpPr>
        <p:spPr bwMode="auto">
          <a:xfrm>
            <a:off x="7762893" y="3194043"/>
            <a:ext cx="141792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17" name="Line 86"/>
          <p:cNvSpPr>
            <a:spLocks noChangeShapeType="1"/>
          </p:cNvSpPr>
          <p:nvPr/>
        </p:nvSpPr>
        <p:spPr bwMode="auto">
          <a:xfrm flipV="1">
            <a:off x="8226810" y="2907101"/>
            <a:ext cx="139051" cy="346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18" name="Line 86"/>
          <p:cNvSpPr>
            <a:spLocks noChangeShapeType="1"/>
          </p:cNvSpPr>
          <p:nvPr/>
        </p:nvSpPr>
        <p:spPr bwMode="auto">
          <a:xfrm flipH="1">
            <a:off x="8370750" y="2020513"/>
            <a:ext cx="12991" cy="89207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19" name="Rectangle 39"/>
          <p:cNvSpPr>
            <a:spLocks noChangeArrowheads="1"/>
          </p:cNvSpPr>
          <p:nvPr/>
        </p:nvSpPr>
        <p:spPr bwMode="auto">
          <a:xfrm>
            <a:off x="7697253" y="5048250"/>
            <a:ext cx="770143" cy="5037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WBSel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=*</a:t>
            </a:r>
          </a:p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2"/>
                </a:solidFill>
              </a:rPr>
              <a:t>(*=Don’t care)</a:t>
            </a:r>
          </a:p>
        </p:txBody>
      </p:sp>
      <p:sp>
        <p:nvSpPr>
          <p:cNvPr id="122" name="Line 86"/>
          <p:cNvSpPr>
            <a:spLocks noChangeShapeType="1"/>
          </p:cNvSpPr>
          <p:nvPr/>
        </p:nvSpPr>
        <p:spPr bwMode="auto">
          <a:xfrm flipV="1">
            <a:off x="6650774" y="3700993"/>
            <a:ext cx="299783" cy="191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3" name="Line 86"/>
          <p:cNvSpPr>
            <a:spLocks noChangeShapeType="1"/>
          </p:cNvSpPr>
          <p:nvPr/>
        </p:nvSpPr>
        <p:spPr bwMode="auto">
          <a:xfrm>
            <a:off x="6652834" y="3700151"/>
            <a:ext cx="1567" cy="32768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24" name="Line 86"/>
          <p:cNvSpPr>
            <a:spLocks noChangeShapeType="1"/>
          </p:cNvSpPr>
          <p:nvPr/>
        </p:nvSpPr>
        <p:spPr bwMode="auto">
          <a:xfrm>
            <a:off x="4903808" y="4014164"/>
            <a:ext cx="1759519" cy="15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5" name="Line 86"/>
          <p:cNvSpPr>
            <a:spLocks noChangeShapeType="1"/>
          </p:cNvSpPr>
          <p:nvPr/>
        </p:nvSpPr>
        <p:spPr bwMode="auto">
          <a:xfrm flipH="1">
            <a:off x="4903808" y="3536891"/>
            <a:ext cx="1567" cy="48458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 flipV="1">
            <a:off x="7161706" y="3920503"/>
            <a:ext cx="0" cy="11070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 flipH="1" flipV="1">
            <a:off x="3777156" y="4619625"/>
            <a:ext cx="6158" cy="3957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0" name="Rectangle 39"/>
          <p:cNvSpPr>
            <a:spLocks noChangeArrowheads="1"/>
          </p:cNvSpPr>
          <p:nvPr/>
        </p:nvSpPr>
        <p:spPr bwMode="auto">
          <a:xfrm>
            <a:off x="3456374" y="5091316"/>
            <a:ext cx="457557" cy="3498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ImmSel</a:t>
            </a:r>
            <a:endParaRPr lang="en-US" sz="1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r>
              <a:rPr lang="en-US" sz="1000" dirty="0">
                <a:solidFill>
                  <a:srgbClr val="FF0000"/>
                </a:solidFill>
              </a:rPr>
              <a:t>=S</a:t>
            </a:r>
          </a:p>
        </p:txBody>
      </p:sp>
      <p:sp>
        <p:nvSpPr>
          <p:cNvPr id="128" name="Rectangle 72"/>
          <p:cNvSpPr>
            <a:spLocks noChangeArrowheads="1"/>
          </p:cNvSpPr>
          <p:nvPr/>
        </p:nvSpPr>
        <p:spPr bwMode="auto">
          <a:xfrm>
            <a:off x="7762875" y="3218202"/>
            <a:ext cx="329317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31" name="Rectangle 42"/>
          <p:cNvSpPr>
            <a:spLocks noChangeArrowheads="1"/>
          </p:cNvSpPr>
          <p:nvPr/>
        </p:nvSpPr>
        <p:spPr bwMode="auto">
          <a:xfrm>
            <a:off x="8334375" y="2883514"/>
            <a:ext cx="231534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wb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2" name="Rectangle 42"/>
          <p:cNvSpPr>
            <a:spLocks noChangeArrowheads="1"/>
          </p:cNvSpPr>
          <p:nvPr/>
        </p:nvSpPr>
        <p:spPr bwMode="auto">
          <a:xfrm>
            <a:off x="1571625" y="3116422"/>
            <a:ext cx="207489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2"/>
                </a:solidFill>
              </a:rPr>
              <a:t>pc</a:t>
            </a:r>
          </a:p>
        </p:txBody>
      </p:sp>
      <p:sp>
        <p:nvSpPr>
          <p:cNvPr id="133" name="Freeform 132"/>
          <p:cNvSpPr/>
          <p:nvPr/>
        </p:nvSpPr>
        <p:spPr bwMode="auto">
          <a:xfrm>
            <a:off x="2959677" y="4343255"/>
            <a:ext cx="526225" cy="56908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4" name="Line 58"/>
          <p:cNvSpPr>
            <a:spLocks noChangeShapeType="1"/>
          </p:cNvSpPr>
          <p:nvPr/>
        </p:nvSpPr>
        <p:spPr bwMode="auto">
          <a:xfrm>
            <a:off x="2975500" y="3059979"/>
            <a:ext cx="5648" cy="1955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grpSp>
        <p:nvGrpSpPr>
          <p:cNvPr id="135" name="Group 134"/>
          <p:cNvGrpSpPr/>
          <p:nvPr/>
        </p:nvGrpSpPr>
        <p:grpSpPr>
          <a:xfrm>
            <a:off x="619125" y="1664025"/>
            <a:ext cx="7143769" cy="2245341"/>
            <a:chOff x="2776507" y="1828800"/>
            <a:chExt cx="7147729" cy="2246586"/>
          </a:xfrm>
        </p:grpSpPr>
        <p:sp>
          <p:nvSpPr>
            <p:cNvPr id="136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37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04396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138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39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40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89402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41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0058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142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143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15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52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3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9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4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3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155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56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26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157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8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2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DataR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6" name="Rectangle 37"/>
              <p:cNvSpPr>
                <a:spLocks noChangeArrowheads="1"/>
              </p:cNvSpPr>
              <p:nvPr/>
            </p:nvSpPr>
            <p:spPr bwMode="auto">
              <a:xfrm>
                <a:off x="4326" y="1987"/>
                <a:ext cx="240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DataW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4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45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46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2416" cy="176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875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147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48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49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50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26292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59" name="Freeform 158"/>
          <p:cNvSpPr/>
          <p:nvPr/>
        </p:nvSpPr>
        <p:spPr bwMode="auto">
          <a:xfrm>
            <a:off x="3973909" y="3657699"/>
            <a:ext cx="1966747" cy="672334"/>
          </a:xfrm>
          <a:custGeom>
            <a:avLst/>
            <a:gdLst>
              <a:gd name="connsiteX0" fmla="*/ 0 w 3307742"/>
              <a:gd name="connsiteY0" fmla="*/ 1041621 h 1057523"/>
              <a:gd name="connsiteX1" fmla="*/ 2313829 w 3307742"/>
              <a:gd name="connsiteY1" fmla="*/ 1057523 h 1057523"/>
              <a:gd name="connsiteX2" fmla="*/ 2313829 w 3307742"/>
              <a:gd name="connsiteY2" fmla="*/ 198782 h 1057523"/>
              <a:gd name="connsiteX3" fmla="*/ 2655735 w 3307742"/>
              <a:gd name="connsiteY3" fmla="*/ 190831 h 1057523"/>
              <a:gd name="connsiteX4" fmla="*/ 2941982 w 3307742"/>
              <a:gd name="connsiteY4" fmla="*/ 7951 h 1057523"/>
              <a:gd name="connsiteX5" fmla="*/ 3307742 w 3307742"/>
              <a:gd name="connsiteY5" fmla="*/ 0 h 105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742" h="1057523">
                <a:moveTo>
                  <a:pt x="0" y="1041621"/>
                </a:moveTo>
                <a:lnTo>
                  <a:pt x="2313829" y="1057523"/>
                </a:lnTo>
                <a:lnTo>
                  <a:pt x="2313829" y="198782"/>
                </a:lnTo>
                <a:lnTo>
                  <a:pt x="2655735" y="190831"/>
                </a:lnTo>
                <a:lnTo>
                  <a:pt x="2941982" y="7951"/>
                </a:lnTo>
                <a:lnTo>
                  <a:pt x="3307742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1" name="Freeform 160"/>
          <p:cNvSpPr/>
          <p:nvPr/>
        </p:nvSpPr>
        <p:spPr bwMode="auto">
          <a:xfrm>
            <a:off x="714765" y="1664042"/>
            <a:ext cx="1890059" cy="1438088"/>
          </a:xfrm>
          <a:custGeom>
            <a:avLst/>
            <a:gdLst>
              <a:gd name="connsiteX0" fmla="*/ 1380565 w 3024094"/>
              <a:gd name="connsiteY0" fmla="*/ 2271059 h 2300941"/>
              <a:gd name="connsiteX1" fmla="*/ 1374588 w 3024094"/>
              <a:gd name="connsiteY1" fmla="*/ 1392517 h 2300941"/>
              <a:gd name="connsiteX2" fmla="*/ 1834777 w 3024094"/>
              <a:gd name="connsiteY2" fmla="*/ 1392517 h 2300941"/>
              <a:gd name="connsiteX3" fmla="*/ 2498165 w 3024094"/>
              <a:gd name="connsiteY3" fmla="*/ 1117600 h 2300941"/>
              <a:gd name="connsiteX4" fmla="*/ 3024094 w 3024094"/>
              <a:gd name="connsiteY4" fmla="*/ 1123576 h 2300941"/>
              <a:gd name="connsiteX5" fmla="*/ 3018118 w 3024094"/>
              <a:gd name="connsiteY5" fmla="*/ 0 h 2300941"/>
              <a:gd name="connsiteX6" fmla="*/ 23906 w 3024094"/>
              <a:gd name="connsiteY6" fmla="*/ 17929 h 2300941"/>
              <a:gd name="connsiteX7" fmla="*/ 0 w 3024094"/>
              <a:gd name="connsiteY7" fmla="*/ 2300941 h 2300941"/>
              <a:gd name="connsiteX8" fmla="*/ 872565 w 3024094"/>
              <a:gd name="connsiteY8" fmla="*/ 2300941 h 230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4094" h="2300941">
                <a:moveTo>
                  <a:pt x="1380565" y="2271059"/>
                </a:moveTo>
                <a:cubicBezTo>
                  <a:pt x="1378573" y="1978212"/>
                  <a:pt x="1376580" y="1685364"/>
                  <a:pt x="1374588" y="1392517"/>
                </a:cubicBezTo>
                <a:lnTo>
                  <a:pt x="1834777" y="1392517"/>
                </a:lnTo>
                <a:lnTo>
                  <a:pt x="2498165" y="1117600"/>
                </a:lnTo>
                <a:lnTo>
                  <a:pt x="3024094" y="1123576"/>
                </a:lnTo>
                <a:lnTo>
                  <a:pt x="3018118" y="0"/>
                </a:lnTo>
                <a:lnTo>
                  <a:pt x="23906" y="17929"/>
                </a:lnTo>
                <a:lnTo>
                  <a:pt x="0" y="2300941"/>
                </a:lnTo>
                <a:lnTo>
                  <a:pt x="872565" y="2300941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3" name="Straight Connector 192"/>
          <p:cNvCxnSpPr/>
          <p:nvPr/>
        </p:nvCxnSpPr>
        <p:spPr bwMode="auto">
          <a:xfrm>
            <a:off x="1506437" y="3104921"/>
            <a:ext cx="347339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4" name="Straight Connector 193"/>
          <p:cNvCxnSpPr/>
          <p:nvPr/>
        </p:nvCxnSpPr>
        <p:spPr bwMode="auto">
          <a:xfrm>
            <a:off x="2641186" y="3256453"/>
            <a:ext cx="347339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5" name="Straight Connector 194"/>
          <p:cNvCxnSpPr/>
          <p:nvPr/>
        </p:nvCxnSpPr>
        <p:spPr bwMode="auto">
          <a:xfrm>
            <a:off x="2981148" y="3284387"/>
            <a:ext cx="802166" cy="39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7" name="Straight Connector 196"/>
          <p:cNvCxnSpPr/>
          <p:nvPr/>
        </p:nvCxnSpPr>
        <p:spPr bwMode="auto">
          <a:xfrm>
            <a:off x="2985497" y="3512416"/>
            <a:ext cx="802166" cy="39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8" name="Straight Connector 197"/>
          <p:cNvCxnSpPr>
            <a:endCxn id="134" idx="1"/>
          </p:cNvCxnSpPr>
          <p:nvPr/>
        </p:nvCxnSpPr>
        <p:spPr bwMode="auto">
          <a:xfrm>
            <a:off x="2978324" y="3269031"/>
            <a:ext cx="2824" cy="174633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4" name="Straight Connector 203"/>
          <p:cNvCxnSpPr/>
          <p:nvPr/>
        </p:nvCxnSpPr>
        <p:spPr bwMode="auto">
          <a:xfrm>
            <a:off x="4837261" y="3219143"/>
            <a:ext cx="1121143" cy="666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6" name="Straight Connector 205"/>
          <p:cNvCxnSpPr/>
          <p:nvPr/>
        </p:nvCxnSpPr>
        <p:spPr bwMode="auto">
          <a:xfrm flipV="1">
            <a:off x="4805532" y="3531162"/>
            <a:ext cx="136471" cy="58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>
            <a:stCxn id="125" idx="0"/>
            <a:endCxn id="125" idx="1"/>
          </p:cNvCxnSpPr>
          <p:nvPr/>
        </p:nvCxnSpPr>
        <p:spPr bwMode="auto">
          <a:xfrm flipH="1">
            <a:off x="4903808" y="3536891"/>
            <a:ext cx="1567" cy="48458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4" name="Freeform 213"/>
          <p:cNvSpPr/>
          <p:nvPr/>
        </p:nvSpPr>
        <p:spPr bwMode="auto">
          <a:xfrm>
            <a:off x="4884730" y="4007899"/>
            <a:ext cx="1759177" cy="40426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15" name="Straight Connector 214"/>
          <p:cNvCxnSpPr>
            <a:endCxn id="124" idx="1"/>
          </p:cNvCxnSpPr>
          <p:nvPr/>
        </p:nvCxnSpPr>
        <p:spPr bwMode="auto">
          <a:xfrm flipH="1">
            <a:off x="6663327" y="3691586"/>
            <a:ext cx="563" cy="3385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7" name="Straight Connector 216"/>
          <p:cNvCxnSpPr>
            <a:stCxn id="122" idx="1"/>
            <a:endCxn id="122" idx="0"/>
          </p:cNvCxnSpPr>
          <p:nvPr/>
        </p:nvCxnSpPr>
        <p:spPr bwMode="auto">
          <a:xfrm flipH="1">
            <a:off x="6650774" y="3700993"/>
            <a:ext cx="299783" cy="191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 flipH="1">
            <a:off x="6373665" y="3368487"/>
            <a:ext cx="509014" cy="258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9" name="Title 1">
            <a:extLst>
              <a:ext uri="{FF2B5EF4-FFF2-40B4-BE49-F238E27FC236}">
                <a16:creationId xmlns:a16="http://schemas.microsoft.com/office/drawing/2014/main" id="{90E42E09-17D8-E64A-8C47-48BCDBB3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52977"/>
            <a:ext cx="5783759" cy="533400"/>
          </a:xfrm>
        </p:spPr>
        <p:txBody>
          <a:bodyPr/>
          <a:lstStyle/>
          <a:p>
            <a:r>
              <a:rPr lang="en-US" sz="3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</a:t>
            </a:r>
            <a:r>
              <a:rPr lang="en-US" sz="3600" b="0" dirty="0" err="1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sw</a:t>
            </a:r>
            <a:r>
              <a:rPr lang="en-US" sz="3600" b="0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sz="3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Datapath</a:t>
            </a:r>
          </a:p>
        </p:txBody>
      </p:sp>
      <p:sp>
        <p:nvSpPr>
          <p:cNvPr id="180" name="Footer Placeholder 3">
            <a:extLst>
              <a:ext uri="{FF2B5EF4-FFF2-40B4-BE49-F238E27FC236}">
                <a16:creationId xmlns:a16="http://schemas.microsoft.com/office/drawing/2014/main" id="{15E61469-5E96-CD4E-9159-8B767DBDE59C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377322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59" grpId="0" animBg="1"/>
      <p:bldP spid="161" grpId="0" animBg="1"/>
      <p:bldP spid="2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81" y="152400"/>
            <a:ext cx="6663825" cy="533400"/>
          </a:xfrm>
          <a:noFill/>
          <a:ln>
            <a:noFill/>
          </a:ln>
          <a:effectLst/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en-US" sz="3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I+S Immediate Generation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91308" y="2444905"/>
            <a:ext cx="1141274" cy="3462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250" dirty="0" err="1">
                <a:latin typeface="Calibri" panose="020F0502020204030204" pitchFamily="34" charset="0"/>
                <a:cs typeface="Calibri" panose="020F0502020204030204" pitchFamily="34" charset="0"/>
              </a:rPr>
              <a:t>inst</a:t>
            </a:r>
            <a:r>
              <a:rPr lang="en-US" sz="2250" dirty="0">
                <a:latin typeface="Calibri" panose="020F0502020204030204" pitchFamily="34" charset="0"/>
                <a:cs typeface="Calibri" panose="020F0502020204030204" pitchFamily="34" charset="0"/>
              </a:rPr>
              <a:t>[31:0]</a:t>
            </a:r>
          </a:p>
        </p:txBody>
      </p:sp>
      <p:sp>
        <p:nvSpPr>
          <p:cNvPr id="23" name="Trapezoid 22"/>
          <p:cNvSpPr/>
          <p:nvPr/>
        </p:nvSpPr>
        <p:spPr>
          <a:xfrm rot="10800000">
            <a:off x="6762750" y="3191428"/>
            <a:ext cx="1330913" cy="217536"/>
          </a:xfrm>
          <a:prstGeom prst="trapezoid">
            <a:avLst>
              <a:gd name="adj" fmla="val 47523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25"/>
          </a:p>
        </p:txBody>
      </p:sp>
      <p:cxnSp>
        <p:nvCxnSpPr>
          <p:cNvPr id="25" name="Straight Connector 24"/>
          <p:cNvCxnSpPr>
            <a:stCxn id="23" idx="0"/>
          </p:cNvCxnSpPr>
          <p:nvPr/>
        </p:nvCxnSpPr>
        <p:spPr>
          <a:xfrm>
            <a:off x="7428206" y="3408964"/>
            <a:ext cx="0" cy="118816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397145" y="2253532"/>
            <a:ext cx="3837237" cy="125817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14625" y="1950876"/>
            <a:ext cx="4426106" cy="1175783"/>
          </a:xfrm>
          <a:prstGeom prst="straightConnector1">
            <a:avLst/>
          </a:prstGeom>
          <a:ln w="28575" cmpd="sng"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0" idx="0"/>
          </p:cNvCxnSpPr>
          <p:nvPr/>
        </p:nvCxnSpPr>
        <p:spPr>
          <a:xfrm>
            <a:off x="6194561" y="2257663"/>
            <a:ext cx="1449258" cy="96080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0823" y="2277857"/>
            <a:ext cx="1730726" cy="1233849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99736" y="3218464"/>
            <a:ext cx="88166" cy="1923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50" dirty="0"/>
              <a:t>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6989" y="3218464"/>
            <a:ext cx="36870" cy="1923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50" dirty="0"/>
              <a:t>I</a:t>
            </a:r>
          </a:p>
        </p:txBody>
      </p:sp>
      <p:cxnSp>
        <p:nvCxnSpPr>
          <p:cNvPr id="35" name="Straight Arrow Connector 34"/>
          <p:cNvCxnSpPr>
            <a:endCxn id="23" idx="1"/>
          </p:cNvCxnSpPr>
          <p:nvPr/>
        </p:nvCxnSpPr>
        <p:spPr>
          <a:xfrm flipH="1">
            <a:off x="8041972" y="3299829"/>
            <a:ext cx="482903" cy="3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193684" y="2865291"/>
            <a:ext cx="95250" cy="9525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81393" y="2865291"/>
            <a:ext cx="8816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500" dirty="0"/>
              <a:t>1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153740" y="2821965"/>
            <a:ext cx="95250" cy="9525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75670" y="2859917"/>
            <a:ext cx="8916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6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334000" y="2619375"/>
            <a:ext cx="95250" cy="9525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101652" y="2657671"/>
            <a:ext cx="8816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500" dirty="0"/>
              <a:t>5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6715125" y="2569889"/>
            <a:ext cx="95250" cy="9525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02834" y="2569889"/>
            <a:ext cx="8816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500" dirty="0"/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5390" y="4789797"/>
            <a:ext cx="6080229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Just need a 5-bit mux to select between two positions where low five bits of immediate can reside in instruction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Other bits in immediate are wired to fixed positions in instruction</a:t>
            </a: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362819" y="1952625"/>
            <a:ext cx="1396537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 err="1">
                <a:solidFill>
                  <a:schemeClr val="tx2"/>
                </a:solidFill>
                <a:latin typeface="Courier New" pitchFamily="-65" charset="0"/>
              </a:rPr>
              <a:t>imm</a:t>
            </a:r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[11:5]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92" name="Text Box 6"/>
          <p:cNvSpPr txBox="1">
            <a:spLocks noChangeArrowheads="1"/>
          </p:cNvSpPr>
          <p:nvPr/>
        </p:nvSpPr>
        <p:spPr bwMode="auto">
          <a:xfrm>
            <a:off x="2162360" y="1958579"/>
            <a:ext cx="588623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rs2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93" name="Text Box 6"/>
          <p:cNvSpPr txBox="1">
            <a:spLocks noChangeArrowheads="1"/>
          </p:cNvSpPr>
          <p:nvPr/>
        </p:nvSpPr>
        <p:spPr bwMode="auto">
          <a:xfrm>
            <a:off x="3406257" y="1952625"/>
            <a:ext cx="588623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rs1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94" name="Text Box 6"/>
          <p:cNvSpPr txBox="1">
            <a:spLocks noChangeArrowheads="1"/>
          </p:cNvSpPr>
          <p:nvPr/>
        </p:nvSpPr>
        <p:spPr bwMode="auto">
          <a:xfrm>
            <a:off x="4424247" y="1952625"/>
            <a:ext cx="992579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funct3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95" name="Text Box 6"/>
          <p:cNvSpPr txBox="1">
            <a:spLocks noChangeArrowheads="1"/>
          </p:cNvSpPr>
          <p:nvPr/>
        </p:nvSpPr>
        <p:spPr bwMode="auto">
          <a:xfrm>
            <a:off x="5516082" y="1952625"/>
            <a:ext cx="1261885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750" dirty="0" err="1">
                <a:solidFill>
                  <a:schemeClr val="tx2"/>
                </a:solidFill>
                <a:latin typeface="Courier New" pitchFamily="-65" charset="0"/>
              </a:rPr>
              <a:t>imm</a:t>
            </a:r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[4:0]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96" name="Text Box 6"/>
          <p:cNvSpPr txBox="1">
            <a:spLocks noChangeArrowheads="1"/>
          </p:cNvSpPr>
          <p:nvPr/>
        </p:nvSpPr>
        <p:spPr bwMode="auto">
          <a:xfrm>
            <a:off x="6707958" y="1952625"/>
            <a:ext cx="1261885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S-opcode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133" name="Text Box 7"/>
          <p:cNvSpPr txBox="1">
            <a:spLocks noChangeArrowheads="1"/>
          </p:cNvSpPr>
          <p:nvPr/>
        </p:nvSpPr>
        <p:spPr bwMode="auto">
          <a:xfrm>
            <a:off x="1418705" y="1439234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25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134" name="Text Box 7"/>
          <p:cNvSpPr txBox="1">
            <a:spLocks noChangeArrowheads="1"/>
          </p:cNvSpPr>
          <p:nvPr/>
        </p:nvSpPr>
        <p:spPr bwMode="auto">
          <a:xfrm>
            <a:off x="1717057" y="1439234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24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67" name="Rectangle 12"/>
          <p:cNvSpPr>
            <a:spLocks noChangeArrowheads="1"/>
          </p:cNvSpPr>
          <p:nvPr/>
        </p:nvSpPr>
        <p:spPr bwMode="auto">
          <a:xfrm>
            <a:off x="380999" y="1966516"/>
            <a:ext cx="7858126" cy="2857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>
            <a:off x="1849808" y="1966516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69" name="Line 14"/>
          <p:cNvSpPr>
            <a:spLocks noChangeShapeType="1"/>
          </p:cNvSpPr>
          <p:nvPr/>
        </p:nvSpPr>
        <p:spPr bwMode="auto">
          <a:xfrm>
            <a:off x="3098294" y="1966516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>
            <a:off x="4273341" y="1966516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5521829" y="1966516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72" name="Line 17"/>
          <p:cNvSpPr>
            <a:spLocks noChangeShapeType="1"/>
          </p:cNvSpPr>
          <p:nvPr/>
        </p:nvSpPr>
        <p:spPr bwMode="auto">
          <a:xfrm>
            <a:off x="6770316" y="1966516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07" name="Text Box 6"/>
          <p:cNvSpPr txBox="1">
            <a:spLocks noChangeArrowheads="1"/>
          </p:cNvSpPr>
          <p:nvPr/>
        </p:nvSpPr>
        <p:spPr bwMode="auto">
          <a:xfrm>
            <a:off x="274425" y="1425219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31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108" name="Text Box 8"/>
          <p:cNvSpPr txBox="1">
            <a:spLocks noChangeArrowheads="1"/>
          </p:cNvSpPr>
          <p:nvPr/>
        </p:nvSpPr>
        <p:spPr bwMode="auto">
          <a:xfrm>
            <a:off x="2734679" y="1425219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20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109" name="Text Box 9"/>
          <p:cNvSpPr txBox="1">
            <a:spLocks noChangeArrowheads="1"/>
          </p:cNvSpPr>
          <p:nvPr/>
        </p:nvSpPr>
        <p:spPr bwMode="auto">
          <a:xfrm>
            <a:off x="3926556" y="1425219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15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6604405" y="1425219"/>
            <a:ext cx="300083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7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111" name="Text Box 11"/>
          <p:cNvSpPr txBox="1">
            <a:spLocks noChangeArrowheads="1"/>
          </p:cNvSpPr>
          <p:nvPr/>
        </p:nvSpPr>
        <p:spPr bwMode="auto">
          <a:xfrm>
            <a:off x="5199524" y="1425219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12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112" name="Text Box 8"/>
          <p:cNvSpPr txBox="1">
            <a:spLocks noChangeArrowheads="1"/>
          </p:cNvSpPr>
          <p:nvPr/>
        </p:nvSpPr>
        <p:spPr bwMode="auto">
          <a:xfrm>
            <a:off x="3040681" y="1423235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19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113" name="Text Box 9"/>
          <p:cNvSpPr txBox="1">
            <a:spLocks noChangeArrowheads="1"/>
          </p:cNvSpPr>
          <p:nvPr/>
        </p:nvSpPr>
        <p:spPr bwMode="auto">
          <a:xfrm>
            <a:off x="4198898" y="1422242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14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114" name="Text Box 11"/>
          <p:cNvSpPr txBox="1">
            <a:spLocks noChangeArrowheads="1"/>
          </p:cNvSpPr>
          <p:nvPr/>
        </p:nvSpPr>
        <p:spPr bwMode="auto">
          <a:xfrm>
            <a:off x="5485635" y="1425219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11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115" name="Text Box 10"/>
          <p:cNvSpPr txBox="1">
            <a:spLocks noChangeArrowheads="1"/>
          </p:cNvSpPr>
          <p:nvPr/>
        </p:nvSpPr>
        <p:spPr bwMode="auto">
          <a:xfrm>
            <a:off x="6743635" y="1425219"/>
            <a:ext cx="300083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6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116" name="Text Box 10"/>
          <p:cNvSpPr txBox="1">
            <a:spLocks noChangeArrowheads="1"/>
          </p:cNvSpPr>
          <p:nvPr/>
        </p:nvSpPr>
        <p:spPr bwMode="auto">
          <a:xfrm>
            <a:off x="8021193" y="1425219"/>
            <a:ext cx="300083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0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117" name="Text Box 6"/>
          <p:cNvSpPr txBox="1">
            <a:spLocks noChangeArrowheads="1"/>
          </p:cNvSpPr>
          <p:nvPr/>
        </p:nvSpPr>
        <p:spPr bwMode="auto">
          <a:xfrm>
            <a:off x="3406258" y="1663344"/>
            <a:ext cx="588623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rs1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118" name="Text Box 6"/>
          <p:cNvSpPr txBox="1">
            <a:spLocks noChangeArrowheads="1"/>
          </p:cNvSpPr>
          <p:nvPr/>
        </p:nvSpPr>
        <p:spPr bwMode="auto">
          <a:xfrm>
            <a:off x="4424248" y="1663344"/>
            <a:ext cx="992579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funct3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119" name="Text Box 6"/>
          <p:cNvSpPr txBox="1">
            <a:spLocks noChangeArrowheads="1"/>
          </p:cNvSpPr>
          <p:nvPr/>
        </p:nvSpPr>
        <p:spPr bwMode="auto">
          <a:xfrm>
            <a:off x="5927725" y="1663344"/>
            <a:ext cx="453971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750" dirty="0" err="1">
                <a:solidFill>
                  <a:schemeClr val="tx2"/>
                </a:solidFill>
                <a:latin typeface="Courier New" pitchFamily="-65" charset="0"/>
              </a:rPr>
              <a:t>rd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120" name="Text Box 6"/>
          <p:cNvSpPr txBox="1">
            <a:spLocks noChangeArrowheads="1"/>
          </p:cNvSpPr>
          <p:nvPr/>
        </p:nvSpPr>
        <p:spPr bwMode="auto">
          <a:xfrm>
            <a:off x="6707960" y="1663344"/>
            <a:ext cx="1261885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I-opcode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121" name="Rectangle 12"/>
          <p:cNvSpPr>
            <a:spLocks noChangeArrowheads="1"/>
          </p:cNvSpPr>
          <p:nvPr/>
        </p:nvSpPr>
        <p:spPr bwMode="auto">
          <a:xfrm>
            <a:off x="381000" y="1677234"/>
            <a:ext cx="7858126" cy="2857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22" name="Line 14"/>
          <p:cNvSpPr>
            <a:spLocks noChangeShapeType="1"/>
          </p:cNvSpPr>
          <p:nvPr/>
        </p:nvSpPr>
        <p:spPr bwMode="auto">
          <a:xfrm>
            <a:off x="3098296" y="1677234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23" name="Line 15"/>
          <p:cNvSpPr>
            <a:spLocks noChangeShapeType="1"/>
          </p:cNvSpPr>
          <p:nvPr/>
        </p:nvSpPr>
        <p:spPr bwMode="auto">
          <a:xfrm>
            <a:off x="4273343" y="1677234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24" name="Line 16"/>
          <p:cNvSpPr>
            <a:spLocks noChangeShapeType="1"/>
          </p:cNvSpPr>
          <p:nvPr/>
        </p:nvSpPr>
        <p:spPr bwMode="auto">
          <a:xfrm>
            <a:off x="5521830" y="1677234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25" name="Line 17"/>
          <p:cNvSpPr>
            <a:spLocks noChangeShapeType="1"/>
          </p:cNvSpPr>
          <p:nvPr/>
        </p:nvSpPr>
        <p:spPr bwMode="auto">
          <a:xfrm>
            <a:off x="6770318" y="1677234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26" name="Text Box 6"/>
          <p:cNvSpPr txBox="1">
            <a:spLocks noChangeArrowheads="1"/>
          </p:cNvSpPr>
          <p:nvPr/>
        </p:nvSpPr>
        <p:spPr bwMode="auto">
          <a:xfrm>
            <a:off x="1120064" y="1677235"/>
            <a:ext cx="1396537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 err="1">
                <a:solidFill>
                  <a:schemeClr val="tx2"/>
                </a:solidFill>
                <a:latin typeface="Courier New" pitchFamily="-65" charset="0"/>
              </a:rPr>
              <a:t>imm</a:t>
            </a:r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[11:0]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349940" y="1989237"/>
            <a:ext cx="123432" cy="269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50" dirty="0"/>
              <a:t>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387686" y="1751112"/>
            <a:ext cx="51296" cy="269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50" dirty="0"/>
              <a:t>I</a:t>
            </a:r>
          </a:p>
        </p:txBody>
      </p:sp>
      <p:sp>
        <p:nvSpPr>
          <p:cNvPr id="140" name="Text Box 6"/>
          <p:cNvSpPr txBox="1">
            <a:spLocks noChangeArrowheads="1"/>
          </p:cNvSpPr>
          <p:nvPr/>
        </p:nvSpPr>
        <p:spPr bwMode="auto">
          <a:xfrm>
            <a:off x="6450967" y="3500480"/>
            <a:ext cx="1665841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750" dirty="0" err="1">
                <a:solidFill>
                  <a:schemeClr val="tx2"/>
                </a:solidFill>
                <a:latin typeface="Courier New" pitchFamily="-65" charset="0"/>
              </a:rPr>
              <a:t>inst</a:t>
            </a:r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[24:20]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141" name="Rectangle 12"/>
          <p:cNvSpPr>
            <a:spLocks noChangeArrowheads="1"/>
          </p:cNvSpPr>
          <p:nvPr/>
        </p:nvSpPr>
        <p:spPr bwMode="auto">
          <a:xfrm>
            <a:off x="360823" y="3514443"/>
            <a:ext cx="7858126" cy="2857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>
            <a:off x="4253165" y="3514443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45" name="Line 17"/>
          <p:cNvSpPr>
            <a:spLocks noChangeShapeType="1"/>
          </p:cNvSpPr>
          <p:nvPr/>
        </p:nvSpPr>
        <p:spPr bwMode="auto">
          <a:xfrm>
            <a:off x="6334125" y="3514443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46" name="Text Box 6"/>
          <p:cNvSpPr txBox="1">
            <a:spLocks noChangeArrowheads="1"/>
          </p:cNvSpPr>
          <p:nvPr/>
        </p:nvSpPr>
        <p:spPr bwMode="auto">
          <a:xfrm>
            <a:off x="586298" y="3514263"/>
            <a:ext cx="3550973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 err="1">
                <a:solidFill>
                  <a:schemeClr val="tx2"/>
                </a:solidFill>
                <a:latin typeface="Courier New" pitchFamily="-65" charset="0"/>
              </a:rPr>
              <a:t>inst</a:t>
            </a:r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[31] (sign extension)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367509" y="3534771"/>
            <a:ext cx="157366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50" dirty="0"/>
              <a:t>I</a:t>
            </a:r>
          </a:p>
        </p:txBody>
      </p:sp>
      <p:sp>
        <p:nvSpPr>
          <p:cNvPr id="148" name="Text Box 6"/>
          <p:cNvSpPr txBox="1">
            <a:spLocks noChangeArrowheads="1"/>
          </p:cNvSpPr>
          <p:nvPr/>
        </p:nvSpPr>
        <p:spPr bwMode="auto">
          <a:xfrm>
            <a:off x="4450717" y="3508362"/>
            <a:ext cx="1665841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750" dirty="0" err="1">
                <a:solidFill>
                  <a:schemeClr val="tx2"/>
                </a:solidFill>
                <a:latin typeface="Courier New" pitchFamily="-65" charset="0"/>
              </a:rPr>
              <a:t>inst</a:t>
            </a:r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[30:25]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155" name="Text Box 6"/>
          <p:cNvSpPr txBox="1">
            <a:spLocks noChangeArrowheads="1"/>
          </p:cNvSpPr>
          <p:nvPr/>
        </p:nvSpPr>
        <p:spPr bwMode="auto">
          <a:xfrm>
            <a:off x="6585619" y="3787497"/>
            <a:ext cx="1531189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750" dirty="0" err="1">
                <a:solidFill>
                  <a:schemeClr val="tx2"/>
                </a:solidFill>
                <a:latin typeface="Courier New" pitchFamily="-65" charset="0"/>
              </a:rPr>
              <a:t>inst</a:t>
            </a:r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[11:7]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156" name="Rectangle 12"/>
          <p:cNvSpPr>
            <a:spLocks noChangeArrowheads="1"/>
          </p:cNvSpPr>
          <p:nvPr/>
        </p:nvSpPr>
        <p:spPr bwMode="auto">
          <a:xfrm>
            <a:off x="360823" y="3801459"/>
            <a:ext cx="7858126" cy="2857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57" name="Line 15"/>
          <p:cNvSpPr>
            <a:spLocks noChangeShapeType="1"/>
          </p:cNvSpPr>
          <p:nvPr/>
        </p:nvSpPr>
        <p:spPr bwMode="auto">
          <a:xfrm>
            <a:off x="4253165" y="3801459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58" name="Line 17"/>
          <p:cNvSpPr>
            <a:spLocks noChangeShapeType="1"/>
          </p:cNvSpPr>
          <p:nvPr/>
        </p:nvSpPr>
        <p:spPr bwMode="auto">
          <a:xfrm>
            <a:off x="6334125" y="3801459"/>
            <a:ext cx="0" cy="285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59" name="Text Box 6"/>
          <p:cNvSpPr txBox="1">
            <a:spLocks noChangeArrowheads="1"/>
          </p:cNvSpPr>
          <p:nvPr/>
        </p:nvSpPr>
        <p:spPr bwMode="auto">
          <a:xfrm>
            <a:off x="580968" y="3769752"/>
            <a:ext cx="3550973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50" dirty="0" err="1">
                <a:solidFill>
                  <a:schemeClr val="tx2"/>
                </a:solidFill>
                <a:latin typeface="Courier New" pitchFamily="-65" charset="0"/>
              </a:rPr>
              <a:t>inst</a:t>
            </a:r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[31] (sign extension)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160" name="Text Box 6"/>
          <p:cNvSpPr txBox="1">
            <a:spLocks noChangeArrowheads="1"/>
          </p:cNvSpPr>
          <p:nvPr/>
        </p:nvSpPr>
        <p:spPr bwMode="auto">
          <a:xfrm>
            <a:off x="4450717" y="3795378"/>
            <a:ext cx="1665841" cy="36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750" dirty="0" err="1">
                <a:solidFill>
                  <a:schemeClr val="tx2"/>
                </a:solidFill>
                <a:latin typeface="Courier New" pitchFamily="-65" charset="0"/>
              </a:rPr>
              <a:t>inst</a:t>
            </a:r>
            <a:r>
              <a:rPr lang="en-US" sz="1750" dirty="0">
                <a:solidFill>
                  <a:schemeClr val="tx2"/>
                </a:solidFill>
                <a:latin typeface="Courier New" pitchFamily="-65" charset="0"/>
              </a:rPr>
              <a:t>[30:25]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382000" y="3826446"/>
            <a:ext cx="157366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50" dirty="0"/>
              <a:t>S</a:t>
            </a:r>
          </a:p>
        </p:txBody>
      </p:sp>
      <p:sp>
        <p:nvSpPr>
          <p:cNvPr id="164" name="Text Box 6"/>
          <p:cNvSpPr txBox="1">
            <a:spLocks noChangeArrowheads="1"/>
          </p:cNvSpPr>
          <p:nvPr/>
        </p:nvSpPr>
        <p:spPr bwMode="auto">
          <a:xfrm>
            <a:off x="217158" y="4095750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31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167" name="Text Box 10"/>
          <p:cNvSpPr txBox="1">
            <a:spLocks noChangeArrowheads="1"/>
          </p:cNvSpPr>
          <p:nvPr/>
        </p:nvSpPr>
        <p:spPr bwMode="auto">
          <a:xfrm>
            <a:off x="6547138" y="4095750"/>
            <a:ext cx="300083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5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168" name="Text Box 11"/>
          <p:cNvSpPr txBox="1">
            <a:spLocks noChangeArrowheads="1"/>
          </p:cNvSpPr>
          <p:nvPr/>
        </p:nvSpPr>
        <p:spPr bwMode="auto">
          <a:xfrm>
            <a:off x="5142257" y="4095750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11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171" name="Text Box 11"/>
          <p:cNvSpPr txBox="1">
            <a:spLocks noChangeArrowheads="1"/>
          </p:cNvSpPr>
          <p:nvPr/>
        </p:nvSpPr>
        <p:spPr bwMode="auto">
          <a:xfrm>
            <a:off x="5428369" y="4095750"/>
            <a:ext cx="41549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10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172" name="Text Box 10"/>
          <p:cNvSpPr txBox="1">
            <a:spLocks noChangeArrowheads="1"/>
          </p:cNvSpPr>
          <p:nvPr/>
        </p:nvSpPr>
        <p:spPr bwMode="auto">
          <a:xfrm>
            <a:off x="6686369" y="4095750"/>
            <a:ext cx="300083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4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173" name="Text Box 10"/>
          <p:cNvSpPr txBox="1">
            <a:spLocks noChangeArrowheads="1"/>
          </p:cNvSpPr>
          <p:nvPr/>
        </p:nvSpPr>
        <p:spPr bwMode="auto">
          <a:xfrm>
            <a:off x="7963926" y="4095750"/>
            <a:ext cx="300083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Courier New" pitchFamily="-65" charset="0"/>
              </a:rPr>
              <a:t>0</a:t>
            </a:r>
            <a:endParaRPr lang="en-US" sz="1125" dirty="0">
              <a:solidFill>
                <a:schemeClr val="tx2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567901" y="3179991"/>
            <a:ext cx="400264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50" dirty="0"/>
              <a:t>I/S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785558" y="4334220"/>
            <a:ext cx="1242328" cy="3462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250" dirty="0" err="1">
                <a:latin typeface="Calibri" panose="020F0502020204030204" pitchFamily="34" charset="0"/>
                <a:cs typeface="Calibri" panose="020F0502020204030204" pitchFamily="34" charset="0"/>
              </a:rPr>
              <a:t>imm</a:t>
            </a:r>
            <a:r>
              <a:rPr lang="en-US" sz="2250" dirty="0">
                <a:latin typeface="Calibri" panose="020F0502020204030204" pitchFamily="34" charset="0"/>
                <a:cs typeface="Calibri" panose="020F0502020204030204" pitchFamily="34" charset="0"/>
              </a:rPr>
              <a:t>[31:0]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3717826-0049-D944-B41C-46BA64B8B912}"/>
              </a:ext>
            </a:extLst>
          </p:cNvPr>
          <p:cNvGrpSpPr/>
          <p:nvPr/>
        </p:nvGrpSpPr>
        <p:grpSpPr>
          <a:xfrm>
            <a:off x="7174361" y="5067223"/>
            <a:ext cx="757181" cy="1151173"/>
            <a:chOff x="3810000" y="3105150"/>
            <a:chExt cx="533400" cy="762000"/>
          </a:xfrm>
        </p:grpSpPr>
        <p:sp>
          <p:nvSpPr>
            <p:cNvPr id="88" name="Trapezoid 87">
              <a:extLst>
                <a:ext uri="{FF2B5EF4-FFF2-40B4-BE49-F238E27FC236}">
                  <a16:creationId xmlns:a16="http://schemas.microsoft.com/office/drawing/2014/main" id="{F36FE799-9D3F-0F4C-BE8F-AC7371BA0766}"/>
                </a:ext>
              </a:extLst>
            </p:cNvPr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A9AFDF6-5406-5B44-9476-9EB22ADDD047}"/>
                </a:ext>
              </a:extLst>
            </p:cNvPr>
            <p:cNvSpPr txBox="1"/>
            <p:nvPr/>
          </p:nvSpPr>
          <p:spPr>
            <a:xfrm>
              <a:off x="3819018" y="3286906"/>
              <a:ext cx="480154" cy="427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Imm</a:t>
              </a:r>
              <a:r>
                <a:rPr lang="en-US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r>
                <a:rPr lang="en-US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Gen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0109FE-DBA8-2849-B24C-C7B8A09A2ED7}"/>
              </a:ext>
            </a:extLst>
          </p:cNvPr>
          <p:cNvCxnSpPr/>
          <p:nvPr/>
        </p:nvCxnSpPr>
        <p:spPr bwMode="auto">
          <a:xfrm flipH="1" flipV="1">
            <a:off x="7599736" y="6043629"/>
            <a:ext cx="9852" cy="633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A2FA7C-4D4C-4C46-97A1-8347D71A4B00}"/>
              </a:ext>
            </a:extLst>
          </p:cNvPr>
          <p:cNvCxnSpPr>
            <a:cxnSpLocks/>
          </p:cNvCxnSpPr>
          <p:nvPr/>
        </p:nvCxnSpPr>
        <p:spPr bwMode="auto">
          <a:xfrm flipV="1">
            <a:off x="6493637" y="5623046"/>
            <a:ext cx="674324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A64E859-9527-A24C-8448-59A2E0514B3D}"/>
              </a:ext>
            </a:extLst>
          </p:cNvPr>
          <p:cNvSpPr txBox="1"/>
          <p:nvPr/>
        </p:nvSpPr>
        <p:spPr>
          <a:xfrm>
            <a:off x="7236989" y="6418256"/>
            <a:ext cx="400264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50" dirty="0">
                <a:latin typeface="Calibri" panose="020F0502020204030204" pitchFamily="34" charset="0"/>
                <a:cs typeface="Calibri" panose="020F0502020204030204" pitchFamily="34" charset="0"/>
              </a:rPr>
              <a:t>I/S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7745833-239C-AA42-A01B-6BD876EBF487}"/>
              </a:ext>
            </a:extLst>
          </p:cNvPr>
          <p:cNvCxnSpPr>
            <a:cxnSpLocks/>
          </p:cNvCxnSpPr>
          <p:nvPr/>
        </p:nvCxnSpPr>
        <p:spPr bwMode="auto">
          <a:xfrm flipV="1">
            <a:off x="7944344" y="5646940"/>
            <a:ext cx="674324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0" name="Rectangle 39">
            <a:extLst>
              <a:ext uri="{FF2B5EF4-FFF2-40B4-BE49-F238E27FC236}">
                <a16:creationId xmlns:a16="http://schemas.microsoft.com/office/drawing/2014/main" id="{F598AC8B-4A5F-2747-95D0-982ECF96A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250" y="6396134"/>
            <a:ext cx="92413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ImmSel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8B14CD39-53F3-4349-8E03-9E5A14CB23FA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98892311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7A2C5D09-036C-A94B-A4EF-432DCBE0A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Datapath for </a:t>
            </a:r>
            <a:r>
              <a:rPr lang="en-US" altLang="en-US" b="0" dirty="0">
                <a:solidFill>
                  <a:srgbClr val="FF0000"/>
                </a:solidFill>
                <a:latin typeface="Courier" pitchFamily="2" charset="0"/>
              </a:rPr>
              <a:t>Branches</a:t>
            </a:r>
          </a:p>
        </p:txBody>
      </p:sp>
    </p:spTree>
    <p:extLst>
      <p:ext uri="{BB962C8B-B14F-4D97-AF65-F5344CB8AC3E}">
        <p14:creationId xmlns:p14="http://schemas.microsoft.com/office/powerpoint/2010/main" val="194839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E102-B78D-D64D-85BD-7CE9A9B0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1" y="188640"/>
            <a:ext cx="8575727" cy="76200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Modifying Program Execution - </a:t>
            </a:r>
            <a:r>
              <a:rPr lang="en-US" sz="3000" dirty="0">
                <a:solidFill>
                  <a:srgbClr val="FF0000"/>
                </a:solidFill>
              </a:rPr>
              <a:t>branching, jumping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8DC8-1481-084A-9E17-5783D25A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7896225" cy="48243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So far we’ve been working with instructions that modify the contents of registers in our </a:t>
            </a:r>
            <a:r>
              <a:rPr lang="en-US" dirty="0" err="1">
                <a:solidFill>
                  <a:srgbClr val="0070C0"/>
                </a:solidFill>
              </a:rPr>
              <a:t>reg</a:t>
            </a:r>
            <a:r>
              <a:rPr lang="en-US" dirty="0">
                <a:solidFill>
                  <a:srgbClr val="0070C0"/>
                </a:solidFill>
              </a:rPr>
              <a:t> file</a:t>
            </a:r>
            <a:r>
              <a:rPr lang="en-US" dirty="0"/>
              <a:t> or instructions that modify </a:t>
            </a:r>
            <a:r>
              <a:rPr lang="en-US" dirty="0">
                <a:solidFill>
                  <a:srgbClr val="0070C0"/>
                </a:solidFill>
              </a:rPr>
              <a:t>memory</a:t>
            </a:r>
          </a:p>
          <a:p>
            <a:r>
              <a:rPr lang="en-US" dirty="0"/>
              <a:t>We also have instructions which modify how the program executes</a:t>
            </a:r>
          </a:p>
          <a:p>
            <a:pPr lvl="1"/>
            <a:r>
              <a:rPr lang="en-US" dirty="0"/>
              <a:t>These change the value of our PC register to an instruction at a label or register address</a:t>
            </a:r>
          </a:p>
          <a:p>
            <a:pPr lvl="2"/>
            <a:r>
              <a:rPr lang="en-US" dirty="0"/>
              <a:t>These instructions are either </a:t>
            </a:r>
            <a:r>
              <a:rPr lang="en-US" dirty="0">
                <a:solidFill>
                  <a:srgbClr val="FF0000"/>
                </a:solidFill>
              </a:rPr>
              <a:t>PC-relative</a:t>
            </a:r>
            <a:r>
              <a:rPr lang="en-US" dirty="0"/>
              <a:t> (add an immediate to PC) or </a:t>
            </a:r>
            <a:r>
              <a:rPr lang="en-US" dirty="0">
                <a:solidFill>
                  <a:srgbClr val="FF0000"/>
                </a:solidFill>
              </a:rPr>
              <a:t>absolute</a:t>
            </a:r>
            <a:r>
              <a:rPr lang="en-US" dirty="0"/>
              <a:t> (encode an actual address that PC is to change to)</a:t>
            </a:r>
          </a:p>
          <a:p>
            <a:endParaRPr lang="en-US" dirty="0"/>
          </a:p>
          <a:p>
            <a:r>
              <a:rPr lang="en-US" dirty="0"/>
              <a:t>Let’s start with branching!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Google Shape;601;g5ce8b99149_0_339">
            <a:extLst>
              <a:ext uri="{FF2B5EF4-FFF2-40B4-BE49-F238E27FC236}">
                <a16:creationId xmlns:a16="http://schemas.microsoft.com/office/drawing/2014/main" id="{F8FB52AA-B9E9-964C-85F1-53B2A0033410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12087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589B99-EE2B-604E-A922-21272AC4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Branches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1AED7-8DA9-6B47-AE99-48F8F8189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40" y="950640"/>
            <a:ext cx="7896225" cy="518457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Conditional – </a:t>
            </a:r>
            <a:r>
              <a:rPr lang="en-US" dirty="0">
                <a:solidFill>
                  <a:srgbClr val="0070C0"/>
                </a:solidFill>
              </a:rPr>
              <a:t>change of control flow depending on outcome of comparison</a:t>
            </a:r>
          </a:p>
          <a:p>
            <a:pPr lvl="1"/>
            <a:r>
              <a:rPr lang="en-US" dirty="0"/>
              <a:t>branch if equal (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branch if not equal (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branch if less than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branch if greater than or equal to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bgeu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Unconditional – </a:t>
            </a:r>
            <a:r>
              <a:rPr lang="en-US" dirty="0">
                <a:solidFill>
                  <a:srgbClr val="0070C0"/>
                </a:solidFill>
              </a:rPr>
              <a:t>always branch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jump (</a:t>
            </a:r>
            <a:r>
              <a:rPr lang="en-US" dirty="0">
                <a:latin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jump and link register (</a:t>
            </a:r>
            <a:r>
              <a:rPr lang="en-US" dirty="0" err="1">
                <a:latin typeface="Courier New" pitchFamily="49" charset="0"/>
              </a:rPr>
              <a:t>jalr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34277-AC0B-3249-9629-A973B24A6880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520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480" y="2780928"/>
            <a:ext cx="8135565" cy="36728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B-format is mostly same as S-Format, with two register sources (rs1/rs2) and a 12-bit immediate</a:t>
            </a:r>
          </a:p>
          <a:p>
            <a:r>
              <a:rPr lang="en-US" dirty="0"/>
              <a:t>But now immediate represents values -4096 to +4094 in 2-byte increments</a:t>
            </a:r>
          </a:p>
          <a:p>
            <a:r>
              <a:rPr lang="en-US" dirty="0"/>
              <a:t>The 12 immediate bits encode </a:t>
            </a:r>
            <a:r>
              <a:rPr lang="en-US" i="1" dirty="0"/>
              <a:t>even</a:t>
            </a:r>
            <a:r>
              <a:rPr lang="en-US" dirty="0"/>
              <a:t> 13-bit signed byte offsets (lowest bit of offset is always zero, so no need to store it) </a:t>
            </a:r>
          </a:p>
          <a:p>
            <a:r>
              <a:rPr lang="en-US" dirty="0"/>
              <a:t>Assembly Inst Example:  </a:t>
            </a:r>
            <a:r>
              <a:rPr lang="en-US" b="1" dirty="0">
                <a:latin typeface="Courier"/>
                <a:cs typeface="Courier"/>
              </a:rPr>
              <a:t>BEQ x1, x2, Label</a:t>
            </a:r>
          </a:p>
          <a:p>
            <a:r>
              <a:rPr lang="en-US" dirty="0"/>
              <a:t>Label is encoded in machine instruction using </a:t>
            </a:r>
            <a:r>
              <a:rPr lang="en-US" dirty="0">
                <a:solidFill>
                  <a:srgbClr val="FF0000"/>
                </a:solidFill>
              </a:rPr>
              <a:t>PC relative addressing</a:t>
            </a:r>
          </a:p>
        </p:txBody>
      </p:sp>
      <p:pic>
        <p:nvPicPr>
          <p:cNvPr id="7" name="Picture 6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0200"/>
            <a:ext cx="864096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1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52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184" cy="105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19063" indent="-119063" algn="l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Branches</a:t>
            </a:r>
            <a:endParaRPr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0" name="Google Shape;1380;p52"/>
          <p:cNvSpPr txBox="1">
            <a:spLocks noGrp="1"/>
          </p:cNvSpPr>
          <p:nvPr>
            <p:ph type="body" idx="1"/>
          </p:nvPr>
        </p:nvSpPr>
        <p:spPr>
          <a:xfrm>
            <a:off x="422031" y="2273180"/>
            <a:ext cx="82296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Branching involves two operations: 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(R[rs1] == R[rs2], possibly &lt;, &gt;, etc.)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 (PC = PC +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change to the state: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Courier" pitchFamily="2" charset="0"/>
                <a:cs typeface="Calibri" panose="020F0502020204030204" pitchFamily="34" charset="0"/>
              </a:rPr>
              <a:t>PC = 	PC + 4,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 not taken</a:t>
            </a:r>
            <a:b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       </a:t>
            </a:r>
            <a:r>
              <a:rPr lang="en-US" sz="2000" dirty="0">
                <a:solidFill>
                  <a:srgbClr val="0070C0"/>
                </a:solidFill>
                <a:latin typeface="Courier" pitchFamily="2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urier" pitchFamily="2" charset="0"/>
                <a:cs typeface="Calibri" panose="020F0502020204030204" pitchFamily="34" charset="0"/>
              </a:rPr>
              <a:t>PC + immediate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branch taken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ALU can do comparison or addition, but not both! We need an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 hardware!</a:t>
            </a:r>
            <a:endParaRPr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82" name="Google Shape;1382;p52" descr="Untitled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" y="1340768"/>
            <a:ext cx="8717573" cy="7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12DF1928-C7CC-754F-8075-8FB2BF0A8A18}"/>
              </a:ext>
            </a:extLst>
          </p:cNvPr>
          <p:cNvSpPr txBox="1">
            <a:spLocks/>
          </p:cNvSpPr>
          <p:nvPr/>
        </p:nvSpPr>
        <p:spPr>
          <a:xfrm>
            <a:off x="17995" y="6492900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673051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56"/>
          <p:cNvSpPr txBox="1">
            <a:spLocks noGrp="1"/>
          </p:cNvSpPr>
          <p:nvPr>
            <p:ph type="title"/>
          </p:nvPr>
        </p:nvSpPr>
        <p:spPr>
          <a:xfrm>
            <a:off x="433325" y="139503"/>
            <a:ext cx="8628184" cy="105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l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 Comparator</a:t>
            </a:r>
            <a:endParaRPr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0" name="Google Shape;1390;p56"/>
          <p:cNvSpPr txBox="1">
            <a:spLocks noGrp="1"/>
          </p:cNvSpPr>
          <p:nvPr>
            <p:ph type="body" idx="1"/>
          </p:nvPr>
        </p:nvSpPr>
        <p:spPr>
          <a:xfrm>
            <a:off x="2923333" y="1406769"/>
            <a:ext cx="5927589" cy="47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BrEq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1, if A=B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BrLT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1, if A &lt; B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BrUn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 selects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comparison for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BrLT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0 =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</a:t>
            </a:r>
            <a:endParaRPr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BGE branch: A &gt;= B, if  !(A&lt;B)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control signals are used to set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controls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 (ex. we only want to write to PC if our branch succeeded)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92" name="Google Shape;1392;p56"/>
          <p:cNvGrpSpPr/>
          <p:nvPr/>
        </p:nvGrpSpPr>
        <p:grpSpPr>
          <a:xfrm>
            <a:off x="213568" y="1528998"/>
            <a:ext cx="2646837" cy="4482204"/>
            <a:chOff x="885728" y="1528645"/>
            <a:chExt cx="1702554" cy="2162352"/>
          </a:xfrm>
        </p:grpSpPr>
        <p:cxnSp>
          <p:nvCxnSpPr>
            <p:cNvPr id="1393" name="Google Shape;1393;p56"/>
            <p:cNvCxnSpPr/>
            <p:nvPr/>
          </p:nvCxnSpPr>
          <p:spPr>
            <a:xfrm>
              <a:off x="2231964" y="2062045"/>
              <a:ext cx="0" cy="1408331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394" name="Google Shape;1394;p56"/>
            <p:cNvCxnSpPr/>
            <p:nvPr/>
          </p:nvCxnSpPr>
          <p:spPr>
            <a:xfrm>
              <a:off x="2079564" y="2062045"/>
              <a:ext cx="0" cy="1408331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395" name="Google Shape;1395;p56"/>
            <p:cNvCxnSpPr/>
            <p:nvPr/>
          </p:nvCxnSpPr>
          <p:spPr>
            <a:xfrm rot="10800000">
              <a:off x="1927164" y="2174976"/>
              <a:ext cx="0" cy="12954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grpSp>
          <p:nvGrpSpPr>
            <p:cNvPr id="1396" name="Google Shape;1396;p56"/>
            <p:cNvGrpSpPr/>
            <p:nvPr/>
          </p:nvGrpSpPr>
          <p:grpSpPr>
            <a:xfrm>
              <a:off x="1826282" y="1528645"/>
              <a:ext cx="762000" cy="685800"/>
              <a:chOff x="5080718" y="3333750"/>
              <a:chExt cx="762000" cy="685800"/>
            </a:xfrm>
          </p:grpSpPr>
          <p:sp>
            <p:nvSpPr>
              <p:cNvPr id="1397" name="Google Shape;1397;p56"/>
              <p:cNvSpPr/>
              <p:nvPr/>
            </p:nvSpPr>
            <p:spPr>
              <a:xfrm rot="5400000">
                <a:off x="5013403" y="3425747"/>
                <a:ext cx="685800" cy="501806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56"/>
              <p:cNvSpPr txBox="1"/>
              <p:nvPr/>
            </p:nvSpPr>
            <p:spPr>
              <a:xfrm>
                <a:off x="5080718" y="3424669"/>
                <a:ext cx="762000" cy="484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Branch Comp.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99" name="Google Shape;1399;p56"/>
            <p:cNvCxnSpPr/>
            <p:nvPr/>
          </p:nvCxnSpPr>
          <p:spPr>
            <a:xfrm rot="10800000" flipH="1">
              <a:off x="1493132" y="1680299"/>
              <a:ext cx="369541" cy="12987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400" name="Google Shape;1400;p56"/>
            <p:cNvCxnSpPr/>
            <p:nvPr/>
          </p:nvCxnSpPr>
          <p:spPr>
            <a:xfrm rot="10800000" flipH="1">
              <a:off x="1498852" y="2037009"/>
              <a:ext cx="346346" cy="523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1401" name="Google Shape;1401;p56"/>
            <p:cNvSpPr txBox="1"/>
            <p:nvPr/>
          </p:nvSpPr>
          <p:spPr>
            <a:xfrm>
              <a:off x="891651" y="1596034"/>
              <a:ext cx="5241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(R[rs1])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6"/>
            <p:cNvSpPr txBox="1"/>
            <p:nvPr/>
          </p:nvSpPr>
          <p:spPr>
            <a:xfrm>
              <a:off x="885728" y="1954378"/>
              <a:ext cx="5241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(R[rs2])</a:t>
              </a:r>
              <a:endParaRPr sz="18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6"/>
            <p:cNvSpPr txBox="1"/>
            <p:nvPr/>
          </p:nvSpPr>
          <p:spPr>
            <a:xfrm>
              <a:off x="1637224" y="3506532"/>
              <a:ext cx="316600" cy="184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BrUn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6"/>
            <p:cNvSpPr txBox="1"/>
            <p:nvPr/>
          </p:nvSpPr>
          <p:spPr>
            <a:xfrm>
              <a:off x="1942024" y="3506532"/>
              <a:ext cx="293031" cy="184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BrEq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6"/>
            <p:cNvSpPr txBox="1"/>
            <p:nvPr/>
          </p:nvSpPr>
          <p:spPr>
            <a:xfrm>
              <a:off x="2246824" y="3506532"/>
              <a:ext cx="276743" cy="184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BrLT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848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val 154">
            <a:extLst>
              <a:ext uri="{FF2B5EF4-FFF2-40B4-BE49-F238E27FC236}">
                <a16:creationId xmlns:a16="http://schemas.microsoft.com/office/drawing/2014/main" id="{9D450C95-985C-4E43-B794-86392E9B74BC}"/>
              </a:ext>
            </a:extLst>
          </p:cNvPr>
          <p:cNvSpPr/>
          <p:nvPr/>
        </p:nvSpPr>
        <p:spPr bwMode="auto">
          <a:xfrm>
            <a:off x="4903519" y="2526439"/>
            <a:ext cx="922972" cy="1668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>
              <a:lnSpc>
                <a:spcPct val="90000"/>
              </a:lnSpc>
              <a:buClr>
                <a:srgbClr val="FF0000"/>
              </a:buClr>
              <a:buSzPts val="4400"/>
            </a:pPr>
            <a:r>
              <a:rPr lang="en-US" sz="3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Adding Branches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7265" y="1637972"/>
            <a:ext cx="2681337" cy="2215428"/>
            <a:chOff x="2570548" y="1802732"/>
            <a:chExt cx="2555222" cy="2216657"/>
          </a:xfrm>
        </p:grpSpPr>
        <p:sp>
          <p:nvSpPr>
            <p:cNvPr id="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3689089" y="2185486"/>
              <a:ext cx="235920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+4</a:t>
              </a:r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4105859" y="2402325"/>
              <a:ext cx="339797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Add</a:t>
              </a:r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4010130" y="3187949"/>
              <a:ext cx="805457" cy="831440"/>
              <a:chOff x="1325" y="1691"/>
              <a:chExt cx="470" cy="490"/>
            </a:xfrm>
          </p:grpSpPr>
          <p:sp>
            <p:nvSpPr>
              <p:cNvPr id="14" name="Rectangle 37"/>
              <p:cNvSpPr>
                <a:spLocks noChangeArrowheads="1"/>
              </p:cNvSpPr>
              <p:nvPr/>
            </p:nvSpPr>
            <p:spPr bwMode="auto">
              <a:xfrm>
                <a:off x="1325" y="1691"/>
                <a:ext cx="214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addr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15" name="Rectangle 38"/>
              <p:cNvSpPr>
                <a:spLocks noChangeArrowheads="1"/>
              </p:cNvSpPr>
              <p:nvPr/>
            </p:nvSpPr>
            <p:spPr bwMode="auto">
              <a:xfrm>
                <a:off x="1612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inst</a:t>
                </a:r>
                <a:endParaRPr lang="en-US" sz="688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16" name="Rectangle 39"/>
              <p:cNvSpPr>
                <a:spLocks noChangeArrowheads="1"/>
              </p:cNvSpPr>
              <p:nvPr/>
            </p:nvSpPr>
            <p:spPr bwMode="auto">
              <a:xfrm>
                <a:off x="1426" y="2054"/>
                <a:ext cx="283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125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IMEM</a:t>
                </a:r>
              </a:p>
            </p:txBody>
          </p:sp>
        </p:grp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1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2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2755770" y="3348468"/>
              <a:ext cx="376460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pc+4</a:t>
              </a:r>
            </a:p>
          </p:txBody>
        </p:sp>
      </p:grpSp>
      <p:sp>
        <p:nvSpPr>
          <p:cNvPr id="17" name="Freeform 48"/>
          <p:cNvSpPr>
            <a:spLocks/>
          </p:cNvSpPr>
          <p:nvPr/>
        </p:nvSpPr>
        <p:spPr bwMode="auto">
          <a:xfrm>
            <a:off x="3117016" y="3055146"/>
            <a:ext cx="897416" cy="233196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8" name="Freeform 49"/>
          <p:cNvSpPr>
            <a:spLocks/>
          </p:cNvSpPr>
          <p:nvPr/>
        </p:nvSpPr>
        <p:spPr bwMode="auto">
          <a:xfrm>
            <a:off x="3117016" y="3278082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9" name="Freeform 53"/>
          <p:cNvSpPr>
            <a:spLocks/>
          </p:cNvSpPr>
          <p:nvPr/>
        </p:nvSpPr>
        <p:spPr bwMode="auto">
          <a:xfrm>
            <a:off x="4441167" y="3545488"/>
            <a:ext cx="71525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3170791" y="3326090"/>
            <a:ext cx="797394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[24:20]</a:t>
            </a: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3117015" y="3059979"/>
            <a:ext cx="5648" cy="1955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2" name="Freeform 61"/>
          <p:cNvSpPr>
            <a:spLocks/>
          </p:cNvSpPr>
          <p:nvPr/>
        </p:nvSpPr>
        <p:spPr bwMode="auto">
          <a:xfrm>
            <a:off x="3108230" y="3501149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grpSp>
        <p:nvGrpSpPr>
          <p:cNvPr id="23" name="Group 62"/>
          <p:cNvGrpSpPr>
            <a:grpSpLocks/>
          </p:cNvGrpSpPr>
          <p:nvPr/>
        </p:nvGrpSpPr>
        <p:grpSpPr bwMode="auto">
          <a:xfrm>
            <a:off x="6208260" y="3026106"/>
            <a:ext cx="440642" cy="730621"/>
            <a:chOff x="4085" y="1630"/>
            <a:chExt cx="251" cy="385"/>
          </a:xfrm>
        </p:grpSpPr>
        <p:sp>
          <p:nvSpPr>
            <p:cNvPr id="24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125" b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4095" y="1828"/>
              <a:ext cx="241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ALU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4140" y="1708"/>
              <a:ext cx="122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5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+</a:t>
              </a:r>
            </a:p>
          </p:txBody>
        </p:sp>
      </p:grpSp>
      <p:sp>
        <p:nvSpPr>
          <p:cNvPr id="27" name="Rectangle 72"/>
          <p:cNvSpPr>
            <a:spLocks noChangeArrowheads="1"/>
          </p:cNvSpPr>
          <p:nvPr/>
        </p:nvSpPr>
        <p:spPr bwMode="auto">
          <a:xfrm>
            <a:off x="4376892" y="4000501"/>
            <a:ext cx="273212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clk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4027614" y="2491195"/>
            <a:ext cx="938814" cy="1439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9" name="Rectangle 76"/>
          <p:cNvSpPr>
            <a:spLocks noChangeArrowheads="1"/>
          </p:cNvSpPr>
          <p:nvPr/>
        </p:nvSpPr>
        <p:spPr bwMode="auto">
          <a:xfrm>
            <a:off x="4071017" y="3695663"/>
            <a:ext cx="576179" cy="215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125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Reg</a:t>
            </a:r>
            <a:r>
              <a:rPr lang="en-US" sz="1125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 [ ]</a:t>
            </a:r>
          </a:p>
        </p:txBody>
      </p:sp>
      <p:sp>
        <p:nvSpPr>
          <p:cNvPr id="30" name="Line 86"/>
          <p:cNvSpPr>
            <a:spLocks noChangeShapeType="1"/>
          </p:cNvSpPr>
          <p:nvPr/>
        </p:nvSpPr>
        <p:spPr bwMode="auto">
          <a:xfrm>
            <a:off x="6633068" y="3379918"/>
            <a:ext cx="462904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1" name="Freeform 53"/>
          <p:cNvSpPr>
            <a:spLocks/>
          </p:cNvSpPr>
          <p:nvPr/>
        </p:nvSpPr>
        <p:spPr bwMode="auto">
          <a:xfrm>
            <a:off x="4978776" y="3225805"/>
            <a:ext cx="177646" cy="35736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2" name="Line 86"/>
          <p:cNvSpPr>
            <a:spLocks noChangeShapeType="1"/>
          </p:cNvSpPr>
          <p:nvPr/>
        </p:nvSpPr>
        <p:spPr bwMode="auto">
          <a:xfrm flipH="1">
            <a:off x="6902698" y="1888570"/>
            <a:ext cx="4889" cy="8930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3" name="Line 86"/>
          <p:cNvSpPr>
            <a:spLocks noChangeShapeType="1"/>
          </p:cNvSpPr>
          <p:nvPr/>
        </p:nvSpPr>
        <p:spPr bwMode="auto">
          <a:xfrm flipV="1">
            <a:off x="3393980" y="2035254"/>
            <a:ext cx="5131276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4" name="Line 86"/>
          <p:cNvSpPr>
            <a:spLocks noChangeShapeType="1"/>
          </p:cNvSpPr>
          <p:nvPr/>
        </p:nvSpPr>
        <p:spPr bwMode="auto">
          <a:xfrm flipH="1">
            <a:off x="3380452" y="2035254"/>
            <a:ext cx="7256" cy="7063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5" name="Freeform 53"/>
          <p:cNvSpPr>
            <a:spLocks/>
          </p:cNvSpPr>
          <p:nvPr/>
        </p:nvSpPr>
        <p:spPr bwMode="auto">
          <a:xfrm flipV="1">
            <a:off x="3387708" y="2712092"/>
            <a:ext cx="627556" cy="2948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4584605" y="3847884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50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7" name="Line 85"/>
          <p:cNvSpPr>
            <a:spLocks noChangeShapeType="1"/>
          </p:cNvSpPr>
          <p:nvPr/>
        </p:nvSpPr>
        <p:spPr bwMode="auto">
          <a:xfrm>
            <a:off x="4632229" y="3930981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3170791" y="3073732"/>
            <a:ext cx="797394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[19:15]</a:t>
            </a: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3171221" y="2835607"/>
            <a:ext cx="72045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[11:7]</a:t>
            </a:r>
          </a:p>
        </p:txBody>
      </p:sp>
      <p:sp>
        <p:nvSpPr>
          <p:cNvPr id="40" name="Rectangle 76"/>
          <p:cNvSpPr>
            <a:spLocks noChangeArrowheads="1"/>
          </p:cNvSpPr>
          <p:nvPr/>
        </p:nvSpPr>
        <p:spPr bwMode="auto">
          <a:xfrm>
            <a:off x="3993668" y="3407107"/>
            <a:ext cx="515266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AddrB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1" name="Rectangle 76"/>
          <p:cNvSpPr>
            <a:spLocks noChangeArrowheads="1"/>
          </p:cNvSpPr>
          <p:nvPr/>
        </p:nvSpPr>
        <p:spPr bwMode="auto">
          <a:xfrm>
            <a:off x="3988058" y="3168982"/>
            <a:ext cx="52648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AddrA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2" name="Rectangle 76"/>
          <p:cNvSpPr>
            <a:spLocks noChangeArrowheads="1"/>
          </p:cNvSpPr>
          <p:nvPr/>
        </p:nvSpPr>
        <p:spPr bwMode="auto">
          <a:xfrm>
            <a:off x="4511031" y="3155304"/>
            <a:ext cx="50725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DataA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3" name="Rectangle 76"/>
          <p:cNvSpPr>
            <a:spLocks noChangeArrowheads="1"/>
          </p:cNvSpPr>
          <p:nvPr/>
        </p:nvSpPr>
        <p:spPr bwMode="auto">
          <a:xfrm>
            <a:off x="4516642" y="3449264"/>
            <a:ext cx="496030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DataB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4" name="Rectangle 76"/>
          <p:cNvSpPr>
            <a:spLocks noChangeArrowheads="1"/>
          </p:cNvSpPr>
          <p:nvPr/>
        </p:nvSpPr>
        <p:spPr bwMode="auto">
          <a:xfrm>
            <a:off x="3985717" y="2957162"/>
            <a:ext cx="524883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AddrD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5" name="Rectangle 76"/>
          <p:cNvSpPr>
            <a:spLocks noChangeArrowheads="1"/>
          </p:cNvSpPr>
          <p:nvPr/>
        </p:nvSpPr>
        <p:spPr bwMode="auto">
          <a:xfrm>
            <a:off x="3987958" y="2645662"/>
            <a:ext cx="50564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DataD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auto">
          <a:xfrm>
            <a:off x="6628949" y="3153130"/>
            <a:ext cx="279624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alu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7" name="Rectangle 76"/>
          <p:cNvSpPr>
            <a:spLocks noChangeArrowheads="1"/>
          </p:cNvSpPr>
          <p:nvPr/>
        </p:nvSpPr>
        <p:spPr bwMode="auto">
          <a:xfrm>
            <a:off x="5097111" y="2679982"/>
            <a:ext cx="64831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Reg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[rs1]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4668176" y="3999914"/>
            <a:ext cx="648315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Reg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[rs2]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756791" y="5079094"/>
            <a:ext cx="72045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[31:0]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67607" y="3082699"/>
            <a:ext cx="7994034" cy="2501649"/>
            <a:chOff x="1575641" y="2430859"/>
            <a:chExt cx="12790454" cy="4002638"/>
          </a:xfrm>
        </p:grpSpPr>
        <p:sp>
          <p:nvSpPr>
            <p:cNvPr id="51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125" b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4166404" y="6069327"/>
              <a:ext cx="1655422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Control logic</a:t>
              </a: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6957326" y="5670983"/>
              <a:ext cx="1037304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RegWEn</a:t>
              </a:r>
              <a:b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</a:br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=0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10429137" y="5587259"/>
              <a:ext cx="927018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ALUSel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=Add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9576006" y="5558579"/>
              <a:ext cx="575638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Bsel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=1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11471429" y="5573083"/>
              <a:ext cx="1057822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MemRW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=Read</a:t>
              </a:r>
            </a:p>
          </p:txBody>
        </p:sp>
        <p:cxnSp>
          <p:nvCxnSpPr>
            <p:cNvPr id="154" name="Straight Arrow Connector 153"/>
            <p:cNvCxnSpPr>
              <a:stCxn id="158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6" name="Rectangle 39"/>
            <p:cNvSpPr>
              <a:spLocks noChangeArrowheads="1"/>
            </p:cNvSpPr>
            <p:nvPr/>
          </p:nvSpPr>
          <p:spPr bwMode="auto">
            <a:xfrm>
              <a:off x="10013311" y="5806505"/>
              <a:ext cx="593594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Asel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=1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916066" y="3438835"/>
            <a:ext cx="173296" cy="458658"/>
            <a:chOff x="5791200" y="1352550"/>
            <a:chExt cx="152400" cy="533400"/>
          </a:xfrm>
        </p:grpSpPr>
        <p:sp>
          <p:nvSpPr>
            <p:cNvPr id="62" name="Trapezoid 6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24578" y="1638300"/>
              <a:ext cx="4934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</p:grpSp>
      <p:sp>
        <p:nvSpPr>
          <p:cNvPr id="65" name="Freeform 53"/>
          <p:cNvSpPr>
            <a:spLocks/>
          </p:cNvSpPr>
          <p:nvPr/>
        </p:nvSpPr>
        <p:spPr bwMode="auto">
          <a:xfrm flipV="1">
            <a:off x="6088009" y="3617566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66" name="Freeform 53"/>
          <p:cNvSpPr>
            <a:spLocks/>
          </p:cNvSpPr>
          <p:nvPr/>
        </p:nvSpPr>
        <p:spPr bwMode="auto">
          <a:xfrm flipV="1">
            <a:off x="5845469" y="3743953"/>
            <a:ext cx="82613" cy="36881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67" name="Line 86"/>
          <p:cNvSpPr>
            <a:spLocks noChangeShapeType="1"/>
          </p:cNvSpPr>
          <p:nvPr/>
        </p:nvSpPr>
        <p:spPr bwMode="auto">
          <a:xfrm flipH="1">
            <a:off x="5835778" y="3777696"/>
            <a:ext cx="5423" cy="5302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472366" y="4325664"/>
            <a:ext cx="768540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Imm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[31:0]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631310" y="3933388"/>
            <a:ext cx="580647" cy="762000"/>
            <a:chOff x="3762752" y="3105150"/>
            <a:chExt cx="580648" cy="762000"/>
          </a:xfrm>
        </p:grpSpPr>
        <p:sp>
          <p:nvSpPr>
            <p:cNvPr id="70" name="Trapezoid 69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5040" b="0" dirty="0">
                <a:solidFill>
                  <a:srgbClr val="C00000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62752" y="3286906"/>
              <a:ext cx="564579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571500" eaLnBrk="1" hangingPunct="1"/>
              <a:r>
                <a:rPr lang="en-US" sz="1125" dirty="0" err="1">
                  <a:solidFill>
                    <a:srgbClr val="C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Imm</a:t>
              </a:r>
              <a:r>
                <a:rPr lang="en-US" sz="1125" dirty="0">
                  <a:solidFill>
                    <a:srgbClr val="C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.</a:t>
              </a:r>
            </a:p>
            <a:p>
              <a:pPr algn="ctr" defTabSz="571500" eaLnBrk="1" hangingPunct="1"/>
              <a:r>
                <a:rPr lang="en-US" sz="1125" dirty="0">
                  <a:solidFill>
                    <a:srgbClr val="C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Gen</a:t>
              </a:r>
            </a:p>
          </p:txBody>
        </p:sp>
      </p:grpSp>
      <p:sp>
        <p:nvSpPr>
          <p:cNvPr id="72" name="Freeform 61"/>
          <p:cNvSpPr>
            <a:spLocks/>
          </p:cNvSpPr>
          <p:nvPr/>
        </p:nvSpPr>
        <p:spPr bwMode="auto">
          <a:xfrm flipV="1">
            <a:off x="3133415" y="4270392"/>
            <a:ext cx="539211" cy="4634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 flipV="1">
            <a:off x="4211956" y="4299885"/>
            <a:ext cx="1629245" cy="2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341496" y="2013377"/>
            <a:ext cx="6580042" cy="1895989"/>
            <a:chOff x="3357685" y="2178345"/>
            <a:chExt cx="6583688" cy="1897041"/>
          </a:xfrm>
        </p:grpSpPr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4097373" y="2402325"/>
              <a:ext cx="356766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Add</a:t>
              </a: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357685" y="3662680"/>
              <a:ext cx="273363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clk</a:t>
              </a: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grpSp>
          <p:nvGrpSpPr>
            <p:cNvPr id="81" name="Group 35"/>
            <p:cNvGrpSpPr>
              <a:grpSpLocks/>
            </p:cNvGrpSpPr>
            <p:nvPr/>
          </p:nvGrpSpPr>
          <p:grpSpPr bwMode="auto">
            <a:xfrm>
              <a:off x="3999846" y="3072567"/>
              <a:ext cx="5941527" cy="1002819"/>
              <a:chOff x="1319" y="1623"/>
              <a:chExt cx="3467" cy="591"/>
            </a:xfrm>
          </p:grpSpPr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571500" eaLnBrk="1" hangingPunct="1"/>
                <a:endParaRPr lang="en-US" sz="150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319" y="1691"/>
                <a:ext cx="225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addr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608" y="1774"/>
                <a:ext cx="19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inst</a:t>
                </a:r>
                <a:endParaRPr lang="en-US" sz="688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418" y="2054"/>
                <a:ext cx="29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125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IMEM</a:t>
                </a:r>
              </a:p>
            </p:txBody>
          </p:sp>
          <p:sp>
            <p:nvSpPr>
              <p:cNvPr id="9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571500" eaLnBrk="1" hangingPunct="1"/>
                <a:endParaRPr lang="en-US" sz="150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92" name="Rectangle 39"/>
              <p:cNvSpPr>
                <a:spLocks noChangeArrowheads="1"/>
              </p:cNvSpPr>
              <p:nvPr/>
            </p:nvSpPr>
            <p:spPr bwMode="auto">
              <a:xfrm>
                <a:off x="4315" y="2075"/>
                <a:ext cx="335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125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DMEM</a:t>
                </a:r>
              </a:p>
            </p:txBody>
          </p:sp>
          <p:sp>
            <p:nvSpPr>
              <p:cNvPr id="93" name="Rectangle 37"/>
              <p:cNvSpPr>
                <a:spLocks noChangeArrowheads="1"/>
              </p:cNvSpPr>
              <p:nvPr/>
            </p:nvSpPr>
            <p:spPr bwMode="auto">
              <a:xfrm>
                <a:off x="4312" y="1829"/>
                <a:ext cx="225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addr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94" name="Rectangle 37"/>
              <p:cNvSpPr>
                <a:spLocks noChangeArrowheads="1"/>
              </p:cNvSpPr>
              <p:nvPr/>
            </p:nvSpPr>
            <p:spPr bwMode="auto">
              <a:xfrm>
                <a:off x="4496" y="1744"/>
                <a:ext cx="290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DataR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95" name="Rectangle 37"/>
              <p:cNvSpPr>
                <a:spLocks noChangeArrowheads="1"/>
              </p:cNvSpPr>
              <p:nvPr/>
            </p:nvSpPr>
            <p:spPr bwMode="auto">
              <a:xfrm>
                <a:off x="4283" y="1983"/>
                <a:ext cx="32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DataW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3407141" y="3157761"/>
              <a:ext cx="247701" cy="176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87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PC</a:t>
              </a: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86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</p:grp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130039" y="3934686"/>
            <a:ext cx="467175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b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</a:b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[31:7]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8190140" y="2673599"/>
            <a:ext cx="173296" cy="458658"/>
            <a:chOff x="5791200" y="1352550"/>
            <a:chExt cx="152400" cy="533400"/>
          </a:xfrm>
        </p:grpSpPr>
        <p:sp>
          <p:nvSpPr>
            <p:cNvPr id="98" name="Trapezoid 97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24578" y="1638300"/>
              <a:ext cx="4934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</p:grpSp>
      <p:sp>
        <p:nvSpPr>
          <p:cNvPr id="101" name="Rectangle 72"/>
          <p:cNvSpPr>
            <a:spLocks noChangeArrowheads="1"/>
          </p:cNvSpPr>
          <p:nvPr/>
        </p:nvSpPr>
        <p:spPr bwMode="auto">
          <a:xfrm>
            <a:off x="7588162" y="4027833"/>
            <a:ext cx="273212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clk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7682804" y="3810000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50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3" name="Line 85"/>
          <p:cNvSpPr>
            <a:spLocks noChangeShapeType="1"/>
          </p:cNvSpPr>
          <p:nvPr/>
        </p:nvSpPr>
        <p:spPr bwMode="auto">
          <a:xfrm>
            <a:off x="7730429" y="3893098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4" name="Freeform 53"/>
          <p:cNvSpPr>
            <a:spLocks/>
          </p:cNvSpPr>
          <p:nvPr/>
        </p:nvSpPr>
        <p:spPr bwMode="auto">
          <a:xfrm flipV="1">
            <a:off x="6922146" y="2741182"/>
            <a:ext cx="1258969" cy="48905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5" name="Line 86"/>
          <p:cNvSpPr>
            <a:spLocks noChangeShapeType="1"/>
          </p:cNvSpPr>
          <p:nvPr/>
        </p:nvSpPr>
        <p:spPr bwMode="auto">
          <a:xfrm>
            <a:off x="8047265" y="2992249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6" name="Line 86"/>
          <p:cNvSpPr>
            <a:spLocks noChangeShapeType="1"/>
          </p:cNvSpPr>
          <p:nvPr/>
        </p:nvSpPr>
        <p:spPr bwMode="auto">
          <a:xfrm flipH="1">
            <a:off x="8046200" y="2992250"/>
            <a:ext cx="1" cy="2017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7" name="Line 86"/>
          <p:cNvSpPr>
            <a:spLocks noChangeShapeType="1"/>
          </p:cNvSpPr>
          <p:nvPr/>
        </p:nvSpPr>
        <p:spPr bwMode="auto">
          <a:xfrm>
            <a:off x="7904408" y="3194043"/>
            <a:ext cx="141792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8" name="Line 86"/>
          <p:cNvSpPr>
            <a:spLocks noChangeShapeType="1"/>
          </p:cNvSpPr>
          <p:nvPr/>
        </p:nvSpPr>
        <p:spPr bwMode="auto">
          <a:xfrm flipV="1">
            <a:off x="8368325" y="2907101"/>
            <a:ext cx="139051" cy="346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9" name="Line 86"/>
          <p:cNvSpPr>
            <a:spLocks noChangeShapeType="1"/>
          </p:cNvSpPr>
          <p:nvPr/>
        </p:nvSpPr>
        <p:spPr bwMode="auto">
          <a:xfrm flipH="1">
            <a:off x="8512265" y="2020513"/>
            <a:ext cx="12991" cy="89207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7786771" y="5048250"/>
            <a:ext cx="1028226" cy="5037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WBSel</a:t>
            </a:r>
            <a:b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</a:b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=*</a:t>
            </a:r>
          </a:p>
          <a:p>
            <a:pPr algn="ctr" defTabSz="571500" eaLnBrk="1" hangingPunct="1"/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(*=Don’t care)</a:t>
            </a:r>
          </a:p>
        </p:txBody>
      </p:sp>
      <p:sp>
        <p:nvSpPr>
          <p:cNvPr id="111" name="Line 86"/>
          <p:cNvSpPr>
            <a:spLocks noChangeShapeType="1"/>
          </p:cNvSpPr>
          <p:nvPr/>
        </p:nvSpPr>
        <p:spPr bwMode="auto">
          <a:xfrm>
            <a:off x="6902699" y="3695662"/>
            <a:ext cx="189373" cy="533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2" name="Line 86"/>
          <p:cNvSpPr>
            <a:spLocks noChangeShapeType="1"/>
          </p:cNvSpPr>
          <p:nvPr/>
        </p:nvSpPr>
        <p:spPr bwMode="auto">
          <a:xfrm>
            <a:off x="6902698" y="3700151"/>
            <a:ext cx="1567" cy="3276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3" name="Line 86"/>
          <p:cNvSpPr>
            <a:spLocks noChangeShapeType="1"/>
          </p:cNvSpPr>
          <p:nvPr/>
        </p:nvSpPr>
        <p:spPr bwMode="auto">
          <a:xfrm>
            <a:off x="5045323" y="4014164"/>
            <a:ext cx="1857376" cy="2306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 flipH="1">
            <a:off x="5045323" y="3536891"/>
            <a:ext cx="1567" cy="4845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7303221" y="3920503"/>
            <a:ext cx="0" cy="11070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6" name="Group 115"/>
          <p:cNvGrpSpPr/>
          <p:nvPr/>
        </p:nvGrpSpPr>
        <p:grpSpPr>
          <a:xfrm>
            <a:off x="5044683" y="3013819"/>
            <a:ext cx="700834" cy="762000"/>
            <a:chOff x="3694624" y="3105150"/>
            <a:chExt cx="700834" cy="762000"/>
          </a:xfrm>
        </p:grpSpPr>
        <p:sp>
          <p:nvSpPr>
            <p:cNvPr id="117" name="Trapezoid 11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5040" b="0" dirty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694624" y="3286906"/>
              <a:ext cx="700834" cy="438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Branch</a:t>
              </a:r>
            </a:p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Comp</a:t>
              </a:r>
            </a:p>
          </p:txBody>
        </p:sp>
      </p:grpSp>
      <p:sp>
        <p:nvSpPr>
          <p:cNvPr id="119" name="Freeform 53"/>
          <p:cNvSpPr>
            <a:spLocks/>
          </p:cNvSpPr>
          <p:nvPr/>
        </p:nvSpPr>
        <p:spPr bwMode="auto">
          <a:xfrm flipV="1">
            <a:off x="5764055" y="3524250"/>
            <a:ext cx="15639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20" name="Line 86"/>
          <p:cNvSpPr>
            <a:spLocks noChangeShapeType="1"/>
          </p:cNvSpPr>
          <p:nvPr/>
        </p:nvSpPr>
        <p:spPr bwMode="auto">
          <a:xfrm>
            <a:off x="5755093" y="3548282"/>
            <a:ext cx="39" cy="46370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922238" y="2951095"/>
            <a:ext cx="173296" cy="458658"/>
            <a:chOff x="5791200" y="1352550"/>
            <a:chExt cx="152400" cy="533400"/>
          </a:xfrm>
        </p:grpSpPr>
        <p:sp>
          <p:nvSpPr>
            <p:cNvPr id="122" name="Trapezoid 12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24578" y="1638300"/>
              <a:ext cx="4934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</p:grpSp>
      <p:sp>
        <p:nvSpPr>
          <p:cNvPr id="125" name="Freeform 53"/>
          <p:cNvSpPr>
            <a:spLocks/>
          </p:cNvSpPr>
          <p:nvPr/>
        </p:nvSpPr>
        <p:spPr bwMode="auto">
          <a:xfrm flipV="1">
            <a:off x="5761306" y="3256213"/>
            <a:ext cx="172949" cy="4220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26" name="Freeform 53"/>
          <p:cNvSpPr>
            <a:spLocks/>
          </p:cNvSpPr>
          <p:nvPr/>
        </p:nvSpPr>
        <p:spPr bwMode="auto">
          <a:xfrm flipV="1">
            <a:off x="5864060" y="3036509"/>
            <a:ext cx="6256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27" name="Line 86"/>
          <p:cNvSpPr>
            <a:spLocks noChangeShapeType="1"/>
          </p:cNvSpPr>
          <p:nvPr/>
        </p:nvSpPr>
        <p:spPr bwMode="auto">
          <a:xfrm>
            <a:off x="5850396" y="2278076"/>
            <a:ext cx="1329" cy="7941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28" name="Freeform 53"/>
          <p:cNvSpPr>
            <a:spLocks/>
          </p:cNvSpPr>
          <p:nvPr/>
        </p:nvSpPr>
        <p:spPr bwMode="auto">
          <a:xfrm flipV="1">
            <a:off x="6094640" y="3143251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29" name="Line 86"/>
          <p:cNvSpPr>
            <a:spLocks noChangeShapeType="1"/>
          </p:cNvSpPr>
          <p:nvPr/>
        </p:nvSpPr>
        <p:spPr bwMode="auto">
          <a:xfrm>
            <a:off x="5041495" y="2933298"/>
            <a:ext cx="2698" cy="29880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0" name="Line 86"/>
          <p:cNvSpPr>
            <a:spLocks noChangeShapeType="1"/>
          </p:cNvSpPr>
          <p:nvPr/>
        </p:nvSpPr>
        <p:spPr bwMode="auto">
          <a:xfrm flipV="1">
            <a:off x="5034662" y="2928671"/>
            <a:ext cx="714974" cy="172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1" name="Line 86"/>
          <p:cNvSpPr>
            <a:spLocks noChangeShapeType="1"/>
          </p:cNvSpPr>
          <p:nvPr/>
        </p:nvSpPr>
        <p:spPr bwMode="auto">
          <a:xfrm flipH="1">
            <a:off x="5757880" y="2928671"/>
            <a:ext cx="4045" cy="3596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2" name="Line 86"/>
          <p:cNvSpPr>
            <a:spLocks noChangeShapeType="1"/>
          </p:cNvSpPr>
          <p:nvPr/>
        </p:nvSpPr>
        <p:spPr bwMode="auto">
          <a:xfrm>
            <a:off x="3117016" y="2271991"/>
            <a:ext cx="2740169" cy="407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3" name="Line 86"/>
          <p:cNvSpPr>
            <a:spLocks noChangeShapeType="1"/>
          </p:cNvSpPr>
          <p:nvPr/>
        </p:nvSpPr>
        <p:spPr bwMode="auto">
          <a:xfrm flipV="1">
            <a:off x="1713859" y="2781607"/>
            <a:ext cx="1392675" cy="399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4" name="Line 86"/>
          <p:cNvSpPr>
            <a:spLocks noChangeShapeType="1"/>
          </p:cNvSpPr>
          <p:nvPr/>
        </p:nvSpPr>
        <p:spPr bwMode="auto">
          <a:xfrm flipH="1">
            <a:off x="3106063" y="2283404"/>
            <a:ext cx="471" cy="493464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 bwMode="auto">
          <a:xfrm flipH="1" flipV="1">
            <a:off x="3938922" y="4619625"/>
            <a:ext cx="6158" cy="3957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3598904" y="5091316"/>
            <a:ext cx="580989" cy="3498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C00000"/>
                </a:solidFill>
                <a:latin typeface="Gill Sans" charset="0"/>
                <a:ea typeface="ヒラギノ角ゴ ProN W3" charset="0"/>
                <a:sym typeface="Gill Sans" charset="0"/>
              </a:rPr>
              <a:t>ImmSel</a:t>
            </a:r>
            <a:endParaRPr lang="en-US" sz="1000" dirty="0">
              <a:solidFill>
                <a:srgbClr val="C00000"/>
              </a:solidFill>
              <a:latin typeface="Gill Sans" charset="0"/>
              <a:ea typeface="ヒラギノ角ゴ ProN W3" charset="0"/>
              <a:sym typeface="Gill Sans" charset="0"/>
            </a:endParaRPr>
          </a:p>
          <a:p>
            <a:pPr algn="ctr" defTabSz="571500" eaLnBrk="1" hangingPunct="1"/>
            <a:r>
              <a:rPr lang="en-US" sz="1000" dirty="0">
                <a:solidFill>
                  <a:srgbClr val="C00000"/>
                </a:solidFill>
                <a:latin typeface="Gill Sans" charset="0"/>
                <a:ea typeface="ヒラギノ角ゴ ProN W3" charset="0"/>
                <a:sym typeface="Gill Sans" charset="0"/>
              </a:rPr>
              <a:t>=B</a:t>
            </a: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 flipH="1">
            <a:off x="5422058" y="3698031"/>
            <a:ext cx="6159" cy="1317336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8" name="Line 58"/>
          <p:cNvSpPr>
            <a:spLocks noChangeShapeType="1"/>
          </p:cNvSpPr>
          <p:nvPr/>
        </p:nvSpPr>
        <p:spPr bwMode="auto">
          <a:xfrm flipH="1">
            <a:off x="5559737" y="3655301"/>
            <a:ext cx="9512" cy="1372289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 bwMode="auto">
          <a:xfrm flipV="1">
            <a:off x="5265562" y="3743953"/>
            <a:ext cx="12708" cy="127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0" name="Group 139"/>
          <p:cNvGrpSpPr/>
          <p:nvPr/>
        </p:nvGrpSpPr>
        <p:grpSpPr>
          <a:xfrm>
            <a:off x="1136507" y="2883514"/>
            <a:ext cx="173296" cy="458658"/>
            <a:chOff x="5791200" y="1352550"/>
            <a:chExt cx="152400" cy="533400"/>
          </a:xfrm>
        </p:grpSpPr>
        <p:sp>
          <p:nvSpPr>
            <p:cNvPr id="141" name="Trapezoid 14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24578" y="1638300"/>
              <a:ext cx="4934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</p:grpSp>
      <p:sp>
        <p:nvSpPr>
          <p:cNvPr id="144" name="Freeform 53"/>
          <p:cNvSpPr>
            <a:spLocks/>
          </p:cNvSpPr>
          <p:nvPr/>
        </p:nvSpPr>
        <p:spPr bwMode="auto">
          <a:xfrm flipV="1">
            <a:off x="760222" y="2945969"/>
            <a:ext cx="385757" cy="4960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45" name="Line 86"/>
          <p:cNvSpPr>
            <a:spLocks noChangeShapeType="1"/>
          </p:cNvSpPr>
          <p:nvPr/>
        </p:nvSpPr>
        <p:spPr bwMode="auto">
          <a:xfrm flipH="1">
            <a:off x="759157" y="1905000"/>
            <a:ext cx="1063" cy="109066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46" name="Line 86"/>
          <p:cNvSpPr>
            <a:spLocks noChangeShapeType="1"/>
          </p:cNvSpPr>
          <p:nvPr/>
        </p:nvSpPr>
        <p:spPr bwMode="auto">
          <a:xfrm flipV="1">
            <a:off x="767607" y="1888570"/>
            <a:ext cx="6135091" cy="1375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664269" y="5086737"/>
            <a:ext cx="1169290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FF0000"/>
                </a:solidFill>
                <a:latin typeface="Gill Sans" charset="0"/>
                <a:ea typeface="ヒラギノ角ゴ ProN W3" charset="0"/>
                <a:sym typeface="Gill Sans" charset="0"/>
              </a:rPr>
              <a:t>PCSel</a:t>
            </a:r>
            <a:r>
              <a:rPr lang="en-US" sz="1000" dirty="0">
                <a:solidFill>
                  <a:srgbClr val="FF0000"/>
                </a:solidFill>
                <a:latin typeface="Gill Sans" charset="0"/>
                <a:ea typeface="ヒラギノ角ゴ ProN W3" charset="0"/>
                <a:sym typeface="Gill Sans" charset="0"/>
              </a:rPr>
              <a:t>=</a:t>
            </a:r>
            <a:br>
              <a:rPr lang="en-US" sz="1000" dirty="0">
                <a:solidFill>
                  <a:srgbClr val="FF0000"/>
                </a:solidFill>
                <a:latin typeface="Gill Sans" charset="0"/>
                <a:ea typeface="ヒラギノ角ゴ ProN W3" charset="0"/>
                <a:sym typeface="Gill Sans" charset="0"/>
              </a:rPr>
            </a:br>
            <a:r>
              <a:rPr lang="en-US" sz="1000" dirty="0">
                <a:solidFill>
                  <a:srgbClr val="FF0000"/>
                </a:solidFill>
                <a:latin typeface="Gill Sans" charset="0"/>
                <a:ea typeface="ヒラギノ角ゴ ProN W3" charset="0"/>
                <a:sym typeface="Gill Sans" charset="0"/>
              </a:rPr>
              <a:t>taken/not taken</a:t>
            </a:r>
          </a:p>
        </p:txBody>
      </p:sp>
      <p:sp>
        <p:nvSpPr>
          <p:cNvPr id="148" name="Line 86"/>
          <p:cNvSpPr>
            <a:spLocks noChangeShapeType="1"/>
          </p:cNvSpPr>
          <p:nvPr/>
        </p:nvSpPr>
        <p:spPr bwMode="auto">
          <a:xfrm>
            <a:off x="1303055" y="3087842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 bwMode="auto">
          <a:xfrm flipH="1" flipV="1">
            <a:off x="1224387" y="3301628"/>
            <a:ext cx="16820" cy="17358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0" name="Line 86"/>
          <p:cNvSpPr>
            <a:spLocks noChangeShapeType="1"/>
          </p:cNvSpPr>
          <p:nvPr/>
        </p:nvSpPr>
        <p:spPr bwMode="auto">
          <a:xfrm flipH="1">
            <a:off x="6902698" y="2781187"/>
            <a:ext cx="2928" cy="5893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033714" y="5110919"/>
            <a:ext cx="351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FF0000"/>
                </a:solidFill>
                <a:latin typeface="Gill Sans" charset="0"/>
                <a:ea typeface="ヒラギノ角ゴ ProN W3" charset="0"/>
                <a:sym typeface="Gill Sans" charset="0"/>
              </a:rPr>
              <a:t>BrUn</a:t>
            </a:r>
            <a:endParaRPr lang="en-US" sz="1000" dirty="0">
              <a:solidFill>
                <a:srgbClr val="FF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231080" y="5275362"/>
            <a:ext cx="3238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B050"/>
                </a:solidFill>
                <a:latin typeface="Gill Sans" charset="0"/>
                <a:ea typeface="ヒラギノ角ゴ ProN W3" charset="0"/>
                <a:sym typeface="Gill Sans" charset="0"/>
              </a:rPr>
              <a:t>BrEq</a:t>
            </a:r>
            <a:endParaRPr lang="en-US" sz="1000" dirty="0">
              <a:solidFill>
                <a:srgbClr val="00B05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409696" y="5110919"/>
            <a:ext cx="3382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B050"/>
                </a:solidFill>
                <a:latin typeface="Gill Sans" charset="0"/>
                <a:ea typeface="ヒラギノ角ゴ ProN W3" charset="0"/>
                <a:sym typeface="Gill Sans" charset="0"/>
              </a:rPr>
              <a:t>BrLT</a:t>
            </a:r>
            <a:endParaRPr lang="en-US" sz="1000" dirty="0">
              <a:solidFill>
                <a:srgbClr val="00B05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57" name="Line 86"/>
          <p:cNvSpPr>
            <a:spLocks noChangeShapeType="1"/>
          </p:cNvSpPr>
          <p:nvPr/>
        </p:nvSpPr>
        <p:spPr bwMode="auto">
          <a:xfrm>
            <a:off x="6128330" y="3471596"/>
            <a:ext cx="2999" cy="154017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58" name="Line 86"/>
          <p:cNvSpPr>
            <a:spLocks noChangeShapeType="1"/>
          </p:cNvSpPr>
          <p:nvPr/>
        </p:nvSpPr>
        <p:spPr bwMode="auto">
          <a:xfrm>
            <a:off x="6048375" y="3473941"/>
            <a:ext cx="81280" cy="268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67" name="Rectangle 72"/>
          <p:cNvSpPr>
            <a:spLocks noChangeArrowheads="1"/>
          </p:cNvSpPr>
          <p:nvPr/>
        </p:nvSpPr>
        <p:spPr bwMode="auto">
          <a:xfrm>
            <a:off x="7886200" y="3218202"/>
            <a:ext cx="415879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mem</a:t>
            </a:r>
          </a:p>
        </p:txBody>
      </p:sp>
      <p:sp>
        <p:nvSpPr>
          <p:cNvPr id="168" name="Rectangle 42"/>
          <p:cNvSpPr>
            <a:spLocks noChangeArrowheads="1"/>
          </p:cNvSpPr>
          <p:nvPr/>
        </p:nvSpPr>
        <p:spPr bwMode="auto">
          <a:xfrm>
            <a:off x="8490915" y="2883514"/>
            <a:ext cx="276418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wb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69" name="Rectangle 42"/>
          <p:cNvSpPr>
            <a:spLocks noChangeArrowheads="1"/>
          </p:cNvSpPr>
          <p:nvPr/>
        </p:nvSpPr>
        <p:spPr bwMode="auto">
          <a:xfrm>
            <a:off x="1718586" y="3116422"/>
            <a:ext cx="233138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pc</a:t>
            </a:r>
          </a:p>
        </p:txBody>
      </p:sp>
      <p:cxnSp>
        <p:nvCxnSpPr>
          <p:cNvPr id="162" name="Straight Connector 161"/>
          <p:cNvCxnSpPr>
            <a:stCxn id="10" idx="1"/>
          </p:cNvCxnSpPr>
          <p:nvPr/>
        </p:nvCxnSpPr>
        <p:spPr bwMode="auto">
          <a:xfrm>
            <a:off x="1653762" y="3102131"/>
            <a:ext cx="297879" cy="279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2" name="Straight Connector 171"/>
          <p:cNvCxnSpPr>
            <a:stCxn id="148" idx="0"/>
            <a:endCxn id="148" idx="1"/>
          </p:cNvCxnSpPr>
          <p:nvPr/>
        </p:nvCxnSpPr>
        <p:spPr bwMode="auto">
          <a:xfrm>
            <a:off x="1303055" y="3087842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5" name="Freeform 174"/>
          <p:cNvSpPr/>
          <p:nvPr/>
        </p:nvSpPr>
        <p:spPr bwMode="auto">
          <a:xfrm>
            <a:off x="412474" y="1637472"/>
            <a:ext cx="2385391" cy="1560443"/>
          </a:xfrm>
          <a:custGeom>
            <a:avLst/>
            <a:gdLst>
              <a:gd name="connsiteX0" fmla="*/ 2115047 w 3816626"/>
              <a:gd name="connsiteY0" fmla="*/ 2274073 h 2496709"/>
              <a:gd name="connsiteX1" fmla="*/ 2122999 w 3816626"/>
              <a:gd name="connsiteY1" fmla="*/ 1455088 h 2496709"/>
              <a:gd name="connsiteX2" fmla="*/ 2568272 w 3816626"/>
              <a:gd name="connsiteY2" fmla="*/ 1455088 h 2496709"/>
              <a:gd name="connsiteX3" fmla="*/ 3220279 w 3816626"/>
              <a:gd name="connsiteY3" fmla="*/ 1192695 h 2496709"/>
              <a:gd name="connsiteX4" fmla="*/ 3800724 w 3816626"/>
              <a:gd name="connsiteY4" fmla="*/ 1176793 h 2496709"/>
              <a:gd name="connsiteX5" fmla="*/ 3816626 w 3816626"/>
              <a:gd name="connsiteY5" fmla="*/ 0 h 2496709"/>
              <a:gd name="connsiteX6" fmla="*/ 47708 w 3816626"/>
              <a:gd name="connsiteY6" fmla="*/ 0 h 2496709"/>
              <a:gd name="connsiteX7" fmla="*/ 0 w 3816626"/>
              <a:gd name="connsiteY7" fmla="*/ 2456953 h 2496709"/>
              <a:gd name="connsiteX8" fmla="*/ 1152939 w 3816626"/>
              <a:gd name="connsiteY8" fmla="*/ 2496709 h 249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6626" h="2496709">
                <a:moveTo>
                  <a:pt x="2115047" y="2274073"/>
                </a:moveTo>
                <a:cubicBezTo>
                  <a:pt x="2117698" y="2001078"/>
                  <a:pt x="2120348" y="1728083"/>
                  <a:pt x="2122999" y="1455088"/>
                </a:cubicBezTo>
                <a:lnTo>
                  <a:pt x="2568272" y="1455088"/>
                </a:lnTo>
                <a:lnTo>
                  <a:pt x="3220279" y="1192695"/>
                </a:lnTo>
                <a:lnTo>
                  <a:pt x="3800724" y="1176793"/>
                </a:lnTo>
                <a:lnTo>
                  <a:pt x="3816626" y="0"/>
                </a:lnTo>
                <a:lnTo>
                  <a:pt x="47708" y="0"/>
                </a:lnTo>
                <a:lnTo>
                  <a:pt x="0" y="2456953"/>
                </a:lnTo>
                <a:lnTo>
                  <a:pt x="1152939" y="2496709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8" name="Freeform 177"/>
          <p:cNvSpPr/>
          <p:nvPr/>
        </p:nvSpPr>
        <p:spPr bwMode="auto">
          <a:xfrm>
            <a:off x="1754256" y="2248728"/>
            <a:ext cx="4174435" cy="780222"/>
          </a:xfrm>
          <a:custGeom>
            <a:avLst/>
            <a:gdLst>
              <a:gd name="connsiteX0" fmla="*/ 0 w 6679096"/>
              <a:gd name="connsiteY0" fmla="*/ 842838 h 1248355"/>
              <a:gd name="connsiteX1" fmla="*/ 2154804 w 6679096"/>
              <a:gd name="connsiteY1" fmla="*/ 842838 h 1248355"/>
              <a:gd name="connsiteX2" fmla="*/ 2170707 w 6679096"/>
              <a:gd name="connsiteY2" fmla="*/ 0 h 1248355"/>
              <a:gd name="connsiteX3" fmla="*/ 6551875 w 6679096"/>
              <a:gd name="connsiteY3" fmla="*/ 23854 h 1248355"/>
              <a:gd name="connsiteX4" fmla="*/ 6567778 w 6679096"/>
              <a:gd name="connsiteY4" fmla="*/ 1248355 h 1248355"/>
              <a:gd name="connsiteX5" fmla="*/ 6679096 w 6679096"/>
              <a:gd name="connsiteY5" fmla="*/ 1248355 h 124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9096" h="1248355">
                <a:moveTo>
                  <a:pt x="0" y="842838"/>
                </a:moveTo>
                <a:lnTo>
                  <a:pt x="2154804" y="842838"/>
                </a:lnTo>
                <a:lnTo>
                  <a:pt x="2170707" y="0"/>
                </a:lnTo>
                <a:lnTo>
                  <a:pt x="6551875" y="23854"/>
                </a:lnTo>
                <a:lnTo>
                  <a:pt x="6567778" y="1248355"/>
                </a:lnTo>
                <a:lnTo>
                  <a:pt x="6679096" y="1248355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79" name="Straight Connector 178"/>
          <p:cNvCxnSpPr/>
          <p:nvPr/>
        </p:nvCxnSpPr>
        <p:spPr bwMode="auto">
          <a:xfrm>
            <a:off x="6096000" y="3183092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0" name="Freeform 179"/>
          <p:cNvSpPr/>
          <p:nvPr/>
        </p:nvSpPr>
        <p:spPr bwMode="auto">
          <a:xfrm>
            <a:off x="755374" y="1876011"/>
            <a:ext cx="6147353" cy="1510748"/>
          </a:xfrm>
          <a:custGeom>
            <a:avLst/>
            <a:gdLst>
              <a:gd name="connsiteX0" fmla="*/ 9398442 w 9835764"/>
              <a:gd name="connsiteY0" fmla="*/ 2417197 h 2417197"/>
              <a:gd name="connsiteX1" fmla="*/ 9835764 w 9835764"/>
              <a:gd name="connsiteY1" fmla="*/ 2401294 h 2417197"/>
              <a:gd name="connsiteX2" fmla="*/ 9835764 w 9835764"/>
              <a:gd name="connsiteY2" fmla="*/ 0 h 2417197"/>
              <a:gd name="connsiteX3" fmla="*/ 15903 w 9835764"/>
              <a:gd name="connsiteY3" fmla="*/ 7952 h 2417197"/>
              <a:gd name="connsiteX4" fmla="*/ 0 w 9835764"/>
              <a:gd name="connsiteY4" fmla="*/ 1773141 h 2417197"/>
              <a:gd name="connsiteX5" fmla="*/ 596348 w 9835764"/>
              <a:gd name="connsiteY5" fmla="*/ 1781093 h 241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5764" h="2417197">
                <a:moveTo>
                  <a:pt x="9398442" y="2417197"/>
                </a:moveTo>
                <a:lnTo>
                  <a:pt x="9835764" y="2401294"/>
                </a:lnTo>
                <a:lnTo>
                  <a:pt x="9835764" y="0"/>
                </a:lnTo>
                <a:lnTo>
                  <a:pt x="15903" y="7952"/>
                </a:lnTo>
                <a:lnTo>
                  <a:pt x="0" y="1773141"/>
                </a:lnTo>
                <a:lnTo>
                  <a:pt x="596348" y="178109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1" name="Freeform 180"/>
          <p:cNvSpPr/>
          <p:nvPr/>
        </p:nvSpPr>
        <p:spPr bwMode="auto">
          <a:xfrm>
            <a:off x="3104774" y="4343255"/>
            <a:ext cx="526225" cy="56908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82" name="Straight Connector 181"/>
          <p:cNvCxnSpPr/>
          <p:nvPr/>
        </p:nvCxnSpPr>
        <p:spPr bwMode="auto">
          <a:xfrm>
            <a:off x="3126245" y="3284387"/>
            <a:ext cx="802166" cy="39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3" name="Straight Connector 182"/>
          <p:cNvCxnSpPr/>
          <p:nvPr/>
        </p:nvCxnSpPr>
        <p:spPr bwMode="auto">
          <a:xfrm>
            <a:off x="3130594" y="3512416"/>
            <a:ext cx="802166" cy="39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" name="Straight Connector 183"/>
          <p:cNvCxnSpPr/>
          <p:nvPr/>
        </p:nvCxnSpPr>
        <p:spPr bwMode="auto">
          <a:xfrm>
            <a:off x="3123421" y="3269031"/>
            <a:ext cx="2824" cy="174633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4" name="Straight Connector 203"/>
          <p:cNvCxnSpPr>
            <a:stCxn id="75" idx="0"/>
            <a:endCxn id="75" idx="1"/>
          </p:cNvCxnSpPr>
          <p:nvPr/>
        </p:nvCxnSpPr>
        <p:spPr bwMode="auto">
          <a:xfrm>
            <a:off x="2834555" y="3261542"/>
            <a:ext cx="274046" cy="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6" name="Freeform 205"/>
          <p:cNvSpPr/>
          <p:nvPr/>
        </p:nvSpPr>
        <p:spPr bwMode="auto">
          <a:xfrm>
            <a:off x="4219161" y="3749537"/>
            <a:ext cx="1674744" cy="536713"/>
          </a:xfrm>
          <a:custGeom>
            <a:avLst/>
            <a:gdLst>
              <a:gd name="connsiteX0" fmla="*/ 0 w 2679590"/>
              <a:gd name="connsiteY0" fmla="*/ 858741 h 858741"/>
              <a:gd name="connsiteX1" fmla="*/ 2592126 w 2679590"/>
              <a:gd name="connsiteY1" fmla="*/ 858741 h 858741"/>
              <a:gd name="connsiteX2" fmla="*/ 2592126 w 2679590"/>
              <a:gd name="connsiteY2" fmla="*/ 0 h 858741"/>
              <a:gd name="connsiteX3" fmla="*/ 2679590 w 2679590"/>
              <a:gd name="connsiteY3" fmla="*/ 0 h 85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9590" h="858741">
                <a:moveTo>
                  <a:pt x="0" y="858741"/>
                </a:moveTo>
                <a:lnTo>
                  <a:pt x="2592126" y="858741"/>
                </a:lnTo>
                <a:lnTo>
                  <a:pt x="2592126" y="0"/>
                </a:lnTo>
                <a:lnTo>
                  <a:pt x="2679590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07" name="Straight Connector 206"/>
          <p:cNvCxnSpPr/>
          <p:nvPr/>
        </p:nvCxnSpPr>
        <p:spPr bwMode="auto">
          <a:xfrm flipV="1">
            <a:off x="5894298" y="3672347"/>
            <a:ext cx="185924" cy="8504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/>
        </p:nvCxnSpPr>
        <p:spPr bwMode="auto">
          <a:xfrm>
            <a:off x="5934798" y="3057807"/>
            <a:ext cx="165551" cy="12283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/>
        </p:nvCxnSpPr>
        <p:spPr bwMode="auto">
          <a:xfrm>
            <a:off x="4983031" y="3223611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1" name="Straight Connector 210"/>
          <p:cNvCxnSpPr/>
          <p:nvPr/>
        </p:nvCxnSpPr>
        <p:spPr bwMode="auto">
          <a:xfrm>
            <a:off x="5001689" y="3568551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274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8" grpId="0" animBg="1"/>
      <p:bldP spid="180" grpId="0" animBg="1"/>
      <p:bldP spid="181" grpId="0" animBg="1"/>
      <p:bldP spid="20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>
              <a:lnSpc>
                <a:spcPct val="90000"/>
              </a:lnSpc>
              <a:buClr>
                <a:srgbClr val="FF0000"/>
              </a:buClr>
              <a:buSzPts val="4400"/>
            </a:pPr>
            <a:r>
              <a:rPr lang="en-US" sz="3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Adding Branches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7265" y="1637972"/>
            <a:ext cx="2681337" cy="2215428"/>
            <a:chOff x="2570548" y="1802732"/>
            <a:chExt cx="2555222" cy="2216657"/>
          </a:xfrm>
        </p:grpSpPr>
        <p:sp>
          <p:nvSpPr>
            <p:cNvPr id="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3689089" y="2185486"/>
              <a:ext cx="235920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+4</a:t>
              </a:r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4105859" y="2402325"/>
              <a:ext cx="339797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Add</a:t>
              </a:r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4010130" y="3187949"/>
              <a:ext cx="805457" cy="831440"/>
              <a:chOff x="1325" y="1691"/>
              <a:chExt cx="470" cy="490"/>
            </a:xfrm>
          </p:grpSpPr>
          <p:sp>
            <p:nvSpPr>
              <p:cNvPr id="14" name="Rectangle 37"/>
              <p:cNvSpPr>
                <a:spLocks noChangeArrowheads="1"/>
              </p:cNvSpPr>
              <p:nvPr/>
            </p:nvSpPr>
            <p:spPr bwMode="auto">
              <a:xfrm>
                <a:off x="1325" y="1691"/>
                <a:ext cx="214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addr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15" name="Rectangle 38"/>
              <p:cNvSpPr>
                <a:spLocks noChangeArrowheads="1"/>
              </p:cNvSpPr>
              <p:nvPr/>
            </p:nvSpPr>
            <p:spPr bwMode="auto">
              <a:xfrm>
                <a:off x="1612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inst</a:t>
                </a:r>
                <a:endParaRPr lang="en-US" sz="688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16" name="Rectangle 39"/>
              <p:cNvSpPr>
                <a:spLocks noChangeArrowheads="1"/>
              </p:cNvSpPr>
              <p:nvPr/>
            </p:nvSpPr>
            <p:spPr bwMode="auto">
              <a:xfrm>
                <a:off x="1426" y="2054"/>
                <a:ext cx="283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125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IMEM</a:t>
                </a:r>
              </a:p>
            </p:txBody>
          </p:sp>
        </p:grp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1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2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2755770" y="3348468"/>
              <a:ext cx="376460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pc+4</a:t>
              </a:r>
            </a:p>
          </p:txBody>
        </p:sp>
      </p:grpSp>
      <p:sp>
        <p:nvSpPr>
          <p:cNvPr id="17" name="Freeform 48"/>
          <p:cNvSpPr>
            <a:spLocks/>
          </p:cNvSpPr>
          <p:nvPr/>
        </p:nvSpPr>
        <p:spPr bwMode="auto">
          <a:xfrm>
            <a:off x="3117016" y="3055146"/>
            <a:ext cx="897416" cy="233196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8" name="Freeform 49"/>
          <p:cNvSpPr>
            <a:spLocks/>
          </p:cNvSpPr>
          <p:nvPr/>
        </p:nvSpPr>
        <p:spPr bwMode="auto">
          <a:xfrm>
            <a:off x="3117016" y="3278082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9" name="Freeform 53"/>
          <p:cNvSpPr>
            <a:spLocks/>
          </p:cNvSpPr>
          <p:nvPr/>
        </p:nvSpPr>
        <p:spPr bwMode="auto">
          <a:xfrm>
            <a:off x="4441167" y="3545488"/>
            <a:ext cx="71525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3170791" y="3326090"/>
            <a:ext cx="797394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[24:20]</a:t>
            </a: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3117015" y="3059979"/>
            <a:ext cx="5648" cy="1955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2" name="Freeform 61"/>
          <p:cNvSpPr>
            <a:spLocks/>
          </p:cNvSpPr>
          <p:nvPr/>
        </p:nvSpPr>
        <p:spPr bwMode="auto">
          <a:xfrm>
            <a:off x="3108230" y="3501149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grpSp>
        <p:nvGrpSpPr>
          <p:cNvPr id="23" name="Group 62"/>
          <p:cNvGrpSpPr>
            <a:grpSpLocks/>
          </p:cNvGrpSpPr>
          <p:nvPr/>
        </p:nvGrpSpPr>
        <p:grpSpPr bwMode="auto">
          <a:xfrm>
            <a:off x="6208260" y="3026106"/>
            <a:ext cx="440642" cy="730621"/>
            <a:chOff x="4085" y="1630"/>
            <a:chExt cx="251" cy="385"/>
          </a:xfrm>
        </p:grpSpPr>
        <p:sp>
          <p:nvSpPr>
            <p:cNvPr id="24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125" b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4095" y="1828"/>
              <a:ext cx="241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ALU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4140" y="1708"/>
              <a:ext cx="122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5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+</a:t>
              </a:r>
            </a:p>
          </p:txBody>
        </p:sp>
      </p:grpSp>
      <p:sp>
        <p:nvSpPr>
          <p:cNvPr id="27" name="Rectangle 72"/>
          <p:cNvSpPr>
            <a:spLocks noChangeArrowheads="1"/>
          </p:cNvSpPr>
          <p:nvPr/>
        </p:nvSpPr>
        <p:spPr bwMode="auto">
          <a:xfrm>
            <a:off x="4376892" y="4000501"/>
            <a:ext cx="273212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clk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4027614" y="2491195"/>
            <a:ext cx="938814" cy="1439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9" name="Rectangle 76"/>
          <p:cNvSpPr>
            <a:spLocks noChangeArrowheads="1"/>
          </p:cNvSpPr>
          <p:nvPr/>
        </p:nvSpPr>
        <p:spPr bwMode="auto">
          <a:xfrm>
            <a:off x="4071017" y="3695663"/>
            <a:ext cx="576179" cy="215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125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Reg</a:t>
            </a:r>
            <a:r>
              <a:rPr lang="en-US" sz="1125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 [ ]</a:t>
            </a:r>
          </a:p>
        </p:txBody>
      </p:sp>
      <p:sp>
        <p:nvSpPr>
          <p:cNvPr id="30" name="Line 86"/>
          <p:cNvSpPr>
            <a:spLocks noChangeShapeType="1"/>
          </p:cNvSpPr>
          <p:nvPr/>
        </p:nvSpPr>
        <p:spPr bwMode="auto">
          <a:xfrm>
            <a:off x="6633068" y="3379918"/>
            <a:ext cx="462904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1" name="Freeform 53"/>
          <p:cNvSpPr>
            <a:spLocks/>
          </p:cNvSpPr>
          <p:nvPr/>
        </p:nvSpPr>
        <p:spPr bwMode="auto">
          <a:xfrm>
            <a:off x="4978776" y="3225805"/>
            <a:ext cx="177646" cy="35736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2" name="Line 86"/>
          <p:cNvSpPr>
            <a:spLocks noChangeShapeType="1"/>
          </p:cNvSpPr>
          <p:nvPr/>
        </p:nvSpPr>
        <p:spPr bwMode="auto">
          <a:xfrm flipH="1">
            <a:off x="6902698" y="1888570"/>
            <a:ext cx="4889" cy="8930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3" name="Line 86"/>
          <p:cNvSpPr>
            <a:spLocks noChangeShapeType="1"/>
          </p:cNvSpPr>
          <p:nvPr/>
        </p:nvSpPr>
        <p:spPr bwMode="auto">
          <a:xfrm flipV="1">
            <a:off x="3393980" y="2035254"/>
            <a:ext cx="5131276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4" name="Line 86"/>
          <p:cNvSpPr>
            <a:spLocks noChangeShapeType="1"/>
          </p:cNvSpPr>
          <p:nvPr/>
        </p:nvSpPr>
        <p:spPr bwMode="auto">
          <a:xfrm flipH="1">
            <a:off x="3380452" y="2035254"/>
            <a:ext cx="7256" cy="7063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5" name="Freeform 53"/>
          <p:cNvSpPr>
            <a:spLocks/>
          </p:cNvSpPr>
          <p:nvPr/>
        </p:nvSpPr>
        <p:spPr bwMode="auto">
          <a:xfrm flipV="1">
            <a:off x="3387708" y="2712092"/>
            <a:ext cx="627556" cy="2948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4584605" y="3847884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50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7" name="Line 85"/>
          <p:cNvSpPr>
            <a:spLocks noChangeShapeType="1"/>
          </p:cNvSpPr>
          <p:nvPr/>
        </p:nvSpPr>
        <p:spPr bwMode="auto">
          <a:xfrm>
            <a:off x="4632229" y="3930981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3170791" y="3073732"/>
            <a:ext cx="797394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[19:15]</a:t>
            </a: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3171221" y="2835607"/>
            <a:ext cx="72045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[11:7]</a:t>
            </a:r>
          </a:p>
        </p:txBody>
      </p:sp>
      <p:sp>
        <p:nvSpPr>
          <p:cNvPr id="40" name="Rectangle 76"/>
          <p:cNvSpPr>
            <a:spLocks noChangeArrowheads="1"/>
          </p:cNvSpPr>
          <p:nvPr/>
        </p:nvSpPr>
        <p:spPr bwMode="auto">
          <a:xfrm>
            <a:off x="3993668" y="3407107"/>
            <a:ext cx="515266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AddrB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1" name="Rectangle 76"/>
          <p:cNvSpPr>
            <a:spLocks noChangeArrowheads="1"/>
          </p:cNvSpPr>
          <p:nvPr/>
        </p:nvSpPr>
        <p:spPr bwMode="auto">
          <a:xfrm>
            <a:off x="3988058" y="3168982"/>
            <a:ext cx="52648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AddrA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2" name="Rectangle 76"/>
          <p:cNvSpPr>
            <a:spLocks noChangeArrowheads="1"/>
          </p:cNvSpPr>
          <p:nvPr/>
        </p:nvSpPr>
        <p:spPr bwMode="auto">
          <a:xfrm>
            <a:off x="4511031" y="3155304"/>
            <a:ext cx="50725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DataA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3" name="Rectangle 76"/>
          <p:cNvSpPr>
            <a:spLocks noChangeArrowheads="1"/>
          </p:cNvSpPr>
          <p:nvPr/>
        </p:nvSpPr>
        <p:spPr bwMode="auto">
          <a:xfrm>
            <a:off x="4516642" y="3449264"/>
            <a:ext cx="496030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DataB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4" name="Rectangle 76"/>
          <p:cNvSpPr>
            <a:spLocks noChangeArrowheads="1"/>
          </p:cNvSpPr>
          <p:nvPr/>
        </p:nvSpPr>
        <p:spPr bwMode="auto">
          <a:xfrm>
            <a:off x="3985717" y="2957162"/>
            <a:ext cx="524883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AddrD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5" name="Rectangle 76"/>
          <p:cNvSpPr>
            <a:spLocks noChangeArrowheads="1"/>
          </p:cNvSpPr>
          <p:nvPr/>
        </p:nvSpPr>
        <p:spPr bwMode="auto">
          <a:xfrm>
            <a:off x="3987958" y="2645662"/>
            <a:ext cx="50564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DataD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auto">
          <a:xfrm>
            <a:off x="6628949" y="3153130"/>
            <a:ext cx="279624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alu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7" name="Rectangle 76"/>
          <p:cNvSpPr>
            <a:spLocks noChangeArrowheads="1"/>
          </p:cNvSpPr>
          <p:nvPr/>
        </p:nvSpPr>
        <p:spPr bwMode="auto">
          <a:xfrm>
            <a:off x="5097111" y="2679982"/>
            <a:ext cx="64831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Reg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[rs1]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4668176" y="3999914"/>
            <a:ext cx="648315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Reg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[rs2]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756791" y="5079094"/>
            <a:ext cx="72045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[31:0]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67607" y="3082699"/>
            <a:ext cx="7994034" cy="2501649"/>
            <a:chOff x="1575641" y="2430859"/>
            <a:chExt cx="12790454" cy="4002638"/>
          </a:xfrm>
        </p:grpSpPr>
        <p:sp>
          <p:nvSpPr>
            <p:cNvPr id="51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125" b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4166404" y="6069327"/>
              <a:ext cx="1655422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Control logic</a:t>
              </a: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6957326" y="5670983"/>
              <a:ext cx="1037304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RegWEn</a:t>
              </a:r>
              <a:b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</a:br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=0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10429137" y="5587259"/>
              <a:ext cx="927018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ALUSel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=Add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9576006" y="5558579"/>
              <a:ext cx="575638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Bsel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=1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11471429" y="5573083"/>
              <a:ext cx="1057822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MemRW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=Read</a:t>
              </a:r>
            </a:p>
          </p:txBody>
        </p:sp>
        <p:cxnSp>
          <p:nvCxnSpPr>
            <p:cNvPr id="154" name="Straight Arrow Connector 153"/>
            <p:cNvCxnSpPr>
              <a:stCxn id="158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6" name="Rectangle 39"/>
            <p:cNvSpPr>
              <a:spLocks noChangeArrowheads="1"/>
            </p:cNvSpPr>
            <p:nvPr/>
          </p:nvSpPr>
          <p:spPr bwMode="auto">
            <a:xfrm>
              <a:off x="10013311" y="5806505"/>
              <a:ext cx="593594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Asel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=1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916066" y="3438835"/>
            <a:ext cx="173296" cy="458658"/>
            <a:chOff x="5791200" y="1352550"/>
            <a:chExt cx="152400" cy="533400"/>
          </a:xfrm>
        </p:grpSpPr>
        <p:sp>
          <p:nvSpPr>
            <p:cNvPr id="62" name="Trapezoid 6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24578" y="1638300"/>
              <a:ext cx="4934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</p:grpSp>
      <p:sp>
        <p:nvSpPr>
          <p:cNvPr id="65" name="Freeform 53"/>
          <p:cNvSpPr>
            <a:spLocks/>
          </p:cNvSpPr>
          <p:nvPr/>
        </p:nvSpPr>
        <p:spPr bwMode="auto">
          <a:xfrm flipV="1">
            <a:off x="6088009" y="3617566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66" name="Freeform 53"/>
          <p:cNvSpPr>
            <a:spLocks/>
          </p:cNvSpPr>
          <p:nvPr/>
        </p:nvSpPr>
        <p:spPr bwMode="auto">
          <a:xfrm flipV="1">
            <a:off x="5845469" y="3743953"/>
            <a:ext cx="82613" cy="36881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67" name="Line 86"/>
          <p:cNvSpPr>
            <a:spLocks noChangeShapeType="1"/>
          </p:cNvSpPr>
          <p:nvPr/>
        </p:nvSpPr>
        <p:spPr bwMode="auto">
          <a:xfrm flipH="1">
            <a:off x="5835778" y="3777696"/>
            <a:ext cx="5423" cy="5302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472366" y="4325664"/>
            <a:ext cx="768540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Imm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[31:0]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631310" y="3933388"/>
            <a:ext cx="580647" cy="762000"/>
            <a:chOff x="3762752" y="3105150"/>
            <a:chExt cx="580648" cy="762000"/>
          </a:xfrm>
        </p:grpSpPr>
        <p:sp>
          <p:nvSpPr>
            <p:cNvPr id="70" name="Trapezoid 69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5040" b="0" dirty="0">
                <a:solidFill>
                  <a:srgbClr val="C00000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62752" y="3286906"/>
              <a:ext cx="564579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571500" eaLnBrk="1" hangingPunct="1"/>
              <a:r>
                <a:rPr lang="en-US" sz="1125" dirty="0" err="1">
                  <a:solidFill>
                    <a:srgbClr val="C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Imm</a:t>
              </a:r>
              <a:r>
                <a:rPr lang="en-US" sz="1125" dirty="0">
                  <a:solidFill>
                    <a:srgbClr val="C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.</a:t>
              </a:r>
            </a:p>
            <a:p>
              <a:pPr algn="ctr" defTabSz="571500" eaLnBrk="1" hangingPunct="1"/>
              <a:r>
                <a:rPr lang="en-US" sz="1125" dirty="0">
                  <a:solidFill>
                    <a:srgbClr val="C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Gen</a:t>
              </a:r>
            </a:p>
          </p:txBody>
        </p:sp>
      </p:grpSp>
      <p:sp>
        <p:nvSpPr>
          <p:cNvPr id="72" name="Freeform 61"/>
          <p:cNvSpPr>
            <a:spLocks/>
          </p:cNvSpPr>
          <p:nvPr/>
        </p:nvSpPr>
        <p:spPr bwMode="auto">
          <a:xfrm flipV="1">
            <a:off x="3133415" y="4270392"/>
            <a:ext cx="539211" cy="4634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 flipV="1">
            <a:off x="4211956" y="4299885"/>
            <a:ext cx="1629245" cy="2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341496" y="2013377"/>
            <a:ext cx="6580042" cy="1895989"/>
            <a:chOff x="3357685" y="2178345"/>
            <a:chExt cx="6583688" cy="1897041"/>
          </a:xfrm>
        </p:grpSpPr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4097373" y="2402325"/>
              <a:ext cx="356766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Add</a:t>
              </a: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357685" y="3662680"/>
              <a:ext cx="273363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clk</a:t>
              </a: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grpSp>
          <p:nvGrpSpPr>
            <p:cNvPr id="81" name="Group 35"/>
            <p:cNvGrpSpPr>
              <a:grpSpLocks/>
            </p:cNvGrpSpPr>
            <p:nvPr/>
          </p:nvGrpSpPr>
          <p:grpSpPr bwMode="auto">
            <a:xfrm>
              <a:off x="3999846" y="3072567"/>
              <a:ext cx="5941527" cy="1002819"/>
              <a:chOff x="1319" y="1623"/>
              <a:chExt cx="3467" cy="591"/>
            </a:xfrm>
          </p:grpSpPr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571500" eaLnBrk="1" hangingPunct="1"/>
                <a:endParaRPr lang="en-US" sz="150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319" y="1691"/>
                <a:ext cx="225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addr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608" y="1774"/>
                <a:ext cx="19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inst</a:t>
                </a:r>
                <a:endParaRPr lang="en-US" sz="688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418" y="2054"/>
                <a:ext cx="29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125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IMEM</a:t>
                </a:r>
              </a:p>
            </p:txBody>
          </p:sp>
          <p:sp>
            <p:nvSpPr>
              <p:cNvPr id="9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571500" eaLnBrk="1" hangingPunct="1"/>
                <a:endParaRPr lang="en-US" sz="150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92" name="Rectangle 39"/>
              <p:cNvSpPr>
                <a:spLocks noChangeArrowheads="1"/>
              </p:cNvSpPr>
              <p:nvPr/>
            </p:nvSpPr>
            <p:spPr bwMode="auto">
              <a:xfrm>
                <a:off x="4315" y="2075"/>
                <a:ext cx="335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125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DMEM</a:t>
                </a:r>
              </a:p>
            </p:txBody>
          </p:sp>
          <p:sp>
            <p:nvSpPr>
              <p:cNvPr id="93" name="Rectangle 37"/>
              <p:cNvSpPr>
                <a:spLocks noChangeArrowheads="1"/>
              </p:cNvSpPr>
              <p:nvPr/>
            </p:nvSpPr>
            <p:spPr bwMode="auto">
              <a:xfrm>
                <a:off x="4312" y="1829"/>
                <a:ext cx="225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addr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94" name="Rectangle 37"/>
              <p:cNvSpPr>
                <a:spLocks noChangeArrowheads="1"/>
              </p:cNvSpPr>
              <p:nvPr/>
            </p:nvSpPr>
            <p:spPr bwMode="auto">
              <a:xfrm>
                <a:off x="4496" y="1744"/>
                <a:ext cx="290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DataR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95" name="Rectangle 37"/>
              <p:cNvSpPr>
                <a:spLocks noChangeArrowheads="1"/>
              </p:cNvSpPr>
              <p:nvPr/>
            </p:nvSpPr>
            <p:spPr bwMode="auto">
              <a:xfrm>
                <a:off x="4283" y="1983"/>
                <a:ext cx="32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DataW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3407141" y="3157761"/>
              <a:ext cx="247701" cy="176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87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PC</a:t>
              </a: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86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</p:grp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130039" y="3934686"/>
            <a:ext cx="467175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b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</a:b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[31:7]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8190140" y="2673599"/>
            <a:ext cx="173296" cy="458658"/>
            <a:chOff x="5791200" y="1352550"/>
            <a:chExt cx="152400" cy="533400"/>
          </a:xfrm>
        </p:grpSpPr>
        <p:sp>
          <p:nvSpPr>
            <p:cNvPr id="98" name="Trapezoid 97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24578" y="1638300"/>
              <a:ext cx="4934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</p:grpSp>
      <p:sp>
        <p:nvSpPr>
          <p:cNvPr id="101" name="Rectangle 72"/>
          <p:cNvSpPr>
            <a:spLocks noChangeArrowheads="1"/>
          </p:cNvSpPr>
          <p:nvPr/>
        </p:nvSpPr>
        <p:spPr bwMode="auto">
          <a:xfrm>
            <a:off x="7588162" y="4027833"/>
            <a:ext cx="273212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clk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7682804" y="3810000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50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3" name="Line 85"/>
          <p:cNvSpPr>
            <a:spLocks noChangeShapeType="1"/>
          </p:cNvSpPr>
          <p:nvPr/>
        </p:nvSpPr>
        <p:spPr bwMode="auto">
          <a:xfrm>
            <a:off x="7730429" y="3893098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4" name="Freeform 53"/>
          <p:cNvSpPr>
            <a:spLocks/>
          </p:cNvSpPr>
          <p:nvPr/>
        </p:nvSpPr>
        <p:spPr bwMode="auto">
          <a:xfrm flipV="1">
            <a:off x="6922146" y="2741182"/>
            <a:ext cx="1258969" cy="48905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5" name="Line 86"/>
          <p:cNvSpPr>
            <a:spLocks noChangeShapeType="1"/>
          </p:cNvSpPr>
          <p:nvPr/>
        </p:nvSpPr>
        <p:spPr bwMode="auto">
          <a:xfrm>
            <a:off x="8047265" y="2992249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6" name="Line 86"/>
          <p:cNvSpPr>
            <a:spLocks noChangeShapeType="1"/>
          </p:cNvSpPr>
          <p:nvPr/>
        </p:nvSpPr>
        <p:spPr bwMode="auto">
          <a:xfrm flipH="1">
            <a:off x="8046200" y="2992250"/>
            <a:ext cx="1" cy="2017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7" name="Line 86"/>
          <p:cNvSpPr>
            <a:spLocks noChangeShapeType="1"/>
          </p:cNvSpPr>
          <p:nvPr/>
        </p:nvSpPr>
        <p:spPr bwMode="auto">
          <a:xfrm>
            <a:off x="7904408" y="3194043"/>
            <a:ext cx="141792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8" name="Line 86"/>
          <p:cNvSpPr>
            <a:spLocks noChangeShapeType="1"/>
          </p:cNvSpPr>
          <p:nvPr/>
        </p:nvSpPr>
        <p:spPr bwMode="auto">
          <a:xfrm flipV="1">
            <a:off x="8368325" y="2907101"/>
            <a:ext cx="139051" cy="346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9" name="Line 86"/>
          <p:cNvSpPr>
            <a:spLocks noChangeShapeType="1"/>
          </p:cNvSpPr>
          <p:nvPr/>
        </p:nvSpPr>
        <p:spPr bwMode="auto">
          <a:xfrm flipH="1">
            <a:off x="8512265" y="2020513"/>
            <a:ext cx="12991" cy="89207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7786771" y="5048250"/>
            <a:ext cx="1028226" cy="5037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WBSel</a:t>
            </a:r>
            <a:b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</a:b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=*</a:t>
            </a:r>
          </a:p>
          <a:p>
            <a:pPr algn="ctr" defTabSz="571500" eaLnBrk="1" hangingPunct="1"/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(*=Don’t care)</a:t>
            </a:r>
          </a:p>
        </p:txBody>
      </p:sp>
      <p:sp>
        <p:nvSpPr>
          <p:cNvPr id="111" name="Line 86"/>
          <p:cNvSpPr>
            <a:spLocks noChangeShapeType="1"/>
          </p:cNvSpPr>
          <p:nvPr/>
        </p:nvSpPr>
        <p:spPr bwMode="auto">
          <a:xfrm>
            <a:off x="6902699" y="3695662"/>
            <a:ext cx="189373" cy="533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2" name="Line 86"/>
          <p:cNvSpPr>
            <a:spLocks noChangeShapeType="1"/>
          </p:cNvSpPr>
          <p:nvPr/>
        </p:nvSpPr>
        <p:spPr bwMode="auto">
          <a:xfrm>
            <a:off x="6902698" y="3700151"/>
            <a:ext cx="1567" cy="3276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3" name="Line 86"/>
          <p:cNvSpPr>
            <a:spLocks noChangeShapeType="1"/>
          </p:cNvSpPr>
          <p:nvPr/>
        </p:nvSpPr>
        <p:spPr bwMode="auto">
          <a:xfrm>
            <a:off x="5045323" y="4014164"/>
            <a:ext cx="1857376" cy="2306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 flipH="1">
            <a:off x="5045323" y="3536891"/>
            <a:ext cx="1567" cy="4845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7303221" y="3920503"/>
            <a:ext cx="0" cy="11070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6" name="Group 115"/>
          <p:cNvGrpSpPr/>
          <p:nvPr/>
        </p:nvGrpSpPr>
        <p:grpSpPr>
          <a:xfrm>
            <a:off x="5044683" y="3013819"/>
            <a:ext cx="700834" cy="762000"/>
            <a:chOff x="3694624" y="3105150"/>
            <a:chExt cx="700834" cy="762000"/>
          </a:xfrm>
        </p:grpSpPr>
        <p:sp>
          <p:nvSpPr>
            <p:cNvPr id="117" name="Trapezoid 11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5040" b="0" dirty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694624" y="3286906"/>
              <a:ext cx="700834" cy="438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Branch</a:t>
              </a:r>
            </a:p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Comp</a:t>
              </a:r>
            </a:p>
          </p:txBody>
        </p:sp>
      </p:grpSp>
      <p:sp>
        <p:nvSpPr>
          <p:cNvPr id="119" name="Freeform 53"/>
          <p:cNvSpPr>
            <a:spLocks/>
          </p:cNvSpPr>
          <p:nvPr/>
        </p:nvSpPr>
        <p:spPr bwMode="auto">
          <a:xfrm flipV="1">
            <a:off x="5764055" y="3524250"/>
            <a:ext cx="15639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20" name="Line 86"/>
          <p:cNvSpPr>
            <a:spLocks noChangeShapeType="1"/>
          </p:cNvSpPr>
          <p:nvPr/>
        </p:nvSpPr>
        <p:spPr bwMode="auto">
          <a:xfrm>
            <a:off x="5755093" y="3548282"/>
            <a:ext cx="39" cy="46370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922238" y="2951095"/>
            <a:ext cx="173296" cy="458658"/>
            <a:chOff x="5791200" y="1352550"/>
            <a:chExt cx="152400" cy="533400"/>
          </a:xfrm>
        </p:grpSpPr>
        <p:sp>
          <p:nvSpPr>
            <p:cNvPr id="122" name="Trapezoid 12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24578" y="1638300"/>
              <a:ext cx="4934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</p:grpSp>
      <p:sp>
        <p:nvSpPr>
          <p:cNvPr id="125" name="Freeform 53"/>
          <p:cNvSpPr>
            <a:spLocks/>
          </p:cNvSpPr>
          <p:nvPr/>
        </p:nvSpPr>
        <p:spPr bwMode="auto">
          <a:xfrm flipV="1">
            <a:off x="5761306" y="3256213"/>
            <a:ext cx="172949" cy="4220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26" name="Freeform 53"/>
          <p:cNvSpPr>
            <a:spLocks/>
          </p:cNvSpPr>
          <p:nvPr/>
        </p:nvSpPr>
        <p:spPr bwMode="auto">
          <a:xfrm flipV="1">
            <a:off x="5864060" y="3036509"/>
            <a:ext cx="6256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27" name="Line 86"/>
          <p:cNvSpPr>
            <a:spLocks noChangeShapeType="1"/>
          </p:cNvSpPr>
          <p:nvPr/>
        </p:nvSpPr>
        <p:spPr bwMode="auto">
          <a:xfrm>
            <a:off x="5850396" y="2278076"/>
            <a:ext cx="1329" cy="7941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28" name="Freeform 53"/>
          <p:cNvSpPr>
            <a:spLocks/>
          </p:cNvSpPr>
          <p:nvPr/>
        </p:nvSpPr>
        <p:spPr bwMode="auto">
          <a:xfrm flipV="1">
            <a:off x="6094640" y="3143251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29" name="Line 86"/>
          <p:cNvSpPr>
            <a:spLocks noChangeShapeType="1"/>
          </p:cNvSpPr>
          <p:nvPr/>
        </p:nvSpPr>
        <p:spPr bwMode="auto">
          <a:xfrm>
            <a:off x="5041495" y="2933298"/>
            <a:ext cx="2698" cy="29880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0" name="Line 86"/>
          <p:cNvSpPr>
            <a:spLocks noChangeShapeType="1"/>
          </p:cNvSpPr>
          <p:nvPr/>
        </p:nvSpPr>
        <p:spPr bwMode="auto">
          <a:xfrm flipV="1">
            <a:off x="5034662" y="2928671"/>
            <a:ext cx="714974" cy="172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1" name="Line 86"/>
          <p:cNvSpPr>
            <a:spLocks noChangeShapeType="1"/>
          </p:cNvSpPr>
          <p:nvPr/>
        </p:nvSpPr>
        <p:spPr bwMode="auto">
          <a:xfrm flipH="1">
            <a:off x="5757880" y="2928671"/>
            <a:ext cx="4045" cy="3596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2" name="Line 86"/>
          <p:cNvSpPr>
            <a:spLocks noChangeShapeType="1"/>
          </p:cNvSpPr>
          <p:nvPr/>
        </p:nvSpPr>
        <p:spPr bwMode="auto">
          <a:xfrm>
            <a:off x="3117016" y="2271991"/>
            <a:ext cx="2740169" cy="407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3" name="Line 86"/>
          <p:cNvSpPr>
            <a:spLocks noChangeShapeType="1"/>
          </p:cNvSpPr>
          <p:nvPr/>
        </p:nvSpPr>
        <p:spPr bwMode="auto">
          <a:xfrm flipV="1">
            <a:off x="1713859" y="2781607"/>
            <a:ext cx="1392675" cy="399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4" name="Line 86"/>
          <p:cNvSpPr>
            <a:spLocks noChangeShapeType="1"/>
          </p:cNvSpPr>
          <p:nvPr/>
        </p:nvSpPr>
        <p:spPr bwMode="auto">
          <a:xfrm flipH="1">
            <a:off x="3106063" y="2283404"/>
            <a:ext cx="471" cy="493464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 bwMode="auto">
          <a:xfrm flipH="1" flipV="1">
            <a:off x="3938922" y="4619625"/>
            <a:ext cx="6158" cy="3957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3598904" y="5091316"/>
            <a:ext cx="580989" cy="3498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C00000"/>
                </a:solidFill>
                <a:latin typeface="Gill Sans" charset="0"/>
                <a:ea typeface="ヒラギノ角ゴ ProN W3" charset="0"/>
                <a:sym typeface="Gill Sans" charset="0"/>
              </a:rPr>
              <a:t>ImmSel</a:t>
            </a:r>
            <a:endParaRPr lang="en-US" sz="1000" dirty="0">
              <a:solidFill>
                <a:srgbClr val="C00000"/>
              </a:solidFill>
              <a:latin typeface="Gill Sans" charset="0"/>
              <a:ea typeface="ヒラギノ角ゴ ProN W3" charset="0"/>
              <a:sym typeface="Gill Sans" charset="0"/>
            </a:endParaRPr>
          </a:p>
          <a:p>
            <a:pPr algn="ctr" defTabSz="571500" eaLnBrk="1" hangingPunct="1"/>
            <a:r>
              <a:rPr lang="en-US" sz="1000" dirty="0">
                <a:solidFill>
                  <a:srgbClr val="C00000"/>
                </a:solidFill>
                <a:latin typeface="Gill Sans" charset="0"/>
                <a:ea typeface="ヒラギノ角ゴ ProN W3" charset="0"/>
                <a:sym typeface="Gill Sans" charset="0"/>
              </a:rPr>
              <a:t>=B</a:t>
            </a: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 flipH="1">
            <a:off x="5422058" y="3698031"/>
            <a:ext cx="6159" cy="1317336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8" name="Line 58"/>
          <p:cNvSpPr>
            <a:spLocks noChangeShapeType="1"/>
          </p:cNvSpPr>
          <p:nvPr/>
        </p:nvSpPr>
        <p:spPr bwMode="auto">
          <a:xfrm flipH="1">
            <a:off x="5559737" y="3655301"/>
            <a:ext cx="9512" cy="1372289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 bwMode="auto">
          <a:xfrm flipV="1">
            <a:off x="5265562" y="3743953"/>
            <a:ext cx="12708" cy="127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0" name="Group 139"/>
          <p:cNvGrpSpPr/>
          <p:nvPr/>
        </p:nvGrpSpPr>
        <p:grpSpPr>
          <a:xfrm>
            <a:off x="1136507" y="2883514"/>
            <a:ext cx="173296" cy="458658"/>
            <a:chOff x="5791200" y="1352550"/>
            <a:chExt cx="152400" cy="533400"/>
          </a:xfrm>
        </p:grpSpPr>
        <p:sp>
          <p:nvSpPr>
            <p:cNvPr id="141" name="Trapezoid 14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24578" y="1638300"/>
              <a:ext cx="4934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</p:grpSp>
      <p:sp>
        <p:nvSpPr>
          <p:cNvPr id="144" name="Freeform 53"/>
          <p:cNvSpPr>
            <a:spLocks/>
          </p:cNvSpPr>
          <p:nvPr/>
        </p:nvSpPr>
        <p:spPr bwMode="auto">
          <a:xfrm flipV="1">
            <a:off x="760222" y="2945969"/>
            <a:ext cx="385757" cy="4960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45" name="Line 86"/>
          <p:cNvSpPr>
            <a:spLocks noChangeShapeType="1"/>
          </p:cNvSpPr>
          <p:nvPr/>
        </p:nvSpPr>
        <p:spPr bwMode="auto">
          <a:xfrm flipH="1">
            <a:off x="759157" y="1905000"/>
            <a:ext cx="1063" cy="109066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46" name="Line 86"/>
          <p:cNvSpPr>
            <a:spLocks noChangeShapeType="1"/>
          </p:cNvSpPr>
          <p:nvPr/>
        </p:nvSpPr>
        <p:spPr bwMode="auto">
          <a:xfrm flipV="1">
            <a:off x="767607" y="1888570"/>
            <a:ext cx="6135091" cy="1375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664269" y="5086737"/>
            <a:ext cx="1169290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FF0000"/>
                </a:solidFill>
                <a:latin typeface="Gill Sans" charset="0"/>
                <a:ea typeface="ヒラギノ角ゴ ProN W3" charset="0"/>
                <a:sym typeface="Gill Sans" charset="0"/>
              </a:rPr>
              <a:t>PCSel</a:t>
            </a:r>
            <a:r>
              <a:rPr lang="en-US" sz="1000" dirty="0">
                <a:solidFill>
                  <a:srgbClr val="FF0000"/>
                </a:solidFill>
                <a:latin typeface="Gill Sans" charset="0"/>
                <a:ea typeface="ヒラギノ角ゴ ProN W3" charset="0"/>
                <a:sym typeface="Gill Sans" charset="0"/>
              </a:rPr>
              <a:t>=</a:t>
            </a:r>
            <a:br>
              <a:rPr lang="en-US" sz="1000" dirty="0">
                <a:solidFill>
                  <a:srgbClr val="FF0000"/>
                </a:solidFill>
                <a:latin typeface="Gill Sans" charset="0"/>
                <a:ea typeface="ヒラギノ角ゴ ProN W3" charset="0"/>
                <a:sym typeface="Gill Sans" charset="0"/>
              </a:rPr>
            </a:br>
            <a:r>
              <a:rPr lang="en-US" sz="1000" dirty="0">
                <a:solidFill>
                  <a:srgbClr val="FF0000"/>
                </a:solidFill>
                <a:latin typeface="Gill Sans" charset="0"/>
                <a:ea typeface="ヒラギノ角ゴ ProN W3" charset="0"/>
                <a:sym typeface="Gill Sans" charset="0"/>
              </a:rPr>
              <a:t>taken/not taken</a:t>
            </a:r>
          </a:p>
        </p:txBody>
      </p:sp>
      <p:sp>
        <p:nvSpPr>
          <p:cNvPr id="148" name="Line 86"/>
          <p:cNvSpPr>
            <a:spLocks noChangeShapeType="1"/>
          </p:cNvSpPr>
          <p:nvPr/>
        </p:nvSpPr>
        <p:spPr bwMode="auto">
          <a:xfrm>
            <a:off x="1303055" y="3087842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 bwMode="auto">
          <a:xfrm flipH="1" flipV="1">
            <a:off x="1224387" y="3301628"/>
            <a:ext cx="16820" cy="17358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0" name="Line 86"/>
          <p:cNvSpPr>
            <a:spLocks noChangeShapeType="1"/>
          </p:cNvSpPr>
          <p:nvPr/>
        </p:nvSpPr>
        <p:spPr bwMode="auto">
          <a:xfrm flipH="1">
            <a:off x="6902698" y="2781187"/>
            <a:ext cx="2928" cy="5893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033714" y="5110919"/>
            <a:ext cx="351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FF0000"/>
                </a:solidFill>
                <a:latin typeface="Gill Sans" charset="0"/>
                <a:ea typeface="ヒラギノ角ゴ ProN W3" charset="0"/>
                <a:sym typeface="Gill Sans" charset="0"/>
              </a:rPr>
              <a:t>BrUn</a:t>
            </a:r>
            <a:endParaRPr lang="en-US" sz="1000" dirty="0">
              <a:solidFill>
                <a:srgbClr val="FF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231080" y="5275362"/>
            <a:ext cx="3238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B050"/>
                </a:solidFill>
                <a:latin typeface="Gill Sans" charset="0"/>
                <a:ea typeface="ヒラギノ角ゴ ProN W3" charset="0"/>
                <a:sym typeface="Gill Sans" charset="0"/>
              </a:rPr>
              <a:t>BrEq</a:t>
            </a:r>
            <a:endParaRPr lang="en-US" sz="1000" dirty="0">
              <a:solidFill>
                <a:srgbClr val="00B05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409696" y="5110919"/>
            <a:ext cx="3382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B050"/>
                </a:solidFill>
                <a:latin typeface="Gill Sans" charset="0"/>
                <a:ea typeface="ヒラギノ角ゴ ProN W3" charset="0"/>
                <a:sym typeface="Gill Sans" charset="0"/>
              </a:rPr>
              <a:t>BrLT</a:t>
            </a:r>
            <a:endParaRPr lang="en-US" sz="1000" dirty="0">
              <a:solidFill>
                <a:srgbClr val="00B05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57" name="Line 86"/>
          <p:cNvSpPr>
            <a:spLocks noChangeShapeType="1"/>
          </p:cNvSpPr>
          <p:nvPr/>
        </p:nvSpPr>
        <p:spPr bwMode="auto">
          <a:xfrm>
            <a:off x="6128330" y="3471596"/>
            <a:ext cx="2999" cy="154017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58" name="Line 86"/>
          <p:cNvSpPr>
            <a:spLocks noChangeShapeType="1"/>
          </p:cNvSpPr>
          <p:nvPr/>
        </p:nvSpPr>
        <p:spPr bwMode="auto">
          <a:xfrm>
            <a:off x="6048375" y="3473941"/>
            <a:ext cx="81280" cy="268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67" name="Rectangle 72"/>
          <p:cNvSpPr>
            <a:spLocks noChangeArrowheads="1"/>
          </p:cNvSpPr>
          <p:nvPr/>
        </p:nvSpPr>
        <p:spPr bwMode="auto">
          <a:xfrm>
            <a:off x="7886200" y="3218202"/>
            <a:ext cx="415879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mem</a:t>
            </a:r>
          </a:p>
        </p:txBody>
      </p:sp>
      <p:sp>
        <p:nvSpPr>
          <p:cNvPr id="168" name="Rectangle 42"/>
          <p:cNvSpPr>
            <a:spLocks noChangeArrowheads="1"/>
          </p:cNvSpPr>
          <p:nvPr/>
        </p:nvSpPr>
        <p:spPr bwMode="auto">
          <a:xfrm>
            <a:off x="8490915" y="2883514"/>
            <a:ext cx="276418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wb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69" name="Rectangle 42"/>
          <p:cNvSpPr>
            <a:spLocks noChangeArrowheads="1"/>
          </p:cNvSpPr>
          <p:nvPr/>
        </p:nvSpPr>
        <p:spPr bwMode="auto">
          <a:xfrm>
            <a:off x="1718586" y="3116422"/>
            <a:ext cx="233138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pc</a:t>
            </a:r>
          </a:p>
        </p:txBody>
      </p:sp>
      <p:cxnSp>
        <p:nvCxnSpPr>
          <p:cNvPr id="162" name="Straight Connector 161"/>
          <p:cNvCxnSpPr>
            <a:stCxn id="10" idx="1"/>
          </p:cNvCxnSpPr>
          <p:nvPr/>
        </p:nvCxnSpPr>
        <p:spPr bwMode="auto">
          <a:xfrm>
            <a:off x="1653762" y="3102131"/>
            <a:ext cx="297879" cy="279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2" name="Straight Connector 171"/>
          <p:cNvCxnSpPr>
            <a:stCxn id="148" idx="0"/>
            <a:endCxn id="148" idx="1"/>
          </p:cNvCxnSpPr>
          <p:nvPr/>
        </p:nvCxnSpPr>
        <p:spPr bwMode="auto">
          <a:xfrm>
            <a:off x="1303055" y="3087842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5" name="Freeform 174"/>
          <p:cNvSpPr/>
          <p:nvPr/>
        </p:nvSpPr>
        <p:spPr bwMode="auto">
          <a:xfrm>
            <a:off x="412474" y="1637472"/>
            <a:ext cx="2385391" cy="1560443"/>
          </a:xfrm>
          <a:custGeom>
            <a:avLst/>
            <a:gdLst>
              <a:gd name="connsiteX0" fmla="*/ 2115047 w 3816626"/>
              <a:gd name="connsiteY0" fmla="*/ 2274073 h 2496709"/>
              <a:gd name="connsiteX1" fmla="*/ 2122999 w 3816626"/>
              <a:gd name="connsiteY1" fmla="*/ 1455088 h 2496709"/>
              <a:gd name="connsiteX2" fmla="*/ 2568272 w 3816626"/>
              <a:gd name="connsiteY2" fmla="*/ 1455088 h 2496709"/>
              <a:gd name="connsiteX3" fmla="*/ 3220279 w 3816626"/>
              <a:gd name="connsiteY3" fmla="*/ 1192695 h 2496709"/>
              <a:gd name="connsiteX4" fmla="*/ 3800724 w 3816626"/>
              <a:gd name="connsiteY4" fmla="*/ 1176793 h 2496709"/>
              <a:gd name="connsiteX5" fmla="*/ 3816626 w 3816626"/>
              <a:gd name="connsiteY5" fmla="*/ 0 h 2496709"/>
              <a:gd name="connsiteX6" fmla="*/ 47708 w 3816626"/>
              <a:gd name="connsiteY6" fmla="*/ 0 h 2496709"/>
              <a:gd name="connsiteX7" fmla="*/ 0 w 3816626"/>
              <a:gd name="connsiteY7" fmla="*/ 2456953 h 2496709"/>
              <a:gd name="connsiteX8" fmla="*/ 1152939 w 3816626"/>
              <a:gd name="connsiteY8" fmla="*/ 2496709 h 249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6626" h="2496709">
                <a:moveTo>
                  <a:pt x="2115047" y="2274073"/>
                </a:moveTo>
                <a:cubicBezTo>
                  <a:pt x="2117698" y="2001078"/>
                  <a:pt x="2120348" y="1728083"/>
                  <a:pt x="2122999" y="1455088"/>
                </a:cubicBezTo>
                <a:lnTo>
                  <a:pt x="2568272" y="1455088"/>
                </a:lnTo>
                <a:lnTo>
                  <a:pt x="3220279" y="1192695"/>
                </a:lnTo>
                <a:lnTo>
                  <a:pt x="3800724" y="1176793"/>
                </a:lnTo>
                <a:lnTo>
                  <a:pt x="3816626" y="0"/>
                </a:lnTo>
                <a:lnTo>
                  <a:pt x="47708" y="0"/>
                </a:lnTo>
                <a:lnTo>
                  <a:pt x="0" y="2456953"/>
                </a:lnTo>
                <a:lnTo>
                  <a:pt x="1152939" y="2496709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8" name="Freeform 177"/>
          <p:cNvSpPr/>
          <p:nvPr/>
        </p:nvSpPr>
        <p:spPr bwMode="auto">
          <a:xfrm>
            <a:off x="1754256" y="2248728"/>
            <a:ext cx="4174435" cy="780222"/>
          </a:xfrm>
          <a:custGeom>
            <a:avLst/>
            <a:gdLst>
              <a:gd name="connsiteX0" fmla="*/ 0 w 6679096"/>
              <a:gd name="connsiteY0" fmla="*/ 842838 h 1248355"/>
              <a:gd name="connsiteX1" fmla="*/ 2154804 w 6679096"/>
              <a:gd name="connsiteY1" fmla="*/ 842838 h 1248355"/>
              <a:gd name="connsiteX2" fmla="*/ 2170707 w 6679096"/>
              <a:gd name="connsiteY2" fmla="*/ 0 h 1248355"/>
              <a:gd name="connsiteX3" fmla="*/ 6551875 w 6679096"/>
              <a:gd name="connsiteY3" fmla="*/ 23854 h 1248355"/>
              <a:gd name="connsiteX4" fmla="*/ 6567778 w 6679096"/>
              <a:gd name="connsiteY4" fmla="*/ 1248355 h 1248355"/>
              <a:gd name="connsiteX5" fmla="*/ 6679096 w 6679096"/>
              <a:gd name="connsiteY5" fmla="*/ 1248355 h 124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9096" h="1248355">
                <a:moveTo>
                  <a:pt x="0" y="842838"/>
                </a:moveTo>
                <a:lnTo>
                  <a:pt x="2154804" y="842838"/>
                </a:lnTo>
                <a:lnTo>
                  <a:pt x="2170707" y="0"/>
                </a:lnTo>
                <a:lnTo>
                  <a:pt x="6551875" y="23854"/>
                </a:lnTo>
                <a:lnTo>
                  <a:pt x="6567778" y="1248355"/>
                </a:lnTo>
                <a:lnTo>
                  <a:pt x="6679096" y="1248355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79" name="Straight Connector 178"/>
          <p:cNvCxnSpPr/>
          <p:nvPr/>
        </p:nvCxnSpPr>
        <p:spPr bwMode="auto">
          <a:xfrm>
            <a:off x="6096000" y="3183092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0" name="Freeform 179"/>
          <p:cNvSpPr/>
          <p:nvPr/>
        </p:nvSpPr>
        <p:spPr bwMode="auto">
          <a:xfrm>
            <a:off x="755374" y="1876011"/>
            <a:ext cx="6147353" cy="1510748"/>
          </a:xfrm>
          <a:custGeom>
            <a:avLst/>
            <a:gdLst>
              <a:gd name="connsiteX0" fmla="*/ 9398442 w 9835764"/>
              <a:gd name="connsiteY0" fmla="*/ 2417197 h 2417197"/>
              <a:gd name="connsiteX1" fmla="*/ 9835764 w 9835764"/>
              <a:gd name="connsiteY1" fmla="*/ 2401294 h 2417197"/>
              <a:gd name="connsiteX2" fmla="*/ 9835764 w 9835764"/>
              <a:gd name="connsiteY2" fmla="*/ 0 h 2417197"/>
              <a:gd name="connsiteX3" fmla="*/ 15903 w 9835764"/>
              <a:gd name="connsiteY3" fmla="*/ 7952 h 2417197"/>
              <a:gd name="connsiteX4" fmla="*/ 0 w 9835764"/>
              <a:gd name="connsiteY4" fmla="*/ 1773141 h 2417197"/>
              <a:gd name="connsiteX5" fmla="*/ 596348 w 9835764"/>
              <a:gd name="connsiteY5" fmla="*/ 1781093 h 241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5764" h="2417197">
                <a:moveTo>
                  <a:pt x="9398442" y="2417197"/>
                </a:moveTo>
                <a:lnTo>
                  <a:pt x="9835764" y="2401294"/>
                </a:lnTo>
                <a:lnTo>
                  <a:pt x="9835764" y="0"/>
                </a:lnTo>
                <a:lnTo>
                  <a:pt x="15903" y="7952"/>
                </a:lnTo>
                <a:lnTo>
                  <a:pt x="0" y="1773141"/>
                </a:lnTo>
                <a:lnTo>
                  <a:pt x="596348" y="178109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1" name="Freeform 180"/>
          <p:cNvSpPr/>
          <p:nvPr/>
        </p:nvSpPr>
        <p:spPr bwMode="auto">
          <a:xfrm>
            <a:off x="3104774" y="4343255"/>
            <a:ext cx="526225" cy="56908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82" name="Straight Connector 181"/>
          <p:cNvCxnSpPr/>
          <p:nvPr/>
        </p:nvCxnSpPr>
        <p:spPr bwMode="auto">
          <a:xfrm>
            <a:off x="3126245" y="3284387"/>
            <a:ext cx="802166" cy="39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3" name="Straight Connector 182"/>
          <p:cNvCxnSpPr/>
          <p:nvPr/>
        </p:nvCxnSpPr>
        <p:spPr bwMode="auto">
          <a:xfrm>
            <a:off x="3130594" y="3512416"/>
            <a:ext cx="802166" cy="39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" name="Straight Connector 183"/>
          <p:cNvCxnSpPr/>
          <p:nvPr/>
        </p:nvCxnSpPr>
        <p:spPr bwMode="auto">
          <a:xfrm>
            <a:off x="3123421" y="3269031"/>
            <a:ext cx="2824" cy="174633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4" name="Straight Connector 203"/>
          <p:cNvCxnSpPr>
            <a:stCxn id="75" idx="0"/>
            <a:endCxn id="75" idx="1"/>
          </p:cNvCxnSpPr>
          <p:nvPr/>
        </p:nvCxnSpPr>
        <p:spPr bwMode="auto">
          <a:xfrm>
            <a:off x="2834555" y="3261542"/>
            <a:ext cx="274046" cy="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6" name="Freeform 205"/>
          <p:cNvSpPr/>
          <p:nvPr/>
        </p:nvSpPr>
        <p:spPr bwMode="auto">
          <a:xfrm>
            <a:off x="4219161" y="3749537"/>
            <a:ext cx="1674744" cy="536713"/>
          </a:xfrm>
          <a:custGeom>
            <a:avLst/>
            <a:gdLst>
              <a:gd name="connsiteX0" fmla="*/ 0 w 2679590"/>
              <a:gd name="connsiteY0" fmla="*/ 858741 h 858741"/>
              <a:gd name="connsiteX1" fmla="*/ 2592126 w 2679590"/>
              <a:gd name="connsiteY1" fmla="*/ 858741 h 858741"/>
              <a:gd name="connsiteX2" fmla="*/ 2592126 w 2679590"/>
              <a:gd name="connsiteY2" fmla="*/ 0 h 858741"/>
              <a:gd name="connsiteX3" fmla="*/ 2679590 w 2679590"/>
              <a:gd name="connsiteY3" fmla="*/ 0 h 85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9590" h="858741">
                <a:moveTo>
                  <a:pt x="0" y="858741"/>
                </a:moveTo>
                <a:lnTo>
                  <a:pt x="2592126" y="858741"/>
                </a:lnTo>
                <a:lnTo>
                  <a:pt x="2592126" y="0"/>
                </a:lnTo>
                <a:lnTo>
                  <a:pt x="2679590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07" name="Straight Connector 206"/>
          <p:cNvCxnSpPr/>
          <p:nvPr/>
        </p:nvCxnSpPr>
        <p:spPr bwMode="auto">
          <a:xfrm flipV="1">
            <a:off x="5894298" y="3672347"/>
            <a:ext cx="185924" cy="8504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/>
        </p:nvCxnSpPr>
        <p:spPr bwMode="auto">
          <a:xfrm>
            <a:off x="5934798" y="3057807"/>
            <a:ext cx="165551" cy="12283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/>
        </p:nvCxnSpPr>
        <p:spPr bwMode="auto">
          <a:xfrm>
            <a:off x="4983031" y="3223611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1" name="Straight Connector 210"/>
          <p:cNvCxnSpPr/>
          <p:nvPr/>
        </p:nvCxnSpPr>
        <p:spPr bwMode="auto">
          <a:xfrm>
            <a:off x="5001689" y="3568551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9949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8" grpId="0" animBg="1"/>
      <p:bldP spid="180" grpId="0" animBg="1"/>
      <p:bldP spid="181" grpId="0" animBg="1"/>
      <p:bldP spid="2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1FE5-D1B0-B643-A01A-89741F2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So far we have 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3E84-020D-2946-AF6D-7449E518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67" y="980728"/>
            <a:ext cx="4175125" cy="5400600"/>
          </a:xfrm>
        </p:spPr>
        <p:txBody>
          <a:bodyPr/>
          <a:lstStyle/>
          <a:p>
            <a:r>
              <a:rPr lang="en-US" sz="1800" dirty="0"/>
              <a:t>Arithmetic operations: add, sub, </a:t>
            </a:r>
            <a:r>
              <a:rPr lang="en-US" sz="1800" dirty="0" err="1"/>
              <a:t>addi</a:t>
            </a:r>
            <a:r>
              <a:rPr lang="en-US" sz="1800" dirty="0"/>
              <a:t>, </a:t>
            </a:r>
          </a:p>
          <a:p>
            <a:r>
              <a:rPr lang="en-US" sz="1800" dirty="0"/>
              <a:t>How to bring data from memory to register and vice versa? </a:t>
            </a:r>
          </a:p>
          <a:p>
            <a:pPr lvl="1"/>
            <a:r>
              <a:rPr lang="en-US" sz="1600" dirty="0" err="1">
                <a:latin typeface="Courier" pitchFamily="2" charset="0"/>
              </a:rPr>
              <a:t>lw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sw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lb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lbu</a:t>
            </a:r>
            <a:r>
              <a:rPr lang="en-US" sz="1600" dirty="0">
                <a:latin typeface="Courier" pitchFamily="2" charset="0"/>
              </a:rPr>
              <a:t> </a:t>
            </a:r>
          </a:p>
          <a:p>
            <a:r>
              <a:rPr lang="en-US" sz="1800" dirty="0"/>
              <a:t>Bit-by-bit logical instructions</a:t>
            </a:r>
          </a:p>
          <a:p>
            <a:pPr lvl="1"/>
            <a:r>
              <a:rPr lang="en-US" sz="1600" dirty="0">
                <a:latin typeface="Courier" pitchFamily="2" charset="0"/>
              </a:rPr>
              <a:t>and, or, </a:t>
            </a:r>
            <a:r>
              <a:rPr lang="en-US" sz="1600" dirty="0" err="1">
                <a:latin typeface="Courier" pitchFamily="2" charset="0"/>
              </a:rPr>
              <a:t>xor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andi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ori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xori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Logical Shift instructions</a:t>
            </a:r>
          </a:p>
          <a:p>
            <a:pPr lvl="1"/>
            <a:r>
              <a:rPr lang="en-US" sz="1600" dirty="0" err="1">
                <a:latin typeface="Courier" pitchFamily="2" charset="0"/>
              </a:rPr>
              <a:t>sll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srl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sra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slli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srli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srai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Generating Constants</a:t>
            </a:r>
          </a:p>
          <a:p>
            <a:r>
              <a:rPr lang="en-US" sz="1800" dirty="0"/>
              <a:t>Branching Instructions: </a:t>
            </a:r>
            <a:r>
              <a:rPr lang="en-US" sz="1600" dirty="0" err="1">
                <a:latin typeface="Courier" pitchFamily="2" charset="0"/>
              </a:rPr>
              <a:t>beq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bne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blt</a:t>
            </a:r>
            <a:r>
              <a:rPr lang="en-US" sz="1600" dirty="0">
                <a:latin typeface="Courier" pitchFamily="2" charset="0"/>
              </a:rPr>
              <a:t>/</a:t>
            </a:r>
            <a:r>
              <a:rPr lang="en-US" sz="1600" dirty="0" err="1">
                <a:latin typeface="Courier" pitchFamily="2" charset="0"/>
              </a:rPr>
              <a:t>bltu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bge</a:t>
            </a:r>
            <a:r>
              <a:rPr lang="en-US" sz="1600" dirty="0">
                <a:latin typeface="Courier" pitchFamily="2" charset="0"/>
              </a:rPr>
              <a:t>/</a:t>
            </a:r>
            <a:r>
              <a:rPr lang="en-US" sz="1600" dirty="0" err="1">
                <a:latin typeface="Courier" pitchFamily="2" charset="0"/>
              </a:rPr>
              <a:t>bgeu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Jumping instruction</a:t>
            </a:r>
            <a:r>
              <a:rPr lang="en-US" sz="1600" dirty="0">
                <a:latin typeface="Courier" pitchFamily="2" charset="0"/>
              </a:rPr>
              <a:t>: j</a:t>
            </a:r>
          </a:p>
          <a:p>
            <a:r>
              <a:rPr lang="en-US" sz="1800" dirty="0"/>
              <a:t>Assembly level program for: if, if/else,</a:t>
            </a:r>
          </a:p>
          <a:p>
            <a:r>
              <a:rPr lang="en-US" sz="1800" dirty="0"/>
              <a:t>Function Calls </a:t>
            </a:r>
          </a:p>
          <a:p>
            <a:pPr lvl="1"/>
            <a:r>
              <a:rPr lang="en-US" sz="1600" dirty="0"/>
              <a:t>Basics, Input arguments and Return Value</a:t>
            </a:r>
          </a:p>
          <a:p>
            <a:pPr lvl="1"/>
            <a:r>
              <a:rPr lang="en-US" sz="1600" dirty="0"/>
              <a:t>while, for loops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05587-6A59-8043-B43A-2F1EF6758C4E}"/>
              </a:ext>
            </a:extLst>
          </p:cNvPr>
          <p:cNvSpPr txBox="1">
            <a:spLocks/>
          </p:cNvSpPr>
          <p:nvPr/>
        </p:nvSpPr>
        <p:spPr bwMode="auto">
          <a:xfrm>
            <a:off x="4510831" y="980728"/>
            <a:ext cx="417512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1600" b="0" i="0">
                <a:latin typeface="Courier" pitchFamily="2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dirty="0"/>
              <a:t>The Stack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Basics, How functions use a stack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Stack use in non-leaf function calls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Recursive Functions</a:t>
            </a:r>
          </a:p>
          <a:p>
            <a:r>
              <a:rPr lang="en-US" dirty="0"/>
              <a:t>Floating Point Numbers</a:t>
            </a:r>
          </a:p>
          <a:p>
            <a:r>
              <a:rPr lang="en-US" dirty="0"/>
              <a:t>Instruction Formats</a:t>
            </a:r>
          </a:p>
          <a:p>
            <a:r>
              <a:rPr lang="en-US" dirty="0"/>
              <a:t>Machine Instructions</a:t>
            </a:r>
          </a:p>
          <a:p>
            <a:r>
              <a:rPr lang="en-US" dirty="0">
                <a:solidFill>
                  <a:srgbClr val="0070C0"/>
                </a:solidFill>
              </a:rPr>
              <a:t>Microarchitecture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Combinational and Sequential logic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Clock, Registers,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Muxes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, Adder, Subtractor, Comparator, Buses, Register file, Idealized Memory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Timing considerations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Maximum frequency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Single Cycle Vs Multicycle vs Pipeline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Datapath design for  R-type, and I-type Instructions: </a:t>
            </a:r>
            <a:r>
              <a:rPr lang="en-US" dirty="0"/>
              <a:t>add, sub, </a:t>
            </a:r>
            <a:r>
              <a:rPr lang="en-US" dirty="0" err="1"/>
              <a:t>addi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457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0" y="1556337"/>
            <a:ext cx="8091439" cy="1778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RISC-V Immediate Encoding</a:t>
            </a:r>
          </a:p>
        </p:txBody>
      </p:sp>
      <p:pic>
        <p:nvPicPr>
          <p:cNvPr id="6" name="Picture 5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733800"/>
            <a:ext cx="8790880" cy="162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6388" y="938926"/>
            <a:ext cx="4292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 Encodings, </a:t>
            </a:r>
            <a:r>
              <a:rPr lang="en-US" u="sng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</a:t>
            </a:r>
            <a:r>
              <a:rPr lang="en-US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[31:0]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7720" y="3318645"/>
            <a:ext cx="5268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32-bit </a:t>
            </a:r>
            <a:r>
              <a:rPr lang="en-US" u="sng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immediates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produced, </a:t>
            </a:r>
            <a:r>
              <a:rPr lang="en-US" u="sng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[31:0]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22753" y="4791559"/>
            <a:ext cx="4219315" cy="1305131"/>
            <a:chOff x="4572000" y="3943350"/>
            <a:chExt cx="4219315" cy="1305131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4572000" y="3943350"/>
              <a:ext cx="2743200" cy="22860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676515" y="4540595"/>
              <a:ext cx="4114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Only bit 7 of instruction changes role in immediate between S and 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1600" y="5662761"/>
            <a:ext cx="4279703" cy="766861"/>
            <a:chOff x="-544528" y="4629150"/>
            <a:chExt cx="4506927" cy="990828"/>
          </a:xfrm>
        </p:grpSpPr>
        <p:sp>
          <p:nvSpPr>
            <p:cNvPr id="9" name="TextBox 8"/>
            <p:cNvSpPr txBox="1"/>
            <p:nvPr/>
          </p:nvSpPr>
          <p:spPr>
            <a:xfrm>
              <a:off x="0" y="4705350"/>
              <a:ext cx="3617219" cy="914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Upper bits sign-extended from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</a:t>
              </a:r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[31] always</a:t>
              </a:r>
            </a:p>
          </p:txBody>
        </p: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-544528" y="4629150"/>
              <a:ext cx="450692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86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Class Summary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CPU design involves </a:t>
            </a:r>
            <a:r>
              <a:rPr lang="en-US" altLang="en-US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datapath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control logic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 Typical five stages of execution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Fetch, Decode, Execute, Memory access, Write back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We have studied </a:t>
            </a:r>
            <a:r>
              <a:rPr lang="en-US" altLang="en-US" dirty="0" err="1">
                <a:ea typeface="ＭＳ Ｐゴシック" panose="020B0600070205080204" pitchFamily="34" charset="-128"/>
              </a:rPr>
              <a:t>datapath</a:t>
            </a:r>
            <a:r>
              <a:rPr lang="en-US" altLang="en-US" dirty="0">
                <a:ea typeface="ＭＳ Ｐゴシック" panose="020B0600070205080204" pitchFamily="34" charset="-128"/>
              </a:rPr>
              <a:t> design for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load instructions: </a:t>
            </a:r>
            <a:r>
              <a:rPr lang="en-US" altLang="en-US" dirty="0" err="1">
                <a:ea typeface="ＭＳ Ｐゴシック" panose="020B0600070205080204" pitchFamily="34" charset="-128"/>
              </a:rPr>
              <a:t>lw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dirty="0"/>
              <a:t>store instructions: </a:t>
            </a:r>
            <a:r>
              <a:rPr lang="en-US" dirty="0" err="1">
                <a:latin typeface="Courier" pitchFamily="2" charset="0"/>
              </a:rPr>
              <a:t>sw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Branch instructions: </a:t>
            </a:r>
            <a:r>
              <a:rPr lang="en-US" dirty="0" err="1">
                <a:latin typeface="Courier" pitchFamily="2" charset="0"/>
              </a:rPr>
              <a:t>sw</a:t>
            </a:r>
            <a:endParaRPr lang="en-US" dirty="0">
              <a:latin typeface="Courier" pitchFamily="2" charset="0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26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7A2C5D09-036C-A94B-A4EF-432DCBE0A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39796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Phases of Instruction Execution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2057400" y="2438401"/>
            <a:ext cx="285750" cy="1000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 rot="-5400000">
            <a:off x="2571750" y="2667001"/>
            <a:ext cx="1485900" cy="8001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pPr algn="ctr"/>
            <a:r>
              <a:rPr lang="en-US" sz="1500" dirty="0"/>
              <a:t>IMEM</a:t>
            </a:r>
          </a:p>
        </p:txBody>
      </p:sp>
      <p:sp>
        <p:nvSpPr>
          <p:cNvPr id="31749" name="AutoShape 6"/>
          <p:cNvSpPr>
            <a:spLocks noChangeArrowheads="1"/>
          </p:cNvSpPr>
          <p:nvPr/>
        </p:nvSpPr>
        <p:spPr bwMode="auto">
          <a:xfrm>
            <a:off x="2514602" y="3512346"/>
            <a:ext cx="275035" cy="4119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pPr algn="ctr"/>
            <a:r>
              <a:rPr lang="en-US" sz="1500"/>
              <a:t>+4</a:t>
            </a: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2343150" y="2895601"/>
            <a:ext cx="571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4114800" y="2438401"/>
            <a:ext cx="742950" cy="10001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3714750" y="2781301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>
            <a:off x="3714750" y="3061098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3714750" y="3295651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3691718" y="3008814"/>
            <a:ext cx="375680" cy="3000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/>
              <a:t>rs2</a:t>
            </a:r>
            <a:endParaRPr lang="en-US" sz="1500" dirty="0"/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3691249" y="2768183"/>
            <a:ext cx="375680" cy="3000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/>
              <a:t>rs1</a:t>
            </a:r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3681415" y="2483646"/>
            <a:ext cx="307181" cy="29765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/>
              <a:t>rd</a:t>
            </a:r>
          </a:p>
        </p:txBody>
      </p:sp>
      <p:sp>
        <p:nvSpPr>
          <p:cNvPr id="31758" name="Text Box 15"/>
          <p:cNvSpPr txBox="1">
            <a:spLocks noChangeArrowheads="1"/>
          </p:cNvSpPr>
          <p:nvPr/>
        </p:nvSpPr>
        <p:spPr bwMode="auto">
          <a:xfrm rot="-5400000">
            <a:off x="4219858" y="2802407"/>
            <a:ext cx="547171" cy="30008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 err="1"/>
              <a:t>Reg</a:t>
            </a:r>
            <a:r>
              <a:rPr lang="en-US" sz="1500" dirty="0"/>
              <a:t>[]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72100" y="2483645"/>
            <a:ext cx="914400" cy="1143000"/>
            <a:chOff x="3648" y="1348"/>
            <a:chExt cx="768" cy="960"/>
          </a:xfrm>
        </p:grpSpPr>
        <p:sp>
          <p:nvSpPr>
            <p:cNvPr id="31799" name="Freeform 18"/>
            <p:cNvSpPr>
              <a:spLocks/>
            </p:cNvSpPr>
            <p:nvPr/>
          </p:nvSpPr>
          <p:spPr bwMode="auto">
            <a:xfrm>
              <a:off x="3648" y="1348"/>
              <a:ext cx="528" cy="960"/>
            </a:xfrm>
            <a:custGeom>
              <a:avLst/>
              <a:gdLst>
                <a:gd name="T0" fmla="*/ 0 w 528"/>
                <a:gd name="T1" fmla="*/ 0 h 960"/>
                <a:gd name="T2" fmla="*/ 528 w 528"/>
                <a:gd name="T3" fmla="*/ 192 h 960"/>
                <a:gd name="T4" fmla="*/ 528 w 528"/>
                <a:gd name="T5" fmla="*/ 672 h 960"/>
                <a:gd name="T6" fmla="*/ 0 w 528"/>
                <a:gd name="T7" fmla="*/ 960 h 960"/>
                <a:gd name="T8" fmla="*/ 0 w 528"/>
                <a:gd name="T9" fmla="*/ 528 h 960"/>
                <a:gd name="T10" fmla="*/ 48 w 528"/>
                <a:gd name="T11" fmla="*/ 480 h 960"/>
                <a:gd name="T12" fmla="*/ 0 w 528"/>
                <a:gd name="T13" fmla="*/ 432 h 960"/>
                <a:gd name="T14" fmla="*/ 0 w 528"/>
                <a:gd name="T15" fmla="*/ 0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960"/>
                <a:gd name="T26" fmla="*/ 528 w 528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960">
                  <a:moveTo>
                    <a:pt x="0" y="0"/>
                  </a:moveTo>
                  <a:lnTo>
                    <a:pt x="528" y="192"/>
                  </a:lnTo>
                  <a:lnTo>
                    <a:pt x="528" y="672"/>
                  </a:lnTo>
                  <a:lnTo>
                    <a:pt x="0" y="960"/>
                  </a:lnTo>
                  <a:lnTo>
                    <a:pt x="0" y="528"/>
                  </a:lnTo>
                  <a:lnTo>
                    <a:pt x="48" y="480"/>
                  </a:lnTo>
                  <a:lnTo>
                    <a:pt x="0" y="4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0" name="Line 19"/>
            <p:cNvSpPr>
              <a:spLocks noChangeShapeType="1"/>
            </p:cNvSpPr>
            <p:nvPr/>
          </p:nvSpPr>
          <p:spPr bwMode="auto">
            <a:xfrm>
              <a:off x="4176" y="178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1" name="Text Box 17"/>
            <p:cNvSpPr txBox="1">
              <a:spLocks noChangeArrowheads="1"/>
            </p:cNvSpPr>
            <p:nvPr/>
          </p:nvSpPr>
          <p:spPr bwMode="auto">
            <a:xfrm>
              <a:off x="3722" y="1699"/>
              <a:ext cx="427" cy="2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ALU</a:t>
              </a:r>
              <a:endParaRPr lang="en-US">
                <a:latin typeface="Times" charset="0"/>
              </a:endParaRPr>
            </a:p>
          </p:txBody>
        </p:sp>
      </p:grpSp>
      <p:sp>
        <p:nvSpPr>
          <p:cNvPr id="31760" name="Line 20"/>
          <p:cNvSpPr>
            <a:spLocks noChangeShapeType="1"/>
          </p:cNvSpPr>
          <p:nvPr/>
        </p:nvSpPr>
        <p:spPr bwMode="auto">
          <a:xfrm>
            <a:off x="4857750" y="3295651"/>
            <a:ext cx="514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1" name="Line 21"/>
          <p:cNvSpPr>
            <a:spLocks noChangeShapeType="1"/>
          </p:cNvSpPr>
          <p:nvPr/>
        </p:nvSpPr>
        <p:spPr bwMode="auto">
          <a:xfrm>
            <a:off x="3692129" y="3558780"/>
            <a:ext cx="165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2" name="Line 22"/>
          <p:cNvSpPr>
            <a:spLocks noChangeShapeType="1"/>
          </p:cNvSpPr>
          <p:nvPr/>
        </p:nvSpPr>
        <p:spPr bwMode="auto">
          <a:xfrm>
            <a:off x="4857751" y="2684861"/>
            <a:ext cx="49172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3" name="Rectangle 23"/>
          <p:cNvSpPr>
            <a:spLocks noChangeArrowheads="1"/>
          </p:cNvSpPr>
          <p:nvPr/>
        </p:nvSpPr>
        <p:spPr bwMode="auto">
          <a:xfrm rot="-5400000">
            <a:off x="5957888" y="2767014"/>
            <a:ext cx="1457325" cy="8001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pPr algn="ctr"/>
            <a:r>
              <a:rPr lang="en-US" sz="1500" dirty="0"/>
              <a:t>DMEM</a:t>
            </a:r>
          </a:p>
        </p:txBody>
      </p:sp>
      <p:sp>
        <p:nvSpPr>
          <p:cNvPr id="31764" name="Line 24"/>
          <p:cNvSpPr>
            <a:spLocks noChangeShapeType="1"/>
          </p:cNvSpPr>
          <p:nvPr/>
        </p:nvSpPr>
        <p:spPr bwMode="auto">
          <a:xfrm>
            <a:off x="5029200" y="329565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5" name="Line 25"/>
          <p:cNvSpPr>
            <a:spLocks noChangeShapeType="1"/>
          </p:cNvSpPr>
          <p:nvPr/>
        </p:nvSpPr>
        <p:spPr bwMode="auto">
          <a:xfrm>
            <a:off x="5029200" y="358140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6" name="Line 26"/>
          <p:cNvSpPr>
            <a:spLocks noChangeShapeType="1"/>
          </p:cNvSpPr>
          <p:nvPr/>
        </p:nvSpPr>
        <p:spPr bwMode="auto">
          <a:xfrm>
            <a:off x="5029200" y="3810001"/>
            <a:ext cx="1257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7" name="Line 27"/>
          <p:cNvSpPr>
            <a:spLocks noChangeShapeType="1"/>
          </p:cNvSpPr>
          <p:nvPr/>
        </p:nvSpPr>
        <p:spPr bwMode="auto">
          <a:xfrm>
            <a:off x="7086600" y="299799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8" name="Line 28"/>
          <p:cNvSpPr>
            <a:spLocks noChangeShapeType="1"/>
          </p:cNvSpPr>
          <p:nvPr/>
        </p:nvSpPr>
        <p:spPr bwMode="auto">
          <a:xfrm flipV="1">
            <a:off x="7315200" y="2038352"/>
            <a:ext cx="0" cy="9596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9" name="Line 29"/>
          <p:cNvSpPr>
            <a:spLocks noChangeShapeType="1"/>
          </p:cNvSpPr>
          <p:nvPr/>
        </p:nvSpPr>
        <p:spPr bwMode="auto">
          <a:xfrm flipH="1">
            <a:off x="4312445" y="2038351"/>
            <a:ext cx="300275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0" name="Line 30"/>
          <p:cNvSpPr>
            <a:spLocks noChangeShapeType="1"/>
          </p:cNvSpPr>
          <p:nvPr/>
        </p:nvSpPr>
        <p:spPr bwMode="auto">
          <a:xfrm>
            <a:off x="4312444" y="2038351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1" name="Text Box 31"/>
          <p:cNvSpPr txBox="1">
            <a:spLocks noChangeArrowheads="1"/>
          </p:cNvSpPr>
          <p:nvPr/>
        </p:nvSpPr>
        <p:spPr bwMode="auto">
          <a:xfrm>
            <a:off x="3699904" y="3523039"/>
            <a:ext cx="460703" cy="30008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/>
              <a:t>imm</a:t>
            </a:r>
          </a:p>
        </p:txBody>
      </p:sp>
      <p:sp>
        <p:nvSpPr>
          <p:cNvPr id="31772" name="Line 32"/>
          <p:cNvSpPr>
            <a:spLocks noChangeShapeType="1"/>
          </p:cNvSpPr>
          <p:nvPr/>
        </p:nvSpPr>
        <p:spPr bwMode="auto">
          <a:xfrm>
            <a:off x="2628900" y="2895601"/>
            <a:ext cx="0" cy="628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3" name="AutoShape 33"/>
          <p:cNvSpPr>
            <a:spLocks noChangeArrowheads="1"/>
          </p:cNvSpPr>
          <p:nvPr/>
        </p:nvSpPr>
        <p:spPr bwMode="auto">
          <a:xfrm>
            <a:off x="2057400" y="3626647"/>
            <a:ext cx="285750" cy="6072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4" name="Line 34"/>
          <p:cNvSpPr>
            <a:spLocks noChangeShapeType="1"/>
          </p:cNvSpPr>
          <p:nvPr/>
        </p:nvSpPr>
        <p:spPr bwMode="auto">
          <a:xfrm flipH="1">
            <a:off x="2343150" y="3793332"/>
            <a:ext cx="17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5" name="Line 35"/>
          <p:cNvSpPr>
            <a:spLocks noChangeShapeType="1"/>
          </p:cNvSpPr>
          <p:nvPr/>
        </p:nvSpPr>
        <p:spPr bwMode="auto">
          <a:xfrm>
            <a:off x="6096000" y="2981326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6" name="Line 36"/>
          <p:cNvSpPr>
            <a:spLocks noChangeShapeType="1"/>
          </p:cNvSpPr>
          <p:nvPr/>
        </p:nvSpPr>
        <p:spPr bwMode="auto">
          <a:xfrm flipH="1">
            <a:off x="2343151" y="4048126"/>
            <a:ext cx="3752849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7" name="Line 37"/>
          <p:cNvSpPr>
            <a:spLocks noChangeShapeType="1"/>
          </p:cNvSpPr>
          <p:nvPr/>
        </p:nvSpPr>
        <p:spPr bwMode="auto">
          <a:xfrm flipH="1">
            <a:off x="1771650" y="3924301"/>
            <a:ext cx="285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8" name="Line 38"/>
          <p:cNvSpPr>
            <a:spLocks noChangeShapeType="1"/>
          </p:cNvSpPr>
          <p:nvPr/>
        </p:nvSpPr>
        <p:spPr bwMode="auto">
          <a:xfrm flipV="1">
            <a:off x="1771650" y="2895601"/>
            <a:ext cx="0" cy="1028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9" name="Line 39"/>
          <p:cNvSpPr>
            <a:spLocks noChangeShapeType="1"/>
          </p:cNvSpPr>
          <p:nvPr/>
        </p:nvSpPr>
        <p:spPr bwMode="auto">
          <a:xfrm>
            <a:off x="1771650" y="2895601"/>
            <a:ext cx="285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203850" y="4685110"/>
            <a:ext cx="1248965" cy="553641"/>
            <a:chOff x="729" y="2831"/>
            <a:chExt cx="1355" cy="465"/>
          </a:xfrm>
        </p:grpSpPr>
        <p:sp>
          <p:nvSpPr>
            <p:cNvPr id="2499625" name="Text Box 41"/>
            <p:cNvSpPr txBox="1">
              <a:spLocks noChangeArrowheads="1"/>
            </p:cNvSpPr>
            <p:nvPr/>
          </p:nvSpPr>
          <p:spPr bwMode="auto">
            <a:xfrm>
              <a:off x="731" y="2831"/>
              <a:ext cx="1273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</a:rPr>
                <a:t>1. Instruction</a:t>
              </a:r>
            </a:p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</a:rPr>
                <a:t>Fetch</a:t>
              </a:r>
            </a:p>
          </p:txBody>
        </p:sp>
        <p:sp>
          <p:nvSpPr>
            <p:cNvPr id="2499626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594497" y="4441034"/>
            <a:ext cx="1322784" cy="1015603"/>
            <a:chOff x="728" y="2626"/>
            <a:chExt cx="1356" cy="853"/>
          </a:xfrm>
        </p:grpSpPr>
        <p:sp>
          <p:nvSpPr>
            <p:cNvPr id="2499628" name="Text Box 44"/>
            <p:cNvSpPr txBox="1">
              <a:spLocks noChangeArrowheads="1"/>
            </p:cNvSpPr>
            <p:nvPr/>
          </p:nvSpPr>
          <p:spPr bwMode="auto">
            <a:xfrm>
              <a:off x="853" y="2626"/>
              <a:ext cx="1014" cy="8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endParaRPr lang="en-US" sz="1500" dirty="0">
                <a:solidFill>
                  <a:schemeClr val="accent2"/>
                </a:solidFill>
              </a:endParaRPr>
            </a:p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</a:rPr>
                <a:t>2. Decode/</a:t>
              </a:r>
            </a:p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</a:rPr>
                <a:t>    Register</a:t>
              </a:r>
            </a:p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</a:rPr>
                <a:t>Read</a:t>
              </a:r>
            </a:p>
          </p:txBody>
        </p:sp>
        <p:sp>
          <p:nvSpPr>
            <p:cNvPr id="2499629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5010151" y="4686305"/>
            <a:ext cx="1125141" cy="423863"/>
            <a:chOff x="729" y="2832"/>
            <a:chExt cx="1355" cy="356"/>
          </a:xfrm>
        </p:grpSpPr>
        <p:sp>
          <p:nvSpPr>
            <p:cNvPr id="2499631" name="Text Box 47"/>
            <p:cNvSpPr txBox="1">
              <a:spLocks noChangeArrowheads="1"/>
            </p:cNvSpPr>
            <p:nvPr/>
          </p:nvSpPr>
          <p:spPr bwMode="auto">
            <a:xfrm>
              <a:off x="754" y="2917"/>
              <a:ext cx="1192" cy="27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</a:rPr>
                <a:t>3. Execute</a:t>
              </a:r>
            </a:p>
          </p:txBody>
        </p:sp>
        <p:sp>
          <p:nvSpPr>
            <p:cNvPr id="2499632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6003179" y="4686305"/>
            <a:ext cx="963851" cy="423863"/>
            <a:chOff x="307" y="2832"/>
            <a:chExt cx="2076" cy="356"/>
          </a:xfrm>
        </p:grpSpPr>
        <p:sp>
          <p:nvSpPr>
            <p:cNvPr id="2499634" name="Text Box 50"/>
            <p:cNvSpPr txBox="1">
              <a:spLocks noChangeArrowheads="1"/>
            </p:cNvSpPr>
            <p:nvPr/>
          </p:nvSpPr>
          <p:spPr bwMode="auto">
            <a:xfrm>
              <a:off x="307" y="2917"/>
              <a:ext cx="2076" cy="27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</a:rPr>
                <a:t>4. Memory</a:t>
              </a:r>
            </a:p>
          </p:txBody>
        </p:sp>
        <p:sp>
          <p:nvSpPr>
            <p:cNvPr id="2499635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6840319" y="4672015"/>
            <a:ext cx="1021808" cy="553641"/>
            <a:chOff x="537" y="2820"/>
            <a:chExt cx="1758" cy="465"/>
          </a:xfrm>
        </p:grpSpPr>
        <p:sp>
          <p:nvSpPr>
            <p:cNvPr id="31789" name="Text Box 53"/>
            <p:cNvSpPr txBox="1">
              <a:spLocks noChangeArrowheads="1"/>
            </p:cNvSpPr>
            <p:nvPr/>
          </p:nvSpPr>
          <p:spPr bwMode="auto">
            <a:xfrm>
              <a:off x="537" y="2820"/>
              <a:ext cx="1758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>
                  <a:solidFill>
                    <a:schemeClr val="accent2"/>
                  </a:solidFill>
                  <a:latin typeface="Calibri" charset="0"/>
                </a:rPr>
                <a:t>5. Register</a:t>
              </a:r>
            </a:p>
            <a:p>
              <a:pPr algn="ctr"/>
              <a:r>
                <a:rPr lang="en-US" sz="1500">
                  <a:solidFill>
                    <a:schemeClr val="accent2"/>
                  </a:solidFill>
                  <a:latin typeface="Calibri" charset="0"/>
                </a:rPr>
                <a:t>     Write</a:t>
              </a:r>
            </a:p>
          </p:txBody>
        </p:sp>
        <p:sp>
          <p:nvSpPr>
            <p:cNvPr id="2499638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785" name="Text Box 3"/>
          <p:cNvSpPr txBox="1">
            <a:spLocks noChangeArrowheads="1"/>
          </p:cNvSpPr>
          <p:nvPr/>
        </p:nvSpPr>
        <p:spPr bwMode="auto">
          <a:xfrm rot="-5400000">
            <a:off x="1960854" y="2653689"/>
            <a:ext cx="489558" cy="43858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PC</a:t>
            </a:r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 rot="-5400000">
            <a:off x="1937006" y="3770688"/>
            <a:ext cx="476539" cy="3000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 err="1"/>
              <a:t>mux</a:t>
            </a:r>
            <a:endParaRPr lang="en-US" sz="1500" dirty="0"/>
          </a:p>
        </p:txBody>
      </p:sp>
      <p:sp>
        <p:nvSpPr>
          <p:cNvPr id="59" name="Isosceles Triangle 58"/>
          <p:cNvSpPr/>
          <p:nvPr/>
        </p:nvSpPr>
        <p:spPr>
          <a:xfrm>
            <a:off x="2133600" y="3286126"/>
            <a:ext cx="152400" cy="152400"/>
          </a:xfrm>
          <a:prstGeom prst="triangl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4648200" y="3286126"/>
            <a:ext cx="152400" cy="152400"/>
          </a:xfrm>
          <a:prstGeom prst="triangl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6858000" y="3743326"/>
            <a:ext cx="152400" cy="152400"/>
          </a:xfrm>
          <a:prstGeom prst="triangl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99633" name="Group 2499632"/>
          <p:cNvGrpSpPr/>
          <p:nvPr/>
        </p:nvGrpSpPr>
        <p:grpSpPr>
          <a:xfrm>
            <a:off x="1066800" y="5486400"/>
            <a:ext cx="7086600" cy="228600"/>
            <a:chOff x="1066800" y="4629150"/>
            <a:chExt cx="7086600" cy="228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66800" y="4857750"/>
              <a:ext cx="9144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133600" y="4629150"/>
              <a:ext cx="2590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876800" y="4857750"/>
              <a:ext cx="2590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71600" y="4629150"/>
              <a:ext cx="34464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Clock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962693" y="4698506"/>
              <a:ext cx="125073" cy="32071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2084560" y="4698506"/>
              <a:ext cx="16034" cy="109043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7445151" y="4700169"/>
              <a:ext cx="125073" cy="32071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7567018" y="4700169"/>
              <a:ext cx="16034" cy="109043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7620000" y="4629150"/>
              <a:ext cx="533400" cy="1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9630" name="Group 2499629"/>
          <p:cNvGrpSpPr/>
          <p:nvPr/>
        </p:nvGrpSpPr>
        <p:grpSpPr>
          <a:xfrm>
            <a:off x="2667000" y="5616774"/>
            <a:ext cx="1905000" cy="307777"/>
            <a:chOff x="2667000" y="4759523"/>
            <a:chExt cx="1905000" cy="307777"/>
          </a:xfrm>
        </p:grpSpPr>
        <p:cxnSp>
          <p:nvCxnSpPr>
            <p:cNvPr id="2499624" name="Straight Arrow Connector 2499623"/>
            <p:cNvCxnSpPr/>
            <p:nvPr/>
          </p:nvCxnSpPr>
          <p:spPr>
            <a:xfrm>
              <a:off x="3200400" y="4933950"/>
              <a:ext cx="13716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99627" name="TextBox 2499626"/>
            <p:cNvSpPr txBox="1"/>
            <p:nvPr/>
          </p:nvSpPr>
          <p:spPr>
            <a:xfrm>
              <a:off x="2667000" y="4759523"/>
              <a:ext cx="43281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819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ce8b99149_0_391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600" dirty="0">
                <a:solidFill>
                  <a:schemeClr val="tx1"/>
                </a:solidFill>
              </a:rPr>
              <a:t>Implementing </a:t>
            </a:r>
            <a:r>
              <a:rPr lang="en-US" sz="3600" dirty="0">
                <a:solidFill>
                  <a:srgbClr val="FF0000"/>
                </a:solidFill>
              </a:rPr>
              <a:t>R-Types</a:t>
            </a:r>
            <a:endParaRPr sz="3600" b="0" i="0" u="none" strike="noStrike" cap="none" dirty="0">
              <a:solidFill>
                <a:srgbClr val="FF0000"/>
              </a:solidFill>
              <a:sym typeface="Calibri"/>
            </a:endParaRPr>
          </a:p>
        </p:txBody>
      </p:sp>
      <p:sp>
        <p:nvSpPr>
          <p:cNvPr id="619" name="Google Shape;619;g5ce8b99149_0_391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620" name="Google Shape;620;g5ce8b99149_0_391"/>
          <p:cNvSpPr/>
          <p:nvPr/>
        </p:nvSpPr>
        <p:spPr>
          <a:xfrm>
            <a:off x="1527663" y="3019088"/>
            <a:ext cx="6096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1" name="Google Shape;621;g5ce8b99149_0_391"/>
          <p:cNvGrpSpPr/>
          <p:nvPr/>
        </p:nvGrpSpPr>
        <p:grpSpPr>
          <a:xfrm>
            <a:off x="1527663" y="2206179"/>
            <a:ext cx="304800" cy="609585"/>
            <a:chOff x="5181600" y="3257550"/>
            <a:chExt cx="304800" cy="457200"/>
          </a:xfrm>
        </p:grpSpPr>
        <p:sp>
          <p:nvSpPr>
            <p:cNvPr id="622" name="Google Shape;622;g5ce8b99149_0_391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g5ce8b99149_0_391"/>
            <p:cNvSpPr txBox="1"/>
            <p:nvPr/>
          </p:nvSpPr>
          <p:spPr>
            <a:xfrm>
              <a:off x="5181600" y="3333750"/>
              <a:ext cx="29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4" name="Google Shape;624;g5ce8b99149_0_391"/>
          <p:cNvCxnSpPr>
            <a:stCxn id="625" idx="0"/>
            <a:endCxn id="626" idx="1"/>
          </p:cNvCxnSpPr>
          <p:nvPr/>
        </p:nvCxnSpPr>
        <p:spPr>
          <a:xfrm>
            <a:off x="308463" y="3069812"/>
            <a:ext cx="15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7" name="Google Shape;627;g5ce8b99149_0_391"/>
          <p:cNvCxnSpPr>
            <a:stCxn id="626" idx="3"/>
            <a:endCxn id="620" idx="1"/>
          </p:cNvCxnSpPr>
          <p:nvPr/>
        </p:nvCxnSpPr>
        <p:spPr>
          <a:xfrm>
            <a:off x="826263" y="3069812"/>
            <a:ext cx="701400" cy="406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28" name="Google Shape;628;g5ce8b99149_0_391"/>
          <p:cNvCxnSpPr>
            <a:stCxn id="622" idx="0"/>
          </p:cNvCxnSpPr>
          <p:nvPr/>
        </p:nvCxnSpPr>
        <p:spPr>
          <a:xfrm rot="10800000" flipH="1">
            <a:off x="1832463" y="1901371"/>
            <a:ext cx="3048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29" name="Google Shape;629;g5ce8b99149_0_391"/>
          <p:cNvGrpSpPr/>
          <p:nvPr/>
        </p:nvGrpSpPr>
        <p:grpSpPr>
          <a:xfrm>
            <a:off x="4880463" y="2993687"/>
            <a:ext cx="521400" cy="1320750"/>
            <a:chOff x="6324600" y="3115310"/>
            <a:chExt cx="521400" cy="1056600"/>
          </a:xfrm>
        </p:grpSpPr>
        <p:sp>
          <p:nvSpPr>
            <p:cNvPr id="630" name="Google Shape;630;g5ce8b99149_0_391"/>
            <p:cNvSpPr/>
            <p:nvPr/>
          </p:nvSpPr>
          <p:spPr>
            <a:xfrm rot="5400000">
              <a:off x="6063000" y="3453110"/>
              <a:ext cx="105660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g5ce8b99149_0_391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32;g5ce8b99149_0_391"/>
            <p:cNvCxnSpPr>
              <a:stCxn id="631" idx="2"/>
              <a:endCxn id="631" idx="4"/>
            </p:cNvCxnSpPr>
            <p:nvPr/>
          </p:nvCxnSpPr>
          <p:spPr>
            <a:xfrm>
              <a:off x="6400807" y="3602991"/>
              <a:ext cx="0" cy="1524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3" name="Google Shape;633;g5ce8b99149_0_391"/>
            <p:cNvSpPr txBox="1"/>
            <p:nvPr/>
          </p:nvSpPr>
          <p:spPr>
            <a:xfrm>
              <a:off x="6324600" y="3181350"/>
              <a:ext cx="521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34" name="Google Shape;634;g5ce8b99149_0_391"/>
          <p:cNvCxnSpPr>
            <a:endCxn id="626" idx="1"/>
          </p:cNvCxnSpPr>
          <p:nvPr/>
        </p:nvCxnSpPr>
        <p:spPr>
          <a:xfrm flipH="1">
            <a:off x="460863" y="1914212"/>
            <a:ext cx="1672800" cy="1155600"/>
          </a:xfrm>
          <a:prstGeom prst="bentConnector3">
            <a:avLst>
              <a:gd name="adj1" fmla="val 11423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5" name="Google Shape;635;g5ce8b99149_0_391"/>
          <p:cNvCxnSpPr>
            <a:stCxn id="630" idx="0"/>
          </p:cNvCxnSpPr>
          <p:nvPr/>
        </p:nvCxnSpPr>
        <p:spPr>
          <a:xfrm rot="10800000" flipH="1">
            <a:off x="5337663" y="3536462"/>
            <a:ext cx="204300" cy="117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  <p:grpSp>
        <p:nvGrpSpPr>
          <p:cNvPr id="636" name="Google Shape;636;g5ce8b99149_0_391"/>
          <p:cNvGrpSpPr/>
          <p:nvPr/>
        </p:nvGrpSpPr>
        <p:grpSpPr>
          <a:xfrm>
            <a:off x="460863" y="2511026"/>
            <a:ext cx="365400" cy="1117572"/>
            <a:chOff x="1447800" y="1809750"/>
            <a:chExt cx="365400" cy="838200"/>
          </a:xfrm>
        </p:grpSpPr>
        <p:sp>
          <p:nvSpPr>
            <p:cNvPr id="626" name="Google Shape;626;g5ce8b99149_0_391"/>
            <p:cNvSpPr/>
            <p:nvPr/>
          </p:nvSpPr>
          <p:spPr>
            <a:xfrm>
              <a:off x="1447800" y="1809750"/>
              <a:ext cx="3654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7" name="Google Shape;637;g5ce8b99149_0_391"/>
            <p:cNvSpPr/>
            <p:nvPr/>
          </p:nvSpPr>
          <p:spPr>
            <a:xfrm>
              <a:off x="1600200" y="24955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38" name="Google Shape;638;g5ce8b99149_0_391"/>
          <p:cNvCxnSpPr>
            <a:stCxn id="620" idx="3"/>
            <a:endCxn id="639" idx="1"/>
          </p:cNvCxnSpPr>
          <p:nvPr/>
        </p:nvCxnSpPr>
        <p:spPr>
          <a:xfrm rot="10800000" flipH="1">
            <a:off x="2137263" y="3272888"/>
            <a:ext cx="914400" cy="203400"/>
          </a:xfrm>
          <a:prstGeom prst="bentConnector3">
            <a:avLst>
              <a:gd name="adj1" fmla="val 1780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0" name="Google Shape;640;g5ce8b99149_0_391"/>
          <p:cNvCxnSpPr/>
          <p:nvPr/>
        </p:nvCxnSpPr>
        <p:spPr>
          <a:xfrm rot="10800000" flipH="1">
            <a:off x="2124738" y="3628538"/>
            <a:ext cx="927000" cy="3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1" name="Google Shape;641;g5ce8b99149_0_391"/>
          <p:cNvCxnSpPr/>
          <p:nvPr/>
        </p:nvCxnSpPr>
        <p:spPr>
          <a:xfrm rot="10800000" flipH="1">
            <a:off x="2142638" y="3933388"/>
            <a:ext cx="909000" cy="4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42" name="Google Shape;642;g5ce8b99149_0_391"/>
          <p:cNvSpPr txBox="1"/>
          <p:nvPr/>
        </p:nvSpPr>
        <p:spPr>
          <a:xfrm>
            <a:off x="2382872" y="2996698"/>
            <a:ext cx="547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5ce8b99149_0_391"/>
          <p:cNvSpPr txBox="1"/>
          <p:nvPr/>
        </p:nvSpPr>
        <p:spPr>
          <a:xfrm>
            <a:off x="2365863" y="3372863"/>
            <a:ext cx="6192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inst[19:15]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5ce8b99149_0_391"/>
          <p:cNvSpPr txBox="1"/>
          <p:nvPr/>
        </p:nvSpPr>
        <p:spPr>
          <a:xfrm>
            <a:off x="2365863" y="3677663"/>
            <a:ext cx="6192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inst[24:20]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5ce8b99149_0_391"/>
          <p:cNvSpPr/>
          <p:nvPr/>
        </p:nvSpPr>
        <p:spPr>
          <a:xfrm>
            <a:off x="352000" y="4538338"/>
            <a:ext cx="5307600" cy="997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6" name="Google Shape;646;g5ce8b99149_0_391"/>
          <p:cNvCxnSpPr>
            <a:endCxn id="623" idx="1"/>
          </p:cNvCxnSpPr>
          <p:nvPr/>
        </p:nvCxnSpPr>
        <p:spPr>
          <a:xfrm rot="-5400000">
            <a:off x="1053213" y="2595722"/>
            <a:ext cx="598200" cy="3507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47" name="Google Shape;647;g5ce8b99149_0_391"/>
          <p:cNvSpPr txBox="1">
            <a:spLocks noGrp="1"/>
          </p:cNvSpPr>
          <p:nvPr>
            <p:ph type="body" idx="2"/>
          </p:nvPr>
        </p:nvSpPr>
        <p:spPr>
          <a:xfrm>
            <a:off x="5435775" y="1277900"/>
            <a:ext cx="3588900" cy="48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rgbClr val="C00000"/>
                </a:solidFill>
              </a:rPr>
              <a:t>(5) </a:t>
            </a:r>
            <a:r>
              <a:rPr lang="en-US" sz="2400" dirty="0">
                <a:solidFill>
                  <a:srgbClr val="C00000"/>
                </a:solidFill>
              </a:rPr>
              <a:t>Write result to our destination register</a:t>
            </a:r>
            <a:endParaRPr sz="2400" dirty="0">
              <a:solidFill>
                <a:srgbClr val="C00000"/>
              </a:solidFill>
            </a:endParaRPr>
          </a:p>
          <a:p>
            <a:pPr lvl="1">
              <a:spcBef>
                <a:spcPts val="560"/>
              </a:spcBef>
              <a:buChar char="-"/>
            </a:pPr>
            <a:r>
              <a:rPr lang="en-US" sz="2000" dirty="0"/>
              <a:t>The data we want to write is the result of computing operation on operands, </a:t>
            </a:r>
            <a:r>
              <a:rPr lang="en-US" sz="2000" dirty="0" err="1"/>
              <a:t>ie</a:t>
            </a:r>
            <a:r>
              <a:rPr lang="en-US" sz="2000" dirty="0"/>
              <a:t>. the output from our ALU</a:t>
            </a:r>
            <a:endParaRPr sz="2000" dirty="0"/>
          </a:p>
          <a:p>
            <a:pPr lvl="1">
              <a:spcBef>
                <a:spcPts val="0"/>
              </a:spcBef>
              <a:buChar char="-"/>
            </a:pPr>
            <a:r>
              <a:rPr lang="en-US" sz="2000" dirty="0"/>
              <a:t>Send it back to the </a:t>
            </a:r>
            <a:r>
              <a:rPr lang="en-US" sz="2000" dirty="0" err="1"/>
              <a:t>regfile</a:t>
            </a:r>
            <a:r>
              <a:rPr lang="en-US" sz="2000" dirty="0"/>
              <a:t> for writing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8" name="Google Shape;648;g5ce8b99149_0_391"/>
          <p:cNvGrpSpPr/>
          <p:nvPr/>
        </p:nvGrpSpPr>
        <p:grpSpPr>
          <a:xfrm>
            <a:off x="3051663" y="2307840"/>
            <a:ext cx="841800" cy="1930352"/>
            <a:chOff x="3657600" y="1428750"/>
            <a:chExt cx="841800" cy="1447800"/>
          </a:xfrm>
        </p:grpSpPr>
        <p:grpSp>
          <p:nvGrpSpPr>
            <p:cNvPr id="649" name="Google Shape;649;g5ce8b99149_0_391"/>
            <p:cNvGrpSpPr/>
            <p:nvPr/>
          </p:nvGrpSpPr>
          <p:grpSpPr>
            <a:xfrm>
              <a:off x="3657600" y="1428750"/>
              <a:ext cx="838200" cy="1447800"/>
              <a:chOff x="3810000" y="1412681"/>
              <a:chExt cx="838200" cy="1447800"/>
            </a:xfrm>
          </p:grpSpPr>
          <p:sp>
            <p:nvSpPr>
              <p:cNvPr id="639" name="Google Shape;639;g5ce8b99149_0_391"/>
              <p:cNvSpPr/>
              <p:nvPr/>
            </p:nvSpPr>
            <p:spPr>
              <a:xfrm>
                <a:off x="3810000" y="1412681"/>
                <a:ext cx="838200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g5ce8b99149_0_391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1" name="Google Shape;651;g5ce8b99149_0_391"/>
            <p:cNvSpPr txBox="1"/>
            <p:nvPr/>
          </p:nvSpPr>
          <p:spPr>
            <a:xfrm>
              <a:off x="3657600" y="2234684"/>
              <a:ext cx="3975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g5ce8b99149_0_391"/>
            <p:cNvSpPr txBox="1"/>
            <p:nvPr/>
          </p:nvSpPr>
          <p:spPr>
            <a:xfrm>
              <a:off x="3657600" y="2463284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g5ce8b99149_0_391"/>
            <p:cNvSpPr txBox="1"/>
            <p:nvPr/>
          </p:nvSpPr>
          <p:spPr>
            <a:xfrm>
              <a:off x="4114800" y="2234684"/>
              <a:ext cx="384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g5ce8b99149_0_391"/>
            <p:cNvSpPr txBox="1"/>
            <p:nvPr/>
          </p:nvSpPr>
          <p:spPr>
            <a:xfrm>
              <a:off x="3657600" y="1998881"/>
              <a:ext cx="399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g5ce8b99149_0_391"/>
            <p:cNvSpPr txBox="1"/>
            <p:nvPr/>
          </p:nvSpPr>
          <p:spPr>
            <a:xfrm>
              <a:off x="4114800" y="2463284"/>
              <a:ext cx="3774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g5ce8b99149_0_391"/>
            <p:cNvSpPr txBox="1"/>
            <p:nvPr/>
          </p:nvSpPr>
          <p:spPr>
            <a:xfrm>
              <a:off x="3657600" y="1694081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57" name="Google Shape;657;g5ce8b99149_0_391"/>
          <p:cNvCxnSpPr/>
          <p:nvPr/>
        </p:nvCxnSpPr>
        <p:spPr>
          <a:xfrm rot="-5400000" flipH="1">
            <a:off x="2340513" y="2153613"/>
            <a:ext cx="1117500" cy="304800"/>
          </a:xfrm>
          <a:prstGeom prst="bentConnector3">
            <a:avLst>
              <a:gd name="adj1" fmla="val 100284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58" name="Google Shape;658;g5ce8b99149_0_391"/>
          <p:cNvSpPr txBox="1"/>
          <p:nvPr/>
        </p:nvSpPr>
        <p:spPr>
          <a:xfrm>
            <a:off x="2800509" y="2560063"/>
            <a:ext cx="174900" cy="22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9" name="Google Shape;659;g5ce8b99149_0_391"/>
          <p:cNvCxnSpPr/>
          <p:nvPr/>
        </p:nvCxnSpPr>
        <p:spPr>
          <a:xfrm>
            <a:off x="2769338" y="1779913"/>
            <a:ext cx="2790600" cy="1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med" len="med"/>
          </a:ln>
        </p:spPr>
      </p:cxnSp>
      <p:cxnSp>
        <p:nvCxnSpPr>
          <p:cNvPr id="660" name="Google Shape;660;g5ce8b99149_0_391"/>
          <p:cNvCxnSpPr/>
          <p:nvPr/>
        </p:nvCxnSpPr>
        <p:spPr>
          <a:xfrm>
            <a:off x="5535613" y="1779913"/>
            <a:ext cx="0" cy="178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g5ce8b99149_0_391"/>
          <p:cNvCxnSpPr/>
          <p:nvPr/>
        </p:nvCxnSpPr>
        <p:spPr>
          <a:xfrm>
            <a:off x="3886263" y="3810381"/>
            <a:ext cx="960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62" name="Google Shape;662;g5ce8b99149_0_391"/>
          <p:cNvCxnSpPr/>
          <p:nvPr/>
        </p:nvCxnSpPr>
        <p:spPr>
          <a:xfrm>
            <a:off x="3893463" y="3505589"/>
            <a:ext cx="1015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3" name="Google Shape;663;g5ce8b99149_0_391"/>
          <p:cNvSpPr txBox="1"/>
          <p:nvPr/>
        </p:nvSpPr>
        <p:spPr>
          <a:xfrm>
            <a:off x="3969822" y="3222298"/>
            <a:ext cx="547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R[rs1]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5ce8b99149_0_391"/>
          <p:cNvSpPr txBox="1"/>
          <p:nvPr/>
        </p:nvSpPr>
        <p:spPr>
          <a:xfrm>
            <a:off x="3936522" y="3545186"/>
            <a:ext cx="547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R[rs2]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5" name="Google Shape;665;g5ce8b99149_0_391"/>
          <p:cNvCxnSpPr/>
          <p:nvPr/>
        </p:nvCxnSpPr>
        <p:spPr>
          <a:xfrm rot="10800000">
            <a:off x="5147175" y="4225625"/>
            <a:ext cx="0" cy="3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6" name="Google Shape;666;g5ce8b99149_0_391"/>
          <p:cNvSpPr txBox="1"/>
          <p:nvPr/>
        </p:nvSpPr>
        <p:spPr>
          <a:xfrm>
            <a:off x="4846572" y="4646023"/>
            <a:ext cx="547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ALUSel</a:t>
            </a: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1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7" name="Google Shape;667;g5ce8b99149_0_391"/>
          <p:cNvCxnSpPr/>
          <p:nvPr/>
        </p:nvCxnSpPr>
        <p:spPr>
          <a:xfrm>
            <a:off x="2157675" y="3957225"/>
            <a:ext cx="18000" cy="608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8" name="Google Shape;668;g5ce8b99149_0_391"/>
          <p:cNvSpPr txBox="1"/>
          <p:nvPr/>
        </p:nvSpPr>
        <p:spPr>
          <a:xfrm>
            <a:off x="2227863" y="4125163"/>
            <a:ext cx="6192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inst[31:0]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601;g5ce8b99149_0_339">
            <a:extLst>
              <a:ext uri="{FF2B5EF4-FFF2-40B4-BE49-F238E27FC236}">
                <a16:creationId xmlns:a16="http://schemas.microsoft.com/office/drawing/2014/main" id="{388DCF19-16B1-F741-9B1B-FF722B8C2E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92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</a:t>
            </a:r>
            <a:r>
              <a:rPr lang="en-US" sz="3600" b="0" dirty="0" err="1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addi</a:t>
            </a:r>
            <a:r>
              <a:rPr lang="en-US" sz="3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3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Datapath</a:t>
            </a:r>
            <a:endParaRPr lang="en-US" sz="3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977810" y="1664025"/>
            <a:ext cx="2347961" cy="2233469"/>
            <a:chOff x="2776507" y="1828800"/>
            <a:chExt cx="2349263" cy="2234707"/>
          </a:xfrm>
        </p:grpSpPr>
        <p:sp>
          <p:nvSpPr>
            <p:cNvPr id="10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0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04396" cy="1960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10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07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0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89402" cy="1960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0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0059" cy="1960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11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4" name="Freeform 34"/>
            <p:cNvSpPr>
              <a:spLocks/>
            </p:cNvSpPr>
            <p:nvPr/>
          </p:nvSpPr>
          <p:spPr bwMode="auto">
            <a:xfrm>
              <a:off x="3670807" y="3267702"/>
              <a:ext cx="330751" cy="1697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115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120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21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2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9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3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3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1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2416" cy="1768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875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11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2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24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26292" cy="19607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27" name="Freeform 48"/>
          <p:cNvSpPr>
            <a:spLocks/>
          </p:cNvSpPr>
          <p:nvPr/>
        </p:nvSpPr>
        <p:spPr bwMode="auto">
          <a:xfrm>
            <a:off x="3334186" y="3055146"/>
            <a:ext cx="897416" cy="233196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28" name="Freeform 49"/>
          <p:cNvSpPr>
            <a:spLocks/>
          </p:cNvSpPr>
          <p:nvPr/>
        </p:nvSpPr>
        <p:spPr bwMode="auto">
          <a:xfrm>
            <a:off x="3334186" y="3278083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32" name="Freeform 53"/>
          <p:cNvSpPr>
            <a:spLocks/>
          </p:cNvSpPr>
          <p:nvPr/>
        </p:nvSpPr>
        <p:spPr bwMode="auto">
          <a:xfrm>
            <a:off x="4658337" y="3545488"/>
            <a:ext cx="1251755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5" name="Rectangle 56"/>
          <p:cNvSpPr>
            <a:spLocks noChangeArrowheads="1"/>
          </p:cNvSpPr>
          <p:nvPr/>
        </p:nvSpPr>
        <p:spPr bwMode="auto">
          <a:xfrm>
            <a:off x="3422724" y="3326090"/>
            <a:ext cx="608239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>
            <a:off x="3334185" y="3059979"/>
            <a:ext cx="5648" cy="1955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40" name="Freeform 61"/>
          <p:cNvSpPr>
            <a:spLocks/>
          </p:cNvSpPr>
          <p:nvPr/>
        </p:nvSpPr>
        <p:spPr bwMode="auto">
          <a:xfrm>
            <a:off x="3325399" y="3501149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grpSp>
        <p:nvGrpSpPr>
          <p:cNvPr id="141" name="Group 62"/>
          <p:cNvGrpSpPr>
            <a:grpSpLocks/>
          </p:cNvGrpSpPr>
          <p:nvPr/>
        </p:nvGrpSpPr>
        <p:grpSpPr bwMode="auto">
          <a:xfrm>
            <a:off x="6317089" y="3026107"/>
            <a:ext cx="423087" cy="730621"/>
            <a:chOff x="4085" y="1630"/>
            <a:chExt cx="241" cy="385"/>
          </a:xfrm>
        </p:grpSpPr>
        <p:sp>
          <p:nvSpPr>
            <p:cNvPr id="162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163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187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01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146" name="Rectangle 72"/>
          <p:cNvSpPr>
            <a:spLocks noChangeArrowheads="1"/>
          </p:cNvSpPr>
          <p:nvPr/>
        </p:nvSpPr>
        <p:spPr bwMode="auto">
          <a:xfrm>
            <a:off x="4711740" y="4065716"/>
            <a:ext cx="229931" cy="1959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48" name="Rectangle 74"/>
          <p:cNvSpPr>
            <a:spLocks noChangeArrowheads="1"/>
          </p:cNvSpPr>
          <p:nvPr/>
        </p:nvSpPr>
        <p:spPr bwMode="auto">
          <a:xfrm>
            <a:off x="4244783" y="2491195"/>
            <a:ext cx="938815" cy="1439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50" name="Rectangle 76"/>
          <p:cNvSpPr>
            <a:spLocks noChangeArrowheads="1"/>
          </p:cNvSpPr>
          <p:nvPr/>
        </p:nvSpPr>
        <p:spPr bwMode="auto">
          <a:xfrm>
            <a:off x="4309026" y="3695663"/>
            <a:ext cx="455955" cy="2152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125" dirty="0" err="1">
                <a:solidFill>
                  <a:schemeClr val="tx2"/>
                </a:solidFill>
              </a:rPr>
              <a:t>Reg</a:t>
            </a:r>
            <a:r>
              <a:rPr lang="en-US" sz="1125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144" name="Line 86"/>
          <p:cNvSpPr>
            <a:spLocks noChangeShapeType="1"/>
          </p:cNvSpPr>
          <p:nvPr/>
        </p:nvSpPr>
        <p:spPr bwMode="auto">
          <a:xfrm>
            <a:off x="6726131" y="3382422"/>
            <a:ext cx="35149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64" name="Freeform 53"/>
          <p:cNvSpPr>
            <a:spLocks/>
          </p:cNvSpPr>
          <p:nvPr/>
        </p:nvSpPr>
        <p:spPr bwMode="auto">
          <a:xfrm flipV="1">
            <a:off x="5195946" y="3194045"/>
            <a:ext cx="1121143" cy="31762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65" name="Line 86"/>
          <p:cNvSpPr>
            <a:spLocks noChangeShapeType="1"/>
          </p:cNvSpPr>
          <p:nvPr/>
        </p:nvSpPr>
        <p:spPr bwMode="auto">
          <a:xfrm flipH="1">
            <a:off x="7083134" y="2047558"/>
            <a:ext cx="12992" cy="13259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66" name="Line 86"/>
          <p:cNvSpPr>
            <a:spLocks noChangeShapeType="1"/>
          </p:cNvSpPr>
          <p:nvPr/>
        </p:nvSpPr>
        <p:spPr bwMode="auto">
          <a:xfrm flipV="1">
            <a:off x="3611149" y="2028128"/>
            <a:ext cx="3484976" cy="134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67" name="Line 86"/>
          <p:cNvSpPr>
            <a:spLocks noChangeShapeType="1"/>
          </p:cNvSpPr>
          <p:nvPr/>
        </p:nvSpPr>
        <p:spPr bwMode="auto">
          <a:xfrm flipH="1">
            <a:off x="3597621" y="2027603"/>
            <a:ext cx="10479" cy="71397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68" name="Freeform 53"/>
          <p:cNvSpPr>
            <a:spLocks/>
          </p:cNvSpPr>
          <p:nvPr/>
        </p:nvSpPr>
        <p:spPr bwMode="auto">
          <a:xfrm flipV="1">
            <a:off x="3604876" y="2712093"/>
            <a:ext cx="627557" cy="2948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70" name="Freeform 43"/>
          <p:cNvSpPr>
            <a:spLocks/>
          </p:cNvSpPr>
          <p:nvPr/>
        </p:nvSpPr>
        <p:spPr bwMode="auto">
          <a:xfrm>
            <a:off x="4801774" y="3847883"/>
            <a:ext cx="83927" cy="83099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71" name="Line 85"/>
          <p:cNvSpPr>
            <a:spLocks noChangeShapeType="1"/>
          </p:cNvSpPr>
          <p:nvPr/>
        </p:nvSpPr>
        <p:spPr bwMode="auto">
          <a:xfrm>
            <a:off x="4849399" y="3930981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72" name="Rectangle 56"/>
          <p:cNvSpPr>
            <a:spLocks noChangeArrowheads="1"/>
          </p:cNvSpPr>
          <p:nvPr/>
        </p:nvSpPr>
        <p:spPr bwMode="auto">
          <a:xfrm>
            <a:off x="3422724" y="3073732"/>
            <a:ext cx="608239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3461839" y="2835607"/>
            <a:ext cx="550531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174" name="Rectangle 76"/>
          <p:cNvSpPr>
            <a:spLocks noChangeArrowheads="1"/>
          </p:cNvSpPr>
          <p:nvPr/>
        </p:nvSpPr>
        <p:spPr bwMode="auto">
          <a:xfrm>
            <a:off x="4230274" y="3407107"/>
            <a:ext cx="406261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75" name="Rectangle 76"/>
          <p:cNvSpPr>
            <a:spLocks noChangeArrowheads="1"/>
          </p:cNvSpPr>
          <p:nvPr/>
        </p:nvSpPr>
        <p:spPr bwMode="auto">
          <a:xfrm>
            <a:off x="4230274" y="3168982"/>
            <a:ext cx="406261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76" name="Rectangle 76"/>
          <p:cNvSpPr>
            <a:spLocks noChangeArrowheads="1"/>
          </p:cNvSpPr>
          <p:nvPr/>
        </p:nvSpPr>
        <p:spPr bwMode="auto">
          <a:xfrm>
            <a:off x="4754149" y="3155305"/>
            <a:ext cx="387025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77" name="Rectangle 76"/>
          <p:cNvSpPr>
            <a:spLocks noChangeArrowheads="1"/>
          </p:cNvSpPr>
          <p:nvPr/>
        </p:nvSpPr>
        <p:spPr bwMode="auto">
          <a:xfrm>
            <a:off x="4754149" y="3449264"/>
            <a:ext cx="387025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78" name="Rectangle 76"/>
          <p:cNvSpPr>
            <a:spLocks noChangeArrowheads="1"/>
          </p:cNvSpPr>
          <p:nvPr/>
        </p:nvSpPr>
        <p:spPr bwMode="auto">
          <a:xfrm>
            <a:off x="4227133" y="2957163"/>
            <a:ext cx="406261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79" name="Rectangle 76"/>
          <p:cNvSpPr>
            <a:spLocks noChangeArrowheads="1"/>
          </p:cNvSpPr>
          <p:nvPr/>
        </p:nvSpPr>
        <p:spPr bwMode="auto">
          <a:xfrm>
            <a:off x="4230274" y="2645662"/>
            <a:ext cx="387025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81" name="Rectangle 72"/>
          <p:cNvSpPr>
            <a:spLocks noChangeArrowheads="1"/>
          </p:cNvSpPr>
          <p:nvPr/>
        </p:nvSpPr>
        <p:spPr bwMode="auto">
          <a:xfrm>
            <a:off x="6753637" y="3153130"/>
            <a:ext cx="236343" cy="1959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alu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82" name="Rectangle 76"/>
          <p:cNvSpPr>
            <a:spLocks noChangeArrowheads="1"/>
          </p:cNvSpPr>
          <p:nvPr/>
        </p:nvSpPr>
        <p:spPr bwMode="auto">
          <a:xfrm>
            <a:off x="5198032" y="2998078"/>
            <a:ext cx="510457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183" name="Rectangle 76"/>
          <p:cNvSpPr>
            <a:spLocks noChangeArrowheads="1"/>
          </p:cNvSpPr>
          <p:nvPr/>
        </p:nvSpPr>
        <p:spPr bwMode="auto">
          <a:xfrm>
            <a:off x="5182774" y="3328283"/>
            <a:ext cx="510457" cy="19596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184" name="Rectangle 56"/>
          <p:cNvSpPr>
            <a:spLocks noChangeArrowheads="1"/>
          </p:cNvSpPr>
          <p:nvPr/>
        </p:nvSpPr>
        <p:spPr bwMode="auto">
          <a:xfrm>
            <a:off x="3005820" y="5079094"/>
            <a:ext cx="550531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209" name="Group 208"/>
          <p:cNvGrpSpPr/>
          <p:nvPr/>
        </p:nvGrpSpPr>
        <p:grpSpPr>
          <a:xfrm>
            <a:off x="1080306" y="3668163"/>
            <a:ext cx="6111069" cy="1916185"/>
            <a:chOff x="1728490" y="3367602"/>
            <a:chExt cx="9777710" cy="3065895"/>
          </a:xfrm>
        </p:grpSpPr>
        <p:sp>
          <p:nvSpPr>
            <p:cNvPr id="185" name="Rectangle 74"/>
            <p:cNvSpPr>
              <a:spLocks noChangeArrowheads="1"/>
            </p:cNvSpPr>
            <p:nvPr/>
          </p:nvSpPr>
          <p:spPr bwMode="auto">
            <a:xfrm>
              <a:off x="1728490" y="5548411"/>
              <a:ext cx="9777710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188" name="Rectangle 39"/>
            <p:cNvSpPr>
              <a:spLocks noChangeArrowheads="1"/>
            </p:cNvSpPr>
            <p:nvPr/>
          </p:nvSpPr>
          <p:spPr bwMode="auto">
            <a:xfrm>
              <a:off x="4213851" y="6069328"/>
              <a:ext cx="1309173" cy="3443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189" name="Rectangle 39"/>
            <p:cNvSpPr>
              <a:spLocks noChangeArrowheads="1"/>
            </p:cNvSpPr>
            <p:nvPr/>
          </p:nvSpPr>
          <p:spPr bwMode="auto">
            <a:xfrm>
              <a:off x="7093127" y="5651940"/>
              <a:ext cx="1016786" cy="313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RegWEn</a:t>
              </a:r>
              <a:r>
                <a:rPr lang="en-US" sz="1000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193" name="Straight Arrow Connector 192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Arrow Connector 110"/>
            <p:cNvCxnSpPr/>
            <p:nvPr/>
          </p:nvCxnSpPr>
          <p:spPr bwMode="auto">
            <a:xfrm flipV="1">
              <a:off x="10445810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6" name="Rectangle 39"/>
            <p:cNvSpPr>
              <a:spLocks noChangeArrowheads="1"/>
            </p:cNvSpPr>
            <p:nvPr/>
          </p:nvSpPr>
          <p:spPr bwMode="auto">
            <a:xfrm>
              <a:off x="10086650" y="5579604"/>
              <a:ext cx="829554" cy="5597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ALUSel</a:t>
              </a:r>
              <a:r>
                <a:rPr lang="en-US" sz="1000" dirty="0">
                  <a:solidFill>
                    <a:schemeClr val="tx2"/>
                  </a:solidFill>
                </a:rPr>
                <a:t>=</a:t>
              </a:r>
              <a:br>
                <a:rPr lang="en-US" sz="1000" dirty="0">
                  <a:solidFill>
                    <a:schemeClr val="tx2"/>
                  </a:solidFill>
                </a:rPr>
              </a:b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 bwMode="auto">
            <a:xfrm flipV="1">
              <a:off x="9616320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6" name="Rectangle 39"/>
            <p:cNvSpPr>
              <a:spLocks noChangeArrowheads="1"/>
            </p:cNvSpPr>
            <p:nvPr/>
          </p:nvSpPr>
          <p:spPr bwMode="auto">
            <a:xfrm>
              <a:off x="9109570" y="5558580"/>
              <a:ext cx="726962" cy="80599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rgbClr val="FF0000"/>
                  </a:solidFill>
                </a:rPr>
                <a:t>BSel</a:t>
              </a:r>
              <a:endParaRPr lang="en-US" sz="1000" dirty="0">
                <a:solidFill>
                  <a:srgbClr val="FF000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rgbClr val="FF0000"/>
                  </a:solidFill>
                </a:rPr>
                <a:t>(rs2=0/</a:t>
              </a:r>
              <a:br>
                <a:rPr lang="en-US" sz="1000" dirty="0">
                  <a:solidFill>
                    <a:srgbClr val="FF0000"/>
                  </a:solidFill>
                </a:rPr>
              </a:br>
              <a:r>
                <a:rPr lang="en-US" sz="1000" dirty="0" err="1">
                  <a:solidFill>
                    <a:srgbClr val="FF0000"/>
                  </a:solidFill>
                </a:rPr>
                <a:t>Imm</a:t>
              </a:r>
              <a:r>
                <a:rPr lang="en-US" sz="1000" dirty="0">
                  <a:solidFill>
                    <a:srgbClr val="FF0000"/>
                  </a:solidFill>
                </a:rPr>
                <a:t>=1)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9636642" y="3884168"/>
              <a:ext cx="1650949" cy="313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Bsel</a:t>
              </a:r>
              <a:r>
                <a:rPr lang="en-US" sz="1000" dirty="0">
                  <a:solidFill>
                    <a:schemeClr val="tx2"/>
                  </a:solidFill>
                </a:rPr>
                <a:t> = 1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6016879" y="5634668"/>
              <a:ext cx="1323726" cy="313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rgbClr val="FF0000"/>
                  </a:solidFill>
                </a:rPr>
                <a:t>ImmSel</a:t>
              </a:r>
              <a:r>
                <a:rPr lang="en-US" sz="1000" dirty="0">
                  <a:solidFill>
                    <a:srgbClr val="FF0000"/>
                  </a:solidFill>
                </a:rPr>
                <a:t>=I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905500" y="3438835"/>
            <a:ext cx="173296" cy="458658"/>
            <a:chOff x="5791200" y="1352550"/>
            <a:chExt cx="152400" cy="533400"/>
          </a:xfrm>
        </p:grpSpPr>
        <p:sp>
          <p:nvSpPr>
            <p:cNvPr id="67" name="Trapezoid 6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21935" y="1638300"/>
              <a:ext cx="4511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</p:grpSp>
      <p:sp>
        <p:nvSpPr>
          <p:cNvPr id="70" name="Freeform 53"/>
          <p:cNvSpPr>
            <a:spLocks/>
          </p:cNvSpPr>
          <p:nvPr/>
        </p:nvSpPr>
        <p:spPr bwMode="auto">
          <a:xfrm flipV="1">
            <a:off x="6075961" y="3617567"/>
            <a:ext cx="241127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71" name="Freeform 53"/>
          <p:cNvSpPr>
            <a:spLocks/>
          </p:cNvSpPr>
          <p:nvPr/>
        </p:nvSpPr>
        <p:spPr bwMode="auto">
          <a:xfrm flipV="1">
            <a:off x="5691058" y="3743955"/>
            <a:ext cx="214442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72" name="Line 86"/>
          <p:cNvSpPr>
            <a:spLocks noChangeShapeType="1"/>
          </p:cNvSpPr>
          <p:nvPr/>
        </p:nvSpPr>
        <p:spPr bwMode="auto">
          <a:xfrm flipH="1">
            <a:off x="5685176" y="3777506"/>
            <a:ext cx="5423" cy="5302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73" name="Rectangle 76"/>
          <p:cNvSpPr>
            <a:spLocks noChangeArrowheads="1"/>
          </p:cNvSpPr>
          <p:nvPr/>
        </p:nvSpPr>
        <p:spPr bwMode="auto">
          <a:xfrm>
            <a:off x="5067740" y="4316734"/>
            <a:ext cx="579385" cy="19596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Imm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895726" y="3933388"/>
            <a:ext cx="533399" cy="762000"/>
            <a:chOff x="3810000" y="3105150"/>
            <a:chExt cx="533400" cy="762000"/>
          </a:xfrm>
        </p:grpSpPr>
        <p:sp>
          <p:nvSpPr>
            <p:cNvPr id="77" name="Trapezoid 7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4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19018" y="3286906"/>
              <a:ext cx="463589" cy="438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25" dirty="0" err="1"/>
                <a:t>Imm</a:t>
              </a:r>
              <a:r>
                <a:rPr lang="en-US" sz="1125" dirty="0"/>
                <a:t>.</a:t>
              </a:r>
            </a:p>
            <a:p>
              <a:r>
                <a:rPr lang="en-US" sz="1125" dirty="0"/>
                <a:t>Gen</a:t>
              </a:r>
            </a:p>
          </p:txBody>
        </p:sp>
      </p:grpSp>
      <p:sp>
        <p:nvSpPr>
          <p:cNvPr id="79" name="Freeform 61"/>
          <p:cNvSpPr>
            <a:spLocks/>
          </p:cNvSpPr>
          <p:nvPr/>
        </p:nvSpPr>
        <p:spPr bwMode="auto">
          <a:xfrm flipV="1">
            <a:off x="3350585" y="4270392"/>
            <a:ext cx="539211" cy="4634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4387395" y="4296618"/>
            <a:ext cx="1303204" cy="111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81" name="Freeform 80"/>
          <p:cNvSpPr/>
          <p:nvPr/>
        </p:nvSpPr>
        <p:spPr bwMode="auto">
          <a:xfrm>
            <a:off x="1080487" y="1651519"/>
            <a:ext cx="1890059" cy="1438088"/>
          </a:xfrm>
          <a:custGeom>
            <a:avLst/>
            <a:gdLst>
              <a:gd name="connsiteX0" fmla="*/ 1380565 w 3024094"/>
              <a:gd name="connsiteY0" fmla="*/ 2271059 h 2300941"/>
              <a:gd name="connsiteX1" fmla="*/ 1374588 w 3024094"/>
              <a:gd name="connsiteY1" fmla="*/ 1392517 h 2300941"/>
              <a:gd name="connsiteX2" fmla="*/ 1834777 w 3024094"/>
              <a:gd name="connsiteY2" fmla="*/ 1392517 h 2300941"/>
              <a:gd name="connsiteX3" fmla="*/ 2498165 w 3024094"/>
              <a:gd name="connsiteY3" fmla="*/ 1117600 h 2300941"/>
              <a:gd name="connsiteX4" fmla="*/ 3024094 w 3024094"/>
              <a:gd name="connsiteY4" fmla="*/ 1123576 h 2300941"/>
              <a:gd name="connsiteX5" fmla="*/ 3018118 w 3024094"/>
              <a:gd name="connsiteY5" fmla="*/ 0 h 2300941"/>
              <a:gd name="connsiteX6" fmla="*/ 23906 w 3024094"/>
              <a:gd name="connsiteY6" fmla="*/ 17929 h 2300941"/>
              <a:gd name="connsiteX7" fmla="*/ 0 w 3024094"/>
              <a:gd name="connsiteY7" fmla="*/ 2300941 h 2300941"/>
              <a:gd name="connsiteX8" fmla="*/ 872565 w 3024094"/>
              <a:gd name="connsiteY8" fmla="*/ 2300941 h 230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4094" h="2300941">
                <a:moveTo>
                  <a:pt x="1380565" y="2271059"/>
                </a:moveTo>
                <a:cubicBezTo>
                  <a:pt x="1378573" y="1978212"/>
                  <a:pt x="1376580" y="1685364"/>
                  <a:pt x="1374588" y="1392517"/>
                </a:cubicBezTo>
                <a:lnTo>
                  <a:pt x="1834777" y="1392517"/>
                </a:lnTo>
                <a:lnTo>
                  <a:pt x="2498165" y="1117600"/>
                </a:lnTo>
                <a:lnTo>
                  <a:pt x="3024094" y="1123576"/>
                </a:lnTo>
                <a:lnTo>
                  <a:pt x="3018118" y="0"/>
                </a:lnTo>
                <a:lnTo>
                  <a:pt x="23906" y="17929"/>
                </a:lnTo>
                <a:lnTo>
                  <a:pt x="0" y="2300941"/>
                </a:lnTo>
                <a:lnTo>
                  <a:pt x="872565" y="2300941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478"/>
            <a:endParaRPr lang="en-US" sz="3499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977810" y="1664025"/>
            <a:ext cx="2347961" cy="2233469"/>
            <a:chOff x="2776507" y="1828800"/>
            <a:chExt cx="2349263" cy="2234707"/>
          </a:xfrm>
        </p:grpSpPr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04396" cy="1960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89402" cy="1960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8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0059" cy="1960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91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99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00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1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9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2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3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9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2416" cy="1768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875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9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6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7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8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26292" cy="19607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03" name="Freeform 102"/>
          <p:cNvSpPr/>
          <p:nvPr/>
        </p:nvSpPr>
        <p:spPr bwMode="auto">
          <a:xfrm>
            <a:off x="3029461" y="3261542"/>
            <a:ext cx="295938" cy="28574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478"/>
            <a:endParaRPr lang="en-US" sz="3499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9" name="Freeform 128"/>
          <p:cNvSpPr/>
          <p:nvPr/>
        </p:nvSpPr>
        <p:spPr bwMode="auto">
          <a:xfrm>
            <a:off x="3371187" y="3286125"/>
            <a:ext cx="833181" cy="92675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478"/>
            <a:endParaRPr lang="en-US" sz="3499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Freeform 129"/>
          <p:cNvSpPr/>
          <p:nvPr/>
        </p:nvSpPr>
        <p:spPr bwMode="auto">
          <a:xfrm>
            <a:off x="3381375" y="3479201"/>
            <a:ext cx="833181" cy="92675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478"/>
            <a:endParaRPr lang="en-US" sz="3499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Freeform 130"/>
          <p:cNvSpPr/>
          <p:nvPr/>
        </p:nvSpPr>
        <p:spPr bwMode="auto">
          <a:xfrm>
            <a:off x="3343040" y="3052976"/>
            <a:ext cx="833181" cy="92675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478"/>
            <a:endParaRPr lang="en-US" sz="3499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" name="Freeform 132"/>
          <p:cNvSpPr/>
          <p:nvPr/>
        </p:nvSpPr>
        <p:spPr bwMode="auto">
          <a:xfrm>
            <a:off x="1867052" y="3100434"/>
            <a:ext cx="368402" cy="91404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478"/>
            <a:endParaRPr lang="en-US" sz="3499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4" name="Freeform 133"/>
          <p:cNvSpPr/>
          <p:nvPr/>
        </p:nvSpPr>
        <p:spPr bwMode="auto">
          <a:xfrm>
            <a:off x="3325399" y="4330732"/>
            <a:ext cx="526225" cy="56909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478"/>
            <a:endParaRPr lang="en-US" sz="3499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 flipH="1">
            <a:off x="3334579" y="3031574"/>
            <a:ext cx="28574" cy="1995141"/>
          </a:xfrm>
          <a:custGeom>
            <a:avLst/>
            <a:gdLst>
              <a:gd name="connsiteX0" fmla="*/ 0 w 7951"/>
              <a:gd name="connsiteY0" fmla="*/ 0 h 2798859"/>
              <a:gd name="connsiteX1" fmla="*/ 7951 w 7951"/>
              <a:gd name="connsiteY1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1" h="2798859">
                <a:moveTo>
                  <a:pt x="0" y="0"/>
                </a:moveTo>
                <a:cubicBezTo>
                  <a:pt x="2650" y="932953"/>
                  <a:pt x="5301" y="1865906"/>
                  <a:pt x="7951" y="2798859"/>
                </a:cubicBez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478"/>
            <a:endParaRPr lang="en-US" sz="3499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4339632" y="3645177"/>
            <a:ext cx="1966747" cy="672334"/>
          </a:xfrm>
          <a:custGeom>
            <a:avLst/>
            <a:gdLst>
              <a:gd name="connsiteX0" fmla="*/ 0 w 3307742"/>
              <a:gd name="connsiteY0" fmla="*/ 1041621 h 1057523"/>
              <a:gd name="connsiteX1" fmla="*/ 2313829 w 3307742"/>
              <a:gd name="connsiteY1" fmla="*/ 1057523 h 1057523"/>
              <a:gd name="connsiteX2" fmla="*/ 2313829 w 3307742"/>
              <a:gd name="connsiteY2" fmla="*/ 198782 h 1057523"/>
              <a:gd name="connsiteX3" fmla="*/ 2655735 w 3307742"/>
              <a:gd name="connsiteY3" fmla="*/ 190831 h 1057523"/>
              <a:gd name="connsiteX4" fmla="*/ 2941982 w 3307742"/>
              <a:gd name="connsiteY4" fmla="*/ 7951 h 1057523"/>
              <a:gd name="connsiteX5" fmla="*/ 3307742 w 3307742"/>
              <a:gd name="connsiteY5" fmla="*/ 0 h 105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742" h="1057523">
                <a:moveTo>
                  <a:pt x="0" y="1041621"/>
                </a:moveTo>
                <a:lnTo>
                  <a:pt x="2313829" y="1057523"/>
                </a:lnTo>
                <a:lnTo>
                  <a:pt x="2313829" y="198782"/>
                </a:lnTo>
                <a:lnTo>
                  <a:pt x="2655735" y="190831"/>
                </a:lnTo>
                <a:lnTo>
                  <a:pt x="2941982" y="7951"/>
                </a:lnTo>
                <a:lnTo>
                  <a:pt x="3307742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478"/>
            <a:endParaRPr lang="en-US" sz="3499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8" name="Freeform 137"/>
          <p:cNvSpPr/>
          <p:nvPr/>
        </p:nvSpPr>
        <p:spPr bwMode="auto">
          <a:xfrm>
            <a:off x="3603862" y="2030105"/>
            <a:ext cx="3473766" cy="1356246"/>
          </a:xfrm>
          <a:custGeom>
            <a:avLst/>
            <a:gdLst>
              <a:gd name="connsiteX0" fmla="*/ 4319517 w 4885899"/>
              <a:gd name="connsiteY0" fmla="*/ 2163170 h 2169994"/>
              <a:gd name="connsiteX1" fmla="*/ 4885899 w 4885899"/>
              <a:gd name="connsiteY1" fmla="*/ 2169994 h 2169994"/>
              <a:gd name="connsiteX2" fmla="*/ 4879075 w 4885899"/>
              <a:gd name="connsiteY2" fmla="*/ 6824 h 2169994"/>
              <a:gd name="connsiteX3" fmla="*/ 0 w 4885899"/>
              <a:gd name="connsiteY3" fmla="*/ 0 h 2169994"/>
              <a:gd name="connsiteX4" fmla="*/ 6824 w 4885899"/>
              <a:gd name="connsiteY4" fmla="*/ 1139588 h 2169994"/>
              <a:gd name="connsiteX5" fmla="*/ 1003111 w 4885899"/>
              <a:gd name="connsiteY5" fmla="*/ 1132764 h 216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5899" h="2169994">
                <a:moveTo>
                  <a:pt x="4319517" y="2163170"/>
                </a:moveTo>
                <a:lnTo>
                  <a:pt x="4885899" y="2169994"/>
                </a:lnTo>
                <a:cubicBezTo>
                  <a:pt x="4883624" y="1448937"/>
                  <a:pt x="4881350" y="727881"/>
                  <a:pt x="4879075" y="6824"/>
                </a:cubicBezTo>
                <a:lnTo>
                  <a:pt x="0" y="0"/>
                </a:lnTo>
                <a:cubicBezTo>
                  <a:pt x="2275" y="379863"/>
                  <a:pt x="4549" y="759725"/>
                  <a:pt x="6824" y="1139588"/>
                </a:cubicBezTo>
                <a:lnTo>
                  <a:pt x="1003111" y="1132764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478"/>
            <a:endParaRPr lang="en-US" sz="3499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9" name="Freeform 138"/>
          <p:cNvSpPr/>
          <p:nvPr/>
        </p:nvSpPr>
        <p:spPr bwMode="auto">
          <a:xfrm>
            <a:off x="5196057" y="3540052"/>
            <a:ext cx="683538" cy="91480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478"/>
            <a:endParaRPr lang="en-US" sz="3499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2" name="Freeform 141"/>
          <p:cNvSpPr/>
          <p:nvPr/>
        </p:nvSpPr>
        <p:spPr bwMode="auto">
          <a:xfrm>
            <a:off x="5194307" y="3227620"/>
            <a:ext cx="1069799" cy="94410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478"/>
            <a:endParaRPr lang="en-US" sz="3499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Explosion 1 5"/>
          <p:cNvSpPr/>
          <p:nvPr/>
        </p:nvSpPr>
        <p:spPr bwMode="auto">
          <a:xfrm>
            <a:off x="5854943" y="3712030"/>
            <a:ext cx="832112" cy="791759"/>
          </a:xfrm>
          <a:prstGeom prst="irregularSeal1">
            <a:avLst/>
          </a:prstGeom>
          <a:solidFill>
            <a:srgbClr val="F5B6A9">
              <a:alpha val="34902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478"/>
            <a:endParaRPr lang="en-US" sz="3499" dirty="0">
              <a:solidFill>
                <a:srgbClr val="941651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5" name="Rectangle 56"/>
          <p:cNvSpPr>
            <a:spLocks noChangeArrowheads="1"/>
          </p:cNvSpPr>
          <p:nvPr/>
        </p:nvSpPr>
        <p:spPr bwMode="auto">
          <a:xfrm>
            <a:off x="3347209" y="3934687"/>
            <a:ext cx="422291" cy="3498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[31:20]</a:t>
            </a:r>
          </a:p>
        </p:txBody>
      </p:sp>
      <p:cxnSp>
        <p:nvCxnSpPr>
          <p:cNvPr id="136" name="Straight Arrow Connector 135"/>
          <p:cNvCxnSpPr/>
          <p:nvPr/>
        </p:nvCxnSpPr>
        <p:spPr bwMode="auto">
          <a:xfrm flipH="1" flipV="1">
            <a:off x="4238625" y="4619625"/>
            <a:ext cx="6158" cy="3957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149" name="Footer Placeholder 3">
            <a:extLst>
              <a:ext uri="{FF2B5EF4-FFF2-40B4-BE49-F238E27FC236}">
                <a16:creationId xmlns:a16="http://schemas.microsoft.com/office/drawing/2014/main" id="{66255A40-1D4B-0849-9444-448200F24395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41069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3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4" grpId="0" animBg="1"/>
      <p:bldP spid="5" grpId="0" animBg="1"/>
      <p:bldP spid="138" grpId="0" animBg="1"/>
      <p:bldP spid="139" grpId="0" animBg="1"/>
      <p:bldP spid="14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</a:t>
            </a:r>
            <a:r>
              <a:rPr lang="en-US" sz="3600" b="0" dirty="0" err="1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addi</a:t>
            </a:r>
            <a:r>
              <a:rPr lang="en-US" sz="3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3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Datapath</a:t>
            </a:r>
            <a:endParaRPr lang="en-US" sz="3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9F65BA-E27E-A847-9330-A4F8EC4F0EDC}"/>
              </a:ext>
            </a:extLst>
          </p:cNvPr>
          <p:cNvGrpSpPr/>
          <p:nvPr/>
        </p:nvGrpSpPr>
        <p:grpSpPr>
          <a:xfrm>
            <a:off x="0" y="1665252"/>
            <a:ext cx="6213565" cy="3932829"/>
            <a:chOff x="977810" y="1651519"/>
            <a:chExt cx="6213565" cy="3932829"/>
          </a:xfrm>
        </p:grpSpPr>
        <p:grpSp>
          <p:nvGrpSpPr>
            <p:cNvPr id="125" name="Group 124"/>
            <p:cNvGrpSpPr/>
            <p:nvPr/>
          </p:nvGrpSpPr>
          <p:grpSpPr>
            <a:xfrm>
              <a:off x="977810" y="1664025"/>
              <a:ext cx="2347961" cy="2233469"/>
              <a:chOff x="2776507" y="1828800"/>
              <a:chExt cx="2349263" cy="2234707"/>
            </a:xfrm>
          </p:grpSpPr>
          <p:sp>
            <p:nvSpPr>
              <p:cNvPr id="104" name="Line 26"/>
              <p:cNvSpPr>
                <a:spLocks noChangeShapeType="1"/>
              </p:cNvSpPr>
              <p:nvPr/>
            </p:nvSpPr>
            <p:spPr bwMode="auto">
              <a:xfrm>
                <a:off x="4851572" y="3427203"/>
                <a:ext cx="27419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3691017" y="2185486"/>
                <a:ext cx="204396" cy="1960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>
                    <a:solidFill>
                      <a:schemeClr val="tx2"/>
                    </a:solidFill>
                  </a:rPr>
                  <a:t>+4</a:t>
                </a:r>
              </a:p>
            </p:txBody>
          </p:sp>
          <p:sp>
            <p:nvSpPr>
              <p:cNvPr id="106" name="Freeform 28"/>
              <p:cNvSpPr>
                <a:spLocks/>
              </p:cNvSpPr>
              <p:nvPr/>
            </p:nvSpPr>
            <p:spPr bwMode="auto">
              <a:xfrm>
                <a:off x="4028978" y="2178345"/>
                <a:ext cx="413011" cy="653275"/>
              </a:xfrm>
              <a:custGeom>
                <a:avLst/>
                <a:gdLst>
                  <a:gd name="T0" fmla="*/ 0 w 241"/>
                  <a:gd name="T1" fmla="*/ 0 h 385"/>
                  <a:gd name="T2" fmla="*/ 0 w 241"/>
                  <a:gd name="T3" fmla="*/ 160 h 385"/>
                  <a:gd name="T4" fmla="*/ 48 w 241"/>
                  <a:gd name="T5" fmla="*/ 192 h 385"/>
                  <a:gd name="T6" fmla="*/ 0 w 241"/>
                  <a:gd name="T7" fmla="*/ 224 h 385"/>
                  <a:gd name="T8" fmla="*/ 0 w 241"/>
                  <a:gd name="T9" fmla="*/ 384 h 385"/>
                  <a:gd name="T10" fmla="*/ 240 w 241"/>
                  <a:gd name="T11" fmla="*/ 288 h 385"/>
                  <a:gd name="T12" fmla="*/ 240 w 241"/>
                  <a:gd name="T13" fmla="*/ 96 h 385"/>
                  <a:gd name="T14" fmla="*/ 0 w 241"/>
                  <a:gd name="T15" fmla="*/ 0 h 3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1"/>
                  <a:gd name="T25" fmla="*/ 0 h 385"/>
                  <a:gd name="T26" fmla="*/ 241 w 241"/>
                  <a:gd name="T27" fmla="*/ 385 h 3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1" h="385">
                    <a:moveTo>
                      <a:pt x="0" y="0"/>
                    </a:moveTo>
                    <a:lnTo>
                      <a:pt x="0" y="160"/>
                    </a:lnTo>
                    <a:lnTo>
                      <a:pt x="48" y="192"/>
                    </a:lnTo>
                    <a:lnTo>
                      <a:pt x="0" y="224"/>
                    </a:lnTo>
                    <a:lnTo>
                      <a:pt x="0" y="384"/>
                    </a:lnTo>
                    <a:lnTo>
                      <a:pt x="240" y="288"/>
                    </a:lnTo>
                    <a:lnTo>
                      <a:pt x="240" y="9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" name="Line 29"/>
              <p:cNvSpPr>
                <a:spLocks noChangeShapeType="1"/>
              </p:cNvSpPr>
              <p:nvPr/>
            </p:nvSpPr>
            <p:spPr bwMode="auto">
              <a:xfrm>
                <a:off x="3923082" y="2260040"/>
                <a:ext cx="97330" cy="541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4108601" y="2402325"/>
                <a:ext cx="289402" cy="1960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>
                    <a:solidFill>
                      <a:schemeClr val="tx2"/>
                    </a:solidFill>
                  </a:rPr>
                  <a:t>Add</a:t>
                </a:r>
              </a:p>
            </p:txBody>
          </p:sp>
          <p:sp>
            <p:nvSpPr>
              <p:cNvPr id="109" name="Rectangle 31"/>
              <p:cNvSpPr>
                <a:spLocks noChangeArrowheads="1"/>
              </p:cNvSpPr>
              <p:nvPr/>
            </p:nvSpPr>
            <p:spPr bwMode="auto">
              <a:xfrm>
                <a:off x="3362296" y="3662680"/>
                <a:ext cx="230059" cy="1960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>
                    <a:solidFill>
                      <a:schemeClr val="tx2"/>
                    </a:solidFill>
                  </a:rPr>
                  <a:t>clk</a:t>
                </a:r>
              </a:p>
            </p:txBody>
          </p:sp>
          <p:sp>
            <p:nvSpPr>
              <p:cNvPr id="110" name="Line 32"/>
              <p:cNvSpPr>
                <a:spLocks noChangeShapeType="1"/>
              </p:cNvSpPr>
              <p:nvPr/>
            </p:nvSpPr>
            <p:spPr bwMode="auto">
              <a:xfrm>
                <a:off x="3557701" y="3576523"/>
                <a:ext cx="0" cy="1408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14" name="Freeform 34"/>
              <p:cNvSpPr>
                <a:spLocks/>
              </p:cNvSpPr>
              <p:nvPr/>
            </p:nvSpPr>
            <p:spPr bwMode="auto">
              <a:xfrm>
                <a:off x="3670807" y="3267702"/>
                <a:ext cx="330751" cy="1697"/>
              </a:xfrm>
              <a:custGeom>
                <a:avLst/>
                <a:gdLst>
                  <a:gd name="T0" fmla="*/ 0 w 193"/>
                  <a:gd name="T1" fmla="*/ 0 h 1"/>
                  <a:gd name="T2" fmla="*/ 144 w 193"/>
                  <a:gd name="T3" fmla="*/ 0 h 1"/>
                  <a:gd name="T4" fmla="*/ 192 w 19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93"/>
                  <a:gd name="T10" fmla="*/ 0 h 1"/>
                  <a:gd name="T11" fmla="*/ 193 w 19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3" h="1">
                    <a:moveTo>
                      <a:pt x="0" y="0"/>
                    </a:moveTo>
                    <a:lnTo>
                      <a:pt x="144" y="0"/>
                    </a:lnTo>
                    <a:lnTo>
                      <a:pt x="192" y="0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15" name="Group 35"/>
              <p:cNvGrpSpPr>
                <a:grpSpLocks/>
              </p:cNvGrpSpPr>
              <p:nvPr/>
            </p:nvGrpSpPr>
            <p:grpSpPr bwMode="auto">
              <a:xfrm>
                <a:off x="4011843" y="3072566"/>
                <a:ext cx="817453" cy="990941"/>
                <a:chOff x="1326" y="1623"/>
                <a:chExt cx="477" cy="584"/>
              </a:xfrm>
            </p:grpSpPr>
            <p:sp>
              <p:nvSpPr>
                <p:cNvPr id="120" name="Rectangle 36"/>
                <p:cNvSpPr>
                  <a:spLocks noChangeArrowheads="1"/>
                </p:cNvSpPr>
                <p:nvPr/>
              </p:nvSpPr>
              <p:spPr bwMode="auto">
                <a:xfrm>
                  <a:off x="1331" y="1623"/>
                  <a:ext cx="472" cy="58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1" name="Rectangle 37"/>
                <p:cNvSpPr>
                  <a:spLocks noChangeArrowheads="1"/>
                </p:cNvSpPr>
                <p:nvPr/>
              </p:nvSpPr>
              <p:spPr bwMode="auto">
                <a:xfrm>
                  <a:off x="1326" y="1691"/>
                  <a:ext cx="183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42416" tIns="20837" rIns="42416" bIns="20837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000" dirty="0" err="1">
                      <a:solidFill>
                        <a:schemeClr val="tx2"/>
                      </a:solidFill>
                    </a:rPr>
                    <a:t>addr</a:t>
                  </a:r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2" name="Rectangle 38"/>
                <p:cNvSpPr>
                  <a:spLocks noChangeArrowheads="1"/>
                </p:cNvSpPr>
                <p:nvPr/>
              </p:nvSpPr>
              <p:spPr bwMode="auto">
                <a:xfrm>
                  <a:off x="1613" y="1774"/>
                  <a:ext cx="159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42416" tIns="20837" rIns="42416" bIns="20837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000" dirty="0" err="1">
                      <a:solidFill>
                        <a:schemeClr val="tx2"/>
                      </a:solidFill>
                    </a:rPr>
                    <a:t>inst</a:t>
                  </a:r>
                  <a:endParaRPr lang="en-US" sz="688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3" name="Rectangle 39"/>
                <p:cNvSpPr>
                  <a:spLocks noChangeArrowheads="1"/>
                </p:cNvSpPr>
                <p:nvPr/>
              </p:nvSpPr>
              <p:spPr bwMode="auto">
                <a:xfrm>
                  <a:off x="1432" y="2054"/>
                  <a:ext cx="230" cy="1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42416" tIns="20837" rIns="42416" bIns="20837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125" dirty="0">
                      <a:solidFill>
                        <a:schemeClr val="tx2"/>
                      </a:solidFill>
                    </a:rPr>
                    <a:t>IMEM</a:t>
                  </a:r>
                </a:p>
              </p:txBody>
            </p:sp>
          </p:grpSp>
          <p:sp>
            <p:nvSpPr>
              <p:cNvPr id="116" name="Rectangle 40"/>
              <p:cNvSpPr>
                <a:spLocks noChangeArrowheads="1"/>
              </p:cNvSpPr>
              <p:nvPr/>
            </p:nvSpPr>
            <p:spPr bwMode="auto">
              <a:xfrm>
                <a:off x="3437739" y="2955487"/>
                <a:ext cx="219358" cy="6244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17" name="Line 41"/>
              <p:cNvSpPr>
                <a:spLocks noChangeShapeType="1"/>
              </p:cNvSpPr>
              <p:nvPr/>
            </p:nvSpPr>
            <p:spPr bwMode="auto">
              <a:xfrm>
                <a:off x="3684517" y="3267702"/>
                <a:ext cx="548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18" name="Rectangle 42"/>
              <p:cNvSpPr>
                <a:spLocks noChangeArrowheads="1"/>
              </p:cNvSpPr>
              <p:nvPr/>
            </p:nvSpPr>
            <p:spPr bwMode="auto">
              <a:xfrm>
                <a:off x="3409948" y="3157761"/>
                <a:ext cx="212416" cy="1768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875" dirty="0">
                    <a:solidFill>
                      <a:schemeClr val="tx2"/>
                    </a:solidFill>
                  </a:rPr>
                  <a:t>PC</a:t>
                </a:r>
              </a:p>
            </p:txBody>
          </p:sp>
          <p:sp>
            <p:nvSpPr>
              <p:cNvPr id="119" name="Freeform 43"/>
              <p:cNvSpPr>
                <a:spLocks/>
              </p:cNvSpPr>
              <p:nvPr/>
            </p:nvSpPr>
            <p:spPr bwMode="auto">
              <a:xfrm>
                <a:off x="3506289" y="3498469"/>
                <a:ext cx="83973" cy="83144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49"/>
                  <a:gd name="T11" fmla="*/ 49 w 49"/>
                  <a:gd name="T12" fmla="*/ 49 h 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12" name="Freeform 44"/>
              <p:cNvSpPr>
                <a:spLocks/>
              </p:cNvSpPr>
              <p:nvPr/>
            </p:nvSpPr>
            <p:spPr bwMode="auto">
              <a:xfrm>
                <a:off x="2879061" y="1828800"/>
                <a:ext cx="1895393" cy="1433811"/>
              </a:xfrm>
              <a:custGeom>
                <a:avLst/>
                <a:gdLst>
                  <a:gd name="T0" fmla="*/ 921 w 1106"/>
                  <a:gd name="T1" fmla="*/ 410 h 845"/>
                  <a:gd name="T2" fmla="*/ 1104 w 1106"/>
                  <a:gd name="T3" fmla="*/ 409 h 845"/>
                  <a:gd name="T4" fmla="*/ 1106 w 1106"/>
                  <a:gd name="T5" fmla="*/ 1 h 845"/>
                  <a:gd name="T6" fmla="*/ 775 w 1106"/>
                  <a:gd name="T7" fmla="*/ 0 h 845"/>
                  <a:gd name="T8" fmla="*/ 2 w 1106"/>
                  <a:gd name="T9" fmla="*/ 1 h 845"/>
                  <a:gd name="T10" fmla="*/ 0 w 1106"/>
                  <a:gd name="T11" fmla="*/ 845 h 845"/>
                  <a:gd name="T12" fmla="*/ 335 w 1106"/>
                  <a:gd name="T13" fmla="*/ 845 h 8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6"/>
                  <a:gd name="T22" fmla="*/ 0 h 845"/>
                  <a:gd name="T23" fmla="*/ 1106 w 1106"/>
                  <a:gd name="T24" fmla="*/ 845 h 8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6" h="845">
                    <a:moveTo>
                      <a:pt x="921" y="410"/>
                    </a:moveTo>
                    <a:lnTo>
                      <a:pt x="1104" y="409"/>
                    </a:lnTo>
                    <a:lnTo>
                      <a:pt x="1106" y="1"/>
                    </a:lnTo>
                    <a:lnTo>
                      <a:pt x="775" y="0"/>
                    </a:lnTo>
                    <a:lnTo>
                      <a:pt x="2" y="1"/>
                    </a:lnTo>
                    <a:lnTo>
                      <a:pt x="0" y="845"/>
                    </a:lnTo>
                    <a:lnTo>
                      <a:pt x="335" y="845"/>
                    </a:lnTo>
                  </a:path>
                </a:pathLst>
              </a:custGeom>
              <a:noFill/>
              <a:ln w="28575" cap="rnd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13" name="Freeform 45"/>
              <p:cNvSpPr>
                <a:spLocks/>
              </p:cNvSpPr>
              <p:nvPr/>
            </p:nvSpPr>
            <p:spPr bwMode="auto">
              <a:xfrm>
                <a:off x="3741071" y="2711145"/>
                <a:ext cx="287908" cy="565040"/>
              </a:xfrm>
              <a:custGeom>
                <a:avLst/>
                <a:gdLst>
                  <a:gd name="T0" fmla="*/ 1 w 168"/>
                  <a:gd name="T1" fmla="*/ 333 h 333"/>
                  <a:gd name="T2" fmla="*/ 0 w 168"/>
                  <a:gd name="T3" fmla="*/ 5 h 333"/>
                  <a:gd name="T4" fmla="*/ 5 w 168"/>
                  <a:gd name="T5" fmla="*/ 0 h 333"/>
                  <a:gd name="T6" fmla="*/ 168 w 168"/>
                  <a:gd name="T7" fmla="*/ 4 h 3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333"/>
                  <a:gd name="T14" fmla="*/ 168 w 168"/>
                  <a:gd name="T15" fmla="*/ 333 h 3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333">
                    <a:moveTo>
                      <a:pt x="1" y="333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168" y="4"/>
                    </a:lnTo>
                  </a:path>
                </a:pathLst>
              </a:cu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24" name="Rectangle 42"/>
              <p:cNvSpPr>
                <a:spLocks noChangeArrowheads="1"/>
              </p:cNvSpPr>
              <p:nvPr/>
            </p:nvSpPr>
            <p:spPr bwMode="auto">
              <a:xfrm>
                <a:off x="2776507" y="3288006"/>
                <a:ext cx="326292" cy="19607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>
                    <a:solidFill>
                      <a:schemeClr val="tx2"/>
                    </a:solidFill>
                  </a:rPr>
                  <a:t>pc+4</a:t>
                </a:r>
              </a:p>
            </p:txBody>
          </p:sp>
        </p:grp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334186" y="3055146"/>
              <a:ext cx="897416" cy="233196"/>
            </a:xfrm>
            <a:custGeom>
              <a:avLst/>
              <a:gdLst>
                <a:gd name="T0" fmla="*/ 0 w 817"/>
                <a:gd name="T1" fmla="*/ 192 h 193"/>
                <a:gd name="T2" fmla="*/ 0 w 817"/>
                <a:gd name="T3" fmla="*/ 0 h 193"/>
                <a:gd name="T4" fmla="*/ 816 w 817"/>
                <a:gd name="T5" fmla="*/ 0 h 193"/>
                <a:gd name="T6" fmla="*/ 0 60000 65536"/>
                <a:gd name="T7" fmla="*/ 0 60000 65536"/>
                <a:gd name="T8" fmla="*/ 0 60000 65536"/>
                <a:gd name="T9" fmla="*/ 0 w 817"/>
                <a:gd name="T10" fmla="*/ 0 h 193"/>
                <a:gd name="T11" fmla="*/ 817 w 817"/>
                <a:gd name="T12" fmla="*/ 193 h 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7" h="193">
                  <a:moveTo>
                    <a:pt x="0" y="192"/>
                  </a:moveTo>
                  <a:lnTo>
                    <a:pt x="0" y="0"/>
                  </a:ln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34186" y="3278083"/>
              <a:ext cx="897416" cy="1208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  <a:gd name="T4" fmla="*/ 0 60000 65536"/>
                <a:gd name="T5" fmla="*/ 0 60000 65536"/>
                <a:gd name="T6" fmla="*/ 0 w 817"/>
                <a:gd name="T7" fmla="*/ 0 h 1"/>
                <a:gd name="T8" fmla="*/ 817 w 8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4658337" y="3545488"/>
              <a:ext cx="1251755" cy="28574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135" name="Rectangle 56"/>
            <p:cNvSpPr>
              <a:spLocks noChangeArrowheads="1"/>
            </p:cNvSpPr>
            <p:nvPr/>
          </p:nvSpPr>
          <p:spPr bwMode="auto">
            <a:xfrm>
              <a:off x="3422724" y="3326090"/>
              <a:ext cx="608239" cy="1959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Inst</a:t>
              </a:r>
              <a:r>
                <a:rPr lang="en-US" sz="1000" dirty="0">
                  <a:solidFill>
                    <a:schemeClr val="tx2"/>
                  </a:solidFill>
                </a:rPr>
                <a:t>[24:20]</a:t>
              </a:r>
            </a:p>
          </p:txBody>
        </p:sp>
        <p:sp>
          <p:nvSpPr>
            <p:cNvPr id="137" name="Line 58"/>
            <p:cNvSpPr>
              <a:spLocks noChangeShapeType="1"/>
            </p:cNvSpPr>
            <p:nvPr/>
          </p:nvSpPr>
          <p:spPr bwMode="auto">
            <a:xfrm>
              <a:off x="3334185" y="3059979"/>
              <a:ext cx="5648" cy="19553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25399" y="3501149"/>
              <a:ext cx="897416" cy="1208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  <a:gd name="T4" fmla="*/ 0 60000 65536"/>
                <a:gd name="T5" fmla="*/ 0 60000 65536"/>
                <a:gd name="T6" fmla="*/ 0 w 817"/>
                <a:gd name="T7" fmla="*/ 0 h 1"/>
                <a:gd name="T8" fmla="*/ 817 w 8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grpSp>
          <p:nvGrpSpPr>
            <p:cNvPr id="141" name="Group 62"/>
            <p:cNvGrpSpPr>
              <a:grpSpLocks/>
            </p:cNvGrpSpPr>
            <p:nvPr/>
          </p:nvGrpSpPr>
          <p:grpSpPr bwMode="auto">
            <a:xfrm>
              <a:off x="6317089" y="3026107"/>
              <a:ext cx="423087" cy="730621"/>
              <a:chOff x="4085" y="1630"/>
              <a:chExt cx="241" cy="385"/>
            </a:xfrm>
          </p:grpSpPr>
          <p:sp>
            <p:nvSpPr>
              <p:cNvPr id="162" name="Freeform 65"/>
              <p:cNvSpPr>
                <a:spLocks/>
              </p:cNvSpPr>
              <p:nvPr/>
            </p:nvSpPr>
            <p:spPr bwMode="auto">
              <a:xfrm>
                <a:off x="4085" y="1630"/>
                <a:ext cx="241" cy="385"/>
              </a:xfrm>
              <a:custGeom>
                <a:avLst/>
                <a:gdLst>
                  <a:gd name="T0" fmla="*/ 0 w 241"/>
                  <a:gd name="T1" fmla="*/ 0 h 385"/>
                  <a:gd name="T2" fmla="*/ 0 w 241"/>
                  <a:gd name="T3" fmla="*/ 160 h 385"/>
                  <a:gd name="T4" fmla="*/ 48 w 241"/>
                  <a:gd name="T5" fmla="*/ 192 h 385"/>
                  <a:gd name="T6" fmla="*/ 0 w 241"/>
                  <a:gd name="T7" fmla="*/ 224 h 385"/>
                  <a:gd name="T8" fmla="*/ 0 w 241"/>
                  <a:gd name="T9" fmla="*/ 384 h 385"/>
                  <a:gd name="T10" fmla="*/ 240 w 241"/>
                  <a:gd name="T11" fmla="*/ 288 h 385"/>
                  <a:gd name="T12" fmla="*/ 240 w 241"/>
                  <a:gd name="T13" fmla="*/ 96 h 385"/>
                  <a:gd name="T14" fmla="*/ 0 w 241"/>
                  <a:gd name="T15" fmla="*/ 0 h 3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1"/>
                  <a:gd name="T25" fmla="*/ 0 h 385"/>
                  <a:gd name="T26" fmla="*/ 241 w 241"/>
                  <a:gd name="T27" fmla="*/ 385 h 3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1" h="385">
                    <a:moveTo>
                      <a:pt x="0" y="0"/>
                    </a:moveTo>
                    <a:lnTo>
                      <a:pt x="0" y="160"/>
                    </a:lnTo>
                    <a:lnTo>
                      <a:pt x="48" y="192"/>
                    </a:lnTo>
                    <a:lnTo>
                      <a:pt x="0" y="224"/>
                    </a:lnTo>
                    <a:lnTo>
                      <a:pt x="0" y="384"/>
                    </a:lnTo>
                    <a:lnTo>
                      <a:pt x="240" y="288"/>
                    </a:lnTo>
                    <a:lnTo>
                      <a:pt x="240" y="9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163" name="Rectangle 66"/>
              <p:cNvSpPr>
                <a:spLocks noChangeArrowheads="1"/>
              </p:cNvSpPr>
              <p:nvPr/>
            </p:nvSpPr>
            <p:spPr bwMode="auto">
              <a:xfrm>
                <a:off x="4106" y="1828"/>
                <a:ext cx="187" cy="11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ALU</a:t>
                </a:r>
              </a:p>
            </p:txBody>
          </p:sp>
          <p:sp>
            <p:nvSpPr>
              <p:cNvPr id="180" name="Rectangle 66"/>
              <p:cNvSpPr>
                <a:spLocks noChangeArrowheads="1"/>
              </p:cNvSpPr>
              <p:nvPr/>
            </p:nvSpPr>
            <p:spPr bwMode="auto">
              <a:xfrm>
                <a:off x="4145" y="1708"/>
                <a:ext cx="101" cy="14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500" dirty="0">
                    <a:solidFill>
                      <a:schemeClr val="tx2"/>
                    </a:solidFill>
                  </a:rPr>
                  <a:t>+</a:t>
                </a:r>
              </a:p>
            </p:txBody>
          </p:sp>
        </p:grpSp>
        <p:sp>
          <p:nvSpPr>
            <p:cNvPr id="146" name="Rectangle 72"/>
            <p:cNvSpPr>
              <a:spLocks noChangeArrowheads="1"/>
            </p:cNvSpPr>
            <p:nvPr/>
          </p:nvSpPr>
          <p:spPr bwMode="auto">
            <a:xfrm>
              <a:off x="4711740" y="4065716"/>
              <a:ext cx="229931" cy="1959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clk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48" name="Rectangle 74"/>
            <p:cNvSpPr>
              <a:spLocks noChangeArrowheads="1"/>
            </p:cNvSpPr>
            <p:nvPr/>
          </p:nvSpPr>
          <p:spPr bwMode="auto">
            <a:xfrm>
              <a:off x="4244783" y="2491195"/>
              <a:ext cx="938815" cy="14397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150" name="Rectangle 76"/>
            <p:cNvSpPr>
              <a:spLocks noChangeArrowheads="1"/>
            </p:cNvSpPr>
            <p:nvPr/>
          </p:nvSpPr>
          <p:spPr bwMode="auto">
            <a:xfrm>
              <a:off x="4309026" y="3695663"/>
              <a:ext cx="455955" cy="215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 err="1">
                  <a:solidFill>
                    <a:schemeClr val="tx2"/>
                  </a:solidFill>
                </a:rPr>
                <a:t>Reg</a:t>
              </a:r>
              <a:r>
                <a:rPr lang="en-US" sz="1125" dirty="0">
                  <a:solidFill>
                    <a:schemeClr val="tx2"/>
                  </a:solidFill>
                </a:rPr>
                <a:t> [ ]</a:t>
              </a:r>
            </a:p>
          </p:txBody>
        </p:sp>
        <p:sp>
          <p:nvSpPr>
            <p:cNvPr id="144" name="Line 86"/>
            <p:cNvSpPr>
              <a:spLocks noChangeShapeType="1"/>
            </p:cNvSpPr>
            <p:nvPr/>
          </p:nvSpPr>
          <p:spPr bwMode="auto">
            <a:xfrm>
              <a:off x="6726131" y="3382422"/>
              <a:ext cx="35149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164" name="Freeform 53"/>
            <p:cNvSpPr>
              <a:spLocks/>
            </p:cNvSpPr>
            <p:nvPr/>
          </p:nvSpPr>
          <p:spPr bwMode="auto">
            <a:xfrm flipV="1">
              <a:off x="5195946" y="3194045"/>
              <a:ext cx="1121143" cy="31762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165" name="Line 86"/>
            <p:cNvSpPr>
              <a:spLocks noChangeShapeType="1"/>
            </p:cNvSpPr>
            <p:nvPr/>
          </p:nvSpPr>
          <p:spPr bwMode="auto">
            <a:xfrm flipH="1">
              <a:off x="7083134" y="2047558"/>
              <a:ext cx="12992" cy="132591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25" dirty="0"/>
            </a:p>
          </p:txBody>
        </p:sp>
        <p:sp>
          <p:nvSpPr>
            <p:cNvPr id="166" name="Line 86"/>
            <p:cNvSpPr>
              <a:spLocks noChangeShapeType="1"/>
            </p:cNvSpPr>
            <p:nvPr/>
          </p:nvSpPr>
          <p:spPr bwMode="auto">
            <a:xfrm flipV="1">
              <a:off x="3611149" y="2028128"/>
              <a:ext cx="3484976" cy="1347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167" name="Line 86"/>
            <p:cNvSpPr>
              <a:spLocks noChangeShapeType="1"/>
            </p:cNvSpPr>
            <p:nvPr/>
          </p:nvSpPr>
          <p:spPr bwMode="auto">
            <a:xfrm flipH="1">
              <a:off x="3597621" y="2027603"/>
              <a:ext cx="10479" cy="7139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25" dirty="0"/>
            </a:p>
          </p:txBody>
        </p:sp>
        <p:sp>
          <p:nvSpPr>
            <p:cNvPr id="168" name="Freeform 53"/>
            <p:cNvSpPr>
              <a:spLocks/>
            </p:cNvSpPr>
            <p:nvPr/>
          </p:nvSpPr>
          <p:spPr bwMode="auto">
            <a:xfrm flipV="1">
              <a:off x="3604876" y="2712093"/>
              <a:ext cx="627557" cy="29488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4801774" y="3847883"/>
              <a:ext cx="83927" cy="83099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71" name="Line 85"/>
            <p:cNvSpPr>
              <a:spLocks noChangeShapeType="1"/>
            </p:cNvSpPr>
            <p:nvPr/>
          </p:nvSpPr>
          <p:spPr bwMode="auto">
            <a:xfrm>
              <a:off x="4849399" y="3930981"/>
              <a:ext cx="0" cy="1087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172" name="Rectangle 56"/>
            <p:cNvSpPr>
              <a:spLocks noChangeArrowheads="1"/>
            </p:cNvSpPr>
            <p:nvPr/>
          </p:nvSpPr>
          <p:spPr bwMode="auto">
            <a:xfrm>
              <a:off x="3422724" y="3073732"/>
              <a:ext cx="608239" cy="1959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Inst</a:t>
              </a:r>
              <a:r>
                <a:rPr lang="en-US" sz="1000" dirty="0">
                  <a:solidFill>
                    <a:schemeClr val="tx2"/>
                  </a:solidFill>
                </a:rPr>
                <a:t>[19:15]</a:t>
              </a:r>
            </a:p>
          </p:txBody>
        </p:sp>
        <p:sp>
          <p:nvSpPr>
            <p:cNvPr id="173" name="Rectangle 56"/>
            <p:cNvSpPr>
              <a:spLocks noChangeArrowheads="1"/>
            </p:cNvSpPr>
            <p:nvPr/>
          </p:nvSpPr>
          <p:spPr bwMode="auto">
            <a:xfrm>
              <a:off x="3461839" y="2835607"/>
              <a:ext cx="550531" cy="1959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Inst</a:t>
              </a:r>
              <a:r>
                <a:rPr lang="en-US" sz="1000" dirty="0">
                  <a:solidFill>
                    <a:schemeClr val="tx2"/>
                  </a:solidFill>
                </a:rPr>
                <a:t>[11:7]</a:t>
              </a:r>
            </a:p>
          </p:txBody>
        </p:sp>
        <p:sp>
          <p:nvSpPr>
            <p:cNvPr id="174" name="Rectangle 76"/>
            <p:cNvSpPr>
              <a:spLocks noChangeArrowheads="1"/>
            </p:cNvSpPr>
            <p:nvPr/>
          </p:nvSpPr>
          <p:spPr bwMode="auto">
            <a:xfrm>
              <a:off x="4230274" y="3407107"/>
              <a:ext cx="406261" cy="1959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AddrB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75" name="Rectangle 76"/>
            <p:cNvSpPr>
              <a:spLocks noChangeArrowheads="1"/>
            </p:cNvSpPr>
            <p:nvPr/>
          </p:nvSpPr>
          <p:spPr bwMode="auto">
            <a:xfrm>
              <a:off x="4230274" y="3168982"/>
              <a:ext cx="406261" cy="1959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AddrA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76" name="Rectangle 76"/>
            <p:cNvSpPr>
              <a:spLocks noChangeArrowheads="1"/>
            </p:cNvSpPr>
            <p:nvPr/>
          </p:nvSpPr>
          <p:spPr bwMode="auto">
            <a:xfrm>
              <a:off x="4754149" y="3155305"/>
              <a:ext cx="387025" cy="1959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DataA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77" name="Rectangle 76"/>
            <p:cNvSpPr>
              <a:spLocks noChangeArrowheads="1"/>
            </p:cNvSpPr>
            <p:nvPr/>
          </p:nvSpPr>
          <p:spPr bwMode="auto">
            <a:xfrm>
              <a:off x="4754149" y="3449264"/>
              <a:ext cx="387025" cy="1959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DataB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78" name="Rectangle 76"/>
            <p:cNvSpPr>
              <a:spLocks noChangeArrowheads="1"/>
            </p:cNvSpPr>
            <p:nvPr/>
          </p:nvSpPr>
          <p:spPr bwMode="auto">
            <a:xfrm>
              <a:off x="4227133" y="2957163"/>
              <a:ext cx="406261" cy="1959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AddrD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79" name="Rectangle 76"/>
            <p:cNvSpPr>
              <a:spLocks noChangeArrowheads="1"/>
            </p:cNvSpPr>
            <p:nvPr/>
          </p:nvSpPr>
          <p:spPr bwMode="auto">
            <a:xfrm>
              <a:off x="4230274" y="2645662"/>
              <a:ext cx="387025" cy="1959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DataD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81" name="Rectangle 72"/>
            <p:cNvSpPr>
              <a:spLocks noChangeArrowheads="1"/>
            </p:cNvSpPr>
            <p:nvPr/>
          </p:nvSpPr>
          <p:spPr bwMode="auto">
            <a:xfrm>
              <a:off x="6753637" y="3153130"/>
              <a:ext cx="236343" cy="1959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alu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82" name="Rectangle 76"/>
            <p:cNvSpPr>
              <a:spLocks noChangeArrowheads="1"/>
            </p:cNvSpPr>
            <p:nvPr/>
          </p:nvSpPr>
          <p:spPr bwMode="auto">
            <a:xfrm>
              <a:off x="5198032" y="2998078"/>
              <a:ext cx="510457" cy="1959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Reg</a:t>
              </a:r>
              <a:r>
                <a:rPr lang="en-US" sz="1000" dirty="0">
                  <a:solidFill>
                    <a:schemeClr val="tx2"/>
                  </a:solidFill>
                </a:rPr>
                <a:t>[rs1]</a:t>
              </a:r>
            </a:p>
          </p:txBody>
        </p:sp>
        <p:sp>
          <p:nvSpPr>
            <p:cNvPr id="183" name="Rectangle 76"/>
            <p:cNvSpPr>
              <a:spLocks noChangeArrowheads="1"/>
            </p:cNvSpPr>
            <p:nvPr/>
          </p:nvSpPr>
          <p:spPr bwMode="auto">
            <a:xfrm>
              <a:off x="5182774" y="3328283"/>
              <a:ext cx="510457" cy="1959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Reg</a:t>
              </a:r>
              <a:r>
                <a:rPr lang="en-US" sz="1000" dirty="0">
                  <a:solidFill>
                    <a:schemeClr val="tx2"/>
                  </a:solidFill>
                </a:rPr>
                <a:t>[rs2]</a:t>
              </a:r>
            </a:p>
          </p:txBody>
        </p:sp>
        <p:sp>
          <p:nvSpPr>
            <p:cNvPr id="184" name="Rectangle 56"/>
            <p:cNvSpPr>
              <a:spLocks noChangeArrowheads="1"/>
            </p:cNvSpPr>
            <p:nvPr/>
          </p:nvSpPr>
          <p:spPr bwMode="auto">
            <a:xfrm>
              <a:off x="3005820" y="5079094"/>
              <a:ext cx="550531" cy="1959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Inst</a:t>
              </a:r>
              <a:r>
                <a:rPr lang="en-US" sz="1000" dirty="0">
                  <a:solidFill>
                    <a:schemeClr val="tx2"/>
                  </a:solidFill>
                </a:rPr>
                <a:t>[31:0]</a:t>
              </a: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1080306" y="3668163"/>
              <a:ext cx="6111069" cy="1916185"/>
              <a:chOff x="1728490" y="3367602"/>
              <a:chExt cx="9777710" cy="3065895"/>
            </a:xfrm>
          </p:grpSpPr>
          <p:sp>
            <p:nvSpPr>
              <p:cNvPr id="185" name="Rectangle 74"/>
              <p:cNvSpPr>
                <a:spLocks noChangeArrowheads="1"/>
              </p:cNvSpPr>
              <p:nvPr/>
            </p:nvSpPr>
            <p:spPr bwMode="auto">
              <a:xfrm>
                <a:off x="1728490" y="5548411"/>
                <a:ext cx="9777710" cy="88508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125">
                  <a:solidFill>
                    <a:schemeClr val="tx2"/>
                  </a:solidFill>
                </a:endParaRPr>
              </a:p>
            </p:txBody>
          </p:sp>
          <p:sp>
            <p:nvSpPr>
              <p:cNvPr id="188" name="Rectangle 39"/>
              <p:cNvSpPr>
                <a:spLocks noChangeArrowheads="1"/>
              </p:cNvSpPr>
              <p:nvPr/>
            </p:nvSpPr>
            <p:spPr bwMode="auto">
              <a:xfrm>
                <a:off x="4213851" y="6069328"/>
                <a:ext cx="1309173" cy="34432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Control logic</a:t>
                </a:r>
              </a:p>
            </p:txBody>
          </p:sp>
          <p:sp>
            <p:nvSpPr>
              <p:cNvPr id="189" name="Rectangle 39"/>
              <p:cNvSpPr>
                <a:spLocks noChangeArrowheads="1"/>
              </p:cNvSpPr>
              <p:nvPr/>
            </p:nvSpPr>
            <p:spPr bwMode="auto">
              <a:xfrm>
                <a:off x="7093127" y="5651940"/>
                <a:ext cx="1016786" cy="3135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RegWEn</a:t>
                </a:r>
                <a:r>
                  <a:rPr lang="en-US" sz="1000" dirty="0">
                    <a:solidFill>
                      <a:schemeClr val="tx2"/>
                    </a:solidFill>
                  </a:rPr>
                  <a:t>=1</a:t>
                </a:r>
              </a:p>
            </p:txBody>
          </p:sp>
          <p:cxnSp>
            <p:nvCxnSpPr>
              <p:cNvPr id="193" name="Straight Arrow Connector 192"/>
              <p:cNvCxnSpPr/>
              <p:nvPr/>
            </p:nvCxnSpPr>
            <p:spPr bwMode="auto">
              <a:xfrm flipV="1">
                <a:off x="7239000" y="3807668"/>
                <a:ext cx="0" cy="173501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 flipV="1">
                <a:off x="10445810" y="3367602"/>
                <a:ext cx="0" cy="211601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26" name="Rectangle 39"/>
              <p:cNvSpPr>
                <a:spLocks noChangeArrowheads="1"/>
              </p:cNvSpPr>
              <p:nvPr/>
            </p:nvSpPr>
            <p:spPr bwMode="auto">
              <a:xfrm>
                <a:off x="10086650" y="5579604"/>
                <a:ext cx="829554" cy="55977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ALUSel</a:t>
                </a:r>
                <a:r>
                  <a:rPr lang="en-US" sz="1000" dirty="0">
                    <a:solidFill>
                      <a:schemeClr val="tx2"/>
                    </a:solidFill>
                  </a:rPr>
                  <a:t>=</a:t>
                </a:r>
                <a:br>
                  <a:rPr lang="en-US" sz="1000" dirty="0">
                    <a:solidFill>
                      <a:schemeClr val="tx2"/>
                    </a:solidFill>
                  </a:rPr>
                </a:br>
                <a:r>
                  <a:rPr lang="en-US" sz="1000" dirty="0">
                    <a:solidFill>
                      <a:schemeClr val="tx2"/>
                    </a:solidFill>
                  </a:rPr>
                  <a:t>add</a:t>
                </a: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 bwMode="auto">
              <a:xfrm flipV="1">
                <a:off x="9616320" y="3655155"/>
                <a:ext cx="0" cy="186797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76" name="Rectangle 39"/>
              <p:cNvSpPr>
                <a:spLocks noChangeArrowheads="1"/>
              </p:cNvSpPr>
              <p:nvPr/>
            </p:nvSpPr>
            <p:spPr bwMode="auto">
              <a:xfrm>
                <a:off x="9109570" y="5558580"/>
                <a:ext cx="726962" cy="80599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rgbClr val="FF0000"/>
                    </a:solidFill>
                  </a:rPr>
                  <a:t>BSel</a:t>
                </a:r>
                <a:endParaRPr lang="en-US" sz="1000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sz="1000" dirty="0">
                    <a:solidFill>
                      <a:srgbClr val="FF0000"/>
                    </a:solidFill>
                  </a:rPr>
                  <a:t>(rs2=0/</a:t>
                </a:r>
                <a:br>
                  <a:rPr lang="en-US" sz="1000" dirty="0">
                    <a:solidFill>
                      <a:srgbClr val="FF0000"/>
                    </a:solidFill>
                  </a:rPr>
                </a:br>
                <a:r>
                  <a:rPr lang="en-US" sz="1000" dirty="0" err="1">
                    <a:solidFill>
                      <a:srgbClr val="FF0000"/>
                    </a:solidFill>
                  </a:rPr>
                  <a:t>Imm</a:t>
                </a:r>
                <a:r>
                  <a:rPr lang="en-US" sz="1000" dirty="0">
                    <a:solidFill>
                      <a:srgbClr val="FF0000"/>
                    </a:solidFill>
                  </a:rPr>
                  <a:t>=1)</a:t>
                </a:r>
              </a:p>
            </p:txBody>
          </p:sp>
          <p:sp>
            <p:nvSpPr>
              <p:cNvPr id="143" name="Rectangle 39"/>
              <p:cNvSpPr>
                <a:spLocks noChangeArrowheads="1"/>
              </p:cNvSpPr>
              <p:nvPr/>
            </p:nvSpPr>
            <p:spPr bwMode="auto">
              <a:xfrm>
                <a:off x="9636642" y="3884168"/>
                <a:ext cx="1650949" cy="3135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Bsel</a:t>
                </a:r>
                <a:r>
                  <a:rPr lang="en-US" sz="1000" dirty="0">
                    <a:solidFill>
                      <a:schemeClr val="tx2"/>
                    </a:solidFill>
                  </a:rPr>
                  <a:t> = 1</a:t>
                </a:r>
              </a:p>
            </p:txBody>
          </p:sp>
          <p:sp>
            <p:nvSpPr>
              <p:cNvPr id="147" name="Rectangle 39"/>
              <p:cNvSpPr>
                <a:spLocks noChangeArrowheads="1"/>
              </p:cNvSpPr>
              <p:nvPr/>
            </p:nvSpPr>
            <p:spPr bwMode="auto">
              <a:xfrm>
                <a:off x="6016879" y="5634668"/>
                <a:ext cx="1323726" cy="3135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rgbClr val="FF0000"/>
                    </a:solidFill>
                  </a:rPr>
                  <a:t>ImmSel</a:t>
                </a:r>
                <a:r>
                  <a:rPr lang="en-US" sz="1000" dirty="0">
                    <a:solidFill>
                      <a:srgbClr val="FF0000"/>
                    </a:solidFill>
                  </a:rPr>
                  <a:t>=I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905500" y="3438835"/>
              <a:ext cx="173296" cy="458658"/>
              <a:chOff x="5791200" y="1352550"/>
              <a:chExt cx="152400" cy="533400"/>
            </a:xfrm>
          </p:grpSpPr>
          <p:sp>
            <p:nvSpPr>
              <p:cNvPr id="67" name="Trapezoid 66"/>
              <p:cNvSpPr/>
              <p:nvPr/>
            </p:nvSpPr>
            <p:spPr>
              <a:xfrm rot="5400000">
                <a:off x="5600700" y="1543050"/>
                <a:ext cx="533400" cy="152400"/>
              </a:xfrm>
              <a:prstGeom prst="trapezoid">
                <a:avLst>
                  <a:gd name="adj" fmla="val 62709"/>
                </a:avLst>
              </a:prstGeom>
              <a:solidFill>
                <a:srgbClr val="FFFFFF"/>
              </a:solidFill>
              <a:ln w="28575" cmpd="sng"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375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807075" y="1390650"/>
                <a:ext cx="76200" cy="1565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75" dirty="0"/>
                  <a:t>0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821935" y="1638300"/>
                <a:ext cx="45111" cy="156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875" dirty="0"/>
                  <a:t>1</a:t>
                </a:r>
              </a:p>
            </p:txBody>
          </p:sp>
        </p:grpSp>
        <p:sp>
          <p:nvSpPr>
            <p:cNvPr id="70" name="Freeform 53"/>
            <p:cNvSpPr>
              <a:spLocks/>
            </p:cNvSpPr>
            <p:nvPr/>
          </p:nvSpPr>
          <p:spPr bwMode="auto">
            <a:xfrm flipV="1">
              <a:off x="6075961" y="3617567"/>
              <a:ext cx="241127" cy="28574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71" name="Freeform 53"/>
            <p:cNvSpPr>
              <a:spLocks/>
            </p:cNvSpPr>
            <p:nvPr/>
          </p:nvSpPr>
          <p:spPr bwMode="auto">
            <a:xfrm flipV="1">
              <a:off x="5691058" y="3743955"/>
              <a:ext cx="214442" cy="28574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72" name="Line 86"/>
            <p:cNvSpPr>
              <a:spLocks noChangeShapeType="1"/>
            </p:cNvSpPr>
            <p:nvPr/>
          </p:nvSpPr>
          <p:spPr bwMode="auto">
            <a:xfrm flipH="1">
              <a:off x="5685176" y="3777506"/>
              <a:ext cx="5423" cy="5302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25" dirty="0"/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5067740" y="4316734"/>
              <a:ext cx="579385" cy="1959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rgbClr val="FF0000"/>
                  </a:solidFill>
                </a:rPr>
                <a:t>Imm</a:t>
              </a:r>
              <a:r>
                <a:rPr lang="en-US" sz="1000" dirty="0">
                  <a:solidFill>
                    <a:srgbClr val="FF0000"/>
                  </a:solidFill>
                </a:rPr>
                <a:t>[31:0]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895726" y="3933388"/>
              <a:ext cx="533399" cy="762000"/>
              <a:chOff x="3810000" y="3105150"/>
              <a:chExt cx="533400" cy="762000"/>
            </a:xfrm>
          </p:grpSpPr>
          <p:sp>
            <p:nvSpPr>
              <p:cNvPr id="77" name="Trapezoid 76"/>
              <p:cNvSpPr/>
              <p:nvPr/>
            </p:nvSpPr>
            <p:spPr>
              <a:xfrm rot="5400000">
                <a:off x="3695700" y="3219450"/>
                <a:ext cx="762000" cy="533400"/>
              </a:xfrm>
              <a:prstGeom prst="trapezoid">
                <a:avLst>
                  <a:gd name="adj" fmla="val 30656"/>
                </a:avLst>
              </a:prstGeom>
              <a:ln w="28575" cmpd="sng"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04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819018" y="3286906"/>
                <a:ext cx="463589" cy="438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25" dirty="0" err="1"/>
                  <a:t>Imm</a:t>
                </a:r>
                <a:r>
                  <a:rPr lang="en-US" sz="1125" dirty="0"/>
                  <a:t>.</a:t>
                </a:r>
              </a:p>
              <a:p>
                <a:r>
                  <a:rPr lang="en-US" sz="1125" dirty="0"/>
                  <a:t>Gen</a:t>
                </a:r>
              </a:p>
            </p:txBody>
          </p:sp>
        </p:grpSp>
        <p:sp>
          <p:nvSpPr>
            <p:cNvPr id="79" name="Freeform 61"/>
            <p:cNvSpPr>
              <a:spLocks/>
            </p:cNvSpPr>
            <p:nvPr/>
          </p:nvSpPr>
          <p:spPr bwMode="auto">
            <a:xfrm flipV="1">
              <a:off x="3350585" y="4270392"/>
              <a:ext cx="539211" cy="46341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  <a:gd name="T4" fmla="*/ 0 60000 65536"/>
                <a:gd name="T5" fmla="*/ 0 60000 65536"/>
                <a:gd name="T6" fmla="*/ 0 w 817"/>
                <a:gd name="T7" fmla="*/ 0 h 1"/>
                <a:gd name="T8" fmla="*/ 817 w 8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80" name="Line 86"/>
            <p:cNvSpPr>
              <a:spLocks noChangeShapeType="1"/>
            </p:cNvSpPr>
            <p:nvPr/>
          </p:nvSpPr>
          <p:spPr bwMode="auto">
            <a:xfrm>
              <a:off x="4387395" y="4296618"/>
              <a:ext cx="1303204" cy="11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1080487" y="1651519"/>
              <a:ext cx="1890059" cy="1438088"/>
            </a:xfrm>
            <a:custGeom>
              <a:avLst/>
              <a:gdLst>
                <a:gd name="connsiteX0" fmla="*/ 1380565 w 3024094"/>
                <a:gd name="connsiteY0" fmla="*/ 2271059 h 2300941"/>
                <a:gd name="connsiteX1" fmla="*/ 1374588 w 3024094"/>
                <a:gd name="connsiteY1" fmla="*/ 1392517 h 2300941"/>
                <a:gd name="connsiteX2" fmla="*/ 1834777 w 3024094"/>
                <a:gd name="connsiteY2" fmla="*/ 1392517 h 2300941"/>
                <a:gd name="connsiteX3" fmla="*/ 2498165 w 3024094"/>
                <a:gd name="connsiteY3" fmla="*/ 1117600 h 2300941"/>
                <a:gd name="connsiteX4" fmla="*/ 3024094 w 3024094"/>
                <a:gd name="connsiteY4" fmla="*/ 1123576 h 2300941"/>
                <a:gd name="connsiteX5" fmla="*/ 3018118 w 3024094"/>
                <a:gd name="connsiteY5" fmla="*/ 0 h 2300941"/>
                <a:gd name="connsiteX6" fmla="*/ 23906 w 3024094"/>
                <a:gd name="connsiteY6" fmla="*/ 17929 h 2300941"/>
                <a:gd name="connsiteX7" fmla="*/ 0 w 3024094"/>
                <a:gd name="connsiteY7" fmla="*/ 2300941 h 2300941"/>
                <a:gd name="connsiteX8" fmla="*/ 872565 w 3024094"/>
                <a:gd name="connsiteY8" fmla="*/ 2300941 h 230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4094" h="2300941">
                  <a:moveTo>
                    <a:pt x="1380565" y="2271059"/>
                  </a:moveTo>
                  <a:cubicBezTo>
                    <a:pt x="1378573" y="1978212"/>
                    <a:pt x="1376580" y="1685364"/>
                    <a:pt x="1374588" y="1392517"/>
                  </a:cubicBezTo>
                  <a:lnTo>
                    <a:pt x="1834777" y="1392517"/>
                  </a:lnTo>
                  <a:lnTo>
                    <a:pt x="2498165" y="1117600"/>
                  </a:lnTo>
                  <a:lnTo>
                    <a:pt x="3024094" y="1123576"/>
                  </a:lnTo>
                  <a:lnTo>
                    <a:pt x="3018118" y="0"/>
                  </a:lnTo>
                  <a:lnTo>
                    <a:pt x="23906" y="17929"/>
                  </a:lnTo>
                  <a:lnTo>
                    <a:pt x="0" y="2300941"/>
                  </a:lnTo>
                  <a:lnTo>
                    <a:pt x="872565" y="2300941"/>
                  </a:lnTo>
                </a:path>
              </a:pathLst>
            </a:custGeom>
            <a:noFill/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57150" tIns="28575" rIns="57150" bIns="2857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571478"/>
              <a:endParaRPr lang="en-US" sz="3499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977810" y="1664025"/>
              <a:ext cx="2347961" cy="2233469"/>
              <a:chOff x="2776507" y="1828800"/>
              <a:chExt cx="2349263" cy="2234707"/>
            </a:xfrm>
          </p:grpSpPr>
          <p:sp>
            <p:nvSpPr>
              <p:cNvPr id="83" name="Line 26"/>
              <p:cNvSpPr>
                <a:spLocks noChangeShapeType="1"/>
              </p:cNvSpPr>
              <p:nvPr/>
            </p:nvSpPr>
            <p:spPr bwMode="auto">
              <a:xfrm>
                <a:off x="4851572" y="3427203"/>
                <a:ext cx="274198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84" name="Rectangle 27"/>
              <p:cNvSpPr>
                <a:spLocks noChangeArrowheads="1"/>
              </p:cNvSpPr>
              <p:nvPr/>
            </p:nvSpPr>
            <p:spPr bwMode="auto">
              <a:xfrm>
                <a:off x="3691017" y="2185486"/>
                <a:ext cx="204396" cy="1960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>
                    <a:solidFill>
                      <a:schemeClr val="tx2"/>
                    </a:solidFill>
                  </a:rPr>
                  <a:t>+4</a:t>
                </a:r>
              </a:p>
            </p:txBody>
          </p:sp>
          <p:sp>
            <p:nvSpPr>
              <p:cNvPr id="85" name="Freeform 28"/>
              <p:cNvSpPr>
                <a:spLocks/>
              </p:cNvSpPr>
              <p:nvPr/>
            </p:nvSpPr>
            <p:spPr bwMode="auto">
              <a:xfrm>
                <a:off x="4028978" y="2178345"/>
                <a:ext cx="413011" cy="653275"/>
              </a:xfrm>
              <a:custGeom>
                <a:avLst/>
                <a:gdLst>
                  <a:gd name="T0" fmla="*/ 0 w 241"/>
                  <a:gd name="T1" fmla="*/ 0 h 385"/>
                  <a:gd name="T2" fmla="*/ 0 w 241"/>
                  <a:gd name="T3" fmla="*/ 160 h 385"/>
                  <a:gd name="T4" fmla="*/ 48 w 241"/>
                  <a:gd name="T5" fmla="*/ 192 h 385"/>
                  <a:gd name="T6" fmla="*/ 0 w 241"/>
                  <a:gd name="T7" fmla="*/ 224 h 385"/>
                  <a:gd name="T8" fmla="*/ 0 w 241"/>
                  <a:gd name="T9" fmla="*/ 384 h 385"/>
                  <a:gd name="T10" fmla="*/ 240 w 241"/>
                  <a:gd name="T11" fmla="*/ 288 h 385"/>
                  <a:gd name="T12" fmla="*/ 240 w 241"/>
                  <a:gd name="T13" fmla="*/ 96 h 385"/>
                  <a:gd name="T14" fmla="*/ 0 w 241"/>
                  <a:gd name="T15" fmla="*/ 0 h 3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1"/>
                  <a:gd name="T25" fmla="*/ 0 h 385"/>
                  <a:gd name="T26" fmla="*/ 241 w 241"/>
                  <a:gd name="T27" fmla="*/ 385 h 3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1" h="385">
                    <a:moveTo>
                      <a:pt x="0" y="0"/>
                    </a:moveTo>
                    <a:lnTo>
                      <a:pt x="0" y="160"/>
                    </a:lnTo>
                    <a:lnTo>
                      <a:pt x="48" y="192"/>
                    </a:lnTo>
                    <a:lnTo>
                      <a:pt x="0" y="224"/>
                    </a:lnTo>
                    <a:lnTo>
                      <a:pt x="0" y="384"/>
                    </a:lnTo>
                    <a:lnTo>
                      <a:pt x="240" y="288"/>
                    </a:lnTo>
                    <a:lnTo>
                      <a:pt x="240" y="9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Line 29"/>
              <p:cNvSpPr>
                <a:spLocks noChangeShapeType="1"/>
              </p:cNvSpPr>
              <p:nvPr/>
            </p:nvSpPr>
            <p:spPr bwMode="auto">
              <a:xfrm flipV="1">
                <a:off x="3923081" y="2259792"/>
                <a:ext cx="99042" cy="683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87" name="Rectangle 30"/>
              <p:cNvSpPr>
                <a:spLocks noChangeArrowheads="1"/>
              </p:cNvSpPr>
              <p:nvPr/>
            </p:nvSpPr>
            <p:spPr bwMode="auto">
              <a:xfrm>
                <a:off x="4108601" y="2402325"/>
                <a:ext cx="289402" cy="1960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>
                    <a:solidFill>
                      <a:schemeClr val="tx2"/>
                    </a:solidFill>
                  </a:rPr>
                  <a:t>Add</a:t>
                </a:r>
              </a:p>
            </p:txBody>
          </p:sp>
          <p:sp>
            <p:nvSpPr>
              <p:cNvPr id="88" name="Rectangle 31"/>
              <p:cNvSpPr>
                <a:spLocks noChangeArrowheads="1"/>
              </p:cNvSpPr>
              <p:nvPr/>
            </p:nvSpPr>
            <p:spPr bwMode="auto">
              <a:xfrm>
                <a:off x="3362296" y="3662680"/>
                <a:ext cx="230059" cy="19607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>
                    <a:solidFill>
                      <a:schemeClr val="tx2"/>
                    </a:solidFill>
                  </a:rPr>
                  <a:t>clk</a:t>
                </a:r>
              </a:p>
            </p:txBody>
          </p:sp>
          <p:sp>
            <p:nvSpPr>
              <p:cNvPr id="89" name="Line 32"/>
              <p:cNvSpPr>
                <a:spLocks noChangeShapeType="1"/>
              </p:cNvSpPr>
              <p:nvPr/>
            </p:nvSpPr>
            <p:spPr bwMode="auto">
              <a:xfrm>
                <a:off x="3557701" y="3576523"/>
                <a:ext cx="0" cy="1408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91" name="Group 35"/>
              <p:cNvGrpSpPr>
                <a:grpSpLocks/>
              </p:cNvGrpSpPr>
              <p:nvPr/>
            </p:nvGrpSpPr>
            <p:grpSpPr bwMode="auto">
              <a:xfrm>
                <a:off x="4011843" y="3072566"/>
                <a:ext cx="817453" cy="990941"/>
                <a:chOff x="1326" y="1623"/>
                <a:chExt cx="477" cy="584"/>
              </a:xfrm>
            </p:grpSpPr>
            <p:sp>
              <p:nvSpPr>
                <p:cNvPr id="99" name="Rectangle 36"/>
                <p:cNvSpPr>
                  <a:spLocks noChangeArrowheads="1"/>
                </p:cNvSpPr>
                <p:nvPr/>
              </p:nvSpPr>
              <p:spPr bwMode="auto">
                <a:xfrm>
                  <a:off x="1331" y="1623"/>
                  <a:ext cx="472" cy="58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00" name="Rectangle 37"/>
                <p:cNvSpPr>
                  <a:spLocks noChangeArrowheads="1"/>
                </p:cNvSpPr>
                <p:nvPr/>
              </p:nvSpPr>
              <p:spPr bwMode="auto">
                <a:xfrm>
                  <a:off x="1326" y="1691"/>
                  <a:ext cx="183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42416" tIns="20837" rIns="42416" bIns="20837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000" dirty="0" err="1">
                      <a:solidFill>
                        <a:schemeClr val="tx2"/>
                      </a:solidFill>
                    </a:rPr>
                    <a:t>addr</a:t>
                  </a:r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01" name="Rectangle 38"/>
                <p:cNvSpPr>
                  <a:spLocks noChangeArrowheads="1"/>
                </p:cNvSpPr>
                <p:nvPr/>
              </p:nvSpPr>
              <p:spPr bwMode="auto">
                <a:xfrm>
                  <a:off x="1613" y="1774"/>
                  <a:ext cx="159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42416" tIns="20837" rIns="42416" bIns="20837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000" dirty="0" err="1">
                      <a:solidFill>
                        <a:schemeClr val="tx2"/>
                      </a:solidFill>
                    </a:rPr>
                    <a:t>inst</a:t>
                  </a:r>
                  <a:endParaRPr lang="en-US" sz="688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02" name="Rectangle 39"/>
                <p:cNvSpPr>
                  <a:spLocks noChangeArrowheads="1"/>
                </p:cNvSpPr>
                <p:nvPr/>
              </p:nvSpPr>
              <p:spPr bwMode="auto">
                <a:xfrm>
                  <a:off x="1432" y="2054"/>
                  <a:ext cx="230" cy="1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42416" tIns="20837" rIns="42416" bIns="20837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125" dirty="0">
                      <a:solidFill>
                        <a:schemeClr val="tx2"/>
                      </a:solidFill>
                    </a:rPr>
                    <a:t>IMEM</a:t>
                  </a:r>
                </a:p>
              </p:txBody>
            </p:sp>
          </p:grpSp>
          <p:sp>
            <p:nvSpPr>
              <p:cNvPr id="92" name="Rectangle 40"/>
              <p:cNvSpPr>
                <a:spLocks noChangeArrowheads="1"/>
              </p:cNvSpPr>
              <p:nvPr/>
            </p:nvSpPr>
            <p:spPr bwMode="auto">
              <a:xfrm>
                <a:off x="3437739" y="2955487"/>
                <a:ext cx="219358" cy="6244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93" name="Line 41"/>
              <p:cNvSpPr>
                <a:spLocks noChangeShapeType="1"/>
              </p:cNvSpPr>
              <p:nvPr/>
            </p:nvSpPr>
            <p:spPr bwMode="auto">
              <a:xfrm>
                <a:off x="3684517" y="3267702"/>
                <a:ext cx="548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94" name="Rectangle 42"/>
              <p:cNvSpPr>
                <a:spLocks noChangeArrowheads="1"/>
              </p:cNvSpPr>
              <p:nvPr/>
            </p:nvSpPr>
            <p:spPr bwMode="auto">
              <a:xfrm>
                <a:off x="3409948" y="3157761"/>
                <a:ext cx="212416" cy="1768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875" dirty="0">
                    <a:solidFill>
                      <a:schemeClr val="tx2"/>
                    </a:solidFill>
                  </a:rPr>
                  <a:t>PC</a:t>
                </a:r>
              </a:p>
            </p:txBody>
          </p:sp>
          <p:sp>
            <p:nvSpPr>
              <p:cNvPr id="95" name="Freeform 43"/>
              <p:cNvSpPr>
                <a:spLocks/>
              </p:cNvSpPr>
              <p:nvPr/>
            </p:nvSpPr>
            <p:spPr bwMode="auto">
              <a:xfrm>
                <a:off x="3506289" y="3498469"/>
                <a:ext cx="83973" cy="83144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49"/>
                  <a:gd name="T11" fmla="*/ 49 w 49"/>
                  <a:gd name="T12" fmla="*/ 49 h 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Freeform 44"/>
              <p:cNvSpPr>
                <a:spLocks/>
              </p:cNvSpPr>
              <p:nvPr/>
            </p:nvSpPr>
            <p:spPr bwMode="auto">
              <a:xfrm>
                <a:off x="2879061" y="1828800"/>
                <a:ext cx="1895393" cy="1433811"/>
              </a:xfrm>
              <a:custGeom>
                <a:avLst/>
                <a:gdLst>
                  <a:gd name="T0" fmla="*/ 921 w 1106"/>
                  <a:gd name="T1" fmla="*/ 410 h 845"/>
                  <a:gd name="T2" fmla="*/ 1104 w 1106"/>
                  <a:gd name="T3" fmla="*/ 409 h 845"/>
                  <a:gd name="T4" fmla="*/ 1106 w 1106"/>
                  <a:gd name="T5" fmla="*/ 1 h 845"/>
                  <a:gd name="T6" fmla="*/ 775 w 1106"/>
                  <a:gd name="T7" fmla="*/ 0 h 845"/>
                  <a:gd name="T8" fmla="*/ 2 w 1106"/>
                  <a:gd name="T9" fmla="*/ 1 h 845"/>
                  <a:gd name="T10" fmla="*/ 0 w 1106"/>
                  <a:gd name="T11" fmla="*/ 845 h 845"/>
                  <a:gd name="T12" fmla="*/ 335 w 1106"/>
                  <a:gd name="T13" fmla="*/ 845 h 8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6"/>
                  <a:gd name="T22" fmla="*/ 0 h 845"/>
                  <a:gd name="T23" fmla="*/ 1106 w 1106"/>
                  <a:gd name="T24" fmla="*/ 845 h 8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6" h="845">
                    <a:moveTo>
                      <a:pt x="921" y="410"/>
                    </a:moveTo>
                    <a:lnTo>
                      <a:pt x="1104" y="409"/>
                    </a:lnTo>
                    <a:lnTo>
                      <a:pt x="1106" y="1"/>
                    </a:lnTo>
                    <a:lnTo>
                      <a:pt x="775" y="0"/>
                    </a:lnTo>
                    <a:lnTo>
                      <a:pt x="2" y="1"/>
                    </a:lnTo>
                    <a:lnTo>
                      <a:pt x="0" y="845"/>
                    </a:lnTo>
                    <a:lnTo>
                      <a:pt x="335" y="845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97" name="Freeform 45"/>
              <p:cNvSpPr>
                <a:spLocks/>
              </p:cNvSpPr>
              <p:nvPr/>
            </p:nvSpPr>
            <p:spPr bwMode="auto">
              <a:xfrm>
                <a:off x="3741071" y="2711145"/>
                <a:ext cx="287908" cy="565040"/>
              </a:xfrm>
              <a:custGeom>
                <a:avLst/>
                <a:gdLst>
                  <a:gd name="T0" fmla="*/ 1 w 168"/>
                  <a:gd name="T1" fmla="*/ 333 h 333"/>
                  <a:gd name="T2" fmla="*/ 0 w 168"/>
                  <a:gd name="T3" fmla="*/ 5 h 333"/>
                  <a:gd name="T4" fmla="*/ 5 w 168"/>
                  <a:gd name="T5" fmla="*/ 0 h 333"/>
                  <a:gd name="T6" fmla="*/ 168 w 168"/>
                  <a:gd name="T7" fmla="*/ 4 h 3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333"/>
                  <a:gd name="T14" fmla="*/ 168 w 168"/>
                  <a:gd name="T15" fmla="*/ 333 h 3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333">
                    <a:moveTo>
                      <a:pt x="1" y="333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168" y="4"/>
                    </a:lnTo>
                  </a:path>
                </a:pathLst>
              </a:cu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98" name="Rectangle 42"/>
              <p:cNvSpPr>
                <a:spLocks noChangeArrowheads="1"/>
              </p:cNvSpPr>
              <p:nvPr/>
            </p:nvSpPr>
            <p:spPr bwMode="auto">
              <a:xfrm>
                <a:off x="2776507" y="3288006"/>
                <a:ext cx="326292" cy="19607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>
                    <a:solidFill>
                      <a:schemeClr val="tx2"/>
                    </a:solidFill>
                  </a:rPr>
                  <a:t>pc+4</a:t>
                </a:r>
              </a:p>
            </p:txBody>
          </p:sp>
        </p:grpSp>
        <p:sp>
          <p:nvSpPr>
            <p:cNvPr id="103" name="Freeform 102"/>
            <p:cNvSpPr/>
            <p:nvPr/>
          </p:nvSpPr>
          <p:spPr bwMode="auto">
            <a:xfrm>
              <a:off x="3029461" y="3261542"/>
              <a:ext cx="295938" cy="28574"/>
            </a:xfrm>
            <a:custGeom>
              <a:avLst/>
              <a:gdLst>
                <a:gd name="connsiteX0" fmla="*/ 0 w 585043"/>
                <a:gd name="connsiteY0" fmla="*/ 0 h 0"/>
                <a:gd name="connsiteX1" fmla="*/ 585043 w 58504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043">
                  <a:moveTo>
                    <a:pt x="0" y="0"/>
                  </a:moveTo>
                  <a:lnTo>
                    <a:pt x="585043" y="0"/>
                  </a:lnTo>
                </a:path>
              </a:pathLst>
            </a:custGeom>
            <a:noFill/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57150" tIns="28575" rIns="57150" bIns="2857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571478"/>
              <a:endParaRPr lang="en-US" sz="3499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9" name="Freeform 128"/>
            <p:cNvSpPr/>
            <p:nvPr/>
          </p:nvSpPr>
          <p:spPr bwMode="auto">
            <a:xfrm>
              <a:off x="3371187" y="3286125"/>
              <a:ext cx="833181" cy="92675"/>
            </a:xfrm>
            <a:custGeom>
              <a:avLst/>
              <a:gdLst>
                <a:gd name="connsiteX0" fmla="*/ 0 w 585043"/>
                <a:gd name="connsiteY0" fmla="*/ 0 h 0"/>
                <a:gd name="connsiteX1" fmla="*/ 585043 w 58504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043">
                  <a:moveTo>
                    <a:pt x="0" y="0"/>
                  </a:moveTo>
                  <a:lnTo>
                    <a:pt x="585043" y="0"/>
                  </a:lnTo>
                </a:path>
              </a:pathLst>
            </a:custGeom>
            <a:noFill/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57150" tIns="28575" rIns="57150" bIns="2857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571478"/>
              <a:endParaRPr lang="en-US" sz="3499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0" name="Freeform 129"/>
            <p:cNvSpPr/>
            <p:nvPr/>
          </p:nvSpPr>
          <p:spPr bwMode="auto">
            <a:xfrm>
              <a:off x="3381375" y="3479201"/>
              <a:ext cx="833181" cy="92675"/>
            </a:xfrm>
            <a:custGeom>
              <a:avLst/>
              <a:gdLst>
                <a:gd name="connsiteX0" fmla="*/ 0 w 585043"/>
                <a:gd name="connsiteY0" fmla="*/ 0 h 0"/>
                <a:gd name="connsiteX1" fmla="*/ 585043 w 58504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043">
                  <a:moveTo>
                    <a:pt x="0" y="0"/>
                  </a:moveTo>
                  <a:lnTo>
                    <a:pt x="585043" y="0"/>
                  </a:lnTo>
                </a:path>
              </a:pathLst>
            </a:custGeom>
            <a:noFill/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57150" tIns="28575" rIns="57150" bIns="2857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571478"/>
              <a:endParaRPr lang="en-US" sz="3499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1" name="Freeform 130"/>
            <p:cNvSpPr/>
            <p:nvPr/>
          </p:nvSpPr>
          <p:spPr bwMode="auto">
            <a:xfrm>
              <a:off x="3343040" y="3052976"/>
              <a:ext cx="833181" cy="92675"/>
            </a:xfrm>
            <a:custGeom>
              <a:avLst/>
              <a:gdLst>
                <a:gd name="connsiteX0" fmla="*/ 0 w 585043"/>
                <a:gd name="connsiteY0" fmla="*/ 0 h 0"/>
                <a:gd name="connsiteX1" fmla="*/ 585043 w 58504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043">
                  <a:moveTo>
                    <a:pt x="0" y="0"/>
                  </a:moveTo>
                  <a:lnTo>
                    <a:pt x="585043" y="0"/>
                  </a:lnTo>
                </a:path>
              </a:pathLst>
            </a:custGeom>
            <a:noFill/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57150" tIns="28575" rIns="57150" bIns="2857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571478"/>
              <a:endParaRPr lang="en-US" sz="3499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3" name="Freeform 132"/>
            <p:cNvSpPr/>
            <p:nvPr/>
          </p:nvSpPr>
          <p:spPr bwMode="auto">
            <a:xfrm>
              <a:off x="1867052" y="3100434"/>
              <a:ext cx="368402" cy="91404"/>
            </a:xfrm>
            <a:custGeom>
              <a:avLst/>
              <a:gdLst>
                <a:gd name="connsiteX0" fmla="*/ 0 w 585043"/>
                <a:gd name="connsiteY0" fmla="*/ 0 h 0"/>
                <a:gd name="connsiteX1" fmla="*/ 585043 w 58504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043">
                  <a:moveTo>
                    <a:pt x="0" y="0"/>
                  </a:moveTo>
                  <a:lnTo>
                    <a:pt x="585043" y="0"/>
                  </a:lnTo>
                </a:path>
              </a:pathLst>
            </a:custGeom>
            <a:noFill/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57150" tIns="28575" rIns="57150" bIns="2857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571478"/>
              <a:endParaRPr lang="en-US" sz="3499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4" name="Freeform 133"/>
            <p:cNvSpPr/>
            <p:nvPr/>
          </p:nvSpPr>
          <p:spPr bwMode="auto">
            <a:xfrm>
              <a:off x="3325399" y="4330732"/>
              <a:ext cx="526225" cy="56909"/>
            </a:xfrm>
            <a:custGeom>
              <a:avLst/>
              <a:gdLst>
                <a:gd name="connsiteX0" fmla="*/ 0 w 585043"/>
                <a:gd name="connsiteY0" fmla="*/ 0 h 0"/>
                <a:gd name="connsiteX1" fmla="*/ 585043 w 58504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043">
                  <a:moveTo>
                    <a:pt x="0" y="0"/>
                  </a:moveTo>
                  <a:lnTo>
                    <a:pt x="585043" y="0"/>
                  </a:lnTo>
                </a:path>
              </a:pathLst>
            </a:custGeom>
            <a:noFill/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57150" tIns="28575" rIns="57150" bIns="2857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571478"/>
              <a:endParaRPr lang="en-US" sz="3499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" name="Freeform 3"/>
            <p:cNvSpPr/>
            <p:nvPr/>
          </p:nvSpPr>
          <p:spPr bwMode="auto">
            <a:xfrm flipH="1">
              <a:off x="3334579" y="3031574"/>
              <a:ext cx="28574" cy="1995141"/>
            </a:xfrm>
            <a:custGeom>
              <a:avLst/>
              <a:gdLst>
                <a:gd name="connsiteX0" fmla="*/ 0 w 7951"/>
                <a:gd name="connsiteY0" fmla="*/ 0 h 2798859"/>
                <a:gd name="connsiteX1" fmla="*/ 7951 w 7951"/>
                <a:gd name="connsiteY1" fmla="*/ 2798859 h 279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1" h="2798859">
                  <a:moveTo>
                    <a:pt x="0" y="0"/>
                  </a:moveTo>
                  <a:cubicBezTo>
                    <a:pt x="2650" y="932953"/>
                    <a:pt x="5301" y="1865906"/>
                    <a:pt x="7951" y="2798859"/>
                  </a:cubicBezTo>
                </a:path>
              </a:pathLst>
            </a:custGeom>
            <a:noFill/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57150" tIns="28575" rIns="57150" bIns="2857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571478"/>
              <a:endParaRPr lang="en-US" sz="3499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Freeform 4"/>
            <p:cNvSpPr/>
            <p:nvPr/>
          </p:nvSpPr>
          <p:spPr bwMode="auto">
            <a:xfrm>
              <a:off x="4339632" y="3645177"/>
              <a:ext cx="1966747" cy="672334"/>
            </a:xfrm>
            <a:custGeom>
              <a:avLst/>
              <a:gdLst>
                <a:gd name="connsiteX0" fmla="*/ 0 w 3307742"/>
                <a:gd name="connsiteY0" fmla="*/ 1041621 h 1057523"/>
                <a:gd name="connsiteX1" fmla="*/ 2313829 w 3307742"/>
                <a:gd name="connsiteY1" fmla="*/ 1057523 h 1057523"/>
                <a:gd name="connsiteX2" fmla="*/ 2313829 w 3307742"/>
                <a:gd name="connsiteY2" fmla="*/ 198782 h 1057523"/>
                <a:gd name="connsiteX3" fmla="*/ 2655735 w 3307742"/>
                <a:gd name="connsiteY3" fmla="*/ 190831 h 1057523"/>
                <a:gd name="connsiteX4" fmla="*/ 2941982 w 3307742"/>
                <a:gd name="connsiteY4" fmla="*/ 7951 h 1057523"/>
                <a:gd name="connsiteX5" fmla="*/ 3307742 w 3307742"/>
                <a:gd name="connsiteY5" fmla="*/ 0 h 10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7742" h="1057523">
                  <a:moveTo>
                    <a:pt x="0" y="1041621"/>
                  </a:moveTo>
                  <a:lnTo>
                    <a:pt x="2313829" y="1057523"/>
                  </a:lnTo>
                  <a:lnTo>
                    <a:pt x="2313829" y="198782"/>
                  </a:lnTo>
                  <a:lnTo>
                    <a:pt x="2655735" y="190831"/>
                  </a:lnTo>
                  <a:lnTo>
                    <a:pt x="2941982" y="7951"/>
                  </a:lnTo>
                  <a:lnTo>
                    <a:pt x="3307742" y="0"/>
                  </a:lnTo>
                </a:path>
              </a:pathLst>
            </a:custGeom>
            <a:noFill/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57150" tIns="28575" rIns="57150" bIns="2857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571478"/>
              <a:endParaRPr lang="en-US" sz="3499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8" name="Freeform 137"/>
            <p:cNvSpPr/>
            <p:nvPr/>
          </p:nvSpPr>
          <p:spPr bwMode="auto">
            <a:xfrm>
              <a:off x="3603862" y="2030105"/>
              <a:ext cx="3473766" cy="1356246"/>
            </a:xfrm>
            <a:custGeom>
              <a:avLst/>
              <a:gdLst>
                <a:gd name="connsiteX0" fmla="*/ 4319517 w 4885899"/>
                <a:gd name="connsiteY0" fmla="*/ 2163170 h 2169994"/>
                <a:gd name="connsiteX1" fmla="*/ 4885899 w 4885899"/>
                <a:gd name="connsiteY1" fmla="*/ 2169994 h 2169994"/>
                <a:gd name="connsiteX2" fmla="*/ 4879075 w 4885899"/>
                <a:gd name="connsiteY2" fmla="*/ 6824 h 2169994"/>
                <a:gd name="connsiteX3" fmla="*/ 0 w 4885899"/>
                <a:gd name="connsiteY3" fmla="*/ 0 h 2169994"/>
                <a:gd name="connsiteX4" fmla="*/ 6824 w 4885899"/>
                <a:gd name="connsiteY4" fmla="*/ 1139588 h 2169994"/>
                <a:gd name="connsiteX5" fmla="*/ 1003111 w 4885899"/>
                <a:gd name="connsiteY5" fmla="*/ 1132764 h 216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5899" h="2169994">
                  <a:moveTo>
                    <a:pt x="4319517" y="2163170"/>
                  </a:moveTo>
                  <a:lnTo>
                    <a:pt x="4885899" y="2169994"/>
                  </a:lnTo>
                  <a:cubicBezTo>
                    <a:pt x="4883624" y="1448937"/>
                    <a:pt x="4881350" y="727881"/>
                    <a:pt x="4879075" y="6824"/>
                  </a:cubicBezTo>
                  <a:lnTo>
                    <a:pt x="0" y="0"/>
                  </a:lnTo>
                  <a:cubicBezTo>
                    <a:pt x="2275" y="379863"/>
                    <a:pt x="4549" y="759725"/>
                    <a:pt x="6824" y="1139588"/>
                  </a:cubicBezTo>
                  <a:lnTo>
                    <a:pt x="1003111" y="1132764"/>
                  </a:lnTo>
                </a:path>
              </a:pathLst>
            </a:custGeom>
            <a:noFill/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57150" tIns="28575" rIns="57150" bIns="2857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571478"/>
              <a:endParaRPr lang="en-US" sz="3499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9" name="Freeform 138"/>
            <p:cNvSpPr/>
            <p:nvPr/>
          </p:nvSpPr>
          <p:spPr bwMode="auto">
            <a:xfrm>
              <a:off x="5196057" y="3540052"/>
              <a:ext cx="683538" cy="91480"/>
            </a:xfrm>
            <a:custGeom>
              <a:avLst/>
              <a:gdLst>
                <a:gd name="connsiteX0" fmla="*/ 0 w 585043"/>
                <a:gd name="connsiteY0" fmla="*/ 0 h 0"/>
                <a:gd name="connsiteX1" fmla="*/ 585043 w 58504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043">
                  <a:moveTo>
                    <a:pt x="0" y="0"/>
                  </a:moveTo>
                  <a:lnTo>
                    <a:pt x="585043" y="0"/>
                  </a:lnTo>
                </a:path>
              </a:pathLst>
            </a:custGeom>
            <a:noFill/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57150" tIns="28575" rIns="57150" bIns="2857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571478"/>
              <a:endParaRPr lang="en-US" sz="3499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42" name="Freeform 141"/>
            <p:cNvSpPr/>
            <p:nvPr/>
          </p:nvSpPr>
          <p:spPr bwMode="auto">
            <a:xfrm>
              <a:off x="5194307" y="3227620"/>
              <a:ext cx="1069799" cy="94410"/>
            </a:xfrm>
            <a:custGeom>
              <a:avLst/>
              <a:gdLst>
                <a:gd name="connsiteX0" fmla="*/ 0 w 585043"/>
                <a:gd name="connsiteY0" fmla="*/ 0 h 0"/>
                <a:gd name="connsiteX1" fmla="*/ 585043 w 58504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043">
                  <a:moveTo>
                    <a:pt x="0" y="0"/>
                  </a:moveTo>
                  <a:lnTo>
                    <a:pt x="585043" y="0"/>
                  </a:lnTo>
                </a:path>
              </a:pathLst>
            </a:custGeom>
            <a:noFill/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57150" tIns="28575" rIns="57150" bIns="2857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571478"/>
              <a:endParaRPr lang="en-US" sz="3499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6" name="Explosion 1 5"/>
            <p:cNvSpPr/>
            <p:nvPr/>
          </p:nvSpPr>
          <p:spPr bwMode="auto">
            <a:xfrm>
              <a:off x="5854943" y="3712030"/>
              <a:ext cx="832112" cy="791759"/>
            </a:xfrm>
            <a:prstGeom prst="irregularSeal1">
              <a:avLst/>
            </a:prstGeom>
            <a:solidFill>
              <a:srgbClr val="F5B6A9">
                <a:alpha val="34902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57150" tIns="28575" rIns="57150" bIns="2857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571478"/>
              <a:endParaRPr lang="en-US" sz="3499" dirty="0">
                <a:solidFill>
                  <a:srgbClr val="94165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45" name="Rectangle 56"/>
            <p:cNvSpPr>
              <a:spLocks noChangeArrowheads="1"/>
            </p:cNvSpPr>
            <p:nvPr/>
          </p:nvSpPr>
          <p:spPr bwMode="auto">
            <a:xfrm>
              <a:off x="3347209" y="3934687"/>
              <a:ext cx="422291" cy="3498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Inst</a:t>
              </a:r>
              <a:br>
                <a:rPr lang="en-US" sz="1000" dirty="0">
                  <a:solidFill>
                    <a:schemeClr val="tx2"/>
                  </a:solidFill>
                </a:rPr>
              </a:br>
              <a:r>
                <a:rPr lang="en-US" sz="1000" dirty="0">
                  <a:solidFill>
                    <a:schemeClr val="tx2"/>
                  </a:solidFill>
                </a:rPr>
                <a:t>[31:20]</a:t>
              </a:r>
            </a:p>
          </p:txBody>
        </p:sp>
        <p:cxnSp>
          <p:nvCxnSpPr>
            <p:cNvPr id="136" name="Straight Arrow Connector 135"/>
            <p:cNvCxnSpPr/>
            <p:nvPr/>
          </p:nvCxnSpPr>
          <p:spPr bwMode="auto">
            <a:xfrm flipH="1" flipV="1">
              <a:off x="4238625" y="4619625"/>
              <a:ext cx="6158" cy="3957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149" name="Google Shape;748;g5ce8b99149_0_457">
            <a:extLst>
              <a:ext uri="{FF2B5EF4-FFF2-40B4-BE49-F238E27FC236}">
                <a16:creationId xmlns:a16="http://schemas.microsoft.com/office/drawing/2014/main" id="{FF45FD10-EF89-7741-8E3F-45F4B657E8AA}"/>
              </a:ext>
            </a:extLst>
          </p:cNvPr>
          <p:cNvSpPr txBox="1">
            <a:spLocks/>
          </p:cNvSpPr>
          <p:nvPr/>
        </p:nvSpPr>
        <p:spPr>
          <a:xfrm>
            <a:off x="6478629" y="1574300"/>
            <a:ext cx="2568899" cy="48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 fontAlgn="auto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(1) Get the instruction	</a:t>
            </a:r>
          </a:p>
          <a:p>
            <a:pPr marL="457200" indent="0" fontAlgn="auto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(2) Parse instruction fields (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, rs1, rs2, operation, </a:t>
            </a:r>
            <a:r>
              <a:rPr lang="en-US" b="0" u="sng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</a:t>
            </a:r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b="0" dirty="0"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457200" indent="0" fontAlgn="auto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(3) Read data based on parsed operands</a:t>
            </a:r>
          </a:p>
          <a:p>
            <a:pPr marL="457200" indent="0" fontAlgn="auto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(4) Perform operation</a:t>
            </a:r>
          </a:p>
          <a:p>
            <a:pPr marL="457200" indent="0" fontAlgn="auto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(5) Write result to our destination register</a:t>
            </a:r>
          </a:p>
        </p:txBody>
      </p:sp>
      <p:sp>
        <p:nvSpPr>
          <p:cNvPr id="151" name="Footer Placeholder 3">
            <a:extLst>
              <a:ext uri="{FF2B5EF4-FFF2-40B4-BE49-F238E27FC236}">
                <a16:creationId xmlns:a16="http://schemas.microsoft.com/office/drawing/2014/main" id="{F4F0CBEB-C862-094A-86C8-A5466459DD03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93161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R+I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Datapath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619126" y="1664025"/>
            <a:ext cx="2347961" cy="2233469"/>
            <a:chOff x="2776507" y="1828800"/>
            <a:chExt cx="2349263" cy="2234707"/>
          </a:xfrm>
        </p:grpSpPr>
        <p:sp>
          <p:nvSpPr>
            <p:cNvPr id="10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0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04396" cy="1960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10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07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0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89402" cy="1960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0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0059" cy="1960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11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4" name="Freeform 34"/>
            <p:cNvSpPr>
              <a:spLocks/>
            </p:cNvSpPr>
            <p:nvPr/>
          </p:nvSpPr>
          <p:spPr bwMode="auto">
            <a:xfrm>
              <a:off x="3670807" y="3267702"/>
              <a:ext cx="330751" cy="1697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115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120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21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2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9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3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3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1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2416" cy="1768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875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11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2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24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26292" cy="19607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27" name="Freeform 48"/>
          <p:cNvSpPr>
            <a:spLocks/>
          </p:cNvSpPr>
          <p:nvPr/>
        </p:nvSpPr>
        <p:spPr bwMode="auto">
          <a:xfrm>
            <a:off x="2975502" y="3055146"/>
            <a:ext cx="897416" cy="233196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28" name="Freeform 49"/>
          <p:cNvSpPr>
            <a:spLocks/>
          </p:cNvSpPr>
          <p:nvPr/>
        </p:nvSpPr>
        <p:spPr bwMode="auto">
          <a:xfrm>
            <a:off x="2975501" y="3278083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32" name="Freeform 53"/>
          <p:cNvSpPr>
            <a:spLocks/>
          </p:cNvSpPr>
          <p:nvPr/>
        </p:nvSpPr>
        <p:spPr bwMode="auto">
          <a:xfrm>
            <a:off x="4299652" y="3545488"/>
            <a:ext cx="1251755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5" name="Rectangle 56"/>
          <p:cNvSpPr>
            <a:spLocks noChangeArrowheads="1"/>
          </p:cNvSpPr>
          <p:nvPr/>
        </p:nvSpPr>
        <p:spPr bwMode="auto">
          <a:xfrm>
            <a:off x="3064040" y="3326090"/>
            <a:ext cx="608239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>
            <a:off x="2975500" y="3059979"/>
            <a:ext cx="5648" cy="1955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40" name="Freeform 61"/>
          <p:cNvSpPr>
            <a:spLocks/>
          </p:cNvSpPr>
          <p:nvPr/>
        </p:nvSpPr>
        <p:spPr bwMode="auto">
          <a:xfrm>
            <a:off x="2966715" y="3501149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grpSp>
        <p:nvGrpSpPr>
          <p:cNvPr id="141" name="Group 62"/>
          <p:cNvGrpSpPr>
            <a:grpSpLocks/>
          </p:cNvGrpSpPr>
          <p:nvPr/>
        </p:nvGrpSpPr>
        <p:grpSpPr bwMode="auto">
          <a:xfrm>
            <a:off x="5958404" y="3026107"/>
            <a:ext cx="423087" cy="730621"/>
            <a:chOff x="4085" y="1630"/>
            <a:chExt cx="241" cy="385"/>
          </a:xfrm>
        </p:grpSpPr>
        <p:sp>
          <p:nvSpPr>
            <p:cNvPr id="162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163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187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01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146" name="Rectangle 72"/>
          <p:cNvSpPr>
            <a:spLocks noChangeArrowheads="1"/>
          </p:cNvSpPr>
          <p:nvPr/>
        </p:nvSpPr>
        <p:spPr bwMode="auto">
          <a:xfrm>
            <a:off x="4353056" y="4065716"/>
            <a:ext cx="229931" cy="1959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48" name="Rectangle 74"/>
          <p:cNvSpPr>
            <a:spLocks noChangeArrowheads="1"/>
          </p:cNvSpPr>
          <p:nvPr/>
        </p:nvSpPr>
        <p:spPr bwMode="auto">
          <a:xfrm>
            <a:off x="3886098" y="2491195"/>
            <a:ext cx="938815" cy="1439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50" name="Rectangle 76"/>
          <p:cNvSpPr>
            <a:spLocks noChangeArrowheads="1"/>
          </p:cNvSpPr>
          <p:nvPr/>
        </p:nvSpPr>
        <p:spPr bwMode="auto">
          <a:xfrm>
            <a:off x="3950342" y="3695663"/>
            <a:ext cx="455955" cy="2152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125" dirty="0" err="1">
                <a:solidFill>
                  <a:schemeClr val="tx2"/>
                </a:solidFill>
              </a:rPr>
              <a:t>Reg</a:t>
            </a:r>
            <a:r>
              <a:rPr lang="en-US" sz="1125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144" name="Line 86"/>
          <p:cNvSpPr>
            <a:spLocks noChangeShapeType="1"/>
          </p:cNvSpPr>
          <p:nvPr/>
        </p:nvSpPr>
        <p:spPr bwMode="auto">
          <a:xfrm>
            <a:off x="6367447" y="3382422"/>
            <a:ext cx="35149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64" name="Freeform 53"/>
          <p:cNvSpPr>
            <a:spLocks/>
          </p:cNvSpPr>
          <p:nvPr/>
        </p:nvSpPr>
        <p:spPr bwMode="auto">
          <a:xfrm flipV="1">
            <a:off x="4837262" y="3194045"/>
            <a:ext cx="1121143" cy="31762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65" name="Line 86"/>
          <p:cNvSpPr>
            <a:spLocks noChangeShapeType="1"/>
          </p:cNvSpPr>
          <p:nvPr/>
        </p:nvSpPr>
        <p:spPr bwMode="auto">
          <a:xfrm flipH="1">
            <a:off x="6724450" y="2047558"/>
            <a:ext cx="12992" cy="13259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66" name="Line 86"/>
          <p:cNvSpPr>
            <a:spLocks noChangeShapeType="1"/>
          </p:cNvSpPr>
          <p:nvPr/>
        </p:nvSpPr>
        <p:spPr bwMode="auto">
          <a:xfrm flipV="1">
            <a:off x="3252465" y="2028128"/>
            <a:ext cx="3484976" cy="134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67" name="Line 86"/>
          <p:cNvSpPr>
            <a:spLocks noChangeShapeType="1"/>
          </p:cNvSpPr>
          <p:nvPr/>
        </p:nvSpPr>
        <p:spPr bwMode="auto">
          <a:xfrm flipH="1">
            <a:off x="3238937" y="2027603"/>
            <a:ext cx="10479" cy="71397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68" name="Freeform 53"/>
          <p:cNvSpPr>
            <a:spLocks/>
          </p:cNvSpPr>
          <p:nvPr/>
        </p:nvSpPr>
        <p:spPr bwMode="auto">
          <a:xfrm flipV="1">
            <a:off x="3246193" y="2712093"/>
            <a:ext cx="627557" cy="2948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70" name="Freeform 43"/>
          <p:cNvSpPr>
            <a:spLocks/>
          </p:cNvSpPr>
          <p:nvPr/>
        </p:nvSpPr>
        <p:spPr bwMode="auto">
          <a:xfrm>
            <a:off x="4443089" y="3847883"/>
            <a:ext cx="83927" cy="83099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71" name="Line 85"/>
          <p:cNvSpPr>
            <a:spLocks noChangeShapeType="1"/>
          </p:cNvSpPr>
          <p:nvPr/>
        </p:nvSpPr>
        <p:spPr bwMode="auto">
          <a:xfrm>
            <a:off x="4490714" y="3930981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72" name="Rectangle 56"/>
          <p:cNvSpPr>
            <a:spLocks noChangeArrowheads="1"/>
          </p:cNvSpPr>
          <p:nvPr/>
        </p:nvSpPr>
        <p:spPr bwMode="auto">
          <a:xfrm>
            <a:off x="3064040" y="3073732"/>
            <a:ext cx="608239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3065113" y="2835607"/>
            <a:ext cx="550531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174" name="Rectangle 76"/>
          <p:cNvSpPr>
            <a:spLocks noChangeArrowheads="1"/>
          </p:cNvSpPr>
          <p:nvPr/>
        </p:nvSpPr>
        <p:spPr bwMode="auto">
          <a:xfrm>
            <a:off x="3871590" y="3407107"/>
            <a:ext cx="406261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75" name="Rectangle 76"/>
          <p:cNvSpPr>
            <a:spLocks noChangeArrowheads="1"/>
          </p:cNvSpPr>
          <p:nvPr/>
        </p:nvSpPr>
        <p:spPr bwMode="auto">
          <a:xfrm>
            <a:off x="3871590" y="3168982"/>
            <a:ext cx="406261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76" name="Rectangle 76"/>
          <p:cNvSpPr>
            <a:spLocks noChangeArrowheads="1"/>
          </p:cNvSpPr>
          <p:nvPr/>
        </p:nvSpPr>
        <p:spPr bwMode="auto">
          <a:xfrm>
            <a:off x="4395465" y="3155305"/>
            <a:ext cx="387025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77" name="Rectangle 76"/>
          <p:cNvSpPr>
            <a:spLocks noChangeArrowheads="1"/>
          </p:cNvSpPr>
          <p:nvPr/>
        </p:nvSpPr>
        <p:spPr bwMode="auto">
          <a:xfrm>
            <a:off x="4395465" y="3449264"/>
            <a:ext cx="387025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78" name="Rectangle 76"/>
          <p:cNvSpPr>
            <a:spLocks noChangeArrowheads="1"/>
          </p:cNvSpPr>
          <p:nvPr/>
        </p:nvSpPr>
        <p:spPr bwMode="auto">
          <a:xfrm>
            <a:off x="3868448" y="2957163"/>
            <a:ext cx="406261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79" name="Rectangle 76"/>
          <p:cNvSpPr>
            <a:spLocks noChangeArrowheads="1"/>
          </p:cNvSpPr>
          <p:nvPr/>
        </p:nvSpPr>
        <p:spPr bwMode="auto">
          <a:xfrm>
            <a:off x="3871590" y="2645662"/>
            <a:ext cx="387025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81" name="Rectangle 72"/>
          <p:cNvSpPr>
            <a:spLocks noChangeArrowheads="1"/>
          </p:cNvSpPr>
          <p:nvPr/>
        </p:nvSpPr>
        <p:spPr bwMode="auto">
          <a:xfrm>
            <a:off x="6394953" y="3153130"/>
            <a:ext cx="236343" cy="1959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alu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82" name="Rectangle 76"/>
          <p:cNvSpPr>
            <a:spLocks noChangeArrowheads="1"/>
          </p:cNvSpPr>
          <p:nvPr/>
        </p:nvSpPr>
        <p:spPr bwMode="auto">
          <a:xfrm>
            <a:off x="4839348" y="2998078"/>
            <a:ext cx="510457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183" name="Rectangle 76"/>
          <p:cNvSpPr>
            <a:spLocks noChangeArrowheads="1"/>
          </p:cNvSpPr>
          <p:nvPr/>
        </p:nvSpPr>
        <p:spPr bwMode="auto">
          <a:xfrm>
            <a:off x="4824091" y="3328283"/>
            <a:ext cx="510457" cy="19596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184" name="Rectangle 56"/>
          <p:cNvSpPr>
            <a:spLocks noChangeArrowheads="1"/>
          </p:cNvSpPr>
          <p:nvPr/>
        </p:nvSpPr>
        <p:spPr bwMode="auto">
          <a:xfrm>
            <a:off x="2615075" y="5079094"/>
            <a:ext cx="601827" cy="195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&lt;31:0&gt;</a:t>
            </a:r>
          </a:p>
        </p:txBody>
      </p:sp>
      <p:grpSp>
        <p:nvGrpSpPr>
          <p:cNvPr id="209" name="Group 208"/>
          <p:cNvGrpSpPr/>
          <p:nvPr/>
        </p:nvGrpSpPr>
        <p:grpSpPr>
          <a:xfrm>
            <a:off x="721622" y="3668163"/>
            <a:ext cx="6111069" cy="1916185"/>
            <a:chOff x="1728490" y="3367602"/>
            <a:chExt cx="9777710" cy="3065895"/>
          </a:xfrm>
        </p:grpSpPr>
        <p:sp>
          <p:nvSpPr>
            <p:cNvPr id="185" name="Rectangle 74"/>
            <p:cNvSpPr>
              <a:spLocks noChangeArrowheads="1"/>
            </p:cNvSpPr>
            <p:nvPr/>
          </p:nvSpPr>
          <p:spPr bwMode="auto">
            <a:xfrm>
              <a:off x="1728490" y="5548411"/>
              <a:ext cx="9777710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188" name="Rectangle 39"/>
            <p:cNvSpPr>
              <a:spLocks noChangeArrowheads="1"/>
            </p:cNvSpPr>
            <p:nvPr/>
          </p:nvSpPr>
          <p:spPr bwMode="auto">
            <a:xfrm>
              <a:off x="4213851" y="6069328"/>
              <a:ext cx="1309173" cy="3443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189" name="Rectangle 39"/>
            <p:cNvSpPr>
              <a:spLocks noChangeArrowheads="1"/>
            </p:cNvSpPr>
            <p:nvPr/>
          </p:nvSpPr>
          <p:spPr bwMode="auto">
            <a:xfrm>
              <a:off x="6986661" y="5651940"/>
              <a:ext cx="826990" cy="313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RegWEn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193" name="Straight Arrow Connector 192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Arrow Connector 110"/>
            <p:cNvCxnSpPr/>
            <p:nvPr/>
          </p:nvCxnSpPr>
          <p:spPr bwMode="auto">
            <a:xfrm flipV="1">
              <a:off x="10445810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6" name="Rectangle 39"/>
            <p:cNvSpPr>
              <a:spLocks noChangeArrowheads="1"/>
            </p:cNvSpPr>
            <p:nvPr/>
          </p:nvSpPr>
          <p:spPr bwMode="auto">
            <a:xfrm>
              <a:off x="10146763" y="5579604"/>
              <a:ext cx="732091" cy="313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ALUSel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 bwMode="auto">
            <a:xfrm flipV="1">
              <a:off x="9616320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6" name="Rectangle 39"/>
            <p:cNvSpPr>
              <a:spLocks noChangeArrowheads="1"/>
            </p:cNvSpPr>
            <p:nvPr/>
          </p:nvSpPr>
          <p:spPr bwMode="auto">
            <a:xfrm>
              <a:off x="9245024" y="5558580"/>
              <a:ext cx="508954" cy="313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BSel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46817" y="3438835"/>
            <a:ext cx="173296" cy="458658"/>
            <a:chOff x="5791200" y="1352550"/>
            <a:chExt cx="152400" cy="533400"/>
          </a:xfrm>
        </p:grpSpPr>
        <p:sp>
          <p:nvSpPr>
            <p:cNvPr id="67" name="Trapezoid 6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21935" y="1638300"/>
              <a:ext cx="4511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</p:grpSp>
      <p:sp>
        <p:nvSpPr>
          <p:cNvPr id="70" name="Freeform 53"/>
          <p:cNvSpPr>
            <a:spLocks/>
          </p:cNvSpPr>
          <p:nvPr/>
        </p:nvSpPr>
        <p:spPr bwMode="auto">
          <a:xfrm flipV="1">
            <a:off x="5717277" y="3617567"/>
            <a:ext cx="241127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71" name="Freeform 53"/>
          <p:cNvSpPr>
            <a:spLocks/>
          </p:cNvSpPr>
          <p:nvPr/>
        </p:nvSpPr>
        <p:spPr bwMode="auto">
          <a:xfrm flipV="1">
            <a:off x="5332374" y="3743955"/>
            <a:ext cx="214442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72" name="Line 86"/>
          <p:cNvSpPr>
            <a:spLocks noChangeShapeType="1"/>
          </p:cNvSpPr>
          <p:nvPr/>
        </p:nvSpPr>
        <p:spPr bwMode="auto">
          <a:xfrm flipH="1">
            <a:off x="5326492" y="3777506"/>
            <a:ext cx="5423" cy="5302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73" name="Rectangle 76"/>
          <p:cNvSpPr>
            <a:spLocks noChangeArrowheads="1"/>
          </p:cNvSpPr>
          <p:nvPr/>
        </p:nvSpPr>
        <p:spPr bwMode="auto">
          <a:xfrm>
            <a:off x="4709056" y="4316734"/>
            <a:ext cx="579385" cy="19596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Imm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537043" y="3933388"/>
            <a:ext cx="533399" cy="762000"/>
            <a:chOff x="3810000" y="3105150"/>
            <a:chExt cx="533400" cy="762000"/>
          </a:xfrm>
        </p:grpSpPr>
        <p:sp>
          <p:nvSpPr>
            <p:cNvPr id="77" name="Trapezoid 7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4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19018" y="3286906"/>
              <a:ext cx="463589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25" dirty="0" err="1"/>
                <a:t>Imm</a:t>
              </a:r>
              <a:r>
                <a:rPr lang="en-US" sz="1125" dirty="0"/>
                <a:t>.</a:t>
              </a:r>
            </a:p>
            <a:p>
              <a:r>
                <a:rPr lang="en-US" sz="1125" dirty="0"/>
                <a:t>Gen</a:t>
              </a:r>
            </a:p>
          </p:txBody>
        </p:sp>
      </p:grpSp>
      <p:sp>
        <p:nvSpPr>
          <p:cNvPr id="79" name="Freeform 61"/>
          <p:cNvSpPr>
            <a:spLocks/>
          </p:cNvSpPr>
          <p:nvPr/>
        </p:nvSpPr>
        <p:spPr bwMode="auto">
          <a:xfrm flipV="1">
            <a:off x="2991900" y="4270392"/>
            <a:ext cx="539211" cy="4634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4028711" y="4296618"/>
            <a:ext cx="1303204" cy="111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grpSp>
        <p:nvGrpSpPr>
          <p:cNvPr id="82" name="Group 81"/>
          <p:cNvGrpSpPr/>
          <p:nvPr/>
        </p:nvGrpSpPr>
        <p:grpSpPr>
          <a:xfrm>
            <a:off x="619126" y="1664025"/>
            <a:ext cx="2347961" cy="2233469"/>
            <a:chOff x="2776507" y="1828800"/>
            <a:chExt cx="2349263" cy="2234707"/>
          </a:xfrm>
        </p:grpSpPr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04396" cy="1960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89402" cy="1960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8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0059" cy="1960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91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99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100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1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9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2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3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7" rIns="42416" bIns="20837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9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2416" cy="1768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875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9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6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7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8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26292" cy="19607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7" rIns="42416" bIns="20837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45" name="Rectangle 56"/>
          <p:cNvSpPr>
            <a:spLocks noChangeArrowheads="1"/>
          </p:cNvSpPr>
          <p:nvPr/>
        </p:nvSpPr>
        <p:spPr bwMode="auto">
          <a:xfrm>
            <a:off x="2988525" y="3934687"/>
            <a:ext cx="422291" cy="3498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[31:20]</a:t>
            </a:r>
          </a:p>
        </p:txBody>
      </p:sp>
      <p:sp>
        <p:nvSpPr>
          <p:cNvPr id="3" name="Rectangle 2"/>
          <p:cNvSpPr/>
          <p:nvPr/>
        </p:nvSpPr>
        <p:spPr>
          <a:xfrm>
            <a:off x="6817738" y="3436680"/>
            <a:ext cx="22424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 for all other I-format </a:t>
            </a:r>
            <a:br>
              <a:rPr lang="en-US" sz="1400" b="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arithmetic instructions </a:t>
            </a:r>
            <a:br>
              <a:rPr lang="en-US" sz="1400" b="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b="0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slti,sltiu,andi</a:t>
            </a:r>
            <a:r>
              <a:rPr lang="en-US" sz="1400" b="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1400" b="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ori,xori,slli,srli</a:t>
            </a:r>
            <a:r>
              <a:rPr lang="en-US" sz="1400" b="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1400" b="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srai</a:t>
            </a:r>
            <a:r>
              <a:rPr lang="en-US" sz="1400" b="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just by </a:t>
            </a:r>
            <a:br>
              <a:rPr lang="en-US" sz="1400" b="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changing </a:t>
            </a:r>
            <a:r>
              <a:rPr lang="en-US" sz="1400" b="0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ALUSel</a:t>
            </a:r>
            <a:endParaRPr lang="en-US" sz="1400" b="0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 flipH="1" flipV="1">
            <a:off x="3777156" y="4619625"/>
            <a:ext cx="6158" cy="3957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3456374" y="5091317"/>
            <a:ext cx="457557" cy="1959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7" rIns="42416" bIns="20837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ImmSel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130" name="Footer Placeholder 3">
            <a:extLst>
              <a:ext uri="{FF2B5EF4-FFF2-40B4-BE49-F238E27FC236}">
                <a16:creationId xmlns:a16="http://schemas.microsoft.com/office/drawing/2014/main" id="{A54E9606-CBF2-5D42-BE4E-3573CC21B69A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015828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0" id="{2D10BAA3-AD9A-6343-B2A4-F893D99A301B}" vid="{6BD431AC-E10C-844D-851D-5144DA68DA0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2D10BAA3-AD9A-6343-B2A4-F893D99A301B}" vid="{6F11ACE0-E371-484C-AB83-F714555545B8}"/>
    </a:ext>
  </a:extLst>
</a:theme>
</file>

<file path=ppt/theme/theme3.xml><?xml version="1.0" encoding="utf-8"?>
<a:theme xmlns:a="http://schemas.openxmlformats.org/drawingml/2006/main" name="CS61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ircuit">
  <a:themeElements>
    <a:clrScheme name="Custom 3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134770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Default - Title and Content">
  <a:themeElements>
    <a:clrScheme name="">
      <a:dk1>
        <a:srgbClr val="FC0128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7012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Helvetica"/>
        <a:ea typeface="ヒラギノ角ゴ ProN W6"/>
        <a:cs typeface="ヒラギノ角ゴ ProN W6"/>
      </a:majorFont>
      <a:minorFont>
        <a:latin typeface="Helvetica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16808</TotalTime>
  <Words>2618</Words>
  <Application>Microsoft Macintosh PowerPoint</Application>
  <PresentationFormat>On-screen Show (4:3)</PresentationFormat>
  <Paragraphs>869</Paragraphs>
  <Slides>31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55" baseType="lpstr">
      <vt:lpstr>ＭＳ Ｐゴシック</vt:lpstr>
      <vt:lpstr>ヒラギノ角ゴ ProN W3</vt:lpstr>
      <vt:lpstr>ヒラギノ角ゴ ProN W6</vt:lpstr>
      <vt:lpstr>Arial</vt:lpstr>
      <vt:lpstr>Arial Narrow</vt:lpstr>
      <vt:lpstr>Calibri</vt:lpstr>
      <vt:lpstr>Calibri Light</vt:lpstr>
      <vt:lpstr>Consolas</vt:lpstr>
      <vt:lpstr>Courier</vt:lpstr>
      <vt:lpstr>Courier New</vt:lpstr>
      <vt:lpstr>Gill Sans</vt:lpstr>
      <vt:lpstr>Helvetica</vt:lpstr>
      <vt:lpstr>Times</vt:lpstr>
      <vt:lpstr>Times New Roman</vt:lpstr>
      <vt:lpstr>Trebuchet MS</vt:lpstr>
      <vt:lpstr>Tw Cen MT</vt:lpstr>
      <vt:lpstr>Wingdings</vt:lpstr>
      <vt:lpstr>Wingdings 2</vt:lpstr>
      <vt:lpstr>template2007</vt:lpstr>
      <vt:lpstr>Custom Design</vt:lpstr>
      <vt:lpstr>CS61C</vt:lpstr>
      <vt:lpstr>Circuit</vt:lpstr>
      <vt:lpstr>Default - Title and Content</vt:lpstr>
      <vt:lpstr>Visio</vt:lpstr>
      <vt:lpstr>CS 211 Computer Architecture Lecture 28: RISC-V – Datapath Design Part 4    Single Cycle Data Path Implementation  for Instructions: load, store, branching</vt:lpstr>
      <vt:lpstr>Acknowledgements</vt:lpstr>
      <vt:lpstr>RISC-V: So far we have studied</vt:lpstr>
      <vt:lpstr>Last Class</vt:lpstr>
      <vt:lpstr>Basic Phases of Instruction Execution</vt:lpstr>
      <vt:lpstr>Implementing R-Types</vt:lpstr>
      <vt:lpstr>Adding addi to Datapath</vt:lpstr>
      <vt:lpstr>Adding addi to Datapath</vt:lpstr>
      <vt:lpstr>R+I Datapath</vt:lpstr>
      <vt:lpstr>In this class, we will study</vt:lpstr>
      <vt:lpstr>I-Type Instruction: lw  Datapath for lw</vt:lpstr>
      <vt:lpstr>Loads are also of I-type :  lw</vt:lpstr>
      <vt:lpstr>Adding lw to Datapath</vt:lpstr>
      <vt:lpstr>All RV32 Load Instructions</vt:lpstr>
      <vt:lpstr>Immediate Encoding (repeat)</vt:lpstr>
      <vt:lpstr>Datapath for S-type Instructions</vt:lpstr>
      <vt:lpstr>All RV32 Store Instructions</vt:lpstr>
      <vt:lpstr>Adding sw Instruction</vt:lpstr>
      <vt:lpstr>Datapath with lw</vt:lpstr>
      <vt:lpstr>Adding sw to Datapath</vt:lpstr>
      <vt:lpstr>I+S Immediate Generation</vt:lpstr>
      <vt:lpstr>Datapath for Branches</vt:lpstr>
      <vt:lpstr>Modifying Program Execution - branching, jumping</vt:lpstr>
      <vt:lpstr>Types of Branches</vt:lpstr>
      <vt:lpstr>Implementing Branches</vt:lpstr>
      <vt:lpstr>Implementing Branches</vt:lpstr>
      <vt:lpstr>Branch Comparator</vt:lpstr>
      <vt:lpstr>Adding Branches</vt:lpstr>
      <vt:lpstr>Adding Branches</vt:lpstr>
      <vt:lpstr>RISC-V Immediate Encoding</vt:lpstr>
      <vt:lpstr>Class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23 :</dc:title>
  <dc:creator>Microsoft Office User</dc:creator>
  <dc:description>Redesign of slides created by Randal E. Bryant and David R. O'Hallaron</dc:description>
  <cp:lastModifiedBy>Microsoft Office User</cp:lastModifiedBy>
  <cp:revision>68</cp:revision>
  <cp:lastPrinted>2010-01-19T15:27:43Z</cp:lastPrinted>
  <dcterms:created xsi:type="dcterms:W3CDTF">2020-10-20T10:38:48Z</dcterms:created>
  <dcterms:modified xsi:type="dcterms:W3CDTF">2021-04-06T07:21:45Z</dcterms:modified>
</cp:coreProperties>
</file>