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  <p:sldMasterId id="2147483717" r:id="rId3"/>
  </p:sldMasterIdLst>
  <p:notesMasterIdLst>
    <p:notesMasterId r:id="rId40"/>
  </p:notesMasterIdLst>
  <p:handoutMasterIdLst>
    <p:handoutMasterId r:id="rId41"/>
  </p:handoutMasterIdLst>
  <p:sldIdLst>
    <p:sldId id="542" r:id="rId4"/>
    <p:sldId id="1275" r:id="rId5"/>
    <p:sldId id="1338" r:id="rId6"/>
    <p:sldId id="1285" r:id="rId7"/>
    <p:sldId id="1328" r:id="rId8"/>
    <p:sldId id="1283" r:id="rId9"/>
    <p:sldId id="1311" r:id="rId10"/>
    <p:sldId id="361" r:id="rId11"/>
    <p:sldId id="1326" r:id="rId12"/>
    <p:sldId id="363" r:id="rId13"/>
    <p:sldId id="364" r:id="rId14"/>
    <p:sldId id="365" r:id="rId15"/>
    <p:sldId id="366" r:id="rId16"/>
    <p:sldId id="1325" r:id="rId17"/>
    <p:sldId id="367" r:id="rId18"/>
    <p:sldId id="369" r:id="rId19"/>
    <p:sldId id="370" r:id="rId20"/>
    <p:sldId id="372" r:id="rId21"/>
    <p:sldId id="373" r:id="rId22"/>
    <p:sldId id="305" r:id="rId23"/>
    <p:sldId id="1327" r:id="rId24"/>
    <p:sldId id="387" r:id="rId25"/>
    <p:sldId id="711" r:id="rId26"/>
    <p:sldId id="261" r:id="rId27"/>
    <p:sldId id="262" r:id="rId28"/>
    <p:sldId id="264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1329" r:id="rId37"/>
    <p:sldId id="273" r:id="rId38"/>
    <p:sldId id="1330" r:id="rId39"/>
  </p:sldIdLst>
  <p:sldSz cx="9144000" cy="6858000" type="screen4x3"/>
  <p:notesSz cx="7302500" cy="9586913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D9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9" autoAdjust="0"/>
    <p:restoredTop sz="93008"/>
  </p:normalViewPr>
  <p:slideViewPr>
    <p:cSldViewPr snapToObjects="1">
      <p:cViewPr varScale="1">
        <p:scale>
          <a:sx n="82" d="100"/>
          <a:sy n="82" d="100"/>
        </p:scale>
        <p:origin x="1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gs" Target="tags/tag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EB559EE6-6C9E-FD4B-BE72-0C677C08B0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FB5FC87F-963F-9F4A-A892-25F7EC5131D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2716A775-F66D-DB42-98FF-14C9554F5A3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69EC536E-3649-9A48-B315-DDB2A0CA5DF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226584C-F931-0845-8D3B-4C0FE20CE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3A5811BB-F9AE-4843-9ACE-362E61E35B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219CFF79-810F-D249-8EBA-F22FA248AFE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D48BD12-9E31-3744-9A5D-3FC1E8C29EB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87901B5F-9E6B-1C49-8BE2-591DE5571E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AFDB97BA-8C36-4847-89DC-A79424902E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8074CCCF-0867-074D-AB41-1CE14F1B96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30654A96-8234-0D4A-929A-B9D21AABA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E8D055CB-04FD-AC40-8B54-84EDB476B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1F87873F-5D0B-A64C-A490-0F1BE1164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68CE39CC-D3F5-D34A-9BFD-DFEC5154C0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FF3ABEC4-932C-804B-9192-B49126175C5C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0BD9A7-939F-844E-AA9E-BD9AA15527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221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d124d2f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d124d2f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g5d124d2f9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0050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d124d2f9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d124d2f9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5d124d2f95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6867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d2440be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d2440be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5d2440be3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548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d2440be3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d2440be3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5d2440be3b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68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d2440be3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d2440be3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5d2440be3b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0857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d2440be3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d2440be3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g5d2440be3b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6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d2440be3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d2440be3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g5d2440be3b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2286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d2440be3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5d2440be3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g5d2440be3b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2203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d2440be3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d2440be3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5d2440be3b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850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5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d2440be3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5d2440be3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g5d2440be3b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68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5d2440be3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5d2440be3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g5d2440be3b_0_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645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76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19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4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07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42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27200" y="481013"/>
            <a:ext cx="3121025" cy="2339975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553" y="2986396"/>
            <a:ext cx="5665694" cy="2829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71636" tIns="35817" rIns="71636" bIns="35817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67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0305C-7756-3647-B0B6-3AD2B5E6A6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3576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282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851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9779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9781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9509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E01B-0CD5-B94A-BCB2-7676AB8F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1932A-E1E3-5043-9F60-A160BB6274B4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11196-9C65-DA46-8FB6-B6E2F390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B9979-F01F-1B43-99A8-A7986301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6AEA7-601A-CF4E-9B1B-4D0042EF9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0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4D135-6000-1041-83D5-24D11288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DFA76-8114-4A44-B6AE-A3E382C850C8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5098C-1CBF-9346-B01F-44A72C62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F6E3-62DB-424B-99A7-C3296C79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341EB-0C4F-E141-9797-B2D016BA3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02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656F0-06ED-E840-882C-A6575F93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BEE4F-B464-0541-916D-32C01D1DE80D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BE956-9F11-2249-A049-9B9F73D4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612-1F0F-8646-BB09-43DCCC76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56CB2-C7CB-9548-A2E7-624DEABE7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89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DE1922E-003D-5E4D-B04B-1C37E2E6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64D9C-ABCF-F64B-94DB-D3AA8D418089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25D9D5-39D0-3E4C-82C4-8489FDAC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85CC4A-B420-034E-A528-37AA0169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97C22-356A-BF4D-923B-C297C81605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7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B0360E8-A5B3-B547-8397-1A9ACDDE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7ACA0-8C05-8944-9B21-FC721591D73F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BE77CE-FAC5-B04F-A181-C5EA6D1A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FF488F9-E557-E642-A5A9-163E7BC4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82BEA-B40F-0645-AA97-5D558A0AF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E7364-B680-A94C-BF68-E315D18BD0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305: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38689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4E6DA8-E995-3145-BF83-6E32A1C0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A069E-986A-0242-A771-5E98CD65A695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8FC3B7-C83C-064E-88E4-BA2115E3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B9BBCCC-DBAF-5B47-8AE2-A006C8E7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DE357-17E5-B84B-A534-D316DE8FE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25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F3D63B7-751A-4943-A8BC-7A4506CD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249E9-C7B9-B54A-BE0B-4921BE466C3D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D06132A-F498-FE48-BE09-933D89AE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A2C03F-0F00-D642-B494-0B9E08D1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319C6-42F2-4F49-A32F-90E41CCD5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66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E6A3C1-E3F6-0F4B-8C96-2B6021C3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EED7F-ACB2-D545-B317-687EDEABCCF1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8A7A5B-6F5D-D146-9F74-8D2721D4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3DF0FD-21A9-CD45-BF88-8DFF6384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554E2-3867-8A4C-8F18-0F3092B00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8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C1E3F06-D77D-2641-A2F5-22124500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D8FB8-ED1A-C54C-AAB9-36F7D82D46CC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55DEF2-0A9F-F746-B833-3CA872A9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A4462D-8E2B-0546-AC2B-A2F13A26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40B5F-FDD0-8843-A0A3-F40A63676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5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389E-70B2-6744-9709-C35307F6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C53F-FE47-254C-B1B6-2076C7C50FB1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228AA-8F9A-C44B-97EC-78EE9EF6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32E43-7233-F242-A8FD-046918B0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4E1A8-BB64-AD46-9FEE-35BFAB0D7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99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159D1-B5AA-5244-9A65-0AB18353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E8403-E9DB-A74E-BA9A-F0C7AF7FBA93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A86E8-8215-AF4A-9630-5FAAE622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90E0-D262-2A4B-B5AB-D77770A0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B174E-C06E-674F-82D0-EE3676160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294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2739" y="764276"/>
            <a:ext cx="8628184" cy="2858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222252" y="4244455"/>
            <a:ext cx="8628063" cy="151490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70C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7052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AmericanTypewriter-Condensed" charset="0"/>
              <a:buChar char="−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Courier New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67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AmericanTypewriter-Condensed" charset="0"/>
              <a:buChar char="−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Courier New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0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1" y="1453663"/>
            <a:ext cx="4292111" cy="4723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453663"/>
            <a:ext cx="4221773" cy="4723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40E9E7-79C7-A64C-AC05-981A029057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720409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40" y="152401"/>
            <a:ext cx="8628185" cy="9847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1" y="1409151"/>
            <a:ext cx="4275443" cy="5837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741" y="2264935"/>
            <a:ext cx="4275443" cy="3924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9151"/>
            <a:ext cx="4221773" cy="5837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64935"/>
            <a:ext cx="4221773" cy="3924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100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40" y="152401"/>
            <a:ext cx="8628185" cy="9847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1" y="1409151"/>
            <a:ext cx="1508525" cy="5837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68832" y="1409153"/>
            <a:ext cx="6782093" cy="22972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739" y="3935414"/>
            <a:ext cx="1508526" cy="5837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68832" y="3935413"/>
            <a:ext cx="6782093" cy="2319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823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629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097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4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0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926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F82BEBC-2CC7-BC42-9107-640198BA2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363" y="6440488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7414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D97F535-B090-8A43-A181-1101834528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514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721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8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4FE9FC-36B5-3943-A574-52EB6EED0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4B9E7CB-DB11-BB48-8C44-5B2CED57B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975"/>
            <a:ext cx="78962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EC772D69-A223-1D4B-981E-C29C48020EB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96732" y="3310731"/>
            <a:ext cx="6858000" cy="236537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/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C94ECD4-47AC-C84D-B099-8E4084E7B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DC04AE20-F981-8C41-969C-4128D3A5531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52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6" r:id="rId2"/>
    <p:sldLayoutId id="2147483693" r:id="rId3"/>
    <p:sldLayoutId id="2147483707" r:id="rId4"/>
    <p:sldLayoutId id="2147483708" r:id="rId5"/>
    <p:sldLayoutId id="2147483709" r:id="rId6"/>
    <p:sldLayoutId id="2147483694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FD377696-2611-0D41-A17F-EC3DE905D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A27132A-3B9B-6B48-BB06-99E683D1B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FCCCF9-C7B3-2447-9E17-328300AC25C4}" type="datetimeFigureOut">
              <a:rPr lang="en-US"/>
              <a:pPr>
                <a:defRPr/>
              </a:pPr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4E28843-B401-C649-A3F8-04AD3DE3F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39" y="142390"/>
            <a:ext cx="8628184" cy="105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39" y="1406769"/>
            <a:ext cx="8628184" cy="4770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1" y="6356352"/>
            <a:ext cx="2250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61c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93523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634018" y="6356351"/>
            <a:ext cx="3985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12: Control &amp; Performance</a:t>
            </a:r>
          </a:p>
        </p:txBody>
      </p:sp>
    </p:spTree>
    <p:extLst>
      <p:ext uri="{BB962C8B-B14F-4D97-AF65-F5344CB8AC3E}">
        <p14:creationId xmlns:p14="http://schemas.microsoft.com/office/powerpoint/2010/main" val="137850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72" r:id="rId9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61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>
            <a:extLst>
              <a:ext uri="{FF2B5EF4-FFF2-40B4-BE49-F238E27FC236}">
                <a16:creationId xmlns:a16="http://schemas.microsoft.com/office/drawing/2014/main" id="{6BA7BB26-7E9B-7A47-A768-89F24C055D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alt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sz="3000" dirty="0"/>
              <a:t>Lecture 29: RISC-V: Datapath Design Part 5</a:t>
            </a:r>
            <a:br>
              <a:rPr lang="en-US" altLang="en-US" sz="3000" dirty="0"/>
            </a:br>
            <a:r>
              <a:rPr lang="en-US" altLang="en-US" sz="3000" b="0" dirty="0"/>
              <a:t>Datapath for jump instructions, Control Logic</a:t>
            </a:r>
          </a:p>
        </p:txBody>
      </p:sp>
      <p:sp>
        <p:nvSpPr>
          <p:cNvPr id="16386" name="Subtitle 2">
            <a:extLst>
              <a:ext uri="{FF2B5EF4-FFF2-40B4-BE49-F238E27FC236}">
                <a16:creationId xmlns:a16="http://schemas.microsoft.com/office/drawing/2014/main" id="{90462D14-6F80-2A44-8360-463A4ECF51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77150" cy="1752600"/>
          </a:xfrm>
        </p:spPr>
        <p:txBody>
          <a:bodyPr/>
          <a:lstStyle/>
          <a:p>
            <a:pPr algn="r"/>
            <a:r>
              <a:rPr lang="en-US" altLang="en-US" b="1"/>
              <a:t>Ravi Mittal</a:t>
            </a:r>
          </a:p>
          <a:p>
            <a:pPr algn="r"/>
            <a:r>
              <a:rPr lang="en-US" altLang="en-US"/>
              <a:t>ravi.mittal@iitgoa.ac.in</a:t>
            </a:r>
          </a:p>
          <a:p>
            <a:pPr algn="r"/>
            <a:r>
              <a:rPr lang="en-US" altLang="en-US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170" y="385141"/>
            <a:ext cx="8477250" cy="6353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>
              <a:lnSpc>
                <a:spcPct val="90000"/>
              </a:lnSpc>
              <a:buClr>
                <a:srgbClr val="FF0000"/>
              </a:buClr>
              <a:buSzPts val="4400"/>
            </a:pPr>
            <a:r>
              <a:rPr lang="en-US" sz="32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</a:t>
            </a:r>
            <a:r>
              <a:rPr lang="en-US" sz="3200" b="0" dirty="0" err="1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jalr</a:t>
            </a:r>
            <a:r>
              <a:rPr lang="en-US" sz="32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(R[</a:t>
            </a:r>
            <a:r>
              <a:rPr lang="en-US" sz="32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32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32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PC+4; PC = R[rs1] + </a:t>
            </a:r>
            <a:r>
              <a:rPr lang="en-US" sz="32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imm</a:t>
            </a:r>
            <a:r>
              <a:rPr lang="en-US" sz="32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endParaRPr lang="en-US" sz="32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7265" y="1637972"/>
            <a:ext cx="7521590" cy="2215428"/>
            <a:chOff x="2570548" y="1802732"/>
            <a:chExt cx="7167817" cy="2216657"/>
          </a:xfrm>
        </p:grpSpPr>
        <p:sp>
          <p:nvSpPr>
            <p:cNvPr id="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194675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75638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4011845" y="3187949"/>
              <a:ext cx="750618" cy="831440"/>
              <a:chOff x="1326" y="1691"/>
              <a:chExt cx="438" cy="490"/>
            </a:xfrm>
          </p:grpSpPr>
          <p:sp>
            <p:nvSpPr>
              <p:cNvPr id="14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74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1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19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1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2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2753287" y="3348468"/>
              <a:ext cx="310773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72" name="Rectangle 42"/>
            <p:cNvSpPr>
              <a:spLocks noChangeArrowheads="1"/>
            </p:cNvSpPr>
            <p:nvPr/>
          </p:nvSpPr>
          <p:spPr bwMode="auto">
            <a:xfrm>
              <a:off x="9427592" y="2573562"/>
              <a:ext cx="310773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7" name="Freeform 48"/>
          <p:cNvSpPr>
            <a:spLocks/>
          </p:cNvSpPr>
          <p:nvPr/>
        </p:nvSpPr>
        <p:spPr bwMode="auto">
          <a:xfrm>
            <a:off x="3117016" y="3055146"/>
            <a:ext cx="897416" cy="233196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8" name="Freeform 49"/>
          <p:cNvSpPr>
            <a:spLocks/>
          </p:cNvSpPr>
          <p:nvPr/>
        </p:nvSpPr>
        <p:spPr bwMode="auto">
          <a:xfrm>
            <a:off x="3117016" y="3278082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9" name="Freeform 53"/>
          <p:cNvSpPr>
            <a:spLocks/>
          </p:cNvSpPr>
          <p:nvPr/>
        </p:nvSpPr>
        <p:spPr bwMode="auto">
          <a:xfrm>
            <a:off x="4441167" y="3545488"/>
            <a:ext cx="715256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3205555" y="3326090"/>
            <a:ext cx="608239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>
            <a:off x="3117015" y="3059979"/>
            <a:ext cx="5648" cy="1955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2" name="Freeform 61"/>
          <p:cNvSpPr>
            <a:spLocks/>
          </p:cNvSpPr>
          <p:nvPr/>
        </p:nvSpPr>
        <p:spPr bwMode="auto">
          <a:xfrm>
            <a:off x="3108230" y="3501149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grpSp>
        <p:nvGrpSpPr>
          <p:cNvPr id="23" name="Group 62"/>
          <p:cNvGrpSpPr>
            <a:grpSpLocks/>
          </p:cNvGrpSpPr>
          <p:nvPr/>
        </p:nvGrpSpPr>
        <p:grpSpPr bwMode="auto">
          <a:xfrm>
            <a:off x="6208268" y="3026106"/>
            <a:ext cx="423087" cy="730621"/>
            <a:chOff x="4085" y="1630"/>
            <a:chExt cx="241" cy="385"/>
          </a:xfrm>
        </p:grpSpPr>
        <p:sp>
          <p:nvSpPr>
            <p:cNvPr id="24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187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01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27" name="Rectangle 72"/>
          <p:cNvSpPr>
            <a:spLocks noChangeArrowheads="1"/>
          </p:cNvSpPr>
          <p:nvPr/>
        </p:nvSpPr>
        <p:spPr bwMode="auto">
          <a:xfrm>
            <a:off x="4381500" y="4000501"/>
            <a:ext cx="229931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clk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8" name="Rectangle 74"/>
          <p:cNvSpPr>
            <a:spLocks noChangeArrowheads="1"/>
          </p:cNvSpPr>
          <p:nvPr/>
        </p:nvSpPr>
        <p:spPr bwMode="auto">
          <a:xfrm>
            <a:off x="4027614" y="2491195"/>
            <a:ext cx="938814" cy="1439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29" name="Rectangle 76"/>
          <p:cNvSpPr>
            <a:spLocks noChangeArrowheads="1"/>
          </p:cNvSpPr>
          <p:nvPr/>
        </p:nvSpPr>
        <p:spPr bwMode="auto">
          <a:xfrm>
            <a:off x="4091856" y="3695663"/>
            <a:ext cx="455955" cy="215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125" dirty="0" err="1">
                <a:solidFill>
                  <a:schemeClr val="tx2"/>
                </a:solidFill>
              </a:rPr>
              <a:t>Reg</a:t>
            </a:r>
            <a:r>
              <a:rPr lang="en-US" sz="1125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30" name="Line 86"/>
          <p:cNvSpPr>
            <a:spLocks noChangeShapeType="1"/>
          </p:cNvSpPr>
          <p:nvPr/>
        </p:nvSpPr>
        <p:spPr bwMode="auto">
          <a:xfrm>
            <a:off x="6633068" y="3379918"/>
            <a:ext cx="462904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1" name="Freeform 53"/>
          <p:cNvSpPr>
            <a:spLocks/>
          </p:cNvSpPr>
          <p:nvPr/>
        </p:nvSpPr>
        <p:spPr bwMode="auto">
          <a:xfrm>
            <a:off x="4978776" y="3225805"/>
            <a:ext cx="177646" cy="35736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2" name="Line 86"/>
          <p:cNvSpPr>
            <a:spLocks noChangeShapeType="1"/>
          </p:cNvSpPr>
          <p:nvPr/>
        </p:nvSpPr>
        <p:spPr bwMode="auto">
          <a:xfrm flipH="1">
            <a:off x="6902698" y="1888570"/>
            <a:ext cx="4889" cy="8930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3" name="Line 86"/>
          <p:cNvSpPr>
            <a:spLocks noChangeShapeType="1"/>
          </p:cNvSpPr>
          <p:nvPr/>
        </p:nvSpPr>
        <p:spPr bwMode="auto">
          <a:xfrm flipV="1">
            <a:off x="3393980" y="2035254"/>
            <a:ext cx="5131276" cy="63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4" name="Line 86"/>
          <p:cNvSpPr>
            <a:spLocks noChangeShapeType="1"/>
          </p:cNvSpPr>
          <p:nvPr/>
        </p:nvSpPr>
        <p:spPr bwMode="auto">
          <a:xfrm flipH="1">
            <a:off x="3380452" y="2035254"/>
            <a:ext cx="7256" cy="7063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5" name="Freeform 53"/>
          <p:cNvSpPr>
            <a:spLocks/>
          </p:cNvSpPr>
          <p:nvPr/>
        </p:nvSpPr>
        <p:spPr bwMode="auto">
          <a:xfrm flipV="1">
            <a:off x="3387708" y="2712092"/>
            <a:ext cx="627556" cy="2948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4584605" y="3847884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37" name="Line 85"/>
          <p:cNvSpPr>
            <a:spLocks noChangeShapeType="1"/>
          </p:cNvSpPr>
          <p:nvPr/>
        </p:nvSpPr>
        <p:spPr bwMode="auto">
          <a:xfrm>
            <a:off x="4632229" y="3930981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3205555" y="3073732"/>
            <a:ext cx="608239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3206628" y="2835607"/>
            <a:ext cx="55053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40" name="Rectangle 76"/>
          <p:cNvSpPr>
            <a:spLocks noChangeArrowheads="1"/>
          </p:cNvSpPr>
          <p:nvPr/>
        </p:nvSpPr>
        <p:spPr bwMode="auto">
          <a:xfrm>
            <a:off x="4013105" y="3407107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1" name="Rectangle 76"/>
          <p:cNvSpPr>
            <a:spLocks noChangeArrowheads="1"/>
          </p:cNvSpPr>
          <p:nvPr/>
        </p:nvSpPr>
        <p:spPr bwMode="auto">
          <a:xfrm>
            <a:off x="4013105" y="3168982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2" name="Rectangle 76"/>
          <p:cNvSpPr>
            <a:spLocks noChangeArrowheads="1"/>
          </p:cNvSpPr>
          <p:nvPr/>
        </p:nvSpPr>
        <p:spPr bwMode="auto">
          <a:xfrm>
            <a:off x="4536979" y="3155304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3" name="Rectangle 76"/>
          <p:cNvSpPr>
            <a:spLocks noChangeArrowheads="1"/>
          </p:cNvSpPr>
          <p:nvPr/>
        </p:nvSpPr>
        <p:spPr bwMode="auto">
          <a:xfrm>
            <a:off x="4536979" y="3449264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4" name="Rectangle 76"/>
          <p:cNvSpPr>
            <a:spLocks noChangeArrowheads="1"/>
          </p:cNvSpPr>
          <p:nvPr/>
        </p:nvSpPr>
        <p:spPr bwMode="auto">
          <a:xfrm>
            <a:off x="4009963" y="2957162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5" name="Rectangle 76"/>
          <p:cNvSpPr>
            <a:spLocks noChangeArrowheads="1"/>
          </p:cNvSpPr>
          <p:nvPr/>
        </p:nvSpPr>
        <p:spPr bwMode="auto">
          <a:xfrm>
            <a:off x="4013104" y="2645662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auto">
          <a:xfrm>
            <a:off x="6633256" y="3153130"/>
            <a:ext cx="236343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alu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7" name="Rectangle 76"/>
          <p:cNvSpPr>
            <a:spLocks noChangeArrowheads="1"/>
          </p:cNvSpPr>
          <p:nvPr/>
        </p:nvSpPr>
        <p:spPr bwMode="auto">
          <a:xfrm>
            <a:off x="5118451" y="2679982"/>
            <a:ext cx="510457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Reg</a:t>
            </a:r>
            <a:r>
              <a:rPr lang="en-US" sz="1000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4689515" y="3999914"/>
            <a:ext cx="510457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Reg</a:t>
            </a:r>
            <a:r>
              <a:rPr lang="en-US" sz="1000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788651" y="5079094"/>
            <a:ext cx="55053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67607" y="3082699"/>
            <a:ext cx="7994034" cy="2530295"/>
            <a:chOff x="1575641" y="2430859"/>
            <a:chExt cx="12790454" cy="4048472"/>
          </a:xfrm>
        </p:grpSpPr>
        <p:sp>
          <p:nvSpPr>
            <p:cNvPr id="51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309173" cy="344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826990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RegWEn</a:t>
              </a:r>
              <a:br>
                <a:rPr lang="en-US" sz="1000" dirty="0">
                  <a:solidFill>
                    <a:schemeClr val="tx2"/>
                  </a:solidFill>
                </a:rPr>
              </a:br>
              <a:r>
                <a:rPr lang="en-US" sz="1000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10379249" y="5579604"/>
              <a:ext cx="732091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ALUSel</a:t>
              </a:r>
              <a:endParaRPr lang="en-US" sz="1000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=Add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9755958" y="5919561"/>
              <a:ext cx="488435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Asel</a:t>
              </a:r>
              <a:endParaRPr lang="en-US" sz="1000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=0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11528913" y="5573083"/>
              <a:ext cx="798776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MemRW</a:t>
              </a:r>
              <a:endParaRPr lang="en-US" sz="1000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=Read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916066" y="3438835"/>
            <a:ext cx="173296" cy="458658"/>
            <a:chOff x="5791200" y="1352550"/>
            <a:chExt cx="152400" cy="533400"/>
          </a:xfrm>
        </p:grpSpPr>
        <p:sp>
          <p:nvSpPr>
            <p:cNvPr id="62" name="Trapezoid 6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21935" y="1638300"/>
              <a:ext cx="4511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</p:grpSp>
      <p:sp>
        <p:nvSpPr>
          <p:cNvPr id="65" name="Freeform 53"/>
          <p:cNvSpPr>
            <a:spLocks/>
          </p:cNvSpPr>
          <p:nvPr/>
        </p:nvSpPr>
        <p:spPr bwMode="auto">
          <a:xfrm flipV="1">
            <a:off x="6088009" y="3617566"/>
            <a:ext cx="11835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66" name="Freeform 53"/>
          <p:cNvSpPr>
            <a:spLocks/>
          </p:cNvSpPr>
          <p:nvPr/>
        </p:nvSpPr>
        <p:spPr bwMode="auto">
          <a:xfrm flipV="1">
            <a:off x="5845469" y="3743953"/>
            <a:ext cx="82613" cy="36881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67" name="Line 86"/>
          <p:cNvSpPr>
            <a:spLocks noChangeShapeType="1"/>
          </p:cNvSpPr>
          <p:nvPr/>
        </p:nvSpPr>
        <p:spPr bwMode="auto">
          <a:xfrm flipH="1">
            <a:off x="5835778" y="3777696"/>
            <a:ext cx="5423" cy="5302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510236" y="4325664"/>
            <a:ext cx="579385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Imm</a:t>
            </a:r>
            <a:r>
              <a:rPr lang="en-US" sz="1000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678557" y="3933388"/>
            <a:ext cx="533399" cy="762000"/>
            <a:chOff x="3810000" y="3105150"/>
            <a:chExt cx="533400" cy="762000"/>
          </a:xfrm>
        </p:grpSpPr>
        <p:sp>
          <p:nvSpPr>
            <p:cNvPr id="70" name="Trapezoid 69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4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19018" y="3286906"/>
              <a:ext cx="463589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25" dirty="0" err="1"/>
                <a:t>Imm</a:t>
              </a:r>
              <a:r>
                <a:rPr lang="en-US" sz="1125" dirty="0"/>
                <a:t>.</a:t>
              </a:r>
            </a:p>
            <a:p>
              <a:r>
                <a:rPr lang="en-US" sz="1125" dirty="0"/>
                <a:t>Gen</a:t>
              </a:r>
            </a:p>
          </p:txBody>
        </p:sp>
      </p:grpSp>
      <p:sp>
        <p:nvSpPr>
          <p:cNvPr id="72" name="Freeform 61"/>
          <p:cNvSpPr>
            <a:spLocks/>
          </p:cNvSpPr>
          <p:nvPr/>
        </p:nvSpPr>
        <p:spPr bwMode="auto">
          <a:xfrm flipV="1">
            <a:off x="3133415" y="4270392"/>
            <a:ext cx="539211" cy="4634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73" name="Line 86"/>
          <p:cNvSpPr>
            <a:spLocks noChangeShapeType="1"/>
          </p:cNvSpPr>
          <p:nvPr/>
        </p:nvSpPr>
        <p:spPr bwMode="auto">
          <a:xfrm flipV="1">
            <a:off x="4211956" y="4299885"/>
            <a:ext cx="1629245" cy="2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grpSp>
        <p:nvGrpSpPr>
          <p:cNvPr id="74" name="Group 73"/>
          <p:cNvGrpSpPr/>
          <p:nvPr/>
        </p:nvGrpSpPr>
        <p:grpSpPr>
          <a:xfrm>
            <a:off x="1346105" y="2013377"/>
            <a:ext cx="6558304" cy="1895989"/>
            <a:chOff x="3362296" y="2178345"/>
            <a:chExt cx="6561940" cy="1897041"/>
          </a:xfrm>
        </p:grpSpPr>
        <p:sp>
          <p:nvSpPr>
            <p:cNvPr id="75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89402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0058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81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9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0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3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91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92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26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93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4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2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DataR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5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40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DataW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3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2416" cy="1768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875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85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6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</p:grp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130039" y="3934686"/>
            <a:ext cx="364583" cy="34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br>
              <a:rPr lang="en-US" sz="1000" dirty="0">
                <a:solidFill>
                  <a:schemeClr val="tx2"/>
                </a:solidFill>
              </a:rPr>
            </a:br>
            <a:r>
              <a:rPr lang="en-US" sz="1000" dirty="0">
                <a:solidFill>
                  <a:schemeClr val="tx2"/>
                </a:solidFill>
              </a:rPr>
              <a:t>[31:7]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8190140" y="2377386"/>
            <a:ext cx="239485" cy="754871"/>
            <a:chOff x="5791200" y="1352550"/>
            <a:chExt cx="152400" cy="533400"/>
          </a:xfrm>
        </p:grpSpPr>
        <p:sp>
          <p:nvSpPr>
            <p:cNvPr id="98" name="Trapezoid 97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03629" y="1585907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21934" y="1737123"/>
              <a:ext cx="32643" cy="951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803772" y="1427521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2</a:t>
              </a:r>
            </a:p>
          </p:txBody>
        </p:sp>
      </p:grpSp>
      <p:sp>
        <p:nvSpPr>
          <p:cNvPr id="101" name="Rectangle 72"/>
          <p:cNvSpPr>
            <a:spLocks noChangeArrowheads="1"/>
          </p:cNvSpPr>
          <p:nvPr/>
        </p:nvSpPr>
        <p:spPr bwMode="auto">
          <a:xfrm>
            <a:off x="7592770" y="4027833"/>
            <a:ext cx="229931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clk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7682804" y="3810000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03" name="Line 85"/>
          <p:cNvSpPr>
            <a:spLocks noChangeShapeType="1"/>
          </p:cNvSpPr>
          <p:nvPr/>
        </p:nvSpPr>
        <p:spPr bwMode="auto">
          <a:xfrm>
            <a:off x="7730429" y="3893098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04" name="Freeform 53"/>
          <p:cNvSpPr>
            <a:spLocks/>
          </p:cNvSpPr>
          <p:nvPr/>
        </p:nvSpPr>
        <p:spPr bwMode="auto">
          <a:xfrm flipV="1">
            <a:off x="6922146" y="2741182"/>
            <a:ext cx="1258969" cy="48905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05" name="Line 86"/>
          <p:cNvSpPr>
            <a:spLocks noChangeShapeType="1"/>
          </p:cNvSpPr>
          <p:nvPr/>
        </p:nvSpPr>
        <p:spPr bwMode="auto">
          <a:xfrm>
            <a:off x="8047265" y="2992249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06" name="Line 86"/>
          <p:cNvSpPr>
            <a:spLocks noChangeShapeType="1"/>
          </p:cNvSpPr>
          <p:nvPr/>
        </p:nvSpPr>
        <p:spPr bwMode="auto">
          <a:xfrm flipH="1">
            <a:off x="8046200" y="2992250"/>
            <a:ext cx="1" cy="2017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07" name="Line 86"/>
          <p:cNvSpPr>
            <a:spLocks noChangeShapeType="1"/>
          </p:cNvSpPr>
          <p:nvPr/>
        </p:nvSpPr>
        <p:spPr bwMode="auto">
          <a:xfrm>
            <a:off x="7904408" y="3194043"/>
            <a:ext cx="141792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08" name="Line 86"/>
          <p:cNvSpPr>
            <a:spLocks noChangeShapeType="1"/>
          </p:cNvSpPr>
          <p:nvPr/>
        </p:nvSpPr>
        <p:spPr bwMode="auto">
          <a:xfrm>
            <a:off x="8429624" y="2790087"/>
            <a:ext cx="80679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09" name="Line 86"/>
          <p:cNvSpPr>
            <a:spLocks noChangeShapeType="1"/>
          </p:cNvSpPr>
          <p:nvPr/>
        </p:nvSpPr>
        <p:spPr bwMode="auto">
          <a:xfrm flipH="1">
            <a:off x="8510303" y="2020514"/>
            <a:ext cx="14953" cy="76957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8055173" y="5048250"/>
            <a:ext cx="417483" cy="3498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rgbClr val="C00000"/>
                </a:solidFill>
              </a:rPr>
              <a:t>WBSel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=2</a:t>
            </a:r>
          </a:p>
        </p:txBody>
      </p:sp>
      <p:sp>
        <p:nvSpPr>
          <p:cNvPr id="111" name="Line 86"/>
          <p:cNvSpPr>
            <a:spLocks noChangeShapeType="1"/>
          </p:cNvSpPr>
          <p:nvPr/>
        </p:nvSpPr>
        <p:spPr bwMode="auto">
          <a:xfrm>
            <a:off x="6902699" y="3695662"/>
            <a:ext cx="189373" cy="533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12" name="Line 86"/>
          <p:cNvSpPr>
            <a:spLocks noChangeShapeType="1"/>
          </p:cNvSpPr>
          <p:nvPr/>
        </p:nvSpPr>
        <p:spPr bwMode="auto">
          <a:xfrm>
            <a:off x="6902698" y="3700151"/>
            <a:ext cx="1567" cy="32768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13" name="Line 86"/>
          <p:cNvSpPr>
            <a:spLocks noChangeShapeType="1"/>
          </p:cNvSpPr>
          <p:nvPr/>
        </p:nvSpPr>
        <p:spPr bwMode="auto">
          <a:xfrm>
            <a:off x="5045323" y="4014164"/>
            <a:ext cx="1857376" cy="2306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14" name="Line 86"/>
          <p:cNvSpPr>
            <a:spLocks noChangeShapeType="1"/>
          </p:cNvSpPr>
          <p:nvPr/>
        </p:nvSpPr>
        <p:spPr bwMode="auto">
          <a:xfrm flipH="1">
            <a:off x="5045323" y="3536891"/>
            <a:ext cx="1567" cy="4845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7303221" y="3920503"/>
            <a:ext cx="0" cy="11070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16" name="Group 115"/>
          <p:cNvGrpSpPr/>
          <p:nvPr/>
        </p:nvGrpSpPr>
        <p:grpSpPr>
          <a:xfrm>
            <a:off x="5088927" y="3013819"/>
            <a:ext cx="604533" cy="762000"/>
            <a:chOff x="3738867" y="3105150"/>
            <a:chExt cx="604533" cy="762000"/>
          </a:xfrm>
        </p:grpSpPr>
        <p:sp>
          <p:nvSpPr>
            <p:cNvPr id="117" name="Trapezoid 11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4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38867" y="3286906"/>
              <a:ext cx="591829" cy="438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25" dirty="0"/>
                <a:t>Branch</a:t>
              </a:r>
            </a:p>
            <a:p>
              <a:r>
                <a:rPr lang="en-US" sz="1125" dirty="0"/>
                <a:t>Comp</a:t>
              </a:r>
            </a:p>
          </p:txBody>
        </p:sp>
      </p:grpSp>
      <p:sp>
        <p:nvSpPr>
          <p:cNvPr id="119" name="Freeform 53"/>
          <p:cNvSpPr>
            <a:spLocks/>
          </p:cNvSpPr>
          <p:nvPr/>
        </p:nvSpPr>
        <p:spPr bwMode="auto">
          <a:xfrm flipV="1">
            <a:off x="5764055" y="3524250"/>
            <a:ext cx="15639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20" name="Line 86"/>
          <p:cNvSpPr>
            <a:spLocks noChangeShapeType="1"/>
          </p:cNvSpPr>
          <p:nvPr/>
        </p:nvSpPr>
        <p:spPr bwMode="auto">
          <a:xfrm>
            <a:off x="5755093" y="3548282"/>
            <a:ext cx="39" cy="46370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5922238" y="2951095"/>
            <a:ext cx="173296" cy="458658"/>
            <a:chOff x="5791200" y="1352550"/>
            <a:chExt cx="152400" cy="533400"/>
          </a:xfrm>
        </p:grpSpPr>
        <p:sp>
          <p:nvSpPr>
            <p:cNvPr id="122" name="Trapezoid 12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21934" y="1638300"/>
              <a:ext cx="45111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</p:grpSp>
      <p:sp>
        <p:nvSpPr>
          <p:cNvPr id="125" name="Freeform 53"/>
          <p:cNvSpPr>
            <a:spLocks/>
          </p:cNvSpPr>
          <p:nvPr/>
        </p:nvSpPr>
        <p:spPr bwMode="auto">
          <a:xfrm flipV="1">
            <a:off x="5761306" y="3256213"/>
            <a:ext cx="172949" cy="4220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26" name="Freeform 53"/>
          <p:cNvSpPr>
            <a:spLocks/>
          </p:cNvSpPr>
          <p:nvPr/>
        </p:nvSpPr>
        <p:spPr bwMode="auto">
          <a:xfrm flipV="1">
            <a:off x="5864060" y="3036509"/>
            <a:ext cx="62566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27" name="Line 86"/>
          <p:cNvSpPr>
            <a:spLocks noChangeShapeType="1"/>
          </p:cNvSpPr>
          <p:nvPr/>
        </p:nvSpPr>
        <p:spPr bwMode="auto">
          <a:xfrm>
            <a:off x="5850396" y="2278076"/>
            <a:ext cx="1329" cy="7941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28" name="Freeform 53"/>
          <p:cNvSpPr>
            <a:spLocks/>
          </p:cNvSpPr>
          <p:nvPr/>
        </p:nvSpPr>
        <p:spPr bwMode="auto">
          <a:xfrm flipV="1">
            <a:off x="6094640" y="3143251"/>
            <a:ext cx="11835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29" name="Line 86"/>
          <p:cNvSpPr>
            <a:spLocks noChangeShapeType="1"/>
          </p:cNvSpPr>
          <p:nvPr/>
        </p:nvSpPr>
        <p:spPr bwMode="auto">
          <a:xfrm>
            <a:off x="5041495" y="2933298"/>
            <a:ext cx="2698" cy="29880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30" name="Line 86"/>
          <p:cNvSpPr>
            <a:spLocks noChangeShapeType="1"/>
          </p:cNvSpPr>
          <p:nvPr/>
        </p:nvSpPr>
        <p:spPr bwMode="auto">
          <a:xfrm flipV="1">
            <a:off x="5034662" y="2928671"/>
            <a:ext cx="714974" cy="172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31" name="Line 86"/>
          <p:cNvSpPr>
            <a:spLocks noChangeShapeType="1"/>
          </p:cNvSpPr>
          <p:nvPr/>
        </p:nvSpPr>
        <p:spPr bwMode="auto">
          <a:xfrm flipH="1">
            <a:off x="5757880" y="2928671"/>
            <a:ext cx="4045" cy="3596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32" name="Line 86"/>
          <p:cNvSpPr>
            <a:spLocks noChangeShapeType="1"/>
          </p:cNvSpPr>
          <p:nvPr/>
        </p:nvSpPr>
        <p:spPr bwMode="auto">
          <a:xfrm>
            <a:off x="3117016" y="2271991"/>
            <a:ext cx="2740169" cy="40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33" name="Line 86"/>
          <p:cNvSpPr>
            <a:spLocks noChangeShapeType="1"/>
          </p:cNvSpPr>
          <p:nvPr/>
        </p:nvSpPr>
        <p:spPr bwMode="auto">
          <a:xfrm flipV="1">
            <a:off x="1713859" y="2781607"/>
            <a:ext cx="1392675" cy="399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34" name="Line 86"/>
          <p:cNvSpPr>
            <a:spLocks noChangeShapeType="1"/>
          </p:cNvSpPr>
          <p:nvPr/>
        </p:nvSpPr>
        <p:spPr bwMode="auto">
          <a:xfrm flipH="1">
            <a:off x="3106063" y="2283404"/>
            <a:ext cx="471" cy="49346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cxnSp>
        <p:nvCxnSpPr>
          <p:cNvPr id="135" name="Straight Arrow Connector 134"/>
          <p:cNvCxnSpPr/>
          <p:nvPr/>
        </p:nvCxnSpPr>
        <p:spPr bwMode="auto">
          <a:xfrm flipH="1" flipV="1">
            <a:off x="3938922" y="4619625"/>
            <a:ext cx="6158" cy="3957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6" name="Rectangle 39"/>
          <p:cNvSpPr>
            <a:spLocks noChangeArrowheads="1"/>
          </p:cNvSpPr>
          <p:nvPr/>
        </p:nvSpPr>
        <p:spPr bwMode="auto">
          <a:xfrm>
            <a:off x="3618140" y="5091316"/>
            <a:ext cx="457557" cy="3498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rgbClr val="C00000"/>
                </a:solidFill>
              </a:rPr>
              <a:t>ImmSel</a:t>
            </a:r>
            <a:endParaRPr lang="en-US" sz="1000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000" dirty="0">
                <a:solidFill>
                  <a:srgbClr val="C00000"/>
                </a:solidFill>
              </a:rPr>
              <a:t>=I</a:t>
            </a:r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 flipH="1">
            <a:off x="5422058" y="3698031"/>
            <a:ext cx="6159" cy="13173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38" name="Line 58"/>
          <p:cNvSpPr>
            <a:spLocks noChangeShapeType="1"/>
          </p:cNvSpPr>
          <p:nvPr/>
        </p:nvSpPr>
        <p:spPr bwMode="auto">
          <a:xfrm flipH="1">
            <a:off x="5559737" y="3655301"/>
            <a:ext cx="9512" cy="13722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cxnSp>
        <p:nvCxnSpPr>
          <p:cNvPr id="139" name="Straight Arrow Connector 138"/>
          <p:cNvCxnSpPr/>
          <p:nvPr/>
        </p:nvCxnSpPr>
        <p:spPr bwMode="auto">
          <a:xfrm flipV="1">
            <a:off x="5265562" y="3743953"/>
            <a:ext cx="12708" cy="12714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40" name="Group 139"/>
          <p:cNvGrpSpPr/>
          <p:nvPr/>
        </p:nvGrpSpPr>
        <p:grpSpPr>
          <a:xfrm>
            <a:off x="1136507" y="2883514"/>
            <a:ext cx="173296" cy="458658"/>
            <a:chOff x="5791200" y="1352550"/>
            <a:chExt cx="152400" cy="533400"/>
          </a:xfrm>
        </p:grpSpPr>
        <p:sp>
          <p:nvSpPr>
            <p:cNvPr id="141" name="Trapezoid 140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21934" y="1638300"/>
              <a:ext cx="45111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</p:grpSp>
      <p:sp>
        <p:nvSpPr>
          <p:cNvPr id="144" name="Freeform 53"/>
          <p:cNvSpPr>
            <a:spLocks/>
          </p:cNvSpPr>
          <p:nvPr/>
        </p:nvSpPr>
        <p:spPr bwMode="auto">
          <a:xfrm flipV="1">
            <a:off x="760222" y="2945969"/>
            <a:ext cx="385757" cy="4960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45" name="Line 86"/>
          <p:cNvSpPr>
            <a:spLocks noChangeShapeType="1"/>
          </p:cNvSpPr>
          <p:nvPr/>
        </p:nvSpPr>
        <p:spPr bwMode="auto">
          <a:xfrm flipH="1">
            <a:off x="759157" y="1905000"/>
            <a:ext cx="1063" cy="10906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46" name="Line 86"/>
          <p:cNvSpPr>
            <a:spLocks noChangeShapeType="1"/>
          </p:cNvSpPr>
          <p:nvPr/>
        </p:nvSpPr>
        <p:spPr bwMode="auto">
          <a:xfrm flipV="1">
            <a:off x="767607" y="1888570"/>
            <a:ext cx="6135091" cy="1375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975441" y="5086737"/>
            <a:ext cx="419085" cy="34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rgbClr val="C00000"/>
                </a:solidFill>
              </a:rPr>
              <a:t>PCSel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=taken</a:t>
            </a:r>
          </a:p>
        </p:txBody>
      </p:sp>
      <p:sp>
        <p:nvSpPr>
          <p:cNvPr id="148" name="Line 86"/>
          <p:cNvSpPr>
            <a:spLocks noChangeShapeType="1"/>
          </p:cNvSpPr>
          <p:nvPr/>
        </p:nvSpPr>
        <p:spPr bwMode="auto">
          <a:xfrm>
            <a:off x="1303055" y="3087842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cxnSp>
        <p:nvCxnSpPr>
          <p:cNvPr id="149" name="Straight Arrow Connector 148"/>
          <p:cNvCxnSpPr/>
          <p:nvPr/>
        </p:nvCxnSpPr>
        <p:spPr bwMode="auto">
          <a:xfrm flipH="1" flipV="1">
            <a:off x="1224387" y="3301628"/>
            <a:ext cx="16820" cy="17358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0" name="Line 86"/>
          <p:cNvSpPr>
            <a:spLocks noChangeShapeType="1"/>
          </p:cNvSpPr>
          <p:nvPr/>
        </p:nvSpPr>
        <p:spPr bwMode="auto">
          <a:xfrm flipH="1">
            <a:off x="6902698" y="2781187"/>
            <a:ext cx="2928" cy="5893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51" name="TextBox 150"/>
          <p:cNvSpPr txBox="1"/>
          <p:nvPr/>
        </p:nvSpPr>
        <p:spPr>
          <a:xfrm>
            <a:off x="5052950" y="5110919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BrUn</a:t>
            </a:r>
            <a:endParaRPr lang="en-US" sz="1000" dirty="0">
              <a:solidFill>
                <a:schemeClr val="tx2"/>
              </a:solidFill>
            </a:endParaRPr>
          </a:p>
          <a:p>
            <a:r>
              <a:rPr lang="en-US" sz="1000" dirty="0">
                <a:solidFill>
                  <a:schemeClr val="tx2"/>
                </a:solidFill>
              </a:rPr>
              <a:t>=*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177581" y="5370612"/>
            <a:ext cx="35426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BrEq</a:t>
            </a:r>
            <a:r>
              <a:rPr lang="en-US" sz="1000" dirty="0">
                <a:solidFill>
                  <a:schemeClr val="tx2"/>
                </a:solidFill>
              </a:rPr>
              <a:t>=*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434302" y="5110919"/>
            <a:ext cx="2452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BrLT</a:t>
            </a:r>
            <a:endParaRPr lang="en-US" sz="1000" dirty="0">
              <a:solidFill>
                <a:schemeClr val="tx2"/>
              </a:solidFill>
            </a:endParaRPr>
          </a:p>
          <a:p>
            <a:r>
              <a:rPr lang="en-US" sz="1000" dirty="0">
                <a:solidFill>
                  <a:schemeClr val="tx2"/>
                </a:solidFill>
              </a:rPr>
              <a:t>=*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767607" y="3082699"/>
            <a:ext cx="7994034" cy="2501649"/>
            <a:chOff x="1575641" y="2430859"/>
            <a:chExt cx="12790454" cy="4002638"/>
          </a:xfrm>
        </p:grpSpPr>
        <p:sp>
          <p:nvSpPr>
            <p:cNvPr id="155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156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309173" cy="344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Control logic</a:t>
              </a:r>
            </a:p>
          </p:txBody>
        </p:sp>
        <p:cxnSp>
          <p:nvCxnSpPr>
            <p:cNvPr id="158" name="Straight Arrow Connector 157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Arrow Connector 158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Arrow Connector 160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2" name="Rectangle 39"/>
            <p:cNvSpPr>
              <a:spLocks noChangeArrowheads="1"/>
            </p:cNvSpPr>
            <p:nvPr/>
          </p:nvSpPr>
          <p:spPr bwMode="auto">
            <a:xfrm>
              <a:off x="9449654" y="5553822"/>
              <a:ext cx="488435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Bsel</a:t>
              </a:r>
              <a:endParaRPr lang="en-US" sz="1000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163" name="Straight Arrow Connector 162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Straight Arrow Connector 164"/>
            <p:cNvCxnSpPr>
              <a:stCxn id="167" idx="0"/>
            </p:cNvCxnSpPr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6" name="Line 86"/>
          <p:cNvSpPr>
            <a:spLocks noChangeShapeType="1"/>
          </p:cNvSpPr>
          <p:nvPr/>
        </p:nvSpPr>
        <p:spPr bwMode="auto">
          <a:xfrm>
            <a:off x="6128330" y="3471596"/>
            <a:ext cx="2999" cy="154017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67" name="Line 86"/>
          <p:cNvSpPr>
            <a:spLocks noChangeShapeType="1"/>
          </p:cNvSpPr>
          <p:nvPr/>
        </p:nvSpPr>
        <p:spPr bwMode="auto">
          <a:xfrm>
            <a:off x="6048375" y="3473941"/>
            <a:ext cx="81280" cy="268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69" name="Line 86"/>
          <p:cNvSpPr>
            <a:spLocks noChangeShapeType="1"/>
          </p:cNvSpPr>
          <p:nvPr/>
        </p:nvSpPr>
        <p:spPr bwMode="auto">
          <a:xfrm flipV="1">
            <a:off x="2799897" y="1632116"/>
            <a:ext cx="5246303" cy="992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70" name="Line 86"/>
          <p:cNvSpPr>
            <a:spLocks noChangeShapeType="1"/>
          </p:cNvSpPr>
          <p:nvPr/>
        </p:nvSpPr>
        <p:spPr bwMode="auto">
          <a:xfrm>
            <a:off x="8048625" y="2568426"/>
            <a:ext cx="141811" cy="3324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71" name="Line 86"/>
          <p:cNvSpPr>
            <a:spLocks noChangeShapeType="1"/>
          </p:cNvSpPr>
          <p:nvPr/>
        </p:nvSpPr>
        <p:spPr bwMode="auto">
          <a:xfrm>
            <a:off x="8046200" y="1635695"/>
            <a:ext cx="2425" cy="93840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73" name="Rectangle 72"/>
          <p:cNvSpPr>
            <a:spLocks noChangeArrowheads="1"/>
          </p:cNvSpPr>
          <p:nvPr/>
        </p:nvSpPr>
        <p:spPr bwMode="auto">
          <a:xfrm>
            <a:off x="7901528" y="3218202"/>
            <a:ext cx="329317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74" name="Rectangle 42"/>
          <p:cNvSpPr>
            <a:spLocks noChangeArrowheads="1"/>
          </p:cNvSpPr>
          <p:nvPr/>
        </p:nvSpPr>
        <p:spPr bwMode="auto">
          <a:xfrm>
            <a:off x="8497127" y="2883514"/>
            <a:ext cx="231534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wb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76" name="Rectangle 42"/>
          <p:cNvSpPr>
            <a:spLocks noChangeArrowheads="1"/>
          </p:cNvSpPr>
          <p:nvPr/>
        </p:nvSpPr>
        <p:spPr bwMode="auto">
          <a:xfrm>
            <a:off x="1717685" y="3116422"/>
            <a:ext cx="207489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>
                <a:solidFill>
                  <a:schemeClr val="tx2"/>
                </a:solidFill>
              </a:rPr>
              <a:t>pc</a:t>
            </a:r>
          </a:p>
        </p:txBody>
      </p:sp>
      <p:cxnSp>
        <p:nvCxnSpPr>
          <p:cNvPr id="185" name="Straight Connector 184"/>
          <p:cNvCxnSpPr/>
          <p:nvPr/>
        </p:nvCxnSpPr>
        <p:spPr bwMode="auto">
          <a:xfrm>
            <a:off x="1653762" y="3102131"/>
            <a:ext cx="297879" cy="279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6" name="Straight Connector 185"/>
          <p:cNvCxnSpPr/>
          <p:nvPr/>
        </p:nvCxnSpPr>
        <p:spPr bwMode="auto">
          <a:xfrm>
            <a:off x="1303055" y="3087842"/>
            <a:ext cx="141811" cy="33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9" name="Straight Connector 188"/>
          <p:cNvCxnSpPr/>
          <p:nvPr/>
        </p:nvCxnSpPr>
        <p:spPr bwMode="auto">
          <a:xfrm>
            <a:off x="6096000" y="3183092"/>
            <a:ext cx="141811" cy="33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0" name="Freeform 189"/>
          <p:cNvSpPr/>
          <p:nvPr/>
        </p:nvSpPr>
        <p:spPr bwMode="auto">
          <a:xfrm>
            <a:off x="755374" y="1876011"/>
            <a:ext cx="6147353" cy="1510748"/>
          </a:xfrm>
          <a:custGeom>
            <a:avLst/>
            <a:gdLst>
              <a:gd name="connsiteX0" fmla="*/ 9398442 w 9835764"/>
              <a:gd name="connsiteY0" fmla="*/ 2417197 h 2417197"/>
              <a:gd name="connsiteX1" fmla="*/ 9835764 w 9835764"/>
              <a:gd name="connsiteY1" fmla="*/ 2401294 h 2417197"/>
              <a:gd name="connsiteX2" fmla="*/ 9835764 w 9835764"/>
              <a:gd name="connsiteY2" fmla="*/ 0 h 2417197"/>
              <a:gd name="connsiteX3" fmla="*/ 15903 w 9835764"/>
              <a:gd name="connsiteY3" fmla="*/ 7952 h 2417197"/>
              <a:gd name="connsiteX4" fmla="*/ 0 w 9835764"/>
              <a:gd name="connsiteY4" fmla="*/ 1773141 h 2417197"/>
              <a:gd name="connsiteX5" fmla="*/ 596348 w 9835764"/>
              <a:gd name="connsiteY5" fmla="*/ 1781093 h 241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5764" h="2417197">
                <a:moveTo>
                  <a:pt x="9398442" y="2417197"/>
                </a:moveTo>
                <a:lnTo>
                  <a:pt x="9835764" y="2401294"/>
                </a:lnTo>
                <a:lnTo>
                  <a:pt x="9835764" y="0"/>
                </a:lnTo>
                <a:lnTo>
                  <a:pt x="15903" y="7952"/>
                </a:lnTo>
                <a:lnTo>
                  <a:pt x="0" y="1773141"/>
                </a:lnTo>
                <a:lnTo>
                  <a:pt x="596348" y="1781093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1" name="Freeform 190"/>
          <p:cNvSpPr/>
          <p:nvPr/>
        </p:nvSpPr>
        <p:spPr bwMode="auto">
          <a:xfrm>
            <a:off x="3104774" y="4343255"/>
            <a:ext cx="526225" cy="56908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2" name="Straight Connector 191"/>
          <p:cNvCxnSpPr/>
          <p:nvPr/>
        </p:nvCxnSpPr>
        <p:spPr bwMode="auto">
          <a:xfrm>
            <a:off x="3126245" y="3284387"/>
            <a:ext cx="802166" cy="39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3" name="Straight Connector 192"/>
          <p:cNvCxnSpPr/>
          <p:nvPr/>
        </p:nvCxnSpPr>
        <p:spPr bwMode="auto">
          <a:xfrm>
            <a:off x="3149855" y="3055454"/>
            <a:ext cx="802166" cy="39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4" name="Straight Connector 193"/>
          <p:cNvCxnSpPr>
            <a:stCxn id="17" idx="1"/>
          </p:cNvCxnSpPr>
          <p:nvPr/>
        </p:nvCxnSpPr>
        <p:spPr bwMode="auto">
          <a:xfrm>
            <a:off x="3117016" y="3055146"/>
            <a:ext cx="9229" cy="196022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5" name="Straight Connector 204"/>
          <p:cNvCxnSpPr/>
          <p:nvPr/>
        </p:nvCxnSpPr>
        <p:spPr bwMode="auto">
          <a:xfrm>
            <a:off x="2834555" y="3261542"/>
            <a:ext cx="274046" cy="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4" name="Freeform 163"/>
          <p:cNvSpPr/>
          <p:nvPr/>
        </p:nvSpPr>
        <p:spPr bwMode="auto">
          <a:xfrm>
            <a:off x="3374335" y="2025098"/>
            <a:ext cx="5173317" cy="765313"/>
          </a:xfrm>
          <a:custGeom>
            <a:avLst/>
            <a:gdLst>
              <a:gd name="connsiteX0" fmla="*/ 8110330 w 8277307"/>
              <a:gd name="connsiteY0" fmla="*/ 1208598 h 1224500"/>
              <a:gd name="connsiteX1" fmla="*/ 8245502 w 8277307"/>
              <a:gd name="connsiteY1" fmla="*/ 1224500 h 1224500"/>
              <a:gd name="connsiteX2" fmla="*/ 8277307 w 8277307"/>
              <a:gd name="connsiteY2" fmla="*/ 15902 h 1224500"/>
              <a:gd name="connsiteX3" fmla="*/ 0 w 8277307"/>
              <a:gd name="connsiteY3" fmla="*/ 0 h 1224500"/>
              <a:gd name="connsiteX4" fmla="*/ 23854 w 8277307"/>
              <a:gd name="connsiteY4" fmla="*/ 1121133 h 1224500"/>
              <a:gd name="connsiteX5" fmla="*/ 1009815 w 8277307"/>
              <a:gd name="connsiteY5" fmla="*/ 1121133 h 12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77307" h="1224500">
                <a:moveTo>
                  <a:pt x="8110330" y="1208598"/>
                </a:moveTo>
                <a:lnTo>
                  <a:pt x="8245502" y="1224500"/>
                </a:lnTo>
                <a:lnTo>
                  <a:pt x="8277307" y="15902"/>
                </a:lnTo>
                <a:lnTo>
                  <a:pt x="0" y="0"/>
                </a:lnTo>
                <a:lnTo>
                  <a:pt x="23854" y="1121133"/>
                </a:lnTo>
                <a:lnTo>
                  <a:pt x="1009815" y="1121133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6" name="Freeform 205"/>
          <p:cNvSpPr/>
          <p:nvPr/>
        </p:nvSpPr>
        <p:spPr bwMode="auto">
          <a:xfrm>
            <a:off x="2425148" y="1622563"/>
            <a:ext cx="5769665" cy="929309"/>
          </a:xfrm>
          <a:custGeom>
            <a:avLst/>
            <a:gdLst>
              <a:gd name="connsiteX0" fmla="*/ 0 w 9231464"/>
              <a:gd name="connsiteY0" fmla="*/ 1224501 h 1486894"/>
              <a:gd name="connsiteX1" fmla="*/ 564542 w 9231464"/>
              <a:gd name="connsiteY1" fmla="*/ 1224501 h 1486894"/>
              <a:gd name="connsiteX2" fmla="*/ 580445 w 9231464"/>
              <a:gd name="connsiteY2" fmla="*/ 23854 h 1486894"/>
              <a:gd name="connsiteX3" fmla="*/ 8977022 w 9231464"/>
              <a:gd name="connsiteY3" fmla="*/ 0 h 1486894"/>
              <a:gd name="connsiteX4" fmla="*/ 9000876 w 9231464"/>
              <a:gd name="connsiteY4" fmla="*/ 1486894 h 1486894"/>
              <a:gd name="connsiteX5" fmla="*/ 9231464 w 9231464"/>
              <a:gd name="connsiteY5" fmla="*/ 1486894 h 148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31464" h="1486894">
                <a:moveTo>
                  <a:pt x="0" y="1224501"/>
                </a:moveTo>
                <a:lnTo>
                  <a:pt x="564542" y="1224501"/>
                </a:lnTo>
                <a:lnTo>
                  <a:pt x="580445" y="23854"/>
                </a:lnTo>
                <a:lnTo>
                  <a:pt x="8977022" y="0"/>
                </a:lnTo>
                <a:lnTo>
                  <a:pt x="9000876" y="1486894"/>
                </a:lnTo>
                <a:lnTo>
                  <a:pt x="9231464" y="1486894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7" name="Freeform 206"/>
          <p:cNvSpPr/>
          <p:nvPr/>
        </p:nvSpPr>
        <p:spPr bwMode="auto">
          <a:xfrm>
            <a:off x="1714500" y="2536963"/>
            <a:ext cx="278296" cy="546652"/>
          </a:xfrm>
          <a:custGeom>
            <a:avLst/>
            <a:gdLst>
              <a:gd name="connsiteX0" fmla="*/ 15903 w 445273"/>
              <a:gd name="connsiteY0" fmla="*/ 874643 h 874643"/>
              <a:gd name="connsiteX1" fmla="*/ 0 w 445273"/>
              <a:gd name="connsiteY1" fmla="*/ 0 h 874643"/>
              <a:gd name="connsiteX2" fmla="*/ 445273 w 445273"/>
              <a:gd name="connsiteY2" fmla="*/ 7951 h 87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273" h="874643">
                <a:moveTo>
                  <a:pt x="15903" y="874643"/>
                </a:moveTo>
                <a:lnTo>
                  <a:pt x="0" y="0"/>
                </a:lnTo>
                <a:lnTo>
                  <a:pt x="445273" y="7951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08" name="Straight Connector 207"/>
          <p:cNvCxnSpPr/>
          <p:nvPr/>
        </p:nvCxnSpPr>
        <p:spPr bwMode="auto">
          <a:xfrm>
            <a:off x="6097064" y="3663801"/>
            <a:ext cx="141811" cy="33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>
            <a:endCxn id="148" idx="0"/>
          </p:cNvCxnSpPr>
          <p:nvPr/>
        </p:nvCxnSpPr>
        <p:spPr bwMode="auto">
          <a:xfrm>
            <a:off x="1136507" y="2957162"/>
            <a:ext cx="166548" cy="13068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2" name="Straight Connector 211"/>
          <p:cNvCxnSpPr>
            <a:endCxn id="164" idx="0"/>
          </p:cNvCxnSpPr>
          <p:nvPr/>
        </p:nvCxnSpPr>
        <p:spPr bwMode="auto">
          <a:xfrm>
            <a:off x="8194814" y="2568426"/>
            <a:ext cx="248478" cy="21204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4" name="Freeform 213"/>
          <p:cNvSpPr/>
          <p:nvPr/>
        </p:nvSpPr>
        <p:spPr bwMode="auto">
          <a:xfrm>
            <a:off x="4219161" y="3749537"/>
            <a:ext cx="1674744" cy="536713"/>
          </a:xfrm>
          <a:custGeom>
            <a:avLst/>
            <a:gdLst>
              <a:gd name="connsiteX0" fmla="*/ 0 w 2679590"/>
              <a:gd name="connsiteY0" fmla="*/ 858741 h 858741"/>
              <a:gd name="connsiteX1" fmla="*/ 2592126 w 2679590"/>
              <a:gd name="connsiteY1" fmla="*/ 858741 h 858741"/>
              <a:gd name="connsiteX2" fmla="*/ 2592126 w 2679590"/>
              <a:gd name="connsiteY2" fmla="*/ 0 h 858741"/>
              <a:gd name="connsiteX3" fmla="*/ 2679590 w 2679590"/>
              <a:gd name="connsiteY3" fmla="*/ 0 h 85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9590" h="858741">
                <a:moveTo>
                  <a:pt x="0" y="858741"/>
                </a:moveTo>
                <a:lnTo>
                  <a:pt x="2592126" y="858741"/>
                </a:lnTo>
                <a:lnTo>
                  <a:pt x="2592126" y="0"/>
                </a:lnTo>
                <a:lnTo>
                  <a:pt x="2679590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5" name="Freeform 214"/>
          <p:cNvSpPr/>
          <p:nvPr/>
        </p:nvSpPr>
        <p:spPr bwMode="auto">
          <a:xfrm>
            <a:off x="4984474" y="2919620"/>
            <a:ext cx="839857" cy="367748"/>
          </a:xfrm>
          <a:custGeom>
            <a:avLst/>
            <a:gdLst>
              <a:gd name="connsiteX0" fmla="*/ 0 w 1343771"/>
              <a:gd name="connsiteY0" fmla="*/ 492981 h 588397"/>
              <a:gd name="connsiteX1" fmla="*/ 119270 w 1343771"/>
              <a:gd name="connsiteY1" fmla="*/ 516835 h 588397"/>
              <a:gd name="connsiteX2" fmla="*/ 119270 w 1343771"/>
              <a:gd name="connsiteY2" fmla="*/ 7952 h 588397"/>
              <a:gd name="connsiteX3" fmla="*/ 1232452 w 1343771"/>
              <a:gd name="connsiteY3" fmla="*/ 0 h 588397"/>
              <a:gd name="connsiteX4" fmla="*/ 1256306 w 1343771"/>
              <a:gd name="connsiteY4" fmla="*/ 580446 h 588397"/>
              <a:gd name="connsiteX5" fmla="*/ 1343771 w 1343771"/>
              <a:gd name="connsiteY5" fmla="*/ 588397 h 58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3771" h="588397">
                <a:moveTo>
                  <a:pt x="0" y="492981"/>
                </a:moveTo>
                <a:lnTo>
                  <a:pt x="119270" y="516835"/>
                </a:lnTo>
                <a:lnTo>
                  <a:pt x="119270" y="7952"/>
                </a:lnTo>
                <a:lnTo>
                  <a:pt x="1232452" y="0"/>
                </a:lnTo>
                <a:lnTo>
                  <a:pt x="1256306" y="580446"/>
                </a:lnTo>
                <a:lnTo>
                  <a:pt x="1343771" y="588397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2" name="Straight Connector 221"/>
          <p:cNvCxnSpPr/>
          <p:nvPr/>
        </p:nvCxnSpPr>
        <p:spPr bwMode="auto">
          <a:xfrm flipV="1">
            <a:off x="5894298" y="3672347"/>
            <a:ext cx="185924" cy="8504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" name="Straight Connector 223"/>
          <p:cNvCxnSpPr/>
          <p:nvPr/>
        </p:nvCxnSpPr>
        <p:spPr bwMode="auto">
          <a:xfrm flipV="1">
            <a:off x="5915231" y="3206048"/>
            <a:ext cx="185924" cy="8504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5" name="Footer Placeholder 3">
            <a:extLst>
              <a:ext uri="{FF2B5EF4-FFF2-40B4-BE49-F238E27FC236}">
                <a16:creationId xmlns:a16="http://schemas.microsoft.com/office/drawing/2014/main" id="{18408E43-DB42-7E43-9656-F1D7AC5C10BA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87145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1" grpId="0" animBg="1"/>
      <p:bldP spid="164" grpId="0" animBg="1"/>
      <p:bldP spid="206" grpId="0" animBg="1"/>
      <p:bldP spid="207" grpId="0" animBg="1"/>
      <p:bldP spid="214" grpId="0" animBg="1"/>
      <p:bldP spid="2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>
              <a:lnSpc>
                <a:spcPct val="90000"/>
              </a:lnSpc>
              <a:buClr>
                <a:srgbClr val="FF0000"/>
              </a:buClr>
              <a:buSzPts val="4400"/>
            </a:pPr>
            <a:r>
              <a:rPr lang="en-US" sz="32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</a:t>
            </a:r>
            <a:r>
              <a:rPr lang="en-US" sz="3200" b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jal</a:t>
            </a:r>
            <a:endParaRPr lang="en-US" sz="32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0"/>
            <a:ext cx="8458200" cy="387140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2 operands:</a:t>
            </a:r>
          </a:p>
          <a:p>
            <a:pPr marL="838200" lvl="1" indent="-381000">
              <a:lnSpc>
                <a:spcPct val="90000"/>
              </a:lnSpc>
              <a:buFontTx/>
              <a:buChar char="–"/>
            </a:pPr>
            <a:r>
              <a:rPr lang="en-US" dirty="0" err="1">
                <a:latin typeface="Courier New" pitchFamily="49" charset="0"/>
                <a:cs typeface="Arial" charset="0"/>
              </a:rPr>
              <a:t>rd</a:t>
            </a:r>
            <a:r>
              <a:rPr lang="en-US" dirty="0">
                <a:latin typeface="Times New Roman" pitchFamily="18" charset="0"/>
                <a:cs typeface="Arial" charset="0"/>
              </a:rPr>
              <a:t>: 			</a:t>
            </a:r>
            <a:r>
              <a:rPr lang="en-US" dirty="0">
                <a:cs typeface="Arial" charset="0"/>
              </a:rPr>
              <a:t>destination register</a:t>
            </a:r>
          </a:p>
          <a:p>
            <a:pPr marL="838200" lvl="1" indent="-381000">
              <a:lnSpc>
                <a:spcPct val="90000"/>
              </a:lnSpc>
              <a:buFontTx/>
              <a:buChar char="–"/>
            </a:pPr>
            <a:r>
              <a:rPr lang="en-US" dirty="0">
                <a:latin typeface="Courier New" pitchFamily="49" charset="0"/>
                <a:cs typeface="Arial" charset="0"/>
              </a:rPr>
              <a:t>imm</a:t>
            </a:r>
            <a:r>
              <a:rPr lang="en-US" baseline="-25000" dirty="0">
                <a:latin typeface="Courier New" pitchFamily="49" charset="0"/>
                <a:cs typeface="Arial" charset="0"/>
              </a:rPr>
              <a:t>20,10:1,11,19:12</a:t>
            </a:r>
            <a:r>
              <a:rPr lang="en-US" dirty="0">
                <a:cs typeface="Arial" charset="0"/>
              </a:rPr>
              <a:t>:	20 bits (20:1) of a 21-bit immediate</a:t>
            </a:r>
            <a:endParaRPr lang="en-US" dirty="0"/>
          </a:p>
          <a:p>
            <a:r>
              <a:rPr lang="en-US" dirty="0"/>
              <a:t>It does the following:</a:t>
            </a:r>
          </a:p>
          <a:p>
            <a:pPr lvl="1"/>
            <a:r>
              <a:rPr lang="en-US" dirty="0"/>
              <a:t>saves return address: PC + 4 </a:t>
            </a:r>
            <a:r>
              <a:rPr lang="en-US" dirty="0">
                <a:sym typeface="Wingdings" pitchFamily="2" charset="2"/>
              </a:rPr>
              <a:t> register </a:t>
            </a:r>
            <a:r>
              <a:rPr lang="en-US" dirty="0" err="1">
                <a:sym typeface="Wingdings" pitchFamily="2" charset="2"/>
              </a:rPr>
              <a:t>rd</a:t>
            </a:r>
            <a:endParaRPr lang="en-US" dirty="0"/>
          </a:p>
          <a:p>
            <a:pPr lvl="1"/>
            <a:r>
              <a:rPr lang="en-US" dirty="0"/>
              <a:t>PC relative jump: PC + sign extended (2*immediate) </a:t>
            </a:r>
            <a:r>
              <a:rPr lang="en-US" dirty="0">
                <a:sym typeface="Wingdings" pitchFamily="2" charset="2"/>
              </a:rPr>
              <a:t> PC</a:t>
            </a:r>
          </a:p>
          <a:p>
            <a:pPr lvl="2"/>
            <a:r>
              <a:rPr lang="en-US" dirty="0"/>
              <a:t>Target somewhere in the range of -2</a:t>
            </a:r>
            <a:r>
              <a:rPr lang="en-US" baseline="30000" dirty="0"/>
              <a:t>20</a:t>
            </a:r>
            <a:r>
              <a:rPr lang="en-US" dirty="0"/>
              <a:t> to 2</a:t>
            </a:r>
            <a:r>
              <a:rPr lang="en-US" baseline="30000" dirty="0"/>
              <a:t>20</a:t>
            </a:r>
            <a:r>
              <a:rPr lang="en-US" dirty="0"/>
              <a:t> relative to PC</a:t>
            </a:r>
          </a:p>
          <a:p>
            <a:r>
              <a:rPr lang="en-IN" dirty="0"/>
              <a:t>In words, the offset is sign-extended, multiplied by 2, and added to the value of the PC (address of </a:t>
            </a:r>
            <a:r>
              <a:rPr lang="en-IN" dirty="0" err="1"/>
              <a:t>jal</a:t>
            </a:r>
            <a:r>
              <a:rPr lang="en-IN" dirty="0"/>
              <a:t> instruction)</a:t>
            </a:r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04059" y="1340768"/>
            <a:ext cx="7931572" cy="1182688"/>
            <a:chOff x="288" y="886"/>
            <a:chExt cx="5184" cy="1192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376" y="886"/>
              <a:ext cx="5096" cy="1192"/>
              <a:chOff x="376" y="886"/>
              <a:chExt cx="5096" cy="1192"/>
            </a:xfrm>
          </p:grpSpPr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4999" y="1426"/>
                <a:ext cx="20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516" y="898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31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4544" y="898"/>
                <a:ext cx="196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3785" y="898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12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4664" y="898"/>
                <a:ext cx="196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6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5276" y="898"/>
                <a:ext cx="196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0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Text Box 6"/>
              <p:cNvSpPr txBox="1">
                <a:spLocks noChangeArrowheads="1"/>
              </p:cNvSpPr>
              <p:nvPr/>
            </p:nvSpPr>
            <p:spPr bwMode="auto">
              <a:xfrm>
                <a:off x="4754" y="1138"/>
                <a:ext cx="64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opcode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1190" y="1135"/>
                <a:ext cx="913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[10:1]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" name="Text Box 6"/>
              <p:cNvSpPr txBox="1">
                <a:spLocks noChangeArrowheads="1"/>
              </p:cNvSpPr>
              <p:nvPr/>
            </p:nvSpPr>
            <p:spPr bwMode="auto">
              <a:xfrm>
                <a:off x="4260" y="1142"/>
                <a:ext cx="297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 err="1">
                    <a:solidFill>
                      <a:schemeClr val="tx2"/>
                    </a:solidFill>
                    <a:latin typeface="Courier New" pitchFamily="-65" charset="0"/>
                  </a:rPr>
                  <a:t>rd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Text Box 11"/>
              <p:cNvSpPr txBox="1">
                <a:spLocks noChangeArrowheads="1"/>
              </p:cNvSpPr>
              <p:nvPr/>
            </p:nvSpPr>
            <p:spPr bwMode="auto">
              <a:xfrm>
                <a:off x="4034" y="892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11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1520" y="1423"/>
                <a:ext cx="297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10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4322" y="1423"/>
                <a:ext cx="20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Text Box 8"/>
              <p:cNvSpPr txBox="1">
                <a:spLocks noChangeArrowheads="1"/>
              </p:cNvSpPr>
              <p:nvPr/>
            </p:nvSpPr>
            <p:spPr bwMode="auto">
              <a:xfrm>
                <a:off x="1387" y="1714"/>
                <a:ext cx="1177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offset[20:1]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4182" y="1714"/>
                <a:ext cx="473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 err="1">
                    <a:solidFill>
                      <a:schemeClr val="tx2"/>
                    </a:solidFill>
                    <a:latin typeface="Courier New" pitchFamily="-65" charset="0"/>
                  </a:rPr>
                  <a:t>dest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5" name="Text Box 8"/>
              <p:cNvSpPr txBox="1">
                <a:spLocks noChangeArrowheads="1"/>
              </p:cNvSpPr>
              <p:nvPr/>
            </p:nvSpPr>
            <p:spPr bwMode="auto">
              <a:xfrm>
                <a:off x="4956" y="1714"/>
                <a:ext cx="3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JAL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376" y="1132"/>
                <a:ext cx="737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[20]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193" y="1138"/>
                <a:ext cx="737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[11]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2974" y="1138"/>
                <a:ext cx="1001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[19:12]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" name="Text Box 8"/>
              <p:cNvSpPr txBox="1">
                <a:spLocks noChangeArrowheads="1"/>
              </p:cNvSpPr>
              <p:nvPr/>
            </p:nvSpPr>
            <p:spPr bwMode="auto">
              <a:xfrm>
                <a:off x="660" y="1420"/>
                <a:ext cx="20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1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6" name="Text Box 8"/>
              <p:cNvSpPr txBox="1">
                <a:spLocks noChangeArrowheads="1"/>
              </p:cNvSpPr>
              <p:nvPr/>
            </p:nvSpPr>
            <p:spPr bwMode="auto">
              <a:xfrm>
                <a:off x="2454" y="1420"/>
                <a:ext cx="20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1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7" name="Text Box 8"/>
              <p:cNvSpPr txBox="1">
                <a:spLocks noChangeArrowheads="1"/>
              </p:cNvSpPr>
              <p:nvPr/>
            </p:nvSpPr>
            <p:spPr bwMode="auto">
              <a:xfrm>
                <a:off x="3419" y="1420"/>
                <a:ext cx="20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8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8" name="Text Box 11"/>
              <p:cNvSpPr txBox="1">
                <a:spLocks noChangeArrowheads="1"/>
              </p:cNvSpPr>
              <p:nvPr/>
            </p:nvSpPr>
            <p:spPr bwMode="auto">
              <a:xfrm>
                <a:off x="2913" y="892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19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2415" y="886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20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0" name="Text Box 11"/>
              <p:cNvSpPr txBox="1">
                <a:spLocks noChangeArrowheads="1"/>
              </p:cNvSpPr>
              <p:nvPr/>
            </p:nvSpPr>
            <p:spPr bwMode="auto">
              <a:xfrm>
                <a:off x="1900" y="888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21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076" y="892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30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471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4062" y="1167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2950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2135" y="114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1108" y="1156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</p:grpSp>
      <p:sp>
        <p:nvSpPr>
          <p:cNvPr id="42" name="Footer Placeholder 3">
            <a:extLst>
              <a:ext uri="{FF2B5EF4-FFF2-40B4-BE49-F238E27FC236}">
                <a16:creationId xmlns:a16="http://schemas.microsoft.com/office/drawing/2014/main" id="{812B995F-16C1-6C48-9C95-C5E2F6CD3864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91927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551" y="312792"/>
            <a:ext cx="7903369" cy="4000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>
              <a:lnSpc>
                <a:spcPct val="90000"/>
              </a:lnSpc>
              <a:buClr>
                <a:srgbClr val="FF0000"/>
              </a:buClr>
              <a:buSzPts val="4400"/>
            </a:pPr>
            <a:r>
              <a:rPr lang="en-US" sz="32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Datapath with </a:t>
            </a:r>
            <a:r>
              <a:rPr lang="en-US" sz="3200" b="0" dirty="0" err="1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jalr</a:t>
            </a:r>
            <a:endParaRPr lang="en-US" sz="3200" b="0" dirty="0">
              <a:solidFill>
                <a:srgbClr val="FF0000"/>
              </a:solidFill>
              <a:latin typeface="Courier" pitchFamily="2" charset="0"/>
              <a:cs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7265" y="1637972"/>
            <a:ext cx="7521590" cy="2215428"/>
            <a:chOff x="2570548" y="1802732"/>
            <a:chExt cx="7167817" cy="2216657"/>
          </a:xfrm>
        </p:grpSpPr>
        <p:sp>
          <p:nvSpPr>
            <p:cNvPr id="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194675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75638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4011845" y="3187949"/>
              <a:ext cx="750618" cy="831440"/>
              <a:chOff x="1326" y="1691"/>
              <a:chExt cx="438" cy="490"/>
            </a:xfrm>
          </p:grpSpPr>
          <p:sp>
            <p:nvSpPr>
              <p:cNvPr id="14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74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1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19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1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2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2753287" y="3348468"/>
              <a:ext cx="310773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72" name="Rectangle 42"/>
            <p:cNvSpPr>
              <a:spLocks noChangeArrowheads="1"/>
            </p:cNvSpPr>
            <p:nvPr/>
          </p:nvSpPr>
          <p:spPr bwMode="auto">
            <a:xfrm>
              <a:off x="9427592" y="2573562"/>
              <a:ext cx="310773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7" name="Freeform 48"/>
          <p:cNvSpPr>
            <a:spLocks/>
          </p:cNvSpPr>
          <p:nvPr/>
        </p:nvSpPr>
        <p:spPr bwMode="auto">
          <a:xfrm>
            <a:off x="3117016" y="3055146"/>
            <a:ext cx="897416" cy="233196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8" name="Freeform 49"/>
          <p:cNvSpPr>
            <a:spLocks/>
          </p:cNvSpPr>
          <p:nvPr/>
        </p:nvSpPr>
        <p:spPr bwMode="auto">
          <a:xfrm>
            <a:off x="3117016" y="3278082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9" name="Freeform 53"/>
          <p:cNvSpPr>
            <a:spLocks/>
          </p:cNvSpPr>
          <p:nvPr/>
        </p:nvSpPr>
        <p:spPr bwMode="auto">
          <a:xfrm>
            <a:off x="4441167" y="3545488"/>
            <a:ext cx="715256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3205555" y="3326090"/>
            <a:ext cx="608239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>
            <a:off x="3117015" y="3059979"/>
            <a:ext cx="5648" cy="1955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2" name="Freeform 61"/>
          <p:cNvSpPr>
            <a:spLocks/>
          </p:cNvSpPr>
          <p:nvPr/>
        </p:nvSpPr>
        <p:spPr bwMode="auto">
          <a:xfrm>
            <a:off x="3108230" y="3501149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grpSp>
        <p:nvGrpSpPr>
          <p:cNvPr id="23" name="Group 62"/>
          <p:cNvGrpSpPr>
            <a:grpSpLocks/>
          </p:cNvGrpSpPr>
          <p:nvPr/>
        </p:nvGrpSpPr>
        <p:grpSpPr bwMode="auto">
          <a:xfrm>
            <a:off x="6208268" y="3026106"/>
            <a:ext cx="423087" cy="730621"/>
            <a:chOff x="4085" y="1630"/>
            <a:chExt cx="241" cy="385"/>
          </a:xfrm>
        </p:grpSpPr>
        <p:sp>
          <p:nvSpPr>
            <p:cNvPr id="24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187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01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27" name="Rectangle 72"/>
          <p:cNvSpPr>
            <a:spLocks noChangeArrowheads="1"/>
          </p:cNvSpPr>
          <p:nvPr/>
        </p:nvSpPr>
        <p:spPr bwMode="auto">
          <a:xfrm>
            <a:off x="4381500" y="4000501"/>
            <a:ext cx="229931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clk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8" name="Rectangle 74"/>
          <p:cNvSpPr>
            <a:spLocks noChangeArrowheads="1"/>
          </p:cNvSpPr>
          <p:nvPr/>
        </p:nvSpPr>
        <p:spPr bwMode="auto">
          <a:xfrm>
            <a:off x="4027614" y="2491195"/>
            <a:ext cx="938814" cy="1439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29" name="Rectangle 76"/>
          <p:cNvSpPr>
            <a:spLocks noChangeArrowheads="1"/>
          </p:cNvSpPr>
          <p:nvPr/>
        </p:nvSpPr>
        <p:spPr bwMode="auto">
          <a:xfrm>
            <a:off x="4091856" y="3695663"/>
            <a:ext cx="455955" cy="215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125" dirty="0" err="1">
                <a:solidFill>
                  <a:schemeClr val="tx2"/>
                </a:solidFill>
              </a:rPr>
              <a:t>Reg</a:t>
            </a:r>
            <a:r>
              <a:rPr lang="en-US" sz="1125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30" name="Line 86"/>
          <p:cNvSpPr>
            <a:spLocks noChangeShapeType="1"/>
          </p:cNvSpPr>
          <p:nvPr/>
        </p:nvSpPr>
        <p:spPr bwMode="auto">
          <a:xfrm>
            <a:off x="6633068" y="3379918"/>
            <a:ext cx="462904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1" name="Freeform 53"/>
          <p:cNvSpPr>
            <a:spLocks/>
          </p:cNvSpPr>
          <p:nvPr/>
        </p:nvSpPr>
        <p:spPr bwMode="auto">
          <a:xfrm>
            <a:off x="4978776" y="3225805"/>
            <a:ext cx="177646" cy="35736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2" name="Line 86"/>
          <p:cNvSpPr>
            <a:spLocks noChangeShapeType="1"/>
          </p:cNvSpPr>
          <p:nvPr/>
        </p:nvSpPr>
        <p:spPr bwMode="auto">
          <a:xfrm flipH="1">
            <a:off x="6902698" y="1888570"/>
            <a:ext cx="4889" cy="8930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3" name="Line 86"/>
          <p:cNvSpPr>
            <a:spLocks noChangeShapeType="1"/>
          </p:cNvSpPr>
          <p:nvPr/>
        </p:nvSpPr>
        <p:spPr bwMode="auto">
          <a:xfrm flipV="1">
            <a:off x="3393980" y="2035254"/>
            <a:ext cx="5131276" cy="63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4" name="Line 86"/>
          <p:cNvSpPr>
            <a:spLocks noChangeShapeType="1"/>
          </p:cNvSpPr>
          <p:nvPr/>
        </p:nvSpPr>
        <p:spPr bwMode="auto">
          <a:xfrm flipH="1">
            <a:off x="3380452" y="2035254"/>
            <a:ext cx="7256" cy="7063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5" name="Freeform 53"/>
          <p:cNvSpPr>
            <a:spLocks/>
          </p:cNvSpPr>
          <p:nvPr/>
        </p:nvSpPr>
        <p:spPr bwMode="auto">
          <a:xfrm flipV="1">
            <a:off x="3387708" y="2712092"/>
            <a:ext cx="627556" cy="2948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4584605" y="3847884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37" name="Line 85"/>
          <p:cNvSpPr>
            <a:spLocks noChangeShapeType="1"/>
          </p:cNvSpPr>
          <p:nvPr/>
        </p:nvSpPr>
        <p:spPr bwMode="auto">
          <a:xfrm>
            <a:off x="4632229" y="3930981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3205555" y="3073732"/>
            <a:ext cx="608239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3206628" y="2835607"/>
            <a:ext cx="55053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40" name="Rectangle 76"/>
          <p:cNvSpPr>
            <a:spLocks noChangeArrowheads="1"/>
          </p:cNvSpPr>
          <p:nvPr/>
        </p:nvSpPr>
        <p:spPr bwMode="auto">
          <a:xfrm>
            <a:off x="4013105" y="3407107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1" name="Rectangle 76"/>
          <p:cNvSpPr>
            <a:spLocks noChangeArrowheads="1"/>
          </p:cNvSpPr>
          <p:nvPr/>
        </p:nvSpPr>
        <p:spPr bwMode="auto">
          <a:xfrm>
            <a:off x="4013105" y="3168982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2" name="Rectangle 76"/>
          <p:cNvSpPr>
            <a:spLocks noChangeArrowheads="1"/>
          </p:cNvSpPr>
          <p:nvPr/>
        </p:nvSpPr>
        <p:spPr bwMode="auto">
          <a:xfrm>
            <a:off x="4536979" y="3155304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3" name="Rectangle 76"/>
          <p:cNvSpPr>
            <a:spLocks noChangeArrowheads="1"/>
          </p:cNvSpPr>
          <p:nvPr/>
        </p:nvSpPr>
        <p:spPr bwMode="auto">
          <a:xfrm>
            <a:off x="4536979" y="3449264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4" name="Rectangle 76"/>
          <p:cNvSpPr>
            <a:spLocks noChangeArrowheads="1"/>
          </p:cNvSpPr>
          <p:nvPr/>
        </p:nvSpPr>
        <p:spPr bwMode="auto">
          <a:xfrm>
            <a:off x="4009963" y="2957162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5" name="Rectangle 76"/>
          <p:cNvSpPr>
            <a:spLocks noChangeArrowheads="1"/>
          </p:cNvSpPr>
          <p:nvPr/>
        </p:nvSpPr>
        <p:spPr bwMode="auto">
          <a:xfrm>
            <a:off x="4013104" y="2645662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auto">
          <a:xfrm>
            <a:off x="6633256" y="3153130"/>
            <a:ext cx="236343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alu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7" name="Rectangle 76"/>
          <p:cNvSpPr>
            <a:spLocks noChangeArrowheads="1"/>
          </p:cNvSpPr>
          <p:nvPr/>
        </p:nvSpPr>
        <p:spPr bwMode="auto">
          <a:xfrm>
            <a:off x="5118451" y="2679982"/>
            <a:ext cx="510457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Reg</a:t>
            </a:r>
            <a:r>
              <a:rPr lang="en-US" sz="1000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4689515" y="3999914"/>
            <a:ext cx="510457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Reg</a:t>
            </a:r>
            <a:r>
              <a:rPr lang="en-US" sz="1000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788651" y="5079094"/>
            <a:ext cx="55053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67607" y="3082699"/>
            <a:ext cx="7994034" cy="2501649"/>
            <a:chOff x="1575641" y="2430859"/>
            <a:chExt cx="12790454" cy="4002638"/>
          </a:xfrm>
        </p:grpSpPr>
        <p:sp>
          <p:nvSpPr>
            <p:cNvPr id="51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309173" cy="344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826990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RegWEn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10379249" y="5579604"/>
              <a:ext cx="732091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ALUSel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9755958" y="5919561"/>
              <a:ext cx="488435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Asel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11528913" y="5573083"/>
              <a:ext cx="798776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MemRW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916066" y="3438835"/>
            <a:ext cx="173296" cy="458658"/>
            <a:chOff x="5791200" y="1352550"/>
            <a:chExt cx="152400" cy="533400"/>
          </a:xfrm>
        </p:grpSpPr>
        <p:sp>
          <p:nvSpPr>
            <p:cNvPr id="62" name="Trapezoid 6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21935" y="1638300"/>
              <a:ext cx="4511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</p:grpSp>
      <p:sp>
        <p:nvSpPr>
          <p:cNvPr id="65" name="Freeform 53"/>
          <p:cNvSpPr>
            <a:spLocks/>
          </p:cNvSpPr>
          <p:nvPr/>
        </p:nvSpPr>
        <p:spPr bwMode="auto">
          <a:xfrm flipV="1">
            <a:off x="6088009" y="3617566"/>
            <a:ext cx="11835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66" name="Freeform 53"/>
          <p:cNvSpPr>
            <a:spLocks/>
          </p:cNvSpPr>
          <p:nvPr/>
        </p:nvSpPr>
        <p:spPr bwMode="auto">
          <a:xfrm flipV="1">
            <a:off x="5845469" y="3743953"/>
            <a:ext cx="82613" cy="36881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67" name="Line 86"/>
          <p:cNvSpPr>
            <a:spLocks noChangeShapeType="1"/>
          </p:cNvSpPr>
          <p:nvPr/>
        </p:nvSpPr>
        <p:spPr bwMode="auto">
          <a:xfrm flipH="1">
            <a:off x="5835778" y="3777696"/>
            <a:ext cx="5423" cy="5302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510236" y="4325664"/>
            <a:ext cx="579385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Imm</a:t>
            </a:r>
            <a:r>
              <a:rPr lang="en-US" sz="1000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678557" y="3933388"/>
            <a:ext cx="533399" cy="762000"/>
            <a:chOff x="3810000" y="3105150"/>
            <a:chExt cx="533400" cy="762000"/>
          </a:xfrm>
        </p:grpSpPr>
        <p:sp>
          <p:nvSpPr>
            <p:cNvPr id="70" name="Trapezoid 69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4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19018" y="3286906"/>
              <a:ext cx="463589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25" dirty="0" err="1"/>
                <a:t>Imm</a:t>
              </a:r>
              <a:r>
                <a:rPr lang="en-US" sz="1125" dirty="0"/>
                <a:t>.</a:t>
              </a:r>
            </a:p>
            <a:p>
              <a:r>
                <a:rPr lang="en-US" sz="1125" dirty="0"/>
                <a:t>Gen</a:t>
              </a:r>
            </a:p>
          </p:txBody>
        </p:sp>
      </p:grpSp>
      <p:sp>
        <p:nvSpPr>
          <p:cNvPr id="72" name="Freeform 61"/>
          <p:cNvSpPr>
            <a:spLocks/>
          </p:cNvSpPr>
          <p:nvPr/>
        </p:nvSpPr>
        <p:spPr bwMode="auto">
          <a:xfrm flipV="1">
            <a:off x="3133415" y="4270392"/>
            <a:ext cx="539211" cy="4634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73" name="Line 86"/>
          <p:cNvSpPr>
            <a:spLocks noChangeShapeType="1"/>
          </p:cNvSpPr>
          <p:nvPr/>
        </p:nvSpPr>
        <p:spPr bwMode="auto">
          <a:xfrm flipV="1">
            <a:off x="4211956" y="4299885"/>
            <a:ext cx="1629245" cy="2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grpSp>
        <p:nvGrpSpPr>
          <p:cNvPr id="74" name="Group 73"/>
          <p:cNvGrpSpPr/>
          <p:nvPr/>
        </p:nvGrpSpPr>
        <p:grpSpPr>
          <a:xfrm>
            <a:off x="1346105" y="2013377"/>
            <a:ext cx="6558304" cy="1895989"/>
            <a:chOff x="3362296" y="2178345"/>
            <a:chExt cx="6561940" cy="1897041"/>
          </a:xfrm>
        </p:grpSpPr>
        <p:sp>
          <p:nvSpPr>
            <p:cNvPr id="75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89402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0058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81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9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0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3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91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92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26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93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4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2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DataR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5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40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DataW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3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2416" cy="1768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875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85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6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</p:grp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130039" y="3934686"/>
            <a:ext cx="422291" cy="34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br>
              <a:rPr lang="en-US" sz="1000" dirty="0">
                <a:solidFill>
                  <a:schemeClr val="tx2"/>
                </a:solidFill>
              </a:rPr>
            </a:br>
            <a:r>
              <a:rPr lang="en-US" sz="1000" dirty="0">
                <a:solidFill>
                  <a:schemeClr val="tx2"/>
                </a:solidFill>
              </a:rPr>
              <a:t>[31:20]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8190140" y="2377386"/>
            <a:ext cx="239485" cy="754871"/>
            <a:chOff x="5791200" y="1352550"/>
            <a:chExt cx="152400" cy="533400"/>
          </a:xfrm>
        </p:grpSpPr>
        <p:sp>
          <p:nvSpPr>
            <p:cNvPr id="98" name="Trapezoid 97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03629" y="1585907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21934" y="1737123"/>
              <a:ext cx="32643" cy="951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803772" y="1427521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2</a:t>
              </a:r>
            </a:p>
          </p:txBody>
        </p:sp>
      </p:grpSp>
      <p:sp>
        <p:nvSpPr>
          <p:cNvPr id="101" name="Rectangle 72"/>
          <p:cNvSpPr>
            <a:spLocks noChangeArrowheads="1"/>
          </p:cNvSpPr>
          <p:nvPr/>
        </p:nvSpPr>
        <p:spPr bwMode="auto">
          <a:xfrm>
            <a:off x="7592770" y="4027833"/>
            <a:ext cx="229931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clk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7682804" y="3810000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03" name="Line 85"/>
          <p:cNvSpPr>
            <a:spLocks noChangeShapeType="1"/>
          </p:cNvSpPr>
          <p:nvPr/>
        </p:nvSpPr>
        <p:spPr bwMode="auto">
          <a:xfrm>
            <a:off x="7730429" y="3893098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04" name="Freeform 53"/>
          <p:cNvSpPr>
            <a:spLocks/>
          </p:cNvSpPr>
          <p:nvPr/>
        </p:nvSpPr>
        <p:spPr bwMode="auto">
          <a:xfrm flipV="1">
            <a:off x="6922146" y="2741182"/>
            <a:ext cx="1258969" cy="48905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05" name="Line 86"/>
          <p:cNvSpPr>
            <a:spLocks noChangeShapeType="1"/>
          </p:cNvSpPr>
          <p:nvPr/>
        </p:nvSpPr>
        <p:spPr bwMode="auto">
          <a:xfrm>
            <a:off x="8047265" y="2992249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06" name="Line 86"/>
          <p:cNvSpPr>
            <a:spLocks noChangeShapeType="1"/>
          </p:cNvSpPr>
          <p:nvPr/>
        </p:nvSpPr>
        <p:spPr bwMode="auto">
          <a:xfrm flipH="1">
            <a:off x="8046200" y="2992250"/>
            <a:ext cx="1" cy="2017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07" name="Line 86"/>
          <p:cNvSpPr>
            <a:spLocks noChangeShapeType="1"/>
          </p:cNvSpPr>
          <p:nvPr/>
        </p:nvSpPr>
        <p:spPr bwMode="auto">
          <a:xfrm>
            <a:off x="7904408" y="3194043"/>
            <a:ext cx="141792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08" name="Line 86"/>
          <p:cNvSpPr>
            <a:spLocks noChangeShapeType="1"/>
          </p:cNvSpPr>
          <p:nvPr/>
        </p:nvSpPr>
        <p:spPr bwMode="auto">
          <a:xfrm>
            <a:off x="8429624" y="2790087"/>
            <a:ext cx="80679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09" name="Line 86"/>
          <p:cNvSpPr>
            <a:spLocks noChangeShapeType="1"/>
          </p:cNvSpPr>
          <p:nvPr/>
        </p:nvSpPr>
        <p:spPr bwMode="auto">
          <a:xfrm flipH="1">
            <a:off x="8510303" y="2020514"/>
            <a:ext cx="14953" cy="76957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8055173" y="5048251"/>
            <a:ext cx="417483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WBSel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11" name="Line 86"/>
          <p:cNvSpPr>
            <a:spLocks noChangeShapeType="1"/>
          </p:cNvSpPr>
          <p:nvPr/>
        </p:nvSpPr>
        <p:spPr bwMode="auto">
          <a:xfrm>
            <a:off x="6902699" y="3695662"/>
            <a:ext cx="189373" cy="533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12" name="Line 86"/>
          <p:cNvSpPr>
            <a:spLocks noChangeShapeType="1"/>
          </p:cNvSpPr>
          <p:nvPr/>
        </p:nvSpPr>
        <p:spPr bwMode="auto">
          <a:xfrm>
            <a:off x="6902698" y="3700151"/>
            <a:ext cx="1567" cy="32768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13" name="Line 86"/>
          <p:cNvSpPr>
            <a:spLocks noChangeShapeType="1"/>
          </p:cNvSpPr>
          <p:nvPr/>
        </p:nvSpPr>
        <p:spPr bwMode="auto">
          <a:xfrm>
            <a:off x="5045323" y="4014164"/>
            <a:ext cx="1857376" cy="2306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14" name="Line 86"/>
          <p:cNvSpPr>
            <a:spLocks noChangeShapeType="1"/>
          </p:cNvSpPr>
          <p:nvPr/>
        </p:nvSpPr>
        <p:spPr bwMode="auto">
          <a:xfrm flipH="1">
            <a:off x="5045323" y="3536891"/>
            <a:ext cx="1567" cy="4845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7303221" y="3920503"/>
            <a:ext cx="0" cy="11070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16" name="Group 115"/>
          <p:cNvGrpSpPr/>
          <p:nvPr/>
        </p:nvGrpSpPr>
        <p:grpSpPr>
          <a:xfrm>
            <a:off x="5088927" y="3013819"/>
            <a:ext cx="604533" cy="762000"/>
            <a:chOff x="3738867" y="3105150"/>
            <a:chExt cx="604533" cy="762000"/>
          </a:xfrm>
        </p:grpSpPr>
        <p:sp>
          <p:nvSpPr>
            <p:cNvPr id="117" name="Trapezoid 11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4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38867" y="3286906"/>
              <a:ext cx="591829" cy="438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25" dirty="0"/>
                <a:t>Branch</a:t>
              </a:r>
            </a:p>
            <a:p>
              <a:r>
                <a:rPr lang="en-US" sz="1125" dirty="0"/>
                <a:t>Comp</a:t>
              </a:r>
            </a:p>
          </p:txBody>
        </p:sp>
      </p:grpSp>
      <p:sp>
        <p:nvSpPr>
          <p:cNvPr id="119" name="Freeform 53"/>
          <p:cNvSpPr>
            <a:spLocks/>
          </p:cNvSpPr>
          <p:nvPr/>
        </p:nvSpPr>
        <p:spPr bwMode="auto">
          <a:xfrm flipV="1">
            <a:off x="5764055" y="3524250"/>
            <a:ext cx="15639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20" name="Line 86"/>
          <p:cNvSpPr>
            <a:spLocks noChangeShapeType="1"/>
          </p:cNvSpPr>
          <p:nvPr/>
        </p:nvSpPr>
        <p:spPr bwMode="auto">
          <a:xfrm>
            <a:off x="5755093" y="3548282"/>
            <a:ext cx="39" cy="46370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5922238" y="2951095"/>
            <a:ext cx="173296" cy="458658"/>
            <a:chOff x="5791200" y="1352550"/>
            <a:chExt cx="152400" cy="533400"/>
          </a:xfrm>
        </p:grpSpPr>
        <p:sp>
          <p:nvSpPr>
            <p:cNvPr id="122" name="Trapezoid 12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21934" y="1638300"/>
              <a:ext cx="45111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</p:grpSp>
      <p:sp>
        <p:nvSpPr>
          <p:cNvPr id="125" name="Freeform 53"/>
          <p:cNvSpPr>
            <a:spLocks/>
          </p:cNvSpPr>
          <p:nvPr/>
        </p:nvSpPr>
        <p:spPr bwMode="auto">
          <a:xfrm flipV="1">
            <a:off x="5761306" y="3256213"/>
            <a:ext cx="172949" cy="4220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26" name="Freeform 53"/>
          <p:cNvSpPr>
            <a:spLocks/>
          </p:cNvSpPr>
          <p:nvPr/>
        </p:nvSpPr>
        <p:spPr bwMode="auto">
          <a:xfrm flipV="1">
            <a:off x="5864060" y="3036509"/>
            <a:ext cx="62566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27" name="Line 86"/>
          <p:cNvSpPr>
            <a:spLocks noChangeShapeType="1"/>
          </p:cNvSpPr>
          <p:nvPr/>
        </p:nvSpPr>
        <p:spPr bwMode="auto">
          <a:xfrm>
            <a:off x="5850396" y="2278076"/>
            <a:ext cx="1329" cy="7941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28" name="Freeform 53"/>
          <p:cNvSpPr>
            <a:spLocks/>
          </p:cNvSpPr>
          <p:nvPr/>
        </p:nvSpPr>
        <p:spPr bwMode="auto">
          <a:xfrm flipV="1">
            <a:off x="6094640" y="3143251"/>
            <a:ext cx="11835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29" name="Line 86"/>
          <p:cNvSpPr>
            <a:spLocks noChangeShapeType="1"/>
          </p:cNvSpPr>
          <p:nvPr/>
        </p:nvSpPr>
        <p:spPr bwMode="auto">
          <a:xfrm>
            <a:off x="5041495" y="2933298"/>
            <a:ext cx="2698" cy="29880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30" name="Line 86"/>
          <p:cNvSpPr>
            <a:spLocks noChangeShapeType="1"/>
          </p:cNvSpPr>
          <p:nvPr/>
        </p:nvSpPr>
        <p:spPr bwMode="auto">
          <a:xfrm flipV="1">
            <a:off x="5034662" y="2928671"/>
            <a:ext cx="714974" cy="172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31" name="Line 86"/>
          <p:cNvSpPr>
            <a:spLocks noChangeShapeType="1"/>
          </p:cNvSpPr>
          <p:nvPr/>
        </p:nvSpPr>
        <p:spPr bwMode="auto">
          <a:xfrm flipH="1">
            <a:off x="5757880" y="2928671"/>
            <a:ext cx="4045" cy="3596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32" name="Line 86"/>
          <p:cNvSpPr>
            <a:spLocks noChangeShapeType="1"/>
          </p:cNvSpPr>
          <p:nvPr/>
        </p:nvSpPr>
        <p:spPr bwMode="auto">
          <a:xfrm>
            <a:off x="3117016" y="2271991"/>
            <a:ext cx="2740169" cy="40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33" name="Line 86"/>
          <p:cNvSpPr>
            <a:spLocks noChangeShapeType="1"/>
          </p:cNvSpPr>
          <p:nvPr/>
        </p:nvSpPr>
        <p:spPr bwMode="auto">
          <a:xfrm flipV="1">
            <a:off x="1713859" y="2781607"/>
            <a:ext cx="1392675" cy="399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34" name="Line 86"/>
          <p:cNvSpPr>
            <a:spLocks noChangeShapeType="1"/>
          </p:cNvSpPr>
          <p:nvPr/>
        </p:nvSpPr>
        <p:spPr bwMode="auto">
          <a:xfrm flipH="1">
            <a:off x="3106063" y="2283404"/>
            <a:ext cx="471" cy="49346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cxnSp>
        <p:nvCxnSpPr>
          <p:cNvPr id="135" name="Straight Arrow Connector 134"/>
          <p:cNvCxnSpPr/>
          <p:nvPr/>
        </p:nvCxnSpPr>
        <p:spPr bwMode="auto">
          <a:xfrm flipH="1" flipV="1">
            <a:off x="3938922" y="4619625"/>
            <a:ext cx="6158" cy="3957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6" name="Rectangle 39"/>
          <p:cNvSpPr>
            <a:spLocks noChangeArrowheads="1"/>
          </p:cNvSpPr>
          <p:nvPr/>
        </p:nvSpPr>
        <p:spPr bwMode="auto">
          <a:xfrm>
            <a:off x="3618140" y="5091317"/>
            <a:ext cx="457557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ImmSel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 flipH="1">
            <a:off x="5422058" y="3698031"/>
            <a:ext cx="6159" cy="13173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38" name="Line 58"/>
          <p:cNvSpPr>
            <a:spLocks noChangeShapeType="1"/>
          </p:cNvSpPr>
          <p:nvPr/>
        </p:nvSpPr>
        <p:spPr bwMode="auto">
          <a:xfrm flipH="1">
            <a:off x="5559737" y="3655301"/>
            <a:ext cx="9512" cy="13722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cxnSp>
        <p:nvCxnSpPr>
          <p:cNvPr id="139" name="Straight Arrow Connector 138"/>
          <p:cNvCxnSpPr/>
          <p:nvPr/>
        </p:nvCxnSpPr>
        <p:spPr bwMode="auto">
          <a:xfrm flipV="1">
            <a:off x="5265562" y="3743953"/>
            <a:ext cx="12708" cy="12714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40" name="Group 139"/>
          <p:cNvGrpSpPr/>
          <p:nvPr/>
        </p:nvGrpSpPr>
        <p:grpSpPr>
          <a:xfrm>
            <a:off x="1136507" y="2883514"/>
            <a:ext cx="173296" cy="458658"/>
            <a:chOff x="5791200" y="1352550"/>
            <a:chExt cx="152400" cy="533400"/>
          </a:xfrm>
        </p:grpSpPr>
        <p:sp>
          <p:nvSpPr>
            <p:cNvPr id="141" name="Trapezoid 140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21934" y="1638300"/>
              <a:ext cx="45111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</p:grpSp>
      <p:sp>
        <p:nvSpPr>
          <p:cNvPr id="144" name="Freeform 53"/>
          <p:cNvSpPr>
            <a:spLocks/>
          </p:cNvSpPr>
          <p:nvPr/>
        </p:nvSpPr>
        <p:spPr bwMode="auto">
          <a:xfrm flipV="1">
            <a:off x="760222" y="2945969"/>
            <a:ext cx="385757" cy="4960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45" name="Line 86"/>
          <p:cNvSpPr>
            <a:spLocks noChangeShapeType="1"/>
          </p:cNvSpPr>
          <p:nvPr/>
        </p:nvSpPr>
        <p:spPr bwMode="auto">
          <a:xfrm flipH="1">
            <a:off x="759157" y="1905000"/>
            <a:ext cx="1063" cy="10906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46" name="Line 86"/>
          <p:cNvSpPr>
            <a:spLocks noChangeShapeType="1"/>
          </p:cNvSpPr>
          <p:nvPr/>
        </p:nvSpPr>
        <p:spPr bwMode="auto">
          <a:xfrm flipV="1">
            <a:off x="767607" y="1888570"/>
            <a:ext cx="6135091" cy="1375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995479" y="5086737"/>
            <a:ext cx="388628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PCSel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48" name="Line 86"/>
          <p:cNvSpPr>
            <a:spLocks noChangeShapeType="1"/>
          </p:cNvSpPr>
          <p:nvPr/>
        </p:nvSpPr>
        <p:spPr bwMode="auto">
          <a:xfrm>
            <a:off x="1303055" y="3087842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cxnSp>
        <p:nvCxnSpPr>
          <p:cNvPr id="149" name="Straight Arrow Connector 148"/>
          <p:cNvCxnSpPr/>
          <p:nvPr/>
        </p:nvCxnSpPr>
        <p:spPr bwMode="auto">
          <a:xfrm flipH="1" flipV="1">
            <a:off x="1224387" y="3301628"/>
            <a:ext cx="16820" cy="17358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0" name="Line 86"/>
          <p:cNvSpPr>
            <a:spLocks noChangeShapeType="1"/>
          </p:cNvSpPr>
          <p:nvPr/>
        </p:nvSpPr>
        <p:spPr bwMode="auto">
          <a:xfrm flipH="1">
            <a:off x="6902698" y="2781187"/>
            <a:ext cx="2928" cy="5893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51" name="TextBox 150"/>
          <p:cNvSpPr txBox="1"/>
          <p:nvPr/>
        </p:nvSpPr>
        <p:spPr>
          <a:xfrm>
            <a:off x="5052950" y="5110919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BrUn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240198" y="5370612"/>
            <a:ext cx="25167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BrEq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434302" y="5110919"/>
            <a:ext cx="2452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BrLT</a:t>
            </a:r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767607" y="3082699"/>
            <a:ext cx="7994034" cy="2501649"/>
            <a:chOff x="1575641" y="2430859"/>
            <a:chExt cx="12790454" cy="4002638"/>
          </a:xfrm>
        </p:grpSpPr>
        <p:sp>
          <p:nvSpPr>
            <p:cNvPr id="155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156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309173" cy="344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Control logic</a:t>
              </a:r>
            </a:p>
          </p:txBody>
        </p:sp>
        <p:cxnSp>
          <p:nvCxnSpPr>
            <p:cNvPr id="158" name="Straight Arrow Connector 157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Arrow Connector 158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Arrow Connector 160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2" name="Rectangle 39"/>
            <p:cNvSpPr>
              <a:spLocks noChangeArrowheads="1"/>
            </p:cNvSpPr>
            <p:nvPr/>
          </p:nvSpPr>
          <p:spPr bwMode="auto">
            <a:xfrm>
              <a:off x="9460874" y="5553822"/>
              <a:ext cx="488435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Bsel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cxnSp>
          <p:nvCxnSpPr>
            <p:cNvPr id="163" name="Straight Arrow Connector 162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Straight Arrow Connector 164"/>
            <p:cNvCxnSpPr>
              <a:stCxn id="167" idx="0"/>
            </p:cNvCxnSpPr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6" name="Line 86"/>
          <p:cNvSpPr>
            <a:spLocks noChangeShapeType="1"/>
          </p:cNvSpPr>
          <p:nvPr/>
        </p:nvSpPr>
        <p:spPr bwMode="auto">
          <a:xfrm>
            <a:off x="6128330" y="3471596"/>
            <a:ext cx="2999" cy="154017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67" name="Line 86"/>
          <p:cNvSpPr>
            <a:spLocks noChangeShapeType="1"/>
          </p:cNvSpPr>
          <p:nvPr/>
        </p:nvSpPr>
        <p:spPr bwMode="auto">
          <a:xfrm>
            <a:off x="6048375" y="3473941"/>
            <a:ext cx="81280" cy="268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69" name="Line 86"/>
          <p:cNvSpPr>
            <a:spLocks noChangeShapeType="1"/>
          </p:cNvSpPr>
          <p:nvPr/>
        </p:nvSpPr>
        <p:spPr bwMode="auto">
          <a:xfrm flipV="1">
            <a:off x="2799897" y="1632116"/>
            <a:ext cx="5246303" cy="99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70" name="Line 86"/>
          <p:cNvSpPr>
            <a:spLocks noChangeShapeType="1"/>
          </p:cNvSpPr>
          <p:nvPr/>
        </p:nvSpPr>
        <p:spPr bwMode="auto">
          <a:xfrm>
            <a:off x="8048625" y="2568426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71" name="Line 86"/>
          <p:cNvSpPr>
            <a:spLocks noChangeShapeType="1"/>
          </p:cNvSpPr>
          <p:nvPr/>
        </p:nvSpPr>
        <p:spPr bwMode="auto">
          <a:xfrm>
            <a:off x="8046200" y="1635695"/>
            <a:ext cx="2425" cy="93840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73" name="Rectangle 72"/>
          <p:cNvSpPr>
            <a:spLocks noChangeArrowheads="1"/>
          </p:cNvSpPr>
          <p:nvPr/>
        </p:nvSpPr>
        <p:spPr bwMode="auto">
          <a:xfrm>
            <a:off x="7901528" y="3218202"/>
            <a:ext cx="329317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74" name="Rectangle 42"/>
          <p:cNvSpPr>
            <a:spLocks noChangeArrowheads="1"/>
          </p:cNvSpPr>
          <p:nvPr/>
        </p:nvSpPr>
        <p:spPr bwMode="auto">
          <a:xfrm>
            <a:off x="8497127" y="2883514"/>
            <a:ext cx="231534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wb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75" name="Footer Placeholder 3">
            <a:extLst>
              <a:ext uri="{FF2B5EF4-FFF2-40B4-BE49-F238E27FC236}">
                <a16:creationId xmlns:a16="http://schemas.microsoft.com/office/drawing/2014/main" id="{DC73383C-BDB4-BF4A-B2DC-4DEEE7D339E6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55240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770" y="431555"/>
            <a:ext cx="8272718" cy="4000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>
              <a:lnSpc>
                <a:spcPct val="90000"/>
              </a:lnSpc>
              <a:buClr>
                <a:srgbClr val="FF0000"/>
              </a:buClr>
              <a:buSzPts val="4400"/>
            </a:pPr>
            <a:r>
              <a:rPr lang="en-US" sz="32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</a:t>
            </a:r>
            <a:r>
              <a:rPr lang="en-US" sz="3200" b="0" dirty="0" err="1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jal</a:t>
            </a:r>
            <a:r>
              <a:rPr lang="en-US" sz="32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(R[</a:t>
            </a:r>
            <a:r>
              <a:rPr lang="en-US" sz="32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32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32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PC+4; PC = PC + {imm,1b’0}) </a:t>
            </a:r>
            <a:endParaRPr lang="en-US" sz="32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7265" y="1637972"/>
            <a:ext cx="8301396" cy="2215428"/>
            <a:chOff x="2570548" y="1802732"/>
            <a:chExt cx="7910945" cy="2216657"/>
          </a:xfrm>
        </p:grpSpPr>
        <p:sp>
          <p:nvSpPr>
            <p:cNvPr id="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194675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75638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4011845" y="3187949"/>
              <a:ext cx="750618" cy="831440"/>
              <a:chOff x="1326" y="1691"/>
              <a:chExt cx="438" cy="490"/>
            </a:xfrm>
          </p:grpSpPr>
          <p:sp>
            <p:nvSpPr>
              <p:cNvPr id="14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74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1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19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1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2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2753287" y="3348468"/>
              <a:ext cx="310773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72" name="Rectangle 42"/>
            <p:cNvSpPr>
              <a:spLocks noChangeArrowheads="1"/>
            </p:cNvSpPr>
            <p:nvPr/>
          </p:nvSpPr>
          <p:spPr bwMode="auto">
            <a:xfrm>
              <a:off x="9427592" y="2573562"/>
              <a:ext cx="310773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75" name="Rectangle 42"/>
            <p:cNvSpPr>
              <a:spLocks noChangeArrowheads="1"/>
            </p:cNvSpPr>
            <p:nvPr/>
          </p:nvSpPr>
          <p:spPr bwMode="auto">
            <a:xfrm>
              <a:off x="10260849" y="3048965"/>
              <a:ext cx="220644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wb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7" name="Freeform 48"/>
          <p:cNvSpPr>
            <a:spLocks/>
          </p:cNvSpPr>
          <p:nvPr/>
        </p:nvSpPr>
        <p:spPr bwMode="auto">
          <a:xfrm>
            <a:off x="3117016" y="3055146"/>
            <a:ext cx="897416" cy="233196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8" name="Freeform 49"/>
          <p:cNvSpPr>
            <a:spLocks/>
          </p:cNvSpPr>
          <p:nvPr/>
        </p:nvSpPr>
        <p:spPr bwMode="auto">
          <a:xfrm>
            <a:off x="3117016" y="3278082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9" name="Freeform 53"/>
          <p:cNvSpPr>
            <a:spLocks/>
          </p:cNvSpPr>
          <p:nvPr/>
        </p:nvSpPr>
        <p:spPr bwMode="auto">
          <a:xfrm>
            <a:off x="4441167" y="3545488"/>
            <a:ext cx="715256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3205555" y="3326090"/>
            <a:ext cx="608239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>
            <a:off x="3117015" y="3059979"/>
            <a:ext cx="5648" cy="1955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2" name="Freeform 61"/>
          <p:cNvSpPr>
            <a:spLocks/>
          </p:cNvSpPr>
          <p:nvPr/>
        </p:nvSpPr>
        <p:spPr bwMode="auto">
          <a:xfrm>
            <a:off x="3108230" y="3501149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grpSp>
        <p:nvGrpSpPr>
          <p:cNvPr id="23" name="Group 62"/>
          <p:cNvGrpSpPr>
            <a:grpSpLocks/>
          </p:cNvGrpSpPr>
          <p:nvPr/>
        </p:nvGrpSpPr>
        <p:grpSpPr bwMode="auto">
          <a:xfrm>
            <a:off x="6208268" y="3026106"/>
            <a:ext cx="423087" cy="730621"/>
            <a:chOff x="4085" y="1630"/>
            <a:chExt cx="241" cy="385"/>
          </a:xfrm>
        </p:grpSpPr>
        <p:sp>
          <p:nvSpPr>
            <p:cNvPr id="24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187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01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27" name="Rectangle 72"/>
          <p:cNvSpPr>
            <a:spLocks noChangeArrowheads="1"/>
          </p:cNvSpPr>
          <p:nvPr/>
        </p:nvSpPr>
        <p:spPr bwMode="auto">
          <a:xfrm>
            <a:off x="4381500" y="4000501"/>
            <a:ext cx="229931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clk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8" name="Rectangle 74"/>
          <p:cNvSpPr>
            <a:spLocks noChangeArrowheads="1"/>
          </p:cNvSpPr>
          <p:nvPr/>
        </p:nvSpPr>
        <p:spPr bwMode="auto">
          <a:xfrm>
            <a:off x="4027614" y="2491195"/>
            <a:ext cx="938814" cy="1439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29" name="Rectangle 76"/>
          <p:cNvSpPr>
            <a:spLocks noChangeArrowheads="1"/>
          </p:cNvSpPr>
          <p:nvPr/>
        </p:nvSpPr>
        <p:spPr bwMode="auto">
          <a:xfrm>
            <a:off x="4091856" y="3695663"/>
            <a:ext cx="455955" cy="215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125" dirty="0" err="1">
                <a:solidFill>
                  <a:schemeClr val="tx2"/>
                </a:solidFill>
              </a:rPr>
              <a:t>Reg</a:t>
            </a:r>
            <a:r>
              <a:rPr lang="en-US" sz="1125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30" name="Line 86"/>
          <p:cNvSpPr>
            <a:spLocks noChangeShapeType="1"/>
          </p:cNvSpPr>
          <p:nvPr/>
        </p:nvSpPr>
        <p:spPr bwMode="auto">
          <a:xfrm>
            <a:off x="6633068" y="3379918"/>
            <a:ext cx="462904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1" name="Freeform 53"/>
          <p:cNvSpPr>
            <a:spLocks/>
          </p:cNvSpPr>
          <p:nvPr/>
        </p:nvSpPr>
        <p:spPr bwMode="auto">
          <a:xfrm>
            <a:off x="4978776" y="3225805"/>
            <a:ext cx="177646" cy="35736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2" name="Line 86"/>
          <p:cNvSpPr>
            <a:spLocks noChangeShapeType="1"/>
          </p:cNvSpPr>
          <p:nvPr/>
        </p:nvSpPr>
        <p:spPr bwMode="auto">
          <a:xfrm flipH="1">
            <a:off x="6902698" y="1888570"/>
            <a:ext cx="4889" cy="8930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3" name="Line 86"/>
          <p:cNvSpPr>
            <a:spLocks noChangeShapeType="1"/>
          </p:cNvSpPr>
          <p:nvPr/>
        </p:nvSpPr>
        <p:spPr bwMode="auto">
          <a:xfrm flipV="1">
            <a:off x="3393980" y="2035254"/>
            <a:ext cx="5131276" cy="63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4" name="Line 86"/>
          <p:cNvSpPr>
            <a:spLocks noChangeShapeType="1"/>
          </p:cNvSpPr>
          <p:nvPr/>
        </p:nvSpPr>
        <p:spPr bwMode="auto">
          <a:xfrm flipH="1">
            <a:off x="3380452" y="2035254"/>
            <a:ext cx="7256" cy="7063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5" name="Freeform 53"/>
          <p:cNvSpPr>
            <a:spLocks/>
          </p:cNvSpPr>
          <p:nvPr/>
        </p:nvSpPr>
        <p:spPr bwMode="auto">
          <a:xfrm flipV="1">
            <a:off x="3387708" y="2712092"/>
            <a:ext cx="627556" cy="2948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4584605" y="3847884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37" name="Line 85"/>
          <p:cNvSpPr>
            <a:spLocks noChangeShapeType="1"/>
          </p:cNvSpPr>
          <p:nvPr/>
        </p:nvSpPr>
        <p:spPr bwMode="auto">
          <a:xfrm>
            <a:off x="4632229" y="3930981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3205555" y="3073732"/>
            <a:ext cx="608239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3206628" y="2835607"/>
            <a:ext cx="55053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40" name="Rectangle 76"/>
          <p:cNvSpPr>
            <a:spLocks noChangeArrowheads="1"/>
          </p:cNvSpPr>
          <p:nvPr/>
        </p:nvSpPr>
        <p:spPr bwMode="auto">
          <a:xfrm>
            <a:off x="4013105" y="3407107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1" name="Rectangle 76"/>
          <p:cNvSpPr>
            <a:spLocks noChangeArrowheads="1"/>
          </p:cNvSpPr>
          <p:nvPr/>
        </p:nvSpPr>
        <p:spPr bwMode="auto">
          <a:xfrm>
            <a:off x="4013105" y="3168982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2" name="Rectangle 76"/>
          <p:cNvSpPr>
            <a:spLocks noChangeArrowheads="1"/>
          </p:cNvSpPr>
          <p:nvPr/>
        </p:nvSpPr>
        <p:spPr bwMode="auto">
          <a:xfrm>
            <a:off x="4536979" y="3155304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3" name="Rectangle 76"/>
          <p:cNvSpPr>
            <a:spLocks noChangeArrowheads="1"/>
          </p:cNvSpPr>
          <p:nvPr/>
        </p:nvSpPr>
        <p:spPr bwMode="auto">
          <a:xfrm>
            <a:off x="4536979" y="3449264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4" name="Rectangle 76"/>
          <p:cNvSpPr>
            <a:spLocks noChangeArrowheads="1"/>
          </p:cNvSpPr>
          <p:nvPr/>
        </p:nvSpPr>
        <p:spPr bwMode="auto">
          <a:xfrm>
            <a:off x="4009963" y="2957162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5" name="Rectangle 76"/>
          <p:cNvSpPr>
            <a:spLocks noChangeArrowheads="1"/>
          </p:cNvSpPr>
          <p:nvPr/>
        </p:nvSpPr>
        <p:spPr bwMode="auto">
          <a:xfrm>
            <a:off x="4013104" y="2645662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auto">
          <a:xfrm>
            <a:off x="6633256" y="3153130"/>
            <a:ext cx="236343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alu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7" name="Rectangle 76"/>
          <p:cNvSpPr>
            <a:spLocks noChangeArrowheads="1"/>
          </p:cNvSpPr>
          <p:nvPr/>
        </p:nvSpPr>
        <p:spPr bwMode="auto">
          <a:xfrm>
            <a:off x="5118451" y="2679982"/>
            <a:ext cx="510457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Reg</a:t>
            </a:r>
            <a:r>
              <a:rPr lang="en-US" sz="1000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4689515" y="3999914"/>
            <a:ext cx="510457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Reg</a:t>
            </a:r>
            <a:r>
              <a:rPr lang="en-US" sz="1000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788651" y="5079094"/>
            <a:ext cx="55053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67607" y="3082699"/>
            <a:ext cx="7994034" cy="2501649"/>
            <a:chOff x="1575641" y="2430859"/>
            <a:chExt cx="12790454" cy="4002638"/>
          </a:xfrm>
        </p:grpSpPr>
        <p:sp>
          <p:nvSpPr>
            <p:cNvPr id="51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309173" cy="344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826990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RegWEn</a:t>
              </a:r>
              <a:br>
                <a:rPr lang="en-US" sz="1000" dirty="0">
                  <a:solidFill>
                    <a:schemeClr val="tx2"/>
                  </a:solidFill>
                </a:rPr>
              </a:br>
              <a:r>
                <a:rPr lang="en-US" sz="1000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10379249" y="5579604"/>
              <a:ext cx="732091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ALUSel</a:t>
              </a:r>
              <a:br>
                <a:rPr lang="en-US" sz="1000" dirty="0">
                  <a:solidFill>
                    <a:schemeClr val="tx2"/>
                  </a:solidFill>
                </a:rPr>
              </a:br>
              <a:r>
                <a:rPr lang="en-US" sz="1000" dirty="0">
                  <a:solidFill>
                    <a:schemeClr val="tx2"/>
                  </a:solidFill>
                </a:rPr>
                <a:t>=add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9638937" y="5919561"/>
              <a:ext cx="678232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Asel</a:t>
              </a:r>
              <a:r>
                <a:rPr lang="en-US" sz="1000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11528913" y="5573083"/>
              <a:ext cx="798776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MemRW</a:t>
              </a:r>
              <a:endParaRPr lang="en-US" sz="1000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=Read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916066" y="3438835"/>
            <a:ext cx="173296" cy="458658"/>
            <a:chOff x="5791200" y="1352550"/>
            <a:chExt cx="152400" cy="533400"/>
          </a:xfrm>
        </p:grpSpPr>
        <p:sp>
          <p:nvSpPr>
            <p:cNvPr id="62" name="Trapezoid 6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21935" y="1638300"/>
              <a:ext cx="4511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</p:grpSp>
      <p:sp>
        <p:nvSpPr>
          <p:cNvPr id="65" name="Freeform 53"/>
          <p:cNvSpPr>
            <a:spLocks/>
          </p:cNvSpPr>
          <p:nvPr/>
        </p:nvSpPr>
        <p:spPr bwMode="auto">
          <a:xfrm flipV="1">
            <a:off x="6088009" y="3617566"/>
            <a:ext cx="11835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66" name="Freeform 53"/>
          <p:cNvSpPr>
            <a:spLocks/>
          </p:cNvSpPr>
          <p:nvPr/>
        </p:nvSpPr>
        <p:spPr bwMode="auto">
          <a:xfrm flipV="1">
            <a:off x="5845469" y="3743953"/>
            <a:ext cx="82613" cy="36881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67" name="Line 86"/>
          <p:cNvSpPr>
            <a:spLocks noChangeShapeType="1"/>
          </p:cNvSpPr>
          <p:nvPr/>
        </p:nvSpPr>
        <p:spPr bwMode="auto">
          <a:xfrm flipH="1">
            <a:off x="5835778" y="3777696"/>
            <a:ext cx="5423" cy="5302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510236" y="4325664"/>
            <a:ext cx="579385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Imm</a:t>
            </a:r>
            <a:r>
              <a:rPr lang="en-US" sz="1000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678557" y="3933388"/>
            <a:ext cx="533399" cy="762000"/>
            <a:chOff x="3810000" y="3105150"/>
            <a:chExt cx="533400" cy="762000"/>
          </a:xfrm>
        </p:grpSpPr>
        <p:sp>
          <p:nvSpPr>
            <p:cNvPr id="70" name="Trapezoid 69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4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19018" y="3286906"/>
              <a:ext cx="463589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25" dirty="0" err="1">
                  <a:solidFill>
                    <a:srgbClr val="C00000"/>
                  </a:solidFill>
                </a:rPr>
                <a:t>Imm</a:t>
              </a:r>
              <a:r>
                <a:rPr lang="en-US" sz="1125" dirty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sz="1125" dirty="0">
                  <a:solidFill>
                    <a:srgbClr val="C00000"/>
                  </a:solidFill>
                </a:rPr>
                <a:t>Gen</a:t>
              </a:r>
            </a:p>
          </p:txBody>
        </p:sp>
      </p:grpSp>
      <p:sp>
        <p:nvSpPr>
          <p:cNvPr id="72" name="Freeform 61"/>
          <p:cNvSpPr>
            <a:spLocks/>
          </p:cNvSpPr>
          <p:nvPr/>
        </p:nvSpPr>
        <p:spPr bwMode="auto">
          <a:xfrm flipV="1">
            <a:off x="3133415" y="4270392"/>
            <a:ext cx="539211" cy="4634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73" name="Line 86"/>
          <p:cNvSpPr>
            <a:spLocks noChangeShapeType="1"/>
          </p:cNvSpPr>
          <p:nvPr/>
        </p:nvSpPr>
        <p:spPr bwMode="auto">
          <a:xfrm flipV="1">
            <a:off x="4211956" y="4299885"/>
            <a:ext cx="1629245" cy="2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grpSp>
        <p:nvGrpSpPr>
          <p:cNvPr id="74" name="Group 73"/>
          <p:cNvGrpSpPr/>
          <p:nvPr/>
        </p:nvGrpSpPr>
        <p:grpSpPr>
          <a:xfrm>
            <a:off x="1346105" y="2013377"/>
            <a:ext cx="6558304" cy="1895989"/>
            <a:chOff x="3362296" y="2178345"/>
            <a:chExt cx="6561940" cy="1897041"/>
          </a:xfrm>
        </p:grpSpPr>
        <p:sp>
          <p:nvSpPr>
            <p:cNvPr id="75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89402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0058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81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9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0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3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91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92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26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93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4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2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DataR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5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40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DataW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3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2416" cy="1768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875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85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6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</p:grp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130039" y="3934686"/>
            <a:ext cx="364583" cy="34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br>
              <a:rPr lang="en-US" sz="1000" dirty="0">
                <a:solidFill>
                  <a:schemeClr val="tx2"/>
                </a:solidFill>
              </a:rPr>
            </a:br>
            <a:r>
              <a:rPr lang="en-US" sz="1000" dirty="0">
                <a:solidFill>
                  <a:schemeClr val="tx2"/>
                </a:solidFill>
              </a:rPr>
              <a:t>[31:7]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8190140" y="2377386"/>
            <a:ext cx="239485" cy="754871"/>
            <a:chOff x="5791200" y="1352550"/>
            <a:chExt cx="152400" cy="533400"/>
          </a:xfrm>
        </p:grpSpPr>
        <p:sp>
          <p:nvSpPr>
            <p:cNvPr id="98" name="Trapezoid 97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03629" y="1585907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21934" y="1737123"/>
              <a:ext cx="32643" cy="951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803772" y="1427521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2</a:t>
              </a:r>
            </a:p>
          </p:txBody>
        </p:sp>
      </p:grpSp>
      <p:sp>
        <p:nvSpPr>
          <p:cNvPr id="101" name="Rectangle 72"/>
          <p:cNvSpPr>
            <a:spLocks noChangeArrowheads="1"/>
          </p:cNvSpPr>
          <p:nvPr/>
        </p:nvSpPr>
        <p:spPr bwMode="auto">
          <a:xfrm>
            <a:off x="7592770" y="4027833"/>
            <a:ext cx="229931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clk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7682804" y="3810000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03" name="Line 85"/>
          <p:cNvSpPr>
            <a:spLocks noChangeShapeType="1"/>
          </p:cNvSpPr>
          <p:nvPr/>
        </p:nvSpPr>
        <p:spPr bwMode="auto">
          <a:xfrm>
            <a:off x="7730429" y="3893098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04" name="Freeform 53"/>
          <p:cNvSpPr>
            <a:spLocks/>
          </p:cNvSpPr>
          <p:nvPr/>
        </p:nvSpPr>
        <p:spPr bwMode="auto">
          <a:xfrm flipV="1">
            <a:off x="6922146" y="2741182"/>
            <a:ext cx="1258969" cy="48905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05" name="Line 86"/>
          <p:cNvSpPr>
            <a:spLocks noChangeShapeType="1"/>
          </p:cNvSpPr>
          <p:nvPr/>
        </p:nvSpPr>
        <p:spPr bwMode="auto">
          <a:xfrm>
            <a:off x="8047265" y="2992249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06" name="Line 86"/>
          <p:cNvSpPr>
            <a:spLocks noChangeShapeType="1"/>
          </p:cNvSpPr>
          <p:nvPr/>
        </p:nvSpPr>
        <p:spPr bwMode="auto">
          <a:xfrm flipH="1">
            <a:off x="8046200" y="2992250"/>
            <a:ext cx="1" cy="2017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07" name="Line 86"/>
          <p:cNvSpPr>
            <a:spLocks noChangeShapeType="1"/>
          </p:cNvSpPr>
          <p:nvPr/>
        </p:nvSpPr>
        <p:spPr bwMode="auto">
          <a:xfrm>
            <a:off x="7904408" y="3194043"/>
            <a:ext cx="141792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08" name="Line 86"/>
          <p:cNvSpPr>
            <a:spLocks noChangeShapeType="1"/>
          </p:cNvSpPr>
          <p:nvPr/>
        </p:nvSpPr>
        <p:spPr bwMode="auto">
          <a:xfrm>
            <a:off x="8429624" y="2790087"/>
            <a:ext cx="80679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09" name="Line 86"/>
          <p:cNvSpPr>
            <a:spLocks noChangeShapeType="1"/>
          </p:cNvSpPr>
          <p:nvPr/>
        </p:nvSpPr>
        <p:spPr bwMode="auto">
          <a:xfrm flipH="1">
            <a:off x="8510303" y="2020514"/>
            <a:ext cx="14953" cy="76957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8055173" y="5048250"/>
            <a:ext cx="417483" cy="3498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WBSel</a:t>
            </a:r>
            <a:br>
              <a:rPr lang="en-US" sz="1000" dirty="0">
                <a:solidFill>
                  <a:schemeClr val="tx2"/>
                </a:solidFill>
              </a:rPr>
            </a:br>
            <a:r>
              <a:rPr lang="en-US" sz="1000" dirty="0">
                <a:solidFill>
                  <a:schemeClr val="tx2"/>
                </a:solidFill>
              </a:rPr>
              <a:t>=2</a:t>
            </a:r>
          </a:p>
        </p:txBody>
      </p:sp>
      <p:sp>
        <p:nvSpPr>
          <p:cNvPr id="111" name="Line 86"/>
          <p:cNvSpPr>
            <a:spLocks noChangeShapeType="1"/>
          </p:cNvSpPr>
          <p:nvPr/>
        </p:nvSpPr>
        <p:spPr bwMode="auto">
          <a:xfrm>
            <a:off x="6902699" y="3695662"/>
            <a:ext cx="189373" cy="533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12" name="Line 86"/>
          <p:cNvSpPr>
            <a:spLocks noChangeShapeType="1"/>
          </p:cNvSpPr>
          <p:nvPr/>
        </p:nvSpPr>
        <p:spPr bwMode="auto">
          <a:xfrm>
            <a:off x="6902698" y="3700151"/>
            <a:ext cx="1567" cy="32768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13" name="Line 86"/>
          <p:cNvSpPr>
            <a:spLocks noChangeShapeType="1"/>
          </p:cNvSpPr>
          <p:nvPr/>
        </p:nvSpPr>
        <p:spPr bwMode="auto">
          <a:xfrm>
            <a:off x="5045323" y="4014164"/>
            <a:ext cx="1857376" cy="2306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14" name="Line 86"/>
          <p:cNvSpPr>
            <a:spLocks noChangeShapeType="1"/>
          </p:cNvSpPr>
          <p:nvPr/>
        </p:nvSpPr>
        <p:spPr bwMode="auto">
          <a:xfrm flipH="1">
            <a:off x="5045323" y="3536891"/>
            <a:ext cx="1567" cy="4845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7303221" y="3920503"/>
            <a:ext cx="0" cy="11070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16" name="Group 115"/>
          <p:cNvGrpSpPr/>
          <p:nvPr/>
        </p:nvGrpSpPr>
        <p:grpSpPr>
          <a:xfrm>
            <a:off x="5088927" y="3013819"/>
            <a:ext cx="604533" cy="762000"/>
            <a:chOff x="3738867" y="3105150"/>
            <a:chExt cx="604533" cy="762000"/>
          </a:xfrm>
        </p:grpSpPr>
        <p:sp>
          <p:nvSpPr>
            <p:cNvPr id="117" name="Trapezoid 11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4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38867" y="3286906"/>
              <a:ext cx="591829" cy="438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25" dirty="0"/>
                <a:t>Branch</a:t>
              </a:r>
            </a:p>
            <a:p>
              <a:r>
                <a:rPr lang="en-US" sz="1125" dirty="0"/>
                <a:t>Comp</a:t>
              </a:r>
            </a:p>
          </p:txBody>
        </p:sp>
      </p:grpSp>
      <p:sp>
        <p:nvSpPr>
          <p:cNvPr id="119" name="Freeform 53"/>
          <p:cNvSpPr>
            <a:spLocks/>
          </p:cNvSpPr>
          <p:nvPr/>
        </p:nvSpPr>
        <p:spPr bwMode="auto">
          <a:xfrm flipV="1">
            <a:off x="5764055" y="3524250"/>
            <a:ext cx="15639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20" name="Line 86"/>
          <p:cNvSpPr>
            <a:spLocks noChangeShapeType="1"/>
          </p:cNvSpPr>
          <p:nvPr/>
        </p:nvSpPr>
        <p:spPr bwMode="auto">
          <a:xfrm>
            <a:off x="5755093" y="3548282"/>
            <a:ext cx="39" cy="46370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5922238" y="2951095"/>
            <a:ext cx="173296" cy="458658"/>
            <a:chOff x="5791200" y="1352550"/>
            <a:chExt cx="152400" cy="533400"/>
          </a:xfrm>
        </p:grpSpPr>
        <p:sp>
          <p:nvSpPr>
            <p:cNvPr id="122" name="Trapezoid 12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21934" y="1638300"/>
              <a:ext cx="45111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</p:grpSp>
      <p:sp>
        <p:nvSpPr>
          <p:cNvPr id="125" name="Freeform 53"/>
          <p:cNvSpPr>
            <a:spLocks/>
          </p:cNvSpPr>
          <p:nvPr/>
        </p:nvSpPr>
        <p:spPr bwMode="auto">
          <a:xfrm flipV="1">
            <a:off x="5761306" y="3256213"/>
            <a:ext cx="172949" cy="4220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26" name="Freeform 53"/>
          <p:cNvSpPr>
            <a:spLocks/>
          </p:cNvSpPr>
          <p:nvPr/>
        </p:nvSpPr>
        <p:spPr bwMode="auto">
          <a:xfrm flipV="1">
            <a:off x="5864060" y="3036509"/>
            <a:ext cx="62566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27" name="Line 86"/>
          <p:cNvSpPr>
            <a:spLocks noChangeShapeType="1"/>
          </p:cNvSpPr>
          <p:nvPr/>
        </p:nvSpPr>
        <p:spPr bwMode="auto">
          <a:xfrm>
            <a:off x="5850396" y="2278076"/>
            <a:ext cx="1329" cy="7941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28" name="Freeform 53"/>
          <p:cNvSpPr>
            <a:spLocks/>
          </p:cNvSpPr>
          <p:nvPr/>
        </p:nvSpPr>
        <p:spPr bwMode="auto">
          <a:xfrm flipV="1">
            <a:off x="6094640" y="3143251"/>
            <a:ext cx="11835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29" name="Line 86"/>
          <p:cNvSpPr>
            <a:spLocks noChangeShapeType="1"/>
          </p:cNvSpPr>
          <p:nvPr/>
        </p:nvSpPr>
        <p:spPr bwMode="auto">
          <a:xfrm>
            <a:off x="5041495" y="2933298"/>
            <a:ext cx="2698" cy="29880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30" name="Line 86"/>
          <p:cNvSpPr>
            <a:spLocks noChangeShapeType="1"/>
          </p:cNvSpPr>
          <p:nvPr/>
        </p:nvSpPr>
        <p:spPr bwMode="auto">
          <a:xfrm flipV="1">
            <a:off x="5034662" y="2928671"/>
            <a:ext cx="714974" cy="172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31" name="Line 86"/>
          <p:cNvSpPr>
            <a:spLocks noChangeShapeType="1"/>
          </p:cNvSpPr>
          <p:nvPr/>
        </p:nvSpPr>
        <p:spPr bwMode="auto">
          <a:xfrm flipH="1">
            <a:off x="5757880" y="2928671"/>
            <a:ext cx="4045" cy="3596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32" name="Line 86"/>
          <p:cNvSpPr>
            <a:spLocks noChangeShapeType="1"/>
          </p:cNvSpPr>
          <p:nvPr/>
        </p:nvSpPr>
        <p:spPr bwMode="auto">
          <a:xfrm>
            <a:off x="3117016" y="2271991"/>
            <a:ext cx="2740169" cy="40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33" name="Line 86"/>
          <p:cNvSpPr>
            <a:spLocks noChangeShapeType="1"/>
          </p:cNvSpPr>
          <p:nvPr/>
        </p:nvSpPr>
        <p:spPr bwMode="auto">
          <a:xfrm flipV="1">
            <a:off x="1713859" y="2781607"/>
            <a:ext cx="1392675" cy="399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34" name="Line 86"/>
          <p:cNvSpPr>
            <a:spLocks noChangeShapeType="1"/>
          </p:cNvSpPr>
          <p:nvPr/>
        </p:nvSpPr>
        <p:spPr bwMode="auto">
          <a:xfrm flipH="1">
            <a:off x="3106063" y="2283404"/>
            <a:ext cx="471" cy="49346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cxnSp>
        <p:nvCxnSpPr>
          <p:cNvPr id="135" name="Straight Arrow Connector 134"/>
          <p:cNvCxnSpPr/>
          <p:nvPr/>
        </p:nvCxnSpPr>
        <p:spPr bwMode="auto">
          <a:xfrm flipH="1" flipV="1">
            <a:off x="3938922" y="4619625"/>
            <a:ext cx="6158" cy="3957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6" name="Rectangle 39"/>
          <p:cNvSpPr>
            <a:spLocks noChangeArrowheads="1"/>
          </p:cNvSpPr>
          <p:nvPr/>
        </p:nvSpPr>
        <p:spPr bwMode="auto">
          <a:xfrm>
            <a:off x="3618140" y="5091316"/>
            <a:ext cx="457557" cy="3498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rgbClr val="C00000"/>
                </a:solidFill>
              </a:rPr>
              <a:t>ImmSel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=J</a:t>
            </a:r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 flipH="1">
            <a:off x="5422058" y="3698031"/>
            <a:ext cx="6159" cy="13173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38" name="Line 58"/>
          <p:cNvSpPr>
            <a:spLocks noChangeShapeType="1"/>
          </p:cNvSpPr>
          <p:nvPr/>
        </p:nvSpPr>
        <p:spPr bwMode="auto">
          <a:xfrm flipH="1">
            <a:off x="5559737" y="3655301"/>
            <a:ext cx="9512" cy="13722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cxnSp>
        <p:nvCxnSpPr>
          <p:cNvPr id="139" name="Straight Arrow Connector 138"/>
          <p:cNvCxnSpPr/>
          <p:nvPr/>
        </p:nvCxnSpPr>
        <p:spPr bwMode="auto">
          <a:xfrm flipV="1">
            <a:off x="5265562" y="3743953"/>
            <a:ext cx="12708" cy="12714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40" name="Group 139"/>
          <p:cNvGrpSpPr/>
          <p:nvPr/>
        </p:nvGrpSpPr>
        <p:grpSpPr>
          <a:xfrm>
            <a:off x="1136507" y="2883514"/>
            <a:ext cx="173296" cy="458658"/>
            <a:chOff x="5791200" y="1352550"/>
            <a:chExt cx="152400" cy="533400"/>
          </a:xfrm>
        </p:grpSpPr>
        <p:sp>
          <p:nvSpPr>
            <p:cNvPr id="141" name="Trapezoid 140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21934" y="1638300"/>
              <a:ext cx="45111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</p:grpSp>
      <p:sp>
        <p:nvSpPr>
          <p:cNvPr id="144" name="Freeform 53"/>
          <p:cNvSpPr>
            <a:spLocks/>
          </p:cNvSpPr>
          <p:nvPr/>
        </p:nvSpPr>
        <p:spPr bwMode="auto">
          <a:xfrm flipV="1">
            <a:off x="760222" y="2945969"/>
            <a:ext cx="385757" cy="4960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45" name="Line 86"/>
          <p:cNvSpPr>
            <a:spLocks noChangeShapeType="1"/>
          </p:cNvSpPr>
          <p:nvPr/>
        </p:nvSpPr>
        <p:spPr bwMode="auto">
          <a:xfrm flipH="1">
            <a:off x="759157" y="1905000"/>
            <a:ext cx="1063" cy="10906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46" name="Line 86"/>
          <p:cNvSpPr>
            <a:spLocks noChangeShapeType="1"/>
          </p:cNvSpPr>
          <p:nvPr/>
        </p:nvSpPr>
        <p:spPr bwMode="auto">
          <a:xfrm flipV="1">
            <a:off x="767607" y="1888570"/>
            <a:ext cx="6135091" cy="1375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975441" y="5086737"/>
            <a:ext cx="419085" cy="34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PCSel</a:t>
            </a:r>
            <a:endParaRPr lang="en-US" sz="10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r>
              <a:rPr lang="en-US" sz="1000" dirty="0">
                <a:solidFill>
                  <a:schemeClr val="tx2"/>
                </a:solidFill>
              </a:rPr>
              <a:t>=taken</a:t>
            </a:r>
          </a:p>
        </p:txBody>
      </p:sp>
      <p:sp>
        <p:nvSpPr>
          <p:cNvPr id="148" name="Line 86"/>
          <p:cNvSpPr>
            <a:spLocks noChangeShapeType="1"/>
          </p:cNvSpPr>
          <p:nvPr/>
        </p:nvSpPr>
        <p:spPr bwMode="auto">
          <a:xfrm>
            <a:off x="1303055" y="3087842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cxnSp>
        <p:nvCxnSpPr>
          <p:cNvPr id="149" name="Straight Arrow Connector 148"/>
          <p:cNvCxnSpPr/>
          <p:nvPr/>
        </p:nvCxnSpPr>
        <p:spPr bwMode="auto">
          <a:xfrm flipH="1" flipV="1">
            <a:off x="1224387" y="3301628"/>
            <a:ext cx="16820" cy="17358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0" name="Line 86"/>
          <p:cNvSpPr>
            <a:spLocks noChangeShapeType="1"/>
          </p:cNvSpPr>
          <p:nvPr/>
        </p:nvSpPr>
        <p:spPr bwMode="auto">
          <a:xfrm flipH="1">
            <a:off x="6902698" y="2781187"/>
            <a:ext cx="2928" cy="5893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51" name="TextBox 150"/>
          <p:cNvSpPr txBox="1"/>
          <p:nvPr/>
        </p:nvSpPr>
        <p:spPr>
          <a:xfrm>
            <a:off x="5052950" y="5110919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BrUn</a:t>
            </a:r>
            <a:endParaRPr lang="en-US" sz="1000" dirty="0">
              <a:solidFill>
                <a:schemeClr val="tx2"/>
              </a:solidFill>
            </a:endParaRPr>
          </a:p>
          <a:p>
            <a:r>
              <a:rPr lang="en-US" sz="1000" dirty="0">
                <a:solidFill>
                  <a:schemeClr val="tx2"/>
                </a:solidFill>
              </a:rPr>
              <a:t>=*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177581" y="5370612"/>
            <a:ext cx="35426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BrEq</a:t>
            </a:r>
            <a:r>
              <a:rPr lang="en-US" sz="1000" dirty="0">
                <a:solidFill>
                  <a:schemeClr val="tx2"/>
                </a:solidFill>
              </a:rPr>
              <a:t>=*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434302" y="5110919"/>
            <a:ext cx="2452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BrLT</a:t>
            </a:r>
            <a:br>
              <a:rPr lang="en-US" sz="1000" dirty="0">
                <a:solidFill>
                  <a:schemeClr val="tx2"/>
                </a:solidFill>
              </a:rPr>
            </a:br>
            <a:r>
              <a:rPr lang="en-US" sz="1000" dirty="0">
                <a:solidFill>
                  <a:schemeClr val="tx2"/>
                </a:solidFill>
              </a:rPr>
              <a:t>=*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767607" y="3082699"/>
            <a:ext cx="7994034" cy="2501649"/>
            <a:chOff x="1575641" y="2430859"/>
            <a:chExt cx="12790454" cy="4002638"/>
          </a:xfrm>
        </p:grpSpPr>
        <p:sp>
          <p:nvSpPr>
            <p:cNvPr id="155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156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309173" cy="344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Control logic</a:t>
              </a:r>
            </a:p>
          </p:txBody>
        </p:sp>
        <p:cxnSp>
          <p:nvCxnSpPr>
            <p:cNvPr id="158" name="Straight Arrow Connector 157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Arrow Connector 158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Arrow Connector 160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2" name="Rectangle 39"/>
            <p:cNvSpPr>
              <a:spLocks noChangeArrowheads="1"/>
            </p:cNvSpPr>
            <p:nvPr/>
          </p:nvSpPr>
          <p:spPr bwMode="auto">
            <a:xfrm>
              <a:off x="9449561" y="5553822"/>
              <a:ext cx="678232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Bsel</a:t>
              </a:r>
              <a:r>
                <a:rPr lang="en-US" sz="1000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163" name="Straight Arrow Connector 162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Straight Arrow Connector 164"/>
            <p:cNvCxnSpPr>
              <a:stCxn id="167" idx="0"/>
            </p:cNvCxnSpPr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6" name="Line 86"/>
          <p:cNvSpPr>
            <a:spLocks noChangeShapeType="1"/>
          </p:cNvSpPr>
          <p:nvPr/>
        </p:nvSpPr>
        <p:spPr bwMode="auto">
          <a:xfrm>
            <a:off x="6128330" y="3471596"/>
            <a:ext cx="2999" cy="154017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67" name="Line 86"/>
          <p:cNvSpPr>
            <a:spLocks noChangeShapeType="1"/>
          </p:cNvSpPr>
          <p:nvPr/>
        </p:nvSpPr>
        <p:spPr bwMode="auto">
          <a:xfrm>
            <a:off x="6048375" y="3473941"/>
            <a:ext cx="81280" cy="268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69" name="Line 86"/>
          <p:cNvSpPr>
            <a:spLocks noChangeShapeType="1"/>
          </p:cNvSpPr>
          <p:nvPr/>
        </p:nvSpPr>
        <p:spPr bwMode="auto">
          <a:xfrm flipV="1">
            <a:off x="2799897" y="1632116"/>
            <a:ext cx="5246303" cy="99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70" name="Line 86"/>
          <p:cNvSpPr>
            <a:spLocks noChangeShapeType="1"/>
          </p:cNvSpPr>
          <p:nvPr/>
        </p:nvSpPr>
        <p:spPr bwMode="auto">
          <a:xfrm>
            <a:off x="8048625" y="2568426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71" name="Line 86"/>
          <p:cNvSpPr>
            <a:spLocks noChangeShapeType="1"/>
          </p:cNvSpPr>
          <p:nvPr/>
        </p:nvSpPr>
        <p:spPr bwMode="auto">
          <a:xfrm>
            <a:off x="8046200" y="1635695"/>
            <a:ext cx="2425" cy="93840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73" name="Rectangle 72"/>
          <p:cNvSpPr>
            <a:spLocks noChangeArrowheads="1"/>
          </p:cNvSpPr>
          <p:nvPr/>
        </p:nvSpPr>
        <p:spPr bwMode="auto">
          <a:xfrm>
            <a:off x="7901528" y="3218202"/>
            <a:ext cx="329317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>
                <a:solidFill>
                  <a:schemeClr val="tx2"/>
                </a:solidFill>
              </a:rPr>
              <a:t>mem</a:t>
            </a:r>
          </a:p>
        </p:txBody>
      </p:sp>
      <p:cxnSp>
        <p:nvCxnSpPr>
          <p:cNvPr id="174" name="Straight Connector 173"/>
          <p:cNvCxnSpPr/>
          <p:nvPr/>
        </p:nvCxnSpPr>
        <p:spPr bwMode="auto">
          <a:xfrm>
            <a:off x="1653762" y="3102131"/>
            <a:ext cx="297879" cy="279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6" name="Straight Connector 175"/>
          <p:cNvCxnSpPr/>
          <p:nvPr/>
        </p:nvCxnSpPr>
        <p:spPr bwMode="auto">
          <a:xfrm>
            <a:off x="6096000" y="3183092"/>
            <a:ext cx="141811" cy="33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7" name="Freeform 176"/>
          <p:cNvSpPr/>
          <p:nvPr/>
        </p:nvSpPr>
        <p:spPr bwMode="auto">
          <a:xfrm>
            <a:off x="755374" y="1876011"/>
            <a:ext cx="6147353" cy="1510748"/>
          </a:xfrm>
          <a:custGeom>
            <a:avLst/>
            <a:gdLst>
              <a:gd name="connsiteX0" fmla="*/ 9398442 w 9835764"/>
              <a:gd name="connsiteY0" fmla="*/ 2417197 h 2417197"/>
              <a:gd name="connsiteX1" fmla="*/ 9835764 w 9835764"/>
              <a:gd name="connsiteY1" fmla="*/ 2401294 h 2417197"/>
              <a:gd name="connsiteX2" fmla="*/ 9835764 w 9835764"/>
              <a:gd name="connsiteY2" fmla="*/ 0 h 2417197"/>
              <a:gd name="connsiteX3" fmla="*/ 15903 w 9835764"/>
              <a:gd name="connsiteY3" fmla="*/ 7952 h 2417197"/>
              <a:gd name="connsiteX4" fmla="*/ 0 w 9835764"/>
              <a:gd name="connsiteY4" fmla="*/ 1773141 h 2417197"/>
              <a:gd name="connsiteX5" fmla="*/ 596348 w 9835764"/>
              <a:gd name="connsiteY5" fmla="*/ 1781093 h 241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5764" h="2417197">
                <a:moveTo>
                  <a:pt x="9398442" y="2417197"/>
                </a:moveTo>
                <a:lnTo>
                  <a:pt x="9835764" y="2401294"/>
                </a:lnTo>
                <a:lnTo>
                  <a:pt x="9835764" y="0"/>
                </a:lnTo>
                <a:lnTo>
                  <a:pt x="15903" y="7952"/>
                </a:lnTo>
                <a:lnTo>
                  <a:pt x="0" y="1773141"/>
                </a:lnTo>
                <a:lnTo>
                  <a:pt x="596348" y="1781093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8" name="Freeform 177"/>
          <p:cNvSpPr/>
          <p:nvPr/>
        </p:nvSpPr>
        <p:spPr bwMode="auto">
          <a:xfrm>
            <a:off x="3104774" y="4343255"/>
            <a:ext cx="526225" cy="56908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79" name="Straight Connector 178"/>
          <p:cNvCxnSpPr/>
          <p:nvPr/>
        </p:nvCxnSpPr>
        <p:spPr bwMode="auto">
          <a:xfrm>
            <a:off x="3133415" y="3059600"/>
            <a:ext cx="802166" cy="39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1" name="Straight Connector 180"/>
          <p:cNvCxnSpPr>
            <a:cxnSpLocks/>
          </p:cNvCxnSpPr>
          <p:nvPr/>
        </p:nvCxnSpPr>
        <p:spPr bwMode="auto">
          <a:xfrm>
            <a:off x="3117016" y="3048000"/>
            <a:ext cx="9229" cy="195538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9" name="Freeform 188"/>
          <p:cNvSpPr/>
          <p:nvPr/>
        </p:nvSpPr>
        <p:spPr bwMode="auto">
          <a:xfrm>
            <a:off x="3374335" y="2025098"/>
            <a:ext cx="5173317" cy="765313"/>
          </a:xfrm>
          <a:custGeom>
            <a:avLst/>
            <a:gdLst>
              <a:gd name="connsiteX0" fmla="*/ 8110330 w 8277307"/>
              <a:gd name="connsiteY0" fmla="*/ 1208598 h 1224500"/>
              <a:gd name="connsiteX1" fmla="*/ 8245502 w 8277307"/>
              <a:gd name="connsiteY1" fmla="*/ 1224500 h 1224500"/>
              <a:gd name="connsiteX2" fmla="*/ 8277307 w 8277307"/>
              <a:gd name="connsiteY2" fmla="*/ 15902 h 1224500"/>
              <a:gd name="connsiteX3" fmla="*/ 0 w 8277307"/>
              <a:gd name="connsiteY3" fmla="*/ 0 h 1224500"/>
              <a:gd name="connsiteX4" fmla="*/ 23854 w 8277307"/>
              <a:gd name="connsiteY4" fmla="*/ 1121133 h 1224500"/>
              <a:gd name="connsiteX5" fmla="*/ 1009815 w 8277307"/>
              <a:gd name="connsiteY5" fmla="*/ 1121133 h 12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77307" h="1224500">
                <a:moveTo>
                  <a:pt x="8110330" y="1208598"/>
                </a:moveTo>
                <a:lnTo>
                  <a:pt x="8245502" y="1224500"/>
                </a:lnTo>
                <a:lnTo>
                  <a:pt x="8277307" y="15902"/>
                </a:lnTo>
                <a:lnTo>
                  <a:pt x="0" y="0"/>
                </a:lnTo>
                <a:lnTo>
                  <a:pt x="23854" y="1121133"/>
                </a:lnTo>
                <a:lnTo>
                  <a:pt x="1009815" y="1121133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0" name="Freeform 189"/>
          <p:cNvSpPr/>
          <p:nvPr/>
        </p:nvSpPr>
        <p:spPr bwMode="auto">
          <a:xfrm>
            <a:off x="2425148" y="1622563"/>
            <a:ext cx="5769665" cy="929309"/>
          </a:xfrm>
          <a:custGeom>
            <a:avLst/>
            <a:gdLst>
              <a:gd name="connsiteX0" fmla="*/ 0 w 9231464"/>
              <a:gd name="connsiteY0" fmla="*/ 1224501 h 1486894"/>
              <a:gd name="connsiteX1" fmla="*/ 564542 w 9231464"/>
              <a:gd name="connsiteY1" fmla="*/ 1224501 h 1486894"/>
              <a:gd name="connsiteX2" fmla="*/ 580445 w 9231464"/>
              <a:gd name="connsiteY2" fmla="*/ 23854 h 1486894"/>
              <a:gd name="connsiteX3" fmla="*/ 8977022 w 9231464"/>
              <a:gd name="connsiteY3" fmla="*/ 0 h 1486894"/>
              <a:gd name="connsiteX4" fmla="*/ 9000876 w 9231464"/>
              <a:gd name="connsiteY4" fmla="*/ 1486894 h 1486894"/>
              <a:gd name="connsiteX5" fmla="*/ 9231464 w 9231464"/>
              <a:gd name="connsiteY5" fmla="*/ 1486894 h 148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31464" h="1486894">
                <a:moveTo>
                  <a:pt x="0" y="1224501"/>
                </a:moveTo>
                <a:lnTo>
                  <a:pt x="564542" y="1224501"/>
                </a:lnTo>
                <a:lnTo>
                  <a:pt x="580445" y="23854"/>
                </a:lnTo>
                <a:lnTo>
                  <a:pt x="8977022" y="0"/>
                </a:lnTo>
                <a:lnTo>
                  <a:pt x="9000876" y="1486894"/>
                </a:lnTo>
                <a:lnTo>
                  <a:pt x="9231464" y="1486894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7" name="Freeform 156"/>
          <p:cNvSpPr/>
          <p:nvPr/>
        </p:nvSpPr>
        <p:spPr bwMode="auto">
          <a:xfrm>
            <a:off x="1709531" y="2268607"/>
            <a:ext cx="4234069" cy="810039"/>
          </a:xfrm>
          <a:custGeom>
            <a:avLst/>
            <a:gdLst>
              <a:gd name="connsiteX0" fmla="*/ 0 w 6774511"/>
              <a:gd name="connsiteY0" fmla="*/ 834887 h 1296063"/>
              <a:gd name="connsiteX1" fmla="*/ 2242268 w 6774511"/>
              <a:gd name="connsiteY1" fmla="*/ 803082 h 1296063"/>
              <a:gd name="connsiteX2" fmla="*/ 2242268 w 6774511"/>
              <a:gd name="connsiteY2" fmla="*/ 0 h 1296063"/>
              <a:gd name="connsiteX3" fmla="*/ 6631388 w 6774511"/>
              <a:gd name="connsiteY3" fmla="*/ 7952 h 1296063"/>
              <a:gd name="connsiteX4" fmla="*/ 6655241 w 6774511"/>
              <a:gd name="connsiteY4" fmla="*/ 1296063 h 1296063"/>
              <a:gd name="connsiteX5" fmla="*/ 6774511 w 6774511"/>
              <a:gd name="connsiteY5" fmla="*/ 1296063 h 129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511" h="1296063">
                <a:moveTo>
                  <a:pt x="0" y="834887"/>
                </a:moveTo>
                <a:lnTo>
                  <a:pt x="2242268" y="803082"/>
                </a:lnTo>
                <a:lnTo>
                  <a:pt x="2242268" y="0"/>
                </a:lnTo>
                <a:lnTo>
                  <a:pt x="6631388" y="7952"/>
                </a:lnTo>
                <a:lnTo>
                  <a:pt x="6655241" y="1296063"/>
                </a:lnTo>
                <a:lnTo>
                  <a:pt x="6774511" y="1296063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0" name="Freeform 159"/>
          <p:cNvSpPr/>
          <p:nvPr/>
        </p:nvSpPr>
        <p:spPr bwMode="auto">
          <a:xfrm>
            <a:off x="1719470" y="2531994"/>
            <a:ext cx="283266" cy="531743"/>
          </a:xfrm>
          <a:custGeom>
            <a:avLst/>
            <a:gdLst>
              <a:gd name="connsiteX0" fmla="*/ 0 w 453225"/>
              <a:gd name="connsiteY0" fmla="*/ 850789 h 850789"/>
              <a:gd name="connsiteX1" fmla="*/ 15903 w 453225"/>
              <a:gd name="connsiteY1" fmla="*/ 0 h 850789"/>
              <a:gd name="connsiteX2" fmla="*/ 453225 w 453225"/>
              <a:gd name="connsiteY2" fmla="*/ 15902 h 85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225" h="850789">
                <a:moveTo>
                  <a:pt x="0" y="850789"/>
                </a:moveTo>
                <a:lnTo>
                  <a:pt x="15903" y="0"/>
                </a:lnTo>
                <a:lnTo>
                  <a:pt x="453225" y="15902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4" name="Freeform 163"/>
          <p:cNvSpPr/>
          <p:nvPr/>
        </p:nvSpPr>
        <p:spPr bwMode="auto">
          <a:xfrm>
            <a:off x="4199283" y="3769415"/>
            <a:ext cx="1694622" cy="536713"/>
          </a:xfrm>
          <a:custGeom>
            <a:avLst/>
            <a:gdLst>
              <a:gd name="connsiteX0" fmla="*/ 0 w 2711395"/>
              <a:gd name="connsiteY0" fmla="*/ 858741 h 858741"/>
              <a:gd name="connsiteX1" fmla="*/ 2600077 w 2711395"/>
              <a:gd name="connsiteY1" fmla="*/ 858741 h 858741"/>
              <a:gd name="connsiteX2" fmla="*/ 2623931 w 2711395"/>
              <a:gd name="connsiteY2" fmla="*/ 0 h 858741"/>
              <a:gd name="connsiteX3" fmla="*/ 2711395 w 2711395"/>
              <a:gd name="connsiteY3" fmla="*/ 0 h 85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395" h="858741">
                <a:moveTo>
                  <a:pt x="0" y="858741"/>
                </a:moveTo>
                <a:lnTo>
                  <a:pt x="2600077" y="858741"/>
                </a:lnTo>
                <a:lnTo>
                  <a:pt x="2623931" y="0"/>
                </a:lnTo>
                <a:lnTo>
                  <a:pt x="2711395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4" name="Straight Connector 193"/>
          <p:cNvCxnSpPr>
            <a:endCxn id="98" idx="0"/>
          </p:cNvCxnSpPr>
          <p:nvPr/>
        </p:nvCxnSpPr>
        <p:spPr bwMode="auto">
          <a:xfrm>
            <a:off x="8194813" y="2531994"/>
            <a:ext cx="234812" cy="22282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4" name="Footer Placeholder 3">
            <a:extLst>
              <a:ext uri="{FF2B5EF4-FFF2-40B4-BE49-F238E27FC236}">
                <a16:creationId xmlns:a16="http://schemas.microsoft.com/office/drawing/2014/main" id="{6BAACB52-44DD-A947-ACF6-FDC182241F38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77741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8" grpId="0" animBg="1"/>
      <p:bldP spid="189" grpId="0" animBg="1"/>
      <p:bldP spid="190" grpId="0" animBg="1"/>
      <p:bldP spid="157" grpId="0" animBg="1"/>
      <p:bldP spid="160" grpId="0" animBg="1"/>
      <p:bldP spid="1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7A2C5D09-036C-A94B-A4EF-432DCBE0AD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Datapath for </a:t>
            </a:r>
            <a:r>
              <a:rPr lang="en-US" altLang="en-US" b="0" dirty="0">
                <a:solidFill>
                  <a:srgbClr val="FF0000"/>
                </a:solidFill>
                <a:latin typeface="Courier" pitchFamily="2" charset="0"/>
              </a:rPr>
              <a:t>Upper Immediate </a:t>
            </a:r>
          </a:p>
        </p:txBody>
      </p:sp>
    </p:spTree>
    <p:extLst>
      <p:ext uri="{BB962C8B-B14F-4D97-AF65-F5344CB8AC3E}">
        <p14:creationId xmlns:p14="http://schemas.microsoft.com/office/powerpoint/2010/main" val="307121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11" y="445691"/>
            <a:ext cx="7830246" cy="240903"/>
          </a:xfrm>
        </p:spPr>
        <p:txBody>
          <a:bodyPr>
            <a:normAutofit fontScale="90000"/>
          </a:bodyPr>
          <a:lstStyle/>
          <a:p>
            <a:r>
              <a:rPr lang="en-US" dirty="0"/>
              <a:t>U-Format for </a:t>
            </a:r>
            <a:r>
              <a:rPr lang="en-US" dirty="0">
                <a:solidFill>
                  <a:srgbClr val="FF0000"/>
                </a:solidFill>
              </a:rPr>
              <a:t>Upper Immediate </a:t>
            </a:r>
            <a:r>
              <a:rPr lang="en-US" dirty="0"/>
              <a:t>Instructions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3095625"/>
            <a:ext cx="8229600" cy="2667000"/>
          </a:xfrm>
        </p:spPr>
        <p:txBody>
          <a:bodyPr>
            <a:normAutofit/>
          </a:bodyPr>
          <a:lstStyle/>
          <a:p>
            <a:r>
              <a:rPr lang="en-US" dirty="0"/>
              <a:t>Has 20-bit immediate in upper 20 bits of 32-bit instruction word</a:t>
            </a:r>
          </a:p>
          <a:p>
            <a:r>
              <a:rPr lang="en-US" dirty="0"/>
              <a:t>One destination register, </a:t>
            </a:r>
            <a:r>
              <a:rPr lang="en-US" dirty="0" err="1"/>
              <a:t>rd</a:t>
            </a:r>
            <a:endParaRPr lang="en-US" dirty="0"/>
          </a:p>
          <a:p>
            <a:r>
              <a:rPr lang="en-US" dirty="0"/>
              <a:t>Used for two instructions</a:t>
            </a:r>
          </a:p>
          <a:p>
            <a:pPr lvl="1"/>
            <a:r>
              <a:rPr lang="en-US" dirty="0"/>
              <a:t>LUI </a:t>
            </a:r>
            <a:r>
              <a:rPr lang="mr-IN" dirty="0"/>
              <a:t>–</a:t>
            </a:r>
            <a:r>
              <a:rPr lang="en-US" dirty="0"/>
              <a:t> Load  Upper Immediate to register </a:t>
            </a:r>
            <a:r>
              <a:rPr lang="en-US" dirty="0" err="1"/>
              <a:t>rd</a:t>
            </a:r>
            <a:endParaRPr lang="en-US" dirty="0"/>
          </a:p>
          <a:p>
            <a:pPr lvl="1"/>
            <a:r>
              <a:rPr lang="en-US" dirty="0"/>
              <a:t>AUIPC </a:t>
            </a:r>
            <a:r>
              <a:rPr lang="mr-IN" dirty="0"/>
              <a:t>–</a:t>
            </a:r>
            <a:r>
              <a:rPr lang="en-US" dirty="0"/>
              <a:t> Add Upper Immediate to PC and load to register </a:t>
            </a:r>
            <a:r>
              <a:rPr lang="en-US" dirty="0" err="1"/>
              <a:t>rd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08185" y="1619250"/>
            <a:ext cx="7931572" cy="1414861"/>
            <a:chOff x="288" y="892"/>
            <a:chExt cx="5184" cy="1426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306" y="892"/>
              <a:ext cx="5166" cy="1426"/>
              <a:chOff x="306" y="892"/>
              <a:chExt cx="5166" cy="1426"/>
            </a:xfrm>
          </p:grpSpPr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4999" y="1426"/>
                <a:ext cx="20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6" y="898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31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" name="Text Box 10"/>
              <p:cNvSpPr txBox="1">
                <a:spLocks noChangeArrowheads="1"/>
              </p:cNvSpPr>
              <p:nvPr/>
            </p:nvSpPr>
            <p:spPr bwMode="auto">
              <a:xfrm>
                <a:off x="4544" y="898"/>
                <a:ext cx="196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3785" y="898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12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4664" y="898"/>
                <a:ext cx="196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6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5276" y="898"/>
                <a:ext cx="196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0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4754" y="1138"/>
                <a:ext cx="64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opcode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1594" y="1135"/>
                <a:ext cx="1001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[31:12]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4260" y="1142"/>
                <a:ext cx="297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 err="1">
                    <a:solidFill>
                      <a:schemeClr val="tx2"/>
                    </a:solidFill>
                    <a:latin typeface="Courier New" pitchFamily="-65" charset="0"/>
                  </a:rPr>
                  <a:t>rd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5" name="Text Box 11"/>
              <p:cNvSpPr txBox="1">
                <a:spLocks noChangeArrowheads="1"/>
              </p:cNvSpPr>
              <p:nvPr/>
            </p:nvSpPr>
            <p:spPr bwMode="auto">
              <a:xfrm>
                <a:off x="4034" y="892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11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954" y="1423"/>
                <a:ext cx="297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20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7" name="Text Box 6"/>
              <p:cNvSpPr txBox="1">
                <a:spLocks noChangeArrowheads="1"/>
              </p:cNvSpPr>
              <p:nvPr/>
            </p:nvSpPr>
            <p:spPr bwMode="auto">
              <a:xfrm>
                <a:off x="4322" y="1423"/>
                <a:ext cx="20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8" name="Text Box 8"/>
              <p:cNvSpPr txBox="1">
                <a:spLocks noChangeArrowheads="1"/>
              </p:cNvSpPr>
              <p:nvPr/>
            </p:nvSpPr>
            <p:spPr bwMode="auto">
              <a:xfrm>
                <a:off x="1125" y="1714"/>
                <a:ext cx="170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U-immediate[31:12]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9" name="Text Box 8"/>
              <p:cNvSpPr txBox="1">
                <a:spLocks noChangeArrowheads="1"/>
              </p:cNvSpPr>
              <p:nvPr/>
            </p:nvSpPr>
            <p:spPr bwMode="auto">
              <a:xfrm>
                <a:off x="4182" y="1714"/>
                <a:ext cx="473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 err="1">
                    <a:solidFill>
                      <a:schemeClr val="tx2"/>
                    </a:solidFill>
                    <a:latin typeface="Courier New" pitchFamily="-65" charset="0"/>
                  </a:rPr>
                  <a:t>dest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0" name="Text Box 8"/>
              <p:cNvSpPr txBox="1">
                <a:spLocks noChangeArrowheads="1"/>
              </p:cNvSpPr>
              <p:nvPr/>
            </p:nvSpPr>
            <p:spPr bwMode="auto">
              <a:xfrm>
                <a:off x="4956" y="1714"/>
                <a:ext cx="3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LUI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1" name="Text Box 8"/>
              <p:cNvSpPr txBox="1">
                <a:spLocks noChangeArrowheads="1"/>
              </p:cNvSpPr>
              <p:nvPr/>
            </p:nvSpPr>
            <p:spPr bwMode="auto">
              <a:xfrm>
                <a:off x="1115" y="1954"/>
                <a:ext cx="170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U-immediate[31:12]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4172" y="1954"/>
                <a:ext cx="473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 err="1">
                    <a:solidFill>
                      <a:schemeClr val="tx2"/>
                    </a:solidFill>
                    <a:latin typeface="Courier New" pitchFamily="-65" charset="0"/>
                  </a:rPr>
                  <a:t>dest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3" name="Text Box 8"/>
              <p:cNvSpPr txBox="1">
                <a:spLocks noChangeArrowheads="1"/>
              </p:cNvSpPr>
              <p:nvPr/>
            </p:nvSpPr>
            <p:spPr bwMode="auto">
              <a:xfrm>
                <a:off x="4858" y="1954"/>
                <a:ext cx="561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AUIPC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71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065" y="1163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</p:grp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5D4363CF-B8AE-FA4B-9816-25FD793BEF95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616768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628" y="346987"/>
            <a:ext cx="7855744" cy="400050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dirty="0"/>
              <a:t> (R[</a:t>
            </a:r>
            <a:r>
              <a:rPr lang="en-US" dirty="0" err="1"/>
              <a:t>rd</a:t>
            </a:r>
            <a:r>
              <a:rPr lang="en-US" dirty="0"/>
              <a:t>] = {</a:t>
            </a:r>
            <a:r>
              <a:rPr lang="en-US" dirty="0" err="1"/>
              <a:t>imm</a:t>
            </a:r>
            <a:r>
              <a:rPr lang="en-US" dirty="0"/>
              <a:t>, 12’b0})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427265" y="1637972"/>
            <a:ext cx="8301396" cy="2215428"/>
            <a:chOff x="2570548" y="1802732"/>
            <a:chExt cx="7910945" cy="2216657"/>
          </a:xfrm>
        </p:grpSpPr>
        <p:sp>
          <p:nvSpPr>
            <p:cNvPr id="176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77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194675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178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79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75638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80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181" name="Group 35"/>
            <p:cNvGrpSpPr>
              <a:grpSpLocks/>
            </p:cNvGrpSpPr>
            <p:nvPr/>
          </p:nvGrpSpPr>
          <p:grpSpPr bwMode="auto">
            <a:xfrm>
              <a:off x="4011845" y="3187949"/>
              <a:ext cx="750618" cy="831440"/>
              <a:chOff x="1326" y="1691"/>
              <a:chExt cx="438" cy="490"/>
            </a:xfrm>
          </p:grpSpPr>
          <p:sp>
            <p:nvSpPr>
              <p:cNvPr id="188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74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9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1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0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19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82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83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84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85" name="Rectangle 42"/>
            <p:cNvSpPr>
              <a:spLocks noChangeArrowheads="1"/>
            </p:cNvSpPr>
            <p:nvPr/>
          </p:nvSpPr>
          <p:spPr bwMode="auto">
            <a:xfrm>
              <a:off x="2753287" y="3348468"/>
              <a:ext cx="310773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86" name="Rectangle 42"/>
            <p:cNvSpPr>
              <a:spLocks noChangeArrowheads="1"/>
            </p:cNvSpPr>
            <p:nvPr/>
          </p:nvSpPr>
          <p:spPr bwMode="auto">
            <a:xfrm>
              <a:off x="9427592" y="2573562"/>
              <a:ext cx="310773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87" name="Rectangle 42"/>
            <p:cNvSpPr>
              <a:spLocks noChangeArrowheads="1"/>
            </p:cNvSpPr>
            <p:nvPr/>
          </p:nvSpPr>
          <p:spPr bwMode="auto">
            <a:xfrm>
              <a:off x="10260849" y="3048965"/>
              <a:ext cx="220644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wb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345" name="Rectangle 42"/>
            <p:cNvSpPr>
              <a:spLocks noChangeArrowheads="1"/>
            </p:cNvSpPr>
            <p:nvPr/>
          </p:nvSpPr>
          <p:spPr bwMode="auto">
            <a:xfrm>
              <a:off x="5511176" y="2639618"/>
              <a:ext cx="220644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wb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91" name="Freeform 48"/>
          <p:cNvSpPr>
            <a:spLocks/>
          </p:cNvSpPr>
          <p:nvPr/>
        </p:nvSpPr>
        <p:spPr bwMode="auto">
          <a:xfrm>
            <a:off x="3117016" y="3055146"/>
            <a:ext cx="897416" cy="233196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92" name="Freeform 49"/>
          <p:cNvSpPr>
            <a:spLocks/>
          </p:cNvSpPr>
          <p:nvPr/>
        </p:nvSpPr>
        <p:spPr bwMode="auto">
          <a:xfrm>
            <a:off x="3117016" y="3278082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93" name="Freeform 53"/>
          <p:cNvSpPr>
            <a:spLocks/>
          </p:cNvSpPr>
          <p:nvPr/>
        </p:nvSpPr>
        <p:spPr bwMode="auto">
          <a:xfrm>
            <a:off x="4441167" y="3545488"/>
            <a:ext cx="715256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94" name="Rectangle 56"/>
          <p:cNvSpPr>
            <a:spLocks noChangeArrowheads="1"/>
          </p:cNvSpPr>
          <p:nvPr/>
        </p:nvSpPr>
        <p:spPr bwMode="auto">
          <a:xfrm>
            <a:off x="3205555" y="3326090"/>
            <a:ext cx="608239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195" name="Line 58"/>
          <p:cNvSpPr>
            <a:spLocks noChangeShapeType="1"/>
          </p:cNvSpPr>
          <p:nvPr/>
        </p:nvSpPr>
        <p:spPr bwMode="auto">
          <a:xfrm>
            <a:off x="3117015" y="3059979"/>
            <a:ext cx="5648" cy="1955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96" name="Freeform 61"/>
          <p:cNvSpPr>
            <a:spLocks/>
          </p:cNvSpPr>
          <p:nvPr/>
        </p:nvSpPr>
        <p:spPr bwMode="auto">
          <a:xfrm>
            <a:off x="3108230" y="3501149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grpSp>
        <p:nvGrpSpPr>
          <p:cNvPr id="197" name="Group 62"/>
          <p:cNvGrpSpPr>
            <a:grpSpLocks/>
          </p:cNvGrpSpPr>
          <p:nvPr/>
        </p:nvGrpSpPr>
        <p:grpSpPr bwMode="auto">
          <a:xfrm>
            <a:off x="6208268" y="3026106"/>
            <a:ext cx="423087" cy="730621"/>
            <a:chOff x="4085" y="1630"/>
            <a:chExt cx="241" cy="385"/>
          </a:xfrm>
        </p:grpSpPr>
        <p:sp>
          <p:nvSpPr>
            <p:cNvPr id="198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199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187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200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01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201" name="Rectangle 72"/>
          <p:cNvSpPr>
            <a:spLocks noChangeArrowheads="1"/>
          </p:cNvSpPr>
          <p:nvPr/>
        </p:nvSpPr>
        <p:spPr bwMode="auto">
          <a:xfrm>
            <a:off x="4381500" y="4000501"/>
            <a:ext cx="229931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clk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02" name="Rectangle 74"/>
          <p:cNvSpPr>
            <a:spLocks noChangeArrowheads="1"/>
          </p:cNvSpPr>
          <p:nvPr/>
        </p:nvSpPr>
        <p:spPr bwMode="auto">
          <a:xfrm>
            <a:off x="4027614" y="2491195"/>
            <a:ext cx="938814" cy="1439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203" name="Rectangle 76"/>
          <p:cNvSpPr>
            <a:spLocks noChangeArrowheads="1"/>
          </p:cNvSpPr>
          <p:nvPr/>
        </p:nvSpPr>
        <p:spPr bwMode="auto">
          <a:xfrm>
            <a:off x="4091856" y="3695663"/>
            <a:ext cx="455955" cy="215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125" dirty="0" err="1">
                <a:solidFill>
                  <a:schemeClr val="tx2"/>
                </a:solidFill>
              </a:rPr>
              <a:t>Reg</a:t>
            </a:r>
            <a:r>
              <a:rPr lang="en-US" sz="1125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204" name="Line 86"/>
          <p:cNvSpPr>
            <a:spLocks noChangeShapeType="1"/>
          </p:cNvSpPr>
          <p:nvPr/>
        </p:nvSpPr>
        <p:spPr bwMode="auto">
          <a:xfrm>
            <a:off x="6633068" y="3379918"/>
            <a:ext cx="462904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05" name="Freeform 53"/>
          <p:cNvSpPr>
            <a:spLocks/>
          </p:cNvSpPr>
          <p:nvPr/>
        </p:nvSpPr>
        <p:spPr bwMode="auto">
          <a:xfrm>
            <a:off x="4978776" y="3225805"/>
            <a:ext cx="177646" cy="35736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06" name="Line 86"/>
          <p:cNvSpPr>
            <a:spLocks noChangeShapeType="1"/>
          </p:cNvSpPr>
          <p:nvPr/>
        </p:nvSpPr>
        <p:spPr bwMode="auto">
          <a:xfrm flipH="1">
            <a:off x="6902698" y="1888570"/>
            <a:ext cx="4889" cy="8930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207" name="Line 86"/>
          <p:cNvSpPr>
            <a:spLocks noChangeShapeType="1"/>
          </p:cNvSpPr>
          <p:nvPr/>
        </p:nvSpPr>
        <p:spPr bwMode="auto">
          <a:xfrm flipV="1">
            <a:off x="3393980" y="2035254"/>
            <a:ext cx="5131276" cy="63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08" name="Line 86"/>
          <p:cNvSpPr>
            <a:spLocks noChangeShapeType="1"/>
          </p:cNvSpPr>
          <p:nvPr/>
        </p:nvSpPr>
        <p:spPr bwMode="auto">
          <a:xfrm flipH="1">
            <a:off x="3380452" y="2035254"/>
            <a:ext cx="7256" cy="7063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209" name="Freeform 53"/>
          <p:cNvSpPr>
            <a:spLocks/>
          </p:cNvSpPr>
          <p:nvPr/>
        </p:nvSpPr>
        <p:spPr bwMode="auto">
          <a:xfrm flipV="1">
            <a:off x="3387708" y="2712092"/>
            <a:ext cx="627556" cy="2948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10" name="Freeform 209"/>
          <p:cNvSpPr>
            <a:spLocks/>
          </p:cNvSpPr>
          <p:nvPr/>
        </p:nvSpPr>
        <p:spPr bwMode="auto">
          <a:xfrm>
            <a:off x="4584605" y="3847884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211" name="Line 85"/>
          <p:cNvSpPr>
            <a:spLocks noChangeShapeType="1"/>
          </p:cNvSpPr>
          <p:nvPr/>
        </p:nvSpPr>
        <p:spPr bwMode="auto">
          <a:xfrm>
            <a:off x="4632229" y="3930981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212" name="Rectangle 56"/>
          <p:cNvSpPr>
            <a:spLocks noChangeArrowheads="1"/>
          </p:cNvSpPr>
          <p:nvPr/>
        </p:nvSpPr>
        <p:spPr bwMode="auto">
          <a:xfrm>
            <a:off x="3205555" y="3073732"/>
            <a:ext cx="608239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213" name="Rectangle 56"/>
          <p:cNvSpPr>
            <a:spLocks noChangeArrowheads="1"/>
          </p:cNvSpPr>
          <p:nvPr/>
        </p:nvSpPr>
        <p:spPr bwMode="auto">
          <a:xfrm>
            <a:off x="3206628" y="2835607"/>
            <a:ext cx="55053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214" name="Rectangle 76"/>
          <p:cNvSpPr>
            <a:spLocks noChangeArrowheads="1"/>
          </p:cNvSpPr>
          <p:nvPr/>
        </p:nvSpPr>
        <p:spPr bwMode="auto">
          <a:xfrm>
            <a:off x="4013105" y="3407107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15" name="Rectangle 76"/>
          <p:cNvSpPr>
            <a:spLocks noChangeArrowheads="1"/>
          </p:cNvSpPr>
          <p:nvPr/>
        </p:nvSpPr>
        <p:spPr bwMode="auto">
          <a:xfrm>
            <a:off x="4013105" y="3168982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16" name="Rectangle 76"/>
          <p:cNvSpPr>
            <a:spLocks noChangeArrowheads="1"/>
          </p:cNvSpPr>
          <p:nvPr/>
        </p:nvSpPr>
        <p:spPr bwMode="auto">
          <a:xfrm>
            <a:off x="4536979" y="3155304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17" name="Rectangle 76"/>
          <p:cNvSpPr>
            <a:spLocks noChangeArrowheads="1"/>
          </p:cNvSpPr>
          <p:nvPr/>
        </p:nvSpPr>
        <p:spPr bwMode="auto">
          <a:xfrm>
            <a:off x="4536979" y="3449264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18" name="Rectangle 76"/>
          <p:cNvSpPr>
            <a:spLocks noChangeArrowheads="1"/>
          </p:cNvSpPr>
          <p:nvPr/>
        </p:nvSpPr>
        <p:spPr bwMode="auto">
          <a:xfrm>
            <a:off x="4009963" y="2957162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19" name="Rectangle 76"/>
          <p:cNvSpPr>
            <a:spLocks noChangeArrowheads="1"/>
          </p:cNvSpPr>
          <p:nvPr/>
        </p:nvSpPr>
        <p:spPr bwMode="auto">
          <a:xfrm>
            <a:off x="4013104" y="2645662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20" name="Rectangle 72"/>
          <p:cNvSpPr>
            <a:spLocks noChangeArrowheads="1"/>
          </p:cNvSpPr>
          <p:nvPr/>
        </p:nvSpPr>
        <p:spPr bwMode="auto">
          <a:xfrm>
            <a:off x="6633256" y="3153130"/>
            <a:ext cx="236343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alu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21" name="Rectangle 76"/>
          <p:cNvSpPr>
            <a:spLocks noChangeArrowheads="1"/>
          </p:cNvSpPr>
          <p:nvPr/>
        </p:nvSpPr>
        <p:spPr bwMode="auto">
          <a:xfrm>
            <a:off x="5118451" y="2679982"/>
            <a:ext cx="510457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Reg</a:t>
            </a:r>
            <a:r>
              <a:rPr lang="en-US" sz="1000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4689515" y="3999914"/>
            <a:ext cx="510457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Reg</a:t>
            </a:r>
            <a:r>
              <a:rPr lang="en-US" sz="1000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2788651" y="5079094"/>
            <a:ext cx="55053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767607" y="3082699"/>
            <a:ext cx="7994034" cy="2501649"/>
            <a:chOff x="1575641" y="2430859"/>
            <a:chExt cx="12790454" cy="4002638"/>
          </a:xfrm>
        </p:grpSpPr>
        <p:sp>
          <p:nvSpPr>
            <p:cNvPr id="225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226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309173" cy="344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227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826990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RegWEn</a:t>
              </a:r>
              <a:br>
                <a:rPr lang="en-US" sz="1000" dirty="0">
                  <a:solidFill>
                    <a:schemeClr val="tx2"/>
                  </a:solidFill>
                </a:rPr>
              </a:br>
              <a:r>
                <a:rPr lang="en-US" sz="1000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228" name="Straight Arrow Connector 227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" name="Straight Arrow Connector 228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0" name="Rectangle 39"/>
            <p:cNvSpPr>
              <a:spLocks noChangeArrowheads="1"/>
            </p:cNvSpPr>
            <p:nvPr/>
          </p:nvSpPr>
          <p:spPr bwMode="auto">
            <a:xfrm>
              <a:off x="10379249" y="5579604"/>
              <a:ext cx="732091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ALUSel</a:t>
              </a:r>
              <a:br>
                <a:rPr lang="en-US" sz="1000" dirty="0">
                  <a:solidFill>
                    <a:schemeClr val="tx2"/>
                  </a:solidFill>
                </a:rPr>
              </a:br>
              <a:r>
                <a:rPr lang="en-US" sz="1000" dirty="0">
                  <a:solidFill>
                    <a:schemeClr val="tx2"/>
                  </a:solidFill>
                </a:rPr>
                <a:t>=B</a:t>
              </a:r>
            </a:p>
          </p:txBody>
        </p:sp>
        <p:cxnSp>
          <p:nvCxnSpPr>
            <p:cNvPr id="231" name="Straight Arrow Connector 230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2" name="Rectangle 39"/>
            <p:cNvSpPr>
              <a:spLocks noChangeArrowheads="1"/>
            </p:cNvSpPr>
            <p:nvPr/>
          </p:nvSpPr>
          <p:spPr bwMode="auto">
            <a:xfrm>
              <a:off x="9655769" y="5919561"/>
              <a:ext cx="652584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Asel</a:t>
              </a:r>
              <a:r>
                <a:rPr lang="en-US" sz="1000" dirty="0">
                  <a:solidFill>
                    <a:schemeClr val="tx2"/>
                  </a:solidFill>
                </a:rPr>
                <a:t>=*</a:t>
              </a:r>
            </a:p>
          </p:txBody>
        </p:sp>
        <p:cxnSp>
          <p:nvCxnSpPr>
            <p:cNvPr id="233" name="Straight Arrow Connector 232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4" name="Rectangle 39"/>
            <p:cNvSpPr>
              <a:spLocks noChangeArrowheads="1"/>
            </p:cNvSpPr>
            <p:nvPr/>
          </p:nvSpPr>
          <p:spPr bwMode="auto">
            <a:xfrm>
              <a:off x="11528913" y="5573083"/>
              <a:ext cx="798776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MemRW</a:t>
              </a:r>
              <a:endParaRPr lang="en-US" sz="1000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=Read</a:t>
              </a: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5916066" y="3438835"/>
            <a:ext cx="173296" cy="458658"/>
            <a:chOff x="5791200" y="1352550"/>
            <a:chExt cx="152400" cy="533400"/>
          </a:xfrm>
        </p:grpSpPr>
        <p:sp>
          <p:nvSpPr>
            <p:cNvPr id="236" name="Trapezoid 23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821935" y="1638300"/>
              <a:ext cx="4511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</p:grpSp>
      <p:sp>
        <p:nvSpPr>
          <p:cNvPr id="239" name="Freeform 53"/>
          <p:cNvSpPr>
            <a:spLocks/>
          </p:cNvSpPr>
          <p:nvPr/>
        </p:nvSpPr>
        <p:spPr bwMode="auto">
          <a:xfrm flipV="1">
            <a:off x="6088009" y="3617566"/>
            <a:ext cx="11835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40" name="Freeform 53"/>
          <p:cNvSpPr>
            <a:spLocks/>
          </p:cNvSpPr>
          <p:nvPr/>
        </p:nvSpPr>
        <p:spPr bwMode="auto">
          <a:xfrm flipV="1">
            <a:off x="5845469" y="3743953"/>
            <a:ext cx="82613" cy="36881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41" name="Line 86"/>
          <p:cNvSpPr>
            <a:spLocks noChangeShapeType="1"/>
          </p:cNvSpPr>
          <p:nvPr/>
        </p:nvSpPr>
        <p:spPr bwMode="auto">
          <a:xfrm flipH="1">
            <a:off x="5835778" y="3777696"/>
            <a:ext cx="5423" cy="5302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242" name="Rectangle 241"/>
          <p:cNvSpPr>
            <a:spLocks noChangeArrowheads="1"/>
          </p:cNvSpPr>
          <p:nvPr/>
        </p:nvSpPr>
        <p:spPr bwMode="auto">
          <a:xfrm>
            <a:off x="4510236" y="4325664"/>
            <a:ext cx="579385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Imm</a:t>
            </a:r>
            <a:r>
              <a:rPr lang="en-US" sz="1000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243" name="Group 242"/>
          <p:cNvGrpSpPr/>
          <p:nvPr/>
        </p:nvGrpSpPr>
        <p:grpSpPr>
          <a:xfrm>
            <a:off x="3678557" y="3933388"/>
            <a:ext cx="533399" cy="762000"/>
            <a:chOff x="3810000" y="3105150"/>
            <a:chExt cx="533400" cy="762000"/>
          </a:xfrm>
        </p:grpSpPr>
        <p:sp>
          <p:nvSpPr>
            <p:cNvPr id="244" name="Trapezoid 243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4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819018" y="3286906"/>
              <a:ext cx="463589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25" dirty="0" err="1">
                  <a:solidFill>
                    <a:srgbClr val="C00000"/>
                  </a:solidFill>
                </a:rPr>
                <a:t>Imm</a:t>
              </a:r>
              <a:r>
                <a:rPr lang="en-US" sz="1125" dirty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sz="1125" dirty="0">
                  <a:solidFill>
                    <a:srgbClr val="C00000"/>
                  </a:solidFill>
                </a:rPr>
                <a:t>Gen</a:t>
              </a:r>
            </a:p>
          </p:txBody>
        </p:sp>
      </p:grpSp>
      <p:sp>
        <p:nvSpPr>
          <p:cNvPr id="246" name="Freeform 61"/>
          <p:cNvSpPr>
            <a:spLocks/>
          </p:cNvSpPr>
          <p:nvPr/>
        </p:nvSpPr>
        <p:spPr bwMode="auto">
          <a:xfrm flipV="1">
            <a:off x="3133415" y="4270392"/>
            <a:ext cx="539211" cy="4634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247" name="Line 86"/>
          <p:cNvSpPr>
            <a:spLocks noChangeShapeType="1"/>
          </p:cNvSpPr>
          <p:nvPr/>
        </p:nvSpPr>
        <p:spPr bwMode="auto">
          <a:xfrm flipV="1">
            <a:off x="4211956" y="4299885"/>
            <a:ext cx="1629245" cy="2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grpSp>
        <p:nvGrpSpPr>
          <p:cNvPr id="248" name="Group 247"/>
          <p:cNvGrpSpPr/>
          <p:nvPr/>
        </p:nvGrpSpPr>
        <p:grpSpPr>
          <a:xfrm>
            <a:off x="1346105" y="2013377"/>
            <a:ext cx="6558304" cy="1895989"/>
            <a:chOff x="3362296" y="2178345"/>
            <a:chExt cx="6561940" cy="1897041"/>
          </a:xfrm>
        </p:grpSpPr>
        <p:sp>
          <p:nvSpPr>
            <p:cNvPr id="249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50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51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52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89402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253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0058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254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255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261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262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3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9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4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3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265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266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26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267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8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2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DataR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9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40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DataW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56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57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58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2416" cy="1768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875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259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60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</p:grpSp>
      <p:sp>
        <p:nvSpPr>
          <p:cNvPr id="270" name="Rectangle 56"/>
          <p:cNvSpPr>
            <a:spLocks noChangeArrowheads="1"/>
          </p:cNvSpPr>
          <p:nvPr/>
        </p:nvSpPr>
        <p:spPr bwMode="auto">
          <a:xfrm>
            <a:off x="3130039" y="3934686"/>
            <a:ext cx="364583" cy="34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br>
              <a:rPr lang="en-US" sz="1000" dirty="0">
                <a:solidFill>
                  <a:schemeClr val="tx2"/>
                </a:solidFill>
              </a:rPr>
            </a:br>
            <a:r>
              <a:rPr lang="en-US" sz="1000" dirty="0">
                <a:solidFill>
                  <a:schemeClr val="tx2"/>
                </a:solidFill>
              </a:rPr>
              <a:t>[31:7]</a:t>
            </a:r>
          </a:p>
        </p:txBody>
      </p:sp>
      <p:grpSp>
        <p:nvGrpSpPr>
          <p:cNvPr id="271" name="Group 270"/>
          <p:cNvGrpSpPr/>
          <p:nvPr/>
        </p:nvGrpSpPr>
        <p:grpSpPr>
          <a:xfrm>
            <a:off x="8190140" y="2377386"/>
            <a:ext cx="239485" cy="754871"/>
            <a:chOff x="5791200" y="1352550"/>
            <a:chExt cx="152400" cy="533400"/>
          </a:xfrm>
        </p:grpSpPr>
        <p:sp>
          <p:nvSpPr>
            <p:cNvPr id="272" name="Trapezoid 2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5803629" y="1585907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821934" y="1737123"/>
              <a:ext cx="32643" cy="951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803772" y="1427521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2</a:t>
              </a:r>
            </a:p>
          </p:txBody>
        </p:sp>
      </p:grpSp>
      <p:sp>
        <p:nvSpPr>
          <p:cNvPr id="276" name="Rectangle 72"/>
          <p:cNvSpPr>
            <a:spLocks noChangeArrowheads="1"/>
          </p:cNvSpPr>
          <p:nvPr/>
        </p:nvSpPr>
        <p:spPr bwMode="auto">
          <a:xfrm>
            <a:off x="7592770" y="4027833"/>
            <a:ext cx="229931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clk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77" name="Freeform 276"/>
          <p:cNvSpPr>
            <a:spLocks/>
          </p:cNvSpPr>
          <p:nvPr/>
        </p:nvSpPr>
        <p:spPr bwMode="auto">
          <a:xfrm>
            <a:off x="7682804" y="3810000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278" name="Line 85"/>
          <p:cNvSpPr>
            <a:spLocks noChangeShapeType="1"/>
          </p:cNvSpPr>
          <p:nvPr/>
        </p:nvSpPr>
        <p:spPr bwMode="auto">
          <a:xfrm>
            <a:off x="7730429" y="3893098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279" name="Freeform 53"/>
          <p:cNvSpPr>
            <a:spLocks/>
          </p:cNvSpPr>
          <p:nvPr/>
        </p:nvSpPr>
        <p:spPr bwMode="auto">
          <a:xfrm flipV="1">
            <a:off x="6922146" y="2741182"/>
            <a:ext cx="1258969" cy="48905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80" name="Line 86"/>
          <p:cNvSpPr>
            <a:spLocks noChangeShapeType="1"/>
          </p:cNvSpPr>
          <p:nvPr/>
        </p:nvSpPr>
        <p:spPr bwMode="auto">
          <a:xfrm>
            <a:off x="8047265" y="2992249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81" name="Line 86"/>
          <p:cNvSpPr>
            <a:spLocks noChangeShapeType="1"/>
          </p:cNvSpPr>
          <p:nvPr/>
        </p:nvSpPr>
        <p:spPr bwMode="auto">
          <a:xfrm flipH="1">
            <a:off x="8046200" y="2992250"/>
            <a:ext cx="1" cy="2017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282" name="Line 86"/>
          <p:cNvSpPr>
            <a:spLocks noChangeShapeType="1"/>
          </p:cNvSpPr>
          <p:nvPr/>
        </p:nvSpPr>
        <p:spPr bwMode="auto">
          <a:xfrm>
            <a:off x="7904408" y="3194043"/>
            <a:ext cx="141792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83" name="Line 86"/>
          <p:cNvSpPr>
            <a:spLocks noChangeShapeType="1"/>
          </p:cNvSpPr>
          <p:nvPr/>
        </p:nvSpPr>
        <p:spPr bwMode="auto">
          <a:xfrm>
            <a:off x="8429624" y="2790087"/>
            <a:ext cx="80679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84" name="Line 86"/>
          <p:cNvSpPr>
            <a:spLocks noChangeShapeType="1"/>
          </p:cNvSpPr>
          <p:nvPr/>
        </p:nvSpPr>
        <p:spPr bwMode="auto">
          <a:xfrm flipH="1">
            <a:off x="8510303" y="2020514"/>
            <a:ext cx="14953" cy="76957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285" name="Rectangle 39"/>
          <p:cNvSpPr>
            <a:spLocks noChangeArrowheads="1"/>
          </p:cNvSpPr>
          <p:nvPr/>
        </p:nvSpPr>
        <p:spPr bwMode="auto">
          <a:xfrm>
            <a:off x="8055173" y="5048250"/>
            <a:ext cx="417483" cy="3498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WBSel</a:t>
            </a:r>
            <a:br>
              <a:rPr lang="en-US" sz="1000" dirty="0">
                <a:solidFill>
                  <a:schemeClr val="tx2"/>
                </a:solidFill>
              </a:rPr>
            </a:br>
            <a:r>
              <a:rPr lang="en-US" sz="1000" dirty="0">
                <a:solidFill>
                  <a:schemeClr val="tx2"/>
                </a:solidFill>
              </a:rPr>
              <a:t>=1</a:t>
            </a:r>
          </a:p>
        </p:txBody>
      </p:sp>
      <p:sp>
        <p:nvSpPr>
          <p:cNvPr id="286" name="Line 86"/>
          <p:cNvSpPr>
            <a:spLocks noChangeShapeType="1"/>
          </p:cNvSpPr>
          <p:nvPr/>
        </p:nvSpPr>
        <p:spPr bwMode="auto">
          <a:xfrm>
            <a:off x="6902699" y="3695662"/>
            <a:ext cx="189373" cy="533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87" name="Line 86"/>
          <p:cNvSpPr>
            <a:spLocks noChangeShapeType="1"/>
          </p:cNvSpPr>
          <p:nvPr/>
        </p:nvSpPr>
        <p:spPr bwMode="auto">
          <a:xfrm>
            <a:off x="6902698" y="3700151"/>
            <a:ext cx="1567" cy="32768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288" name="Line 86"/>
          <p:cNvSpPr>
            <a:spLocks noChangeShapeType="1"/>
          </p:cNvSpPr>
          <p:nvPr/>
        </p:nvSpPr>
        <p:spPr bwMode="auto">
          <a:xfrm>
            <a:off x="5045323" y="4014164"/>
            <a:ext cx="1857376" cy="2306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89" name="Line 86"/>
          <p:cNvSpPr>
            <a:spLocks noChangeShapeType="1"/>
          </p:cNvSpPr>
          <p:nvPr/>
        </p:nvSpPr>
        <p:spPr bwMode="auto">
          <a:xfrm flipH="1">
            <a:off x="5045323" y="3536891"/>
            <a:ext cx="1567" cy="4845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cxnSp>
        <p:nvCxnSpPr>
          <p:cNvPr id="290" name="Straight Arrow Connector 289"/>
          <p:cNvCxnSpPr/>
          <p:nvPr/>
        </p:nvCxnSpPr>
        <p:spPr bwMode="auto">
          <a:xfrm flipV="1">
            <a:off x="7303221" y="3920503"/>
            <a:ext cx="0" cy="11070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91" name="Group 290"/>
          <p:cNvGrpSpPr/>
          <p:nvPr/>
        </p:nvGrpSpPr>
        <p:grpSpPr>
          <a:xfrm>
            <a:off x="5088927" y="3013819"/>
            <a:ext cx="604533" cy="762000"/>
            <a:chOff x="3738867" y="3105150"/>
            <a:chExt cx="604533" cy="762000"/>
          </a:xfrm>
        </p:grpSpPr>
        <p:sp>
          <p:nvSpPr>
            <p:cNvPr id="292" name="Trapezoid 291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40" dirty="0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738867" y="3286906"/>
              <a:ext cx="591829" cy="438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25" dirty="0"/>
                <a:t>Branch</a:t>
              </a:r>
            </a:p>
            <a:p>
              <a:r>
                <a:rPr lang="en-US" sz="1125" dirty="0"/>
                <a:t>Comp</a:t>
              </a:r>
            </a:p>
          </p:txBody>
        </p:sp>
      </p:grpSp>
      <p:sp>
        <p:nvSpPr>
          <p:cNvPr id="294" name="Freeform 53"/>
          <p:cNvSpPr>
            <a:spLocks/>
          </p:cNvSpPr>
          <p:nvPr/>
        </p:nvSpPr>
        <p:spPr bwMode="auto">
          <a:xfrm flipV="1">
            <a:off x="5764055" y="3524250"/>
            <a:ext cx="15639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95" name="Line 86"/>
          <p:cNvSpPr>
            <a:spLocks noChangeShapeType="1"/>
          </p:cNvSpPr>
          <p:nvPr/>
        </p:nvSpPr>
        <p:spPr bwMode="auto">
          <a:xfrm>
            <a:off x="5755093" y="3548282"/>
            <a:ext cx="39" cy="46370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grpSp>
        <p:nvGrpSpPr>
          <p:cNvPr id="296" name="Group 295"/>
          <p:cNvGrpSpPr/>
          <p:nvPr/>
        </p:nvGrpSpPr>
        <p:grpSpPr>
          <a:xfrm>
            <a:off x="5922238" y="2951095"/>
            <a:ext cx="173296" cy="458658"/>
            <a:chOff x="5791200" y="1352550"/>
            <a:chExt cx="152400" cy="533400"/>
          </a:xfrm>
        </p:grpSpPr>
        <p:sp>
          <p:nvSpPr>
            <p:cNvPr id="297" name="Trapezoid 296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821934" y="1638300"/>
              <a:ext cx="45111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</p:grpSp>
      <p:sp>
        <p:nvSpPr>
          <p:cNvPr id="300" name="Freeform 53"/>
          <p:cNvSpPr>
            <a:spLocks/>
          </p:cNvSpPr>
          <p:nvPr/>
        </p:nvSpPr>
        <p:spPr bwMode="auto">
          <a:xfrm flipV="1">
            <a:off x="5761306" y="3256213"/>
            <a:ext cx="172949" cy="4220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01" name="Freeform 53"/>
          <p:cNvSpPr>
            <a:spLocks/>
          </p:cNvSpPr>
          <p:nvPr/>
        </p:nvSpPr>
        <p:spPr bwMode="auto">
          <a:xfrm flipV="1">
            <a:off x="5864060" y="3036509"/>
            <a:ext cx="62566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02" name="Line 86"/>
          <p:cNvSpPr>
            <a:spLocks noChangeShapeType="1"/>
          </p:cNvSpPr>
          <p:nvPr/>
        </p:nvSpPr>
        <p:spPr bwMode="auto">
          <a:xfrm>
            <a:off x="5850396" y="2278076"/>
            <a:ext cx="1329" cy="7941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03" name="Freeform 53"/>
          <p:cNvSpPr>
            <a:spLocks/>
          </p:cNvSpPr>
          <p:nvPr/>
        </p:nvSpPr>
        <p:spPr bwMode="auto">
          <a:xfrm flipV="1">
            <a:off x="6094640" y="3143251"/>
            <a:ext cx="11835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04" name="Line 86"/>
          <p:cNvSpPr>
            <a:spLocks noChangeShapeType="1"/>
          </p:cNvSpPr>
          <p:nvPr/>
        </p:nvSpPr>
        <p:spPr bwMode="auto">
          <a:xfrm>
            <a:off x="5041495" y="2933298"/>
            <a:ext cx="2698" cy="29880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05" name="Line 86"/>
          <p:cNvSpPr>
            <a:spLocks noChangeShapeType="1"/>
          </p:cNvSpPr>
          <p:nvPr/>
        </p:nvSpPr>
        <p:spPr bwMode="auto">
          <a:xfrm flipV="1">
            <a:off x="5034662" y="2928671"/>
            <a:ext cx="714974" cy="172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06" name="Line 86"/>
          <p:cNvSpPr>
            <a:spLocks noChangeShapeType="1"/>
          </p:cNvSpPr>
          <p:nvPr/>
        </p:nvSpPr>
        <p:spPr bwMode="auto">
          <a:xfrm flipH="1">
            <a:off x="5757880" y="2928671"/>
            <a:ext cx="4045" cy="3596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07" name="Line 86"/>
          <p:cNvSpPr>
            <a:spLocks noChangeShapeType="1"/>
          </p:cNvSpPr>
          <p:nvPr/>
        </p:nvSpPr>
        <p:spPr bwMode="auto">
          <a:xfrm>
            <a:off x="3117016" y="2271991"/>
            <a:ext cx="2740169" cy="40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08" name="Line 86"/>
          <p:cNvSpPr>
            <a:spLocks noChangeShapeType="1"/>
          </p:cNvSpPr>
          <p:nvPr/>
        </p:nvSpPr>
        <p:spPr bwMode="auto">
          <a:xfrm flipV="1">
            <a:off x="1713859" y="2781607"/>
            <a:ext cx="1392675" cy="399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09" name="Line 86"/>
          <p:cNvSpPr>
            <a:spLocks noChangeShapeType="1"/>
          </p:cNvSpPr>
          <p:nvPr/>
        </p:nvSpPr>
        <p:spPr bwMode="auto">
          <a:xfrm flipH="1">
            <a:off x="3106063" y="2283404"/>
            <a:ext cx="471" cy="49346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cxnSp>
        <p:nvCxnSpPr>
          <p:cNvPr id="310" name="Straight Arrow Connector 309"/>
          <p:cNvCxnSpPr/>
          <p:nvPr/>
        </p:nvCxnSpPr>
        <p:spPr bwMode="auto">
          <a:xfrm flipH="1" flipV="1">
            <a:off x="3938922" y="4619625"/>
            <a:ext cx="6158" cy="3957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1" name="Rectangle 39"/>
          <p:cNvSpPr>
            <a:spLocks noChangeArrowheads="1"/>
          </p:cNvSpPr>
          <p:nvPr/>
        </p:nvSpPr>
        <p:spPr bwMode="auto">
          <a:xfrm>
            <a:off x="3618140" y="5091316"/>
            <a:ext cx="457557" cy="3498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rgbClr val="C00000"/>
                </a:solidFill>
              </a:rPr>
              <a:t>ImmSel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=U</a:t>
            </a:r>
          </a:p>
        </p:txBody>
      </p:sp>
      <p:sp>
        <p:nvSpPr>
          <p:cNvPr id="312" name="Line 58"/>
          <p:cNvSpPr>
            <a:spLocks noChangeShapeType="1"/>
          </p:cNvSpPr>
          <p:nvPr/>
        </p:nvSpPr>
        <p:spPr bwMode="auto">
          <a:xfrm flipH="1">
            <a:off x="5422058" y="3698031"/>
            <a:ext cx="6159" cy="13173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13" name="Line 58"/>
          <p:cNvSpPr>
            <a:spLocks noChangeShapeType="1"/>
          </p:cNvSpPr>
          <p:nvPr/>
        </p:nvSpPr>
        <p:spPr bwMode="auto">
          <a:xfrm flipH="1">
            <a:off x="5559737" y="3655301"/>
            <a:ext cx="9512" cy="13722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cxnSp>
        <p:nvCxnSpPr>
          <p:cNvPr id="314" name="Straight Arrow Connector 313"/>
          <p:cNvCxnSpPr/>
          <p:nvPr/>
        </p:nvCxnSpPr>
        <p:spPr bwMode="auto">
          <a:xfrm flipV="1">
            <a:off x="5265562" y="3743953"/>
            <a:ext cx="12708" cy="12714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15" name="Group 314"/>
          <p:cNvGrpSpPr/>
          <p:nvPr/>
        </p:nvGrpSpPr>
        <p:grpSpPr>
          <a:xfrm>
            <a:off x="1136507" y="2883514"/>
            <a:ext cx="173296" cy="458658"/>
            <a:chOff x="5791200" y="1352550"/>
            <a:chExt cx="152400" cy="533400"/>
          </a:xfrm>
        </p:grpSpPr>
        <p:sp>
          <p:nvSpPr>
            <p:cNvPr id="316" name="Trapezoid 3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5821934" y="1638300"/>
              <a:ext cx="45111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</p:grpSp>
      <p:sp>
        <p:nvSpPr>
          <p:cNvPr id="319" name="Freeform 53"/>
          <p:cNvSpPr>
            <a:spLocks/>
          </p:cNvSpPr>
          <p:nvPr/>
        </p:nvSpPr>
        <p:spPr bwMode="auto">
          <a:xfrm flipV="1">
            <a:off x="760222" y="2945969"/>
            <a:ext cx="385757" cy="4960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20" name="Line 86"/>
          <p:cNvSpPr>
            <a:spLocks noChangeShapeType="1"/>
          </p:cNvSpPr>
          <p:nvPr/>
        </p:nvSpPr>
        <p:spPr bwMode="auto">
          <a:xfrm flipH="1">
            <a:off x="759157" y="1905000"/>
            <a:ext cx="1063" cy="10906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21" name="Line 86"/>
          <p:cNvSpPr>
            <a:spLocks noChangeShapeType="1"/>
          </p:cNvSpPr>
          <p:nvPr/>
        </p:nvSpPr>
        <p:spPr bwMode="auto">
          <a:xfrm flipV="1">
            <a:off x="767607" y="1888570"/>
            <a:ext cx="6135091" cy="1375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22" name="Rectangle 321"/>
          <p:cNvSpPr>
            <a:spLocks noChangeArrowheads="1"/>
          </p:cNvSpPr>
          <p:nvPr/>
        </p:nvSpPr>
        <p:spPr bwMode="auto">
          <a:xfrm>
            <a:off x="995479" y="5086737"/>
            <a:ext cx="388628" cy="34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PCSel</a:t>
            </a:r>
            <a:endParaRPr lang="en-US" sz="10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r>
              <a:rPr lang="en-US" sz="1000" dirty="0">
                <a:solidFill>
                  <a:schemeClr val="tx2"/>
                </a:solidFill>
              </a:rPr>
              <a:t>=pc+4</a:t>
            </a:r>
          </a:p>
        </p:txBody>
      </p:sp>
      <p:sp>
        <p:nvSpPr>
          <p:cNvPr id="323" name="Line 86"/>
          <p:cNvSpPr>
            <a:spLocks noChangeShapeType="1"/>
          </p:cNvSpPr>
          <p:nvPr/>
        </p:nvSpPr>
        <p:spPr bwMode="auto">
          <a:xfrm>
            <a:off x="1303055" y="3087842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cxnSp>
        <p:nvCxnSpPr>
          <p:cNvPr id="324" name="Straight Arrow Connector 323"/>
          <p:cNvCxnSpPr/>
          <p:nvPr/>
        </p:nvCxnSpPr>
        <p:spPr bwMode="auto">
          <a:xfrm flipH="1" flipV="1">
            <a:off x="1224387" y="3301628"/>
            <a:ext cx="16820" cy="17358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5" name="Line 86"/>
          <p:cNvSpPr>
            <a:spLocks noChangeShapeType="1"/>
          </p:cNvSpPr>
          <p:nvPr/>
        </p:nvSpPr>
        <p:spPr bwMode="auto">
          <a:xfrm flipH="1">
            <a:off x="6902698" y="2781187"/>
            <a:ext cx="2928" cy="5893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26" name="TextBox 325"/>
          <p:cNvSpPr txBox="1"/>
          <p:nvPr/>
        </p:nvSpPr>
        <p:spPr>
          <a:xfrm>
            <a:off x="5052950" y="5110919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BrUn</a:t>
            </a:r>
            <a:endParaRPr lang="en-US" sz="1000" dirty="0">
              <a:solidFill>
                <a:schemeClr val="tx2"/>
              </a:solidFill>
            </a:endParaRPr>
          </a:p>
          <a:p>
            <a:r>
              <a:rPr lang="en-US" sz="1000" dirty="0">
                <a:solidFill>
                  <a:schemeClr val="tx2"/>
                </a:solidFill>
              </a:rPr>
              <a:t>=*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5177581" y="5370612"/>
            <a:ext cx="35426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BrEq</a:t>
            </a:r>
            <a:r>
              <a:rPr lang="en-US" sz="1000" dirty="0">
                <a:solidFill>
                  <a:schemeClr val="tx2"/>
                </a:solidFill>
              </a:rPr>
              <a:t>=*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5434302" y="5110919"/>
            <a:ext cx="2452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BrLT</a:t>
            </a:r>
            <a:br>
              <a:rPr lang="en-US" sz="1000" dirty="0">
                <a:solidFill>
                  <a:schemeClr val="tx2"/>
                </a:solidFill>
              </a:rPr>
            </a:br>
            <a:r>
              <a:rPr lang="en-US" sz="1000" dirty="0">
                <a:solidFill>
                  <a:schemeClr val="tx2"/>
                </a:solidFill>
              </a:rPr>
              <a:t>=*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767607" y="3082699"/>
            <a:ext cx="7994034" cy="2501649"/>
            <a:chOff x="1575641" y="2430859"/>
            <a:chExt cx="12790454" cy="4002638"/>
          </a:xfrm>
        </p:grpSpPr>
        <p:sp>
          <p:nvSpPr>
            <p:cNvPr id="330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331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309173" cy="344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Control logic</a:t>
              </a:r>
            </a:p>
          </p:txBody>
        </p:sp>
        <p:cxnSp>
          <p:nvCxnSpPr>
            <p:cNvPr id="332" name="Straight Arrow Connector 331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3" name="Straight Arrow Connector 332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4" name="Straight Arrow Connector 333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5" name="Rectangle 39"/>
            <p:cNvSpPr>
              <a:spLocks noChangeArrowheads="1"/>
            </p:cNvSpPr>
            <p:nvPr/>
          </p:nvSpPr>
          <p:spPr bwMode="auto">
            <a:xfrm>
              <a:off x="9449561" y="5553822"/>
              <a:ext cx="678232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Bsel</a:t>
              </a:r>
              <a:r>
                <a:rPr lang="en-US" sz="1000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336" name="Straight Arrow Connector 335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7" name="Straight Arrow Connector 336"/>
            <p:cNvCxnSpPr>
              <a:stCxn id="339" idx="0"/>
            </p:cNvCxnSpPr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38" name="Line 86"/>
          <p:cNvSpPr>
            <a:spLocks noChangeShapeType="1"/>
          </p:cNvSpPr>
          <p:nvPr/>
        </p:nvSpPr>
        <p:spPr bwMode="auto">
          <a:xfrm>
            <a:off x="6128330" y="3471596"/>
            <a:ext cx="2999" cy="154017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39" name="Line 86"/>
          <p:cNvSpPr>
            <a:spLocks noChangeShapeType="1"/>
          </p:cNvSpPr>
          <p:nvPr/>
        </p:nvSpPr>
        <p:spPr bwMode="auto">
          <a:xfrm>
            <a:off x="6048375" y="3473941"/>
            <a:ext cx="81280" cy="268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40" name="Line 86"/>
          <p:cNvSpPr>
            <a:spLocks noChangeShapeType="1"/>
          </p:cNvSpPr>
          <p:nvPr/>
        </p:nvSpPr>
        <p:spPr bwMode="auto">
          <a:xfrm flipV="1">
            <a:off x="2799897" y="1632116"/>
            <a:ext cx="5246303" cy="99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41" name="Line 86"/>
          <p:cNvSpPr>
            <a:spLocks noChangeShapeType="1"/>
          </p:cNvSpPr>
          <p:nvPr/>
        </p:nvSpPr>
        <p:spPr bwMode="auto">
          <a:xfrm>
            <a:off x="8048625" y="2568426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42" name="Line 86"/>
          <p:cNvSpPr>
            <a:spLocks noChangeShapeType="1"/>
          </p:cNvSpPr>
          <p:nvPr/>
        </p:nvSpPr>
        <p:spPr bwMode="auto">
          <a:xfrm>
            <a:off x="8046200" y="1635695"/>
            <a:ext cx="2425" cy="93840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43" name="Rectangle 72"/>
          <p:cNvSpPr>
            <a:spLocks noChangeArrowheads="1"/>
          </p:cNvSpPr>
          <p:nvPr/>
        </p:nvSpPr>
        <p:spPr bwMode="auto">
          <a:xfrm>
            <a:off x="7901528" y="3218202"/>
            <a:ext cx="329317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>
                <a:solidFill>
                  <a:schemeClr val="tx2"/>
                </a:solidFill>
              </a:rPr>
              <a:t>mem</a:t>
            </a:r>
          </a:p>
        </p:txBody>
      </p:sp>
      <p:cxnSp>
        <p:nvCxnSpPr>
          <p:cNvPr id="344" name="Straight Connector 343"/>
          <p:cNvCxnSpPr/>
          <p:nvPr/>
        </p:nvCxnSpPr>
        <p:spPr bwMode="auto">
          <a:xfrm>
            <a:off x="1653762" y="3102131"/>
            <a:ext cx="297879" cy="279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7" name="Freeform 346"/>
          <p:cNvSpPr/>
          <p:nvPr/>
        </p:nvSpPr>
        <p:spPr bwMode="auto">
          <a:xfrm>
            <a:off x="3104774" y="4343255"/>
            <a:ext cx="526225" cy="56908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48" name="Straight Connector 347"/>
          <p:cNvCxnSpPr/>
          <p:nvPr/>
        </p:nvCxnSpPr>
        <p:spPr bwMode="auto">
          <a:xfrm flipV="1">
            <a:off x="2833441" y="3257761"/>
            <a:ext cx="316062" cy="2542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" name="Straight Connector 349"/>
          <p:cNvCxnSpPr/>
          <p:nvPr/>
        </p:nvCxnSpPr>
        <p:spPr bwMode="auto">
          <a:xfrm>
            <a:off x="3123421" y="3269031"/>
            <a:ext cx="2824" cy="174633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" name="Freeform 357"/>
          <p:cNvSpPr/>
          <p:nvPr/>
        </p:nvSpPr>
        <p:spPr bwMode="auto">
          <a:xfrm>
            <a:off x="3374335" y="2025098"/>
            <a:ext cx="5173317" cy="765313"/>
          </a:xfrm>
          <a:custGeom>
            <a:avLst/>
            <a:gdLst>
              <a:gd name="connsiteX0" fmla="*/ 8110330 w 8277307"/>
              <a:gd name="connsiteY0" fmla="*/ 1208598 h 1224500"/>
              <a:gd name="connsiteX1" fmla="*/ 8245502 w 8277307"/>
              <a:gd name="connsiteY1" fmla="*/ 1224500 h 1224500"/>
              <a:gd name="connsiteX2" fmla="*/ 8277307 w 8277307"/>
              <a:gd name="connsiteY2" fmla="*/ 15902 h 1224500"/>
              <a:gd name="connsiteX3" fmla="*/ 0 w 8277307"/>
              <a:gd name="connsiteY3" fmla="*/ 0 h 1224500"/>
              <a:gd name="connsiteX4" fmla="*/ 23854 w 8277307"/>
              <a:gd name="connsiteY4" fmla="*/ 1121133 h 1224500"/>
              <a:gd name="connsiteX5" fmla="*/ 1009815 w 8277307"/>
              <a:gd name="connsiteY5" fmla="*/ 1121133 h 12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77307" h="1224500">
                <a:moveTo>
                  <a:pt x="8110330" y="1208598"/>
                </a:moveTo>
                <a:lnTo>
                  <a:pt x="8245502" y="1224500"/>
                </a:lnTo>
                <a:lnTo>
                  <a:pt x="8277307" y="15902"/>
                </a:lnTo>
                <a:lnTo>
                  <a:pt x="0" y="0"/>
                </a:lnTo>
                <a:lnTo>
                  <a:pt x="23854" y="1121133"/>
                </a:lnTo>
                <a:lnTo>
                  <a:pt x="1009815" y="1121133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1" name="Freeform 360"/>
          <p:cNvSpPr/>
          <p:nvPr/>
        </p:nvSpPr>
        <p:spPr bwMode="auto">
          <a:xfrm>
            <a:off x="1719470" y="2531994"/>
            <a:ext cx="283266" cy="531743"/>
          </a:xfrm>
          <a:custGeom>
            <a:avLst/>
            <a:gdLst>
              <a:gd name="connsiteX0" fmla="*/ 0 w 453225"/>
              <a:gd name="connsiteY0" fmla="*/ 850789 h 850789"/>
              <a:gd name="connsiteX1" fmla="*/ 15903 w 453225"/>
              <a:gd name="connsiteY1" fmla="*/ 0 h 850789"/>
              <a:gd name="connsiteX2" fmla="*/ 453225 w 453225"/>
              <a:gd name="connsiteY2" fmla="*/ 15902 h 85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225" h="850789">
                <a:moveTo>
                  <a:pt x="0" y="850789"/>
                </a:moveTo>
                <a:lnTo>
                  <a:pt x="15903" y="0"/>
                </a:lnTo>
                <a:lnTo>
                  <a:pt x="453225" y="15902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2" name="Freeform 361"/>
          <p:cNvSpPr/>
          <p:nvPr/>
        </p:nvSpPr>
        <p:spPr bwMode="auto">
          <a:xfrm>
            <a:off x="4199283" y="3769415"/>
            <a:ext cx="1694622" cy="536713"/>
          </a:xfrm>
          <a:custGeom>
            <a:avLst/>
            <a:gdLst>
              <a:gd name="connsiteX0" fmla="*/ 0 w 2711395"/>
              <a:gd name="connsiteY0" fmla="*/ 858741 h 858741"/>
              <a:gd name="connsiteX1" fmla="*/ 2600077 w 2711395"/>
              <a:gd name="connsiteY1" fmla="*/ 858741 h 858741"/>
              <a:gd name="connsiteX2" fmla="*/ 2623931 w 2711395"/>
              <a:gd name="connsiteY2" fmla="*/ 0 h 858741"/>
              <a:gd name="connsiteX3" fmla="*/ 2711395 w 2711395"/>
              <a:gd name="connsiteY3" fmla="*/ 0 h 85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395" h="858741">
                <a:moveTo>
                  <a:pt x="0" y="858741"/>
                </a:moveTo>
                <a:lnTo>
                  <a:pt x="2600077" y="858741"/>
                </a:lnTo>
                <a:lnTo>
                  <a:pt x="2623931" y="0"/>
                </a:lnTo>
                <a:lnTo>
                  <a:pt x="2711395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64" name="Straight Connector 363"/>
          <p:cNvCxnSpPr>
            <a:stCxn id="272" idx="2"/>
            <a:endCxn id="272" idx="0"/>
          </p:cNvCxnSpPr>
          <p:nvPr/>
        </p:nvCxnSpPr>
        <p:spPr bwMode="auto">
          <a:xfrm>
            <a:off x="8190140" y="2754821"/>
            <a:ext cx="239485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5" name="Freeform 364"/>
          <p:cNvSpPr/>
          <p:nvPr/>
        </p:nvSpPr>
        <p:spPr bwMode="auto">
          <a:xfrm>
            <a:off x="412474" y="1622563"/>
            <a:ext cx="2370483" cy="1555474"/>
          </a:xfrm>
          <a:custGeom>
            <a:avLst/>
            <a:gdLst>
              <a:gd name="connsiteX0" fmla="*/ 3220279 w 3792772"/>
              <a:gd name="connsiteY0" fmla="*/ 1192696 h 2488758"/>
              <a:gd name="connsiteX1" fmla="*/ 3792772 w 3792772"/>
              <a:gd name="connsiteY1" fmla="*/ 1208598 h 2488758"/>
              <a:gd name="connsiteX2" fmla="*/ 3784821 w 3792772"/>
              <a:gd name="connsiteY2" fmla="*/ 31805 h 2488758"/>
              <a:gd name="connsiteX3" fmla="*/ 23854 w 3792772"/>
              <a:gd name="connsiteY3" fmla="*/ 0 h 2488758"/>
              <a:gd name="connsiteX4" fmla="*/ 0 w 3792772"/>
              <a:gd name="connsiteY4" fmla="*/ 2480807 h 2488758"/>
              <a:gd name="connsiteX5" fmla="*/ 1113183 w 3792772"/>
              <a:gd name="connsiteY5" fmla="*/ 2488758 h 248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2772" h="2488758">
                <a:moveTo>
                  <a:pt x="3220279" y="1192696"/>
                </a:moveTo>
                <a:lnTo>
                  <a:pt x="3792772" y="1208598"/>
                </a:lnTo>
                <a:cubicBezTo>
                  <a:pt x="3790122" y="816334"/>
                  <a:pt x="3787471" y="424069"/>
                  <a:pt x="3784821" y="31805"/>
                </a:cubicBezTo>
                <a:lnTo>
                  <a:pt x="23854" y="0"/>
                </a:lnTo>
                <a:lnTo>
                  <a:pt x="0" y="2480807"/>
                </a:lnTo>
                <a:lnTo>
                  <a:pt x="1113183" y="2488758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6" name="Freeform 365"/>
          <p:cNvSpPr/>
          <p:nvPr/>
        </p:nvSpPr>
        <p:spPr bwMode="auto">
          <a:xfrm>
            <a:off x="6644309" y="2775502"/>
            <a:ext cx="1525656" cy="611257"/>
          </a:xfrm>
          <a:custGeom>
            <a:avLst/>
            <a:gdLst>
              <a:gd name="connsiteX0" fmla="*/ 0 w 2441050"/>
              <a:gd name="connsiteY0" fmla="*/ 978011 h 978011"/>
              <a:gd name="connsiteX1" fmla="*/ 429370 w 2441050"/>
              <a:gd name="connsiteY1" fmla="*/ 946206 h 978011"/>
              <a:gd name="connsiteX2" fmla="*/ 421419 w 2441050"/>
              <a:gd name="connsiteY2" fmla="*/ 0 h 978011"/>
              <a:gd name="connsiteX3" fmla="*/ 2441050 w 2441050"/>
              <a:gd name="connsiteY3" fmla="*/ 7952 h 9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050" h="978011">
                <a:moveTo>
                  <a:pt x="0" y="978011"/>
                </a:moveTo>
                <a:lnTo>
                  <a:pt x="429370" y="946206"/>
                </a:lnTo>
                <a:cubicBezTo>
                  <a:pt x="426720" y="630804"/>
                  <a:pt x="424069" y="315402"/>
                  <a:pt x="421419" y="0"/>
                </a:cubicBezTo>
                <a:lnTo>
                  <a:pt x="2441050" y="7952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67" name="Straight Connector 366"/>
          <p:cNvCxnSpPr/>
          <p:nvPr/>
        </p:nvCxnSpPr>
        <p:spPr bwMode="auto">
          <a:xfrm flipV="1">
            <a:off x="6092433" y="3622226"/>
            <a:ext cx="125604" cy="773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B1BD15A5-7101-F342-824B-3A94C375EE49}"/>
              </a:ext>
            </a:extLst>
          </p:cNvPr>
          <p:cNvCxnSpPr/>
          <p:nvPr/>
        </p:nvCxnSpPr>
        <p:spPr bwMode="auto">
          <a:xfrm>
            <a:off x="3133415" y="3059600"/>
            <a:ext cx="802166" cy="39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9E09845B-8CF0-CC42-82F7-FC8E84BDD3A9}"/>
              </a:ext>
            </a:extLst>
          </p:cNvPr>
          <p:cNvCxnSpPr/>
          <p:nvPr/>
        </p:nvCxnSpPr>
        <p:spPr bwMode="auto">
          <a:xfrm>
            <a:off x="3117016" y="3048000"/>
            <a:ext cx="9229" cy="195538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1" name="Footer Placeholder 3">
            <a:extLst>
              <a:ext uri="{FF2B5EF4-FFF2-40B4-BE49-F238E27FC236}">
                <a16:creationId xmlns:a16="http://schemas.microsoft.com/office/drawing/2014/main" id="{D3E3B54A-9720-8A4D-85E6-8DF04AFCFC20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8260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/>
      <p:bldP spid="358" grpId="0" animBg="1"/>
      <p:bldP spid="361" grpId="0" animBg="1"/>
      <p:bldP spid="362" grpId="0" animBg="1"/>
      <p:bldP spid="365" grpId="0" animBg="1"/>
      <p:bldP spid="3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482" y="279640"/>
            <a:ext cx="7903369" cy="400050"/>
          </a:xfrm>
        </p:spPr>
        <p:txBody>
          <a:bodyPr/>
          <a:lstStyle/>
          <a:p>
            <a:r>
              <a:rPr lang="en-US" sz="2800" dirty="0"/>
              <a:t>Implementing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AUIPC</a:t>
            </a:r>
            <a:r>
              <a:rPr lang="en-US" sz="2800" dirty="0"/>
              <a:t> (R[</a:t>
            </a:r>
            <a:r>
              <a:rPr lang="en-US" sz="2800" dirty="0" err="1"/>
              <a:t>rd</a:t>
            </a:r>
            <a:r>
              <a:rPr lang="en-US" sz="2800" dirty="0"/>
              <a:t>] = PC + {</a:t>
            </a:r>
            <a:r>
              <a:rPr lang="en-US" sz="2800" dirty="0" err="1"/>
              <a:t>imm</a:t>
            </a:r>
            <a:r>
              <a:rPr lang="en-US" sz="2800" dirty="0"/>
              <a:t>, 12’b0})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427265" y="1637972"/>
            <a:ext cx="8301396" cy="2215428"/>
            <a:chOff x="2570548" y="1802732"/>
            <a:chExt cx="7910945" cy="2216657"/>
          </a:xfrm>
        </p:grpSpPr>
        <p:sp>
          <p:nvSpPr>
            <p:cNvPr id="176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77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194675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178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79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75638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80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181" name="Group 35"/>
            <p:cNvGrpSpPr>
              <a:grpSpLocks/>
            </p:cNvGrpSpPr>
            <p:nvPr/>
          </p:nvGrpSpPr>
          <p:grpSpPr bwMode="auto">
            <a:xfrm>
              <a:off x="4011845" y="3187949"/>
              <a:ext cx="750618" cy="831440"/>
              <a:chOff x="1326" y="1691"/>
              <a:chExt cx="438" cy="490"/>
            </a:xfrm>
          </p:grpSpPr>
          <p:sp>
            <p:nvSpPr>
              <p:cNvPr id="188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74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9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1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0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19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82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83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84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85" name="Rectangle 42"/>
            <p:cNvSpPr>
              <a:spLocks noChangeArrowheads="1"/>
            </p:cNvSpPr>
            <p:nvPr/>
          </p:nvSpPr>
          <p:spPr bwMode="auto">
            <a:xfrm>
              <a:off x="2753287" y="3348468"/>
              <a:ext cx="310773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86" name="Rectangle 42"/>
            <p:cNvSpPr>
              <a:spLocks noChangeArrowheads="1"/>
            </p:cNvSpPr>
            <p:nvPr/>
          </p:nvSpPr>
          <p:spPr bwMode="auto">
            <a:xfrm>
              <a:off x="9427592" y="2573562"/>
              <a:ext cx="310773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87" name="Rectangle 42"/>
            <p:cNvSpPr>
              <a:spLocks noChangeArrowheads="1"/>
            </p:cNvSpPr>
            <p:nvPr/>
          </p:nvSpPr>
          <p:spPr bwMode="auto">
            <a:xfrm>
              <a:off x="10260849" y="3048965"/>
              <a:ext cx="220644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wb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346" name="Rectangle 42"/>
            <p:cNvSpPr>
              <a:spLocks noChangeArrowheads="1"/>
            </p:cNvSpPr>
            <p:nvPr/>
          </p:nvSpPr>
          <p:spPr bwMode="auto">
            <a:xfrm>
              <a:off x="5719782" y="2671352"/>
              <a:ext cx="220644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wb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348" name="Rectangle 42"/>
            <p:cNvSpPr>
              <a:spLocks noChangeArrowheads="1"/>
            </p:cNvSpPr>
            <p:nvPr/>
          </p:nvSpPr>
          <p:spPr bwMode="auto">
            <a:xfrm>
              <a:off x="7808610" y="2573311"/>
              <a:ext cx="197730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</a:t>
              </a:r>
            </a:p>
          </p:txBody>
        </p:sp>
      </p:grpSp>
      <p:sp>
        <p:nvSpPr>
          <p:cNvPr id="191" name="Freeform 48"/>
          <p:cNvSpPr>
            <a:spLocks/>
          </p:cNvSpPr>
          <p:nvPr/>
        </p:nvSpPr>
        <p:spPr bwMode="auto">
          <a:xfrm>
            <a:off x="3117016" y="3055146"/>
            <a:ext cx="897416" cy="233196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92" name="Freeform 49"/>
          <p:cNvSpPr>
            <a:spLocks/>
          </p:cNvSpPr>
          <p:nvPr/>
        </p:nvSpPr>
        <p:spPr bwMode="auto">
          <a:xfrm>
            <a:off x="3117016" y="3278082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93" name="Freeform 53"/>
          <p:cNvSpPr>
            <a:spLocks/>
          </p:cNvSpPr>
          <p:nvPr/>
        </p:nvSpPr>
        <p:spPr bwMode="auto">
          <a:xfrm>
            <a:off x="4441167" y="3545488"/>
            <a:ext cx="715256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94" name="Rectangle 56"/>
          <p:cNvSpPr>
            <a:spLocks noChangeArrowheads="1"/>
          </p:cNvSpPr>
          <p:nvPr/>
        </p:nvSpPr>
        <p:spPr bwMode="auto">
          <a:xfrm>
            <a:off x="3205555" y="3326090"/>
            <a:ext cx="608239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195" name="Line 58"/>
          <p:cNvSpPr>
            <a:spLocks noChangeShapeType="1"/>
          </p:cNvSpPr>
          <p:nvPr/>
        </p:nvSpPr>
        <p:spPr bwMode="auto">
          <a:xfrm>
            <a:off x="3117015" y="3059979"/>
            <a:ext cx="5648" cy="1955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96" name="Freeform 61"/>
          <p:cNvSpPr>
            <a:spLocks/>
          </p:cNvSpPr>
          <p:nvPr/>
        </p:nvSpPr>
        <p:spPr bwMode="auto">
          <a:xfrm>
            <a:off x="3108230" y="3501149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grpSp>
        <p:nvGrpSpPr>
          <p:cNvPr id="197" name="Group 62"/>
          <p:cNvGrpSpPr>
            <a:grpSpLocks/>
          </p:cNvGrpSpPr>
          <p:nvPr/>
        </p:nvGrpSpPr>
        <p:grpSpPr bwMode="auto">
          <a:xfrm>
            <a:off x="6208268" y="3026106"/>
            <a:ext cx="423087" cy="730621"/>
            <a:chOff x="4085" y="1630"/>
            <a:chExt cx="241" cy="385"/>
          </a:xfrm>
        </p:grpSpPr>
        <p:sp>
          <p:nvSpPr>
            <p:cNvPr id="198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199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187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200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01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201" name="Rectangle 72"/>
          <p:cNvSpPr>
            <a:spLocks noChangeArrowheads="1"/>
          </p:cNvSpPr>
          <p:nvPr/>
        </p:nvSpPr>
        <p:spPr bwMode="auto">
          <a:xfrm>
            <a:off x="4381500" y="4000501"/>
            <a:ext cx="229931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clk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02" name="Rectangle 74"/>
          <p:cNvSpPr>
            <a:spLocks noChangeArrowheads="1"/>
          </p:cNvSpPr>
          <p:nvPr/>
        </p:nvSpPr>
        <p:spPr bwMode="auto">
          <a:xfrm>
            <a:off x="4027614" y="2491195"/>
            <a:ext cx="938814" cy="1439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203" name="Rectangle 76"/>
          <p:cNvSpPr>
            <a:spLocks noChangeArrowheads="1"/>
          </p:cNvSpPr>
          <p:nvPr/>
        </p:nvSpPr>
        <p:spPr bwMode="auto">
          <a:xfrm>
            <a:off x="4091856" y="3695663"/>
            <a:ext cx="455955" cy="215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125" dirty="0" err="1">
                <a:solidFill>
                  <a:schemeClr val="tx2"/>
                </a:solidFill>
              </a:rPr>
              <a:t>Reg</a:t>
            </a:r>
            <a:r>
              <a:rPr lang="en-US" sz="1125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204" name="Line 86"/>
          <p:cNvSpPr>
            <a:spLocks noChangeShapeType="1"/>
          </p:cNvSpPr>
          <p:nvPr/>
        </p:nvSpPr>
        <p:spPr bwMode="auto">
          <a:xfrm>
            <a:off x="6633068" y="3379918"/>
            <a:ext cx="462904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05" name="Freeform 53"/>
          <p:cNvSpPr>
            <a:spLocks/>
          </p:cNvSpPr>
          <p:nvPr/>
        </p:nvSpPr>
        <p:spPr bwMode="auto">
          <a:xfrm>
            <a:off x="4978776" y="3225805"/>
            <a:ext cx="177646" cy="35736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06" name="Line 86"/>
          <p:cNvSpPr>
            <a:spLocks noChangeShapeType="1"/>
          </p:cNvSpPr>
          <p:nvPr/>
        </p:nvSpPr>
        <p:spPr bwMode="auto">
          <a:xfrm flipH="1">
            <a:off x="6902698" y="1888570"/>
            <a:ext cx="4889" cy="8930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207" name="Line 86"/>
          <p:cNvSpPr>
            <a:spLocks noChangeShapeType="1"/>
          </p:cNvSpPr>
          <p:nvPr/>
        </p:nvSpPr>
        <p:spPr bwMode="auto">
          <a:xfrm flipV="1">
            <a:off x="3393980" y="2035254"/>
            <a:ext cx="5131276" cy="63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08" name="Line 86"/>
          <p:cNvSpPr>
            <a:spLocks noChangeShapeType="1"/>
          </p:cNvSpPr>
          <p:nvPr/>
        </p:nvSpPr>
        <p:spPr bwMode="auto">
          <a:xfrm flipH="1">
            <a:off x="3380452" y="2035254"/>
            <a:ext cx="7256" cy="7063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209" name="Freeform 53"/>
          <p:cNvSpPr>
            <a:spLocks/>
          </p:cNvSpPr>
          <p:nvPr/>
        </p:nvSpPr>
        <p:spPr bwMode="auto">
          <a:xfrm flipV="1">
            <a:off x="3387708" y="2712092"/>
            <a:ext cx="627556" cy="2948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10" name="Freeform 209"/>
          <p:cNvSpPr>
            <a:spLocks/>
          </p:cNvSpPr>
          <p:nvPr/>
        </p:nvSpPr>
        <p:spPr bwMode="auto">
          <a:xfrm>
            <a:off x="4584605" y="3847884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211" name="Line 85"/>
          <p:cNvSpPr>
            <a:spLocks noChangeShapeType="1"/>
          </p:cNvSpPr>
          <p:nvPr/>
        </p:nvSpPr>
        <p:spPr bwMode="auto">
          <a:xfrm>
            <a:off x="4632229" y="3930981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212" name="Rectangle 56"/>
          <p:cNvSpPr>
            <a:spLocks noChangeArrowheads="1"/>
          </p:cNvSpPr>
          <p:nvPr/>
        </p:nvSpPr>
        <p:spPr bwMode="auto">
          <a:xfrm>
            <a:off x="3205555" y="3073732"/>
            <a:ext cx="608239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213" name="Rectangle 56"/>
          <p:cNvSpPr>
            <a:spLocks noChangeArrowheads="1"/>
          </p:cNvSpPr>
          <p:nvPr/>
        </p:nvSpPr>
        <p:spPr bwMode="auto">
          <a:xfrm>
            <a:off x="3206628" y="2835607"/>
            <a:ext cx="55053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214" name="Rectangle 76"/>
          <p:cNvSpPr>
            <a:spLocks noChangeArrowheads="1"/>
          </p:cNvSpPr>
          <p:nvPr/>
        </p:nvSpPr>
        <p:spPr bwMode="auto">
          <a:xfrm>
            <a:off x="4013105" y="3407107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15" name="Rectangle 76"/>
          <p:cNvSpPr>
            <a:spLocks noChangeArrowheads="1"/>
          </p:cNvSpPr>
          <p:nvPr/>
        </p:nvSpPr>
        <p:spPr bwMode="auto">
          <a:xfrm>
            <a:off x="4013105" y="3168982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16" name="Rectangle 76"/>
          <p:cNvSpPr>
            <a:spLocks noChangeArrowheads="1"/>
          </p:cNvSpPr>
          <p:nvPr/>
        </p:nvSpPr>
        <p:spPr bwMode="auto">
          <a:xfrm>
            <a:off x="4536979" y="3155304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17" name="Rectangle 76"/>
          <p:cNvSpPr>
            <a:spLocks noChangeArrowheads="1"/>
          </p:cNvSpPr>
          <p:nvPr/>
        </p:nvSpPr>
        <p:spPr bwMode="auto">
          <a:xfrm>
            <a:off x="4536979" y="3449264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18" name="Rectangle 76"/>
          <p:cNvSpPr>
            <a:spLocks noChangeArrowheads="1"/>
          </p:cNvSpPr>
          <p:nvPr/>
        </p:nvSpPr>
        <p:spPr bwMode="auto">
          <a:xfrm>
            <a:off x="4009963" y="2957162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19" name="Rectangle 76"/>
          <p:cNvSpPr>
            <a:spLocks noChangeArrowheads="1"/>
          </p:cNvSpPr>
          <p:nvPr/>
        </p:nvSpPr>
        <p:spPr bwMode="auto">
          <a:xfrm>
            <a:off x="4013104" y="2645662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20" name="Rectangle 72"/>
          <p:cNvSpPr>
            <a:spLocks noChangeArrowheads="1"/>
          </p:cNvSpPr>
          <p:nvPr/>
        </p:nvSpPr>
        <p:spPr bwMode="auto">
          <a:xfrm>
            <a:off x="6633256" y="3153130"/>
            <a:ext cx="236343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alu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21" name="Rectangle 76"/>
          <p:cNvSpPr>
            <a:spLocks noChangeArrowheads="1"/>
          </p:cNvSpPr>
          <p:nvPr/>
        </p:nvSpPr>
        <p:spPr bwMode="auto">
          <a:xfrm>
            <a:off x="5118451" y="2679982"/>
            <a:ext cx="510457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Reg</a:t>
            </a:r>
            <a:r>
              <a:rPr lang="en-US" sz="1000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4689515" y="3999914"/>
            <a:ext cx="510457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Reg</a:t>
            </a:r>
            <a:r>
              <a:rPr lang="en-US" sz="1000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2788651" y="5079094"/>
            <a:ext cx="55053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767607" y="3082699"/>
            <a:ext cx="7994034" cy="2501649"/>
            <a:chOff x="1575641" y="2430859"/>
            <a:chExt cx="12790454" cy="4002638"/>
          </a:xfrm>
        </p:grpSpPr>
        <p:sp>
          <p:nvSpPr>
            <p:cNvPr id="225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226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309173" cy="344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227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826990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RegWEn</a:t>
              </a:r>
              <a:br>
                <a:rPr lang="en-US" sz="1000" dirty="0">
                  <a:solidFill>
                    <a:schemeClr val="tx2"/>
                  </a:solidFill>
                </a:rPr>
              </a:br>
              <a:r>
                <a:rPr lang="en-US" sz="1000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228" name="Straight Arrow Connector 227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" name="Straight Arrow Connector 228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0" name="Rectangle 39"/>
            <p:cNvSpPr>
              <a:spLocks noChangeArrowheads="1"/>
            </p:cNvSpPr>
            <p:nvPr/>
          </p:nvSpPr>
          <p:spPr bwMode="auto">
            <a:xfrm>
              <a:off x="10379249" y="5579604"/>
              <a:ext cx="732091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ALUSel</a:t>
              </a:r>
              <a:br>
                <a:rPr lang="en-US" sz="1000" dirty="0">
                  <a:solidFill>
                    <a:schemeClr val="tx2"/>
                  </a:solidFill>
                </a:rPr>
              </a:br>
              <a:r>
                <a:rPr lang="en-US" sz="1000" dirty="0">
                  <a:solidFill>
                    <a:schemeClr val="tx2"/>
                  </a:solidFill>
                </a:rPr>
                <a:t>=Add</a:t>
              </a:r>
            </a:p>
          </p:txBody>
        </p:sp>
        <p:cxnSp>
          <p:nvCxnSpPr>
            <p:cNvPr id="231" name="Straight Arrow Connector 230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2" name="Rectangle 39"/>
            <p:cNvSpPr>
              <a:spLocks noChangeArrowheads="1"/>
            </p:cNvSpPr>
            <p:nvPr/>
          </p:nvSpPr>
          <p:spPr bwMode="auto">
            <a:xfrm>
              <a:off x="9638937" y="5919561"/>
              <a:ext cx="678232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Asel</a:t>
              </a:r>
              <a:r>
                <a:rPr lang="en-US" sz="1000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233" name="Straight Arrow Connector 232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4" name="Rectangle 39"/>
            <p:cNvSpPr>
              <a:spLocks noChangeArrowheads="1"/>
            </p:cNvSpPr>
            <p:nvPr/>
          </p:nvSpPr>
          <p:spPr bwMode="auto">
            <a:xfrm>
              <a:off x="11528913" y="5573083"/>
              <a:ext cx="798776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MemRW</a:t>
              </a:r>
              <a:endParaRPr lang="en-US" sz="1000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=0</a:t>
              </a: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5916066" y="3438835"/>
            <a:ext cx="173296" cy="458658"/>
            <a:chOff x="5791200" y="1352550"/>
            <a:chExt cx="152400" cy="533400"/>
          </a:xfrm>
        </p:grpSpPr>
        <p:sp>
          <p:nvSpPr>
            <p:cNvPr id="236" name="Trapezoid 23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821935" y="1638300"/>
              <a:ext cx="4511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</p:grpSp>
      <p:sp>
        <p:nvSpPr>
          <p:cNvPr id="239" name="Freeform 53"/>
          <p:cNvSpPr>
            <a:spLocks/>
          </p:cNvSpPr>
          <p:nvPr/>
        </p:nvSpPr>
        <p:spPr bwMode="auto">
          <a:xfrm flipV="1">
            <a:off x="6088009" y="3617566"/>
            <a:ext cx="11835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40" name="Freeform 53"/>
          <p:cNvSpPr>
            <a:spLocks/>
          </p:cNvSpPr>
          <p:nvPr/>
        </p:nvSpPr>
        <p:spPr bwMode="auto">
          <a:xfrm flipV="1">
            <a:off x="5845469" y="3743953"/>
            <a:ext cx="82613" cy="36881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41" name="Line 86"/>
          <p:cNvSpPr>
            <a:spLocks noChangeShapeType="1"/>
          </p:cNvSpPr>
          <p:nvPr/>
        </p:nvSpPr>
        <p:spPr bwMode="auto">
          <a:xfrm flipH="1">
            <a:off x="5835778" y="3777696"/>
            <a:ext cx="5423" cy="5302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242" name="Rectangle 241"/>
          <p:cNvSpPr>
            <a:spLocks noChangeArrowheads="1"/>
          </p:cNvSpPr>
          <p:nvPr/>
        </p:nvSpPr>
        <p:spPr bwMode="auto">
          <a:xfrm>
            <a:off x="4510236" y="4325664"/>
            <a:ext cx="579385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Imm</a:t>
            </a:r>
            <a:r>
              <a:rPr lang="en-US" sz="1000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243" name="Group 242"/>
          <p:cNvGrpSpPr/>
          <p:nvPr/>
        </p:nvGrpSpPr>
        <p:grpSpPr>
          <a:xfrm>
            <a:off x="3678557" y="3933388"/>
            <a:ext cx="533399" cy="762000"/>
            <a:chOff x="3810000" y="3105150"/>
            <a:chExt cx="533400" cy="762000"/>
          </a:xfrm>
        </p:grpSpPr>
        <p:sp>
          <p:nvSpPr>
            <p:cNvPr id="244" name="Trapezoid 243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4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819018" y="3286906"/>
              <a:ext cx="463589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25" dirty="0" err="1">
                  <a:solidFill>
                    <a:srgbClr val="C00000"/>
                  </a:solidFill>
                </a:rPr>
                <a:t>Imm</a:t>
              </a:r>
              <a:r>
                <a:rPr lang="en-US" sz="1125" dirty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sz="1125" dirty="0">
                  <a:solidFill>
                    <a:srgbClr val="C00000"/>
                  </a:solidFill>
                </a:rPr>
                <a:t>Gen</a:t>
              </a:r>
            </a:p>
          </p:txBody>
        </p:sp>
      </p:grpSp>
      <p:sp>
        <p:nvSpPr>
          <p:cNvPr id="246" name="Freeform 61"/>
          <p:cNvSpPr>
            <a:spLocks/>
          </p:cNvSpPr>
          <p:nvPr/>
        </p:nvSpPr>
        <p:spPr bwMode="auto">
          <a:xfrm flipV="1">
            <a:off x="3133415" y="4270392"/>
            <a:ext cx="539211" cy="4634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247" name="Line 86"/>
          <p:cNvSpPr>
            <a:spLocks noChangeShapeType="1"/>
          </p:cNvSpPr>
          <p:nvPr/>
        </p:nvSpPr>
        <p:spPr bwMode="auto">
          <a:xfrm flipV="1">
            <a:off x="4211956" y="4299885"/>
            <a:ext cx="1629245" cy="2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grpSp>
        <p:nvGrpSpPr>
          <p:cNvPr id="248" name="Group 247"/>
          <p:cNvGrpSpPr/>
          <p:nvPr/>
        </p:nvGrpSpPr>
        <p:grpSpPr>
          <a:xfrm>
            <a:off x="1346105" y="2013377"/>
            <a:ext cx="6558304" cy="1895989"/>
            <a:chOff x="3362296" y="2178345"/>
            <a:chExt cx="6561940" cy="1897041"/>
          </a:xfrm>
        </p:grpSpPr>
        <p:sp>
          <p:nvSpPr>
            <p:cNvPr id="249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50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51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52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89402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253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0058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254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255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261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262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3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9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4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3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265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266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26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267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8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2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DataR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9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40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DataW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56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57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58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2416" cy="1768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875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259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60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</p:grpSp>
      <p:sp>
        <p:nvSpPr>
          <p:cNvPr id="270" name="Rectangle 56"/>
          <p:cNvSpPr>
            <a:spLocks noChangeArrowheads="1"/>
          </p:cNvSpPr>
          <p:nvPr/>
        </p:nvSpPr>
        <p:spPr bwMode="auto">
          <a:xfrm>
            <a:off x="3130039" y="3934686"/>
            <a:ext cx="364583" cy="34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br>
              <a:rPr lang="en-US" sz="1000" dirty="0">
                <a:solidFill>
                  <a:schemeClr val="tx2"/>
                </a:solidFill>
              </a:rPr>
            </a:br>
            <a:r>
              <a:rPr lang="en-US" sz="1000" dirty="0">
                <a:solidFill>
                  <a:schemeClr val="tx2"/>
                </a:solidFill>
              </a:rPr>
              <a:t>[31:7]</a:t>
            </a:r>
          </a:p>
        </p:txBody>
      </p:sp>
      <p:grpSp>
        <p:nvGrpSpPr>
          <p:cNvPr id="271" name="Group 270"/>
          <p:cNvGrpSpPr/>
          <p:nvPr/>
        </p:nvGrpSpPr>
        <p:grpSpPr>
          <a:xfrm>
            <a:off x="8190140" y="2377386"/>
            <a:ext cx="239485" cy="754871"/>
            <a:chOff x="5791200" y="1352550"/>
            <a:chExt cx="152400" cy="533400"/>
          </a:xfrm>
        </p:grpSpPr>
        <p:sp>
          <p:nvSpPr>
            <p:cNvPr id="272" name="Trapezoid 2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5803629" y="1585907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821934" y="1737123"/>
              <a:ext cx="32643" cy="951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803772" y="1427521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2</a:t>
              </a:r>
            </a:p>
          </p:txBody>
        </p:sp>
      </p:grpSp>
      <p:sp>
        <p:nvSpPr>
          <p:cNvPr id="276" name="Rectangle 72"/>
          <p:cNvSpPr>
            <a:spLocks noChangeArrowheads="1"/>
          </p:cNvSpPr>
          <p:nvPr/>
        </p:nvSpPr>
        <p:spPr bwMode="auto">
          <a:xfrm>
            <a:off x="7592770" y="4027833"/>
            <a:ext cx="229931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clk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77" name="Freeform 276"/>
          <p:cNvSpPr>
            <a:spLocks/>
          </p:cNvSpPr>
          <p:nvPr/>
        </p:nvSpPr>
        <p:spPr bwMode="auto">
          <a:xfrm>
            <a:off x="7682804" y="3810000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278" name="Line 85"/>
          <p:cNvSpPr>
            <a:spLocks noChangeShapeType="1"/>
          </p:cNvSpPr>
          <p:nvPr/>
        </p:nvSpPr>
        <p:spPr bwMode="auto">
          <a:xfrm>
            <a:off x="7730429" y="3893098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279" name="Freeform 53"/>
          <p:cNvSpPr>
            <a:spLocks/>
          </p:cNvSpPr>
          <p:nvPr/>
        </p:nvSpPr>
        <p:spPr bwMode="auto">
          <a:xfrm flipV="1">
            <a:off x="6922146" y="2741182"/>
            <a:ext cx="1258969" cy="48905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80" name="Line 86"/>
          <p:cNvSpPr>
            <a:spLocks noChangeShapeType="1"/>
          </p:cNvSpPr>
          <p:nvPr/>
        </p:nvSpPr>
        <p:spPr bwMode="auto">
          <a:xfrm>
            <a:off x="8047265" y="2992249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81" name="Line 86"/>
          <p:cNvSpPr>
            <a:spLocks noChangeShapeType="1"/>
          </p:cNvSpPr>
          <p:nvPr/>
        </p:nvSpPr>
        <p:spPr bwMode="auto">
          <a:xfrm flipH="1">
            <a:off x="8046200" y="2992250"/>
            <a:ext cx="1" cy="2017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282" name="Line 86"/>
          <p:cNvSpPr>
            <a:spLocks noChangeShapeType="1"/>
          </p:cNvSpPr>
          <p:nvPr/>
        </p:nvSpPr>
        <p:spPr bwMode="auto">
          <a:xfrm>
            <a:off x="7904408" y="3194043"/>
            <a:ext cx="141792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83" name="Line 86"/>
          <p:cNvSpPr>
            <a:spLocks noChangeShapeType="1"/>
          </p:cNvSpPr>
          <p:nvPr/>
        </p:nvSpPr>
        <p:spPr bwMode="auto">
          <a:xfrm>
            <a:off x="8429624" y="2790087"/>
            <a:ext cx="80679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84" name="Line 86"/>
          <p:cNvSpPr>
            <a:spLocks noChangeShapeType="1"/>
          </p:cNvSpPr>
          <p:nvPr/>
        </p:nvSpPr>
        <p:spPr bwMode="auto">
          <a:xfrm flipH="1">
            <a:off x="8510303" y="2020514"/>
            <a:ext cx="14953" cy="76957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285" name="Rectangle 39"/>
          <p:cNvSpPr>
            <a:spLocks noChangeArrowheads="1"/>
          </p:cNvSpPr>
          <p:nvPr/>
        </p:nvSpPr>
        <p:spPr bwMode="auto">
          <a:xfrm>
            <a:off x="8055173" y="5048250"/>
            <a:ext cx="417483" cy="3498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WBSel</a:t>
            </a:r>
            <a:br>
              <a:rPr lang="en-US" sz="1000" dirty="0">
                <a:solidFill>
                  <a:schemeClr val="tx2"/>
                </a:solidFill>
              </a:rPr>
            </a:br>
            <a:r>
              <a:rPr lang="en-US" sz="1000" dirty="0">
                <a:solidFill>
                  <a:schemeClr val="tx2"/>
                </a:solidFill>
              </a:rPr>
              <a:t>=1</a:t>
            </a:r>
          </a:p>
        </p:txBody>
      </p:sp>
      <p:sp>
        <p:nvSpPr>
          <p:cNvPr id="286" name="Line 86"/>
          <p:cNvSpPr>
            <a:spLocks noChangeShapeType="1"/>
          </p:cNvSpPr>
          <p:nvPr/>
        </p:nvSpPr>
        <p:spPr bwMode="auto">
          <a:xfrm>
            <a:off x="6902699" y="3695662"/>
            <a:ext cx="189373" cy="533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87" name="Line 86"/>
          <p:cNvSpPr>
            <a:spLocks noChangeShapeType="1"/>
          </p:cNvSpPr>
          <p:nvPr/>
        </p:nvSpPr>
        <p:spPr bwMode="auto">
          <a:xfrm>
            <a:off x="6902698" y="3700151"/>
            <a:ext cx="1567" cy="32768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288" name="Line 86"/>
          <p:cNvSpPr>
            <a:spLocks noChangeShapeType="1"/>
          </p:cNvSpPr>
          <p:nvPr/>
        </p:nvSpPr>
        <p:spPr bwMode="auto">
          <a:xfrm>
            <a:off x="5045323" y="4014164"/>
            <a:ext cx="1857376" cy="2306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89" name="Line 86"/>
          <p:cNvSpPr>
            <a:spLocks noChangeShapeType="1"/>
          </p:cNvSpPr>
          <p:nvPr/>
        </p:nvSpPr>
        <p:spPr bwMode="auto">
          <a:xfrm flipH="1">
            <a:off x="5045323" y="3536891"/>
            <a:ext cx="1567" cy="4845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cxnSp>
        <p:nvCxnSpPr>
          <p:cNvPr id="290" name="Straight Arrow Connector 289"/>
          <p:cNvCxnSpPr/>
          <p:nvPr/>
        </p:nvCxnSpPr>
        <p:spPr bwMode="auto">
          <a:xfrm flipV="1">
            <a:off x="7303221" y="3920503"/>
            <a:ext cx="0" cy="11070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91" name="Group 290"/>
          <p:cNvGrpSpPr/>
          <p:nvPr/>
        </p:nvGrpSpPr>
        <p:grpSpPr>
          <a:xfrm>
            <a:off x="5088927" y="3013819"/>
            <a:ext cx="604533" cy="762000"/>
            <a:chOff x="3738867" y="3105150"/>
            <a:chExt cx="604533" cy="762000"/>
          </a:xfrm>
        </p:grpSpPr>
        <p:sp>
          <p:nvSpPr>
            <p:cNvPr id="292" name="Trapezoid 291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40" dirty="0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738867" y="3286906"/>
              <a:ext cx="591829" cy="438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25" dirty="0"/>
                <a:t>Branch</a:t>
              </a:r>
            </a:p>
            <a:p>
              <a:r>
                <a:rPr lang="en-US" sz="1125" dirty="0"/>
                <a:t>Comp</a:t>
              </a:r>
            </a:p>
          </p:txBody>
        </p:sp>
      </p:grpSp>
      <p:sp>
        <p:nvSpPr>
          <p:cNvPr id="294" name="Freeform 53"/>
          <p:cNvSpPr>
            <a:spLocks/>
          </p:cNvSpPr>
          <p:nvPr/>
        </p:nvSpPr>
        <p:spPr bwMode="auto">
          <a:xfrm flipV="1">
            <a:off x="5764055" y="3524250"/>
            <a:ext cx="15639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95" name="Line 86"/>
          <p:cNvSpPr>
            <a:spLocks noChangeShapeType="1"/>
          </p:cNvSpPr>
          <p:nvPr/>
        </p:nvSpPr>
        <p:spPr bwMode="auto">
          <a:xfrm>
            <a:off x="5755093" y="3548282"/>
            <a:ext cx="39" cy="46370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grpSp>
        <p:nvGrpSpPr>
          <p:cNvPr id="296" name="Group 295"/>
          <p:cNvGrpSpPr/>
          <p:nvPr/>
        </p:nvGrpSpPr>
        <p:grpSpPr>
          <a:xfrm>
            <a:off x="5922238" y="2951095"/>
            <a:ext cx="173296" cy="458658"/>
            <a:chOff x="5791200" y="1352550"/>
            <a:chExt cx="152400" cy="533400"/>
          </a:xfrm>
        </p:grpSpPr>
        <p:sp>
          <p:nvSpPr>
            <p:cNvPr id="297" name="Trapezoid 296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821934" y="1638300"/>
              <a:ext cx="45111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</p:grpSp>
      <p:sp>
        <p:nvSpPr>
          <p:cNvPr id="300" name="Freeform 53"/>
          <p:cNvSpPr>
            <a:spLocks/>
          </p:cNvSpPr>
          <p:nvPr/>
        </p:nvSpPr>
        <p:spPr bwMode="auto">
          <a:xfrm flipV="1">
            <a:off x="5761306" y="3256213"/>
            <a:ext cx="172949" cy="4220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01" name="Freeform 53"/>
          <p:cNvSpPr>
            <a:spLocks/>
          </p:cNvSpPr>
          <p:nvPr/>
        </p:nvSpPr>
        <p:spPr bwMode="auto">
          <a:xfrm flipV="1">
            <a:off x="5864060" y="3036509"/>
            <a:ext cx="62566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02" name="Line 86"/>
          <p:cNvSpPr>
            <a:spLocks noChangeShapeType="1"/>
          </p:cNvSpPr>
          <p:nvPr/>
        </p:nvSpPr>
        <p:spPr bwMode="auto">
          <a:xfrm>
            <a:off x="5850396" y="2278076"/>
            <a:ext cx="1329" cy="7941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03" name="Freeform 53"/>
          <p:cNvSpPr>
            <a:spLocks/>
          </p:cNvSpPr>
          <p:nvPr/>
        </p:nvSpPr>
        <p:spPr bwMode="auto">
          <a:xfrm flipV="1">
            <a:off x="6094640" y="3143251"/>
            <a:ext cx="11835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04" name="Line 86"/>
          <p:cNvSpPr>
            <a:spLocks noChangeShapeType="1"/>
          </p:cNvSpPr>
          <p:nvPr/>
        </p:nvSpPr>
        <p:spPr bwMode="auto">
          <a:xfrm>
            <a:off x="5041495" y="2933298"/>
            <a:ext cx="2698" cy="29880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05" name="Line 86"/>
          <p:cNvSpPr>
            <a:spLocks noChangeShapeType="1"/>
          </p:cNvSpPr>
          <p:nvPr/>
        </p:nvSpPr>
        <p:spPr bwMode="auto">
          <a:xfrm flipV="1">
            <a:off x="5034662" y="2928671"/>
            <a:ext cx="714974" cy="172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06" name="Line 86"/>
          <p:cNvSpPr>
            <a:spLocks noChangeShapeType="1"/>
          </p:cNvSpPr>
          <p:nvPr/>
        </p:nvSpPr>
        <p:spPr bwMode="auto">
          <a:xfrm flipH="1">
            <a:off x="5757880" y="2928671"/>
            <a:ext cx="4045" cy="3596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07" name="Line 86"/>
          <p:cNvSpPr>
            <a:spLocks noChangeShapeType="1"/>
          </p:cNvSpPr>
          <p:nvPr/>
        </p:nvSpPr>
        <p:spPr bwMode="auto">
          <a:xfrm>
            <a:off x="3117016" y="2271991"/>
            <a:ext cx="2740169" cy="40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08" name="Line 86"/>
          <p:cNvSpPr>
            <a:spLocks noChangeShapeType="1"/>
          </p:cNvSpPr>
          <p:nvPr/>
        </p:nvSpPr>
        <p:spPr bwMode="auto">
          <a:xfrm flipV="1">
            <a:off x="1713859" y="2781607"/>
            <a:ext cx="1392675" cy="399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09" name="Line 86"/>
          <p:cNvSpPr>
            <a:spLocks noChangeShapeType="1"/>
          </p:cNvSpPr>
          <p:nvPr/>
        </p:nvSpPr>
        <p:spPr bwMode="auto">
          <a:xfrm flipH="1">
            <a:off x="3106063" y="2283404"/>
            <a:ext cx="471" cy="49346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cxnSp>
        <p:nvCxnSpPr>
          <p:cNvPr id="310" name="Straight Arrow Connector 309"/>
          <p:cNvCxnSpPr/>
          <p:nvPr/>
        </p:nvCxnSpPr>
        <p:spPr bwMode="auto">
          <a:xfrm flipH="1" flipV="1">
            <a:off x="3938922" y="4619625"/>
            <a:ext cx="6158" cy="3957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1" name="Rectangle 39"/>
          <p:cNvSpPr>
            <a:spLocks noChangeArrowheads="1"/>
          </p:cNvSpPr>
          <p:nvPr/>
        </p:nvSpPr>
        <p:spPr bwMode="auto">
          <a:xfrm>
            <a:off x="3618140" y="5091316"/>
            <a:ext cx="457557" cy="3498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rgbClr val="C00000"/>
                </a:solidFill>
              </a:rPr>
              <a:t>ImmSel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=U</a:t>
            </a:r>
          </a:p>
        </p:txBody>
      </p:sp>
      <p:sp>
        <p:nvSpPr>
          <p:cNvPr id="312" name="Line 58"/>
          <p:cNvSpPr>
            <a:spLocks noChangeShapeType="1"/>
          </p:cNvSpPr>
          <p:nvPr/>
        </p:nvSpPr>
        <p:spPr bwMode="auto">
          <a:xfrm flipH="1">
            <a:off x="5422058" y="3698031"/>
            <a:ext cx="6159" cy="13173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13" name="Line 58"/>
          <p:cNvSpPr>
            <a:spLocks noChangeShapeType="1"/>
          </p:cNvSpPr>
          <p:nvPr/>
        </p:nvSpPr>
        <p:spPr bwMode="auto">
          <a:xfrm flipH="1">
            <a:off x="5559737" y="3655301"/>
            <a:ext cx="9512" cy="13722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cxnSp>
        <p:nvCxnSpPr>
          <p:cNvPr id="314" name="Straight Arrow Connector 313"/>
          <p:cNvCxnSpPr/>
          <p:nvPr/>
        </p:nvCxnSpPr>
        <p:spPr bwMode="auto">
          <a:xfrm flipV="1">
            <a:off x="5265562" y="3743953"/>
            <a:ext cx="12708" cy="12714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15" name="Group 314"/>
          <p:cNvGrpSpPr/>
          <p:nvPr/>
        </p:nvGrpSpPr>
        <p:grpSpPr>
          <a:xfrm>
            <a:off x="1136507" y="2883514"/>
            <a:ext cx="173296" cy="458658"/>
            <a:chOff x="5791200" y="1352550"/>
            <a:chExt cx="152400" cy="533400"/>
          </a:xfrm>
        </p:grpSpPr>
        <p:sp>
          <p:nvSpPr>
            <p:cNvPr id="316" name="Trapezoid 3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5821934" y="1638300"/>
              <a:ext cx="45111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</p:grpSp>
      <p:sp>
        <p:nvSpPr>
          <p:cNvPr id="319" name="Freeform 53"/>
          <p:cNvSpPr>
            <a:spLocks/>
          </p:cNvSpPr>
          <p:nvPr/>
        </p:nvSpPr>
        <p:spPr bwMode="auto">
          <a:xfrm flipV="1">
            <a:off x="760222" y="2945969"/>
            <a:ext cx="385757" cy="4960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20" name="Line 86"/>
          <p:cNvSpPr>
            <a:spLocks noChangeShapeType="1"/>
          </p:cNvSpPr>
          <p:nvPr/>
        </p:nvSpPr>
        <p:spPr bwMode="auto">
          <a:xfrm flipH="1">
            <a:off x="759157" y="1905000"/>
            <a:ext cx="1063" cy="10906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21" name="Line 86"/>
          <p:cNvSpPr>
            <a:spLocks noChangeShapeType="1"/>
          </p:cNvSpPr>
          <p:nvPr/>
        </p:nvSpPr>
        <p:spPr bwMode="auto">
          <a:xfrm flipV="1">
            <a:off x="767607" y="1888570"/>
            <a:ext cx="6135091" cy="1375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22" name="Rectangle 321"/>
          <p:cNvSpPr>
            <a:spLocks noChangeArrowheads="1"/>
          </p:cNvSpPr>
          <p:nvPr/>
        </p:nvSpPr>
        <p:spPr bwMode="auto">
          <a:xfrm>
            <a:off x="995479" y="5086737"/>
            <a:ext cx="388628" cy="34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PCSel</a:t>
            </a:r>
            <a:endParaRPr lang="en-US" sz="10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r>
              <a:rPr lang="en-US" sz="1000" dirty="0">
                <a:solidFill>
                  <a:schemeClr val="tx2"/>
                </a:solidFill>
              </a:rPr>
              <a:t>=pc+4</a:t>
            </a:r>
          </a:p>
        </p:txBody>
      </p:sp>
      <p:sp>
        <p:nvSpPr>
          <p:cNvPr id="323" name="Line 86"/>
          <p:cNvSpPr>
            <a:spLocks noChangeShapeType="1"/>
          </p:cNvSpPr>
          <p:nvPr/>
        </p:nvSpPr>
        <p:spPr bwMode="auto">
          <a:xfrm>
            <a:off x="1303055" y="3087842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cxnSp>
        <p:nvCxnSpPr>
          <p:cNvPr id="324" name="Straight Arrow Connector 323"/>
          <p:cNvCxnSpPr/>
          <p:nvPr/>
        </p:nvCxnSpPr>
        <p:spPr bwMode="auto">
          <a:xfrm flipH="1" flipV="1">
            <a:off x="1224387" y="3301628"/>
            <a:ext cx="16820" cy="17358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5" name="Line 86"/>
          <p:cNvSpPr>
            <a:spLocks noChangeShapeType="1"/>
          </p:cNvSpPr>
          <p:nvPr/>
        </p:nvSpPr>
        <p:spPr bwMode="auto">
          <a:xfrm flipH="1">
            <a:off x="6902698" y="2781187"/>
            <a:ext cx="2928" cy="5893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26" name="TextBox 325"/>
          <p:cNvSpPr txBox="1"/>
          <p:nvPr/>
        </p:nvSpPr>
        <p:spPr>
          <a:xfrm>
            <a:off x="5052950" y="5110919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BrUn</a:t>
            </a:r>
            <a:endParaRPr lang="en-US" sz="1000" dirty="0">
              <a:solidFill>
                <a:schemeClr val="tx2"/>
              </a:solidFill>
            </a:endParaRPr>
          </a:p>
          <a:p>
            <a:r>
              <a:rPr lang="en-US" sz="1000" dirty="0">
                <a:solidFill>
                  <a:schemeClr val="tx2"/>
                </a:solidFill>
              </a:rPr>
              <a:t>=*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5177581" y="5370612"/>
            <a:ext cx="35426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BrEq</a:t>
            </a:r>
            <a:r>
              <a:rPr lang="en-US" sz="1000" dirty="0">
                <a:solidFill>
                  <a:schemeClr val="tx2"/>
                </a:solidFill>
              </a:rPr>
              <a:t>=*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5434302" y="5110919"/>
            <a:ext cx="2452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BrLT</a:t>
            </a:r>
            <a:br>
              <a:rPr lang="en-US" sz="1000" dirty="0">
                <a:solidFill>
                  <a:schemeClr val="tx2"/>
                </a:solidFill>
              </a:rPr>
            </a:br>
            <a:r>
              <a:rPr lang="en-US" sz="1000" dirty="0">
                <a:solidFill>
                  <a:schemeClr val="tx2"/>
                </a:solidFill>
              </a:rPr>
              <a:t>=*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767607" y="3082699"/>
            <a:ext cx="7994034" cy="2501649"/>
            <a:chOff x="1575641" y="2430859"/>
            <a:chExt cx="12790454" cy="4002638"/>
          </a:xfrm>
        </p:grpSpPr>
        <p:sp>
          <p:nvSpPr>
            <p:cNvPr id="330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331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309173" cy="344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Control logic</a:t>
              </a:r>
            </a:p>
          </p:txBody>
        </p:sp>
        <p:cxnSp>
          <p:nvCxnSpPr>
            <p:cNvPr id="332" name="Straight Arrow Connector 331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3" name="Straight Arrow Connector 332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4" name="Straight Arrow Connector 333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5" name="Rectangle 39"/>
            <p:cNvSpPr>
              <a:spLocks noChangeArrowheads="1"/>
            </p:cNvSpPr>
            <p:nvPr/>
          </p:nvSpPr>
          <p:spPr bwMode="auto">
            <a:xfrm>
              <a:off x="9449561" y="5553822"/>
              <a:ext cx="678232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Bsel</a:t>
              </a:r>
              <a:r>
                <a:rPr lang="en-US" sz="1000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336" name="Straight Arrow Connector 335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7" name="Straight Arrow Connector 336"/>
            <p:cNvCxnSpPr>
              <a:stCxn id="339" idx="0"/>
            </p:cNvCxnSpPr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38" name="Line 86"/>
          <p:cNvSpPr>
            <a:spLocks noChangeShapeType="1"/>
          </p:cNvSpPr>
          <p:nvPr/>
        </p:nvSpPr>
        <p:spPr bwMode="auto">
          <a:xfrm>
            <a:off x="6128330" y="3471596"/>
            <a:ext cx="2999" cy="154017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39" name="Line 86"/>
          <p:cNvSpPr>
            <a:spLocks noChangeShapeType="1"/>
          </p:cNvSpPr>
          <p:nvPr/>
        </p:nvSpPr>
        <p:spPr bwMode="auto">
          <a:xfrm>
            <a:off x="6048375" y="3473941"/>
            <a:ext cx="81280" cy="268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40" name="Line 86"/>
          <p:cNvSpPr>
            <a:spLocks noChangeShapeType="1"/>
          </p:cNvSpPr>
          <p:nvPr/>
        </p:nvSpPr>
        <p:spPr bwMode="auto">
          <a:xfrm flipV="1">
            <a:off x="2799897" y="1632116"/>
            <a:ext cx="5246303" cy="99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41" name="Line 86"/>
          <p:cNvSpPr>
            <a:spLocks noChangeShapeType="1"/>
          </p:cNvSpPr>
          <p:nvPr/>
        </p:nvSpPr>
        <p:spPr bwMode="auto">
          <a:xfrm>
            <a:off x="8048625" y="2568426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42" name="Line 86"/>
          <p:cNvSpPr>
            <a:spLocks noChangeShapeType="1"/>
          </p:cNvSpPr>
          <p:nvPr/>
        </p:nvSpPr>
        <p:spPr bwMode="auto">
          <a:xfrm>
            <a:off x="8046200" y="1635695"/>
            <a:ext cx="2425" cy="93840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43" name="Rectangle 72"/>
          <p:cNvSpPr>
            <a:spLocks noChangeArrowheads="1"/>
          </p:cNvSpPr>
          <p:nvPr/>
        </p:nvSpPr>
        <p:spPr bwMode="auto">
          <a:xfrm>
            <a:off x="7901528" y="3218202"/>
            <a:ext cx="329317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>
                <a:solidFill>
                  <a:schemeClr val="tx2"/>
                </a:solidFill>
              </a:rPr>
              <a:t>mem</a:t>
            </a:r>
          </a:p>
        </p:txBody>
      </p:sp>
      <p:cxnSp>
        <p:nvCxnSpPr>
          <p:cNvPr id="344" name="Straight Connector 343"/>
          <p:cNvCxnSpPr/>
          <p:nvPr/>
        </p:nvCxnSpPr>
        <p:spPr bwMode="auto">
          <a:xfrm>
            <a:off x="1653762" y="3102131"/>
            <a:ext cx="297879" cy="279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5" name="Straight Connector 344"/>
          <p:cNvCxnSpPr/>
          <p:nvPr/>
        </p:nvCxnSpPr>
        <p:spPr bwMode="auto">
          <a:xfrm>
            <a:off x="6071187" y="3661661"/>
            <a:ext cx="141811" cy="33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7" name="Freeform 346"/>
          <p:cNvSpPr/>
          <p:nvPr/>
        </p:nvSpPr>
        <p:spPr bwMode="auto">
          <a:xfrm>
            <a:off x="3104774" y="4343255"/>
            <a:ext cx="526225" cy="56908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50" name="Straight Connector 349"/>
          <p:cNvCxnSpPr/>
          <p:nvPr/>
        </p:nvCxnSpPr>
        <p:spPr bwMode="auto">
          <a:xfrm>
            <a:off x="3123421" y="3269031"/>
            <a:ext cx="2824" cy="174633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" name="Freeform 357"/>
          <p:cNvSpPr/>
          <p:nvPr/>
        </p:nvSpPr>
        <p:spPr bwMode="auto">
          <a:xfrm>
            <a:off x="3374335" y="2025098"/>
            <a:ext cx="5173317" cy="765313"/>
          </a:xfrm>
          <a:custGeom>
            <a:avLst/>
            <a:gdLst>
              <a:gd name="connsiteX0" fmla="*/ 8110330 w 8277307"/>
              <a:gd name="connsiteY0" fmla="*/ 1208598 h 1224500"/>
              <a:gd name="connsiteX1" fmla="*/ 8245502 w 8277307"/>
              <a:gd name="connsiteY1" fmla="*/ 1224500 h 1224500"/>
              <a:gd name="connsiteX2" fmla="*/ 8277307 w 8277307"/>
              <a:gd name="connsiteY2" fmla="*/ 15902 h 1224500"/>
              <a:gd name="connsiteX3" fmla="*/ 0 w 8277307"/>
              <a:gd name="connsiteY3" fmla="*/ 0 h 1224500"/>
              <a:gd name="connsiteX4" fmla="*/ 23854 w 8277307"/>
              <a:gd name="connsiteY4" fmla="*/ 1121133 h 1224500"/>
              <a:gd name="connsiteX5" fmla="*/ 1009815 w 8277307"/>
              <a:gd name="connsiteY5" fmla="*/ 1121133 h 12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77307" h="1224500">
                <a:moveTo>
                  <a:pt x="8110330" y="1208598"/>
                </a:moveTo>
                <a:lnTo>
                  <a:pt x="8245502" y="1224500"/>
                </a:lnTo>
                <a:lnTo>
                  <a:pt x="8277307" y="15902"/>
                </a:lnTo>
                <a:lnTo>
                  <a:pt x="0" y="0"/>
                </a:lnTo>
                <a:lnTo>
                  <a:pt x="23854" y="1121133"/>
                </a:lnTo>
                <a:lnTo>
                  <a:pt x="1009815" y="1121133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1" name="Freeform 360"/>
          <p:cNvSpPr/>
          <p:nvPr/>
        </p:nvSpPr>
        <p:spPr bwMode="auto">
          <a:xfrm>
            <a:off x="1719470" y="2531994"/>
            <a:ext cx="283266" cy="531743"/>
          </a:xfrm>
          <a:custGeom>
            <a:avLst/>
            <a:gdLst>
              <a:gd name="connsiteX0" fmla="*/ 0 w 453225"/>
              <a:gd name="connsiteY0" fmla="*/ 850789 h 850789"/>
              <a:gd name="connsiteX1" fmla="*/ 15903 w 453225"/>
              <a:gd name="connsiteY1" fmla="*/ 0 h 850789"/>
              <a:gd name="connsiteX2" fmla="*/ 453225 w 453225"/>
              <a:gd name="connsiteY2" fmla="*/ 15902 h 85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225" h="850789">
                <a:moveTo>
                  <a:pt x="0" y="850789"/>
                </a:moveTo>
                <a:lnTo>
                  <a:pt x="15903" y="0"/>
                </a:lnTo>
                <a:lnTo>
                  <a:pt x="453225" y="15902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2" name="Freeform 361"/>
          <p:cNvSpPr/>
          <p:nvPr/>
        </p:nvSpPr>
        <p:spPr bwMode="auto">
          <a:xfrm>
            <a:off x="4199283" y="3769415"/>
            <a:ext cx="1694622" cy="536713"/>
          </a:xfrm>
          <a:custGeom>
            <a:avLst/>
            <a:gdLst>
              <a:gd name="connsiteX0" fmla="*/ 0 w 2711395"/>
              <a:gd name="connsiteY0" fmla="*/ 858741 h 858741"/>
              <a:gd name="connsiteX1" fmla="*/ 2600077 w 2711395"/>
              <a:gd name="connsiteY1" fmla="*/ 858741 h 858741"/>
              <a:gd name="connsiteX2" fmla="*/ 2623931 w 2711395"/>
              <a:gd name="connsiteY2" fmla="*/ 0 h 858741"/>
              <a:gd name="connsiteX3" fmla="*/ 2711395 w 2711395"/>
              <a:gd name="connsiteY3" fmla="*/ 0 h 85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395" h="858741">
                <a:moveTo>
                  <a:pt x="0" y="858741"/>
                </a:moveTo>
                <a:lnTo>
                  <a:pt x="2600077" y="858741"/>
                </a:lnTo>
                <a:lnTo>
                  <a:pt x="2623931" y="0"/>
                </a:lnTo>
                <a:lnTo>
                  <a:pt x="2711395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64" name="Straight Connector 363"/>
          <p:cNvCxnSpPr>
            <a:stCxn id="272" idx="2"/>
            <a:endCxn id="272" idx="0"/>
          </p:cNvCxnSpPr>
          <p:nvPr/>
        </p:nvCxnSpPr>
        <p:spPr bwMode="auto">
          <a:xfrm>
            <a:off x="8190140" y="2754821"/>
            <a:ext cx="239485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0" name="Freeform 159"/>
          <p:cNvSpPr/>
          <p:nvPr/>
        </p:nvSpPr>
        <p:spPr bwMode="auto">
          <a:xfrm>
            <a:off x="6644309" y="2775502"/>
            <a:ext cx="1525656" cy="611257"/>
          </a:xfrm>
          <a:custGeom>
            <a:avLst/>
            <a:gdLst>
              <a:gd name="connsiteX0" fmla="*/ 0 w 2441050"/>
              <a:gd name="connsiteY0" fmla="*/ 978011 h 978011"/>
              <a:gd name="connsiteX1" fmla="*/ 429370 w 2441050"/>
              <a:gd name="connsiteY1" fmla="*/ 946206 h 978011"/>
              <a:gd name="connsiteX2" fmla="*/ 421419 w 2441050"/>
              <a:gd name="connsiteY2" fmla="*/ 0 h 978011"/>
              <a:gd name="connsiteX3" fmla="*/ 2441050 w 2441050"/>
              <a:gd name="connsiteY3" fmla="*/ 7952 h 9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050" h="978011">
                <a:moveTo>
                  <a:pt x="0" y="978011"/>
                </a:moveTo>
                <a:lnTo>
                  <a:pt x="429370" y="946206"/>
                </a:lnTo>
                <a:cubicBezTo>
                  <a:pt x="426720" y="630804"/>
                  <a:pt x="424069" y="315402"/>
                  <a:pt x="421419" y="0"/>
                </a:cubicBezTo>
                <a:lnTo>
                  <a:pt x="2441050" y="7952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4" name="Freeform 163"/>
          <p:cNvSpPr/>
          <p:nvPr/>
        </p:nvSpPr>
        <p:spPr bwMode="auto">
          <a:xfrm>
            <a:off x="412474" y="1622563"/>
            <a:ext cx="2370483" cy="1555474"/>
          </a:xfrm>
          <a:custGeom>
            <a:avLst/>
            <a:gdLst>
              <a:gd name="connsiteX0" fmla="*/ 3220279 w 3792772"/>
              <a:gd name="connsiteY0" fmla="*/ 1192696 h 2488758"/>
              <a:gd name="connsiteX1" fmla="*/ 3792772 w 3792772"/>
              <a:gd name="connsiteY1" fmla="*/ 1208598 h 2488758"/>
              <a:gd name="connsiteX2" fmla="*/ 3784821 w 3792772"/>
              <a:gd name="connsiteY2" fmla="*/ 31805 h 2488758"/>
              <a:gd name="connsiteX3" fmla="*/ 23854 w 3792772"/>
              <a:gd name="connsiteY3" fmla="*/ 0 h 2488758"/>
              <a:gd name="connsiteX4" fmla="*/ 0 w 3792772"/>
              <a:gd name="connsiteY4" fmla="*/ 2480807 h 2488758"/>
              <a:gd name="connsiteX5" fmla="*/ 1113183 w 3792772"/>
              <a:gd name="connsiteY5" fmla="*/ 2488758 h 248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2772" h="2488758">
                <a:moveTo>
                  <a:pt x="3220279" y="1192696"/>
                </a:moveTo>
                <a:lnTo>
                  <a:pt x="3792772" y="1208598"/>
                </a:lnTo>
                <a:cubicBezTo>
                  <a:pt x="3790122" y="816334"/>
                  <a:pt x="3787471" y="424069"/>
                  <a:pt x="3784821" y="31805"/>
                </a:cubicBezTo>
                <a:lnTo>
                  <a:pt x="23854" y="0"/>
                </a:lnTo>
                <a:lnTo>
                  <a:pt x="0" y="2480807"/>
                </a:lnTo>
                <a:lnTo>
                  <a:pt x="1113183" y="2488758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6" name="Freeform 365"/>
          <p:cNvSpPr/>
          <p:nvPr/>
        </p:nvSpPr>
        <p:spPr bwMode="auto">
          <a:xfrm>
            <a:off x="2812290" y="3259043"/>
            <a:ext cx="344103" cy="48693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7" name="Freeform 366"/>
          <p:cNvSpPr/>
          <p:nvPr/>
        </p:nvSpPr>
        <p:spPr bwMode="auto">
          <a:xfrm>
            <a:off x="1709531" y="2268607"/>
            <a:ext cx="4234069" cy="810039"/>
          </a:xfrm>
          <a:custGeom>
            <a:avLst/>
            <a:gdLst>
              <a:gd name="connsiteX0" fmla="*/ 0 w 6774511"/>
              <a:gd name="connsiteY0" fmla="*/ 834887 h 1296063"/>
              <a:gd name="connsiteX1" fmla="*/ 2242268 w 6774511"/>
              <a:gd name="connsiteY1" fmla="*/ 803082 h 1296063"/>
              <a:gd name="connsiteX2" fmla="*/ 2242268 w 6774511"/>
              <a:gd name="connsiteY2" fmla="*/ 0 h 1296063"/>
              <a:gd name="connsiteX3" fmla="*/ 6631388 w 6774511"/>
              <a:gd name="connsiteY3" fmla="*/ 7952 h 1296063"/>
              <a:gd name="connsiteX4" fmla="*/ 6655241 w 6774511"/>
              <a:gd name="connsiteY4" fmla="*/ 1296063 h 1296063"/>
              <a:gd name="connsiteX5" fmla="*/ 6774511 w 6774511"/>
              <a:gd name="connsiteY5" fmla="*/ 1296063 h 129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511" h="1296063">
                <a:moveTo>
                  <a:pt x="0" y="834887"/>
                </a:moveTo>
                <a:lnTo>
                  <a:pt x="2242268" y="803082"/>
                </a:lnTo>
                <a:lnTo>
                  <a:pt x="2242268" y="0"/>
                </a:lnTo>
                <a:lnTo>
                  <a:pt x="6631388" y="7952"/>
                </a:lnTo>
                <a:lnTo>
                  <a:pt x="6655241" y="1296063"/>
                </a:lnTo>
                <a:lnTo>
                  <a:pt x="6774511" y="1296063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68" name="Straight Connector 367"/>
          <p:cNvCxnSpPr/>
          <p:nvPr/>
        </p:nvCxnSpPr>
        <p:spPr bwMode="auto">
          <a:xfrm>
            <a:off x="6097064" y="3143250"/>
            <a:ext cx="141811" cy="33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2BB1B361-6714-774B-A326-F3D0000BDC37}"/>
              </a:ext>
            </a:extLst>
          </p:cNvPr>
          <p:cNvCxnSpPr/>
          <p:nvPr/>
        </p:nvCxnSpPr>
        <p:spPr bwMode="auto">
          <a:xfrm>
            <a:off x="3133415" y="3059600"/>
            <a:ext cx="802166" cy="39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A57AFF9F-0EB1-D44A-8459-127E7CDDB63E}"/>
              </a:ext>
            </a:extLst>
          </p:cNvPr>
          <p:cNvCxnSpPr/>
          <p:nvPr/>
        </p:nvCxnSpPr>
        <p:spPr bwMode="auto">
          <a:xfrm>
            <a:off x="3117016" y="3048000"/>
            <a:ext cx="9229" cy="195538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1" name="Footer Placeholder 3">
            <a:extLst>
              <a:ext uri="{FF2B5EF4-FFF2-40B4-BE49-F238E27FC236}">
                <a16:creationId xmlns:a16="http://schemas.microsoft.com/office/drawing/2014/main" id="{9DC0B380-CDA4-CC48-8C28-7FFD9091AF52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49256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/>
      <p:bldP spid="358" grpId="0" animBg="1"/>
      <p:bldP spid="361" grpId="0" animBg="1"/>
      <p:bldP spid="362" grpId="0" animBg="1"/>
      <p:bldP spid="160" grpId="0" animBg="1"/>
      <p:bldP spid="164" grpId="0" animBg="1"/>
      <p:bldP spid="366" grpId="0" animBg="1"/>
      <p:bldP spid="3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Complete RV32I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300" y="5050110"/>
            <a:ext cx="8243148" cy="685652"/>
          </a:xfrm>
        </p:spPr>
        <p:txBody>
          <a:bodyPr/>
          <a:lstStyle/>
          <a:p>
            <a:r>
              <a:rPr lang="en-US" sz="2250" dirty="0"/>
              <a:t>RV32I has 47 instructions</a:t>
            </a:r>
          </a:p>
          <a:p>
            <a:r>
              <a:rPr lang="en-US" sz="2250" dirty="0"/>
              <a:t>37 instructions are enough to run any C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DA698C-79EA-CF42-9842-E28ED809D4B2}"/>
              </a:ext>
            </a:extLst>
          </p:cNvPr>
          <p:cNvGrpSpPr/>
          <p:nvPr/>
        </p:nvGrpSpPr>
        <p:grpSpPr>
          <a:xfrm>
            <a:off x="190501" y="1524000"/>
            <a:ext cx="8557964" cy="3095625"/>
            <a:chOff x="190500" y="1524000"/>
            <a:chExt cx="9086443" cy="3095625"/>
          </a:xfrm>
        </p:grpSpPr>
        <p:pic>
          <p:nvPicPr>
            <p:cNvPr id="5" name="Picture 4" descr="Untitled.jpe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8"/>
            <a:stretch/>
          </p:blipFill>
          <p:spPr>
            <a:xfrm>
              <a:off x="190500" y="1524000"/>
              <a:ext cx="4457050" cy="3095625"/>
            </a:xfrm>
            <a:prstGeom prst="rect">
              <a:avLst/>
            </a:prstGeom>
          </p:spPr>
        </p:pic>
        <p:pic>
          <p:nvPicPr>
            <p:cNvPr id="6" name="Picture 5" descr="Untitled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4875" y="1524000"/>
              <a:ext cx="4562068" cy="29527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762500" y="3181350"/>
              <a:ext cx="3962400" cy="12954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Not Covered</a:t>
              </a:r>
            </a:p>
          </p:txBody>
        </p:sp>
      </p:grp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E6C9220-28C5-814F-999F-1EB01592C23E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638231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32" y="466607"/>
            <a:ext cx="7912247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19063" indent="-119063"/>
            <a:r>
              <a:rPr lang="en-US" sz="3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designed complete RV32I Datapath! </a:t>
            </a:r>
            <a:r>
              <a:rPr lang="en-US" sz="3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Congratulations!!</a:t>
            </a:r>
          </a:p>
        </p:txBody>
      </p:sp>
      <p:grpSp>
        <p:nvGrpSpPr>
          <p:cNvPr id="174" name="Group 173"/>
          <p:cNvGrpSpPr/>
          <p:nvPr/>
        </p:nvGrpSpPr>
        <p:grpSpPr>
          <a:xfrm>
            <a:off x="427265" y="1637972"/>
            <a:ext cx="8340068" cy="2215428"/>
            <a:chOff x="2570548" y="1802732"/>
            <a:chExt cx="7947799" cy="2216657"/>
          </a:xfrm>
        </p:grpSpPr>
        <p:sp>
          <p:nvSpPr>
            <p:cNvPr id="176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77" name="Rectangle 27"/>
            <p:cNvSpPr>
              <a:spLocks noChangeArrowheads="1"/>
            </p:cNvSpPr>
            <p:nvPr/>
          </p:nvSpPr>
          <p:spPr bwMode="auto">
            <a:xfrm>
              <a:off x="3689089" y="2185486"/>
              <a:ext cx="235920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+4</a:t>
              </a:r>
            </a:p>
          </p:txBody>
        </p:sp>
        <p:sp>
          <p:nvSpPr>
            <p:cNvPr id="178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79" name="Rectangle 30"/>
            <p:cNvSpPr>
              <a:spLocks noChangeArrowheads="1"/>
            </p:cNvSpPr>
            <p:nvPr/>
          </p:nvSpPr>
          <p:spPr bwMode="auto">
            <a:xfrm>
              <a:off x="4105858" y="2402325"/>
              <a:ext cx="339797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Add</a:t>
              </a:r>
            </a:p>
          </p:txBody>
        </p:sp>
        <p:sp>
          <p:nvSpPr>
            <p:cNvPr id="180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grpSp>
          <p:nvGrpSpPr>
            <p:cNvPr id="181" name="Group 35"/>
            <p:cNvGrpSpPr>
              <a:grpSpLocks/>
            </p:cNvGrpSpPr>
            <p:nvPr/>
          </p:nvGrpSpPr>
          <p:grpSpPr bwMode="auto">
            <a:xfrm>
              <a:off x="4010130" y="3187949"/>
              <a:ext cx="805457" cy="831440"/>
              <a:chOff x="1325" y="1691"/>
              <a:chExt cx="470" cy="490"/>
            </a:xfrm>
          </p:grpSpPr>
          <p:sp>
            <p:nvSpPr>
              <p:cNvPr id="188" name="Rectangle 37"/>
              <p:cNvSpPr>
                <a:spLocks noChangeArrowheads="1"/>
              </p:cNvSpPr>
              <p:nvPr/>
            </p:nvSpPr>
            <p:spPr bwMode="auto">
              <a:xfrm>
                <a:off x="1325" y="1691"/>
                <a:ext cx="214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addr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189" name="Rectangle 38"/>
              <p:cNvSpPr>
                <a:spLocks noChangeArrowheads="1"/>
              </p:cNvSpPr>
              <p:nvPr/>
            </p:nvSpPr>
            <p:spPr bwMode="auto">
              <a:xfrm>
                <a:off x="1612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inst</a:t>
                </a:r>
                <a:endParaRPr lang="en-US" sz="688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190" name="Rectangle 39"/>
              <p:cNvSpPr>
                <a:spLocks noChangeArrowheads="1"/>
              </p:cNvSpPr>
              <p:nvPr/>
            </p:nvSpPr>
            <p:spPr bwMode="auto">
              <a:xfrm>
                <a:off x="1426" y="2054"/>
                <a:ext cx="283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125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IMEM</a:t>
                </a:r>
              </a:p>
            </p:txBody>
          </p:sp>
        </p:grpSp>
        <p:sp>
          <p:nvSpPr>
            <p:cNvPr id="182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83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84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85" name="Rectangle 42"/>
            <p:cNvSpPr>
              <a:spLocks noChangeArrowheads="1"/>
            </p:cNvSpPr>
            <p:nvPr/>
          </p:nvSpPr>
          <p:spPr bwMode="auto">
            <a:xfrm>
              <a:off x="2755770" y="3348468"/>
              <a:ext cx="376461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pc+4</a:t>
              </a:r>
            </a:p>
          </p:txBody>
        </p:sp>
        <p:sp>
          <p:nvSpPr>
            <p:cNvPr id="186" name="Rectangle 42"/>
            <p:cNvSpPr>
              <a:spLocks noChangeArrowheads="1"/>
            </p:cNvSpPr>
            <p:nvPr/>
          </p:nvSpPr>
          <p:spPr bwMode="auto">
            <a:xfrm>
              <a:off x="9430075" y="2573562"/>
              <a:ext cx="376461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pc+4</a:t>
              </a:r>
            </a:p>
          </p:txBody>
        </p:sp>
        <p:sp>
          <p:nvSpPr>
            <p:cNvPr id="187" name="Rectangle 42"/>
            <p:cNvSpPr>
              <a:spLocks noChangeArrowheads="1"/>
            </p:cNvSpPr>
            <p:nvPr/>
          </p:nvSpPr>
          <p:spPr bwMode="auto">
            <a:xfrm>
              <a:off x="10254930" y="3048965"/>
              <a:ext cx="263417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wb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72" name="Rectangle 42"/>
            <p:cNvSpPr>
              <a:spLocks noChangeArrowheads="1"/>
            </p:cNvSpPr>
            <p:nvPr/>
          </p:nvSpPr>
          <p:spPr bwMode="auto">
            <a:xfrm>
              <a:off x="7792046" y="2653349"/>
              <a:ext cx="222173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pc</a:t>
              </a:r>
            </a:p>
          </p:txBody>
        </p:sp>
        <p:sp>
          <p:nvSpPr>
            <p:cNvPr id="344" name="Rectangle 42"/>
            <p:cNvSpPr>
              <a:spLocks noChangeArrowheads="1"/>
            </p:cNvSpPr>
            <p:nvPr/>
          </p:nvSpPr>
          <p:spPr bwMode="auto">
            <a:xfrm>
              <a:off x="5597530" y="2671012"/>
              <a:ext cx="263417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wb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</p:grpSp>
      <p:sp>
        <p:nvSpPr>
          <p:cNvPr id="191" name="Freeform 48"/>
          <p:cNvSpPr>
            <a:spLocks/>
          </p:cNvSpPr>
          <p:nvPr/>
        </p:nvSpPr>
        <p:spPr bwMode="auto">
          <a:xfrm>
            <a:off x="3117016" y="3055146"/>
            <a:ext cx="897416" cy="233196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92" name="Freeform 49"/>
          <p:cNvSpPr>
            <a:spLocks/>
          </p:cNvSpPr>
          <p:nvPr/>
        </p:nvSpPr>
        <p:spPr bwMode="auto">
          <a:xfrm>
            <a:off x="3117016" y="3278082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93" name="Freeform 53"/>
          <p:cNvSpPr>
            <a:spLocks/>
          </p:cNvSpPr>
          <p:nvPr/>
        </p:nvSpPr>
        <p:spPr bwMode="auto">
          <a:xfrm>
            <a:off x="4441167" y="3545488"/>
            <a:ext cx="715256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94" name="Rectangle 56"/>
          <p:cNvSpPr>
            <a:spLocks noChangeArrowheads="1"/>
          </p:cNvSpPr>
          <p:nvPr/>
        </p:nvSpPr>
        <p:spPr bwMode="auto">
          <a:xfrm>
            <a:off x="3170791" y="3326090"/>
            <a:ext cx="797394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[24:20]</a:t>
            </a:r>
          </a:p>
        </p:txBody>
      </p:sp>
      <p:sp>
        <p:nvSpPr>
          <p:cNvPr id="195" name="Line 58"/>
          <p:cNvSpPr>
            <a:spLocks noChangeShapeType="1"/>
          </p:cNvSpPr>
          <p:nvPr/>
        </p:nvSpPr>
        <p:spPr bwMode="auto">
          <a:xfrm>
            <a:off x="3117015" y="3059979"/>
            <a:ext cx="5648" cy="1955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96" name="Freeform 61"/>
          <p:cNvSpPr>
            <a:spLocks/>
          </p:cNvSpPr>
          <p:nvPr/>
        </p:nvSpPr>
        <p:spPr bwMode="auto">
          <a:xfrm>
            <a:off x="3108230" y="3501149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grpSp>
        <p:nvGrpSpPr>
          <p:cNvPr id="197" name="Group 62"/>
          <p:cNvGrpSpPr>
            <a:grpSpLocks/>
          </p:cNvGrpSpPr>
          <p:nvPr/>
        </p:nvGrpSpPr>
        <p:grpSpPr bwMode="auto">
          <a:xfrm>
            <a:off x="6208260" y="3026106"/>
            <a:ext cx="440642" cy="730621"/>
            <a:chOff x="4085" y="1630"/>
            <a:chExt cx="251" cy="385"/>
          </a:xfrm>
        </p:grpSpPr>
        <p:sp>
          <p:nvSpPr>
            <p:cNvPr id="198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125" b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99" name="Rectangle 66"/>
            <p:cNvSpPr>
              <a:spLocks noChangeArrowheads="1"/>
            </p:cNvSpPr>
            <p:nvPr/>
          </p:nvSpPr>
          <p:spPr bwMode="auto">
            <a:xfrm>
              <a:off x="4095" y="1828"/>
              <a:ext cx="241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ALU</a:t>
              </a:r>
            </a:p>
          </p:txBody>
        </p:sp>
        <p:sp>
          <p:nvSpPr>
            <p:cNvPr id="200" name="Rectangle 66"/>
            <p:cNvSpPr>
              <a:spLocks noChangeArrowheads="1"/>
            </p:cNvSpPr>
            <p:nvPr/>
          </p:nvSpPr>
          <p:spPr bwMode="auto">
            <a:xfrm>
              <a:off x="4140" y="1708"/>
              <a:ext cx="122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5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+</a:t>
              </a:r>
            </a:p>
          </p:txBody>
        </p:sp>
      </p:grpSp>
      <p:sp>
        <p:nvSpPr>
          <p:cNvPr id="201" name="Rectangle 72"/>
          <p:cNvSpPr>
            <a:spLocks noChangeArrowheads="1"/>
          </p:cNvSpPr>
          <p:nvPr/>
        </p:nvSpPr>
        <p:spPr bwMode="auto">
          <a:xfrm>
            <a:off x="4376892" y="4000501"/>
            <a:ext cx="273212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clk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02" name="Rectangle 74"/>
          <p:cNvSpPr>
            <a:spLocks noChangeArrowheads="1"/>
          </p:cNvSpPr>
          <p:nvPr/>
        </p:nvSpPr>
        <p:spPr bwMode="auto">
          <a:xfrm>
            <a:off x="4027614" y="2491195"/>
            <a:ext cx="938814" cy="1439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03" name="Rectangle 76"/>
          <p:cNvSpPr>
            <a:spLocks noChangeArrowheads="1"/>
          </p:cNvSpPr>
          <p:nvPr/>
        </p:nvSpPr>
        <p:spPr bwMode="auto">
          <a:xfrm>
            <a:off x="4071017" y="3695663"/>
            <a:ext cx="576179" cy="215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125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Reg</a:t>
            </a:r>
            <a:r>
              <a:rPr lang="en-US" sz="1125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 [ ]</a:t>
            </a:r>
          </a:p>
        </p:txBody>
      </p:sp>
      <p:sp>
        <p:nvSpPr>
          <p:cNvPr id="204" name="Line 86"/>
          <p:cNvSpPr>
            <a:spLocks noChangeShapeType="1"/>
          </p:cNvSpPr>
          <p:nvPr/>
        </p:nvSpPr>
        <p:spPr bwMode="auto">
          <a:xfrm>
            <a:off x="6633068" y="3379918"/>
            <a:ext cx="462904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05" name="Freeform 53"/>
          <p:cNvSpPr>
            <a:spLocks/>
          </p:cNvSpPr>
          <p:nvPr/>
        </p:nvSpPr>
        <p:spPr bwMode="auto">
          <a:xfrm>
            <a:off x="4978776" y="3225805"/>
            <a:ext cx="177646" cy="35736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06" name="Line 86"/>
          <p:cNvSpPr>
            <a:spLocks noChangeShapeType="1"/>
          </p:cNvSpPr>
          <p:nvPr/>
        </p:nvSpPr>
        <p:spPr bwMode="auto">
          <a:xfrm flipH="1">
            <a:off x="6902698" y="1888570"/>
            <a:ext cx="4889" cy="8930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07" name="Line 86"/>
          <p:cNvSpPr>
            <a:spLocks noChangeShapeType="1"/>
          </p:cNvSpPr>
          <p:nvPr/>
        </p:nvSpPr>
        <p:spPr bwMode="auto">
          <a:xfrm flipV="1">
            <a:off x="3393980" y="2035254"/>
            <a:ext cx="5131276" cy="63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08" name="Line 86"/>
          <p:cNvSpPr>
            <a:spLocks noChangeShapeType="1"/>
          </p:cNvSpPr>
          <p:nvPr/>
        </p:nvSpPr>
        <p:spPr bwMode="auto">
          <a:xfrm flipH="1">
            <a:off x="3380452" y="2035254"/>
            <a:ext cx="7256" cy="7063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09" name="Freeform 53"/>
          <p:cNvSpPr>
            <a:spLocks/>
          </p:cNvSpPr>
          <p:nvPr/>
        </p:nvSpPr>
        <p:spPr bwMode="auto">
          <a:xfrm flipV="1">
            <a:off x="3387708" y="2712092"/>
            <a:ext cx="627556" cy="2948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10" name="Freeform 209"/>
          <p:cNvSpPr>
            <a:spLocks/>
          </p:cNvSpPr>
          <p:nvPr/>
        </p:nvSpPr>
        <p:spPr bwMode="auto">
          <a:xfrm>
            <a:off x="4584605" y="3847884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50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11" name="Line 85"/>
          <p:cNvSpPr>
            <a:spLocks noChangeShapeType="1"/>
          </p:cNvSpPr>
          <p:nvPr/>
        </p:nvSpPr>
        <p:spPr bwMode="auto">
          <a:xfrm>
            <a:off x="4632229" y="3930981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12" name="Rectangle 56"/>
          <p:cNvSpPr>
            <a:spLocks noChangeArrowheads="1"/>
          </p:cNvSpPr>
          <p:nvPr/>
        </p:nvSpPr>
        <p:spPr bwMode="auto">
          <a:xfrm>
            <a:off x="3170791" y="3073732"/>
            <a:ext cx="797394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[19:15]</a:t>
            </a:r>
          </a:p>
        </p:txBody>
      </p:sp>
      <p:sp>
        <p:nvSpPr>
          <p:cNvPr id="213" name="Rectangle 56"/>
          <p:cNvSpPr>
            <a:spLocks noChangeArrowheads="1"/>
          </p:cNvSpPr>
          <p:nvPr/>
        </p:nvSpPr>
        <p:spPr bwMode="auto">
          <a:xfrm>
            <a:off x="3171221" y="2835607"/>
            <a:ext cx="72045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[11:7]</a:t>
            </a:r>
          </a:p>
        </p:txBody>
      </p:sp>
      <p:sp>
        <p:nvSpPr>
          <p:cNvPr id="214" name="Rectangle 76"/>
          <p:cNvSpPr>
            <a:spLocks noChangeArrowheads="1"/>
          </p:cNvSpPr>
          <p:nvPr/>
        </p:nvSpPr>
        <p:spPr bwMode="auto">
          <a:xfrm>
            <a:off x="3993668" y="3407107"/>
            <a:ext cx="515266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AddrB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15" name="Rectangle 76"/>
          <p:cNvSpPr>
            <a:spLocks noChangeArrowheads="1"/>
          </p:cNvSpPr>
          <p:nvPr/>
        </p:nvSpPr>
        <p:spPr bwMode="auto">
          <a:xfrm>
            <a:off x="3988058" y="3168982"/>
            <a:ext cx="526487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AddrA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16" name="Rectangle 76"/>
          <p:cNvSpPr>
            <a:spLocks noChangeArrowheads="1"/>
          </p:cNvSpPr>
          <p:nvPr/>
        </p:nvSpPr>
        <p:spPr bwMode="auto">
          <a:xfrm>
            <a:off x="4511031" y="3155304"/>
            <a:ext cx="50725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DataA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17" name="Rectangle 76"/>
          <p:cNvSpPr>
            <a:spLocks noChangeArrowheads="1"/>
          </p:cNvSpPr>
          <p:nvPr/>
        </p:nvSpPr>
        <p:spPr bwMode="auto">
          <a:xfrm>
            <a:off x="4516642" y="3449264"/>
            <a:ext cx="496030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DataB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18" name="Rectangle 76"/>
          <p:cNvSpPr>
            <a:spLocks noChangeArrowheads="1"/>
          </p:cNvSpPr>
          <p:nvPr/>
        </p:nvSpPr>
        <p:spPr bwMode="auto">
          <a:xfrm>
            <a:off x="3985717" y="2957162"/>
            <a:ext cx="524883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AddrD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19" name="Rectangle 76"/>
          <p:cNvSpPr>
            <a:spLocks noChangeArrowheads="1"/>
          </p:cNvSpPr>
          <p:nvPr/>
        </p:nvSpPr>
        <p:spPr bwMode="auto">
          <a:xfrm>
            <a:off x="3987958" y="2645662"/>
            <a:ext cx="505647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DataD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20" name="Rectangle 72"/>
          <p:cNvSpPr>
            <a:spLocks noChangeArrowheads="1"/>
          </p:cNvSpPr>
          <p:nvPr/>
        </p:nvSpPr>
        <p:spPr bwMode="auto">
          <a:xfrm>
            <a:off x="6628949" y="3153130"/>
            <a:ext cx="279624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alu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21" name="Rectangle 76"/>
          <p:cNvSpPr>
            <a:spLocks noChangeArrowheads="1"/>
          </p:cNvSpPr>
          <p:nvPr/>
        </p:nvSpPr>
        <p:spPr bwMode="auto">
          <a:xfrm>
            <a:off x="5097111" y="2679982"/>
            <a:ext cx="64831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Reg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[rs1]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4668176" y="3999914"/>
            <a:ext cx="648315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Reg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[rs2]</a:t>
            </a:r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2756791" y="5079094"/>
            <a:ext cx="72045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[31:0]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767607" y="3082699"/>
            <a:ext cx="7994034" cy="2501649"/>
            <a:chOff x="1575641" y="2430859"/>
            <a:chExt cx="12790454" cy="4002638"/>
          </a:xfrm>
        </p:grpSpPr>
        <p:sp>
          <p:nvSpPr>
            <p:cNvPr id="225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125" b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226" name="Rectangle 39"/>
            <p:cNvSpPr>
              <a:spLocks noChangeArrowheads="1"/>
            </p:cNvSpPr>
            <p:nvPr/>
          </p:nvSpPr>
          <p:spPr bwMode="auto">
            <a:xfrm>
              <a:off x="4166404" y="6069327"/>
              <a:ext cx="1655422" cy="344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Control logic</a:t>
              </a:r>
            </a:p>
          </p:txBody>
        </p:sp>
        <p:sp>
          <p:nvSpPr>
            <p:cNvPr id="227" name="Rectangle 39"/>
            <p:cNvSpPr>
              <a:spLocks noChangeArrowheads="1"/>
            </p:cNvSpPr>
            <p:nvPr/>
          </p:nvSpPr>
          <p:spPr bwMode="auto">
            <a:xfrm>
              <a:off x="6957326" y="5670983"/>
              <a:ext cx="1037304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RegWEn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cxnSp>
          <p:nvCxnSpPr>
            <p:cNvPr id="228" name="Straight Arrow Connector 227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" name="Straight Arrow Connector 228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0" name="Rectangle 39"/>
            <p:cNvSpPr>
              <a:spLocks noChangeArrowheads="1"/>
            </p:cNvSpPr>
            <p:nvPr/>
          </p:nvSpPr>
          <p:spPr bwMode="auto">
            <a:xfrm>
              <a:off x="10348150" y="5579604"/>
              <a:ext cx="927018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ALUSel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2" name="Rectangle 39"/>
            <p:cNvSpPr>
              <a:spLocks noChangeArrowheads="1"/>
            </p:cNvSpPr>
            <p:nvPr/>
          </p:nvSpPr>
          <p:spPr bwMode="auto">
            <a:xfrm>
              <a:off x="9744094" y="5919561"/>
              <a:ext cx="593594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Asel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cxnSp>
          <p:nvCxnSpPr>
            <p:cNvPr id="233" name="Straight Arrow Connector 232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4" name="Rectangle 39"/>
            <p:cNvSpPr>
              <a:spLocks noChangeArrowheads="1"/>
            </p:cNvSpPr>
            <p:nvPr/>
          </p:nvSpPr>
          <p:spPr bwMode="auto">
            <a:xfrm>
              <a:off x="11471429" y="5573083"/>
              <a:ext cx="1057822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MemRW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5916066" y="3438835"/>
            <a:ext cx="173296" cy="458658"/>
            <a:chOff x="5791200" y="1352550"/>
            <a:chExt cx="152400" cy="533400"/>
          </a:xfrm>
        </p:grpSpPr>
        <p:sp>
          <p:nvSpPr>
            <p:cNvPr id="236" name="Trapezoid 23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3375" b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0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824578" y="1638300"/>
              <a:ext cx="4934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1</a:t>
              </a:r>
            </a:p>
          </p:txBody>
        </p:sp>
      </p:grpSp>
      <p:sp>
        <p:nvSpPr>
          <p:cNvPr id="239" name="Freeform 53"/>
          <p:cNvSpPr>
            <a:spLocks/>
          </p:cNvSpPr>
          <p:nvPr/>
        </p:nvSpPr>
        <p:spPr bwMode="auto">
          <a:xfrm flipV="1">
            <a:off x="6088009" y="3617566"/>
            <a:ext cx="11835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40" name="Freeform 53"/>
          <p:cNvSpPr>
            <a:spLocks/>
          </p:cNvSpPr>
          <p:nvPr/>
        </p:nvSpPr>
        <p:spPr bwMode="auto">
          <a:xfrm flipV="1">
            <a:off x="5845469" y="3743953"/>
            <a:ext cx="82613" cy="36881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41" name="Line 86"/>
          <p:cNvSpPr>
            <a:spLocks noChangeShapeType="1"/>
          </p:cNvSpPr>
          <p:nvPr/>
        </p:nvSpPr>
        <p:spPr bwMode="auto">
          <a:xfrm flipH="1">
            <a:off x="5835778" y="3777696"/>
            <a:ext cx="5423" cy="5302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42" name="Rectangle 241"/>
          <p:cNvSpPr>
            <a:spLocks noChangeArrowheads="1"/>
          </p:cNvSpPr>
          <p:nvPr/>
        </p:nvSpPr>
        <p:spPr bwMode="auto">
          <a:xfrm>
            <a:off x="4472366" y="4325664"/>
            <a:ext cx="768540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Imm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[31:0]</a:t>
            </a:r>
          </a:p>
        </p:txBody>
      </p:sp>
      <p:grpSp>
        <p:nvGrpSpPr>
          <p:cNvPr id="243" name="Group 242"/>
          <p:cNvGrpSpPr/>
          <p:nvPr/>
        </p:nvGrpSpPr>
        <p:grpSpPr>
          <a:xfrm>
            <a:off x="3631310" y="3933388"/>
            <a:ext cx="580647" cy="762000"/>
            <a:chOff x="3762752" y="3105150"/>
            <a:chExt cx="580648" cy="762000"/>
          </a:xfrm>
        </p:grpSpPr>
        <p:sp>
          <p:nvSpPr>
            <p:cNvPr id="244" name="Trapezoid 243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5040" b="0" dirty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762752" y="3286906"/>
              <a:ext cx="564579" cy="438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571500" eaLnBrk="1" hangingPunct="1"/>
              <a:r>
                <a:rPr lang="en-US" sz="1125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Imm</a:t>
              </a:r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.</a:t>
              </a:r>
            </a:p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Gen</a:t>
              </a:r>
            </a:p>
          </p:txBody>
        </p:sp>
      </p:grpSp>
      <p:sp>
        <p:nvSpPr>
          <p:cNvPr id="246" name="Freeform 61"/>
          <p:cNvSpPr>
            <a:spLocks/>
          </p:cNvSpPr>
          <p:nvPr/>
        </p:nvSpPr>
        <p:spPr bwMode="auto">
          <a:xfrm flipV="1">
            <a:off x="3133415" y="4270392"/>
            <a:ext cx="539211" cy="4634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47" name="Line 86"/>
          <p:cNvSpPr>
            <a:spLocks noChangeShapeType="1"/>
          </p:cNvSpPr>
          <p:nvPr/>
        </p:nvSpPr>
        <p:spPr bwMode="auto">
          <a:xfrm flipV="1">
            <a:off x="4211956" y="4299885"/>
            <a:ext cx="1629245" cy="2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1341496" y="2013377"/>
            <a:ext cx="6580042" cy="1895989"/>
            <a:chOff x="3357685" y="2178345"/>
            <a:chExt cx="6583688" cy="1897041"/>
          </a:xfrm>
        </p:grpSpPr>
        <p:sp>
          <p:nvSpPr>
            <p:cNvPr id="249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250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251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252" name="Rectangle 30"/>
            <p:cNvSpPr>
              <a:spLocks noChangeArrowheads="1"/>
            </p:cNvSpPr>
            <p:nvPr/>
          </p:nvSpPr>
          <p:spPr bwMode="auto">
            <a:xfrm>
              <a:off x="4097373" y="2402325"/>
              <a:ext cx="356766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Add</a:t>
              </a:r>
            </a:p>
          </p:txBody>
        </p:sp>
        <p:sp>
          <p:nvSpPr>
            <p:cNvPr id="253" name="Rectangle 31"/>
            <p:cNvSpPr>
              <a:spLocks noChangeArrowheads="1"/>
            </p:cNvSpPr>
            <p:nvPr/>
          </p:nvSpPr>
          <p:spPr bwMode="auto">
            <a:xfrm>
              <a:off x="3357685" y="3662680"/>
              <a:ext cx="273363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clk</a:t>
              </a:r>
            </a:p>
          </p:txBody>
        </p:sp>
        <p:sp>
          <p:nvSpPr>
            <p:cNvPr id="254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grpSp>
          <p:nvGrpSpPr>
            <p:cNvPr id="255" name="Group 35"/>
            <p:cNvGrpSpPr>
              <a:grpSpLocks/>
            </p:cNvGrpSpPr>
            <p:nvPr/>
          </p:nvGrpSpPr>
          <p:grpSpPr bwMode="auto">
            <a:xfrm>
              <a:off x="3999846" y="3072567"/>
              <a:ext cx="5941527" cy="1002819"/>
              <a:chOff x="1319" y="1623"/>
              <a:chExt cx="3467" cy="591"/>
            </a:xfrm>
          </p:grpSpPr>
          <p:sp>
            <p:nvSpPr>
              <p:cNvPr id="261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571500" eaLnBrk="1" hangingPunct="1"/>
                <a:endParaRPr lang="en-US" sz="150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262" name="Rectangle 37"/>
              <p:cNvSpPr>
                <a:spLocks noChangeArrowheads="1"/>
              </p:cNvSpPr>
              <p:nvPr/>
            </p:nvSpPr>
            <p:spPr bwMode="auto">
              <a:xfrm>
                <a:off x="1319" y="1691"/>
                <a:ext cx="225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addr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263" name="Rectangle 38"/>
              <p:cNvSpPr>
                <a:spLocks noChangeArrowheads="1"/>
              </p:cNvSpPr>
              <p:nvPr/>
            </p:nvSpPr>
            <p:spPr bwMode="auto">
              <a:xfrm>
                <a:off x="1608" y="1774"/>
                <a:ext cx="19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inst</a:t>
                </a:r>
                <a:endParaRPr lang="en-US" sz="688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264" name="Rectangle 39"/>
              <p:cNvSpPr>
                <a:spLocks noChangeArrowheads="1"/>
              </p:cNvSpPr>
              <p:nvPr/>
            </p:nvSpPr>
            <p:spPr bwMode="auto">
              <a:xfrm>
                <a:off x="1418" y="2054"/>
                <a:ext cx="29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125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IMEM</a:t>
                </a:r>
              </a:p>
            </p:txBody>
          </p:sp>
          <p:sp>
            <p:nvSpPr>
              <p:cNvPr id="265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571500" eaLnBrk="1" hangingPunct="1"/>
                <a:endParaRPr lang="en-US" sz="150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266" name="Rectangle 39"/>
              <p:cNvSpPr>
                <a:spLocks noChangeArrowheads="1"/>
              </p:cNvSpPr>
              <p:nvPr/>
            </p:nvSpPr>
            <p:spPr bwMode="auto">
              <a:xfrm>
                <a:off x="4315" y="2075"/>
                <a:ext cx="335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125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DMEM</a:t>
                </a:r>
              </a:p>
            </p:txBody>
          </p:sp>
          <p:sp>
            <p:nvSpPr>
              <p:cNvPr id="267" name="Rectangle 37"/>
              <p:cNvSpPr>
                <a:spLocks noChangeArrowheads="1"/>
              </p:cNvSpPr>
              <p:nvPr/>
            </p:nvSpPr>
            <p:spPr bwMode="auto">
              <a:xfrm>
                <a:off x="4312" y="1829"/>
                <a:ext cx="225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addr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268" name="Rectangle 37"/>
              <p:cNvSpPr>
                <a:spLocks noChangeArrowheads="1"/>
              </p:cNvSpPr>
              <p:nvPr/>
            </p:nvSpPr>
            <p:spPr bwMode="auto">
              <a:xfrm>
                <a:off x="4496" y="1744"/>
                <a:ext cx="290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DataR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269" name="Rectangle 37"/>
              <p:cNvSpPr>
                <a:spLocks noChangeArrowheads="1"/>
              </p:cNvSpPr>
              <p:nvPr/>
            </p:nvSpPr>
            <p:spPr bwMode="auto">
              <a:xfrm>
                <a:off x="4283" y="1983"/>
                <a:ext cx="32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DataW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256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257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258" name="Rectangle 42"/>
            <p:cNvSpPr>
              <a:spLocks noChangeArrowheads="1"/>
            </p:cNvSpPr>
            <p:nvPr/>
          </p:nvSpPr>
          <p:spPr bwMode="auto">
            <a:xfrm>
              <a:off x="3407141" y="3157761"/>
              <a:ext cx="247701" cy="1768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87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PC</a:t>
              </a:r>
            </a:p>
          </p:txBody>
        </p:sp>
        <p:sp>
          <p:nvSpPr>
            <p:cNvPr id="259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260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</p:grpSp>
      <p:sp>
        <p:nvSpPr>
          <p:cNvPr id="270" name="Rectangle 56"/>
          <p:cNvSpPr>
            <a:spLocks noChangeArrowheads="1"/>
          </p:cNvSpPr>
          <p:nvPr/>
        </p:nvSpPr>
        <p:spPr bwMode="auto">
          <a:xfrm>
            <a:off x="3130039" y="3934686"/>
            <a:ext cx="467175" cy="34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b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</a:b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[31:7]</a:t>
            </a:r>
          </a:p>
        </p:txBody>
      </p:sp>
      <p:grpSp>
        <p:nvGrpSpPr>
          <p:cNvPr id="271" name="Group 270"/>
          <p:cNvGrpSpPr/>
          <p:nvPr/>
        </p:nvGrpSpPr>
        <p:grpSpPr>
          <a:xfrm>
            <a:off x="8190140" y="2377386"/>
            <a:ext cx="239485" cy="754871"/>
            <a:chOff x="5791200" y="1352550"/>
            <a:chExt cx="152400" cy="533400"/>
          </a:xfrm>
        </p:grpSpPr>
        <p:sp>
          <p:nvSpPr>
            <p:cNvPr id="272" name="Trapezoid 2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3375" b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5803629" y="1585907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1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831395" y="1737123"/>
              <a:ext cx="35704" cy="951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0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803772" y="1427521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2</a:t>
              </a:r>
            </a:p>
          </p:txBody>
        </p:sp>
      </p:grpSp>
      <p:sp>
        <p:nvSpPr>
          <p:cNvPr id="276" name="Rectangle 72"/>
          <p:cNvSpPr>
            <a:spLocks noChangeArrowheads="1"/>
          </p:cNvSpPr>
          <p:nvPr/>
        </p:nvSpPr>
        <p:spPr bwMode="auto">
          <a:xfrm>
            <a:off x="7588162" y="4027833"/>
            <a:ext cx="273212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clk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77" name="Freeform 276"/>
          <p:cNvSpPr>
            <a:spLocks/>
          </p:cNvSpPr>
          <p:nvPr/>
        </p:nvSpPr>
        <p:spPr bwMode="auto">
          <a:xfrm>
            <a:off x="7682804" y="3810000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50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78" name="Line 85"/>
          <p:cNvSpPr>
            <a:spLocks noChangeShapeType="1"/>
          </p:cNvSpPr>
          <p:nvPr/>
        </p:nvSpPr>
        <p:spPr bwMode="auto">
          <a:xfrm>
            <a:off x="7730429" y="3893098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79" name="Freeform 53"/>
          <p:cNvSpPr>
            <a:spLocks/>
          </p:cNvSpPr>
          <p:nvPr/>
        </p:nvSpPr>
        <p:spPr bwMode="auto">
          <a:xfrm flipV="1">
            <a:off x="6922146" y="2741182"/>
            <a:ext cx="1258969" cy="48905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80" name="Line 86"/>
          <p:cNvSpPr>
            <a:spLocks noChangeShapeType="1"/>
          </p:cNvSpPr>
          <p:nvPr/>
        </p:nvSpPr>
        <p:spPr bwMode="auto">
          <a:xfrm>
            <a:off x="8047265" y="2992249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81" name="Line 86"/>
          <p:cNvSpPr>
            <a:spLocks noChangeShapeType="1"/>
          </p:cNvSpPr>
          <p:nvPr/>
        </p:nvSpPr>
        <p:spPr bwMode="auto">
          <a:xfrm flipH="1">
            <a:off x="8046200" y="2992250"/>
            <a:ext cx="1" cy="2017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82" name="Line 86"/>
          <p:cNvSpPr>
            <a:spLocks noChangeShapeType="1"/>
          </p:cNvSpPr>
          <p:nvPr/>
        </p:nvSpPr>
        <p:spPr bwMode="auto">
          <a:xfrm>
            <a:off x="7904408" y="3194043"/>
            <a:ext cx="141792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83" name="Line 86"/>
          <p:cNvSpPr>
            <a:spLocks noChangeShapeType="1"/>
          </p:cNvSpPr>
          <p:nvPr/>
        </p:nvSpPr>
        <p:spPr bwMode="auto">
          <a:xfrm>
            <a:off x="8429624" y="2790087"/>
            <a:ext cx="80679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84" name="Line 86"/>
          <p:cNvSpPr>
            <a:spLocks noChangeShapeType="1"/>
          </p:cNvSpPr>
          <p:nvPr/>
        </p:nvSpPr>
        <p:spPr bwMode="auto">
          <a:xfrm flipH="1">
            <a:off x="8510303" y="2020514"/>
            <a:ext cx="14953" cy="76957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85" name="Rectangle 39"/>
          <p:cNvSpPr>
            <a:spLocks noChangeArrowheads="1"/>
          </p:cNvSpPr>
          <p:nvPr/>
        </p:nvSpPr>
        <p:spPr bwMode="auto">
          <a:xfrm>
            <a:off x="8036839" y="5048251"/>
            <a:ext cx="528090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WBSel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86" name="Line 86"/>
          <p:cNvSpPr>
            <a:spLocks noChangeShapeType="1"/>
          </p:cNvSpPr>
          <p:nvPr/>
        </p:nvSpPr>
        <p:spPr bwMode="auto">
          <a:xfrm>
            <a:off x="6902699" y="3695662"/>
            <a:ext cx="189373" cy="533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87" name="Line 86"/>
          <p:cNvSpPr>
            <a:spLocks noChangeShapeType="1"/>
          </p:cNvSpPr>
          <p:nvPr/>
        </p:nvSpPr>
        <p:spPr bwMode="auto">
          <a:xfrm>
            <a:off x="6902698" y="3700151"/>
            <a:ext cx="1567" cy="32768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88" name="Line 86"/>
          <p:cNvSpPr>
            <a:spLocks noChangeShapeType="1"/>
          </p:cNvSpPr>
          <p:nvPr/>
        </p:nvSpPr>
        <p:spPr bwMode="auto">
          <a:xfrm>
            <a:off x="5045323" y="4014164"/>
            <a:ext cx="1857376" cy="2306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89" name="Line 86"/>
          <p:cNvSpPr>
            <a:spLocks noChangeShapeType="1"/>
          </p:cNvSpPr>
          <p:nvPr/>
        </p:nvSpPr>
        <p:spPr bwMode="auto">
          <a:xfrm flipH="1">
            <a:off x="5045323" y="3536891"/>
            <a:ext cx="1567" cy="4845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cxnSp>
        <p:nvCxnSpPr>
          <p:cNvPr id="290" name="Straight Arrow Connector 289"/>
          <p:cNvCxnSpPr/>
          <p:nvPr/>
        </p:nvCxnSpPr>
        <p:spPr bwMode="auto">
          <a:xfrm flipV="1">
            <a:off x="7303221" y="3920503"/>
            <a:ext cx="0" cy="11070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91" name="Group 290"/>
          <p:cNvGrpSpPr/>
          <p:nvPr/>
        </p:nvGrpSpPr>
        <p:grpSpPr>
          <a:xfrm>
            <a:off x="5044683" y="3013819"/>
            <a:ext cx="700834" cy="762000"/>
            <a:chOff x="3694624" y="3105150"/>
            <a:chExt cx="700834" cy="762000"/>
          </a:xfrm>
        </p:grpSpPr>
        <p:sp>
          <p:nvSpPr>
            <p:cNvPr id="292" name="Trapezoid 291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5040" b="0" dirty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694624" y="3286906"/>
              <a:ext cx="700834" cy="438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Branch</a:t>
              </a:r>
            </a:p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Comp</a:t>
              </a:r>
            </a:p>
          </p:txBody>
        </p:sp>
      </p:grpSp>
      <p:sp>
        <p:nvSpPr>
          <p:cNvPr id="294" name="Freeform 53"/>
          <p:cNvSpPr>
            <a:spLocks/>
          </p:cNvSpPr>
          <p:nvPr/>
        </p:nvSpPr>
        <p:spPr bwMode="auto">
          <a:xfrm flipV="1">
            <a:off x="5764055" y="3524250"/>
            <a:ext cx="15639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95" name="Line 86"/>
          <p:cNvSpPr>
            <a:spLocks noChangeShapeType="1"/>
          </p:cNvSpPr>
          <p:nvPr/>
        </p:nvSpPr>
        <p:spPr bwMode="auto">
          <a:xfrm>
            <a:off x="5755093" y="3548282"/>
            <a:ext cx="39" cy="46370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grpSp>
        <p:nvGrpSpPr>
          <p:cNvPr id="296" name="Group 295"/>
          <p:cNvGrpSpPr/>
          <p:nvPr/>
        </p:nvGrpSpPr>
        <p:grpSpPr>
          <a:xfrm>
            <a:off x="5922238" y="2951095"/>
            <a:ext cx="173296" cy="458658"/>
            <a:chOff x="5791200" y="1352550"/>
            <a:chExt cx="152400" cy="533400"/>
          </a:xfrm>
        </p:grpSpPr>
        <p:sp>
          <p:nvSpPr>
            <p:cNvPr id="297" name="Trapezoid 296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3375" b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1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824578" y="1638300"/>
              <a:ext cx="49341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0</a:t>
              </a:r>
            </a:p>
          </p:txBody>
        </p:sp>
      </p:grpSp>
      <p:sp>
        <p:nvSpPr>
          <p:cNvPr id="300" name="Freeform 53"/>
          <p:cNvSpPr>
            <a:spLocks/>
          </p:cNvSpPr>
          <p:nvPr/>
        </p:nvSpPr>
        <p:spPr bwMode="auto">
          <a:xfrm flipV="1">
            <a:off x="5761306" y="3256213"/>
            <a:ext cx="172949" cy="4220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01" name="Freeform 53"/>
          <p:cNvSpPr>
            <a:spLocks/>
          </p:cNvSpPr>
          <p:nvPr/>
        </p:nvSpPr>
        <p:spPr bwMode="auto">
          <a:xfrm flipV="1">
            <a:off x="5864060" y="3036509"/>
            <a:ext cx="62566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02" name="Line 86"/>
          <p:cNvSpPr>
            <a:spLocks noChangeShapeType="1"/>
          </p:cNvSpPr>
          <p:nvPr/>
        </p:nvSpPr>
        <p:spPr bwMode="auto">
          <a:xfrm>
            <a:off x="5850396" y="2278076"/>
            <a:ext cx="1329" cy="7941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03" name="Freeform 53"/>
          <p:cNvSpPr>
            <a:spLocks/>
          </p:cNvSpPr>
          <p:nvPr/>
        </p:nvSpPr>
        <p:spPr bwMode="auto">
          <a:xfrm flipV="1">
            <a:off x="6094640" y="3143251"/>
            <a:ext cx="11835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04" name="Line 86"/>
          <p:cNvSpPr>
            <a:spLocks noChangeShapeType="1"/>
          </p:cNvSpPr>
          <p:nvPr/>
        </p:nvSpPr>
        <p:spPr bwMode="auto">
          <a:xfrm>
            <a:off x="5041495" y="2933298"/>
            <a:ext cx="2698" cy="29880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05" name="Line 86"/>
          <p:cNvSpPr>
            <a:spLocks noChangeShapeType="1"/>
          </p:cNvSpPr>
          <p:nvPr/>
        </p:nvSpPr>
        <p:spPr bwMode="auto">
          <a:xfrm flipV="1">
            <a:off x="5034662" y="2928671"/>
            <a:ext cx="714974" cy="172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06" name="Line 86"/>
          <p:cNvSpPr>
            <a:spLocks noChangeShapeType="1"/>
          </p:cNvSpPr>
          <p:nvPr/>
        </p:nvSpPr>
        <p:spPr bwMode="auto">
          <a:xfrm flipH="1">
            <a:off x="5757880" y="2928671"/>
            <a:ext cx="4045" cy="3596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07" name="Line 86"/>
          <p:cNvSpPr>
            <a:spLocks noChangeShapeType="1"/>
          </p:cNvSpPr>
          <p:nvPr/>
        </p:nvSpPr>
        <p:spPr bwMode="auto">
          <a:xfrm>
            <a:off x="3117016" y="2271991"/>
            <a:ext cx="2740169" cy="40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08" name="Line 86"/>
          <p:cNvSpPr>
            <a:spLocks noChangeShapeType="1"/>
          </p:cNvSpPr>
          <p:nvPr/>
        </p:nvSpPr>
        <p:spPr bwMode="auto">
          <a:xfrm flipV="1">
            <a:off x="1713859" y="2781607"/>
            <a:ext cx="1392675" cy="399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09" name="Line 86"/>
          <p:cNvSpPr>
            <a:spLocks noChangeShapeType="1"/>
          </p:cNvSpPr>
          <p:nvPr/>
        </p:nvSpPr>
        <p:spPr bwMode="auto">
          <a:xfrm flipH="1">
            <a:off x="3106063" y="2283404"/>
            <a:ext cx="471" cy="49346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cxnSp>
        <p:nvCxnSpPr>
          <p:cNvPr id="310" name="Straight Arrow Connector 309"/>
          <p:cNvCxnSpPr/>
          <p:nvPr/>
        </p:nvCxnSpPr>
        <p:spPr bwMode="auto">
          <a:xfrm flipH="1" flipV="1">
            <a:off x="3938922" y="4619625"/>
            <a:ext cx="6158" cy="3957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1" name="Rectangle 39"/>
          <p:cNvSpPr>
            <a:spLocks noChangeArrowheads="1"/>
          </p:cNvSpPr>
          <p:nvPr/>
        </p:nvSpPr>
        <p:spPr bwMode="auto">
          <a:xfrm>
            <a:off x="3598904" y="5091317"/>
            <a:ext cx="580989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ImmSel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12" name="Line 58"/>
          <p:cNvSpPr>
            <a:spLocks noChangeShapeType="1"/>
          </p:cNvSpPr>
          <p:nvPr/>
        </p:nvSpPr>
        <p:spPr bwMode="auto">
          <a:xfrm flipH="1">
            <a:off x="5422058" y="3698031"/>
            <a:ext cx="6159" cy="13173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13" name="Line 58"/>
          <p:cNvSpPr>
            <a:spLocks noChangeShapeType="1"/>
          </p:cNvSpPr>
          <p:nvPr/>
        </p:nvSpPr>
        <p:spPr bwMode="auto">
          <a:xfrm flipH="1">
            <a:off x="5559737" y="3655301"/>
            <a:ext cx="9512" cy="13722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cxnSp>
        <p:nvCxnSpPr>
          <p:cNvPr id="314" name="Straight Arrow Connector 313"/>
          <p:cNvCxnSpPr/>
          <p:nvPr/>
        </p:nvCxnSpPr>
        <p:spPr bwMode="auto">
          <a:xfrm flipV="1">
            <a:off x="5265562" y="3743953"/>
            <a:ext cx="12708" cy="12714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15" name="Group 314"/>
          <p:cNvGrpSpPr/>
          <p:nvPr/>
        </p:nvGrpSpPr>
        <p:grpSpPr>
          <a:xfrm>
            <a:off x="1136507" y="2883514"/>
            <a:ext cx="173296" cy="458658"/>
            <a:chOff x="5791200" y="1352550"/>
            <a:chExt cx="152400" cy="533400"/>
          </a:xfrm>
        </p:grpSpPr>
        <p:sp>
          <p:nvSpPr>
            <p:cNvPr id="316" name="Trapezoid 3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3375" b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1</a:t>
              </a: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5824578" y="1638300"/>
              <a:ext cx="49341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0</a:t>
              </a:r>
            </a:p>
          </p:txBody>
        </p:sp>
      </p:grpSp>
      <p:sp>
        <p:nvSpPr>
          <p:cNvPr id="319" name="Freeform 53"/>
          <p:cNvSpPr>
            <a:spLocks/>
          </p:cNvSpPr>
          <p:nvPr/>
        </p:nvSpPr>
        <p:spPr bwMode="auto">
          <a:xfrm flipV="1">
            <a:off x="760222" y="2945969"/>
            <a:ext cx="385757" cy="4960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20" name="Line 86"/>
          <p:cNvSpPr>
            <a:spLocks noChangeShapeType="1"/>
          </p:cNvSpPr>
          <p:nvPr/>
        </p:nvSpPr>
        <p:spPr bwMode="auto">
          <a:xfrm flipH="1">
            <a:off x="759157" y="1905000"/>
            <a:ext cx="1063" cy="10906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21" name="Line 86"/>
          <p:cNvSpPr>
            <a:spLocks noChangeShapeType="1"/>
          </p:cNvSpPr>
          <p:nvPr/>
        </p:nvSpPr>
        <p:spPr bwMode="auto">
          <a:xfrm flipV="1">
            <a:off x="767607" y="1888570"/>
            <a:ext cx="6135091" cy="1375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22" name="Rectangle 321"/>
          <p:cNvSpPr>
            <a:spLocks noChangeArrowheads="1"/>
          </p:cNvSpPr>
          <p:nvPr/>
        </p:nvSpPr>
        <p:spPr bwMode="auto">
          <a:xfrm>
            <a:off x="991171" y="5086737"/>
            <a:ext cx="463970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PCSel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23" name="Line 86"/>
          <p:cNvSpPr>
            <a:spLocks noChangeShapeType="1"/>
          </p:cNvSpPr>
          <p:nvPr/>
        </p:nvSpPr>
        <p:spPr bwMode="auto">
          <a:xfrm>
            <a:off x="1303055" y="3087842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cxnSp>
        <p:nvCxnSpPr>
          <p:cNvPr id="324" name="Straight Arrow Connector 323"/>
          <p:cNvCxnSpPr/>
          <p:nvPr/>
        </p:nvCxnSpPr>
        <p:spPr bwMode="auto">
          <a:xfrm flipH="1" flipV="1">
            <a:off x="1224387" y="3301628"/>
            <a:ext cx="16820" cy="17358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5" name="Line 86"/>
          <p:cNvSpPr>
            <a:spLocks noChangeShapeType="1"/>
          </p:cNvSpPr>
          <p:nvPr/>
        </p:nvSpPr>
        <p:spPr bwMode="auto">
          <a:xfrm flipH="1">
            <a:off x="6902698" y="2781187"/>
            <a:ext cx="2928" cy="5893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5033714" y="5110919"/>
            <a:ext cx="3510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BrUn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5231081" y="5370612"/>
            <a:ext cx="3238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BrEq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5409696" y="5110919"/>
            <a:ext cx="3382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BrLT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grpSp>
        <p:nvGrpSpPr>
          <p:cNvPr id="329" name="Group 328"/>
          <p:cNvGrpSpPr/>
          <p:nvPr/>
        </p:nvGrpSpPr>
        <p:grpSpPr>
          <a:xfrm>
            <a:off x="767607" y="3082699"/>
            <a:ext cx="7994034" cy="2501649"/>
            <a:chOff x="1575641" y="2430859"/>
            <a:chExt cx="12790454" cy="4002638"/>
          </a:xfrm>
        </p:grpSpPr>
        <p:sp>
          <p:nvSpPr>
            <p:cNvPr id="330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125" b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331" name="Rectangle 39"/>
            <p:cNvSpPr>
              <a:spLocks noChangeArrowheads="1"/>
            </p:cNvSpPr>
            <p:nvPr/>
          </p:nvSpPr>
          <p:spPr bwMode="auto">
            <a:xfrm>
              <a:off x="4166404" y="6069327"/>
              <a:ext cx="1655422" cy="344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Control logic</a:t>
              </a:r>
            </a:p>
          </p:txBody>
        </p:sp>
        <p:cxnSp>
          <p:nvCxnSpPr>
            <p:cNvPr id="332" name="Straight Arrow Connector 331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3" name="Straight Arrow Connector 332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4" name="Straight Arrow Connector 333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5" name="Rectangle 39"/>
            <p:cNvSpPr>
              <a:spLocks noChangeArrowheads="1"/>
            </p:cNvSpPr>
            <p:nvPr/>
          </p:nvSpPr>
          <p:spPr bwMode="auto">
            <a:xfrm>
              <a:off x="9639895" y="5553822"/>
              <a:ext cx="575638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Bsel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cxnSp>
          <p:nvCxnSpPr>
            <p:cNvPr id="336" name="Straight Arrow Connector 335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7" name="Straight Arrow Connector 336"/>
            <p:cNvCxnSpPr>
              <a:stCxn id="339" idx="0"/>
            </p:cNvCxnSpPr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38" name="Line 86"/>
          <p:cNvSpPr>
            <a:spLocks noChangeShapeType="1"/>
          </p:cNvSpPr>
          <p:nvPr/>
        </p:nvSpPr>
        <p:spPr bwMode="auto">
          <a:xfrm>
            <a:off x="6128330" y="3471596"/>
            <a:ext cx="2999" cy="154017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39" name="Line 86"/>
          <p:cNvSpPr>
            <a:spLocks noChangeShapeType="1"/>
          </p:cNvSpPr>
          <p:nvPr/>
        </p:nvSpPr>
        <p:spPr bwMode="auto">
          <a:xfrm>
            <a:off x="6048375" y="3473941"/>
            <a:ext cx="81280" cy="268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40" name="Line 86"/>
          <p:cNvSpPr>
            <a:spLocks noChangeShapeType="1"/>
          </p:cNvSpPr>
          <p:nvPr/>
        </p:nvSpPr>
        <p:spPr bwMode="auto">
          <a:xfrm flipV="1">
            <a:off x="2799897" y="1632116"/>
            <a:ext cx="5246303" cy="99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41" name="Line 86"/>
          <p:cNvSpPr>
            <a:spLocks noChangeShapeType="1"/>
          </p:cNvSpPr>
          <p:nvPr/>
        </p:nvSpPr>
        <p:spPr bwMode="auto">
          <a:xfrm>
            <a:off x="8048625" y="2568426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42" name="Line 86"/>
          <p:cNvSpPr>
            <a:spLocks noChangeShapeType="1"/>
          </p:cNvSpPr>
          <p:nvPr/>
        </p:nvSpPr>
        <p:spPr bwMode="auto">
          <a:xfrm>
            <a:off x="8046200" y="1635695"/>
            <a:ext cx="2425" cy="93840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43" name="Rectangle 72"/>
          <p:cNvSpPr>
            <a:spLocks noChangeArrowheads="1"/>
          </p:cNvSpPr>
          <p:nvPr/>
        </p:nvSpPr>
        <p:spPr bwMode="auto">
          <a:xfrm>
            <a:off x="7886200" y="3218202"/>
            <a:ext cx="415879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mem</a:t>
            </a:r>
          </a:p>
        </p:txBody>
      </p:sp>
      <p:sp>
        <p:nvSpPr>
          <p:cNvPr id="173" name="Rectangle 72"/>
          <p:cNvSpPr>
            <a:spLocks noChangeArrowheads="1"/>
          </p:cNvSpPr>
          <p:nvPr/>
        </p:nvSpPr>
        <p:spPr bwMode="auto">
          <a:xfrm>
            <a:off x="7738981" y="2606844"/>
            <a:ext cx="279624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alu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75" name="Rectangle 72"/>
          <p:cNvSpPr>
            <a:spLocks noChangeArrowheads="1"/>
          </p:cNvSpPr>
          <p:nvPr/>
        </p:nvSpPr>
        <p:spPr bwMode="auto">
          <a:xfrm>
            <a:off x="786216" y="2795217"/>
            <a:ext cx="279624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alu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45" name="Footer Placeholder 3">
            <a:extLst>
              <a:ext uri="{FF2B5EF4-FFF2-40B4-BE49-F238E27FC236}">
                <a16:creationId xmlns:a16="http://schemas.microsoft.com/office/drawing/2014/main" id="{AEA57987-F654-DD49-9F96-E2F855D04B28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94477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734D3-051E-4844-8FC3-C2161B7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5BE8D1-A022-B345-874E-575DA3F41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87" y="954023"/>
            <a:ext cx="7896225" cy="5184775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Class Presentation, RISC-V CPU Control, </a:t>
            </a:r>
            <a:r>
              <a:rPr lang="en-US" sz="2000" dirty="0" err="1"/>
              <a:t>Pipelinging</a:t>
            </a:r>
            <a:r>
              <a:rPr lang="en-US" sz="2000" dirty="0"/>
              <a:t>, CS61C, Great Ideas in Computer Architecture</a:t>
            </a:r>
            <a:r>
              <a:rPr lang="en-US" sz="2000" i="1" dirty="0"/>
              <a:t>, University of Berkeley</a:t>
            </a:r>
            <a:r>
              <a:rPr lang="en-US" sz="2000" dirty="0"/>
              <a:t>, </a:t>
            </a:r>
            <a:r>
              <a:rPr lang="en-US" sz="2000" dirty="0">
                <a:sym typeface="Helvetica" charset="0"/>
              </a:rPr>
              <a:t>Morgan Rae </a:t>
            </a:r>
            <a:r>
              <a:rPr lang="en-US" sz="2000" dirty="0" err="1">
                <a:sym typeface="Helvetica" charset="0"/>
              </a:rPr>
              <a:t>Rechenberg</a:t>
            </a:r>
            <a:endParaRPr lang="en-US" sz="2000" dirty="0"/>
          </a:p>
          <a:p>
            <a:r>
              <a:rPr lang="en-US" sz="2000" dirty="0"/>
              <a:t>Class Presentation, CS61C, Machine Structures</a:t>
            </a:r>
            <a:r>
              <a:rPr lang="en-US" sz="2000" i="1" dirty="0"/>
              <a:t>, University of Berkeley</a:t>
            </a:r>
            <a:r>
              <a:rPr lang="en-US" sz="2000" dirty="0"/>
              <a:t>, </a:t>
            </a:r>
            <a:r>
              <a:rPr lang="en-US" sz="2000" dirty="0">
                <a:sym typeface="Helvetica" charset="0"/>
              </a:rPr>
              <a:t>Dan Garcia and Miki Lustig, 2019</a:t>
            </a:r>
            <a:endParaRPr lang="en-US" sz="2000" dirty="0"/>
          </a:p>
          <a:p>
            <a:r>
              <a:rPr lang="en-US" sz="2000" dirty="0"/>
              <a:t>Class Presentation, CS61C, </a:t>
            </a:r>
            <a:r>
              <a:rPr lang="en-US" sz="2000" i="1" dirty="0"/>
              <a:t>Introduction to Assembly Language and RISC-V Instruction Set Architecture, University of Berkeley, Prof </a:t>
            </a:r>
            <a:r>
              <a:rPr lang="en-US" sz="2000" dirty="0" err="1"/>
              <a:t>Krste</a:t>
            </a:r>
            <a:r>
              <a:rPr lang="en-US" sz="2000" dirty="0"/>
              <a:t> </a:t>
            </a:r>
            <a:r>
              <a:rPr lang="en-US" sz="2000" dirty="0" err="1"/>
              <a:t>Asanović</a:t>
            </a:r>
            <a:r>
              <a:rPr lang="en-US" sz="2000" dirty="0"/>
              <a:t> &amp; Randy H. Katz. </a:t>
            </a:r>
            <a:r>
              <a:rPr lang="en-US" sz="2000" dirty="0">
                <a:hlinkClick r:id="rId2"/>
              </a:rPr>
              <a:t>http://inst.eecs.Berkeley.edu/~cs61c</a:t>
            </a:r>
            <a:endParaRPr lang="en-US" sz="2000" dirty="0"/>
          </a:p>
          <a:p>
            <a:r>
              <a:rPr lang="en-US" sz="2000" dirty="0"/>
              <a:t>Computer Organization and Design, The Hardware Software Interface, RISC-V edition, Patterson and Hennessey</a:t>
            </a:r>
          </a:p>
          <a:p>
            <a:r>
              <a:rPr lang="en-US" sz="2000" dirty="0"/>
              <a:t>Digital Design and Computer Architecture: RISC-V Edition, Harris &amp; Harris Elsevier – Presentation.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6418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Single Cycle Datapath Summary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We have designed the  complete </a:t>
            </a:r>
            <a:r>
              <a:rPr lang="en-US" dirty="0" err="1"/>
              <a:t>datapath</a:t>
            </a:r>
            <a:endParaRPr lang="en-US" dirty="0"/>
          </a:p>
          <a:p>
            <a:pPr lvl="1"/>
            <a:r>
              <a:rPr lang="en-US" dirty="0"/>
              <a:t>Capable of executing all RISC-V instructions in </a:t>
            </a:r>
            <a:r>
              <a:rPr lang="en-US" dirty="0">
                <a:solidFill>
                  <a:srgbClr val="FF0000"/>
                </a:solidFill>
              </a:rPr>
              <a:t>one cycle each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Not all units (hardware) used by all instructions</a:t>
            </a:r>
          </a:p>
          <a:p>
            <a:r>
              <a:rPr lang="en-US" dirty="0"/>
              <a:t>5 Phases of execution</a:t>
            </a:r>
          </a:p>
          <a:p>
            <a:pPr lvl="1"/>
            <a:r>
              <a:rPr lang="en-US" dirty="0"/>
              <a:t>IF, ID, EX, MEM, WB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Not all instructions are active in all phases</a:t>
            </a:r>
          </a:p>
          <a:p>
            <a:r>
              <a:rPr lang="en-US" dirty="0"/>
              <a:t>Controller specifies how to execute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FCECA-4C7D-7744-A0C6-377D230859FD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962599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7A2C5D09-036C-A94B-A4EF-432DCBE0AD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 algn="l"/>
            <a:r>
              <a:rPr lang="en-US" altLang="en-US" dirty="0"/>
              <a:t>Design of Control logic</a:t>
            </a:r>
            <a:endParaRPr lang="en-US" altLang="en-US" b="0" dirty="0">
              <a:solidFill>
                <a:srgbClr val="FF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24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3" y="142390"/>
            <a:ext cx="8023339" cy="105336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+mn-lt"/>
              </a:rPr>
              <a:t>Control Logic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3FF131CF-B26C-E347-9AC9-78212C099DD5}" type="slidenum">
              <a:rPr lang="en-US" b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50903" y="1959382"/>
            <a:ext cx="3048000" cy="3077308"/>
            <a:chOff x="609600" y="1676400"/>
            <a:chExt cx="3048000" cy="3962400"/>
          </a:xfrm>
        </p:grpSpPr>
        <p:sp>
          <p:nvSpPr>
            <p:cNvPr id="8" name="Rectangle 7"/>
            <p:cNvSpPr/>
            <p:nvPr/>
          </p:nvSpPr>
          <p:spPr>
            <a:xfrm>
              <a:off x="609600" y="1676400"/>
              <a:ext cx="304800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Processor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2164197"/>
              <a:ext cx="2590800" cy="5334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>
                  <a:solidFill>
                    <a:prstClr val="black"/>
                  </a:solidFill>
                  <a:latin typeface="Calibri"/>
                </a:rPr>
                <a:t>Control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3048000"/>
              <a:ext cx="2590800" cy="2362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Datapath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523206" y="2725783"/>
              <a:ext cx="0" cy="323011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668588" y="2717104"/>
              <a:ext cx="0" cy="330896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89232" y="3397986"/>
            <a:ext cx="2367431" cy="1422791"/>
            <a:chOff x="914399" y="3505200"/>
            <a:chExt cx="2367431" cy="1897054"/>
          </a:xfrm>
        </p:grpSpPr>
        <p:sp>
          <p:nvSpPr>
            <p:cNvPr id="14" name="Rectangle 13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>
                  <a:solidFill>
                    <a:prstClr val="black"/>
                  </a:solidFill>
                  <a:latin typeface="Calibri"/>
                </a:rPr>
                <a:t>PC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914399" y="3886200"/>
              <a:ext cx="2362202" cy="767953"/>
              <a:chOff x="1600199" y="3962400"/>
              <a:chExt cx="1600201" cy="767953"/>
            </a:xfrm>
            <a:solidFill>
              <a:srgbClr val="9BBB59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  <a:effectLst>
                    <a:glow rad="101600">
                      <a:prstClr val="white">
                        <a:alpha val="75000"/>
                      </a:prstClr>
                    </a:glow>
                  </a:effectLst>
                  <a:latin typeface="Calibri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05000" y="4114800"/>
                <a:ext cx="103105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0">
                    <a:solidFill>
                      <a:prstClr val="black"/>
                    </a:solidFill>
                    <a:effectLst>
                      <a:glow rad="254000">
                        <a:prstClr val="white">
                          <a:alpha val="75000"/>
                        </a:prstClr>
                      </a:glow>
                    </a:effectLst>
                    <a:latin typeface="Calibri"/>
                  </a:rPr>
                  <a:t>Registers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14400" y="4540479"/>
              <a:ext cx="2367430" cy="861775"/>
              <a:chOff x="4572000" y="3245079"/>
              <a:chExt cx="2367430" cy="861775"/>
            </a:xfrm>
          </p:grpSpPr>
          <p:sp>
            <p:nvSpPr>
              <p:cNvPr id="17" name="Trapezoid 16"/>
              <p:cNvSpPr/>
              <p:nvPr/>
            </p:nvSpPr>
            <p:spPr>
              <a:xfrm flipV="1">
                <a:off x="4572000" y="3429000"/>
                <a:ext cx="2362200" cy="609600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72000" y="3245079"/>
                <a:ext cx="2367430" cy="861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>
                    <a:solidFill>
                      <a:prstClr val="black"/>
                    </a:solidFill>
                    <a:effectLst>
                      <a:glow rad="152400">
                        <a:prstClr val="white">
                          <a:alpha val="75000"/>
                        </a:prstClr>
                      </a:glow>
                    </a:effectLst>
                    <a:latin typeface="Calibri"/>
                  </a:rPr>
                  <a:t>Arithmetic &amp; Logic Unit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>
                    <a:solidFill>
                      <a:prstClr val="black"/>
                    </a:solidFill>
                    <a:effectLst>
                      <a:glow rad="152400">
                        <a:prstClr val="white">
                          <a:alpha val="75000"/>
                        </a:prstClr>
                      </a:glow>
                    </a:effectLst>
                    <a:latin typeface="Calibri"/>
                  </a:rPr>
                  <a:t>(ALU)</a:t>
                </a:r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6064623" y="1959382"/>
            <a:ext cx="1905000" cy="30861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Memory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217023" y="2302282"/>
            <a:ext cx="1524000" cy="2571750"/>
            <a:chOff x="4953000" y="1981200"/>
            <a:chExt cx="1524000" cy="3429000"/>
          </a:xfrm>
        </p:grpSpPr>
        <p:grpSp>
          <p:nvGrpSpPr>
            <p:cNvPr id="37" name="Group 36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9" name="Rectangle 228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0" name="Rectangle 219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1" name="Rectangle 210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2" name="Rectangle 201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3" name="Rectangle 192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4" name="Rectangle 183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5" name="Rectangle 17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6" name="Rectangle 165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57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48" name="Rectangle 147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0" name="Rectangle 129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1" name="Rectangle 120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2" name="Rectangle 111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3" name="Rectangle 102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4" name="Rectangle 93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5" name="Rectangle 8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6" name="Rectangle 75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7" name="Rectangle 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5181600" y="3352800"/>
              <a:ext cx="10668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0">
                  <a:solidFill>
                    <a:prstClr val="black"/>
                  </a:solidFill>
                  <a:effectLst>
                    <a:glow rad="228600">
                      <a:prstClr val="white">
                        <a:alpha val="75000"/>
                      </a:prstClr>
                    </a:glow>
                  </a:effectLst>
                  <a:latin typeface="Calibri"/>
                </a:rPr>
                <a:t>Bytes</a:t>
              </a: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939711" y="2093416"/>
            <a:ext cx="2873052" cy="3623430"/>
            <a:chOff x="2675688" y="1702712"/>
            <a:chExt cx="2873052" cy="4831239"/>
          </a:xfrm>
        </p:grpSpPr>
        <p:grpSp>
          <p:nvGrpSpPr>
            <p:cNvPr id="239" name="Group 238"/>
            <p:cNvGrpSpPr/>
            <p:nvPr/>
          </p:nvGrpSpPr>
          <p:grpSpPr>
            <a:xfrm>
              <a:off x="3429000" y="1702712"/>
              <a:ext cx="1371600" cy="3807263"/>
              <a:chOff x="3429000" y="1702712"/>
              <a:chExt cx="1371600" cy="3807263"/>
            </a:xfrm>
          </p:grpSpPr>
          <p:cxnSp>
            <p:nvCxnSpPr>
              <p:cNvPr id="243" name="Straight Arrow Connector 242"/>
              <p:cNvCxnSpPr/>
              <p:nvPr/>
            </p:nvCxnSpPr>
            <p:spPr>
              <a:xfrm>
                <a:off x="3429000" y="2514600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>
                <a:off x="3429000" y="3581400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>
                <a:off x="3429000" y="4535269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/>
              <p:cNvCxnSpPr/>
              <p:nvPr/>
            </p:nvCxnSpPr>
            <p:spPr>
              <a:xfrm rot="10800000">
                <a:off x="3429000" y="4725988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TextBox 246"/>
              <p:cNvSpPr txBox="1"/>
              <p:nvPr/>
            </p:nvSpPr>
            <p:spPr>
              <a:xfrm>
                <a:off x="3495920" y="1702712"/>
                <a:ext cx="1276837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dirty="0">
                    <a:solidFill>
                      <a:prstClr val="black"/>
                    </a:solidFill>
                    <a:latin typeface="Calibri"/>
                  </a:rPr>
                  <a:t>Enable?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dirty="0">
                    <a:solidFill>
                      <a:prstClr val="black"/>
                    </a:solidFill>
                    <a:latin typeface="Calibri"/>
                  </a:rPr>
                  <a:t>Read/Write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3663697" y="3126109"/>
                <a:ext cx="94128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dirty="0">
                    <a:solidFill>
                      <a:prstClr val="black"/>
                    </a:solidFill>
                    <a:latin typeface="Calibri"/>
                  </a:rPr>
                  <a:t>Address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3753338" y="3809999"/>
                <a:ext cx="762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dirty="0">
                    <a:solidFill>
                      <a:prstClr val="black"/>
                    </a:solidFill>
                    <a:latin typeface="Calibri"/>
                  </a:rPr>
                  <a:t>Write Data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791439" y="4648200"/>
                <a:ext cx="685799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dirty="0">
                    <a:solidFill>
                      <a:prstClr val="black"/>
                    </a:solidFill>
                    <a:latin typeface="Calibri"/>
                  </a:rPr>
                  <a:t>Read Data</a:t>
                </a:r>
              </a:p>
            </p:txBody>
          </p:sp>
        </p:grpSp>
        <p:grpSp>
          <p:nvGrpSpPr>
            <p:cNvPr id="240" name="Group 239"/>
            <p:cNvGrpSpPr/>
            <p:nvPr/>
          </p:nvGrpSpPr>
          <p:grpSpPr>
            <a:xfrm>
              <a:off x="2675688" y="5746591"/>
              <a:ext cx="2873052" cy="787360"/>
              <a:chOff x="2751888" y="5822791"/>
              <a:chExt cx="2873052" cy="787360"/>
            </a:xfrm>
          </p:grpSpPr>
          <p:sp>
            <p:nvSpPr>
              <p:cNvPr id="241" name="Left Brace 240"/>
              <p:cNvSpPr/>
              <p:nvPr/>
            </p:nvSpPr>
            <p:spPr>
              <a:xfrm rot="16200000">
                <a:off x="3988672" y="5441791"/>
                <a:ext cx="381000" cy="1143000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2751888" y="6117709"/>
                <a:ext cx="2873052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>
                    <a:solidFill>
                      <a:prstClr val="black"/>
                    </a:solidFill>
                    <a:latin typeface="Calibri"/>
                  </a:rPr>
                  <a:t>Processor-Memory Interface</a:t>
                </a:r>
              </a:p>
            </p:txBody>
          </p:sp>
        </p:grpSp>
      </p:grpSp>
      <p:sp>
        <p:nvSpPr>
          <p:cNvPr id="254" name="Rectangle 253"/>
          <p:cNvSpPr/>
          <p:nvPr/>
        </p:nvSpPr>
        <p:spPr>
          <a:xfrm>
            <a:off x="6229612" y="2767621"/>
            <a:ext cx="1517017" cy="56883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>
                <a:solidFill>
                  <a:prstClr val="black"/>
                </a:solidFill>
                <a:latin typeface="Calibri"/>
              </a:rPr>
              <a:t>Program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6205613" y="4132037"/>
            <a:ext cx="1517017" cy="56883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>
                <a:solidFill>
                  <a:prstClr val="black"/>
                </a:solidFill>
                <a:latin typeface="Calibri"/>
              </a:rPr>
              <a:t>Data</a:t>
            </a:r>
          </a:p>
        </p:txBody>
      </p:sp>
      <p:sp>
        <p:nvSpPr>
          <p:cNvPr id="256" name="Oval 255"/>
          <p:cNvSpPr/>
          <p:nvPr/>
        </p:nvSpPr>
        <p:spPr>
          <a:xfrm>
            <a:off x="1376911" y="2155784"/>
            <a:ext cx="3586839" cy="74982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1" name="Footer Placeholder 3">
            <a:extLst>
              <a:ext uri="{FF2B5EF4-FFF2-40B4-BE49-F238E27FC236}">
                <a16:creationId xmlns:a16="http://schemas.microsoft.com/office/drawing/2014/main" id="{824A97A3-9DED-5247-9E3C-3F652296186A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33191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2078" y="464278"/>
            <a:ext cx="8628184" cy="105336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Single-Cycle RISC-V RV32I </a:t>
            </a:r>
            <a:r>
              <a:rPr lang="en-US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Datapath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3FF131CF-B26C-E347-9AC9-78212C099DD5}" type="slidenum">
              <a:rPr lang="en-US" b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3600" y="285886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7671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E7E6E6">
                    <a:lumMod val="50000"/>
                  </a:srgbClr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172201" y="255406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srgbClr val="E7E6E6">
                    <a:lumMod val="50000"/>
                  </a:srgbClr>
                </a:solidFill>
                <a:latin typeface="Calibri"/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srgbClr val="E7E6E6">
                    <a:lumMod val="50000"/>
                  </a:srgbClr>
                </a:solidFill>
                <a:latin typeface="Calibri"/>
              </a:endParaRPr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1"/>
              <a:ext cx="521297" cy="36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429000" y="3849469"/>
            <a:ext cx="615974" cy="762000"/>
            <a:chOff x="3733800" y="3105150"/>
            <a:chExt cx="615974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srgbClr val="E7E6E6">
                    <a:lumMod val="50000"/>
                  </a:srgbClr>
                </a:solidFill>
                <a:latin typeface="Calibri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 err="1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Imm</a:t>
              </a:r>
              <a:r>
                <a:rPr lang="en-US" sz="1600" b="0" dirty="0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224926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srgbClr val="E7E6E6">
                    <a:lumMod val="50000"/>
                  </a:srgbClr>
                </a:solidFill>
                <a:latin typeface="Calibri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10400" y="270646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srgbClr val="E7E6E6">
                      <a:lumMod val="50000"/>
                    </a:srgbClr>
                  </a:solidFill>
                  <a:latin typeface="Calibri"/>
                  <a:cs typeface="Calibri"/>
                </a:rPr>
                <a:t>DMEM</a:t>
              </a:r>
              <a:endParaRPr lang="en-US" sz="1800" b="0" dirty="0">
                <a:solidFill>
                  <a:srgbClr val="E7E6E6">
                    <a:lumMod val="50000"/>
                  </a:srgbClr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srgbClr val="E7E6E6">
                    <a:lumMod val="50000"/>
                  </a:srgbClr>
                </a:solidFill>
                <a:latin typeface="Calibri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726702" y="2935069"/>
            <a:ext cx="762000" cy="685800"/>
            <a:chOff x="5029200" y="3333750"/>
            <a:chExt cx="762000" cy="685800"/>
          </a:xfrm>
        </p:grpSpPr>
        <p:sp>
          <p:nvSpPr>
            <p:cNvPr id="73" name="Trapezoid 72"/>
            <p:cNvSpPr/>
            <p:nvPr/>
          </p:nvSpPr>
          <p:spPr>
            <a:xfrm rot="5400000">
              <a:off x="4989949" y="3449201"/>
              <a:ext cx="685800" cy="454898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srgbClr val="E7E6E6">
                    <a:lumMod val="50000"/>
                  </a:srgbClr>
                </a:solidFill>
                <a:latin typeface="Calibri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29200" y="340995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Branch Comp.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657601" y="232546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rgbClr val="76717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dirty="0" err="1">
                    <a:solidFill>
                      <a:srgbClr val="E7E6E6">
                        <a:lumMod val="50000"/>
                      </a:srgbClr>
                    </a:solidFill>
                    <a:latin typeface="Calibri"/>
                    <a:cs typeface="Calibri"/>
                  </a:rPr>
                  <a:t>Reg</a:t>
                </a:r>
                <a:r>
                  <a:rPr lang="en-US" sz="1800" b="0" dirty="0">
                    <a:solidFill>
                      <a:srgbClr val="E7E6E6">
                        <a:lumMod val="50000"/>
                      </a:srgbClr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76717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srgbClr val="E7E6E6">
                      <a:lumMod val="5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AddrA</a:t>
              </a:r>
              <a:endParaRPr lang="en-US" sz="1200" b="0" dirty="0">
                <a:solidFill>
                  <a:srgbClr val="E7E6E6">
                    <a:lumMod val="50000"/>
                  </a:srgbClr>
                </a:solidFill>
                <a:latin typeface="Calibri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AddrB</a:t>
              </a:r>
              <a:endParaRPr lang="en-US" sz="1200" b="0" dirty="0">
                <a:solidFill>
                  <a:srgbClr val="E7E6E6">
                    <a:lumMod val="50000"/>
                  </a:srgbClr>
                </a:solidFill>
                <a:latin typeface="Calibri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DataA</a:t>
              </a:r>
              <a:endParaRPr lang="en-US" sz="1200" b="0" dirty="0">
                <a:solidFill>
                  <a:srgbClr val="E7E6E6">
                    <a:lumMod val="50000"/>
                  </a:srgbClr>
                </a:solidFill>
                <a:latin typeface="Calibri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AddrD</a:t>
              </a:r>
              <a:endParaRPr lang="en-US" sz="1200" b="0" dirty="0">
                <a:solidFill>
                  <a:srgbClr val="E7E6E6">
                    <a:lumMod val="50000"/>
                  </a:srgbClr>
                </a:solidFill>
                <a:latin typeface="Calibri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DataB</a:t>
              </a:r>
              <a:endParaRPr lang="en-US" sz="1200" b="0" dirty="0">
                <a:solidFill>
                  <a:srgbClr val="E7E6E6">
                    <a:lumMod val="50000"/>
                  </a:srgbClr>
                </a:solidFill>
                <a:latin typeface="Calibri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DataD</a:t>
              </a:r>
              <a:endParaRPr lang="en-US" sz="1200" b="0" dirty="0">
                <a:solidFill>
                  <a:srgbClr val="E7E6E6">
                    <a:lumMod val="50000"/>
                  </a:srgbClr>
                </a:solidFill>
                <a:latin typeface="Calibri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7010401" y="293506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srgbClr val="E7E6E6">
                    <a:lumMod val="50000"/>
                  </a:srgbClr>
                </a:solidFill>
                <a:latin typeface="Calibri"/>
              </a:rPr>
              <a:t>Addr</a:t>
            </a:r>
            <a:endParaRPr lang="en-US" sz="1200" b="0" dirty="0">
              <a:solidFill>
                <a:srgbClr val="E7E6E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31584" y="320760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srgbClr val="E7E6E6">
                    <a:lumMod val="50000"/>
                  </a:srgbClr>
                </a:solidFill>
                <a:latin typeface="Calibri"/>
              </a:rPr>
              <a:t>DataW</a:t>
            </a:r>
            <a:endParaRPr lang="en-US" sz="1200" b="0" dirty="0">
              <a:solidFill>
                <a:srgbClr val="E7E6E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43801" y="301126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srgbClr val="E7E6E6">
                    <a:lumMod val="50000"/>
                  </a:srgbClr>
                </a:solidFill>
                <a:latin typeface="Calibri"/>
              </a:rPr>
              <a:t>DataR</a:t>
            </a:r>
            <a:endParaRPr lang="en-US" sz="1200" b="0" dirty="0">
              <a:solidFill>
                <a:srgbClr val="E7E6E6">
                  <a:lumMod val="50000"/>
                </a:srgbClr>
              </a:solidFill>
              <a:latin typeface="Calibri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5943600" y="2477869"/>
            <a:ext cx="152400" cy="533400"/>
            <a:chOff x="5791200" y="1352550"/>
            <a:chExt cx="152400" cy="533400"/>
          </a:xfrm>
        </p:grpSpPr>
        <p:sp>
          <p:nvSpPr>
            <p:cNvPr id="72" name="Trapezoid 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srgbClr val="E7E6E6">
                    <a:lumMod val="50000"/>
                  </a:srgbClr>
                </a:solidFill>
                <a:latin typeface="Calibri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0</a:t>
              </a:r>
            </a:p>
          </p:txBody>
        </p:sp>
      </p:grp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8001000" y="3110257"/>
            <a:ext cx="367652" cy="15312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382000" y="2554069"/>
            <a:ext cx="152400" cy="7620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srgbClr val="E7E6E6">
                    <a:lumMod val="50000"/>
                  </a:srgbClr>
                </a:solidFill>
                <a:latin typeface="Calibri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55000" y="1800225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2</a:t>
              </a:r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629400" y="3027403"/>
            <a:ext cx="381000" cy="21967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781800" y="2117797"/>
            <a:ext cx="0" cy="924428"/>
          </a:xfrm>
          <a:prstGeom prst="line">
            <a:avLst/>
          </a:prstGeom>
          <a:ln w="28575" cmpd="sng">
            <a:solidFill>
              <a:srgbClr val="7671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914400" y="2117797"/>
            <a:ext cx="7467601" cy="817272"/>
          </a:xfrm>
          <a:prstGeom prst="bentConnector3">
            <a:avLst>
              <a:gd name="adj1" fmla="val 96694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715313" y="2314032"/>
            <a:ext cx="626772" cy="228600"/>
          </a:xfrm>
          <a:prstGeom prst="bentConnector3">
            <a:avLst>
              <a:gd name="adj1" fmla="val 101558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143000" y="263026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srgbClr val="E7E6E6">
                    <a:lumMod val="50000"/>
                  </a:srgbClr>
                </a:solidFill>
                <a:latin typeface="Calibri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1295400" y="2896969"/>
            <a:ext cx="152400" cy="0"/>
          </a:xfrm>
          <a:prstGeom prst="line">
            <a:avLst/>
          </a:prstGeom>
          <a:ln w="28575" cmpd="sng">
            <a:solidFill>
              <a:srgbClr val="7671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813264" y="289696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782932" y="247818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2020669"/>
            <a:ext cx="304800" cy="457200"/>
          </a:xfrm>
          <a:prstGeom prst="bentConnector2">
            <a:avLst/>
          </a:prstGeom>
          <a:ln w="28575" cmpd="sng">
            <a:solidFill>
              <a:srgbClr val="76717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>
            <a:off x="2743200" y="2020669"/>
            <a:ext cx="5638800" cy="685800"/>
          </a:xfrm>
          <a:prstGeom prst="bentConnector3">
            <a:avLst>
              <a:gd name="adj1" fmla="val 97158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1143000" y="2020669"/>
            <a:ext cx="1600200" cy="990600"/>
          </a:xfrm>
          <a:prstGeom prst="bentConnector3">
            <a:avLst>
              <a:gd name="adj1" fmla="val 124407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6096000" y="2743201"/>
            <a:ext cx="152400" cy="1369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  <a:endCxn id="105" idx="1"/>
          </p:cNvCxnSpPr>
          <p:nvPr/>
        </p:nvCxnSpPr>
        <p:spPr>
          <a:xfrm flipV="1">
            <a:off x="4499522" y="2855952"/>
            <a:ext cx="1463129" cy="367784"/>
          </a:xfrm>
          <a:prstGeom prst="bentConnector3">
            <a:avLst>
              <a:gd name="adj1" fmla="val 8536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>
            <a:off x="4457522" y="3452337"/>
            <a:ext cx="957297" cy="320141"/>
          </a:xfrm>
          <a:prstGeom prst="bentConnector3">
            <a:avLst>
              <a:gd name="adj1" fmla="val 16834"/>
            </a:avLst>
          </a:prstGeom>
          <a:ln w="28575" cmpd="sng">
            <a:solidFill>
              <a:srgbClr val="76717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4648201" y="3218296"/>
            <a:ext cx="183573" cy="11275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4537364" y="3443433"/>
            <a:ext cx="259772" cy="5773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/>
          <p:nvPr/>
        </p:nvCxnSpPr>
        <p:spPr>
          <a:xfrm flipV="1">
            <a:off x="1978768" y="2229091"/>
            <a:ext cx="3214173" cy="535336"/>
          </a:xfrm>
          <a:prstGeom prst="bentConnector3">
            <a:avLst>
              <a:gd name="adj1" fmla="val 27385"/>
            </a:avLst>
          </a:prstGeom>
          <a:ln w="28575" cmpd="sng">
            <a:solidFill>
              <a:srgbClr val="76717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5181600" y="2223310"/>
            <a:ext cx="762000" cy="36749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1" y="2477870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rgbClr val="E7E6E6">
                      <a:lumMod val="50000"/>
                    </a:srgbClr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srgbClr val="E7E6E6">
                    <a:lumMod val="50000"/>
                  </a:srgbClr>
                </a:solidFill>
                <a:latin typeface="Calibri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91200" y="3048000"/>
            <a:ext cx="152400" cy="53340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srgbClr val="E7E6E6">
                    <a:lumMod val="50000"/>
                  </a:srgbClr>
                </a:solidFill>
                <a:latin typeface="Calibri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E7E6E6">
                      <a:lumMod val="50000"/>
                    </a:srgbClr>
                  </a:solidFill>
                  <a:latin typeface="Calibri"/>
                </a:rPr>
                <a:t>1</a:t>
              </a:r>
            </a:p>
          </p:txBody>
        </p:sp>
      </p:grp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743200" y="304936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3316070"/>
            <a:ext cx="771236" cy="363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10" y="3544671"/>
            <a:ext cx="759691" cy="2671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886364" y="4230470"/>
            <a:ext cx="618836" cy="9599"/>
          </a:xfrm>
          <a:prstGeom prst="straightConnector1">
            <a:avLst/>
          </a:prstGeom>
          <a:ln w="28575" cmpd="sng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3330864" y="1902115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rgbClr val="76717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3086100" y="217170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943600" y="3352800"/>
            <a:ext cx="370610" cy="2310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5410200" y="3387436"/>
            <a:ext cx="1600200" cy="381000"/>
          </a:xfrm>
          <a:prstGeom prst="bentConnector3">
            <a:avLst>
              <a:gd name="adj1" fmla="val 86075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988811" y="2842078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srgbClr val="E7E6E6">
                    <a:lumMod val="50000"/>
                  </a:srgbClr>
                </a:solidFill>
                <a:latin typeface="Calibri"/>
              </a:rPr>
              <a:t>inst</a:t>
            </a:r>
            <a:r>
              <a:rPr lang="en-US" sz="1100" b="0" dirty="0">
                <a:solidFill>
                  <a:srgbClr val="E7E6E6">
                    <a:lumMod val="50000"/>
                  </a:srgbClr>
                </a:solidFill>
                <a:latin typeface="Calibri"/>
              </a:rPr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3124201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srgbClr val="E7E6E6">
                    <a:lumMod val="50000"/>
                  </a:srgbClr>
                </a:solidFill>
                <a:latin typeface="Calibri"/>
              </a:rPr>
              <a:t>inst</a:t>
            </a:r>
            <a:r>
              <a:rPr lang="en-US" sz="1100" b="0" dirty="0">
                <a:solidFill>
                  <a:srgbClr val="E7E6E6">
                    <a:lumMod val="50000"/>
                  </a:srgbClr>
                </a:solidFill>
                <a:latin typeface="Calibri"/>
              </a:rPr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3352801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srgbClr val="E7E6E6">
                    <a:lumMod val="50000"/>
                  </a:srgbClr>
                </a:solidFill>
                <a:latin typeface="Calibri"/>
              </a:rPr>
              <a:t>inst</a:t>
            </a:r>
            <a:r>
              <a:rPr lang="en-US" sz="1100" b="0" dirty="0">
                <a:solidFill>
                  <a:srgbClr val="E7E6E6">
                    <a:lumMod val="50000"/>
                  </a:srgbClr>
                </a:solidFill>
                <a:latin typeface="Calibri"/>
              </a:rPr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918692" y="3992419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srgbClr val="E7E6E6">
                    <a:lumMod val="50000"/>
                  </a:srgbClr>
                </a:solidFill>
                <a:latin typeface="Calibri"/>
              </a:rPr>
              <a:t>inst</a:t>
            </a:r>
            <a:r>
              <a:rPr lang="en-US" sz="1100" b="0" dirty="0">
                <a:solidFill>
                  <a:srgbClr val="E7E6E6">
                    <a:lumMod val="50000"/>
                  </a:srgbClr>
                </a:solidFill>
                <a:latin typeface="Calibri"/>
              </a:rPr>
              <a:t>[31:7]</a:t>
            </a:r>
          </a:p>
        </p:txBody>
      </p:sp>
      <p:cxnSp>
        <p:nvCxnSpPr>
          <p:cNvPr id="513" name="Elbow Connector 512"/>
          <p:cNvCxnSpPr/>
          <p:nvPr/>
        </p:nvCxnSpPr>
        <p:spPr>
          <a:xfrm rot="5400000" flipH="1" flipV="1">
            <a:off x="5310190" y="3303588"/>
            <a:ext cx="584201" cy="377826"/>
          </a:xfrm>
          <a:prstGeom prst="bentConnector3">
            <a:avLst>
              <a:gd name="adj1" fmla="val 100463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8250384" y="2273300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E7E6E6">
                    <a:lumMod val="50000"/>
                  </a:srgbClr>
                </a:solidFill>
                <a:latin typeface="Calibri"/>
              </a:rPr>
              <a:t>pc+4</a:t>
            </a:r>
          </a:p>
        </p:txBody>
      </p:sp>
      <p:sp>
        <p:nvSpPr>
          <p:cNvPr id="528" name="TextBox 527"/>
          <p:cNvSpPr txBox="1"/>
          <p:nvPr/>
        </p:nvSpPr>
        <p:spPr>
          <a:xfrm>
            <a:off x="7923647" y="2414155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srgbClr val="E7E6E6">
                    <a:lumMod val="50000"/>
                  </a:srgbClr>
                </a:solidFill>
                <a:latin typeface="Calibri"/>
              </a:rPr>
              <a:t>alu</a:t>
            </a:r>
            <a:endParaRPr lang="en-US" sz="1100" b="0" dirty="0">
              <a:solidFill>
                <a:srgbClr val="E7E6E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529" name="TextBox 528"/>
          <p:cNvSpPr txBox="1"/>
          <p:nvPr/>
        </p:nvSpPr>
        <p:spPr>
          <a:xfrm>
            <a:off x="8029863" y="3213100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srgbClr val="E7E6E6">
                    <a:lumMod val="50000"/>
                  </a:srgbClr>
                </a:solidFill>
                <a:latin typeface="Calibri"/>
              </a:rPr>
              <a:t>mem</a:t>
            </a:r>
            <a:endParaRPr lang="en-US" sz="1100" b="0" dirty="0">
              <a:solidFill>
                <a:srgbClr val="E7E6E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8581738" y="2945246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srgbClr val="E7E6E6">
                    <a:lumMod val="50000"/>
                  </a:srgbClr>
                </a:solidFill>
                <a:latin typeface="Calibri"/>
              </a:rPr>
              <a:t>wb</a:t>
            </a:r>
            <a:endParaRPr lang="en-US" sz="1100" b="0" dirty="0">
              <a:solidFill>
                <a:srgbClr val="E7E6E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813955" y="2716646"/>
            <a:ext cx="2086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srgbClr val="E7E6E6">
                    <a:lumMod val="50000"/>
                  </a:srgbClr>
                </a:solidFill>
                <a:latin typeface="Calibri"/>
              </a:rPr>
              <a:t>alu</a:t>
            </a:r>
            <a:endParaRPr lang="en-US" sz="1100" b="0" dirty="0">
              <a:solidFill>
                <a:srgbClr val="E7E6E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01966" y="3008746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E7E6E6">
                    <a:lumMod val="50000"/>
                  </a:srgbClr>
                </a:solidFill>
                <a:latin typeface="Calibri"/>
              </a:rPr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5312006" y="2667001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srgbClr val="E7E6E6">
                    <a:lumMod val="50000"/>
                  </a:srgbClr>
                </a:solidFill>
                <a:latin typeface="Calibri"/>
              </a:rPr>
              <a:t>Reg</a:t>
            </a:r>
            <a:r>
              <a:rPr lang="en-US" sz="1100" b="0" dirty="0">
                <a:solidFill>
                  <a:srgbClr val="E7E6E6">
                    <a:lumMod val="50000"/>
                  </a:srgbClr>
                </a:solidFill>
                <a:latin typeface="Calibri"/>
              </a:rPr>
              <a:t>[rs1]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5395683" y="2356532"/>
            <a:ext cx="2193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E7E6E6">
                    <a:lumMod val="50000"/>
                  </a:srgbClr>
                </a:solidFill>
                <a:latin typeface="Calibri"/>
              </a:rPr>
              <a:t>pc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4247574" y="4066310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srgbClr val="E7E6E6">
                    <a:lumMod val="50000"/>
                  </a:srgbClr>
                </a:solidFill>
                <a:latin typeface="Calibri"/>
              </a:rPr>
              <a:t>imm</a:t>
            </a:r>
            <a:r>
              <a:rPr lang="en-US" sz="1100" b="0" dirty="0">
                <a:solidFill>
                  <a:srgbClr val="E7E6E6">
                    <a:lumMod val="50000"/>
                  </a:srgbClr>
                </a:solidFill>
                <a:latin typeface="Calibri"/>
              </a:rPr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5299981" y="2966132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srgbClr val="E7E6E6">
                    <a:lumMod val="50000"/>
                  </a:srgbClr>
                </a:solidFill>
                <a:latin typeface="Calibri"/>
              </a:rPr>
              <a:t>Reg</a:t>
            </a:r>
            <a:r>
              <a:rPr lang="en-US" sz="1100" b="0" dirty="0">
                <a:solidFill>
                  <a:srgbClr val="E7E6E6">
                    <a:lumMod val="50000"/>
                  </a:srgbClr>
                </a:solidFill>
                <a:latin typeface="Calibri"/>
              </a:rPr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4044974" y="342900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838201" y="4876800"/>
            <a:ext cx="7868227" cy="715818"/>
          </a:xfrm>
          <a:prstGeom prst="rect">
            <a:avLst/>
          </a:prstGeom>
          <a:solidFill>
            <a:schemeClr val="accent4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Control Logic</a:t>
            </a:r>
          </a:p>
        </p:txBody>
      </p:sp>
      <p:sp>
        <p:nvSpPr>
          <p:cNvPr id="523" name="TextBox 522"/>
          <p:cNvSpPr txBox="1"/>
          <p:nvPr/>
        </p:nvSpPr>
        <p:spPr>
          <a:xfrm>
            <a:off x="2590801" y="4936124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inst</a:t>
            </a:r>
            <a:r>
              <a:rPr lang="en-US" sz="1100" b="0" dirty="0">
                <a:solidFill>
                  <a:prstClr val="black"/>
                </a:solidFill>
                <a:latin typeface="Calibri"/>
              </a:rPr>
              <a:t>[31:0]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429000" y="4953001"/>
            <a:ext cx="42829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ImmSel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3" name="TextBox 582"/>
          <p:cNvSpPr txBox="1"/>
          <p:nvPr/>
        </p:nvSpPr>
        <p:spPr>
          <a:xfrm>
            <a:off x="3962401" y="4953001"/>
            <a:ext cx="48167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RegWEn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4" name="TextBox 583"/>
          <p:cNvSpPr txBox="1"/>
          <p:nvPr/>
        </p:nvSpPr>
        <p:spPr>
          <a:xfrm>
            <a:off x="4572000" y="4953001"/>
            <a:ext cx="2905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BrUn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5" name="TextBox 584"/>
          <p:cNvSpPr txBox="1"/>
          <p:nvPr/>
        </p:nvSpPr>
        <p:spPr>
          <a:xfrm>
            <a:off x="4876800" y="4953001"/>
            <a:ext cx="26890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BrEq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6" name="TextBox 585"/>
          <p:cNvSpPr txBox="1"/>
          <p:nvPr/>
        </p:nvSpPr>
        <p:spPr>
          <a:xfrm>
            <a:off x="5181601" y="4953001"/>
            <a:ext cx="2539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BrLT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7" name="TextBox 586"/>
          <p:cNvSpPr txBox="1"/>
          <p:nvPr/>
        </p:nvSpPr>
        <p:spPr>
          <a:xfrm>
            <a:off x="5943600" y="4953001"/>
            <a:ext cx="24899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ASel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8" name="TextBox 587"/>
          <p:cNvSpPr txBox="1"/>
          <p:nvPr/>
        </p:nvSpPr>
        <p:spPr>
          <a:xfrm>
            <a:off x="5638801" y="4953001"/>
            <a:ext cx="24410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BSel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9" name="TextBox 588"/>
          <p:cNvSpPr txBox="1"/>
          <p:nvPr/>
        </p:nvSpPr>
        <p:spPr>
          <a:xfrm>
            <a:off x="6324600" y="4953001"/>
            <a:ext cx="3988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ALUSel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1" name="TextBox 590"/>
          <p:cNvSpPr txBox="1"/>
          <p:nvPr/>
        </p:nvSpPr>
        <p:spPr>
          <a:xfrm>
            <a:off x="6934201" y="4953001"/>
            <a:ext cx="51296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MemRW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3" name="TextBox 592"/>
          <p:cNvSpPr txBox="1"/>
          <p:nvPr/>
        </p:nvSpPr>
        <p:spPr>
          <a:xfrm>
            <a:off x="8229601" y="4953001"/>
            <a:ext cx="36960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WBSel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4" name="TextBox 593"/>
          <p:cNvSpPr txBox="1"/>
          <p:nvPr/>
        </p:nvSpPr>
        <p:spPr>
          <a:xfrm>
            <a:off x="990600" y="4953001"/>
            <a:ext cx="31546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PCSel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6" name="TextBox 595"/>
          <p:cNvSpPr txBox="1"/>
          <p:nvPr/>
        </p:nvSpPr>
        <p:spPr>
          <a:xfrm>
            <a:off x="3406448" y="2514601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srgbClr val="E7E6E6">
                    <a:lumMod val="50000"/>
                  </a:srgbClr>
                </a:solidFill>
                <a:latin typeface="Calibri"/>
              </a:rPr>
              <a:t>wb</a:t>
            </a:r>
            <a:endParaRPr lang="en-US" sz="1100" b="0" dirty="0">
              <a:solidFill>
                <a:srgbClr val="E7E6E6">
                  <a:lumMod val="50000"/>
                </a:srgbClr>
              </a:solidFill>
              <a:latin typeface="Calibri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5181600" y="3505200"/>
            <a:ext cx="2302" cy="13716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3" idx="3"/>
          </p:cNvCxnSpPr>
          <p:nvPr/>
        </p:nvCxnSpPr>
        <p:spPr>
          <a:xfrm>
            <a:off x="5030352" y="3551142"/>
            <a:ext cx="1151" cy="13256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79" idx="3"/>
          </p:cNvCxnSpPr>
          <p:nvPr/>
        </p:nvCxnSpPr>
        <p:spPr>
          <a:xfrm flipH="1" flipV="1">
            <a:off x="1219201" y="3115886"/>
            <a:ext cx="10391" cy="1770729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879102" y="3581400"/>
            <a:ext cx="0" cy="12954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6454320" y="3441950"/>
            <a:ext cx="0" cy="143485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3773270"/>
            <a:ext cx="0" cy="11035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233228" y="3538448"/>
            <a:ext cx="0" cy="1338352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116" idx="3"/>
          </p:cNvCxnSpPr>
          <p:nvPr/>
        </p:nvCxnSpPr>
        <p:spPr>
          <a:xfrm flipV="1">
            <a:off x="5867400" y="3533616"/>
            <a:ext cx="0" cy="134318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72" idx="3"/>
          </p:cNvCxnSpPr>
          <p:nvPr/>
        </p:nvCxnSpPr>
        <p:spPr>
          <a:xfrm flipV="1">
            <a:off x="6019800" y="2963486"/>
            <a:ext cx="0" cy="191331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458200" y="3239870"/>
            <a:ext cx="0" cy="16369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3200400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3810000" y="4495800"/>
            <a:ext cx="0" cy="381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Footer Placeholder 3">
            <a:extLst>
              <a:ext uri="{FF2B5EF4-FFF2-40B4-BE49-F238E27FC236}">
                <a16:creationId xmlns:a16="http://schemas.microsoft.com/office/drawing/2014/main" id="{8F67571A-6007-074D-B35F-38840C0FDACA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313459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d124d2f95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ea typeface="+mj-ea"/>
              </a:rPr>
              <a:t>Our Control Bits</a:t>
            </a:r>
            <a:endParaRPr kern="1200" dirty="0">
              <a:ea typeface="+mj-ea"/>
            </a:endParaRPr>
          </a:p>
        </p:txBody>
      </p:sp>
      <p:sp>
        <p:nvSpPr>
          <p:cNvPr id="441" name="Google Shape;441;g5d124d2f95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PCSel</a:t>
            </a:r>
            <a:endParaRPr dirty="0"/>
          </a:p>
          <a:p>
            <a:pPr lvl="1"/>
            <a:r>
              <a:rPr lang="en-US" dirty="0"/>
              <a:t>Does this instruction change my control flow? </a:t>
            </a:r>
            <a:endParaRPr dirty="0"/>
          </a:p>
          <a:p>
            <a:pPr lvl="1"/>
            <a:r>
              <a:rPr lang="en-US" dirty="0"/>
              <a:t>What is the address of my next instruction?</a:t>
            </a:r>
            <a:endParaRPr dirty="0"/>
          </a:p>
          <a:p>
            <a:r>
              <a:rPr lang="en-US" dirty="0" err="1"/>
              <a:t>ImmSel</a:t>
            </a:r>
            <a:endParaRPr dirty="0"/>
          </a:p>
          <a:p>
            <a:pPr lvl="1"/>
            <a:r>
              <a:rPr lang="en-US" dirty="0"/>
              <a:t>Does this instruction have/use an immediate? </a:t>
            </a:r>
            <a:endParaRPr dirty="0"/>
          </a:p>
          <a:p>
            <a:pPr lvl="2"/>
            <a:r>
              <a:rPr lang="en-US" dirty="0"/>
              <a:t>If yes, what type of instruction is it? How is the immediate stored?</a:t>
            </a:r>
            <a:endParaRPr dirty="0"/>
          </a:p>
          <a:p>
            <a:r>
              <a:rPr lang="en-US" dirty="0" err="1"/>
              <a:t>RegWEn</a:t>
            </a:r>
            <a:endParaRPr dirty="0"/>
          </a:p>
          <a:p>
            <a:pPr lvl="1"/>
            <a:r>
              <a:rPr lang="en-US" dirty="0"/>
              <a:t>Does this instruction write to the destination register </a:t>
            </a:r>
            <a:r>
              <a:rPr lang="en-US" dirty="0" err="1"/>
              <a:t>rd</a:t>
            </a:r>
            <a:r>
              <a:rPr lang="en-US" dirty="0"/>
              <a:t>?</a:t>
            </a:r>
            <a:endParaRPr dirty="0"/>
          </a:p>
          <a:p>
            <a:r>
              <a:rPr lang="en-US" dirty="0" err="1"/>
              <a:t>BrUn</a:t>
            </a:r>
            <a:endParaRPr dirty="0"/>
          </a:p>
          <a:p>
            <a:pPr lvl="1"/>
            <a:r>
              <a:rPr lang="en-US" dirty="0"/>
              <a:t>Does this instruction do a branch? If so, is it unsigned or signed?</a:t>
            </a:r>
            <a:endParaRPr dirty="0"/>
          </a:p>
        </p:txBody>
      </p:sp>
      <p:sp>
        <p:nvSpPr>
          <p:cNvPr id="8" name="Google Shape;601;g5ce8b99149_0_339">
            <a:extLst>
              <a:ext uri="{FF2B5EF4-FFF2-40B4-BE49-F238E27FC236}">
                <a16:creationId xmlns:a16="http://schemas.microsoft.com/office/drawing/2014/main" id="{E133D2DF-839B-E54D-AEB4-A03048A086EF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462596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d124d2f95_0_7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ea typeface="+mj-ea"/>
              </a:rPr>
              <a:t>Our Control Bits</a:t>
            </a:r>
            <a:endParaRPr kern="1200" dirty="0">
              <a:ea typeface="+mj-ea"/>
            </a:endParaRPr>
          </a:p>
        </p:txBody>
      </p:sp>
      <p:sp>
        <p:nvSpPr>
          <p:cNvPr id="451" name="Google Shape;451;g5d124d2f95_0_7"/>
          <p:cNvSpPr txBox="1">
            <a:spLocks noGrp="1"/>
          </p:cNvSpPr>
          <p:nvPr>
            <p:ph type="body" idx="1"/>
          </p:nvPr>
        </p:nvSpPr>
        <p:spPr>
          <a:xfrm>
            <a:off x="222739" y="1406769"/>
            <a:ext cx="8628300" cy="47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BSel</a:t>
            </a:r>
            <a:endParaRPr dirty="0"/>
          </a:p>
          <a:p>
            <a:pPr lvl="1"/>
            <a:r>
              <a:rPr lang="en-US" dirty="0"/>
              <a:t>Does this instruction operate on R[rs2] or an immediate?</a:t>
            </a:r>
            <a:endParaRPr dirty="0"/>
          </a:p>
          <a:p>
            <a:r>
              <a:rPr lang="en-US" dirty="0" err="1"/>
              <a:t>ASel</a:t>
            </a:r>
            <a:endParaRPr dirty="0"/>
          </a:p>
          <a:p>
            <a:pPr lvl="1"/>
            <a:r>
              <a:rPr lang="en-US" dirty="0"/>
              <a:t>Does this instruction operate on R[rs1] or PC?</a:t>
            </a:r>
            <a:endParaRPr dirty="0"/>
          </a:p>
          <a:p>
            <a:r>
              <a:rPr lang="en-US" dirty="0" err="1"/>
              <a:t>ALUSel</a:t>
            </a:r>
            <a:endParaRPr dirty="0"/>
          </a:p>
          <a:p>
            <a:pPr lvl="1"/>
            <a:r>
              <a:rPr lang="en-US" dirty="0"/>
              <a:t>What operation should we perform on the selected operands? </a:t>
            </a:r>
            <a:endParaRPr dirty="0"/>
          </a:p>
          <a:p>
            <a:r>
              <a:rPr lang="en-US" dirty="0" err="1"/>
              <a:t>MemRW</a:t>
            </a:r>
            <a:endParaRPr dirty="0"/>
          </a:p>
          <a:p>
            <a:pPr lvl="1"/>
            <a:r>
              <a:rPr lang="en-US" dirty="0"/>
              <a:t>Do we want to write to memory? Do we want to read from memory?</a:t>
            </a:r>
            <a:endParaRPr dirty="0"/>
          </a:p>
          <a:p>
            <a:pPr lvl="2"/>
            <a:r>
              <a:rPr lang="en-US" dirty="0"/>
              <a:t>If we don’t care about the memory output, what should we do? </a:t>
            </a:r>
            <a:endParaRPr dirty="0"/>
          </a:p>
          <a:p>
            <a:r>
              <a:rPr lang="en-US" dirty="0" err="1"/>
              <a:t>WBSel</a:t>
            </a:r>
            <a:endParaRPr dirty="0"/>
          </a:p>
          <a:p>
            <a:pPr lvl="1"/>
            <a:r>
              <a:rPr lang="en-US" dirty="0"/>
              <a:t>Which value do we want to write back to </a:t>
            </a:r>
            <a:r>
              <a:rPr lang="en-US" dirty="0" err="1"/>
              <a:t>rd</a:t>
            </a:r>
            <a:r>
              <a:rPr lang="en-US" dirty="0"/>
              <a:t>? </a:t>
            </a:r>
            <a:endParaRPr dirty="0"/>
          </a:p>
          <a:p>
            <a:pPr lvl="2"/>
            <a:r>
              <a:rPr lang="en-US" dirty="0"/>
              <a:t>If we aren’t writing back (</a:t>
            </a:r>
            <a:r>
              <a:rPr lang="en-US" dirty="0" err="1"/>
              <a:t>RegWEn</a:t>
            </a:r>
            <a:r>
              <a:rPr lang="en-US" dirty="0"/>
              <a:t> = 0) does this value matter?</a:t>
            </a:r>
            <a:endParaRPr dirty="0"/>
          </a:p>
        </p:txBody>
      </p:sp>
      <p:sp>
        <p:nvSpPr>
          <p:cNvPr id="7" name="Google Shape;601;g5ce8b99149_0_339">
            <a:extLst>
              <a:ext uri="{FF2B5EF4-FFF2-40B4-BE49-F238E27FC236}">
                <a16:creationId xmlns:a16="http://schemas.microsoft.com/office/drawing/2014/main" id="{ED490951-B1AD-2B49-89CE-DEAB93F38FC7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926943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d2440be3b_0_7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try to design </a:t>
            </a:r>
            <a:r>
              <a:rPr lang="en-US" dirty="0" err="1">
                <a:solidFill>
                  <a:srgbClr val="FF0000"/>
                </a:solidFill>
              </a:rPr>
              <a:t>PCsel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71" name="Google Shape;471;g5d2440be3b_0_7"/>
          <p:cNvSpPr txBox="1">
            <a:spLocks noGrp="1"/>
          </p:cNvSpPr>
          <p:nvPr>
            <p:ph type="body" idx="1"/>
          </p:nvPr>
        </p:nvSpPr>
        <p:spPr>
          <a:xfrm>
            <a:off x="222739" y="1101969"/>
            <a:ext cx="8628300" cy="47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Consider three cases:</a:t>
            </a:r>
            <a:endParaRPr dirty="0"/>
          </a:p>
          <a:p>
            <a:r>
              <a:rPr lang="en-US" dirty="0"/>
              <a:t>Regular (non-control) instructions</a:t>
            </a:r>
            <a:endParaRPr dirty="0"/>
          </a:p>
          <a:p>
            <a:r>
              <a:rPr lang="en-US" dirty="0"/>
              <a:t>Branches</a:t>
            </a:r>
            <a:endParaRPr dirty="0"/>
          </a:p>
          <a:p>
            <a:r>
              <a:rPr lang="en-US" dirty="0"/>
              <a:t>Jumps</a:t>
            </a:r>
            <a:endParaRPr dirty="0"/>
          </a:p>
          <a:p>
            <a:endParaRPr lang="en-US" dirty="0"/>
          </a:p>
          <a:p>
            <a:r>
              <a:rPr lang="en-US" dirty="0"/>
              <a:t>You may assume	</a:t>
            </a:r>
            <a:r>
              <a:rPr lang="en-US" dirty="0" err="1"/>
              <a:t>PCSel</a:t>
            </a:r>
            <a:r>
              <a:rPr lang="en-US" dirty="0"/>
              <a:t> = 0 </a:t>
            </a:r>
            <a:r>
              <a:rPr lang="en-US" dirty="0">
                <a:solidFill>
                  <a:srgbClr val="FF0000"/>
                </a:solidFill>
              </a:rPr>
              <a:t>→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PC = PC + 4,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PCSel</a:t>
            </a:r>
            <a:r>
              <a:rPr lang="en-US" dirty="0"/>
              <a:t> = 1 </a:t>
            </a:r>
            <a:r>
              <a:rPr lang="en-US" dirty="0">
                <a:solidFill>
                  <a:srgbClr val="FF0000"/>
                </a:solidFill>
              </a:rPr>
              <a:t>→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PC = </a:t>
            </a:r>
            <a:r>
              <a:rPr lang="en-US" dirty="0" err="1">
                <a:solidFill>
                  <a:srgbClr val="0070C0"/>
                </a:solidFill>
              </a:rPr>
              <a:t>ALUout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dirty="0">
              <a:solidFill>
                <a:srgbClr val="0070C0"/>
              </a:solidFill>
            </a:endParaRPr>
          </a:p>
          <a:p>
            <a:endParaRPr dirty="0"/>
          </a:p>
          <a:p>
            <a:r>
              <a:rPr lang="en-US" dirty="0"/>
              <a:t>For regular instructions, </a:t>
            </a:r>
            <a:r>
              <a:rPr lang="en-US" dirty="0" err="1"/>
              <a:t>PCSel</a:t>
            </a:r>
            <a:r>
              <a:rPr lang="en-US" dirty="0"/>
              <a:t> is always 0, so our circuit looks like this </a:t>
            </a:r>
            <a:endParaRPr dirty="0"/>
          </a:p>
        </p:txBody>
      </p:sp>
      <p:pic>
        <p:nvPicPr>
          <p:cNvPr id="5" name="Google Shape;481;g5d2440be3b_0_14">
            <a:extLst>
              <a:ext uri="{FF2B5EF4-FFF2-40B4-BE49-F238E27FC236}">
                <a16:creationId xmlns:a16="http://schemas.microsoft.com/office/drawing/2014/main" id="{9DC1016C-875B-FD4C-83EA-4344EE105F9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14" y="5238010"/>
            <a:ext cx="4324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01;g5ce8b99149_0_339">
            <a:extLst>
              <a:ext uri="{FF2B5EF4-FFF2-40B4-BE49-F238E27FC236}">
                <a16:creationId xmlns:a16="http://schemas.microsoft.com/office/drawing/2014/main" id="{C6F6C049-B1A7-8845-9799-18638609EB22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32573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d2440be3b_0_22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FF0000"/>
                </a:solidFill>
              </a:rPr>
              <a:t>PCSel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Branch Instructions</a:t>
            </a:r>
            <a:endParaRPr dirty="0"/>
          </a:p>
        </p:txBody>
      </p:sp>
      <p:sp>
        <p:nvSpPr>
          <p:cNvPr id="490" name="Google Shape;490;g5d2440be3b_0_22"/>
          <p:cNvSpPr txBox="1">
            <a:spLocks noGrp="1"/>
          </p:cNvSpPr>
          <p:nvPr>
            <p:ph type="body" idx="1"/>
          </p:nvPr>
        </p:nvSpPr>
        <p:spPr>
          <a:xfrm>
            <a:off x="222739" y="1406769"/>
            <a:ext cx="8628300" cy="47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How do we know if an instruction is a branch? </a:t>
            </a:r>
            <a:endParaRPr dirty="0"/>
          </a:p>
          <a:p>
            <a:pPr marL="0" indent="0">
              <a:buNone/>
            </a:pPr>
            <a:r>
              <a:rPr lang="en-US" dirty="0"/>
              <a:t>Check the green sheet (Instruction list)</a:t>
            </a:r>
            <a:endParaRPr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order: opcode, func3</a:t>
            </a:r>
            <a:endParaRPr dirty="0"/>
          </a:p>
          <a:p>
            <a:pPr marL="0" indent="0">
              <a:buNone/>
            </a:pPr>
            <a:r>
              <a:rPr lang="en-US" dirty="0"/>
              <a:t>They all have the same opcode! We should also check to make sure no other instructions have the same one!</a:t>
            </a:r>
            <a:endParaRPr dirty="0"/>
          </a:p>
        </p:txBody>
      </p:sp>
      <p:pic>
        <p:nvPicPr>
          <p:cNvPr id="492" name="Google Shape;492;g5d2440be3b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74" y="2924944"/>
            <a:ext cx="76200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AD3387-5140-B947-A672-37A223B8F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22" y="2461725"/>
            <a:ext cx="8201417" cy="278329"/>
          </a:xfrm>
          <a:prstGeom prst="rect">
            <a:avLst/>
          </a:prstGeom>
        </p:spPr>
      </p:pic>
      <p:sp>
        <p:nvSpPr>
          <p:cNvPr id="9" name="Google Shape;601;g5ce8b99149_0_339">
            <a:extLst>
              <a:ext uri="{FF2B5EF4-FFF2-40B4-BE49-F238E27FC236}">
                <a16:creationId xmlns:a16="http://schemas.microsoft.com/office/drawing/2014/main" id="{D52733C9-39FD-814A-BA13-855D025EE744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426935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d2440be3b_0_30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FF0000"/>
                </a:solidFill>
              </a:rPr>
              <a:t>PCSel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Branch Instructions</a:t>
            </a:r>
            <a:endParaRPr dirty="0"/>
          </a:p>
        </p:txBody>
      </p:sp>
      <p:sp>
        <p:nvSpPr>
          <p:cNvPr id="501" name="Google Shape;501;g5d2440be3b_0_30"/>
          <p:cNvSpPr txBox="1">
            <a:spLocks noGrp="1"/>
          </p:cNvSpPr>
          <p:nvPr>
            <p:ph type="body" idx="1"/>
          </p:nvPr>
        </p:nvSpPr>
        <p:spPr>
          <a:xfrm>
            <a:off x="222739" y="1406769"/>
            <a:ext cx="8628300" cy="47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Let’s describe the desired </a:t>
            </a:r>
            <a:r>
              <a:rPr lang="en-US" dirty="0" err="1"/>
              <a:t>behaviour</a:t>
            </a:r>
            <a:r>
              <a:rPr lang="en-US" dirty="0"/>
              <a:t> in words: </a:t>
            </a:r>
            <a:endParaRPr dirty="0"/>
          </a:p>
          <a:p>
            <a:pPr lvl="1"/>
            <a:r>
              <a:rPr lang="en-US" dirty="0"/>
              <a:t>For a regular instruction, choose PC+4. For a branch instruction, choose </a:t>
            </a:r>
            <a:r>
              <a:rPr lang="en-US" dirty="0" err="1"/>
              <a:t>ALUout</a:t>
            </a:r>
            <a:endParaRPr dirty="0"/>
          </a:p>
          <a:p>
            <a:pPr lvl="1"/>
            <a:r>
              <a:rPr lang="en-US" dirty="0"/>
              <a:t>For a regular instruction, set </a:t>
            </a:r>
            <a:r>
              <a:rPr lang="en-US" dirty="0" err="1"/>
              <a:t>PCSel</a:t>
            </a:r>
            <a:r>
              <a:rPr lang="en-US" dirty="0"/>
              <a:t> = 0.  For a branch instruction, set </a:t>
            </a:r>
            <a:r>
              <a:rPr lang="en-US" dirty="0" err="1"/>
              <a:t>PCSel</a:t>
            </a:r>
            <a:r>
              <a:rPr lang="en-US" dirty="0"/>
              <a:t> = 1</a:t>
            </a:r>
            <a:endParaRPr dirty="0"/>
          </a:p>
          <a:p>
            <a:pPr marL="0" indent="0">
              <a:buNone/>
            </a:pPr>
            <a:r>
              <a:rPr lang="en-US" dirty="0"/>
              <a:t>We can identify a branch instruction by doing an equality check on the opcode. Here’s our sub circuit:</a:t>
            </a:r>
            <a:endParaRPr dirty="0"/>
          </a:p>
        </p:txBody>
      </p:sp>
      <p:pic>
        <p:nvPicPr>
          <p:cNvPr id="503" name="Google Shape;503;g5d2440be3b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425" y="4291125"/>
            <a:ext cx="607695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01;g5ce8b99149_0_339">
            <a:extLst>
              <a:ext uri="{FF2B5EF4-FFF2-40B4-BE49-F238E27FC236}">
                <a16:creationId xmlns:a16="http://schemas.microsoft.com/office/drawing/2014/main" id="{9215D39D-AB16-D646-86A5-25F573DE2963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533403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5d2440be3b_0_38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FF0000"/>
                </a:solidFill>
              </a:rPr>
              <a:t>PCSel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Jumps</a:t>
            </a:r>
            <a:endParaRPr dirty="0"/>
          </a:p>
        </p:txBody>
      </p:sp>
      <p:sp>
        <p:nvSpPr>
          <p:cNvPr id="512" name="Google Shape;512;g5d2440be3b_0_38"/>
          <p:cNvSpPr txBox="1">
            <a:spLocks noGrp="1"/>
          </p:cNvSpPr>
          <p:nvPr>
            <p:ph type="body" idx="1"/>
          </p:nvPr>
        </p:nvSpPr>
        <p:spPr>
          <a:xfrm>
            <a:off x="222739" y="1195689"/>
            <a:ext cx="8453717" cy="498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Which instructions are our jump instructions?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They are different, so no easy generalization </a:t>
            </a:r>
            <a:endParaRPr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Same as with branching, though, we can do an equality check on the opcode using a comparator.  We’ll have to do two separate comparisons here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14" name="Google Shape;514;g5d2440be3b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39" y="2084294"/>
            <a:ext cx="8628184" cy="55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g5d2440be3b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50" y="4642800"/>
            <a:ext cx="3962400" cy="15811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16" name="Google Shape;516;g5d2440be3b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5075" y="4719000"/>
            <a:ext cx="3867150" cy="14287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1F2B90-05CF-2B49-B95C-6B075913D9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39" y="1734622"/>
            <a:ext cx="8628184" cy="354600"/>
          </a:xfrm>
          <a:prstGeom prst="rect">
            <a:avLst/>
          </a:prstGeom>
        </p:spPr>
      </p:pic>
      <p:sp>
        <p:nvSpPr>
          <p:cNvPr id="9" name="Google Shape;601;g5ce8b99149_0_339">
            <a:extLst>
              <a:ext uri="{FF2B5EF4-FFF2-40B4-BE49-F238E27FC236}">
                <a16:creationId xmlns:a16="http://schemas.microsoft.com/office/drawing/2014/main" id="{9F8671D1-832C-5448-96C3-0F05BC15FD72}"/>
              </a:ext>
            </a:extLst>
          </p:cNvPr>
          <p:cNvSpPr txBox="1">
            <a:spLocks/>
          </p:cNvSpPr>
          <p:nvPr/>
        </p:nvSpPr>
        <p:spPr>
          <a:xfrm>
            <a:off x="51667" y="6538901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3901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1FE5-D1B0-B643-A01A-89741F2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So far we have 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3E84-020D-2946-AF6D-7449E518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67" y="980728"/>
            <a:ext cx="4175125" cy="5400600"/>
          </a:xfrm>
        </p:spPr>
        <p:txBody>
          <a:bodyPr/>
          <a:lstStyle/>
          <a:p>
            <a:r>
              <a:rPr lang="en-US" sz="1800" dirty="0"/>
              <a:t>Arithmetic operations: add, sub, </a:t>
            </a:r>
            <a:r>
              <a:rPr lang="en-US" sz="1800" dirty="0" err="1"/>
              <a:t>addi</a:t>
            </a:r>
            <a:r>
              <a:rPr lang="en-US" sz="1800" dirty="0"/>
              <a:t>, </a:t>
            </a:r>
          </a:p>
          <a:p>
            <a:r>
              <a:rPr lang="en-US" sz="1800" dirty="0"/>
              <a:t>How to bring data from memory to register and vice versa? </a:t>
            </a:r>
          </a:p>
          <a:p>
            <a:pPr lvl="1"/>
            <a:r>
              <a:rPr lang="en-US" sz="1600" dirty="0" err="1">
                <a:latin typeface="Courier" pitchFamily="2" charset="0"/>
              </a:rPr>
              <a:t>lw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sw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lb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sb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lbu</a:t>
            </a:r>
            <a:r>
              <a:rPr lang="en-US" sz="1600" dirty="0">
                <a:latin typeface="Courier" pitchFamily="2" charset="0"/>
              </a:rPr>
              <a:t> </a:t>
            </a:r>
          </a:p>
          <a:p>
            <a:r>
              <a:rPr lang="en-US" sz="1800" dirty="0"/>
              <a:t>Bit-by-bit logical instructions</a:t>
            </a:r>
          </a:p>
          <a:p>
            <a:pPr lvl="1"/>
            <a:r>
              <a:rPr lang="en-US" sz="1600" dirty="0">
                <a:latin typeface="Courier" pitchFamily="2" charset="0"/>
              </a:rPr>
              <a:t>and, or, </a:t>
            </a:r>
            <a:r>
              <a:rPr lang="en-US" sz="1600" dirty="0" err="1">
                <a:latin typeface="Courier" pitchFamily="2" charset="0"/>
              </a:rPr>
              <a:t>xor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andi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ori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xori</a:t>
            </a:r>
            <a:endParaRPr lang="en-US" sz="1600" dirty="0">
              <a:latin typeface="Courier" pitchFamily="2" charset="0"/>
            </a:endParaRPr>
          </a:p>
          <a:p>
            <a:r>
              <a:rPr lang="en-US" sz="1800" dirty="0"/>
              <a:t>Logical Shift instructions</a:t>
            </a:r>
          </a:p>
          <a:p>
            <a:pPr lvl="1"/>
            <a:r>
              <a:rPr lang="en-US" sz="1600" dirty="0" err="1">
                <a:latin typeface="Courier" pitchFamily="2" charset="0"/>
              </a:rPr>
              <a:t>sll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srl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sra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slli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srli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srai</a:t>
            </a:r>
            <a:endParaRPr lang="en-US" sz="1600" dirty="0">
              <a:latin typeface="Courier" pitchFamily="2" charset="0"/>
            </a:endParaRPr>
          </a:p>
          <a:p>
            <a:r>
              <a:rPr lang="en-US" sz="1800" dirty="0"/>
              <a:t>Generating Constants</a:t>
            </a:r>
          </a:p>
          <a:p>
            <a:r>
              <a:rPr lang="en-US" sz="1800" dirty="0"/>
              <a:t>Branching Instructions: </a:t>
            </a:r>
            <a:r>
              <a:rPr lang="en-US" sz="1600" dirty="0" err="1">
                <a:latin typeface="Courier" pitchFamily="2" charset="0"/>
              </a:rPr>
              <a:t>beq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bne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blt</a:t>
            </a:r>
            <a:r>
              <a:rPr lang="en-US" sz="1600" dirty="0">
                <a:latin typeface="Courier" pitchFamily="2" charset="0"/>
              </a:rPr>
              <a:t>/</a:t>
            </a:r>
            <a:r>
              <a:rPr lang="en-US" sz="1600" dirty="0" err="1">
                <a:latin typeface="Courier" pitchFamily="2" charset="0"/>
              </a:rPr>
              <a:t>bltu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bge</a:t>
            </a:r>
            <a:r>
              <a:rPr lang="en-US" sz="1600" dirty="0">
                <a:latin typeface="Courier" pitchFamily="2" charset="0"/>
              </a:rPr>
              <a:t>/</a:t>
            </a:r>
            <a:r>
              <a:rPr lang="en-US" sz="1600" dirty="0" err="1">
                <a:latin typeface="Courier" pitchFamily="2" charset="0"/>
              </a:rPr>
              <a:t>bgeu</a:t>
            </a:r>
            <a:endParaRPr lang="en-US" sz="1600" dirty="0">
              <a:latin typeface="Courier" pitchFamily="2" charset="0"/>
            </a:endParaRPr>
          </a:p>
          <a:p>
            <a:r>
              <a:rPr lang="en-US" sz="1800" dirty="0"/>
              <a:t>Jumping instruction</a:t>
            </a:r>
            <a:r>
              <a:rPr lang="en-US" sz="1600" dirty="0">
                <a:latin typeface="Courier" pitchFamily="2" charset="0"/>
              </a:rPr>
              <a:t>: j</a:t>
            </a:r>
          </a:p>
          <a:p>
            <a:r>
              <a:rPr lang="en-US" sz="1800" dirty="0"/>
              <a:t>Assembly level program for: if, if/else,</a:t>
            </a:r>
          </a:p>
          <a:p>
            <a:r>
              <a:rPr lang="en-US" sz="1800" dirty="0"/>
              <a:t>Function Calls </a:t>
            </a:r>
          </a:p>
          <a:p>
            <a:pPr lvl="1"/>
            <a:r>
              <a:rPr lang="en-US" sz="1600" dirty="0"/>
              <a:t>Basics, Input arguments and Return Value</a:t>
            </a:r>
          </a:p>
          <a:p>
            <a:pPr lvl="1"/>
            <a:r>
              <a:rPr lang="en-US" sz="1600" dirty="0"/>
              <a:t>while, for loops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D05587-6A59-8043-B43A-2F1EF6758C4E}"/>
              </a:ext>
            </a:extLst>
          </p:cNvPr>
          <p:cNvSpPr txBox="1">
            <a:spLocks/>
          </p:cNvSpPr>
          <p:nvPr/>
        </p:nvSpPr>
        <p:spPr bwMode="auto">
          <a:xfrm>
            <a:off x="4510831" y="980728"/>
            <a:ext cx="4175125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1600" b="0" i="0">
                <a:latin typeface="Courier" pitchFamily="2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dirty="0"/>
              <a:t>The Stack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Basics, How functions use a stack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Stack use in non-leaf function calls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Recursive Functions</a:t>
            </a:r>
          </a:p>
          <a:p>
            <a:r>
              <a:rPr lang="en-US" dirty="0"/>
              <a:t>Floating Point Numbers</a:t>
            </a:r>
          </a:p>
          <a:p>
            <a:r>
              <a:rPr lang="en-US" dirty="0"/>
              <a:t>Instruction Formats</a:t>
            </a:r>
          </a:p>
          <a:p>
            <a:r>
              <a:rPr lang="en-US" dirty="0"/>
              <a:t>Machine Instructions</a:t>
            </a:r>
          </a:p>
          <a:p>
            <a:r>
              <a:rPr lang="en-US" dirty="0">
                <a:solidFill>
                  <a:srgbClr val="0070C0"/>
                </a:solidFill>
              </a:rPr>
              <a:t>Microarchitecture 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Combinational and Sequential logic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Clock, Registers,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Muxes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, Adder, Subtractor, Comparator, Buses, Register file, Idealized Memory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Timing considerations 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Maximum frequency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Single Cycle Vs Multicycle vs Pipeline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Datapath design for  R-type, and I-type Instructions: </a:t>
            </a:r>
            <a:r>
              <a:rPr lang="en-US" b="1" dirty="0">
                <a:solidFill>
                  <a:srgbClr val="0070C0"/>
                </a:solidFill>
              </a:rPr>
              <a:t>add, sub, </a:t>
            </a:r>
            <a:r>
              <a:rPr lang="en-US" b="1" dirty="0" err="1">
                <a:solidFill>
                  <a:srgbClr val="0070C0"/>
                </a:solidFill>
              </a:rPr>
              <a:t>addi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lw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sw</a:t>
            </a:r>
            <a:r>
              <a:rPr lang="en-US" b="1" dirty="0">
                <a:solidFill>
                  <a:srgbClr val="0070C0"/>
                </a:solidFill>
              </a:rPr>
              <a:t>, branch instructions 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17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d2440be3b_0_74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Trivia</a:t>
            </a:r>
            <a:endParaRPr dirty="0"/>
          </a:p>
        </p:txBody>
      </p:sp>
      <p:sp>
        <p:nvSpPr>
          <p:cNvPr id="523" name="Google Shape;523;g5d2440be3b_0_74"/>
          <p:cNvSpPr txBox="1">
            <a:spLocks noGrp="1"/>
          </p:cNvSpPr>
          <p:nvPr>
            <p:ph type="body" idx="1"/>
          </p:nvPr>
        </p:nvSpPr>
        <p:spPr>
          <a:xfrm>
            <a:off x="222739" y="1178169"/>
            <a:ext cx="8628300" cy="47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Which of the following circuits is the correct PCSel for jumps? </a:t>
            </a:r>
            <a:endParaRPr/>
          </a:p>
        </p:txBody>
      </p:sp>
      <p:pic>
        <p:nvPicPr>
          <p:cNvPr id="525" name="Google Shape;525;g5d2440be3b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125" y="2115485"/>
            <a:ext cx="4336801" cy="173841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26" name="Google Shape;526;g5d2440be3b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125" y="4057575"/>
            <a:ext cx="4336800" cy="18039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7" name="Google Shape;527;g5d2440be3b_0_74"/>
          <p:cNvSpPr txBox="1"/>
          <p:nvPr/>
        </p:nvSpPr>
        <p:spPr>
          <a:xfrm>
            <a:off x="1417450" y="2657725"/>
            <a:ext cx="8235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5d2440be3b_0_74"/>
          <p:cNvSpPr txBox="1"/>
          <p:nvPr/>
        </p:nvSpPr>
        <p:spPr>
          <a:xfrm>
            <a:off x="1417450" y="4565513"/>
            <a:ext cx="8235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601;g5ce8b99149_0_339">
            <a:extLst>
              <a:ext uri="{FF2B5EF4-FFF2-40B4-BE49-F238E27FC236}">
                <a16:creationId xmlns:a16="http://schemas.microsoft.com/office/drawing/2014/main" id="{DA695AAB-30E2-4642-9A81-219A09ADD32B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65923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d2440be3b_0_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Putting them all together</a:t>
            </a:r>
            <a:endParaRPr dirty="0"/>
          </a:p>
        </p:txBody>
      </p:sp>
      <p:sp>
        <p:nvSpPr>
          <p:cNvPr id="538" name="Google Shape;538;g5d2440be3b_0_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Three cases</a:t>
            </a:r>
          </a:p>
          <a:p>
            <a:pPr lvl="1"/>
            <a:r>
              <a:rPr lang="en-US" dirty="0"/>
              <a:t>Regular instruction, or</a:t>
            </a:r>
          </a:p>
          <a:p>
            <a:pPr lvl="1"/>
            <a:r>
              <a:rPr lang="en-US" dirty="0"/>
              <a:t>Branch instruction, or </a:t>
            </a:r>
          </a:p>
          <a:p>
            <a:pPr lvl="1"/>
            <a:r>
              <a:rPr lang="en-US" dirty="0"/>
              <a:t>Jump instruction. </a:t>
            </a:r>
          </a:p>
          <a:p>
            <a:r>
              <a:rPr lang="en-US" dirty="0"/>
              <a:t>To combine all our signals together and retain the functionality of each individual piece, we’ll </a:t>
            </a:r>
            <a:r>
              <a:rPr lang="en-US" b="1" dirty="0">
                <a:solidFill>
                  <a:srgbClr val="0070C0"/>
                </a:solidFill>
              </a:rPr>
              <a:t>OR</a:t>
            </a:r>
            <a:r>
              <a:rPr lang="en-US" dirty="0"/>
              <a:t> them</a:t>
            </a:r>
            <a:endParaRPr dirty="0"/>
          </a:p>
          <a:p>
            <a:r>
              <a:rPr lang="en-US" dirty="0"/>
              <a:t>If any of the sub-circuits are true, </a:t>
            </a:r>
            <a:r>
              <a:rPr lang="en-US" dirty="0" err="1"/>
              <a:t>PCSel</a:t>
            </a:r>
            <a:r>
              <a:rPr lang="en-US" dirty="0"/>
              <a:t> will become 1</a:t>
            </a:r>
            <a:endParaRPr dirty="0"/>
          </a:p>
          <a:p>
            <a:pPr lvl="1"/>
            <a:r>
              <a:rPr lang="en-US" dirty="0"/>
              <a:t>Otherwise, it’ll be 0</a:t>
            </a:r>
            <a:endParaRPr dirty="0"/>
          </a:p>
          <a:p>
            <a:r>
              <a:rPr lang="en-US" dirty="0"/>
              <a:t>For all normal instructions will have </a:t>
            </a:r>
            <a:r>
              <a:rPr lang="en-US" dirty="0" err="1"/>
              <a:t>PCSel</a:t>
            </a:r>
            <a:r>
              <a:rPr lang="en-US" dirty="0"/>
              <a:t> = 0, while branch, jump will have </a:t>
            </a:r>
            <a:r>
              <a:rPr lang="en-US" dirty="0" err="1"/>
              <a:t>PCSel</a:t>
            </a:r>
            <a:r>
              <a:rPr lang="en-US" dirty="0"/>
              <a:t> = 1 as desired </a:t>
            </a:r>
            <a:endParaRPr dirty="0"/>
          </a:p>
        </p:txBody>
      </p:sp>
      <p:sp>
        <p:nvSpPr>
          <p:cNvPr id="7" name="Google Shape;601;g5ce8b99149_0_339">
            <a:extLst>
              <a:ext uri="{FF2B5EF4-FFF2-40B4-BE49-F238E27FC236}">
                <a16:creationId xmlns:a16="http://schemas.microsoft.com/office/drawing/2014/main" id="{CDDC504A-8DBB-E04B-8F21-D79ED2024EC9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371214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5d2440be3b_0_50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</a:rPr>
              <a:t>PCSel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Final Circuit</a:t>
            </a:r>
            <a:endParaRPr dirty="0"/>
          </a:p>
        </p:txBody>
      </p:sp>
      <p:pic>
        <p:nvPicPr>
          <p:cNvPr id="549" name="Google Shape;549;g5d2440be3b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688" y="1195689"/>
            <a:ext cx="4492621" cy="53575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01;g5ce8b99149_0_339">
            <a:extLst>
              <a:ext uri="{FF2B5EF4-FFF2-40B4-BE49-F238E27FC236}">
                <a16:creationId xmlns:a16="http://schemas.microsoft.com/office/drawing/2014/main" id="{C86DB8F3-7406-4646-9BDF-3C928A2F4D71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40531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d2440be3b_0_96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 Signals: Big picture</a:t>
            </a:r>
            <a:endParaRPr dirty="0"/>
          </a:p>
        </p:txBody>
      </p:sp>
      <p:sp>
        <p:nvSpPr>
          <p:cNvPr id="558" name="Google Shape;558;g5d2440be3b_0_96"/>
          <p:cNvSpPr txBox="1">
            <a:spLocks noGrp="1"/>
          </p:cNvSpPr>
          <p:nvPr>
            <p:ph type="body" idx="1"/>
          </p:nvPr>
        </p:nvSpPr>
        <p:spPr>
          <a:xfrm>
            <a:off x="222739" y="1406769"/>
            <a:ext cx="8628300" cy="47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Control signals cause the same hardware to behave differently and execute different instructions</a:t>
            </a:r>
            <a:endParaRPr dirty="0"/>
          </a:p>
          <a:p>
            <a:r>
              <a:rPr lang="en-US" dirty="0"/>
              <a:t>For every instruction, all control signals are set to one of their possible values or an indeterminate (*) value indicating the control signal doesn’t affect the instruction’s execution</a:t>
            </a:r>
            <a:endParaRPr dirty="0"/>
          </a:p>
          <a:p>
            <a:r>
              <a:rPr lang="en-US" dirty="0">
                <a:solidFill>
                  <a:srgbClr val="0070C0"/>
                </a:solidFill>
              </a:rPr>
              <a:t>Each control signal has a sub-circuit based on </a:t>
            </a:r>
            <a:r>
              <a:rPr lang="en-US" dirty="0">
                <a:solidFill>
                  <a:srgbClr val="FF0000"/>
                </a:solidFill>
              </a:rPr>
              <a:t>~nine bits </a:t>
            </a:r>
            <a:r>
              <a:rPr lang="en-US" dirty="0">
                <a:solidFill>
                  <a:srgbClr val="0070C0"/>
                </a:solidFill>
              </a:rPr>
              <a:t>from the instruction format</a:t>
            </a:r>
          </a:p>
          <a:p>
            <a:pPr lvl="1"/>
            <a:r>
              <a:rPr lang="en-US" dirty="0"/>
              <a:t>We will see what are these bits..</a:t>
            </a:r>
            <a:endParaRPr dirty="0"/>
          </a:p>
        </p:txBody>
      </p:sp>
      <p:sp>
        <p:nvSpPr>
          <p:cNvPr id="7" name="Google Shape;601;g5ce8b99149_0_339">
            <a:extLst>
              <a:ext uri="{FF2B5EF4-FFF2-40B4-BE49-F238E27FC236}">
                <a16:creationId xmlns:a16="http://schemas.microsoft.com/office/drawing/2014/main" id="{3E968E70-9FD7-854B-8558-8A5BA66F0120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451642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5A34-C64A-E342-807E-EA467E77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0"/>
            <a:ext cx="7591425" cy="762000"/>
          </a:xfrm>
        </p:spPr>
        <p:txBody>
          <a:bodyPr/>
          <a:lstStyle/>
          <a:p>
            <a:r>
              <a:rPr lang="en-US" dirty="0"/>
              <a:t>We need just 9 bits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FF6BD-2D23-3247-BA21-AC2236E7C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61" y="908720"/>
            <a:ext cx="7397626" cy="48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72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d2440be3b_0_131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 Signals: ADD</a:t>
            </a:r>
            <a:endParaRPr dirty="0"/>
          </a:p>
        </p:txBody>
      </p:sp>
      <p:cxnSp>
        <p:nvCxnSpPr>
          <p:cNvPr id="569" name="Google Shape;569;g5d2440be3b_0_131"/>
          <p:cNvCxnSpPr/>
          <p:nvPr/>
        </p:nvCxnSpPr>
        <p:spPr>
          <a:xfrm>
            <a:off x="5183902" y="3481625"/>
            <a:ext cx="0" cy="1877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70" name="Google Shape;570;g5d2440be3b_0_131"/>
          <p:cNvCxnSpPr/>
          <p:nvPr/>
        </p:nvCxnSpPr>
        <p:spPr>
          <a:xfrm>
            <a:off x="5031502" y="3481625"/>
            <a:ext cx="0" cy="1877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71" name="Google Shape;571;g5d2440be3b_0_131"/>
          <p:cNvSpPr/>
          <p:nvPr/>
        </p:nvSpPr>
        <p:spPr>
          <a:xfrm>
            <a:off x="2133600" y="2668825"/>
            <a:ext cx="609600" cy="91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g5d2440be3b_0_131"/>
          <p:cNvGrpSpPr/>
          <p:nvPr/>
        </p:nvGrpSpPr>
        <p:grpSpPr>
          <a:xfrm>
            <a:off x="6172200" y="2262425"/>
            <a:ext cx="521400" cy="1320750"/>
            <a:chOff x="6324600" y="3115310"/>
            <a:chExt cx="521400" cy="1056600"/>
          </a:xfrm>
        </p:grpSpPr>
        <p:sp>
          <p:nvSpPr>
            <p:cNvPr id="573" name="Google Shape;573;g5d2440be3b_0_131"/>
            <p:cNvSpPr/>
            <p:nvPr/>
          </p:nvSpPr>
          <p:spPr>
            <a:xfrm rot="5400000">
              <a:off x="6063000" y="3453110"/>
              <a:ext cx="105660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g5d2440be3b_0_131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5" name="Google Shape;575;g5d2440be3b_0_131"/>
            <p:cNvCxnSpPr>
              <a:stCxn id="574" idx="2"/>
              <a:endCxn id="574" idx="4"/>
            </p:cNvCxnSpPr>
            <p:nvPr/>
          </p:nvCxnSpPr>
          <p:spPr>
            <a:xfrm>
              <a:off x="6400807" y="3602991"/>
              <a:ext cx="0" cy="1524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76" name="Google Shape;576;g5d2440be3b_0_131"/>
            <p:cNvSpPr txBox="1"/>
            <p:nvPr/>
          </p:nvSpPr>
          <p:spPr>
            <a:xfrm>
              <a:off x="6324600" y="3181350"/>
              <a:ext cx="521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7" name="Google Shape;577;g5d2440be3b_0_131"/>
          <p:cNvGrpSpPr/>
          <p:nvPr/>
        </p:nvGrpSpPr>
        <p:grpSpPr>
          <a:xfrm>
            <a:off x="3429000" y="3989521"/>
            <a:ext cx="615900" cy="1015975"/>
            <a:chOff x="3733800" y="3105150"/>
            <a:chExt cx="615900" cy="762000"/>
          </a:xfrm>
        </p:grpSpPr>
        <p:sp>
          <p:nvSpPr>
            <p:cNvPr id="578" name="Google Shape;578;g5d2440be3b_0_131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g5d2440be3b_0_131"/>
            <p:cNvSpPr txBox="1"/>
            <p:nvPr/>
          </p:nvSpPr>
          <p:spPr>
            <a:xfrm>
              <a:off x="3733800" y="3218081"/>
              <a:ext cx="6159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g5d2440be3b_0_131"/>
          <p:cNvGrpSpPr/>
          <p:nvPr/>
        </p:nvGrpSpPr>
        <p:grpSpPr>
          <a:xfrm>
            <a:off x="2133600" y="1855916"/>
            <a:ext cx="304800" cy="609585"/>
            <a:chOff x="5181600" y="3257550"/>
            <a:chExt cx="304800" cy="457200"/>
          </a:xfrm>
        </p:grpSpPr>
        <p:sp>
          <p:nvSpPr>
            <p:cNvPr id="581" name="Google Shape;581;g5d2440be3b_0_131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g5d2440be3b_0_131"/>
            <p:cNvSpPr txBox="1"/>
            <p:nvPr/>
          </p:nvSpPr>
          <p:spPr>
            <a:xfrm>
              <a:off x="5181600" y="3333750"/>
              <a:ext cx="298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3" name="Google Shape;583;g5d2440be3b_0_131"/>
          <p:cNvCxnSpPr>
            <a:endCxn id="584" idx="3"/>
          </p:cNvCxnSpPr>
          <p:nvPr/>
        </p:nvCxnSpPr>
        <p:spPr>
          <a:xfrm rot="10800000">
            <a:off x="1219200" y="3027378"/>
            <a:ext cx="10500" cy="2360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85" name="Google Shape;585;g5d2440be3b_0_131"/>
          <p:cNvCxnSpPr/>
          <p:nvPr/>
        </p:nvCxnSpPr>
        <p:spPr>
          <a:xfrm rot="10800000">
            <a:off x="4879102" y="3632300"/>
            <a:ext cx="0" cy="1727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586" name="Google Shape;586;g5d2440be3b_0_131"/>
          <p:cNvGrpSpPr/>
          <p:nvPr/>
        </p:nvGrpSpPr>
        <p:grpSpPr>
          <a:xfrm>
            <a:off x="7010400" y="2465567"/>
            <a:ext cx="990600" cy="1117572"/>
            <a:chOff x="6324600" y="1733550"/>
            <a:chExt cx="990600" cy="838200"/>
          </a:xfrm>
        </p:grpSpPr>
        <p:sp>
          <p:nvSpPr>
            <p:cNvPr id="587" name="Google Shape;587;g5d2440be3b_0_131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DMEM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g5d2440be3b_0_131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g5d2440be3b_0_131"/>
          <p:cNvGrpSpPr/>
          <p:nvPr/>
        </p:nvGrpSpPr>
        <p:grpSpPr>
          <a:xfrm>
            <a:off x="4726702" y="2770314"/>
            <a:ext cx="762000" cy="914377"/>
            <a:chOff x="5029200" y="3333750"/>
            <a:chExt cx="762000" cy="685800"/>
          </a:xfrm>
        </p:grpSpPr>
        <p:sp>
          <p:nvSpPr>
            <p:cNvPr id="590" name="Google Shape;590;g5d2440be3b_0_131"/>
            <p:cNvSpPr/>
            <p:nvPr/>
          </p:nvSpPr>
          <p:spPr>
            <a:xfrm rot="5400000">
              <a:off x="4989998" y="3449250"/>
              <a:ext cx="685800" cy="4548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g5d2440be3b_0_131"/>
            <p:cNvSpPr txBox="1"/>
            <p:nvPr/>
          </p:nvSpPr>
          <p:spPr>
            <a:xfrm>
              <a:off x="5029200" y="3409950"/>
              <a:ext cx="76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Branch Comp.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g5d2440be3b_0_131"/>
          <p:cNvGrpSpPr/>
          <p:nvPr/>
        </p:nvGrpSpPr>
        <p:grpSpPr>
          <a:xfrm>
            <a:off x="3657600" y="1957577"/>
            <a:ext cx="841800" cy="1930352"/>
            <a:chOff x="3657600" y="1428750"/>
            <a:chExt cx="841800" cy="1447800"/>
          </a:xfrm>
        </p:grpSpPr>
        <p:grpSp>
          <p:nvGrpSpPr>
            <p:cNvPr id="593" name="Google Shape;593;g5d2440be3b_0_131"/>
            <p:cNvGrpSpPr/>
            <p:nvPr/>
          </p:nvGrpSpPr>
          <p:grpSpPr>
            <a:xfrm>
              <a:off x="3657600" y="1428750"/>
              <a:ext cx="838200" cy="1447800"/>
              <a:chOff x="3810000" y="1412681"/>
              <a:chExt cx="838200" cy="1447800"/>
            </a:xfrm>
          </p:grpSpPr>
          <p:sp>
            <p:nvSpPr>
              <p:cNvPr id="594" name="Google Shape;594;g5d2440be3b_0_131"/>
              <p:cNvSpPr/>
              <p:nvPr/>
            </p:nvSpPr>
            <p:spPr>
              <a:xfrm>
                <a:off x="3810000" y="1412681"/>
                <a:ext cx="838200" cy="14478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Reg[]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g5d2440be3b_0_131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6" name="Google Shape;596;g5d2440be3b_0_131"/>
            <p:cNvSpPr txBox="1"/>
            <p:nvPr/>
          </p:nvSpPr>
          <p:spPr>
            <a:xfrm>
              <a:off x="3657600" y="2234684"/>
              <a:ext cx="3975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g5d2440be3b_0_131"/>
            <p:cNvSpPr txBox="1"/>
            <p:nvPr/>
          </p:nvSpPr>
          <p:spPr>
            <a:xfrm>
              <a:off x="3657600" y="2463284"/>
              <a:ext cx="38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g5d2440be3b_0_131"/>
            <p:cNvSpPr txBox="1"/>
            <p:nvPr/>
          </p:nvSpPr>
          <p:spPr>
            <a:xfrm>
              <a:off x="4114800" y="2234684"/>
              <a:ext cx="384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g5d2440be3b_0_131"/>
            <p:cNvSpPr txBox="1"/>
            <p:nvPr/>
          </p:nvSpPr>
          <p:spPr>
            <a:xfrm>
              <a:off x="3657600" y="1998881"/>
              <a:ext cx="399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g5d2440be3b_0_131"/>
            <p:cNvSpPr txBox="1"/>
            <p:nvPr/>
          </p:nvSpPr>
          <p:spPr>
            <a:xfrm>
              <a:off x="4114800" y="2463284"/>
              <a:ext cx="3774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g5d2440be3b_0_131"/>
            <p:cNvSpPr txBox="1"/>
            <p:nvPr/>
          </p:nvSpPr>
          <p:spPr>
            <a:xfrm>
              <a:off x="3657600" y="1694081"/>
              <a:ext cx="388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DataD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02" name="Google Shape;602;g5d2440be3b_0_131"/>
          <p:cNvCxnSpPr/>
          <p:nvPr/>
        </p:nvCxnSpPr>
        <p:spPr>
          <a:xfrm rot="10800000">
            <a:off x="6454320" y="3446300"/>
            <a:ext cx="0" cy="1913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03" name="Google Shape;603;g5d2440be3b_0_131"/>
          <p:cNvCxnSpPr/>
          <p:nvPr/>
        </p:nvCxnSpPr>
        <p:spPr>
          <a:xfrm rot="10800000">
            <a:off x="4191000" y="3887900"/>
            <a:ext cx="0" cy="1471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04" name="Google Shape;604;g5d2440be3b_0_131"/>
          <p:cNvCxnSpPr/>
          <p:nvPr/>
        </p:nvCxnSpPr>
        <p:spPr>
          <a:xfrm rot="10800000">
            <a:off x="7233228" y="3575000"/>
            <a:ext cx="0" cy="1784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05" name="Google Shape;605;g5d2440be3b_0_131"/>
          <p:cNvSpPr txBox="1"/>
          <p:nvPr/>
        </p:nvSpPr>
        <p:spPr>
          <a:xfrm>
            <a:off x="7010400" y="2770425"/>
            <a:ext cx="307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5d2440be3b_0_131"/>
          <p:cNvSpPr txBox="1"/>
          <p:nvPr/>
        </p:nvSpPr>
        <p:spPr>
          <a:xfrm>
            <a:off x="7031583" y="3133804"/>
            <a:ext cx="435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DataW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g5d2440be3b_0_131"/>
          <p:cNvSpPr txBox="1"/>
          <p:nvPr/>
        </p:nvSpPr>
        <p:spPr>
          <a:xfrm>
            <a:off x="7543800" y="2872025"/>
            <a:ext cx="384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Google Shape;608;g5d2440be3b_0_131"/>
          <p:cNvCxnSpPr>
            <a:endCxn id="609" idx="3"/>
          </p:cNvCxnSpPr>
          <p:nvPr/>
        </p:nvCxnSpPr>
        <p:spPr>
          <a:xfrm rot="10800000">
            <a:off x="5867400" y="3584353"/>
            <a:ext cx="0" cy="1790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10" name="Google Shape;610;g5d2440be3b_0_131"/>
          <p:cNvCxnSpPr>
            <a:endCxn id="611" idx="3"/>
          </p:cNvCxnSpPr>
          <p:nvPr/>
        </p:nvCxnSpPr>
        <p:spPr>
          <a:xfrm rot="10800000">
            <a:off x="6019800" y="2824178"/>
            <a:ext cx="0" cy="2551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612" name="Google Shape;612;g5d2440be3b_0_131"/>
          <p:cNvGrpSpPr/>
          <p:nvPr/>
        </p:nvGrpSpPr>
        <p:grpSpPr>
          <a:xfrm>
            <a:off x="5943600" y="2160780"/>
            <a:ext cx="152400" cy="711182"/>
            <a:chOff x="5791200" y="1352550"/>
            <a:chExt cx="152400" cy="533400"/>
          </a:xfrm>
        </p:grpSpPr>
        <p:sp>
          <p:nvSpPr>
            <p:cNvPr id="611" name="Google Shape;611;g5d2440be3b_0_13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g5d2440be3b_0_131"/>
            <p:cNvSpPr txBox="1"/>
            <p:nvPr/>
          </p:nvSpPr>
          <p:spPr>
            <a:xfrm>
              <a:off x="5807075" y="1390650"/>
              <a:ext cx="76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5d2440be3b_0_131"/>
            <p:cNvSpPr txBox="1"/>
            <p:nvPr/>
          </p:nvSpPr>
          <p:spPr>
            <a:xfrm>
              <a:off x="5810250" y="1638300"/>
              <a:ext cx="78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15" name="Google Shape;615;g5d2440be3b_0_131"/>
          <p:cNvCxnSpPr>
            <a:stCxn id="587" idx="3"/>
          </p:cNvCxnSpPr>
          <p:nvPr/>
        </p:nvCxnSpPr>
        <p:spPr>
          <a:xfrm rot="10800000" flipH="1">
            <a:off x="8001000" y="3003953"/>
            <a:ext cx="367800" cy="20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616" name="Google Shape;616;g5d2440be3b_0_131"/>
          <p:cNvGrpSpPr/>
          <p:nvPr/>
        </p:nvGrpSpPr>
        <p:grpSpPr>
          <a:xfrm>
            <a:off x="8382000" y="2262367"/>
            <a:ext cx="152400" cy="1015975"/>
            <a:chOff x="8229600" y="1733550"/>
            <a:chExt cx="152400" cy="762000"/>
          </a:xfrm>
        </p:grpSpPr>
        <p:sp>
          <p:nvSpPr>
            <p:cNvPr id="617" name="Google Shape;617;g5d2440be3b_0_131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g5d2440be3b_0_131"/>
            <p:cNvSpPr txBox="1"/>
            <p:nvPr/>
          </p:nvSpPr>
          <p:spPr>
            <a:xfrm>
              <a:off x="8255000" y="2232025"/>
              <a:ext cx="76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g5d2440be3b_0_131"/>
            <p:cNvSpPr txBox="1"/>
            <p:nvPr/>
          </p:nvSpPr>
          <p:spPr>
            <a:xfrm>
              <a:off x="8255000" y="2016125"/>
              <a:ext cx="76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g5d2440be3b_0_131"/>
            <p:cNvSpPr txBox="1"/>
            <p:nvPr/>
          </p:nvSpPr>
          <p:spPr>
            <a:xfrm>
              <a:off x="8255000" y="1800225"/>
              <a:ext cx="76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21" name="Google Shape;621;g5d2440be3b_0_131"/>
          <p:cNvCxnSpPr>
            <a:stCxn id="573" idx="0"/>
            <a:endCxn id="605" idx="1"/>
          </p:cNvCxnSpPr>
          <p:nvPr/>
        </p:nvCxnSpPr>
        <p:spPr>
          <a:xfrm rot="10800000" flipH="1">
            <a:off x="6629400" y="2893700"/>
            <a:ext cx="381000" cy="29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22" name="Google Shape;622;g5d2440be3b_0_131"/>
          <p:cNvCxnSpPr/>
          <p:nvPr/>
        </p:nvCxnSpPr>
        <p:spPr>
          <a:xfrm rot="10800000">
            <a:off x="8458200" y="3176900"/>
            <a:ext cx="0" cy="2182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23" name="Google Shape;623;g5d2440be3b_0_131"/>
          <p:cNvCxnSpPr/>
          <p:nvPr/>
        </p:nvCxnSpPr>
        <p:spPr>
          <a:xfrm rot="10800000">
            <a:off x="6781800" y="1680600"/>
            <a:ext cx="0" cy="123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4" name="Google Shape;624;g5d2440be3b_0_131"/>
          <p:cNvCxnSpPr>
            <a:endCxn id="617" idx="2"/>
          </p:cNvCxnSpPr>
          <p:nvPr/>
        </p:nvCxnSpPr>
        <p:spPr>
          <a:xfrm>
            <a:off x="914400" y="1680755"/>
            <a:ext cx="7467600" cy="1089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25" name="Google Shape;625;g5d2440be3b_0_131"/>
          <p:cNvCxnSpPr/>
          <p:nvPr/>
        </p:nvCxnSpPr>
        <p:spPr>
          <a:xfrm rot="-5400000" flipH="1">
            <a:off x="610949" y="1980378"/>
            <a:ext cx="835500" cy="228600"/>
          </a:xfrm>
          <a:prstGeom prst="bentConnector3">
            <a:avLst>
              <a:gd name="adj1" fmla="val 101582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626" name="Google Shape;626;g5d2440be3b_0_131"/>
          <p:cNvGrpSpPr/>
          <p:nvPr/>
        </p:nvGrpSpPr>
        <p:grpSpPr>
          <a:xfrm>
            <a:off x="1143000" y="2363980"/>
            <a:ext cx="152400" cy="711182"/>
            <a:chOff x="5791200" y="1352550"/>
            <a:chExt cx="152400" cy="533400"/>
          </a:xfrm>
        </p:grpSpPr>
        <p:sp>
          <p:nvSpPr>
            <p:cNvPr id="584" name="Google Shape;584;g5d2440be3b_0_13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g5d2440be3b_0_131"/>
            <p:cNvSpPr txBox="1"/>
            <p:nvPr/>
          </p:nvSpPr>
          <p:spPr>
            <a:xfrm>
              <a:off x="5807075" y="1390650"/>
              <a:ext cx="76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5d2440be3b_0_131"/>
            <p:cNvSpPr txBox="1"/>
            <p:nvPr/>
          </p:nvSpPr>
          <p:spPr>
            <a:xfrm>
              <a:off x="5810250" y="1638300"/>
              <a:ext cx="78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29" name="Google Shape;629;g5d2440be3b_0_131"/>
          <p:cNvCxnSpPr>
            <a:stCxn id="584" idx="0"/>
            <a:endCxn id="630" idx="1"/>
          </p:cNvCxnSpPr>
          <p:nvPr/>
        </p:nvCxnSpPr>
        <p:spPr>
          <a:xfrm>
            <a:off x="1295400" y="2719571"/>
            <a:ext cx="15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1" name="Google Shape;631;g5d2440be3b_0_131"/>
          <p:cNvCxnSpPr>
            <a:stCxn id="630" idx="3"/>
            <a:endCxn id="571" idx="1"/>
          </p:cNvCxnSpPr>
          <p:nvPr/>
        </p:nvCxnSpPr>
        <p:spPr>
          <a:xfrm>
            <a:off x="1813200" y="2719550"/>
            <a:ext cx="320400" cy="406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2" name="Google Shape;632;g5d2440be3b_0_131"/>
          <p:cNvCxnSpPr/>
          <p:nvPr/>
        </p:nvCxnSpPr>
        <p:spPr>
          <a:xfrm rot="-5400000">
            <a:off x="1798825" y="2358925"/>
            <a:ext cx="578400" cy="183000"/>
          </a:xfrm>
          <a:prstGeom prst="bentConnector3">
            <a:avLst>
              <a:gd name="adj1" fmla="val 97519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3" name="Google Shape;633;g5d2440be3b_0_131"/>
          <p:cNvCxnSpPr>
            <a:stCxn id="581" idx="0"/>
          </p:cNvCxnSpPr>
          <p:nvPr/>
        </p:nvCxnSpPr>
        <p:spPr>
          <a:xfrm rot="10800000" flipH="1">
            <a:off x="2438400" y="1551109"/>
            <a:ext cx="304800" cy="609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4" name="Google Shape;634;g5d2440be3b_0_131"/>
          <p:cNvCxnSpPr/>
          <p:nvPr/>
        </p:nvCxnSpPr>
        <p:spPr>
          <a:xfrm>
            <a:off x="2743200" y="1551225"/>
            <a:ext cx="5638800" cy="914400"/>
          </a:xfrm>
          <a:prstGeom prst="bentConnector3">
            <a:avLst>
              <a:gd name="adj1" fmla="val 97158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5" name="Google Shape;635;g5d2440be3b_0_131"/>
          <p:cNvCxnSpPr/>
          <p:nvPr/>
        </p:nvCxnSpPr>
        <p:spPr>
          <a:xfrm flipH="1">
            <a:off x="1143000" y="1551225"/>
            <a:ext cx="1600200" cy="1320900"/>
          </a:xfrm>
          <a:prstGeom prst="bentConnector3">
            <a:avLst>
              <a:gd name="adj1" fmla="val 12440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6" name="Google Shape;636;g5d2440be3b_0_131"/>
          <p:cNvCxnSpPr>
            <a:stCxn id="611" idx="0"/>
          </p:cNvCxnSpPr>
          <p:nvPr/>
        </p:nvCxnSpPr>
        <p:spPr>
          <a:xfrm rot="10800000" flipH="1">
            <a:off x="6096000" y="2514271"/>
            <a:ext cx="152400" cy="2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7" name="Google Shape;637;g5d2440be3b_0_131"/>
          <p:cNvCxnSpPr>
            <a:stCxn id="598" idx="3"/>
            <a:endCxn id="614" idx="1"/>
          </p:cNvCxnSpPr>
          <p:nvPr/>
        </p:nvCxnSpPr>
        <p:spPr>
          <a:xfrm rot="10800000" flipH="1">
            <a:off x="4499400" y="2664826"/>
            <a:ext cx="1463400" cy="490500"/>
          </a:xfrm>
          <a:prstGeom prst="bentConnector3">
            <a:avLst>
              <a:gd name="adj1" fmla="val 4999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38" name="Google Shape;638;g5d2440be3b_0_131"/>
          <p:cNvCxnSpPr/>
          <p:nvPr/>
        </p:nvCxnSpPr>
        <p:spPr>
          <a:xfrm>
            <a:off x="4457521" y="3460115"/>
            <a:ext cx="957300" cy="426900"/>
          </a:xfrm>
          <a:prstGeom prst="bentConnector3">
            <a:avLst>
              <a:gd name="adj1" fmla="val 1683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9" name="Google Shape;639;g5d2440be3b_0_131"/>
          <p:cNvCxnSpPr/>
          <p:nvPr/>
        </p:nvCxnSpPr>
        <p:spPr>
          <a:xfrm rot="10800000" flipH="1">
            <a:off x="4648200" y="3148093"/>
            <a:ext cx="183600" cy="1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40" name="Google Shape;640;g5d2440be3b_0_131"/>
          <p:cNvCxnSpPr/>
          <p:nvPr/>
        </p:nvCxnSpPr>
        <p:spPr>
          <a:xfrm rot="10800000" flipH="1">
            <a:off x="4537364" y="3448140"/>
            <a:ext cx="259800" cy="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41" name="Google Shape;641;g5d2440be3b_0_131"/>
          <p:cNvCxnSpPr/>
          <p:nvPr/>
        </p:nvCxnSpPr>
        <p:spPr>
          <a:xfrm rot="10800000" flipH="1">
            <a:off x="2032325" y="1829150"/>
            <a:ext cx="3160500" cy="731400"/>
          </a:xfrm>
          <a:prstGeom prst="bentConnector3">
            <a:avLst>
              <a:gd name="adj1" fmla="val 37393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2" name="Google Shape;642;g5d2440be3b_0_131"/>
          <p:cNvCxnSpPr/>
          <p:nvPr/>
        </p:nvCxnSpPr>
        <p:spPr>
          <a:xfrm>
            <a:off x="5181600" y="1821413"/>
            <a:ext cx="762000" cy="489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643" name="Google Shape;643;g5d2440be3b_0_131"/>
          <p:cNvGrpSpPr/>
          <p:nvPr/>
        </p:nvGrpSpPr>
        <p:grpSpPr>
          <a:xfrm>
            <a:off x="1447800" y="2160764"/>
            <a:ext cx="365400" cy="1117572"/>
            <a:chOff x="1447800" y="1809750"/>
            <a:chExt cx="365400" cy="838200"/>
          </a:xfrm>
        </p:grpSpPr>
        <p:sp>
          <p:nvSpPr>
            <p:cNvPr id="630" name="Google Shape;630;g5d2440be3b_0_131"/>
            <p:cNvSpPr/>
            <p:nvPr/>
          </p:nvSpPr>
          <p:spPr>
            <a:xfrm>
              <a:off x="1447800" y="1809750"/>
              <a:ext cx="3654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4" name="Google Shape;644;g5d2440be3b_0_131"/>
            <p:cNvSpPr/>
            <p:nvPr/>
          </p:nvSpPr>
          <p:spPr>
            <a:xfrm>
              <a:off x="1600200" y="24955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5" name="Google Shape;645;g5d2440be3b_0_131"/>
          <p:cNvGrpSpPr/>
          <p:nvPr/>
        </p:nvGrpSpPr>
        <p:grpSpPr>
          <a:xfrm>
            <a:off x="5791200" y="2920955"/>
            <a:ext cx="152400" cy="711182"/>
            <a:chOff x="5791200" y="1352550"/>
            <a:chExt cx="152400" cy="533400"/>
          </a:xfrm>
        </p:grpSpPr>
        <p:sp>
          <p:nvSpPr>
            <p:cNvPr id="609" name="Google Shape;609;g5d2440be3b_0_13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g5d2440be3b_0_131"/>
            <p:cNvSpPr txBox="1"/>
            <p:nvPr/>
          </p:nvSpPr>
          <p:spPr>
            <a:xfrm>
              <a:off x="5807075" y="1390650"/>
              <a:ext cx="76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5d2440be3b_0_131"/>
            <p:cNvSpPr txBox="1"/>
            <p:nvPr/>
          </p:nvSpPr>
          <p:spPr>
            <a:xfrm>
              <a:off x="5810250" y="1638300"/>
              <a:ext cx="78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8" name="Google Shape;648;g5d2440be3b_0_131"/>
          <p:cNvCxnSpPr>
            <a:stCxn id="571" idx="3"/>
            <a:endCxn id="594" idx="1"/>
          </p:cNvCxnSpPr>
          <p:nvPr/>
        </p:nvCxnSpPr>
        <p:spPr>
          <a:xfrm rot="10800000" flipH="1">
            <a:off x="2743200" y="2922625"/>
            <a:ext cx="914400" cy="203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49" name="Google Shape;649;g5d2440be3b_0_131"/>
          <p:cNvCxnSpPr/>
          <p:nvPr/>
        </p:nvCxnSpPr>
        <p:spPr>
          <a:xfrm>
            <a:off x="2895600" y="3124200"/>
            <a:ext cx="0" cy="2235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50" name="Google Shape;650;g5d2440be3b_0_131"/>
          <p:cNvCxnSpPr/>
          <p:nvPr/>
        </p:nvCxnSpPr>
        <p:spPr>
          <a:xfrm rot="10800000" flipH="1">
            <a:off x="2886364" y="3278309"/>
            <a:ext cx="771300" cy="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51" name="Google Shape;651;g5d2440be3b_0_131"/>
          <p:cNvCxnSpPr/>
          <p:nvPr/>
        </p:nvCxnSpPr>
        <p:spPr>
          <a:xfrm rot="10800000" flipH="1">
            <a:off x="2897909" y="3583188"/>
            <a:ext cx="759600" cy="3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52" name="Google Shape;652;g5d2440be3b_0_131"/>
          <p:cNvCxnSpPr/>
          <p:nvPr/>
        </p:nvCxnSpPr>
        <p:spPr>
          <a:xfrm rot="10800000" flipH="1">
            <a:off x="2886364" y="4497524"/>
            <a:ext cx="618900" cy="12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53" name="Google Shape;653;g5d2440be3b_0_131"/>
          <p:cNvCxnSpPr>
            <a:stCxn id="617" idx="0"/>
          </p:cNvCxnSpPr>
          <p:nvPr/>
        </p:nvCxnSpPr>
        <p:spPr>
          <a:xfrm rot="10800000">
            <a:off x="3330900" y="1393055"/>
            <a:ext cx="5203500" cy="1377300"/>
          </a:xfrm>
          <a:prstGeom prst="bentConnector3">
            <a:avLst>
              <a:gd name="adj1" fmla="val -457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4" name="Google Shape;654;g5d2440be3b_0_131"/>
          <p:cNvCxnSpPr/>
          <p:nvPr/>
        </p:nvCxnSpPr>
        <p:spPr>
          <a:xfrm rot="-5400000" flipH="1">
            <a:off x="2946450" y="1803350"/>
            <a:ext cx="1117500" cy="304800"/>
          </a:xfrm>
          <a:prstGeom prst="bentConnector3">
            <a:avLst>
              <a:gd name="adj1" fmla="val 10028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55" name="Google Shape;655;g5d2440be3b_0_131"/>
          <p:cNvCxnSpPr/>
          <p:nvPr/>
        </p:nvCxnSpPr>
        <p:spPr>
          <a:xfrm rot="10800000">
            <a:off x="3810000" y="4851500"/>
            <a:ext cx="0" cy="507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56" name="Google Shape;656;g5d2440be3b_0_131"/>
          <p:cNvCxnSpPr/>
          <p:nvPr/>
        </p:nvCxnSpPr>
        <p:spPr>
          <a:xfrm rot="10800000" flipH="1">
            <a:off x="5943600" y="3327480"/>
            <a:ext cx="370500" cy="3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57" name="Google Shape;657;g5d2440be3b_0_131"/>
          <p:cNvCxnSpPr/>
          <p:nvPr/>
        </p:nvCxnSpPr>
        <p:spPr>
          <a:xfrm rot="10800000" flipH="1">
            <a:off x="5410200" y="3373681"/>
            <a:ext cx="1600200" cy="507900"/>
          </a:xfrm>
          <a:prstGeom prst="bentConnector3">
            <a:avLst>
              <a:gd name="adj1" fmla="val 8607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58" name="Google Shape;658;g5d2440be3b_0_131"/>
          <p:cNvSpPr txBox="1"/>
          <p:nvPr/>
        </p:nvSpPr>
        <p:spPr>
          <a:xfrm>
            <a:off x="2988810" y="2646436"/>
            <a:ext cx="547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5d2440be3b_0_131"/>
          <p:cNvSpPr txBox="1"/>
          <p:nvPr/>
        </p:nvSpPr>
        <p:spPr>
          <a:xfrm>
            <a:off x="2971800" y="3022600"/>
            <a:ext cx="6192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inst[19:15]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5d2440be3b_0_131"/>
          <p:cNvSpPr txBox="1"/>
          <p:nvPr/>
        </p:nvSpPr>
        <p:spPr>
          <a:xfrm>
            <a:off x="2971800" y="3327400"/>
            <a:ext cx="6192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inst[24:20]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5d2440be3b_0_131"/>
          <p:cNvSpPr txBox="1"/>
          <p:nvPr/>
        </p:nvSpPr>
        <p:spPr>
          <a:xfrm>
            <a:off x="2918691" y="4180224"/>
            <a:ext cx="547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2" name="Google Shape;662;g5d2440be3b_0_131"/>
          <p:cNvCxnSpPr/>
          <p:nvPr/>
        </p:nvCxnSpPr>
        <p:spPr>
          <a:xfrm rot="-5400000">
            <a:off x="5212827" y="3324885"/>
            <a:ext cx="778800" cy="377700"/>
          </a:xfrm>
          <a:prstGeom prst="bentConnector3">
            <a:avLst>
              <a:gd name="adj1" fmla="val 10048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63" name="Google Shape;663;g5d2440be3b_0_131"/>
          <p:cNvSpPr txBox="1"/>
          <p:nvPr/>
        </p:nvSpPr>
        <p:spPr>
          <a:xfrm>
            <a:off x="8250383" y="1888065"/>
            <a:ext cx="2820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pc+4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5d2440be3b_0_131"/>
          <p:cNvSpPr txBox="1"/>
          <p:nvPr/>
        </p:nvSpPr>
        <p:spPr>
          <a:xfrm>
            <a:off x="7923646" y="2075872"/>
            <a:ext cx="1740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g5d2440be3b_0_131"/>
          <p:cNvSpPr txBox="1"/>
          <p:nvPr/>
        </p:nvSpPr>
        <p:spPr>
          <a:xfrm>
            <a:off x="8029863" y="3141132"/>
            <a:ext cx="334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g5d2440be3b_0_131"/>
          <p:cNvSpPr txBox="1"/>
          <p:nvPr/>
        </p:nvSpPr>
        <p:spPr>
          <a:xfrm>
            <a:off x="8581737" y="2783993"/>
            <a:ext cx="1749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g5d2440be3b_0_131"/>
          <p:cNvSpPr txBox="1"/>
          <p:nvPr/>
        </p:nvSpPr>
        <p:spPr>
          <a:xfrm>
            <a:off x="813954" y="2479193"/>
            <a:ext cx="208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g5d2440be3b_0_131"/>
          <p:cNvSpPr txBox="1"/>
          <p:nvPr/>
        </p:nvSpPr>
        <p:spPr>
          <a:xfrm>
            <a:off x="701965" y="2868660"/>
            <a:ext cx="2820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pc+4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5d2440be3b_0_131"/>
          <p:cNvSpPr txBox="1"/>
          <p:nvPr/>
        </p:nvSpPr>
        <p:spPr>
          <a:xfrm>
            <a:off x="5312006" y="2413000"/>
            <a:ext cx="5241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Reg[rs1]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5d2440be3b_0_131"/>
          <p:cNvSpPr txBox="1"/>
          <p:nvPr/>
        </p:nvSpPr>
        <p:spPr>
          <a:xfrm>
            <a:off x="5395683" y="1999041"/>
            <a:ext cx="2193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5d2440be3b_0_131"/>
          <p:cNvSpPr txBox="1"/>
          <p:nvPr/>
        </p:nvSpPr>
        <p:spPr>
          <a:xfrm>
            <a:off x="4247574" y="4278745"/>
            <a:ext cx="6291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imm[31:0]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g5d2440be3b_0_131"/>
          <p:cNvSpPr txBox="1"/>
          <p:nvPr/>
        </p:nvSpPr>
        <p:spPr>
          <a:xfrm>
            <a:off x="5299981" y="2811841"/>
            <a:ext cx="533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Reg[rs2]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3" name="Google Shape;673;g5d2440be3b_0_131"/>
          <p:cNvCxnSpPr>
            <a:stCxn id="579" idx="3"/>
          </p:cNvCxnSpPr>
          <p:nvPr/>
        </p:nvCxnSpPr>
        <p:spPr>
          <a:xfrm rot="10800000" flipH="1">
            <a:off x="4044900" y="3428583"/>
            <a:ext cx="1746300" cy="1101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74" name="Google Shape;674;g5d2440be3b_0_131"/>
          <p:cNvSpPr/>
          <p:nvPr/>
        </p:nvSpPr>
        <p:spPr>
          <a:xfrm>
            <a:off x="838200" y="5359400"/>
            <a:ext cx="7868100" cy="954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g5d2440be3b_0_131"/>
          <p:cNvSpPr txBox="1"/>
          <p:nvPr/>
        </p:nvSpPr>
        <p:spPr>
          <a:xfrm>
            <a:off x="2590800" y="5438497"/>
            <a:ext cx="547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inst[31:0]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5d2440be3b_0_131"/>
          <p:cNvSpPr txBox="1"/>
          <p:nvPr/>
        </p:nvSpPr>
        <p:spPr>
          <a:xfrm>
            <a:off x="3429000" y="5461000"/>
            <a:ext cx="428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g5d2440be3b_0_131"/>
          <p:cNvSpPr txBox="1"/>
          <p:nvPr/>
        </p:nvSpPr>
        <p:spPr>
          <a:xfrm>
            <a:off x="3962400" y="5461000"/>
            <a:ext cx="481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RegWEn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g5d2440be3b_0_131"/>
          <p:cNvSpPr txBox="1"/>
          <p:nvPr/>
        </p:nvSpPr>
        <p:spPr>
          <a:xfrm>
            <a:off x="4572000" y="5461000"/>
            <a:ext cx="29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g5d2440be3b_0_131"/>
          <p:cNvSpPr txBox="1"/>
          <p:nvPr/>
        </p:nvSpPr>
        <p:spPr>
          <a:xfrm>
            <a:off x="4876800" y="5461000"/>
            <a:ext cx="2688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BrEq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g5d2440be3b_0_131"/>
          <p:cNvSpPr txBox="1"/>
          <p:nvPr/>
        </p:nvSpPr>
        <p:spPr>
          <a:xfrm>
            <a:off x="5181600" y="5461000"/>
            <a:ext cx="2541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BrLT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g5d2440be3b_0_131"/>
          <p:cNvSpPr txBox="1"/>
          <p:nvPr/>
        </p:nvSpPr>
        <p:spPr>
          <a:xfrm>
            <a:off x="5943600" y="5461000"/>
            <a:ext cx="2490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g5d2440be3b_0_131"/>
          <p:cNvSpPr txBox="1"/>
          <p:nvPr/>
        </p:nvSpPr>
        <p:spPr>
          <a:xfrm>
            <a:off x="5638800" y="5461000"/>
            <a:ext cx="2442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g5d2440be3b_0_131"/>
          <p:cNvSpPr txBox="1"/>
          <p:nvPr/>
        </p:nvSpPr>
        <p:spPr>
          <a:xfrm>
            <a:off x="6324600" y="5461000"/>
            <a:ext cx="3987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g5d2440be3b_0_131"/>
          <p:cNvSpPr txBox="1"/>
          <p:nvPr/>
        </p:nvSpPr>
        <p:spPr>
          <a:xfrm>
            <a:off x="6934200" y="5461000"/>
            <a:ext cx="5130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MemRW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g5d2440be3b_0_131"/>
          <p:cNvSpPr txBox="1"/>
          <p:nvPr/>
        </p:nvSpPr>
        <p:spPr>
          <a:xfrm>
            <a:off x="8229600" y="5461000"/>
            <a:ext cx="369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g5d2440be3b_0_131"/>
          <p:cNvSpPr txBox="1"/>
          <p:nvPr/>
        </p:nvSpPr>
        <p:spPr>
          <a:xfrm>
            <a:off x="990600" y="5461000"/>
            <a:ext cx="315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PCSel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g5d2440be3b_0_131"/>
          <p:cNvSpPr txBox="1"/>
          <p:nvPr/>
        </p:nvSpPr>
        <p:spPr>
          <a:xfrm>
            <a:off x="3406447" y="2209800"/>
            <a:ext cx="1749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245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FDB5-1B2E-7942-8040-40D68FAF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9578A-04E1-1A41-A24B-C846ED883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RISC-V instructions are very simple and regular </a:t>
            </a:r>
            <a:r>
              <a:rPr lang="en-US" dirty="0">
                <a:sym typeface="Wingdings" pitchFamily="2" charset="2"/>
              </a:rPr>
              <a:t> simple </a:t>
            </a:r>
            <a:r>
              <a:rPr lang="en-US" dirty="0" err="1">
                <a:sym typeface="Wingdings" pitchFamily="2" charset="2"/>
              </a:rPr>
              <a:t>datapath</a:t>
            </a:r>
            <a:r>
              <a:rPr lang="en-US" dirty="0">
                <a:sym typeface="Wingdings" pitchFamily="2" charset="2"/>
              </a:rPr>
              <a:t> design</a:t>
            </a:r>
          </a:p>
          <a:p>
            <a:r>
              <a:rPr lang="en-US" dirty="0">
                <a:sym typeface="Wingdings" pitchFamily="2" charset="2"/>
              </a:rPr>
              <a:t>We have studied single cycle </a:t>
            </a:r>
            <a:r>
              <a:rPr lang="en-US" dirty="0" err="1">
                <a:sym typeface="Wingdings" pitchFamily="2" charset="2"/>
              </a:rPr>
              <a:t>datapath</a:t>
            </a:r>
            <a:r>
              <a:rPr lang="en-US" dirty="0">
                <a:sym typeface="Wingdings" pitchFamily="2" charset="2"/>
              </a:rPr>
              <a:t> for </a:t>
            </a:r>
          </a:p>
          <a:p>
            <a:pPr lvl="1"/>
            <a:r>
              <a:rPr lang="en-US" dirty="0">
                <a:sym typeface="Wingdings" pitchFamily="2" charset="2"/>
              </a:rPr>
              <a:t>R-type Instructions</a:t>
            </a:r>
          </a:p>
          <a:p>
            <a:pPr lvl="1"/>
            <a:r>
              <a:rPr lang="en-US" dirty="0">
                <a:sym typeface="Wingdings" pitchFamily="2" charset="2"/>
              </a:rPr>
              <a:t>I-type Instructions</a:t>
            </a:r>
          </a:p>
          <a:p>
            <a:pPr lvl="1"/>
            <a:r>
              <a:rPr lang="en-US" dirty="0">
                <a:sym typeface="Wingdings" pitchFamily="2" charset="2"/>
              </a:rPr>
              <a:t>Branch Instructions</a:t>
            </a:r>
          </a:p>
          <a:p>
            <a:pPr lvl="1"/>
            <a:r>
              <a:rPr lang="en-US" dirty="0">
                <a:sym typeface="Wingdings" pitchFamily="2" charset="2"/>
              </a:rPr>
              <a:t>Jump Instructions</a:t>
            </a:r>
          </a:p>
          <a:p>
            <a:pPr lvl="1"/>
            <a:r>
              <a:rPr lang="en-US" dirty="0">
                <a:sym typeface="Wingdings" pitchFamily="2" charset="2"/>
              </a:rPr>
              <a:t>U–type Instructions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9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7A2C5D09-036C-A94B-A4EF-432DCBE0AD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26786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>
              <a:lnSpc>
                <a:spcPct val="90000"/>
              </a:lnSpc>
              <a:buClr>
                <a:srgbClr val="FF0000"/>
              </a:buClr>
              <a:buSzPts val="4400"/>
            </a:pPr>
            <a:r>
              <a:rPr lang="en-US" sz="3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Adding Branches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7265" y="1637972"/>
            <a:ext cx="2681337" cy="2215428"/>
            <a:chOff x="2570548" y="1802732"/>
            <a:chExt cx="2555222" cy="2216657"/>
          </a:xfrm>
        </p:grpSpPr>
        <p:sp>
          <p:nvSpPr>
            <p:cNvPr id="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3689089" y="2185486"/>
              <a:ext cx="235920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+4</a:t>
              </a:r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4105859" y="2402325"/>
              <a:ext cx="339797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Add</a:t>
              </a:r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4010130" y="3187949"/>
              <a:ext cx="805457" cy="831440"/>
              <a:chOff x="1325" y="1691"/>
              <a:chExt cx="470" cy="490"/>
            </a:xfrm>
          </p:grpSpPr>
          <p:sp>
            <p:nvSpPr>
              <p:cNvPr id="14" name="Rectangle 37"/>
              <p:cNvSpPr>
                <a:spLocks noChangeArrowheads="1"/>
              </p:cNvSpPr>
              <p:nvPr/>
            </p:nvSpPr>
            <p:spPr bwMode="auto">
              <a:xfrm>
                <a:off x="1325" y="1691"/>
                <a:ext cx="214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addr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15" name="Rectangle 38"/>
              <p:cNvSpPr>
                <a:spLocks noChangeArrowheads="1"/>
              </p:cNvSpPr>
              <p:nvPr/>
            </p:nvSpPr>
            <p:spPr bwMode="auto">
              <a:xfrm>
                <a:off x="1612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inst</a:t>
                </a:r>
                <a:endParaRPr lang="en-US" sz="688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16" name="Rectangle 39"/>
              <p:cNvSpPr>
                <a:spLocks noChangeArrowheads="1"/>
              </p:cNvSpPr>
              <p:nvPr/>
            </p:nvSpPr>
            <p:spPr bwMode="auto">
              <a:xfrm>
                <a:off x="1426" y="2054"/>
                <a:ext cx="283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125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IMEM</a:t>
                </a:r>
              </a:p>
            </p:txBody>
          </p:sp>
        </p:grp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1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2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2755770" y="3348468"/>
              <a:ext cx="376460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pc+4</a:t>
              </a:r>
            </a:p>
          </p:txBody>
        </p:sp>
      </p:grpSp>
      <p:sp>
        <p:nvSpPr>
          <p:cNvPr id="17" name="Freeform 48"/>
          <p:cNvSpPr>
            <a:spLocks/>
          </p:cNvSpPr>
          <p:nvPr/>
        </p:nvSpPr>
        <p:spPr bwMode="auto">
          <a:xfrm>
            <a:off x="3117016" y="3055146"/>
            <a:ext cx="897416" cy="233196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8" name="Freeform 49"/>
          <p:cNvSpPr>
            <a:spLocks/>
          </p:cNvSpPr>
          <p:nvPr/>
        </p:nvSpPr>
        <p:spPr bwMode="auto">
          <a:xfrm>
            <a:off x="3117016" y="3278082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9" name="Freeform 53"/>
          <p:cNvSpPr>
            <a:spLocks/>
          </p:cNvSpPr>
          <p:nvPr/>
        </p:nvSpPr>
        <p:spPr bwMode="auto">
          <a:xfrm>
            <a:off x="4441167" y="3545488"/>
            <a:ext cx="715256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3170791" y="3326090"/>
            <a:ext cx="797394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[24:20]</a:t>
            </a:r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>
            <a:off x="3117015" y="3059979"/>
            <a:ext cx="5648" cy="1955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2" name="Freeform 61"/>
          <p:cNvSpPr>
            <a:spLocks/>
          </p:cNvSpPr>
          <p:nvPr/>
        </p:nvSpPr>
        <p:spPr bwMode="auto">
          <a:xfrm>
            <a:off x="3108230" y="3501149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grpSp>
        <p:nvGrpSpPr>
          <p:cNvPr id="23" name="Group 62"/>
          <p:cNvGrpSpPr>
            <a:grpSpLocks/>
          </p:cNvGrpSpPr>
          <p:nvPr/>
        </p:nvGrpSpPr>
        <p:grpSpPr bwMode="auto">
          <a:xfrm>
            <a:off x="6208260" y="3026106"/>
            <a:ext cx="440642" cy="730621"/>
            <a:chOff x="4085" y="1630"/>
            <a:chExt cx="251" cy="385"/>
          </a:xfrm>
        </p:grpSpPr>
        <p:sp>
          <p:nvSpPr>
            <p:cNvPr id="24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125" b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4095" y="1828"/>
              <a:ext cx="241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ALU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4140" y="1708"/>
              <a:ext cx="122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5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+</a:t>
              </a:r>
            </a:p>
          </p:txBody>
        </p:sp>
      </p:grpSp>
      <p:sp>
        <p:nvSpPr>
          <p:cNvPr id="27" name="Rectangle 72"/>
          <p:cNvSpPr>
            <a:spLocks noChangeArrowheads="1"/>
          </p:cNvSpPr>
          <p:nvPr/>
        </p:nvSpPr>
        <p:spPr bwMode="auto">
          <a:xfrm>
            <a:off x="4376892" y="4000501"/>
            <a:ext cx="273212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clk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8" name="Rectangle 74"/>
          <p:cNvSpPr>
            <a:spLocks noChangeArrowheads="1"/>
          </p:cNvSpPr>
          <p:nvPr/>
        </p:nvSpPr>
        <p:spPr bwMode="auto">
          <a:xfrm>
            <a:off x="4027614" y="2491195"/>
            <a:ext cx="938814" cy="1439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9" name="Rectangle 76"/>
          <p:cNvSpPr>
            <a:spLocks noChangeArrowheads="1"/>
          </p:cNvSpPr>
          <p:nvPr/>
        </p:nvSpPr>
        <p:spPr bwMode="auto">
          <a:xfrm>
            <a:off x="4071017" y="3695663"/>
            <a:ext cx="576179" cy="215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125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Reg</a:t>
            </a:r>
            <a:r>
              <a:rPr lang="en-US" sz="1125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 [ ]</a:t>
            </a:r>
          </a:p>
        </p:txBody>
      </p:sp>
      <p:sp>
        <p:nvSpPr>
          <p:cNvPr id="30" name="Line 86"/>
          <p:cNvSpPr>
            <a:spLocks noChangeShapeType="1"/>
          </p:cNvSpPr>
          <p:nvPr/>
        </p:nvSpPr>
        <p:spPr bwMode="auto">
          <a:xfrm>
            <a:off x="6633068" y="3379918"/>
            <a:ext cx="462904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1" name="Freeform 53"/>
          <p:cNvSpPr>
            <a:spLocks/>
          </p:cNvSpPr>
          <p:nvPr/>
        </p:nvSpPr>
        <p:spPr bwMode="auto">
          <a:xfrm>
            <a:off x="4978776" y="3225805"/>
            <a:ext cx="177646" cy="35736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2" name="Line 86"/>
          <p:cNvSpPr>
            <a:spLocks noChangeShapeType="1"/>
          </p:cNvSpPr>
          <p:nvPr/>
        </p:nvSpPr>
        <p:spPr bwMode="auto">
          <a:xfrm flipH="1">
            <a:off x="6902698" y="1888570"/>
            <a:ext cx="4889" cy="8930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3" name="Line 86"/>
          <p:cNvSpPr>
            <a:spLocks noChangeShapeType="1"/>
          </p:cNvSpPr>
          <p:nvPr/>
        </p:nvSpPr>
        <p:spPr bwMode="auto">
          <a:xfrm flipV="1">
            <a:off x="3393980" y="2035254"/>
            <a:ext cx="5131276" cy="63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4" name="Line 86"/>
          <p:cNvSpPr>
            <a:spLocks noChangeShapeType="1"/>
          </p:cNvSpPr>
          <p:nvPr/>
        </p:nvSpPr>
        <p:spPr bwMode="auto">
          <a:xfrm flipH="1">
            <a:off x="3380452" y="2035254"/>
            <a:ext cx="7256" cy="7063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5" name="Freeform 53"/>
          <p:cNvSpPr>
            <a:spLocks/>
          </p:cNvSpPr>
          <p:nvPr/>
        </p:nvSpPr>
        <p:spPr bwMode="auto">
          <a:xfrm flipV="1">
            <a:off x="3387708" y="2712092"/>
            <a:ext cx="627556" cy="2948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4584605" y="3847884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50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7" name="Line 85"/>
          <p:cNvSpPr>
            <a:spLocks noChangeShapeType="1"/>
          </p:cNvSpPr>
          <p:nvPr/>
        </p:nvSpPr>
        <p:spPr bwMode="auto">
          <a:xfrm>
            <a:off x="4632229" y="3930981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3170791" y="3073732"/>
            <a:ext cx="797394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[19:15]</a:t>
            </a:r>
          </a:p>
        </p:txBody>
      </p: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3171221" y="2835607"/>
            <a:ext cx="72045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[11:7]</a:t>
            </a:r>
          </a:p>
        </p:txBody>
      </p:sp>
      <p:sp>
        <p:nvSpPr>
          <p:cNvPr id="40" name="Rectangle 76"/>
          <p:cNvSpPr>
            <a:spLocks noChangeArrowheads="1"/>
          </p:cNvSpPr>
          <p:nvPr/>
        </p:nvSpPr>
        <p:spPr bwMode="auto">
          <a:xfrm>
            <a:off x="3993668" y="3407107"/>
            <a:ext cx="515266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AddrB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1" name="Rectangle 76"/>
          <p:cNvSpPr>
            <a:spLocks noChangeArrowheads="1"/>
          </p:cNvSpPr>
          <p:nvPr/>
        </p:nvSpPr>
        <p:spPr bwMode="auto">
          <a:xfrm>
            <a:off x="3988058" y="3168982"/>
            <a:ext cx="526487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AddrA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2" name="Rectangle 76"/>
          <p:cNvSpPr>
            <a:spLocks noChangeArrowheads="1"/>
          </p:cNvSpPr>
          <p:nvPr/>
        </p:nvSpPr>
        <p:spPr bwMode="auto">
          <a:xfrm>
            <a:off x="4511031" y="3155304"/>
            <a:ext cx="50725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DataA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3" name="Rectangle 76"/>
          <p:cNvSpPr>
            <a:spLocks noChangeArrowheads="1"/>
          </p:cNvSpPr>
          <p:nvPr/>
        </p:nvSpPr>
        <p:spPr bwMode="auto">
          <a:xfrm>
            <a:off x="4516642" y="3449264"/>
            <a:ext cx="496030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DataB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4" name="Rectangle 76"/>
          <p:cNvSpPr>
            <a:spLocks noChangeArrowheads="1"/>
          </p:cNvSpPr>
          <p:nvPr/>
        </p:nvSpPr>
        <p:spPr bwMode="auto">
          <a:xfrm>
            <a:off x="3985717" y="2957162"/>
            <a:ext cx="524883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AddrD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5" name="Rectangle 76"/>
          <p:cNvSpPr>
            <a:spLocks noChangeArrowheads="1"/>
          </p:cNvSpPr>
          <p:nvPr/>
        </p:nvSpPr>
        <p:spPr bwMode="auto">
          <a:xfrm>
            <a:off x="3987958" y="2645662"/>
            <a:ext cx="505647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DataD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auto">
          <a:xfrm>
            <a:off x="6628949" y="3153130"/>
            <a:ext cx="279624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alu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47" name="Rectangle 76"/>
          <p:cNvSpPr>
            <a:spLocks noChangeArrowheads="1"/>
          </p:cNvSpPr>
          <p:nvPr/>
        </p:nvSpPr>
        <p:spPr bwMode="auto">
          <a:xfrm>
            <a:off x="5097111" y="2679982"/>
            <a:ext cx="64831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Reg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[rs1]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4668176" y="3999914"/>
            <a:ext cx="648315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Reg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[rs2]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756791" y="5079094"/>
            <a:ext cx="72045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[31:0]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67607" y="3082699"/>
            <a:ext cx="7994034" cy="2501649"/>
            <a:chOff x="1575641" y="2430859"/>
            <a:chExt cx="12790454" cy="4002638"/>
          </a:xfrm>
        </p:grpSpPr>
        <p:sp>
          <p:nvSpPr>
            <p:cNvPr id="51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125" b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4166404" y="6069327"/>
              <a:ext cx="1655422" cy="344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Control logic</a:t>
              </a: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6957326" y="5670983"/>
              <a:ext cx="1037304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RegWEn</a:t>
              </a:r>
              <a:b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</a:br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=0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10429137" y="5587259"/>
              <a:ext cx="927018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ALUSel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=Add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9576006" y="5558579"/>
              <a:ext cx="575638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Bsel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=1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11471429" y="5573083"/>
              <a:ext cx="1057822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MemRW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=Read</a:t>
              </a:r>
            </a:p>
          </p:txBody>
        </p:sp>
        <p:cxnSp>
          <p:nvCxnSpPr>
            <p:cNvPr id="154" name="Straight Arrow Connector 153"/>
            <p:cNvCxnSpPr>
              <a:stCxn id="158" idx="0"/>
            </p:cNvCxnSpPr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6" name="Rectangle 39"/>
            <p:cNvSpPr>
              <a:spLocks noChangeArrowheads="1"/>
            </p:cNvSpPr>
            <p:nvPr/>
          </p:nvSpPr>
          <p:spPr bwMode="auto">
            <a:xfrm>
              <a:off x="10013311" y="5806505"/>
              <a:ext cx="593594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 err="1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Asel</a:t>
              </a:r>
              <a:endPara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=1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916066" y="3438835"/>
            <a:ext cx="173296" cy="458658"/>
            <a:chOff x="5791200" y="1352550"/>
            <a:chExt cx="152400" cy="533400"/>
          </a:xfrm>
        </p:grpSpPr>
        <p:sp>
          <p:nvSpPr>
            <p:cNvPr id="62" name="Trapezoid 6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3375" b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24578" y="1638300"/>
              <a:ext cx="4934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1</a:t>
              </a:r>
            </a:p>
          </p:txBody>
        </p:sp>
      </p:grpSp>
      <p:sp>
        <p:nvSpPr>
          <p:cNvPr id="65" name="Freeform 53"/>
          <p:cNvSpPr>
            <a:spLocks/>
          </p:cNvSpPr>
          <p:nvPr/>
        </p:nvSpPr>
        <p:spPr bwMode="auto">
          <a:xfrm flipV="1">
            <a:off x="6088009" y="3617566"/>
            <a:ext cx="11835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66" name="Freeform 53"/>
          <p:cNvSpPr>
            <a:spLocks/>
          </p:cNvSpPr>
          <p:nvPr/>
        </p:nvSpPr>
        <p:spPr bwMode="auto">
          <a:xfrm flipV="1">
            <a:off x="5845469" y="3743953"/>
            <a:ext cx="82613" cy="36881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67" name="Line 86"/>
          <p:cNvSpPr>
            <a:spLocks noChangeShapeType="1"/>
          </p:cNvSpPr>
          <p:nvPr/>
        </p:nvSpPr>
        <p:spPr bwMode="auto">
          <a:xfrm flipH="1">
            <a:off x="5835778" y="3777696"/>
            <a:ext cx="5423" cy="5302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472366" y="4325664"/>
            <a:ext cx="768540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Imm</a:t>
            </a: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[31:0]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631310" y="3933388"/>
            <a:ext cx="580647" cy="762000"/>
            <a:chOff x="3762752" y="3105150"/>
            <a:chExt cx="580648" cy="762000"/>
          </a:xfrm>
        </p:grpSpPr>
        <p:sp>
          <p:nvSpPr>
            <p:cNvPr id="70" name="Trapezoid 69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5040" b="0" dirty="0">
                <a:solidFill>
                  <a:srgbClr val="C00000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62752" y="3286906"/>
              <a:ext cx="564579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571500" eaLnBrk="1" hangingPunct="1"/>
              <a:r>
                <a:rPr lang="en-US" sz="1125" dirty="0" err="1">
                  <a:solidFill>
                    <a:srgbClr val="C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Imm</a:t>
              </a:r>
              <a:r>
                <a:rPr lang="en-US" sz="1125" dirty="0">
                  <a:solidFill>
                    <a:srgbClr val="C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.</a:t>
              </a:r>
            </a:p>
            <a:p>
              <a:pPr algn="ctr" defTabSz="571500" eaLnBrk="1" hangingPunct="1"/>
              <a:r>
                <a:rPr lang="en-US" sz="1125" dirty="0">
                  <a:solidFill>
                    <a:srgbClr val="C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Gen</a:t>
              </a:r>
            </a:p>
          </p:txBody>
        </p:sp>
      </p:grpSp>
      <p:sp>
        <p:nvSpPr>
          <p:cNvPr id="72" name="Freeform 61"/>
          <p:cNvSpPr>
            <a:spLocks/>
          </p:cNvSpPr>
          <p:nvPr/>
        </p:nvSpPr>
        <p:spPr bwMode="auto">
          <a:xfrm flipV="1">
            <a:off x="3133415" y="4270392"/>
            <a:ext cx="539211" cy="4634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73" name="Line 86"/>
          <p:cNvSpPr>
            <a:spLocks noChangeShapeType="1"/>
          </p:cNvSpPr>
          <p:nvPr/>
        </p:nvSpPr>
        <p:spPr bwMode="auto">
          <a:xfrm flipV="1">
            <a:off x="4211956" y="4299885"/>
            <a:ext cx="1629245" cy="2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341496" y="2013377"/>
            <a:ext cx="6580042" cy="1895989"/>
            <a:chOff x="3357685" y="2178345"/>
            <a:chExt cx="6583688" cy="1897041"/>
          </a:xfrm>
        </p:grpSpPr>
        <p:sp>
          <p:nvSpPr>
            <p:cNvPr id="75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4097373" y="2402325"/>
              <a:ext cx="356766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Add</a:t>
              </a: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357685" y="3662680"/>
              <a:ext cx="273363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100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clk</a:t>
              </a:r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grpSp>
          <p:nvGrpSpPr>
            <p:cNvPr id="81" name="Group 35"/>
            <p:cNvGrpSpPr>
              <a:grpSpLocks/>
            </p:cNvGrpSpPr>
            <p:nvPr/>
          </p:nvGrpSpPr>
          <p:grpSpPr bwMode="auto">
            <a:xfrm>
              <a:off x="3999846" y="3072567"/>
              <a:ext cx="5941527" cy="1002819"/>
              <a:chOff x="1319" y="1623"/>
              <a:chExt cx="3467" cy="591"/>
            </a:xfrm>
          </p:grpSpPr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571500" eaLnBrk="1" hangingPunct="1"/>
                <a:endParaRPr lang="en-US" sz="150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319" y="1691"/>
                <a:ext cx="225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addr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1608" y="1774"/>
                <a:ext cx="19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inst</a:t>
                </a:r>
                <a:endParaRPr lang="en-US" sz="688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90" name="Rectangle 39"/>
              <p:cNvSpPr>
                <a:spLocks noChangeArrowheads="1"/>
              </p:cNvSpPr>
              <p:nvPr/>
            </p:nvSpPr>
            <p:spPr bwMode="auto">
              <a:xfrm>
                <a:off x="1418" y="2054"/>
                <a:ext cx="29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125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IMEM</a:t>
                </a:r>
              </a:p>
            </p:txBody>
          </p:sp>
          <p:sp>
            <p:nvSpPr>
              <p:cNvPr id="91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571500" eaLnBrk="1" hangingPunct="1"/>
                <a:endParaRPr lang="en-US" sz="150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92" name="Rectangle 39"/>
              <p:cNvSpPr>
                <a:spLocks noChangeArrowheads="1"/>
              </p:cNvSpPr>
              <p:nvPr/>
            </p:nvSpPr>
            <p:spPr bwMode="auto">
              <a:xfrm>
                <a:off x="4315" y="2075"/>
                <a:ext cx="335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125" dirty="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DMEM</a:t>
                </a:r>
              </a:p>
            </p:txBody>
          </p:sp>
          <p:sp>
            <p:nvSpPr>
              <p:cNvPr id="93" name="Rectangle 37"/>
              <p:cNvSpPr>
                <a:spLocks noChangeArrowheads="1"/>
              </p:cNvSpPr>
              <p:nvPr/>
            </p:nvSpPr>
            <p:spPr bwMode="auto">
              <a:xfrm>
                <a:off x="4312" y="1829"/>
                <a:ext cx="225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addr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94" name="Rectangle 37"/>
              <p:cNvSpPr>
                <a:spLocks noChangeArrowheads="1"/>
              </p:cNvSpPr>
              <p:nvPr/>
            </p:nvSpPr>
            <p:spPr bwMode="auto">
              <a:xfrm>
                <a:off x="4496" y="1744"/>
                <a:ext cx="290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DataR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  <p:sp>
            <p:nvSpPr>
              <p:cNvPr id="95" name="Rectangle 37"/>
              <p:cNvSpPr>
                <a:spLocks noChangeArrowheads="1"/>
              </p:cNvSpPr>
              <p:nvPr/>
            </p:nvSpPr>
            <p:spPr bwMode="auto">
              <a:xfrm>
                <a:off x="4283" y="1983"/>
                <a:ext cx="32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 algn="ctr" defTabSz="571500" eaLnBrk="1" hangingPunct="1"/>
                <a:r>
                  <a:rPr lang="en-US" sz="1000" dirty="0" err="1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sym typeface="Gill Sans" charset="0"/>
                  </a:rPr>
                  <a:t>DataW</a:t>
                </a:r>
                <a:endParaRPr lang="en-US" sz="100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83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3407141" y="3157761"/>
              <a:ext cx="247701" cy="1768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 algn="ctr" defTabSz="571500" eaLnBrk="1" hangingPunct="1"/>
              <a:r>
                <a:rPr lang="en-US" sz="87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PC</a:t>
              </a:r>
            </a:p>
          </p:txBody>
        </p:sp>
        <p:sp>
          <p:nvSpPr>
            <p:cNvPr id="85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  <p:sp>
          <p:nvSpPr>
            <p:cNvPr id="86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571500" eaLnBrk="1" hangingPunct="1"/>
              <a:endParaRPr lang="en-US" sz="150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</p:grp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130039" y="3934686"/>
            <a:ext cx="467175" cy="34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Inst</a:t>
            </a:r>
            <a:b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</a:b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[31:7]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8190140" y="2673599"/>
            <a:ext cx="173296" cy="458658"/>
            <a:chOff x="5791200" y="1352550"/>
            <a:chExt cx="152400" cy="533400"/>
          </a:xfrm>
        </p:grpSpPr>
        <p:sp>
          <p:nvSpPr>
            <p:cNvPr id="98" name="Trapezoid 97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3375" b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24578" y="1638300"/>
              <a:ext cx="4934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0</a:t>
              </a:r>
            </a:p>
          </p:txBody>
        </p:sp>
      </p:grpSp>
      <p:sp>
        <p:nvSpPr>
          <p:cNvPr id="101" name="Rectangle 72"/>
          <p:cNvSpPr>
            <a:spLocks noChangeArrowheads="1"/>
          </p:cNvSpPr>
          <p:nvPr/>
        </p:nvSpPr>
        <p:spPr bwMode="auto">
          <a:xfrm>
            <a:off x="7588162" y="4027833"/>
            <a:ext cx="273212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clk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7682804" y="3810000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50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3" name="Line 85"/>
          <p:cNvSpPr>
            <a:spLocks noChangeShapeType="1"/>
          </p:cNvSpPr>
          <p:nvPr/>
        </p:nvSpPr>
        <p:spPr bwMode="auto">
          <a:xfrm>
            <a:off x="7730429" y="3893098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4" name="Freeform 53"/>
          <p:cNvSpPr>
            <a:spLocks/>
          </p:cNvSpPr>
          <p:nvPr/>
        </p:nvSpPr>
        <p:spPr bwMode="auto">
          <a:xfrm flipV="1">
            <a:off x="6922146" y="2741182"/>
            <a:ext cx="1258969" cy="48905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5" name="Line 86"/>
          <p:cNvSpPr>
            <a:spLocks noChangeShapeType="1"/>
          </p:cNvSpPr>
          <p:nvPr/>
        </p:nvSpPr>
        <p:spPr bwMode="auto">
          <a:xfrm>
            <a:off x="8047265" y="2992249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6" name="Line 86"/>
          <p:cNvSpPr>
            <a:spLocks noChangeShapeType="1"/>
          </p:cNvSpPr>
          <p:nvPr/>
        </p:nvSpPr>
        <p:spPr bwMode="auto">
          <a:xfrm flipH="1">
            <a:off x="8046200" y="2992250"/>
            <a:ext cx="1" cy="2017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7" name="Line 86"/>
          <p:cNvSpPr>
            <a:spLocks noChangeShapeType="1"/>
          </p:cNvSpPr>
          <p:nvPr/>
        </p:nvSpPr>
        <p:spPr bwMode="auto">
          <a:xfrm>
            <a:off x="7904408" y="3194043"/>
            <a:ext cx="141792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8" name="Line 86"/>
          <p:cNvSpPr>
            <a:spLocks noChangeShapeType="1"/>
          </p:cNvSpPr>
          <p:nvPr/>
        </p:nvSpPr>
        <p:spPr bwMode="auto">
          <a:xfrm flipV="1">
            <a:off x="8368325" y="2907101"/>
            <a:ext cx="139051" cy="346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9" name="Line 86"/>
          <p:cNvSpPr>
            <a:spLocks noChangeShapeType="1"/>
          </p:cNvSpPr>
          <p:nvPr/>
        </p:nvSpPr>
        <p:spPr bwMode="auto">
          <a:xfrm flipH="1">
            <a:off x="8512265" y="2020513"/>
            <a:ext cx="12991" cy="89207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7786771" y="5048250"/>
            <a:ext cx="1028226" cy="5037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WBSel</a:t>
            </a:r>
            <a:b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</a:br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=*</a:t>
            </a:r>
          </a:p>
          <a:p>
            <a:pPr algn="ctr" defTabSz="571500" eaLnBrk="1" hangingPunct="1"/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(*=Don’t care)</a:t>
            </a:r>
          </a:p>
        </p:txBody>
      </p:sp>
      <p:sp>
        <p:nvSpPr>
          <p:cNvPr id="111" name="Line 86"/>
          <p:cNvSpPr>
            <a:spLocks noChangeShapeType="1"/>
          </p:cNvSpPr>
          <p:nvPr/>
        </p:nvSpPr>
        <p:spPr bwMode="auto">
          <a:xfrm>
            <a:off x="6902699" y="3695662"/>
            <a:ext cx="189373" cy="533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12" name="Line 86"/>
          <p:cNvSpPr>
            <a:spLocks noChangeShapeType="1"/>
          </p:cNvSpPr>
          <p:nvPr/>
        </p:nvSpPr>
        <p:spPr bwMode="auto">
          <a:xfrm>
            <a:off x="6902698" y="3700151"/>
            <a:ext cx="1567" cy="32768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13" name="Line 86"/>
          <p:cNvSpPr>
            <a:spLocks noChangeShapeType="1"/>
          </p:cNvSpPr>
          <p:nvPr/>
        </p:nvSpPr>
        <p:spPr bwMode="auto">
          <a:xfrm>
            <a:off x="5045323" y="4014164"/>
            <a:ext cx="1857376" cy="2306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14" name="Line 86"/>
          <p:cNvSpPr>
            <a:spLocks noChangeShapeType="1"/>
          </p:cNvSpPr>
          <p:nvPr/>
        </p:nvSpPr>
        <p:spPr bwMode="auto">
          <a:xfrm flipH="1">
            <a:off x="5045323" y="3536891"/>
            <a:ext cx="1567" cy="4845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7303221" y="3920503"/>
            <a:ext cx="0" cy="11070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16" name="Group 115"/>
          <p:cNvGrpSpPr/>
          <p:nvPr/>
        </p:nvGrpSpPr>
        <p:grpSpPr>
          <a:xfrm>
            <a:off x="5044683" y="3013819"/>
            <a:ext cx="700834" cy="762000"/>
            <a:chOff x="3694624" y="3105150"/>
            <a:chExt cx="700834" cy="762000"/>
          </a:xfrm>
        </p:grpSpPr>
        <p:sp>
          <p:nvSpPr>
            <p:cNvPr id="117" name="Trapezoid 11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5040" b="0" dirty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694624" y="3286906"/>
              <a:ext cx="700834" cy="438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Branch</a:t>
              </a:r>
            </a:p>
            <a:p>
              <a:pPr algn="ctr" defTabSz="571500" eaLnBrk="1" hangingPunct="1"/>
              <a:r>
                <a:rPr lang="en-US" sz="1125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Comp</a:t>
              </a:r>
            </a:p>
          </p:txBody>
        </p:sp>
      </p:grpSp>
      <p:sp>
        <p:nvSpPr>
          <p:cNvPr id="119" name="Freeform 53"/>
          <p:cNvSpPr>
            <a:spLocks/>
          </p:cNvSpPr>
          <p:nvPr/>
        </p:nvSpPr>
        <p:spPr bwMode="auto">
          <a:xfrm flipV="1">
            <a:off x="5764055" y="3524250"/>
            <a:ext cx="15639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20" name="Line 86"/>
          <p:cNvSpPr>
            <a:spLocks noChangeShapeType="1"/>
          </p:cNvSpPr>
          <p:nvPr/>
        </p:nvSpPr>
        <p:spPr bwMode="auto">
          <a:xfrm>
            <a:off x="5755093" y="3548282"/>
            <a:ext cx="39" cy="46370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5922238" y="2951095"/>
            <a:ext cx="173296" cy="458658"/>
            <a:chOff x="5791200" y="1352550"/>
            <a:chExt cx="152400" cy="533400"/>
          </a:xfrm>
        </p:grpSpPr>
        <p:sp>
          <p:nvSpPr>
            <p:cNvPr id="122" name="Trapezoid 12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3375" b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24578" y="1638300"/>
              <a:ext cx="49341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0</a:t>
              </a:r>
            </a:p>
          </p:txBody>
        </p:sp>
      </p:grpSp>
      <p:sp>
        <p:nvSpPr>
          <p:cNvPr id="125" name="Freeform 53"/>
          <p:cNvSpPr>
            <a:spLocks/>
          </p:cNvSpPr>
          <p:nvPr/>
        </p:nvSpPr>
        <p:spPr bwMode="auto">
          <a:xfrm flipV="1">
            <a:off x="5761306" y="3256213"/>
            <a:ext cx="172949" cy="4220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26" name="Freeform 53"/>
          <p:cNvSpPr>
            <a:spLocks/>
          </p:cNvSpPr>
          <p:nvPr/>
        </p:nvSpPr>
        <p:spPr bwMode="auto">
          <a:xfrm flipV="1">
            <a:off x="5864060" y="3036509"/>
            <a:ext cx="62566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27" name="Line 86"/>
          <p:cNvSpPr>
            <a:spLocks noChangeShapeType="1"/>
          </p:cNvSpPr>
          <p:nvPr/>
        </p:nvSpPr>
        <p:spPr bwMode="auto">
          <a:xfrm>
            <a:off x="5850396" y="2278076"/>
            <a:ext cx="1329" cy="7941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28" name="Freeform 53"/>
          <p:cNvSpPr>
            <a:spLocks/>
          </p:cNvSpPr>
          <p:nvPr/>
        </p:nvSpPr>
        <p:spPr bwMode="auto">
          <a:xfrm flipV="1">
            <a:off x="6094640" y="3143251"/>
            <a:ext cx="11835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29" name="Line 86"/>
          <p:cNvSpPr>
            <a:spLocks noChangeShapeType="1"/>
          </p:cNvSpPr>
          <p:nvPr/>
        </p:nvSpPr>
        <p:spPr bwMode="auto">
          <a:xfrm>
            <a:off x="5041495" y="2933298"/>
            <a:ext cx="2698" cy="29880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30" name="Line 86"/>
          <p:cNvSpPr>
            <a:spLocks noChangeShapeType="1"/>
          </p:cNvSpPr>
          <p:nvPr/>
        </p:nvSpPr>
        <p:spPr bwMode="auto">
          <a:xfrm flipV="1">
            <a:off x="5034662" y="2928671"/>
            <a:ext cx="714974" cy="172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31" name="Line 86"/>
          <p:cNvSpPr>
            <a:spLocks noChangeShapeType="1"/>
          </p:cNvSpPr>
          <p:nvPr/>
        </p:nvSpPr>
        <p:spPr bwMode="auto">
          <a:xfrm flipH="1">
            <a:off x="5757880" y="2928671"/>
            <a:ext cx="4045" cy="3596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32" name="Line 86"/>
          <p:cNvSpPr>
            <a:spLocks noChangeShapeType="1"/>
          </p:cNvSpPr>
          <p:nvPr/>
        </p:nvSpPr>
        <p:spPr bwMode="auto">
          <a:xfrm>
            <a:off x="3117016" y="2271991"/>
            <a:ext cx="2740169" cy="407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33" name="Line 86"/>
          <p:cNvSpPr>
            <a:spLocks noChangeShapeType="1"/>
          </p:cNvSpPr>
          <p:nvPr/>
        </p:nvSpPr>
        <p:spPr bwMode="auto">
          <a:xfrm flipV="1">
            <a:off x="1713859" y="2781607"/>
            <a:ext cx="1392675" cy="399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34" name="Line 86"/>
          <p:cNvSpPr>
            <a:spLocks noChangeShapeType="1"/>
          </p:cNvSpPr>
          <p:nvPr/>
        </p:nvSpPr>
        <p:spPr bwMode="auto">
          <a:xfrm flipH="1">
            <a:off x="3106063" y="2283404"/>
            <a:ext cx="471" cy="493464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 bwMode="auto">
          <a:xfrm flipH="1" flipV="1">
            <a:off x="3938922" y="4619625"/>
            <a:ext cx="6158" cy="3957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6" name="Rectangle 39"/>
          <p:cNvSpPr>
            <a:spLocks noChangeArrowheads="1"/>
          </p:cNvSpPr>
          <p:nvPr/>
        </p:nvSpPr>
        <p:spPr bwMode="auto">
          <a:xfrm>
            <a:off x="3598904" y="5091316"/>
            <a:ext cx="580989" cy="3498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C00000"/>
                </a:solidFill>
                <a:latin typeface="Gill Sans" charset="0"/>
                <a:ea typeface="ヒラギノ角ゴ ProN W3" charset="0"/>
                <a:sym typeface="Gill Sans" charset="0"/>
              </a:rPr>
              <a:t>ImmSel</a:t>
            </a:r>
            <a:endParaRPr lang="en-US" sz="1000" dirty="0">
              <a:solidFill>
                <a:srgbClr val="C00000"/>
              </a:solidFill>
              <a:latin typeface="Gill Sans" charset="0"/>
              <a:ea typeface="ヒラギノ角ゴ ProN W3" charset="0"/>
              <a:sym typeface="Gill Sans" charset="0"/>
            </a:endParaRPr>
          </a:p>
          <a:p>
            <a:pPr algn="ctr" defTabSz="571500" eaLnBrk="1" hangingPunct="1"/>
            <a:r>
              <a:rPr lang="en-US" sz="1000" dirty="0">
                <a:solidFill>
                  <a:srgbClr val="C00000"/>
                </a:solidFill>
                <a:latin typeface="Gill Sans" charset="0"/>
                <a:ea typeface="ヒラギノ角ゴ ProN W3" charset="0"/>
                <a:sym typeface="Gill Sans" charset="0"/>
              </a:rPr>
              <a:t>=B</a:t>
            </a:r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 flipH="1">
            <a:off x="5422058" y="3698031"/>
            <a:ext cx="6159" cy="1317336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38" name="Line 58"/>
          <p:cNvSpPr>
            <a:spLocks noChangeShapeType="1"/>
          </p:cNvSpPr>
          <p:nvPr/>
        </p:nvSpPr>
        <p:spPr bwMode="auto">
          <a:xfrm flipH="1">
            <a:off x="5559737" y="3655301"/>
            <a:ext cx="9512" cy="1372289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cxnSp>
        <p:nvCxnSpPr>
          <p:cNvPr id="139" name="Straight Arrow Connector 138"/>
          <p:cNvCxnSpPr/>
          <p:nvPr/>
        </p:nvCxnSpPr>
        <p:spPr bwMode="auto">
          <a:xfrm flipV="1">
            <a:off x="5265562" y="3743953"/>
            <a:ext cx="12708" cy="12714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40" name="Group 139"/>
          <p:cNvGrpSpPr/>
          <p:nvPr/>
        </p:nvGrpSpPr>
        <p:grpSpPr>
          <a:xfrm>
            <a:off x="1136507" y="2883514"/>
            <a:ext cx="173296" cy="458658"/>
            <a:chOff x="5791200" y="1352550"/>
            <a:chExt cx="152400" cy="533400"/>
          </a:xfrm>
        </p:grpSpPr>
        <p:sp>
          <p:nvSpPr>
            <p:cNvPr id="141" name="Trapezoid 140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1500" eaLnBrk="1" hangingPunct="1"/>
              <a:endParaRPr lang="en-US" sz="3375" b="0">
                <a:solidFill>
                  <a:srgbClr val="FC0128"/>
                </a:solidFill>
                <a:latin typeface="Helvetica"/>
                <a:ea typeface="ヒラギノ角ゴ ProN W6"/>
                <a:sym typeface="Gill Sans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24578" y="1638300"/>
              <a:ext cx="4934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571500" eaLnBrk="1" hangingPunct="1"/>
              <a:r>
                <a:rPr lang="en-US" sz="875" b="0" dirty="0">
                  <a:solidFill>
                    <a:srgbClr val="000000"/>
                  </a:solidFill>
                  <a:latin typeface="Gill Sans" charset="0"/>
                  <a:ea typeface="ヒラギノ角ゴ ProN W3" charset="0"/>
                  <a:sym typeface="Gill Sans" charset="0"/>
                </a:rPr>
                <a:t>0</a:t>
              </a:r>
            </a:p>
          </p:txBody>
        </p:sp>
      </p:grpSp>
      <p:sp>
        <p:nvSpPr>
          <p:cNvPr id="144" name="Freeform 53"/>
          <p:cNvSpPr>
            <a:spLocks/>
          </p:cNvSpPr>
          <p:nvPr/>
        </p:nvSpPr>
        <p:spPr bwMode="auto">
          <a:xfrm flipV="1">
            <a:off x="760222" y="2945969"/>
            <a:ext cx="385757" cy="4960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45" name="Line 86"/>
          <p:cNvSpPr>
            <a:spLocks noChangeShapeType="1"/>
          </p:cNvSpPr>
          <p:nvPr/>
        </p:nvSpPr>
        <p:spPr bwMode="auto">
          <a:xfrm flipH="1">
            <a:off x="759157" y="1905000"/>
            <a:ext cx="1063" cy="109066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46" name="Line 86"/>
          <p:cNvSpPr>
            <a:spLocks noChangeShapeType="1"/>
          </p:cNvSpPr>
          <p:nvPr/>
        </p:nvSpPr>
        <p:spPr bwMode="auto">
          <a:xfrm flipV="1">
            <a:off x="767607" y="1888570"/>
            <a:ext cx="6135091" cy="1375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664269" y="5086737"/>
            <a:ext cx="1169290" cy="34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FF0000"/>
                </a:solidFill>
                <a:latin typeface="Gill Sans" charset="0"/>
                <a:ea typeface="ヒラギノ角ゴ ProN W3" charset="0"/>
                <a:sym typeface="Gill Sans" charset="0"/>
              </a:rPr>
              <a:t>PCSel</a:t>
            </a:r>
            <a:r>
              <a:rPr lang="en-US" sz="1000" dirty="0">
                <a:solidFill>
                  <a:srgbClr val="FF0000"/>
                </a:solidFill>
                <a:latin typeface="Gill Sans" charset="0"/>
                <a:ea typeface="ヒラギノ角ゴ ProN W3" charset="0"/>
                <a:sym typeface="Gill Sans" charset="0"/>
              </a:rPr>
              <a:t>=</a:t>
            </a:r>
            <a:br>
              <a:rPr lang="en-US" sz="1000" dirty="0">
                <a:solidFill>
                  <a:srgbClr val="FF0000"/>
                </a:solidFill>
                <a:latin typeface="Gill Sans" charset="0"/>
                <a:ea typeface="ヒラギノ角ゴ ProN W3" charset="0"/>
                <a:sym typeface="Gill Sans" charset="0"/>
              </a:rPr>
            </a:br>
            <a:r>
              <a:rPr lang="en-US" sz="1000" dirty="0">
                <a:solidFill>
                  <a:srgbClr val="FF0000"/>
                </a:solidFill>
                <a:latin typeface="Gill Sans" charset="0"/>
                <a:ea typeface="ヒラギノ角ゴ ProN W3" charset="0"/>
                <a:sym typeface="Gill Sans" charset="0"/>
              </a:rPr>
              <a:t>taken/not taken</a:t>
            </a:r>
          </a:p>
        </p:txBody>
      </p:sp>
      <p:sp>
        <p:nvSpPr>
          <p:cNvPr id="148" name="Line 86"/>
          <p:cNvSpPr>
            <a:spLocks noChangeShapeType="1"/>
          </p:cNvSpPr>
          <p:nvPr/>
        </p:nvSpPr>
        <p:spPr bwMode="auto">
          <a:xfrm>
            <a:off x="1303055" y="3087842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 bwMode="auto">
          <a:xfrm flipH="1" flipV="1">
            <a:off x="1224387" y="3301628"/>
            <a:ext cx="16820" cy="17358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0" name="Line 86"/>
          <p:cNvSpPr>
            <a:spLocks noChangeShapeType="1"/>
          </p:cNvSpPr>
          <p:nvPr/>
        </p:nvSpPr>
        <p:spPr bwMode="auto">
          <a:xfrm flipH="1">
            <a:off x="6902698" y="2781187"/>
            <a:ext cx="2928" cy="5893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033714" y="5110919"/>
            <a:ext cx="3510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FF0000"/>
                </a:solidFill>
                <a:latin typeface="Gill Sans" charset="0"/>
                <a:ea typeface="ヒラギノ角ゴ ProN W3" charset="0"/>
                <a:sym typeface="Gill Sans" charset="0"/>
              </a:rPr>
              <a:t>BrUn</a:t>
            </a:r>
            <a:endParaRPr lang="en-US" sz="1000" dirty="0">
              <a:solidFill>
                <a:srgbClr val="FF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231080" y="5275362"/>
            <a:ext cx="3238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B050"/>
                </a:solidFill>
                <a:latin typeface="Gill Sans" charset="0"/>
                <a:ea typeface="ヒラギノ角ゴ ProN W3" charset="0"/>
                <a:sym typeface="Gill Sans" charset="0"/>
              </a:rPr>
              <a:t>BrEq</a:t>
            </a:r>
            <a:endParaRPr lang="en-US" sz="1000" dirty="0">
              <a:solidFill>
                <a:srgbClr val="00B05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409696" y="5110919"/>
            <a:ext cx="3382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B050"/>
                </a:solidFill>
                <a:latin typeface="Gill Sans" charset="0"/>
                <a:ea typeface="ヒラギノ角ゴ ProN W3" charset="0"/>
                <a:sym typeface="Gill Sans" charset="0"/>
              </a:rPr>
              <a:t>BrLT</a:t>
            </a:r>
            <a:endParaRPr lang="en-US" sz="1000" dirty="0">
              <a:solidFill>
                <a:srgbClr val="00B05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57" name="Line 86"/>
          <p:cNvSpPr>
            <a:spLocks noChangeShapeType="1"/>
          </p:cNvSpPr>
          <p:nvPr/>
        </p:nvSpPr>
        <p:spPr bwMode="auto">
          <a:xfrm>
            <a:off x="6128330" y="3471596"/>
            <a:ext cx="2999" cy="154017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defTabSz="571500" eaLnBrk="1" hangingPunct="1"/>
            <a:endParaRPr lang="en-US" sz="1125" b="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58" name="Line 86"/>
          <p:cNvSpPr>
            <a:spLocks noChangeShapeType="1"/>
          </p:cNvSpPr>
          <p:nvPr/>
        </p:nvSpPr>
        <p:spPr bwMode="auto">
          <a:xfrm>
            <a:off x="6048375" y="3473941"/>
            <a:ext cx="81280" cy="268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1125" b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67" name="Rectangle 72"/>
          <p:cNvSpPr>
            <a:spLocks noChangeArrowheads="1"/>
          </p:cNvSpPr>
          <p:nvPr/>
        </p:nvSpPr>
        <p:spPr bwMode="auto">
          <a:xfrm>
            <a:off x="7886200" y="3218202"/>
            <a:ext cx="415879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mem</a:t>
            </a:r>
          </a:p>
        </p:txBody>
      </p:sp>
      <p:sp>
        <p:nvSpPr>
          <p:cNvPr id="168" name="Rectangle 42"/>
          <p:cNvSpPr>
            <a:spLocks noChangeArrowheads="1"/>
          </p:cNvSpPr>
          <p:nvPr/>
        </p:nvSpPr>
        <p:spPr bwMode="auto">
          <a:xfrm>
            <a:off x="8490915" y="2883514"/>
            <a:ext cx="276418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 err="1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wb</a:t>
            </a:r>
            <a:endParaRPr lang="en-US" sz="1000" dirty="0">
              <a:solidFill>
                <a:srgbClr val="000000"/>
              </a:solidFill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69" name="Rectangle 42"/>
          <p:cNvSpPr>
            <a:spLocks noChangeArrowheads="1"/>
          </p:cNvSpPr>
          <p:nvPr/>
        </p:nvSpPr>
        <p:spPr bwMode="auto">
          <a:xfrm>
            <a:off x="1718586" y="3116422"/>
            <a:ext cx="233138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ctr" defTabSz="571500" eaLnBrk="1" hangingPunct="1"/>
            <a:r>
              <a:rPr lang="en-US" sz="1000" dirty="0">
                <a:solidFill>
                  <a:srgbClr val="000000"/>
                </a:solidFill>
                <a:latin typeface="Gill Sans" charset="0"/>
                <a:ea typeface="ヒラギノ角ゴ ProN W3" charset="0"/>
                <a:sym typeface="Gill Sans" charset="0"/>
              </a:rPr>
              <a:t>pc</a:t>
            </a:r>
          </a:p>
        </p:txBody>
      </p:sp>
      <p:cxnSp>
        <p:nvCxnSpPr>
          <p:cNvPr id="162" name="Straight Connector 161"/>
          <p:cNvCxnSpPr>
            <a:stCxn id="10" idx="1"/>
          </p:cNvCxnSpPr>
          <p:nvPr/>
        </p:nvCxnSpPr>
        <p:spPr bwMode="auto">
          <a:xfrm>
            <a:off x="1653762" y="3102131"/>
            <a:ext cx="297879" cy="279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2" name="Straight Connector 171"/>
          <p:cNvCxnSpPr>
            <a:stCxn id="148" idx="0"/>
            <a:endCxn id="148" idx="1"/>
          </p:cNvCxnSpPr>
          <p:nvPr/>
        </p:nvCxnSpPr>
        <p:spPr bwMode="auto">
          <a:xfrm>
            <a:off x="1303055" y="3087842"/>
            <a:ext cx="141811" cy="33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5" name="Freeform 174"/>
          <p:cNvSpPr/>
          <p:nvPr/>
        </p:nvSpPr>
        <p:spPr bwMode="auto">
          <a:xfrm>
            <a:off x="412474" y="1637472"/>
            <a:ext cx="2385391" cy="1560443"/>
          </a:xfrm>
          <a:custGeom>
            <a:avLst/>
            <a:gdLst>
              <a:gd name="connsiteX0" fmla="*/ 2115047 w 3816626"/>
              <a:gd name="connsiteY0" fmla="*/ 2274073 h 2496709"/>
              <a:gd name="connsiteX1" fmla="*/ 2122999 w 3816626"/>
              <a:gd name="connsiteY1" fmla="*/ 1455088 h 2496709"/>
              <a:gd name="connsiteX2" fmla="*/ 2568272 w 3816626"/>
              <a:gd name="connsiteY2" fmla="*/ 1455088 h 2496709"/>
              <a:gd name="connsiteX3" fmla="*/ 3220279 w 3816626"/>
              <a:gd name="connsiteY3" fmla="*/ 1192695 h 2496709"/>
              <a:gd name="connsiteX4" fmla="*/ 3800724 w 3816626"/>
              <a:gd name="connsiteY4" fmla="*/ 1176793 h 2496709"/>
              <a:gd name="connsiteX5" fmla="*/ 3816626 w 3816626"/>
              <a:gd name="connsiteY5" fmla="*/ 0 h 2496709"/>
              <a:gd name="connsiteX6" fmla="*/ 47708 w 3816626"/>
              <a:gd name="connsiteY6" fmla="*/ 0 h 2496709"/>
              <a:gd name="connsiteX7" fmla="*/ 0 w 3816626"/>
              <a:gd name="connsiteY7" fmla="*/ 2456953 h 2496709"/>
              <a:gd name="connsiteX8" fmla="*/ 1152939 w 3816626"/>
              <a:gd name="connsiteY8" fmla="*/ 2496709 h 249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6626" h="2496709">
                <a:moveTo>
                  <a:pt x="2115047" y="2274073"/>
                </a:moveTo>
                <a:cubicBezTo>
                  <a:pt x="2117698" y="2001078"/>
                  <a:pt x="2120348" y="1728083"/>
                  <a:pt x="2122999" y="1455088"/>
                </a:cubicBezTo>
                <a:lnTo>
                  <a:pt x="2568272" y="1455088"/>
                </a:lnTo>
                <a:lnTo>
                  <a:pt x="3220279" y="1192695"/>
                </a:lnTo>
                <a:lnTo>
                  <a:pt x="3800724" y="1176793"/>
                </a:lnTo>
                <a:lnTo>
                  <a:pt x="3816626" y="0"/>
                </a:lnTo>
                <a:lnTo>
                  <a:pt x="47708" y="0"/>
                </a:lnTo>
                <a:lnTo>
                  <a:pt x="0" y="2456953"/>
                </a:lnTo>
                <a:lnTo>
                  <a:pt x="1152939" y="2496709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8" name="Freeform 177"/>
          <p:cNvSpPr/>
          <p:nvPr/>
        </p:nvSpPr>
        <p:spPr bwMode="auto">
          <a:xfrm>
            <a:off x="1754256" y="2248728"/>
            <a:ext cx="4174435" cy="780222"/>
          </a:xfrm>
          <a:custGeom>
            <a:avLst/>
            <a:gdLst>
              <a:gd name="connsiteX0" fmla="*/ 0 w 6679096"/>
              <a:gd name="connsiteY0" fmla="*/ 842838 h 1248355"/>
              <a:gd name="connsiteX1" fmla="*/ 2154804 w 6679096"/>
              <a:gd name="connsiteY1" fmla="*/ 842838 h 1248355"/>
              <a:gd name="connsiteX2" fmla="*/ 2170707 w 6679096"/>
              <a:gd name="connsiteY2" fmla="*/ 0 h 1248355"/>
              <a:gd name="connsiteX3" fmla="*/ 6551875 w 6679096"/>
              <a:gd name="connsiteY3" fmla="*/ 23854 h 1248355"/>
              <a:gd name="connsiteX4" fmla="*/ 6567778 w 6679096"/>
              <a:gd name="connsiteY4" fmla="*/ 1248355 h 1248355"/>
              <a:gd name="connsiteX5" fmla="*/ 6679096 w 6679096"/>
              <a:gd name="connsiteY5" fmla="*/ 1248355 h 124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9096" h="1248355">
                <a:moveTo>
                  <a:pt x="0" y="842838"/>
                </a:moveTo>
                <a:lnTo>
                  <a:pt x="2154804" y="842838"/>
                </a:lnTo>
                <a:lnTo>
                  <a:pt x="2170707" y="0"/>
                </a:lnTo>
                <a:lnTo>
                  <a:pt x="6551875" y="23854"/>
                </a:lnTo>
                <a:lnTo>
                  <a:pt x="6567778" y="1248355"/>
                </a:lnTo>
                <a:lnTo>
                  <a:pt x="6679096" y="1248355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79" name="Straight Connector 178"/>
          <p:cNvCxnSpPr/>
          <p:nvPr/>
        </p:nvCxnSpPr>
        <p:spPr bwMode="auto">
          <a:xfrm>
            <a:off x="6096000" y="3183092"/>
            <a:ext cx="141811" cy="33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0" name="Freeform 179"/>
          <p:cNvSpPr/>
          <p:nvPr/>
        </p:nvSpPr>
        <p:spPr bwMode="auto">
          <a:xfrm>
            <a:off x="755374" y="1876011"/>
            <a:ext cx="6147353" cy="1510748"/>
          </a:xfrm>
          <a:custGeom>
            <a:avLst/>
            <a:gdLst>
              <a:gd name="connsiteX0" fmla="*/ 9398442 w 9835764"/>
              <a:gd name="connsiteY0" fmla="*/ 2417197 h 2417197"/>
              <a:gd name="connsiteX1" fmla="*/ 9835764 w 9835764"/>
              <a:gd name="connsiteY1" fmla="*/ 2401294 h 2417197"/>
              <a:gd name="connsiteX2" fmla="*/ 9835764 w 9835764"/>
              <a:gd name="connsiteY2" fmla="*/ 0 h 2417197"/>
              <a:gd name="connsiteX3" fmla="*/ 15903 w 9835764"/>
              <a:gd name="connsiteY3" fmla="*/ 7952 h 2417197"/>
              <a:gd name="connsiteX4" fmla="*/ 0 w 9835764"/>
              <a:gd name="connsiteY4" fmla="*/ 1773141 h 2417197"/>
              <a:gd name="connsiteX5" fmla="*/ 596348 w 9835764"/>
              <a:gd name="connsiteY5" fmla="*/ 1781093 h 241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5764" h="2417197">
                <a:moveTo>
                  <a:pt x="9398442" y="2417197"/>
                </a:moveTo>
                <a:lnTo>
                  <a:pt x="9835764" y="2401294"/>
                </a:lnTo>
                <a:lnTo>
                  <a:pt x="9835764" y="0"/>
                </a:lnTo>
                <a:lnTo>
                  <a:pt x="15903" y="7952"/>
                </a:lnTo>
                <a:lnTo>
                  <a:pt x="0" y="1773141"/>
                </a:lnTo>
                <a:lnTo>
                  <a:pt x="596348" y="1781093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1" name="Freeform 180"/>
          <p:cNvSpPr/>
          <p:nvPr/>
        </p:nvSpPr>
        <p:spPr bwMode="auto">
          <a:xfrm>
            <a:off x="3104774" y="4343255"/>
            <a:ext cx="526225" cy="56908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82" name="Straight Connector 181"/>
          <p:cNvCxnSpPr/>
          <p:nvPr/>
        </p:nvCxnSpPr>
        <p:spPr bwMode="auto">
          <a:xfrm>
            <a:off x="3126245" y="3284387"/>
            <a:ext cx="802166" cy="39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3" name="Straight Connector 182"/>
          <p:cNvCxnSpPr/>
          <p:nvPr/>
        </p:nvCxnSpPr>
        <p:spPr bwMode="auto">
          <a:xfrm>
            <a:off x="3130594" y="3512416"/>
            <a:ext cx="802166" cy="39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" name="Straight Connector 183"/>
          <p:cNvCxnSpPr/>
          <p:nvPr/>
        </p:nvCxnSpPr>
        <p:spPr bwMode="auto">
          <a:xfrm>
            <a:off x="3123421" y="3269031"/>
            <a:ext cx="2824" cy="174633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4" name="Straight Connector 203"/>
          <p:cNvCxnSpPr>
            <a:stCxn id="75" idx="0"/>
            <a:endCxn id="75" idx="1"/>
          </p:cNvCxnSpPr>
          <p:nvPr/>
        </p:nvCxnSpPr>
        <p:spPr bwMode="auto">
          <a:xfrm>
            <a:off x="2834555" y="3261542"/>
            <a:ext cx="274046" cy="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6" name="Freeform 205"/>
          <p:cNvSpPr/>
          <p:nvPr/>
        </p:nvSpPr>
        <p:spPr bwMode="auto">
          <a:xfrm>
            <a:off x="4219161" y="3749537"/>
            <a:ext cx="1674744" cy="536713"/>
          </a:xfrm>
          <a:custGeom>
            <a:avLst/>
            <a:gdLst>
              <a:gd name="connsiteX0" fmla="*/ 0 w 2679590"/>
              <a:gd name="connsiteY0" fmla="*/ 858741 h 858741"/>
              <a:gd name="connsiteX1" fmla="*/ 2592126 w 2679590"/>
              <a:gd name="connsiteY1" fmla="*/ 858741 h 858741"/>
              <a:gd name="connsiteX2" fmla="*/ 2592126 w 2679590"/>
              <a:gd name="connsiteY2" fmla="*/ 0 h 858741"/>
              <a:gd name="connsiteX3" fmla="*/ 2679590 w 2679590"/>
              <a:gd name="connsiteY3" fmla="*/ 0 h 85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9590" h="858741">
                <a:moveTo>
                  <a:pt x="0" y="858741"/>
                </a:moveTo>
                <a:lnTo>
                  <a:pt x="2592126" y="858741"/>
                </a:lnTo>
                <a:lnTo>
                  <a:pt x="2592126" y="0"/>
                </a:lnTo>
                <a:lnTo>
                  <a:pt x="2679590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algn="ctr" defTabSz="571500" eaLnBrk="1" hangingPunct="1"/>
            <a:endParaRPr lang="en-US" sz="3500" b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07" name="Straight Connector 206"/>
          <p:cNvCxnSpPr/>
          <p:nvPr/>
        </p:nvCxnSpPr>
        <p:spPr bwMode="auto">
          <a:xfrm flipV="1">
            <a:off x="5894298" y="3672347"/>
            <a:ext cx="185924" cy="8504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/>
          <p:nvPr/>
        </p:nvCxnSpPr>
        <p:spPr bwMode="auto">
          <a:xfrm>
            <a:off x="5934798" y="3057807"/>
            <a:ext cx="165551" cy="12283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/>
          <p:nvPr/>
        </p:nvCxnSpPr>
        <p:spPr bwMode="auto">
          <a:xfrm>
            <a:off x="4983031" y="3223611"/>
            <a:ext cx="141811" cy="33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1" name="Straight Connector 210"/>
          <p:cNvCxnSpPr/>
          <p:nvPr/>
        </p:nvCxnSpPr>
        <p:spPr bwMode="auto">
          <a:xfrm>
            <a:off x="5001689" y="3568551"/>
            <a:ext cx="141811" cy="33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77" name="Google Shape;1382;p52" descr="Untitled.jpeg">
            <a:extLst>
              <a:ext uri="{FF2B5EF4-FFF2-40B4-BE49-F238E27FC236}">
                <a16:creationId xmlns:a16="http://schemas.microsoft.com/office/drawing/2014/main" id="{8B3E7C55-782F-924E-BCBC-E5081821B3C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5" y="5895787"/>
            <a:ext cx="8717573" cy="7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0B84C4F8-9FE6-DA4E-B93F-D14ED6F2A96B}"/>
              </a:ext>
            </a:extLst>
          </p:cNvPr>
          <p:cNvSpPr/>
          <p:nvPr/>
        </p:nvSpPr>
        <p:spPr>
          <a:xfrm>
            <a:off x="3408225" y="441561"/>
            <a:ext cx="49600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Comparison (R[rs1] == R[rs2], 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Addition (PC = PC +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Imm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or PC= PC+4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C6AB07A-A4BF-C94C-9619-7D7BFDF87262}"/>
              </a:ext>
            </a:extLst>
          </p:cNvPr>
          <p:cNvSpPr/>
          <p:nvPr/>
        </p:nvSpPr>
        <p:spPr>
          <a:xfrm>
            <a:off x="154245" y="889241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BEQ RS1, RS2,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2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8" grpId="0" animBg="1"/>
      <p:bldP spid="180" grpId="0" animBg="1"/>
      <p:bldP spid="181" grpId="0" animBg="1"/>
      <p:bldP spid="2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6453F012-C625-B042-85FC-3CF21EF5B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938" y="188913"/>
            <a:ext cx="7591425" cy="762000"/>
          </a:xfrm>
        </p:spPr>
        <p:txBody>
          <a:bodyPr/>
          <a:lstStyle/>
          <a:p>
            <a:r>
              <a:rPr lang="en-US" altLang="en-US" dirty="0"/>
              <a:t>In this class we will study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124B488D-840A-864A-96E2-EA139DAC7B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Datapath for  </a:t>
            </a:r>
            <a:r>
              <a:rPr lang="en-US" altLang="en-US" dirty="0">
                <a:solidFill>
                  <a:srgbClr val="FF0000"/>
                </a:solidFill>
                <a:latin typeface="Courier" pitchFamily="2" charset="0"/>
                <a:cs typeface="Calibri Light" panose="020F0302020204030204" pitchFamily="34" charset="0"/>
              </a:rPr>
              <a:t>Jump</a:t>
            </a:r>
            <a:r>
              <a:rPr lang="en-US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instruction</a:t>
            </a:r>
          </a:p>
          <a:p>
            <a:r>
              <a:rPr lang="en-US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Datapath for Upper Immediate</a:t>
            </a:r>
          </a:p>
          <a:p>
            <a:pPr lvl="1"/>
            <a:r>
              <a:rPr lang="en-US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Datapath for </a:t>
            </a:r>
            <a:r>
              <a:rPr lang="en-US" altLang="en-US" dirty="0" err="1">
                <a:solidFill>
                  <a:srgbClr val="FF0000"/>
                </a:solidFill>
                <a:latin typeface="Courier" pitchFamily="2" charset="0"/>
                <a:cs typeface="Calibri Light" panose="020F0302020204030204" pitchFamily="34" charset="0"/>
              </a:rPr>
              <a:t>jal</a:t>
            </a:r>
            <a:r>
              <a:rPr lang="en-US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instruction</a:t>
            </a:r>
          </a:p>
          <a:p>
            <a:pPr lvl="1"/>
            <a:r>
              <a:rPr lang="en-US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Datapath for </a:t>
            </a:r>
            <a:r>
              <a:rPr lang="en-US" altLang="en-US" dirty="0" err="1">
                <a:solidFill>
                  <a:srgbClr val="FF0000"/>
                </a:solidFill>
                <a:latin typeface="Courier" pitchFamily="2" charset="0"/>
                <a:cs typeface="Calibri Light" panose="020F0302020204030204" pitchFamily="34" charset="0"/>
              </a:rPr>
              <a:t>lui</a:t>
            </a:r>
            <a:r>
              <a:rPr lang="en-US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altLang="en-US" dirty="0" err="1">
                <a:solidFill>
                  <a:srgbClr val="FF0000"/>
                </a:solidFill>
                <a:latin typeface="Courier" pitchFamily="2" charset="0"/>
                <a:cs typeface="Calibri Light" panose="020F0302020204030204" pitchFamily="34" charset="0"/>
              </a:rPr>
              <a:t>auipc</a:t>
            </a:r>
            <a:endParaRPr lang="en-US" altLang="en-US" dirty="0">
              <a:solidFill>
                <a:srgbClr val="FF0000"/>
              </a:solidFill>
              <a:latin typeface="Courier" pitchFamily="2" charset="0"/>
              <a:cs typeface="Calibri Light" panose="020F0302020204030204" pitchFamily="34" charset="0"/>
            </a:endParaRPr>
          </a:p>
          <a:p>
            <a:r>
              <a:rPr lang="en-US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 of Control logic</a:t>
            </a:r>
          </a:p>
        </p:txBody>
      </p:sp>
    </p:spTree>
    <p:extLst>
      <p:ext uri="{BB962C8B-B14F-4D97-AF65-F5344CB8AC3E}">
        <p14:creationId xmlns:p14="http://schemas.microsoft.com/office/powerpoint/2010/main" val="399433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7A2C5D09-036C-A94B-A4EF-432DCBE0AD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Datapath for </a:t>
            </a:r>
            <a:r>
              <a:rPr lang="en-US" altLang="en-US" b="0" dirty="0">
                <a:solidFill>
                  <a:srgbClr val="FF0000"/>
                </a:solidFill>
                <a:latin typeface="Courier" pitchFamily="2" charset="0"/>
              </a:rPr>
              <a:t>Jumps</a:t>
            </a:r>
          </a:p>
        </p:txBody>
      </p:sp>
    </p:spTree>
    <p:extLst>
      <p:ext uri="{BB962C8B-B14F-4D97-AF65-F5344CB8AC3E}">
        <p14:creationId xmlns:p14="http://schemas.microsoft.com/office/powerpoint/2010/main" val="107544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56" y="406718"/>
            <a:ext cx="5783759" cy="5334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>
              <a:lnSpc>
                <a:spcPct val="90000"/>
              </a:lnSpc>
              <a:buClr>
                <a:srgbClr val="FF0000"/>
              </a:buClr>
              <a:buSzPts val="4400"/>
            </a:pPr>
            <a:r>
              <a:rPr lang="en-US" sz="3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</a:t>
            </a:r>
            <a:r>
              <a:rPr lang="en-US" sz="3600" b="0" dirty="0" err="1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jalr</a:t>
            </a:r>
            <a:r>
              <a:rPr lang="en-US" sz="3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(I-Format)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1953" y="3356992"/>
            <a:ext cx="8229600" cy="2209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b="0" dirty="0" err="1">
                <a:solidFill>
                  <a:srgbClr val="002060"/>
                </a:solidFill>
                <a:latin typeface="Courier" pitchFamily="2" charset="0"/>
                <a:cs typeface="Calibri" panose="020F0502020204030204" pitchFamily="34" charset="0"/>
              </a:rPr>
              <a:t>jalr</a:t>
            </a:r>
            <a:r>
              <a:rPr lang="en-US" sz="2400" b="0" dirty="0">
                <a:solidFill>
                  <a:srgbClr val="002060"/>
                </a:solidFill>
                <a:latin typeface="Courier" pitchFamily="2" charset="0"/>
                <a:cs typeface="Calibri" panose="020F0502020204030204" pitchFamily="34" charset="0"/>
              </a:rPr>
              <a:t> </a:t>
            </a:r>
            <a:r>
              <a:rPr lang="en-US" sz="2400" b="0" dirty="0" err="1">
                <a:solidFill>
                  <a:srgbClr val="002060"/>
                </a:solidFill>
                <a:latin typeface="Courier" pitchFamily="2" charset="0"/>
                <a:cs typeface="Calibri" panose="020F0502020204030204" pitchFamily="34" charset="0"/>
              </a:rPr>
              <a:t>rd</a:t>
            </a:r>
            <a:r>
              <a:rPr lang="en-US" sz="2400" b="0" dirty="0">
                <a:solidFill>
                  <a:srgbClr val="002060"/>
                </a:solidFill>
                <a:latin typeface="Courier" pitchFamily="2" charset="0"/>
                <a:cs typeface="Calibri" panose="020F0502020204030204" pitchFamily="34" charset="0"/>
              </a:rPr>
              <a:t>, </a:t>
            </a:r>
            <a:r>
              <a:rPr lang="en-US" sz="2400" b="0" dirty="0" err="1">
                <a:solidFill>
                  <a:srgbClr val="002060"/>
                </a:solidFill>
                <a:latin typeface="Courier" pitchFamily="2" charset="0"/>
                <a:cs typeface="Calibri" panose="020F0502020204030204" pitchFamily="34" charset="0"/>
              </a:rPr>
              <a:t>rs</a:t>
            </a:r>
            <a:r>
              <a:rPr lang="en-US" sz="2400" b="0" dirty="0">
                <a:solidFill>
                  <a:srgbClr val="002060"/>
                </a:solidFill>
                <a:latin typeface="Courier" pitchFamily="2" charset="0"/>
                <a:cs typeface="Calibri" panose="020F0502020204030204" pitchFamily="34" charset="0"/>
              </a:rPr>
              <a:t>, immediate</a:t>
            </a:r>
          </a:p>
          <a:p>
            <a:pPr marL="0" indent="0">
              <a:spcBef>
                <a:spcPct val="20000"/>
              </a:spcBef>
              <a:buClr>
                <a:srgbClr val="990000"/>
              </a:buClr>
              <a:buSzPct val="60000"/>
              <a:buNone/>
            </a:pPr>
            <a:endParaRPr lang="en-US" sz="24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changes to the state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Writes </a:t>
            </a:r>
            <a:r>
              <a:rPr lang="en-US" sz="2000" b="0" dirty="0">
                <a:solidFill>
                  <a:srgbClr val="002060"/>
                </a:solidFill>
                <a:latin typeface="Courier" pitchFamily="2" charset="0"/>
                <a:cs typeface="Calibri" panose="020F0502020204030204" pitchFamily="34" charset="0"/>
              </a:rPr>
              <a:t>PC+4</a:t>
            </a:r>
            <a:r>
              <a:rPr lang="en-US" sz="20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b="0" dirty="0" err="1">
                <a:solidFill>
                  <a:srgbClr val="002060"/>
                </a:solidFill>
                <a:latin typeface="Courier" pitchFamily="2" charset="0"/>
                <a:cs typeface="Calibri" panose="020F0502020204030204" pitchFamily="34" charset="0"/>
              </a:rPr>
              <a:t>rd</a:t>
            </a:r>
            <a:r>
              <a:rPr lang="en-US" sz="20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(return address)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rgbClr val="002060"/>
                </a:solidFill>
                <a:latin typeface="Courier" pitchFamily="2" charset="0"/>
                <a:cs typeface="Calibri" panose="020F0502020204030204" pitchFamily="34" charset="0"/>
              </a:rPr>
              <a:t>PC = </a:t>
            </a:r>
            <a:r>
              <a:rPr lang="en-US" sz="2000" b="0" dirty="0" err="1">
                <a:solidFill>
                  <a:srgbClr val="002060"/>
                </a:solidFill>
                <a:latin typeface="Courier" pitchFamily="2" charset="0"/>
                <a:cs typeface="Calibri" panose="020F0502020204030204" pitchFamily="34" charset="0"/>
              </a:rPr>
              <a:t>rs</a:t>
            </a:r>
            <a:r>
              <a:rPr lang="en-US" sz="2000" b="0" dirty="0">
                <a:solidFill>
                  <a:srgbClr val="002060"/>
                </a:solidFill>
                <a:latin typeface="Courier" pitchFamily="2" charset="0"/>
                <a:cs typeface="Calibri" panose="020F0502020204030204" pitchFamily="34" charset="0"/>
              </a:rPr>
              <a:t> + immediate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same </a:t>
            </a:r>
            <a:r>
              <a:rPr lang="en-US" sz="20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immediates</a:t>
            </a:r>
            <a:r>
              <a:rPr lang="en-US" sz="20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in  arithmetic and loads</a:t>
            </a:r>
          </a:p>
          <a:p>
            <a:pPr marL="857250" lvl="2" indent="0">
              <a:buClr>
                <a:srgbClr val="990000"/>
              </a:buClr>
              <a:buSzPct val="110000"/>
              <a:buNone/>
            </a:pPr>
            <a:endParaRPr lang="en-US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indent="-285750">
              <a:buClr>
                <a:srgbClr val="990000"/>
              </a:buClr>
              <a:buSzPct val="110000"/>
            </a:pPr>
            <a:endParaRPr lang="en-US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8295" y="1613296"/>
            <a:ext cx="7951462" cy="1191618"/>
            <a:chOff x="275" y="886"/>
            <a:chExt cx="5197" cy="120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75" y="886"/>
              <a:ext cx="5197" cy="1201"/>
              <a:chOff x="275" y="886"/>
              <a:chExt cx="5197" cy="1201"/>
            </a:xfrm>
          </p:grpSpPr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4999" y="1426"/>
                <a:ext cx="20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75" y="898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31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4544" y="898"/>
                <a:ext cx="196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3785" y="898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12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4664" y="898"/>
                <a:ext cx="196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6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5276" y="898"/>
                <a:ext cx="196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0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4754" y="1138"/>
                <a:ext cx="64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opcode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" name="Text Box 6"/>
              <p:cNvSpPr txBox="1">
                <a:spLocks noChangeArrowheads="1"/>
              </p:cNvSpPr>
              <p:nvPr/>
            </p:nvSpPr>
            <p:spPr bwMode="auto">
              <a:xfrm>
                <a:off x="889" y="1138"/>
                <a:ext cx="913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[11:0]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4260" y="1142"/>
                <a:ext cx="297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 err="1">
                    <a:solidFill>
                      <a:schemeClr val="tx2"/>
                    </a:solidFill>
                    <a:latin typeface="Courier New" pitchFamily="-65" charset="0"/>
                  </a:rPr>
                  <a:t>rd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4034" y="892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11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30"/>
                <a:ext cx="297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12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Text Box 6"/>
              <p:cNvSpPr txBox="1">
                <a:spLocks noChangeArrowheads="1"/>
              </p:cNvSpPr>
              <p:nvPr/>
            </p:nvSpPr>
            <p:spPr bwMode="auto">
              <a:xfrm>
                <a:off x="4322" y="1423"/>
                <a:ext cx="20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755" y="1723"/>
                <a:ext cx="1177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offset[11:0]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5" name="Text Box 8"/>
              <p:cNvSpPr txBox="1">
                <a:spLocks noChangeArrowheads="1"/>
              </p:cNvSpPr>
              <p:nvPr/>
            </p:nvSpPr>
            <p:spPr bwMode="auto">
              <a:xfrm>
                <a:off x="4182" y="1714"/>
                <a:ext cx="473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 err="1">
                    <a:solidFill>
                      <a:schemeClr val="tx2"/>
                    </a:solidFill>
                    <a:latin typeface="Courier New" pitchFamily="-65" charset="0"/>
                  </a:rPr>
                  <a:t>dest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4911" y="1714"/>
                <a:ext cx="473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JALR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7" name="Text Box 6"/>
              <p:cNvSpPr txBox="1">
                <a:spLocks noChangeArrowheads="1"/>
              </p:cNvSpPr>
              <p:nvPr/>
            </p:nvSpPr>
            <p:spPr bwMode="auto">
              <a:xfrm>
                <a:off x="2369" y="1138"/>
                <a:ext cx="3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rs1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3194" y="1138"/>
                <a:ext cx="561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func3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9" name="Text Box 8"/>
              <p:cNvSpPr txBox="1">
                <a:spLocks noChangeArrowheads="1"/>
              </p:cNvSpPr>
              <p:nvPr/>
            </p:nvSpPr>
            <p:spPr bwMode="auto">
              <a:xfrm>
                <a:off x="2454" y="1420"/>
                <a:ext cx="20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Text Box 8"/>
              <p:cNvSpPr txBox="1">
                <a:spLocks noChangeArrowheads="1"/>
              </p:cNvSpPr>
              <p:nvPr/>
            </p:nvSpPr>
            <p:spPr bwMode="auto">
              <a:xfrm>
                <a:off x="3419" y="1420"/>
                <a:ext cx="20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3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2734" y="892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15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2" name="Text Box 11"/>
              <p:cNvSpPr txBox="1">
                <a:spLocks noChangeArrowheads="1"/>
              </p:cNvSpPr>
              <p:nvPr/>
            </p:nvSpPr>
            <p:spPr bwMode="auto">
              <a:xfrm>
                <a:off x="2112" y="886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19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3" name="Text Box 11"/>
              <p:cNvSpPr txBox="1">
                <a:spLocks noChangeArrowheads="1"/>
              </p:cNvSpPr>
              <p:nvPr/>
            </p:nvSpPr>
            <p:spPr bwMode="auto">
              <a:xfrm>
                <a:off x="1900" y="888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20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4" name="Text Box 11"/>
              <p:cNvSpPr txBox="1">
                <a:spLocks noChangeArrowheads="1"/>
              </p:cNvSpPr>
              <p:nvPr/>
            </p:nvSpPr>
            <p:spPr bwMode="auto">
              <a:xfrm>
                <a:off x="2913" y="892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14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" name="Text Box 8"/>
              <p:cNvSpPr txBox="1">
                <a:spLocks noChangeArrowheads="1"/>
              </p:cNvSpPr>
              <p:nvPr/>
            </p:nvSpPr>
            <p:spPr bwMode="auto">
              <a:xfrm>
                <a:off x="2329" y="1708"/>
                <a:ext cx="473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base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6" name="Text Box 8"/>
              <p:cNvSpPr txBox="1">
                <a:spLocks noChangeArrowheads="1"/>
              </p:cNvSpPr>
              <p:nvPr/>
            </p:nvSpPr>
            <p:spPr bwMode="auto">
              <a:xfrm>
                <a:off x="3404" y="1708"/>
                <a:ext cx="20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0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471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4062" y="1167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2950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2135" y="114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</p:grp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9A78E308-26D2-014A-8506-8AB6F5534824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69201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551" y="312792"/>
            <a:ext cx="7903369" cy="4000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>
              <a:lnSpc>
                <a:spcPct val="90000"/>
              </a:lnSpc>
              <a:buClr>
                <a:srgbClr val="FF0000"/>
              </a:buClr>
              <a:buSzPts val="4400"/>
            </a:pPr>
            <a:r>
              <a:rPr lang="en-US" sz="32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Datapath with </a:t>
            </a:r>
            <a:r>
              <a:rPr lang="en-US" sz="3200" b="0" dirty="0" err="1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jalr</a:t>
            </a:r>
            <a:endParaRPr lang="en-US" sz="3200" b="0" dirty="0">
              <a:solidFill>
                <a:srgbClr val="FF0000"/>
              </a:solidFill>
              <a:latin typeface="Courier" pitchFamily="2" charset="0"/>
              <a:cs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7265" y="1637972"/>
            <a:ext cx="7521590" cy="2215428"/>
            <a:chOff x="2570548" y="1802732"/>
            <a:chExt cx="7167817" cy="2216657"/>
          </a:xfrm>
        </p:grpSpPr>
        <p:sp>
          <p:nvSpPr>
            <p:cNvPr id="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194675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75638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4011845" y="3187949"/>
              <a:ext cx="750618" cy="831440"/>
              <a:chOff x="1326" y="1691"/>
              <a:chExt cx="438" cy="490"/>
            </a:xfrm>
          </p:grpSpPr>
          <p:sp>
            <p:nvSpPr>
              <p:cNvPr id="14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74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1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19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1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2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2753287" y="3348468"/>
              <a:ext cx="310773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72" name="Rectangle 42"/>
            <p:cNvSpPr>
              <a:spLocks noChangeArrowheads="1"/>
            </p:cNvSpPr>
            <p:nvPr/>
          </p:nvSpPr>
          <p:spPr bwMode="auto">
            <a:xfrm>
              <a:off x="9427592" y="2573562"/>
              <a:ext cx="310773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7" name="Freeform 48"/>
          <p:cNvSpPr>
            <a:spLocks/>
          </p:cNvSpPr>
          <p:nvPr/>
        </p:nvSpPr>
        <p:spPr bwMode="auto">
          <a:xfrm>
            <a:off x="3117016" y="3055146"/>
            <a:ext cx="897416" cy="233196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8" name="Freeform 49"/>
          <p:cNvSpPr>
            <a:spLocks/>
          </p:cNvSpPr>
          <p:nvPr/>
        </p:nvSpPr>
        <p:spPr bwMode="auto">
          <a:xfrm>
            <a:off x="3117016" y="3278082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9" name="Freeform 53"/>
          <p:cNvSpPr>
            <a:spLocks/>
          </p:cNvSpPr>
          <p:nvPr/>
        </p:nvSpPr>
        <p:spPr bwMode="auto">
          <a:xfrm>
            <a:off x="4441167" y="3545488"/>
            <a:ext cx="715256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3205555" y="3326090"/>
            <a:ext cx="608239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>
            <a:off x="3117015" y="3059979"/>
            <a:ext cx="5648" cy="1955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22" name="Freeform 61"/>
          <p:cNvSpPr>
            <a:spLocks/>
          </p:cNvSpPr>
          <p:nvPr/>
        </p:nvSpPr>
        <p:spPr bwMode="auto">
          <a:xfrm>
            <a:off x="3108230" y="3501149"/>
            <a:ext cx="897416" cy="120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grpSp>
        <p:nvGrpSpPr>
          <p:cNvPr id="23" name="Group 62"/>
          <p:cNvGrpSpPr>
            <a:grpSpLocks/>
          </p:cNvGrpSpPr>
          <p:nvPr/>
        </p:nvGrpSpPr>
        <p:grpSpPr bwMode="auto">
          <a:xfrm>
            <a:off x="6208268" y="3026106"/>
            <a:ext cx="423087" cy="730621"/>
            <a:chOff x="4085" y="1630"/>
            <a:chExt cx="241" cy="385"/>
          </a:xfrm>
        </p:grpSpPr>
        <p:sp>
          <p:nvSpPr>
            <p:cNvPr id="24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187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01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27" name="Rectangle 72"/>
          <p:cNvSpPr>
            <a:spLocks noChangeArrowheads="1"/>
          </p:cNvSpPr>
          <p:nvPr/>
        </p:nvSpPr>
        <p:spPr bwMode="auto">
          <a:xfrm>
            <a:off x="4381500" y="4000501"/>
            <a:ext cx="229931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clk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8" name="Rectangle 74"/>
          <p:cNvSpPr>
            <a:spLocks noChangeArrowheads="1"/>
          </p:cNvSpPr>
          <p:nvPr/>
        </p:nvSpPr>
        <p:spPr bwMode="auto">
          <a:xfrm>
            <a:off x="4027614" y="2491195"/>
            <a:ext cx="938814" cy="1439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29" name="Rectangle 76"/>
          <p:cNvSpPr>
            <a:spLocks noChangeArrowheads="1"/>
          </p:cNvSpPr>
          <p:nvPr/>
        </p:nvSpPr>
        <p:spPr bwMode="auto">
          <a:xfrm>
            <a:off x="4091856" y="3695663"/>
            <a:ext cx="455955" cy="215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125" dirty="0" err="1">
                <a:solidFill>
                  <a:schemeClr val="tx2"/>
                </a:solidFill>
              </a:rPr>
              <a:t>Reg</a:t>
            </a:r>
            <a:r>
              <a:rPr lang="en-US" sz="1125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30" name="Line 86"/>
          <p:cNvSpPr>
            <a:spLocks noChangeShapeType="1"/>
          </p:cNvSpPr>
          <p:nvPr/>
        </p:nvSpPr>
        <p:spPr bwMode="auto">
          <a:xfrm>
            <a:off x="6633068" y="3379918"/>
            <a:ext cx="462904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1" name="Freeform 53"/>
          <p:cNvSpPr>
            <a:spLocks/>
          </p:cNvSpPr>
          <p:nvPr/>
        </p:nvSpPr>
        <p:spPr bwMode="auto">
          <a:xfrm>
            <a:off x="4978776" y="3225805"/>
            <a:ext cx="177646" cy="35736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2" name="Line 86"/>
          <p:cNvSpPr>
            <a:spLocks noChangeShapeType="1"/>
          </p:cNvSpPr>
          <p:nvPr/>
        </p:nvSpPr>
        <p:spPr bwMode="auto">
          <a:xfrm flipH="1">
            <a:off x="6902698" y="1888570"/>
            <a:ext cx="4889" cy="8930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3" name="Line 86"/>
          <p:cNvSpPr>
            <a:spLocks noChangeShapeType="1"/>
          </p:cNvSpPr>
          <p:nvPr/>
        </p:nvSpPr>
        <p:spPr bwMode="auto">
          <a:xfrm flipV="1">
            <a:off x="3393980" y="2035254"/>
            <a:ext cx="5131276" cy="63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4" name="Line 86"/>
          <p:cNvSpPr>
            <a:spLocks noChangeShapeType="1"/>
          </p:cNvSpPr>
          <p:nvPr/>
        </p:nvSpPr>
        <p:spPr bwMode="auto">
          <a:xfrm flipH="1">
            <a:off x="3380452" y="2035254"/>
            <a:ext cx="7256" cy="7063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35" name="Freeform 53"/>
          <p:cNvSpPr>
            <a:spLocks/>
          </p:cNvSpPr>
          <p:nvPr/>
        </p:nvSpPr>
        <p:spPr bwMode="auto">
          <a:xfrm flipV="1">
            <a:off x="3387708" y="2712092"/>
            <a:ext cx="627556" cy="2948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4584605" y="3847884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37" name="Line 85"/>
          <p:cNvSpPr>
            <a:spLocks noChangeShapeType="1"/>
          </p:cNvSpPr>
          <p:nvPr/>
        </p:nvSpPr>
        <p:spPr bwMode="auto">
          <a:xfrm>
            <a:off x="4632229" y="3930981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3205555" y="3073732"/>
            <a:ext cx="608239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3206628" y="2835607"/>
            <a:ext cx="55053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40" name="Rectangle 76"/>
          <p:cNvSpPr>
            <a:spLocks noChangeArrowheads="1"/>
          </p:cNvSpPr>
          <p:nvPr/>
        </p:nvSpPr>
        <p:spPr bwMode="auto">
          <a:xfrm>
            <a:off x="4013105" y="3407107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1" name="Rectangle 76"/>
          <p:cNvSpPr>
            <a:spLocks noChangeArrowheads="1"/>
          </p:cNvSpPr>
          <p:nvPr/>
        </p:nvSpPr>
        <p:spPr bwMode="auto">
          <a:xfrm>
            <a:off x="4013105" y="3168982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2" name="Rectangle 76"/>
          <p:cNvSpPr>
            <a:spLocks noChangeArrowheads="1"/>
          </p:cNvSpPr>
          <p:nvPr/>
        </p:nvSpPr>
        <p:spPr bwMode="auto">
          <a:xfrm>
            <a:off x="4536979" y="3155304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3" name="Rectangle 76"/>
          <p:cNvSpPr>
            <a:spLocks noChangeArrowheads="1"/>
          </p:cNvSpPr>
          <p:nvPr/>
        </p:nvSpPr>
        <p:spPr bwMode="auto">
          <a:xfrm>
            <a:off x="4536979" y="3449264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4" name="Rectangle 76"/>
          <p:cNvSpPr>
            <a:spLocks noChangeArrowheads="1"/>
          </p:cNvSpPr>
          <p:nvPr/>
        </p:nvSpPr>
        <p:spPr bwMode="auto">
          <a:xfrm>
            <a:off x="4009963" y="2957162"/>
            <a:ext cx="40626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AddrD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5" name="Rectangle 76"/>
          <p:cNvSpPr>
            <a:spLocks noChangeArrowheads="1"/>
          </p:cNvSpPr>
          <p:nvPr/>
        </p:nvSpPr>
        <p:spPr bwMode="auto">
          <a:xfrm>
            <a:off x="4013104" y="2645662"/>
            <a:ext cx="387025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DataD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auto">
          <a:xfrm>
            <a:off x="6633256" y="3153130"/>
            <a:ext cx="236343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alu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7" name="Rectangle 76"/>
          <p:cNvSpPr>
            <a:spLocks noChangeArrowheads="1"/>
          </p:cNvSpPr>
          <p:nvPr/>
        </p:nvSpPr>
        <p:spPr bwMode="auto">
          <a:xfrm>
            <a:off x="5118451" y="2679982"/>
            <a:ext cx="510457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Reg</a:t>
            </a:r>
            <a:r>
              <a:rPr lang="en-US" sz="1000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4689515" y="3999914"/>
            <a:ext cx="510457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Reg</a:t>
            </a:r>
            <a:r>
              <a:rPr lang="en-US" sz="1000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788651" y="5079094"/>
            <a:ext cx="550531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r>
              <a:rPr lang="en-US" sz="1000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67607" y="3082699"/>
            <a:ext cx="7994034" cy="2501649"/>
            <a:chOff x="1575641" y="2430859"/>
            <a:chExt cx="12790454" cy="4002638"/>
          </a:xfrm>
        </p:grpSpPr>
        <p:sp>
          <p:nvSpPr>
            <p:cNvPr id="51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309173" cy="344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826990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RegWEn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10379249" y="5579604"/>
              <a:ext cx="732091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ALUSel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9755958" y="5919561"/>
              <a:ext cx="488435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Asel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11528913" y="5573083"/>
              <a:ext cx="798776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MemRW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916066" y="3438835"/>
            <a:ext cx="173296" cy="458658"/>
            <a:chOff x="5791200" y="1352550"/>
            <a:chExt cx="152400" cy="533400"/>
          </a:xfrm>
        </p:grpSpPr>
        <p:sp>
          <p:nvSpPr>
            <p:cNvPr id="62" name="Trapezoid 6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21935" y="1638300"/>
              <a:ext cx="45111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</p:grpSp>
      <p:sp>
        <p:nvSpPr>
          <p:cNvPr id="65" name="Freeform 53"/>
          <p:cNvSpPr>
            <a:spLocks/>
          </p:cNvSpPr>
          <p:nvPr/>
        </p:nvSpPr>
        <p:spPr bwMode="auto">
          <a:xfrm flipV="1">
            <a:off x="6088009" y="3617566"/>
            <a:ext cx="11835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66" name="Freeform 53"/>
          <p:cNvSpPr>
            <a:spLocks/>
          </p:cNvSpPr>
          <p:nvPr/>
        </p:nvSpPr>
        <p:spPr bwMode="auto">
          <a:xfrm flipV="1">
            <a:off x="5845469" y="3743953"/>
            <a:ext cx="82613" cy="36881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67" name="Line 86"/>
          <p:cNvSpPr>
            <a:spLocks noChangeShapeType="1"/>
          </p:cNvSpPr>
          <p:nvPr/>
        </p:nvSpPr>
        <p:spPr bwMode="auto">
          <a:xfrm flipH="1">
            <a:off x="5835778" y="3777696"/>
            <a:ext cx="5423" cy="5302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510236" y="4325664"/>
            <a:ext cx="579385" cy="1959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Imm</a:t>
            </a:r>
            <a:r>
              <a:rPr lang="en-US" sz="1000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678557" y="3933388"/>
            <a:ext cx="533399" cy="762000"/>
            <a:chOff x="3810000" y="3105150"/>
            <a:chExt cx="533400" cy="762000"/>
          </a:xfrm>
        </p:grpSpPr>
        <p:sp>
          <p:nvSpPr>
            <p:cNvPr id="70" name="Trapezoid 69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4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19018" y="3286906"/>
              <a:ext cx="463589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25" dirty="0" err="1"/>
                <a:t>Imm</a:t>
              </a:r>
              <a:r>
                <a:rPr lang="en-US" sz="1125" dirty="0"/>
                <a:t>.</a:t>
              </a:r>
            </a:p>
            <a:p>
              <a:r>
                <a:rPr lang="en-US" sz="1125" dirty="0"/>
                <a:t>Gen</a:t>
              </a:r>
            </a:p>
          </p:txBody>
        </p:sp>
      </p:grpSp>
      <p:sp>
        <p:nvSpPr>
          <p:cNvPr id="72" name="Freeform 61"/>
          <p:cNvSpPr>
            <a:spLocks/>
          </p:cNvSpPr>
          <p:nvPr/>
        </p:nvSpPr>
        <p:spPr bwMode="auto">
          <a:xfrm flipV="1">
            <a:off x="3133415" y="4270392"/>
            <a:ext cx="539211" cy="4634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73" name="Line 86"/>
          <p:cNvSpPr>
            <a:spLocks noChangeShapeType="1"/>
          </p:cNvSpPr>
          <p:nvPr/>
        </p:nvSpPr>
        <p:spPr bwMode="auto">
          <a:xfrm flipV="1">
            <a:off x="4211956" y="4299885"/>
            <a:ext cx="1629245" cy="2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grpSp>
        <p:nvGrpSpPr>
          <p:cNvPr id="74" name="Group 73"/>
          <p:cNvGrpSpPr/>
          <p:nvPr/>
        </p:nvGrpSpPr>
        <p:grpSpPr>
          <a:xfrm>
            <a:off x="1346105" y="2013377"/>
            <a:ext cx="6558304" cy="1895989"/>
            <a:chOff x="3362296" y="2178345"/>
            <a:chExt cx="6561940" cy="1897041"/>
          </a:xfrm>
        </p:grpSpPr>
        <p:sp>
          <p:nvSpPr>
            <p:cNvPr id="75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289402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0058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81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59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inst</a:t>
                </a:r>
                <a:endParaRPr lang="en-US" sz="688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0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3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91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92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26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25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93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addr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4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2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DataR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5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40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42416" tIns="20836" rIns="42416" bIns="20836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dirty="0" err="1">
                    <a:solidFill>
                      <a:schemeClr val="tx2"/>
                    </a:solidFill>
                  </a:rPr>
                  <a:t>DataW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3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2416" cy="1768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875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85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86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</p:grp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3130039" y="3934686"/>
            <a:ext cx="422291" cy="349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Inst</a:t>
            </a:r>
            <a:br>
              <a:rPr lang="en-US" sz="1000" dirty="0">
                <a:solidFill>
                  <a:schemeClr val="tx2"/>
                </a:solidFill>
              </a:rPr>
            </a:br>
            <a:r>
              <a:rPr lang="en-US" sz="1000" dirty="0">
                <a:solidFill>
                  <a:schemeClr val="tx2"/>
                </a:solidFill>
              </a:rPr>
              <a:t>[31:20]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8190140" y="2377386"/>
            <a:ext cx="239485" cy="754871"/>
            <a:chOff x="5791200" y="1352550"/>
            <a:chExt cx="152400" cy="533400"/>
          </a:xfrm>
        </p:grpSpPr>
        <p:sp>
          <p:nvSpPr>
            <p:cNvPr id="98" name="Trapezoid 97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03629" y="1585907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21934" y="1737123"/>
              <a:ext cx="32643" cy="951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803772" y="1427521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2</a:t>
              </a:r>
            </a:p>
          </p:txBody>
        </p:sp>
      </p:grpSp>
      <p:sp>
        <p:nvSpPr>
          <p:cNvPr id="101" name="Rectangle 72"/>
          <p:cNvSpPr>
            <a:spLocks noChangeArrowheads="1"/>
          </p:cNvSpPr>
          <p:nvPr/>
        </p:nvSpPr>
        <p:spPr bwMode="auto">
          <a:xfrm>
            <a:off x="7592770" y="4027833"/>
            <a:ext cx="229931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clk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7682804" y="3810000"/>
            <a:ext cx="83926" cy="830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03" name="Line 85"/>
          <p:cNvSpPr>
            <a:spLocks noChangeShapeType="1"/>
          </p:cNvSpPr>
          <p:nvPr/>
        </p:nvSpPr>
        <p:spPr bwMode="auto">
          <a:xfrm>
            <a:off x="7730429" y="3893098"/>
            <a:ext cx="0" cy="1087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>
              <a:solidFill>
                <a:schemeClr val="tx2"/>
              </a:solidFill>
            </a:endParaRPr>
          </a:p>
        </p:txBody>
      </p:sp>
      <p:sp>
        <p:nvSpPr>
          <p:cNvPr id="104" name="Freeform 53"/>
          <p:cNvSpPr>
            <a:spLocks/>
          </p:cNvSpPr>
          <p:nvPr/>
        </p:nvSpPr>
        <p:spPr bwMode="auto">
          <a:xfrm flipV="1">
            <a:off x="6922146" y="2741182"/>
            <a:ext cx="1258969" cy="48905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05" name="Line 86"/>
          <p:cNvSpPr>
            <a:spLocks noChangeShapeType="1"/>
          </p:cNvSpPr>
          <p:nvPr/>
        </p:nvSpPr>
        <p:spPr bwMode="auto">
          <a:xfrm>
            <a:off x="8047265" y="2992249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06" name="Line 86"/>
          <p:cNvSpPr>
            <a:spLocks noChangeShapeType="1"/>
          </p:cNvSpPr>
          <p:nvPr/>
        </p:nvSpPr>
        <p:spPr bwMode="auto">
          <a:xfrm flipH="1">
            <a:off x="8046200" y="2992250"/>
            <a:ext cx="1" cy="2017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07" name="Line 86"/>
          <p:cNvSpPr>
            <a:spLocks noChangeShapeType="1"/>
          </p:cNvSpPr>
          <p:nvPr/>
        </p:nvSpPr>
        <p:spPr bwMode="auto">
          <a:xfrm>
            <a:off x="7904408" y="3194043"/>
            <a:ext cx="141792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08" name="Line 86"/>
          <p:cNvSpPr>
            <a:spLocks noChangeShapeType="1"/>
          </p:cNvSpPr>
          <p:nvPr/>
        </p:nvSpPr>
        <p:spPr bwMode="auto">
          <a:xfrm>
            <a:off x="8429624" y="2790087"/>
            <a:ext cx="80679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09" name="Line 86"/>
          <p:cNvSpPr>
            <a:spLocks noChangeShapeType="1"/>
          </p:cNvSpPr>
          <p:nvPr/>
        </p:nvSpPr>
        <p:spPr bwMode="auto">
          <a:xfrm flipH="1">
            <a:off x="8510303" y="2020514"/>
            <a:ext cx="14953" cy="76957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8055173" y="5048251"/>
            <a:ext cx="417483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WBSel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11" name="Line 86"/>
          <p:cNvSpPr>
            <a:spLocks noChangeShapeType="1"/>
          </p:cNvSpPr>
          <p:nvPr/>
        </p:nvSpPr>
        <p:spPr bwMode="auto">
          <a:xfrm>
            <a:off x="6902699" y="3695662"/>
            <a:ext cx="189373" cy="533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12" name="Line 86"/>
          <p:cNvSpPr>
            <a:spLocks noChangeShapeType="1"/>
          </p:cNvSpPr>
          <p:nvPr/>
        </p:nvSpPr>
        <p:spPr bwMode="auto">
          <a:xfrm>
            <a:off x="6902698" y="3700151"/>
            <a:ext cx="1567" cy="32768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13" name="Line 86"/>
          <p:cNvSpPr>
            <a:spLocks noChangeShapeType="1"/>
          </p:cNvSpPr>
          <p:nvPr/>
        </p:nvSpPr>
        <p:spPr bwMode="auto">
          <a:xfrm>
            <a:off x="5045323" y="4014164"/>
            <a:ext cx="1857376" cy="2306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14" name="Line 86"/>
          <p:cNvSpPr>
            <a:spLocks noChangeShapeType="1"/>
          </p:cNvSpPr>
          <p:nvPr/>
        </p:nvSpPr>
        <p:spPr bwMode="auto">
          <a:xfrm flipH="1">
            <a:off x="5045323" y="3536891"/>
            <a:ext cx="1567" cy="4845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7303221" y="3920503"/>
            <a:ext cx="0" cy="11070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16" name="Group 115"/>
          <p:cNvGrpSpPr/>
          <p:nvPr/>
        </p:nvGrpSpPr>
        <p:grpSpPr>
          <a:xfrm>
            <a:off x="5088927" y="3013819"/>
            <a:ext cx="604533" cy="762000"/>
            <a:chOff x="3738867" y="3105150"/>
            <a:chExt cx="604533" cy="762000"/>
          </a:xfrm>
        </p:grpSpPr>
        <p:sp>
          <p:nvSpPr>
            <p:cNvPr id="117" name="Trapezoid 11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4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38867" y="3286906"/>
              <a:ext cx="591829" cy="438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25" dirty="0"/>
                <a:t>Branch</a:t>
              </a:r>
            </a:p>
            <a:p>
              <a:r>
                <a:rPr lang="en-US" sz="1125" dirty="0"/>
                <a:t>Comp</a:t>
              </a:r>
            </a:p>
          </p:txBody>
        </p:sp>
      </p:grpSp>
      <p:sp>
        <p:nvSpPr>
          <p:cNvPr id="119" name="Freeform 53"/>
          <p:cNvSpPr>
            <a:spLocks/>
          </p:cNvSpPr>
          <p:nvPr/>
        </p:nvSpPr>
        <p:spPr bwMode="auto">
          <a:xfrm flipV="1">
            <a:off x="5764055" y="3524250"/>
            <a:ext cx="15639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20" name="Line 86"/>
          <p:cNvSpPr>
            <a:spLocks noChangeShapeType="1"/>
          </p:cNvSpPr>
          <p:nvPr/>
        </p:nvSpPr>
        <p:spPr bwMode="auto">
          <a:xfrm>
            <a:off x="5755093" y="3548282"/>
            <a:ext cx="39" cy="46370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5922238" y="2951095"/>
            <a:ext cx="173296" cy="458658"/>
            <a:chOff x="5791200" y="1352550"/>
            <a:chExt cx="152400" cy="533400"/>
          </a:xfrm>
        </p:grpSpPr>
        <p:sp>
          <p:nvSpPr>
            <p:cNvPr id="122" name="Trapezoid 12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21934" y="1638300"/>
              <a:ext cx="45111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</p:grpSp>
      <p:sp>
        <p:nvSpPr>
          <p:cNvPr id="125" name="Freeform 53"/>
          <p:cNvSpPr>
            <a:spLocks/>
          </p:cNvSpPr>
          <p:nvPr/>
        </p:nvSpPr>
        <p:spPr bwMode="auto">
          <a:xfrm flipV="1">
            <a:off x="5761306" y="3256213"/>
            <a:ext cx="172949" cy="4220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26" name="Freeform 53"/>
          <p:cNvSpPr>
            <a:spLocks/>
          </p:cNvSpPr>
          <p:nvPr/>
        </p:nvSpPr>
        <p:spPr bwMode="auto">
          <a:xfrm flipV="1">
            <a:off x="5864060" y="3036509"/>
            <a:ext cx="62566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27" name="Line 86"/>
          <p:cNvSpPr>
            <a:spLocks noChangeShapeType="1"/>
          </p:cNvSpPr>
          <p:nvPr/>
        </p:nvSpPr>
        <p:spPr bwMode="auto">
          <a:xfrm>
            <a:off x="5850396" y="2278076"/>
            <a:ext cx="1329" cy="7941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28" name="Freeform 53"/>
          <p:cNvSpPr>
            <a:spLocks/>
          </p:cNvSpPr>
          <p:nvPr/>
        </p:nvSpPr>
        <p:spPr bwMode="auto">
          <a:xfrm flipV="1">
            <a:off x="6094640" y="3143251"/>
            <a:ext cx="118358" cy="2857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29" name="Line 86"/>
          <p:cNvSpPr>
            <a:spLocks noChangeShapeType="1"/>
          </p:cNvSpPr>
          <p:nvPr/>
        </p:nvSpPr>
        <p:spPr bwMode="auto">
          <a:xfrm>
            <a:off x="5041495" y="2933298"/>
            <a:ext cx="2698" cy="29880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30" name="Line 86"/>
          <p:cNvSpPr>
            <a:spLocks noChangeShapeType="1"/>
          </p:cNvSpPr>
          <p:nvPr/>
        </p:nvSpPr>
        <p:spPr bwMode="auto">
          <a:xfrm flipV="1">
            <a:off x="5034662" y="2928671"/>
            <a:ext cx="714974" cy="172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31" name="Line 86"/>
          <p:cNvSpPr>
            <a:spLocks noChangeShapeType="1"/>
          </p:cNvSpPr>
          <p:nvPr/>
        </p:nvSpPr>
        <p:spPr bwMode="auto">
          <a:xfrm flipH="1">
            <a:off x="5757880" y="2928671"/>
            <a:ext cx="4045" cy="3596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32" name="Line 86"/>
          <p:cNvSpPr>
            <a:spLocks noChangeShapeType="1"/>
          </p:cNvSpPr>
          <p:nvPr/>
        </p:nvSpPr>
        <p:spPr bwMode="auto">
          <a:xfrm>
            <a:off x="3117016" y="2271991"/>
            <a:ext cx="2740169" cy="40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33" name="Line 86"/>
          <p:cNvSpPr>
            <a:spLocks noChangeShapeType="1"/>
          </p:cNvSpPr>
          <p:nvPr/>
        </p:nvSpPr>
        <p:spPr bwMode="auto">
          <a:xfrm flipV="1">
            <a:off x="1713859" y="2781607"/>
            <a:ext cx="1392675" cy="399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34" name="Line 86"/>
          <p:cNvSpPr>
            <a:spLocks noChangeShapeType="1"/>
          </p:cNvSpPr>
          <p:nvPr/>
        </p:nvSpPr>
        <p:spPr bwMode="auto">
          <a:xfrm flipH="1">
            <a:off x="3106063" y="2283404"/>
            <a:ext cx="471" cy="49346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cxnSp>
        <p:nvCxnSpPr>
          <p:cNvPr id="135" name="Straight Arrow Connector 134"/>
          <p:cNvCxnSpPr/>
          <p:nvPr/>
        </p:nvCxnSpPr>
        <p:spPr bwMode="auto">
          <a:xfrm flipH="1" flipV="1">
            <a:off x="3938922" y="4619625"/>
            <a:ext cx="6158" cy="3957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6" name="Rectangle 39"/>
          <p:cNvSpPr>
            <a:spLocks noChangeArrowheads="1"/>
          </p:cNvSpPr>
          <p:nvPr/>
        </p:nvSpPr>
        <p:spPr bwMode="auto">
          <a:xfrm>
            <a:off x="3618140" y="5091317"/>
            <a:ext cx="457557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ImmSel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 flipH="1">
            <a:off x="5422058" y="3698031"/>
            <a:ext cx="6159" cy="13173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38" name="Line 58"/>
          <p:cNvSpPr>
            <a:spLocks noChangeShapeType="1"/>
          </p:cNvSpPr>
          <p:nvPr/>
        </p:nvSpPr>
        <p:spPr bwMode="auto">
          <a:xfrm flipH="1">
            <a:off x="5559737" y="3655301"/>
            <a:ext cx="9512" cy="13722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cxnSp>
        <p:nvCxnSpPr>
          <p:cNvPr id="139" name="Straight Arrow Connector 138"/>
          <p:cNvCxnSpPr/>
          <p:nvPr/>
        </p:nvCxnSpPr>
        <p:spPr bwMode="auto">
          <a:xfrm flipV="1">
            <a:off x="5265562" y="3743953"/>
            <a:ext cx="12708" cy="12714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40" name="Group 139"/>
          <p:cNvGrpSpPr/>
          <p:nvPr/>
        </p:nvGrpSpPr>
        <p:grpSpPr>
          <a:xfrm>
            <a:off x="1136507" y="2883514"/>
            <a:ext cx="173296" cy="458658"/>
            <a:chOff x="5791200" y="1352550"/>
            <a:chExt cx="152400" cy="533400"/>
          </a:xfrm>
        </p:grpSpPr>
        <p:sp>
          <p:nvSpPr>
            <p:cNvPr id="141" name="Trapezoid 140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375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75" dirty="0"/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21934" y="1638300"/>
              <a:ext cx="45111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75" dirty="0"/>
                <a:t>0</a:t>
              </a:r>
            </a:p>
          </p:txBody>
        </p:sp>
      </p:grpSp>
      <p:sp>
        <p:nvSpPr>
          <p:cNvPr id="144" name="Freeform 53"/>
          <p:cNvSpPr>
            <a:spLocks/>
          </p:cNvSpPr>
          <p:nvPr/>
        </p:nvSpPr>
        <p:spPr bwMode="auto">
          <a:xfrm flipV="1">
            <a:off x="760222" y="2945969"/>
            <a:ext cx="385757" cy="49604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45" name="Line 86"/>
          <p:cNvSpPr>
            <a:spLocks noChangeShapeType="1"/>
          </p:cNvSpPr>
          <p:nvPr/>
        </p:nvSpPr>
        <p:spPr bwMode="auto">
          <a:xfrm flipH="1">
            <a:off x="759157" y="1905000"/>
            <a:ext cx="1063" cy="10906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46" name="Line 86"/>
          <p:cNvSpPr>
            <a:spLocks noChangeShapeType="1"/>
          </p:cNvSpPr>
          <p:nvPr/>
        </p:nvSpPr>
        <p:spPr bwMode="auto">
          <a:xfrm flipV="1">
            <a:off x="767607" y="1888570"/>
            <a:ext cx="6135091" cy="1375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995479" y="5086737"/>
            <a:ext cx="388628" cy="195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PCSel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48" name="Line 86"/>
          <p:cNvSpPr>
            <a:spLocks noChangeShapeType="1"/>
          </p:cNvSpPr>
          <p:nvPr/>
        </p:nvSpPr>
        <p:spPr bwMode="auto">
          <a:xfrm>
            <a:off x="1303055" y="3087842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cxnSp>
        <p:nvCxnSpPr>
          <p:cNvPr id="149" name="Straight Arrow Connector 148"/>
          <p:cNvCxnSpPr/>
          <p:nvPr/>
        </p:nvCxnSpPr>
        <p:spPr bwMode="auto">
          <a:xfrm flipH="1" flipV="1">
            <a:off x="1224387" y="3301628"/>
            <a:ext cx="16820" cy="17358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0" name="Line 86"/>
          <p:cNvSpPr>
            <a:spLocks noChangeShapeType="1"/>
          </p:cNvSpPr>
          <p:nvPr/>
        </p:nvSpPr>
        <p:spPr bwMode="auto">
          <a:xfrm flipH="1">
            <a:off x="6902698" y="2781187"/>
            <a:ext cx="2928" cy="5893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51" name="TextBox 150"/>
          <p:cNvSpPr txBox="1"/>
          <p:nvPr/>
        </p:nvSpPr>
        <p:spPr>
          <a:xfrm>
            <a:off x="5052950" y="5110919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BrUn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240198" y="5370612"/>
            <a:ext cx="25167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BrEq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434302" y="5110919"/>
            <a:ext cx="2452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BrLT</a:t>
            </a:r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767607" y="3082699"/>
            <a:ext cx="7994034" cy="2501649"/>
            <a:chOff x="1575641" y="2430859"/>
            <a:chExt cx="12790454" cy="4002638"/>
          </a:xfrm>
        </p:grpSpPr>
        <p:sp>
          <p:nvSpPr>
            <p:cNvPr id="155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25">
                <a:solidFill>
                  <a:schemeClr val="tx2"/>
                </a:solidFill>
              </a:endParaRPr>
            </a:p>
          </p:txBody>
        </p:sp>
        <p:sp>
          <p:nvSpPr>
            <p:cNvPr id="156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309173" cy="344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25" dirty="0">
                  <a:solidFill>
                    <a:schemeClr val="tx2"/>
                  </a:solidFill>
                </a:rPr>
                <a:t>Control logic</a:t>
              </a:r>
            </a:p>
          </p:txBody>
        </p:sp>
        <p:cxnSp>
          <p:nvCxnSpPr>
            <p:cNvPr id="158" name="Straight Arrow Connector 157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Arrow Connector 158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Arrow Connector 160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2" name="Rectangle 39"/>
            <p:cNvSpPr>
              <a:spLocks noChangeArrowheads="1"/>
            </p:cNvSpPr>
            <p:nvPr/>
          </p:nvSpPr>
          <p:spPr bwMode="auto">
            <a:xfrm>
              <a:off x="9460874" y="5553822"/>
              <a:ext cx="488435" cy="3135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2416" tIns="20836" rIns="42416" bIns="20836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00" dirty="0" err="1">
                  <a:solidFill>
                    <a:schemeClr val="tx2"/>
                  </a:solidFill>
                </a:rPr>
                <a:t>Bsel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cxnSp>
          <p:nvCxnSpPr>
            <p:cNvPr id="163" name="Straight Arrow Connector 162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Straight Arrow Connector 164"/>
            <p:cNvCxnSpPr>
              <a:stCxn id="167" idx="0"/>
            </p:cNvCxnSpPr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6" name="Line 86"/>
          <p:cNvSpPr>
            <a:spLocks noChangeShapeType="1"/>
          </p:cNvSpPr>
          <p:nvPr/>
        </p:nvSpPr>
        <p:spPr bwMode="auto">
          <a:xfrm>
            <a:off x="6128330" y="3471596"/>
            <a:ext cx="2999" cy="154017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67" name="Line 86"/>
          <p:cNvSpPr>
            <a:spLocks noChangeShapeType="1"/>
          </p:cNvSpPr>
          <p:nvPr/>
        </p:nvSpPr>
        <p:spPr bwMode="auto">
          <a:xfrm>
            <a:off x="6048375" y="3473941"/>
            <a:ext cx="81280" cy="268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69" name="Line 86"/>
          <p:cNvSpPr>
            <a:spLocks noChangeShapeType="1"/>
          </p:cNvSpPr>
          <p:nvPr/>
        </p:nvSpPr>
        <p:spPr bwMode="auto">
          <a:xfrm flipV="1">
            <a:off x="2799897" y="1632116"/>
            <a:ext cx="5246303" cy="99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70" name="Line 86"/>
          <p:cNvSpPr>
            <a:spLocks noChangeShapeType="1"/>
          </p:cNvSpPr>
          <p:nvPr/>
        </p:nvSpPr>
        <p:spPr bwMode="auto">
          <a:xfrm>
            <a:off x="8048625" y="2568426"/>
            <a:ext cx="141811" cy="332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25"/>
          </a:p>
        </p:txBody>
      </p:sp>
      <p:sp>
        <p:nvSpPr>
          <p:cNvPr id="171" name="Line 86"/>
          <p:cNvSpPr>
            <a:spLocks noChangeShapeType="1"/>
          </p:cNvSpPr>
          <p:nvPr/>
        </p:nvSpPr>
        <p:spPr bwMode="auto">
          <a:xfrm>
            <a:off x="8046200" y="1635695"/>
            <a:ext cx="2425" cy="93840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125" dirty="0"/>
          </a:p>
        </p:txBody>
      </p:sp>
      <p:sp>
        <p:nvSpPr>
          <p:cNvPr id="173" name="Rectangle 72"/>
          <p:cNvSpPr>
            <a:spLocks noChangeArrowheads="1"/>
          </p:cNvSpPr>
          <p:nvPr/>
        </p:nvSpPr>
        <p:spPr bwMode="auto">
          <a:xfrm>
            <a:off x="7901528" y="3218202"/>
            <a:ext cx="329317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74" name="Rectangle 42"/>
          <p:cNvSpPr>
            <a:spLocks noChangeArrowheads="1"/>
          </p:cNvSpPr>
          <p:nvPr/>
        </p:nvSpPr>
        <p:spPr bwMode="auto">
          <a:xfrm>
            <a:off x="8497127" y="2883514"/>
            <a:ext cx="231534" cy="1959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42416" tIns="20836" rIns="42416" bIns="20836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 err="1">
                <a:solidFill>
                  <a:schemeClr val="tx2"/>
                </a:solidFill>
              </a:rPr>
              <a:t>wb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75" name="Footer Placeholder 3">
            <a:extLst>
              <a:ext uri="{FF2B5EF4-FFF2-40B4-BE49-F238E27FC236}">
                <a16:creationId xmlns:a16="http://schemas.microsoft.com/office/drawing/2014/main" id="{994670AB-56DB-4E43-B3CA-EAEE6D4F6733}"/>
              </a:ext>
            </a:extLst>
          </p:cNvPr>
          <p:cNvSpPr txBox="1">
            <a:spLocks/>
          </p:cNvSpPr>
          <p:nvPr/>
        </p:nvSpPr>
        <p:spPr>
          <a:xfrm>
            <a:off x="3813794" y="-45324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CS61C Prof Dan Garcia and Miki Lustig,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</a:rPr>
              <a:t>Univ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of California, Berkeley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694745D-DAAD-6543-936D-69D9557D3E05}"/>
              </a:ext>
            </a:extLst>
          </p:cNvPr>
          <p:cNvGrpSpPr>
            <a:grpSpLocks/>
          </p:cNvGrpSpPr>
          <p:nvPr/>
        </p:nvGrpSpPr>
        <p:grpSpPr bwMode="auto">
          <a:xfrm>
            <a:off x="628251" y="5782867"/>
            <a:ext cx="7054553" cy="1082584"/>
            <a:chOff x="275" y="886"/>
            <a:chExt cx="5197" cy="1201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DA781243-8A33-9741-81DE-6FD3B4A434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" y="886"/>
              <a:ext cx="5197" cy="1201"/>
              <a:chOff x="275" y="886"/>
              <a:chExt cx="5197" cy="1201"/>
            </a:xfrm>
          </p:grpSpPr>
          <p:sp>
            <p:nvSpPr>
              <p:cNvPr id="183" name="Text Box 10">
                <a:extLst>
                  <a:ext uri="{FF2B5EF4-FFF2-40B4-BE49-F238E27FC236}">
                    <a16:creationId xmlns:a16="http://schemas.microsoft.com/office/drawing/2014/main" id="{1E91C94F-D94A-D847-83E2-18C71A0AA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9" y="1426"/>
                <a:ext cx="20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4" name="Text Box 6">
                <a:extLst>
                  <a:ext uri="{FF2B5EF4-FFF2-40B4-BE49-F238E27FC236}">
                    <a16:creationId xmlns:a16="http://schemas.microsoft.com/office/drawing/2014/main" id="{1C350524-3FD5-D047-AE46-5D2455B798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" y="898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31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5" name="Text Box 10">
                <a:extLst>
                  <a:ext uri="{FF2B5EF4-FFF2-40B4-BE49-F238E27FC236}">
                    <a16:creationId xmlns:a16="http://schemas.microsoft.com/office/drawing/2014/main" id="{1BC473BC-1B35-FF4E-ACF9-5CE0471CD1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4" y="898"/>
                <a:ext cx="196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6" name="Text Box 11">
                <a:extLst>
                  <a:ext uri="{FF2B5EF4-FFF2-40B4-BE49-F238E27FC236}">
                    <a16:creationId xmlns:a16="http://schemas.microsoft.com/office/drawing/2014/main" id="{C6FF3C37-6BDE-7E41-8D06-ABA777DD4C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5" y="898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12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7" name="Text Box 10">
                <a:extLst>
                  <a:ext uri="{FF2B5EF4-FFF2-40B4-BE49-F238E27FC236}">
                    <a16:creationId xmlns:a16="http://schemas.microsoft.com/office/drawing/2014/main" id="{D0E83AF8-F6A8-1343-87B4-82026A3185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4" y="898"/>
                <a:ext cx="196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6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8" name="Text Box 10">
                <a:extLst>
                  <a:ext uri="{FF2B5EF4-FFF2-40B4-BE49-F238E27FC236}">
                    <a16:creationId xmlns:a16="http://schemas.microsoft.com/office/drawing/2014/main" id="{F94657B8-7766-B24E-A940-716BBB4E8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6" y="898"/>
                <a:ext cx="196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0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9" name="Text Box 6">
                <a:extLst>
                  <a:ext uri="{FF2B5EF4-FFF2-40B4-BE49-F238E27FC236}">
                    <a16:creationId xmlns:a16="http://schemas.microsoft.com/office/drawing/2014/main" id="{197A1C99-1002-8044-B8A9-CB4D1CB00C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4" y="1138"/>
                <a:ext cx="64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opcode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0" name="Text Box 6">
                <a:extLst>
                  <a:ext uri="{FF2B5EF4-FFF2-40B4-BE49-F238E27FC236}">
                    <a16:creationId xmlns:a16="http://schemas.microsoft.com/office/drawing/2014/main" id="{1864E898-36E5-3742-AC5F-3ECB990128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9" y="1138"/>
                <a:ext cx="913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[11:0]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1" name="Text Box 6">
                <a:extLst>
                  <a:ext uri="{FF2B5EF4-FFF2-40B4-BE49-F238E27FC236}">
                    <a16:creationId xmlns:a16="http://schemas.microsoft.com/office/drawing/2014/main" id="{FAAD9C97-4B45-804B-B5CD-08856DCFF6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0" y="1142"/>
                <a:ext cx="297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 err="1">
                    <a:solidFill>
                      <a:schemeClr val="tx2"/>
                    </a:solidFill>
                    <a:latin typeface="Courier New" pitchFamily="-65" charset="0"/>
                  </a:rPr>
                  <a:t>rd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2" name="Text Box 11">
                <a:extLst>
                  <a:ext uri="{FF2B5EF4-FFF2-40B4-BE49-F238E27FC236}">
                    <a16:creationId xmlns:a16="http://schemas.microsoft.com/office/drawing/2014/main" id="{7592C592-3B87-7B40-8BCD-00276DC0B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4" y="892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11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3" name="Text Box 8">
                <a:extLst>
                  <a:ext uri="{FF2B5EF4-FFF2-40B4-BE49-F238E27FC236}">
                    <a16:creationId xmlns:a16="http://schemas.microsoft.com/office/drawing/2014/main" id="{303B355E-6C2E-8A45-ABF4-E3C956E81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9" y="1430"/>
                <a:ext cx="297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12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4" name="Text Box 6">
                <a:extLst>
                  <a:ext uri="{FF2B5EF4-FFF2-40B4-BE49-F238E27FC236}">
                    <a16:creationId xmlns:a16="http://schemas.microsoft.com/office/drawing/2014/main" id="{465896A4-D31A-8A4C-88D2-4848FB7AE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2" y="1423"/>
                <a:ext cx="20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5" name="Text Box 8">
                <a:extLst>
                  <a:ext uri="{FF2B5EF4-FFF2-40B4-BE49-F238E27FC236}">
                    <a16:creationId xmlns:a16="http://schemas.microsoft.com/office/drawing/2014/main" id="{70E42C14-EEA1-DD47-8581-73A4EED25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723"/>
                <a:ext cx="1177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offset[11:0]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6" name="Text Box 8">
                <a:extLst>
                  <a:ext uri="{FF2B5EF4-FFF2-40B4-BE49-F238E27FC236}">
                    <a16:creationId xmlns:a16="http://schemas.microsoft.com/office/drawing/2014/main" id="{F23089CD-A0EB-A74F-BAAF-7F159C35A0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2" y="1714"/>
                <a:ext cx="473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 err="1">
                    <a:solidFill>
                      <a:schemeClr val="tx2"/>
                    </a:solidFill>
                    <a:latin typeface="Courier New" pitchFamily="-65" charset="0"/>
                  </a:rPr>
                  <a:t>dest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7" name="Text Box 8">
                <a:extLst>
                  <a:ext uri="{FF2B5EF4-FFF2-40B4-BE49-F238E27FC236}">
                    <a16:creationId xmlns:a16="http://schemas.microsoft.com/office/drawing/2014/main" id="{2367AEE1-4D76-604D-8871-2247E4FEE6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1" y="1714"/>
                <a:ext cx="473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JALR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8" name="Text Box 6">
                <a:extLst>
                  <a:ext uri="{FF2B5EF4-FFF2-40B4-BE49-F238E27FC236}">
                    <a16:creationId xmlns:a16="http://schemas.microsoft.com/office/drawing/2014/main" id="{FFC43A35-5944-1340-9C87-4B3D36319D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9" y="1138"/>
                <a:ext cx="3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rs1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9" name="Text Box 6">
                <a:extLst>
                  <a:ext uri="{FF2B5EF4-FFF2-40B4-BE49-F238E27FC236}">
                    <a16:creationId xmlns:a16="http://schemas.microsoft.com/office/drawing/2014/main" id="{C13A3E49-3FF8-9C4A-815A-6B23C79A37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4" y="1138"/>
                <a:ext cx="561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func3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0" name="Text Box 8">
                <a:extLst>
                  <a:ext uri="{FF2B5EF4-FFF2-40B4-BE49-F238E27FC236}">
                    <a16:creationId xmlns:a16="http://schemas.microsoft.com/office/drawing/2014/main" id="{30B77946-86AC-6040-AA7A-3C1E458F2D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4" y="1420"/>
                <a:ext cx="20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1" name="Text Box 8">
                <a:extLst>
                  <a:ext uri="{FF2B5EF4-FFF2-40B4-BE49-F238E27FC236}">
                    <a16:creationId xmlns:a16="http://schemas.microsoft.com/office/drawing/2014/main" id="{CE21B6FE-5C64-4744-BDDC-B745C8B23A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9" y="1420"/>
                <a:ext cx="20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3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2" name="Text Box 11">
                <a:extLst>
                  <a:ext uri="{FF2B5EF4-FFF2-40B4-BE49-F238E27FC236}">
                    <a16:creationId xmlns:a16="http://schemas.microsoft.com/office/drawing/2014/main" id="{5195FBD3-8769-3445-91DC-6847DAB79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4" y="892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15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3" name="Text Box 11">
                <a:extLst>
                  <a:ext uri="{FF2B5EF4-FFF2-40B4-BE49-F238E27FC236}">
                    <a16:creationId xmlns:a16="http://schemas.microsoft.com/office/drawing/2014/main" id="{46066A4D-68E9-C348-A839-142992FAED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886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19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4" name="Text Box 11">
                <a:extLst>
                  <a:ext uri="{FF2B5EF4-FFF2-40B4-BE49-F238E27FC236}">
                    <a16:creationId xmlns:a16="http://schemas.microsoft.com/office/drawing/2014/main" id="{65ACF855-D0B0-2D48-B97A-59A26A3339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0" y="888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20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5" name="Text Box 11">
                <a:extLst>
                  <a:ext uri="{FF2B5EF4-FFF2-40B4-BE49-F238E27FC236}">
                    <a16:creationId xmlns:a16="http://schemas.microsoft.com/office/drawing/2014/main" id="{793AF460-2372-FF40-93C8-74B33024C8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3" y="892"/>
                <a:ext cx="272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tx2"/>
                    </a:solidFill>
                    <a:latin typeface="Courier New" pitchFamily="-65" charset="0"/>
                  </a:rPr>
                  <a:t>14</a:t>
                </a:r>
                <a:endParaRPr lang="en-US" sz="1125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6" name="Text Box 8">
                <a:extLst>
                  <a:ext uri="{FF2B5EF4-FFF2-40B4-BE49-F238E27FC236}">
                    <a16:creationId xmlns:a16="http://schemas.microsoft.com/office/drawing/2014/main" id="{ED83AF35-CF14-B644-8E02-A035DCD2A4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9" y="1708"/>
                <a:ext cx="473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base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7" name="Text Box 8">
                <a:extLst>
                  <a:ext uri="{FF2B5EF4-FFF2-40B4-BE49-F238E27FC236}">
                    <a16:creationId xmlns:a16="http://schemas.microsoft.com/office/drawing/2014/main" id="{8C351A14-9C88-4046-92B7-5BD54D282A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4" y="1708"/>
                <a:ext cx="20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50" dirty="0">
                    <a:solidFill>
                      <a:schemeClr val="tx2"/>
                    </a:solidFill>
                    <a:latin typeface="Courier New" pitchFamily="-65" charset="0"/>
                  </a:rPr>
                  <a:t>0</a:t>
                </a:r>
                <a:endParaRPr lang="en-US" sz="125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78" name="Rectangle 12">
              <a:extLst>
                <a:ext uri="{FF2B5EF4-FFF2-40B4-BE49-F238E27FC236}">
                  <a16:creationId xmlns:a16="http://schemas.microsoft.com/office/drawing/2014/main" id="{B51A0813-243E-6E41-9D88-4A1BC3947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79" name="Line 17">
              <a:extLst>
                <a:ext uri="{FF2B5EF4-FFF2-40B4-BE49-F238E27FC236}">
                  <a16:creationId xmlns:a16="http://schemas.microsoft.com/office/drawing/2014/main" id="{3B875891-488E-8C4E-B2FB-E5A939107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80" name="Line 17">
              <a:extLst>
                <a:ext uri="{FF2B5EF4-FFF2-40B4-BE49-F238E27FC236}">
                  <a16:creationId xmlns:a16="http://schemas.microsoft.com/office/drawing/2014/main" id="{0F6CB097-C5D7-2A40-87FC-A784F5CE4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1167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81" name="Line 17">
              <a:extLst>
                <a:ext uri="{FF2B5EF4-FFF2-40B4-BE49-F238E27FC236}">
                  <a16:creationId xmlns:a16="http://schemas.microsoft.com/office/drawing/2014/main" id="{26B20A92-0E7F-C14A-AAAA-DE3FA3C1C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0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82" name="Line 17">
              <a:extLst>
                <a:ext uri="{FF2B5EF4-FFF2-40B4-BE49-F238E27FC236}">
                  <a16:creationId xmlns:a16="http://schemas.microsoft.com/office/drawing/2014/main" id="{5A4624B8-C675-644C-8415-D127044C9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5" y="114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4334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0" id="{2D10BAA3-AD9A-6343-B2A4-F893D99A301B}" vid="{6BD431AC-E10C-844D-851D-5144DA68DA0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2D10BAA3-AD9A-6343-B2A4-F893D99A301B}" vid="{6F11ACE0-E371-484C-AB83-F714555545B8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1c" id="{3D438229-7FE9-D54F-B5B6-0AB840F958BF}" vid="{E8C94A1B-47C3-B341-AD26-AD62246F1ABF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9129</TotalTime>
  <Words>2925</Words>
  <Application>Microsoft Macintosh PowerPoint</Application>
  <PresentationFormat>On-screen Show (4:3)</PresentationFormat>
  <Paragraphs>991</Paragraphs>
  <Slides>36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54" baseType="lpstr">
      <vt:lpstr>ＭＳ Ｐゴシック</vt:lpstr>
      <vt:lpstr>ヒラギノ角ゴ ProN W3</vt:lpstr>
      <vt:lpstr>ヒラギノ角ゴ ProN W6</vt:lpstr>
      <vt:lpstr>AmericanTypewriter-Condensed</vt:lpstr>
      <vt:lpstr>Arial</vt:lpstr>
      <vt:lpstr>Arial Narrow</vt:lpstr>
      <vt:lpstr>Calibri</vt:lpstr>
      <vt:lpstr>Calibri Light</vt:lpstr>
      <vt:lpstr>Courier</vt:lpstr>
      <vt:lpstr>Courier New</vt:lpstr>
      <vt:lpstr>Gill Sans</vt:lpstr>
      <vt:lpstr>Helvetica</vt:lpstr>
      <vt:lpstr>Times New Roman</vt:lpstr>
      <vt:lpstr>Wingdings</vt:lpstr>
      <vt:lpstr>Wingdings 2</vt:lpstr>
      <vt:lpstr>template2007</vt:lpstr>
      <vt:lpstr>Custom Design</vt:lpstr>
      <vt:lpstr>Office Theme</vt:lpstr>
      <vt:lpstr>CS 211 Computer Architecture Lecture 29: RISC-V: Datapath Design Part 5 Datapath for jump instructions, Control Logic</vt:lpstr>
      <vt:lpstr>Acknowledgements</vt:lpstr>
      <vt:lpstr>RISC-V: So far we have studied</vt:lpstr>
      <vt:lpstr>Last Class</vt:lpstr>
      <vt:lpstr>Adding Branches</vt:lpstr>
      <vt:lpstr>In this class we will study</vt:lpstr>
      <vt:lpstr>Datapath for Jumps</vt:lpstr>
      <vt:lpstr>Adding jalr (I-Format)</vt:lpstr>
      <vt:lpstr>Datapath with jalr</vt:lpstr>
      <vt:lpstr>Adding jalr (R[rd] = PC+4; PC = R[rs1] + imm)</vt:lpstr>
      <vt:lpstr>Adding jal</vt:lpstr>
      <vt:lpstr>Datapath with jalr</vt:lpstr>
      <vt:lpstr>Adding jal (R[rd] = PC+4; PC = PC + {imm,1b’0}) </vt:lpstr>
      <vt:lpstr>Datapath for Upper Immediate </vt:lpstr>
      <vt:lpstr>U-Format for Upper Immediate Instructions</vt:lpstr>
      <vt:lpstr>Implementing lui (R[rd] = {imm, 12’b0})</vt:lpstr>
      <vt:lpstr>Implementing AUIPC (R[rd] = PC + {imm, 12’b0})</vt:lpstr>
      <vt:lpstr>Recap: Complete RV32I ISA</vt:lpstr>
      <vt:lpstr>We have designed complete RV32I Datapath! Congratulations!!</vt:lpstr>
      <vt:lpstr>Single Cycle Datapath Summary</vt:lpstr>
      <vt:lpstr>Design of Control logic</vt:lpstr>
      <vt:lpstr>Control Logic</vt:lpstr>
      <vt:lpstr>Single-Cycle RISC-V RV32I Datapath</vt:lpstr>
      <vt:lpstr>Our Control Bits</vt:lpstr>
      <vt:lpstr>Our Control Bits</vt:lpstr>
      <vt:lpstr>Let’s try to design PCsel </vt:lpstr>
      <vt:lpstr>PCSel: Branch Instructions</vt:lpstr>
      <vt:lpstr>PCSel: Branch Instructions</vt:lpstr>
      <vt:lpstr>PCSel: Jumps</vt:lpstr>
      <vt:lpstr>Trivia</vt:lpstr>
      <vt:lpstr>Putting them all together</vt:lpstr>
      <vt:lpstr>PCSel: Final Circuit</vt:lpstr>
      <vt:lpstr>Control Signals: Big picture</vt:lpstr>
      <vt:lpstr>We need just 9 bits !</vt:lpstr>
      <vt:lpstr>Control Signals: ADD</vt:lpstr>
      <vt:lpstr>Class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305 Computer Architecture Lecture 24: Datapath Design Part 6</dc:title>
  <dc:creator>Microsoft Office User</dc:creator>
  <dc:description>Redesign of slides created by Randal E. Bryant and David R. O'Hallaron</dc:description>
  <cp:lastModifiedBy>Microsoft Office User</cp:lastModifiedBy>
  <cp:revision>57</cp:revision>
  <cp:lastPrinted>2010-01-19T15:27:43Z</cp:lastPrinted>
  <dcterms:created xsi:type="dcterms:W3CDTF">2020-10-30T06:16:57Z</dcterms:created>
  <dcterms:modified xsi:type="dcterms:W3CDTF">2021-04-07T08:34:17Z</dcterms:modified>
</cp:coreProperties>
</file>