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717" r:id="rId3"/>
    <p:sldMasterId id="2147483732" r:id="rId4"/>
    <p:sldMasterId id="2147483742" r:id="rId5"/>
  </p:sldMasterIdLst>
  <p:notesMasterIdLst>
    <p:notesMasterId r:id="rId38"/>
  </p:notesMasterIdLst>
  <p:handoutMasterIdLst>
    <p:handoutMasterId r:id="rId39"/>
  </p:handoutMasterIdLst>
  <p:sldIdLst>
    <p:sldId id="542" r:id="rId6"/>
    <p:sldId id="1275" r:id="rId7"/>
    <p:sldId id="128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686" r:id="rId17"/>
    <p:sldId id="132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1330" r:id="rId29"/>
    <p:sldId id="317" r:id="rId30"/>
    <p:sldId id="318" r:id="rId31"/>
    <p:sldId id="319" r:id="rId32"/>
    <p:sldId id="379" r:id="rId33"/>
    <p:sldId id="376" r:id="rId34"/>
    <p:sldId id="381" r:id="rId35"/>
    <p:sldId id="734" r:id="rId36"/>
    <p:sldId id="1329" r:id="rId37"/>
  </p:sldIdLst>
  <p:sldSz cx="9144000" cy="6858000" type="screen4x3"/>
  <p:notesSz cx="7302500" cy="9586913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44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571D3E66-B2A8-304B-8FE0-B3BACF1FB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96A0ADE0-607A-F243-BCCC-5A5B19DF8E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B0E0C0D5-0943-9741-B78F-9891DA6AF1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D2C717A0-F001-D54D-BC0F-DF25AFA59F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41B9C89-6BAC-2542-8942-7FAF4E3AF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451C8EDA-49CA-BD42-8D70-E7FE30270A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BE4C1214-2C49-3846-BE26-7684B3F410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8D21E26-AAB0-BF41-8800-A254B524ED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76D0A8C0-461A-0845-B547-A0D87B4E1C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8E1D5113-59CF-5D4D-B22F-582A46EC79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8D375DFC-F0AA-354F-AAC4-04E606A4D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663D6B5-DF85-1D44-AD3A-D1FE9FA14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6E1F7A89-8CF7-B846-B46E-543408259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E2D053E6-40D2-DE41-85B4-C1F748996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ED42DAC-A828-E14E-BEBE-EAAAC3569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3422E80A-7F40-7C44-8D55-49D45C8633F3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d2440be3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d2440be3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5d2440be3b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61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d2440be3b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d2440be3b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5d2440be3b_0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d2440be3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d2440be3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5d2440be3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30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d2440be3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d2440be3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g5d2440be3b_0_2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90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d2440be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d2440be3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5d2440be3b_0_2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668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d2440be3b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d2440be3b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5d2440be3b_0_2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0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5d2440be3b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5d2440be3b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5d2440be3b_0_2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160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5d2440be3b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5d2440be3b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5d2440be3b_0_3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80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5d2440be3b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8" name="Google Shape;768;g5d2440be3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5984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d2440be3b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1" name="Google Shape;791;g5d2440be3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78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2440be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d2440be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5d2440be3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639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3" name="Google Shape;19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3389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2" name="Google Shape;19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3473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 min in</a:t>
            </a:r>
            <a:endParaRPr/>
          </a:p>
        </p:txBody>
      </p:sp>
      <p:sp>
        <p:nvSpPr>
          <p:cNvPr id="1978" name="Google Shape;19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6096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0BD9A7-939F-844E-AA9E-BD9AA15527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74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d2440be3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d2440be3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5d2440be3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761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d2440be3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d2440be3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5d2440be3b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46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d2440be3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d2440be3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5d2440be3b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751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2440be3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d2440be3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5d2440be3b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69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d2440be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d2440be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5d2440be3b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54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d2440be3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d2440be3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5d2440be3b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93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d2440be3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d2440be3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5d2440be3b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06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2BBBB-00DD-C542-9A2D-EC36C26EAB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676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07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393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79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23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44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9E5A-9DF1-DE49-A0B6-A0169969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03CF-0287-BC45-81BC-ED77F3A72ECD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5DD3-27FC-7A4B-B730-049F22C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5D95-A9D5-974F-8058-7A6A0305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E4492-D11E-0A43-BDA4-62A23B9FF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2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F303-B325-1945-AA7B-03E23134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F411A-E0D1-404F-B8E8-464C0B8C3CCD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787D-A76F-9D4C-871E-518C9572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A9DD-008D-BE49-8DA6-BD7F83E2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BE0F-AEDF-1940-8961-62691A37F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3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CFAC-E323-0445-86F1-641739A1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6AB8A-4DDD-2641-AD4A-52E3C9E01D8B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68F2-0940-0240-888C-E5CB5144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4B88-63AD-1941-9D07-F09BCD74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34D30-7973-6B45-AF8F-18CB7F59A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97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8BA1EB-9957-7C4B-8F06-E1511822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48687-2FA2-B64A-8900-CB90CCC6C3FE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8178EE-69D1-364E-9CF1-CE4C88E4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4C7C04-12D2-7B49-8B03-F299FD5F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61835-66FE-364B-AF52-1FA23575E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1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5916B03-8FB6-424B-BED0-2C061B2B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03E0F-2B98-8949-A5DB-DBD06C0A4C4C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7C1613-56F8-154B-B0B8-1A21579C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533D32C-7A27-C648-8389-2E9724B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15632-5D29-B14B-9EA1-A8BE1CA8E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4195B-6DAF-CC4A-A022-BBBAB6A2D7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0600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DBEE1F-216B-334A-ACA1-FE6B32A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FB1B-CEF8-4042-A844-B6FD29FD181E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D33744B-EE42-4349-ACC5-AD52D2C7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268FC4-3839-0F49-A802-7480D8A5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10ADB-6001-8446-8205-3E5A30BA5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2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B05F2F3-7D23-3F48-9A92-28681FD8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1BBE-18EB-C248-BDB1-98A91876F135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3EF5C28-7165-2E4B-A82E-528D0370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3C1CE3-9FB4-144C-9C4E-18FE776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A84BC-F14A-DA40-B5B5-71583C83E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2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A88673-A04A-7C4E-A426-C9591A24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1F1C2-BC16-3F48-9ACB-2B742C77F85C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4F206E-AA2B-1E4B-A216-5C67DC2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84D866-88C0-4B43-8375-63A11AC4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8C928-FC4E-CF47-B313-957A66B18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6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F9A683-C9A6-1D40-88C1-BB4B6E0A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169D8-FFCA-6A41-9E9F-D3A6706294F6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C1B422-8E3E-7647-BD5A-789D25EE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FACA8B-19B8-D842-A3C6-4A1EB4BB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CDF74-7687-CC49-8398-578C7A7F5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6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B68B8-BAE3-C64D-822B-173095A2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5400-E311-0747-BF37-679337B28B58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E28A-F1EC-564C-8634-6977D1ED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744E-1B8D-1848-82EC-857FD0FD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E6E5-6A24-474F-AD15-9CCE41F90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1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AB15-59AF-7849-A417-88186C08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AD24-2B4B-D743-8A67-C09FB1BF8E0B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3314-4A88-DC44-818D-BA5AF45B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D635-14EE-7E4B-B4BC-4839BA38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6B24C-BAD9-6D4D-A35E-080A3909C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4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0305C-7756-3647-B0B6-3AD2B5E6A6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13206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7364-B680-A94C-BF68-E315D18BD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3138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40E9E7-79C7-A64C-AC05-981A02905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07625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BF5707A-E4A6-AB40-9D41-F382E1C9E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86380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6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F82BEBC-2CC7-BC42-9107-640198BA2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1928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D97F535-B090-8A43-A181-110183452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80772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83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67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9114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9041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418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7354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8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1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764276"/>
            <a:ext cx="8628184" cy="2858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2" y="4244455"/>
            <a:ext cx="8628063" cy="151490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588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1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1" y="1453663"/>
            <a:ext cx="4292111" cy="4723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453663"/>
            <a:ext cx="4221773" cy="4723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7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0" y="152401"/>
            <a:ext cx="8628185" cy="984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1" y="1409151"/>
            <a:ext cx="4275443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741" y="2264935"/>
            <a:ext cx="4275443" cy="392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9151"/>
            <a:ext cx="4221773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4935"/>
            <a:ext cx="4221773" cy="392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7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0" y="152401"/>
            <a:ext cx="8628185" cy="984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1" y="1409151"/>
            <a:ext cx="1508525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8832" y="1409153"/>
            <a:ext cx="6782093" cy="22972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739" y="3935414"/>
            <a:ext cx="1508526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68832" y="3935413"/>
            <a:ext cx="6782093" cy="2319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1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076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45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2440be3b_0_497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g5d2440be3b_0_497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tive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g5d2440be3b_0_497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g5d2440be3b_0_497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4162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2440be3b_0_502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g5d2440be3b_0_502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g5d2440be3b_0_502"/>
          <p:cNvSpPr txBox="1">
            <a:spLocks noGrp="1"/>
          </p:cNvSpPr>
          <p:nvPr>
            <p:ph type="ftr" idx="11"/>
          </p:nvPr>
        </p:nvSpPr>
        <p:spPr>
          <a:xfrm>
            <a:off x="2672862" y="6356352"/>
            <a:ext cx="395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g5d2440be3b_0_502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73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4932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2440be3b_0_507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5d2440be3b_0_507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g5d2440be3b_0_507"/>
          <p:cNvSpPr txBox="1">
            <a:spLocks noGrp="1"/>
          </p:cNvSpPr>
          <p:nvPr>
            <p:ph type="title"/>
          </p:nvPr>
        </p:nvSpPr>
        <p:spPr>
          <a:xfrm>
            <a:off x="222739" y="764276"/>
            <a:ext cx="8628300" cy="28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g5d2440be3b_0_507"/>
          <p:cNvSpPr txBox="1">
            <a:spLocks noGrp="1"/>
          </p:cNvSpPr>
          <p:nvPr>
            <p:ph type="body" idx="1"/>
          </p:nvPr>
        </p:nvSpPr>
        <p:spPr>
          <a:xfrm>
            <a:off x="222251" y="4244455"/>
            <a:ext cx="86280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733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1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2440be3b_0_512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g5d2440be3b_0_512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utive"/>
              <a:buChar char="−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5d2440be3b_0_512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g5d2440be3b_0_512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8017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2440be3b_0_517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g5d2440be3b_0_517"/>
          <p:cNvSpPr txBox="1">
            <a:spLocks noGrp="1"/>
          </p:cNvSpPr>
          <p:nvPr>
            <p:ph type="body" idx="1"/>
          </p:nvPr>
        </p:nvSpPr>
        <p:spPr>
          <a:xfrm>
            <a:off x="222740" y="1453663"/>
            <a:ext cx="429210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g5d2440be3b_0_517"/>
          <p:cNvSpPr txBox="1">
            <a:spLocks noGrp="1"/>
          </p:cNvSpPr>
          <p:nvPr>
            <p:ph type="body" idx="2"/>
          </p:nvPr>
        </p:nvSpPr>
        <p:spPr>
          <a:xfrm>
            <a:off x="4629150" y="1453663"/>
            <a:ext cx="422190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g5d2440be3b_0_517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g5d2440be3b_0_517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5840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2440be3b_0_523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g5d2440be3b_0_523"/>
          <p:cNvSpPr txBox="1">
            <a:spLocks noGrp="1"/>
          </p:cNvSpPr>
          <p:nvPr>
            <p:ph type="ftr" idx="11"/>
          </p:nvPr>
        </p:nvSpPr>
        <p:spPr>
          <a:xfrm>
            <a:off x="2672862" y="6356352"/>
            <a:ext cx="395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g5d2440be3b_0_523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4205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2440be3b_0_527"/>
          <p:cNvSpPr txBox="1">
            <a:spLocks noGrp="1"/>
          </p:cNvSpPr>
          <p:nvPr>
            <p:ph type="title"/>
          </p:nvPr>
        </p:nvSpPr>
        <p:spPr>
          <a:xfrm>
            <a:off x="222739" y="152401"/>
            <a:ext cx="86283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g5d2440be3b_0_527"/>
          <p:cNvSpPr txBox="1">
            <a:spLocks noGrp="1"/>
          </p:cNvSpPr>
          <p:nvPr>
            <p:ph type="body" idx="1"/>
          </p:nvPr>
        </p:nvSpPr>
        <p:spPr>
          <a:xfrm>
            <a:off x="222740" y="1409151"/>
            <a:ext cx="42753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g5d2440be3b_0_527"/>
          <p:cNvSpPr txBox="1">
            <a:spLocks noGrp="1"/>
          </p:cNvSpPr>
          <p:nvPr>
            <p:ph type="body" idx="2"/>
          </p:nvPr>
        </p:nvSpPr>
        <p:spPr>
          <a:xfrm>
            <a:off x="222740" y="2264935"/>
            <a:ext cx="42753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g5d2440be3b_0_527"/>
          <p:cNvSpPr txBox="1">
            <a:spLocks noGrp="1"/>
          </p:cNvSpPr>
          <p:nvPr>
            <p:ph type="body" idx="3"/>
          </p:nvPr>
        </p:nvSpPr>
        <p:spPr>
          <a:xfrm>
            <a:off x="4629151" y="1409151"/>
            <a:ext cx="42219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g5d2440be3b_0_527"/>
          <p:cNvSpPr txBox="1">
            <a:spLocks noGrp="1"/>
          </p:cNvSpPr>
          <p:nvPr>
            <p:ph type="body" idx="4"/>
          </p:nvPr>
        </p:nvSpPr>
        <p:spPr>
          <a:xfrm>
            <a:off x="4629151" y="2264935"/>
            <a:ext cx="42219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5d2440be3b_0_527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g5d2440be3b_0_527"/>
          <p:cNvSpPr txBox="1">
            <a:spLocks noGrp="1"/>
          </p:cNvSpPr>
          <p:nvPr>
            <p:ph type="ftr" idx="11"/>
          </p:nvPr>
        </p:nvSpPr>
        <p:spPr>
          <a:xfrm>
            <a:off x="2672862" y="6356352"/>
            <a:ext cx="395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g5d2440be3b_0_527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514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2440be3b_0_536"/>
          <p:cNvSpPr txBox="1">
            <a:spLocks noGrp="1"/>
          </p:cNvSpPr>
          <p:nvPr>
            <p:ph type="title"/>
          </p:nvPr>
        </p:nvSpPr>
        <p:spPr>
          <a:xfrm>
            <a:off x="222739" y="152401"/>
            <a:ext cx="86283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g5d2440be3b_0_536"/>
          <p:cNvSpPr txBox="1">
            <a:spLocks noGrp="1"/>
          </p:cNvSpPr>
          <p:nvPr>
            <p:ph type="body" idx="1"/>
          </p:nvPr>
        </p:nvSpPr>
        <p:spPr>
          <a:xfrm>
            <a:off x="222740" y="1409151"/>
            <a:ext cx="15084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g5d2440be3b_0_536"/>
          <p:cNvSpPr txBox="1">
            <a:spLocks noGrp="1"/>
          </p:cNvSpPr>
          <p:nvPr>
            <p:ph type="body" idx="2"/>
          </p:nvPr>
        </p:nvSpPr>
        <p:spPr>
          <a:xfrm>
            <a:off x="2068831" y="1409152"/>
            <a:ext cx="6782100" cy="22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g5d2440be3b_0_536"/>
          <p:cNvSpPr txBox="1">
            <a:spLocks noGrp="1"/>
          </p:cNvSpPr>
          <p:nvPr>
            <p:ph type="body" idx="3"/>
          </p:nvPr>
        </p:nvSpPr>
        <p:spPr>
          <a:xfrm>
            <a:off x="222739" y="3935413"/>
            <a:ext cx="15084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g5d2440be3b_0_536"/>
          <p:cNvSpPr txBox="1">
            <a:spLocks noGrp="1"/>
          </p:cNvSpPr>
          <p:nvPr>
            <p:ph type="body" idx="4"/>
          </p:nvPr>
        </p:nvSpPr>
        <p:spPr>
          <a:xfrm>
            <a:off x="2068831" y="3935413"/>
            <a:ext cx="6782100" cy="23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g5d2440be3b_0_536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g5d2440be3b_0_536"/>
          <p:cNvSpPr txBox="1">
            <a:spLocks noGrp="1"/>
          </p:cNvSpPr>
          <p:nvPr>
            <p:ph type="ftr" idx="11"/>
          </p:nvPr>
        </p:nvSpPr>
        <p:spPr>
          <a:xfrm>
            <a:off x="2672862" y="6356352"/>
            <a:ext cx="395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g5d2440be3b_0_536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0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B975E60-2AEB-C549-87EB-39F68CE25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587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CA1A559-12CB-E144-BECD-FE9B769A3D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22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83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93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9B85AC-0D61-2B4F-BBD2-7A33E4B11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CC515AF-C22B-C84E-AC94-543BD9E59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938D9FA-A9C4-DF47-A069-471E461556B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9F9A6AE-8A1D-F144-988D-392B64B6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985417A8-0426-7945-82DD-97D143008B8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A5D681F-3BB5-8D4C-AB23-42BB9DF88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4382E032-A8AF-EF43-8E90-A82EF7452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8ADD0E-79DC-4E4A-A23B-DF05A06716DC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DEF12C-E844-6F40-8B56-CF8885D9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4FE9FC-36B5-3943-A574-52EB6EED0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B9E7CB-DB11-BB48-8C44-5B2CED57B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EC772D69-A223-1D4B-981E-C29C48020E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C94ECD4-47AC-C84D-B099-8E4084E7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DC04AE20-F981-8C41-969C-4128D3A5531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319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39" y="142390"/>
            <a:ext cx="8628184" cy="105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39" y="1406769"/>
            <a:ext cx="8628184" cy="477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1" y="6356352"/>
            <a:ext cx="2250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34018" y="6356351"/>
            <a:ext cx="3985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12: Control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136556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2440be3b_0_492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g5d2440be3b_0_492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g5d2440be3b_0_492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g5d2440be3b_0_492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9480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48293B5D-A1C5-AC45-AF0E-36429C2E6D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30: RISC-V Single Cycle - Control Logic Design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6D2EC2C4-1F4B-FE4F-8C28-1D1AE78E68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d2440be3b_0_50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Final Circuit</a:t>
            </a:r>
            <a:endParaRPr dirty="0"/>
          </a:p>
        </p:txBody>
      </p:sp>
      <p:pic>
        <p:nvPicPr>
          <p:cNvPr id="549" name="Google Shape;549;g5d2440be3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688" y="1195689"/>
            <a:ext cx="4492621" cy="53575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C86DB8F3-7406-4646-9BDF-3C928A2F4D71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29992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d2440be3b_0_96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Signals: Big picture</a:t>
            </a:r>
            <a:endParaRPr dirty="0"/>
          </a:p>
        </p:txBody>
      </p:sp>
      <p:sp>
        <p:nvSpPr>
          <p:cNvPr id="558" name="Google Shape;558;g5d2440be3b_0_96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Control signals cause the same hardware to behave differently and execute different instructions</a:t>
            </a:r>
            <a:endParaRPr dirty="0"/>
          </a:p>
          <a:p>
            <a:r>
              <a:rPr lang="en-US" dirty="0"/>
              <a:t>For every instruction, all control signals are set to one of their possible values or an indeterminate (*) value indicating the control signal doesn’t affect the instruction’s execution</a:t>
            </a:r>
            <a:endParaRPr dirty="0"/>
          </a:p>
          <a:p>
            <a:r>
              <a:rPr lang="en-US" dirty="0"/>
              <a:t>Each control signal has a sub-circuit based on ~nine bits from the instruction format: </a:t>
            </a:r>
            <a:endParaRPr dirty="0"/>
          </a:p>
          <a:p>
            <a:pPr lvl="1"/>
            <a:r>
              <a:rPr lang="en-US" dirty="0"/>
              <a:t>Upper 5 </a:t>
            </a:r>
            <a:r>
              <a:rPr lang="en-US" dirty="0">
                <a:solidFill>
                  <a:srgbClr val="FF0000"/>
                </a:solidFill>
              </a:rPr>
              <a:t>func7</a:t>
            </a:r>
            <a:r>
              <a:rPr lang="en-US" dirty="0"/>
              <a:t> bits (lower 2 are the same for all instructions we have used)</a:t>
            </a:r>
            <a:endParaRPr dirty="0"/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func3</a:t>
            </a:r>
            <a:r>
              <a:rPr lang="en-US" dirty="0"/>
              <a:t> bits</a:t>
            </a:r>
            <a:endParaRPr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Second upper </a:t>
            </a:r>
            <a:r>
              <a:rPr lang="en-US" dirty="0"/>
              <a:t>opcode bit (others are the same for all instructions)</a:t>
            </a:r>
            <a:endParaRPr dirty="0"/>
          </a:p>
          <a:p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3E968E70-9FD7-854B-8558-8A5BA66F012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12781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C7BCC0AF-2AFC-914F-A18E-C0FE70532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188913"/>
            <a:ext cx="7591425" cy="762000"/>
          </a:xfrm>
        </p:spPr>
        <p:txBody>
          <a:bodyPr/>
          <a:lstStyle/>
          <a:p>
            <a:r>
              <a:rPr lang="en-US" altLang="en-US" dirty="0"/>
              <a:t>In this class we will study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25F0FBA2-9339-5743-91EE-0CE633C08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Control Logic Design for Add instruction</a:t>
            </a:r>
          </a:p>
          <a:p>
            <a:r>
              <a:rPr lang="en-US" altLang="en-US" dirty="0"/>
              <a:t>Performance of Single Cycle Datapath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dirty="0"/>
              <a:t>Control logic for Add instruction</a:t>
            </a:r>
            <a:endParaRPr lang="en-US" altLang="en-US" b="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0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d2440be3b_0_131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Signals: ADD</a:t>
            </a:r>
            <a:endParaRPr/>
          </a:p>
        </p:txBody>
      </p:sp>
      <p:cxnSp>
        <p:nvCxnSpPr>
          <p:cNvPr id="569" name="Google Shape;569;g5d2440be3b_0_131"/>
          <p:cNvCxnSpPr/>
          <p:nvPr/>
        </p:nvCxnSpPr>
        <p:spPr>
          <a:xfrm>
            <a:off x="5183902" y="3481625"/>
            <a:ext cx="0" cy="187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70" name="Google Shape;570;g5d2440be3b_0_131"/>
          <p:cNvCxnSpPr/>
          <p:nvPr/>
        </p:nvCxnSpPr>
        <p:spPr>
          <a:xfrm>
            <a:off x="5031502" y="3481625"/>
            <a:ext cx="0" cy="187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71" name="Google Shape;571;g5d2440be3b_0_131"/>
          <p:cNvSpPr/>
          <p:nvPr/>
        </p:nvSpPr>
        <p:spPr>
          <a:xfrm>
            <a:off x="2133600" y="2668825"/>
            <a:ext cx="6096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IMEM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g5d2440be3b_0_131"/>
          <p:cNvGrpSpPr/>
          <p:nvPr/>
        </p:nvGrpSpPr>
        <p:grpSpPr>
          <a:xfrm>
            <a:off x="6172200" y="2262425"/>
            <a:ext cx="521400" cy="1320750"/>
            <a:chOff x="6324600" y="3115310"/>
            <a:chExt cx="521400" cy="1056600"/>
          </a:xfrm>
        </p:grpSpPr>
        <p:sp>
          <p:nvSpPr>
            <p:cNvPr id="573" name="Google Shape;573;g5d2440be3b_0_131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5d2440be3b_0_131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5" name="Google Shape;575;g5d2440be3b_0_131"/>
            <p:cNvCxnSpPr>
              <a:stCxn id="574" idx="2"/>
              <a:endCxn id="574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6" name="Google Shape;576;g5d2440be3b_0_131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g5d2440be3b_0_131"/>
          <p:cNvGrpSpPr/>
          <p:nvPr/>
        </p:nvGrpSpPr>
        <p:grpSpPr>
          <a:xfrm>
            <a:off x="3429000" y="3989521"/>
            <a:ext cx="615900" cy="1015975"/>
            <a:chOff x="3733800" y="3105150"/>
            <a:chExt cx="615900" cy="762000"/>
          </a:xfrm>
        </p:grpSpPr>
        <p:sp>
          <p:nvSpPr>
            <p:cNvPr id="578" name="Google Shape;578;g5d2440be3b_0_13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5d2440be3b_0_131"/>
            <p:cNvSpPr txBox="1"/>
            <p:nvPr/>
          </p:nvSpPr>
          <p:spPr>
            <a:xfrm>
              <a:off x="3733800" y="3218081"/>
              <a:ext cx="615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g5d2440be3b_0_131"/>
          <p:cNvGrpSpPr/>
          <p:nvPr/>
        </p:nvGrpSpPr>
        <p:grpSpPr>
          <a:xfrm>
            <a:off x="2133600" y="1855916"/>
            <a:ext cx="304800" cy="609585"/>
            <a:chOff x="5181600" y="3257550"/>
            <a:chExt cx="304800" cy="457200"/>
          </a:xfrm>
        </p:grpSpPr>
        <p:sp>
          <p:nvSpPr>
            <p:cNvPr id="581" name="Google Shape;581;g5d2440be3b_0_131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5d2440be3b_0_131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3" name="Google Shape;583;g5d2440be3b_0_131"/>
          <p:cNvCxnSpPr>
            <a:endCxn id="584" idx="3"/>
          </p:cNvCxnSpPr>
          <p:nvPr/>
        </p:nvCxnSpPr>
        <p:spPr>
          <a:xfrm rot="10800000">
            <a:off x="1219200" y="3027378"/>
            <a:ext cx="10500" cy="236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5" name="Google Shape;585;g5d2440be3b_0_131"/>
          <p:cNvCxnSpPr/>
          <p:nvPr/>
        </p:nvCxnSpPr>
        <p:spPr>
          <a:xfrm rot="10800000">
            <a:off x="4879102" y="3632300"/>
            <a:ext cx="0" cy="172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86" name="Google Shape;586;g5d2440be3b_0_131"/>
          <p:cNvGrpSpPr/>
          <p:nvPr/>
        </p:nvGrpSpPr>
        <p:grpSpPr>
          <a:xfrm>
            <a:off x="7010400" y="2465567"/>
            <a:ext cx="990600" cy="1117572"/>
            <a:chOff x="6324600" y="1733550"/>
            <a:chExt cx="990600" cy="838200"/>
          </a:xfrm>
        </p:grpSpPr>
        <p:sp>
          <p:nvSpPr>
            <p:cNvPr id="587" name="Google Shape;587;g5d2440be3b_0_131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g5d2440be3b_0_131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g5d2440be3b_0_131"/>
          <p:cNvGrpSpPr/>
          <p:nvPr/>
        </p:nvGrpSpPr>
        <p:grpSpPr>
          <a:xfrm>
            <a:off x="4726702" y="2770314"/>
            <a:ext cx="762000" cy="914377"/>
            <a:chOff x="5029200" y="3333750"/>
            <a:chExt cx="762000" cy="685800"/>
          </a:xfrm>
        </p:grpSpPr>
        <p:sp>
          <p:nvSpPr>
            <p:cNvPr id="590" name="Google Shape;590;g5d2440be3b_0_131"/>
            <p:cNvSpPr/>
            <p:nvPr/>
          </p:nvSpPr>
          <p:spPr>
            <a:xfrm rot="5400000">
              <a:off x="4989998" y="3449250"/>
              <a:ext cx="685800" cy="4548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g5d2440be3b_0_131"/>
            <p:cNvSpPr txBox="1"/>
            <p:nvPr/>
          </p:nvSpPr>
          <p:spPr>
            <a:xfrm>
              <a:off x="5029200" y="3409950"/>
              <a:ext cx="76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Branch Comp.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g5d2440be3b_0_131"/>
          <p:cNvGrpSpPr/>
          <p:nvPr/>
        </p:nvGrpSpPr>
        <p:grpSpPr>
          <a:xfrm>
            <a:off x="3657600" y="1957577"/>
            <a:ext cx="841800" cy="1930352"/>
            <a:chOff x="3657600" y="1428750"/>
            <a:chExt cx="841800" cy="1447800"/>
          </a:xfrm>
        </p:grpSpPr>
        <p:grpSp>
          <p:nvGrpSpPr>
            <p:cNvPr id="593" name="Google Shape;593;g5d2440be3b_0_131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594" name="Google Shape;594;g5d2440be3b_0_131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d2440be3b_0_131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6" name="Google Shape;596;g5d2440be3b_0_131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g5d2440be3b_0_131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g5d2440be3b_0_131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5d2440be3b_0_131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5d2440be3b_0_131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g5d2440be3b_0_131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02" name="Google Shape;602;g5d2440be3b_0_131"/>
          <p:cNvCxnSpPr/>
          <p:nvPr/>
        </p:nvCxnSpPr>
        <p:spPr>
          <a:xfrm rot="10800000">
            <a:off x="6454320" y="3446300"/>
            <a:ext cx="0" cy="191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3" name="Google Shape;603;g5d2440be3b_0_131"/>
          <p:cNvCxnSpPr/>
          <p:nvPr/>
        </p:nvCxnSpPr>
        <p:spPr>
          <a:xfrm rot="10800000">
            <a:off x="4191000" y="3887900"/>
            <a:ext cx="0" cy="147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4" name="Google Shape;604;g5d2440be3b_0_131"/>
          <p:cNvCxnSpPr/>
          <p:nvPr/>
        </p:nvCxnSpPr>
        <p:spPr>
          <a:xfrm rot="10800000">
            <a:off x="7233228" y="3575000"/>
            <a:ext cx="0" cy="1784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05" name="Google Shape;605;g5d2440be3b_0_131"/>
          <p:cNvSpPr txBox="1"/>
          <p:nvPr/>
        </p:nvSpPr>
        <p:spPr>
          <a:xfrm>
            <a:off x="7010400" y="2770425"/>
            <a:ext cx="30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Addr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5d2440be3b_0_131"/>
          <p:cNvSpPr txBox="1"/>
          <p:nvPr/>
        </p:nvSpPr>
        <p:spPr>
          <a:xfrm>
            <a:off x="7031583" y="3133804"/>
            <a:ext cx="435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DataW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5d2440be3b_0_131"/>
          <p:cNvSpPr txBox="1"/>
          <p:nvPr/>
        </p:nvSpPr>
        <p:spPr>
          <a:xfrm>
            <a:off x="7543800" y="2872025"/>
            <a:ext cx="38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DataR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g5d2440be3b_0_131"/>
          <p:cNvCxnSpPr>
            <a:endCxn id="609" idx="3"/>
          </p:cNvCxnSpPr>
          <p:nvPr/>
        </p:nvCxnSpPr>
        <p:spPr>
          <a:xfrm rot="10800000">
            <a:off x="5867400" y="3584353"/>
            <a:ext cx="0" cy="179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10" name="Google Shape;610;g5d2440be3b_0_131"/>
          <p:cNvCxnSpPr>
            <a:endCxn id="611" idx="3"/>
          </p:cNvCxnSpPr>
          <p:nvPr/>
        </p:nvCxnSpPr>
        <p:spPr>
          <a:xfrm rot="10800000">
            <a:off x="6019800" y="2824178"/>
            <a:ext cx="0" cy="255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12" name="Google Shape;612;g5d2440be3b_0_131"/>
          <p:cNvGrpSpPr/>
          <p:nvPr/>
        </p:nvGrpSpPr>
        <p:grpSpPr>
          <a:xfrm>
            <a:off x="5943600" y="2160780"/>
            <a:ext cx="152400" cy="711182"/>
            <a:chOff x="5791200" y="1352550"/>
            <a:chExt cx="152400" cy="533400"/>
          </a:xfrm>
        </p:grpSpPr>
        <p:sp>
          <p:nvSpPr>
            <p:cNvPr id="611" name="Google Shape;611;g5d2440be3b_0_13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5d2440be3b_0_131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5d2440be3b_0_131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5" name="Google Shape;615;g5d2440be3b_0_131"/>
          <p:cNvCxnSpPr>
            <a:stCxn id="587" idx="3"/>
          </p:cNvCxnSpPr>
          <p:nvPr/>
        </p:nvCxnSpPr>
        <p:spPr>
          <a:xfrm rot="10800000" flipH="1">
            <a:off x="8001000" y="3003953"/>
            <a:ext cx="3678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16" name="Google Shape;616;g5d2440be3b_0_131"/>
          <p:cNvGrpSpPr/>
          <p:nvPr/>
        </p:nvGrpSpPr>
        <p:grpSpPr>
          <a:xfrm>
            <a:off x="8382000" y="2262367"/>
            <a:ext cx="152400" cy="1015975"/>
            <a:chOff x="8229600" y="1733550"/>
            <a:chExt cx="152400" cy="762000"/>
          </a:xfrm>
        </p:grpSpPr>
        <p:sp>
          <p:nvSpPr>
            <p:cNvPr id="617" name="Google Shape;617;g5d2440be3b_0_131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g5d2440be3b_0_131"/>
            <p:cNvSpPr txBox="1"/>
            <p:nvPr/>
          </p:nvSpPr>
          <p:spPr>
            <a:xfrm>
              <a:off x="8255000" y="2232025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g5d2440be3b_0_131"/>
            <p:cNvSpPr txBox="1"/>
            <p:nvPr/>
          </p:nvSpPr>
          <p:spPr>
            <a:xfrm>
              <a:off x="8255000" y="2016125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g5d2440be3b_0_131"/>
            <p:cNvSpPr txBox="1"/>
            <p:nvPr/>
          </p:nvSpPr>
          <p:spPr>
            <a:xfrm>
              <a:off x="8255000" y="1800225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1" name="Google Shape;621;g5d2440be3b_0_131"/>
          <p:cNvCxnSpPr>
            <a:stCxn id="573" idx="0"/>
            <a:endCxn id="605" idx="1"/>
          </p:cNvCxnSpPr>
          <p:nvPr/>
        </p:nvCxnSpPr>
        <p:spPr>
          <a:xfrm rot="10800000" flipH="1">
            <a:off x="6629400" y="2893700"/>
            <a:ext cx="381000" cy="2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2" name="Google Shape;622;g5d2440be3b_0_131"/>
          <p:cNvCxnSpPr/>
          <p:nvPr/>
        </p:nvCxnSpPr>
        <p:spPr>
          <a:xfrm rot="10800000">
            <a:off x="8458200" y="3176900"/>
            <a:ext cx="0" cy="218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3" name="Google Shape;623;g5d2440be3b_0_131"/>
          <p:cNvCxnSpPr>
            <a:cxnSpLocks/>
          </p:cNvCxnSpPr>
          <p:nvPr/>
        </p:nvCxnSpPr>
        <p:spPr>
          <a:xfrm flipV="1">
            <a:off x="6781800" y="1551109"/>
            <a:ext cx="0" cy="136219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4" name="Google Shape;624;g5d2440be3b_0_131"/>
          <p:cNvCxnSpPr>
            <a:endCxn id="617" idx="2"/>
          </p:cNvCxnSpPr>
          <p:nvPr/>
        </p:nvCxnSpPr>
        <p:spPr>
          <a:xfrm>
            <a:off x="914400" y="1680755"/>
            <a:ext cx="7467600" cy="1089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5" name="Google Shape;625;g5d2440be3b_0_131"/>
          <p:cNvCxnSpPr/>
          <p:nvPr/>
        </p:nvCxnSpPr>
        <p:spPr>
          <a:xfrm rot="-5400000" flipH="1">
            <a:off x="610949" y="1980378"/>
            <a:ext cx="835500" cy="228600"/>
          </a:xfrm>
          <a:prstGeom prst="bentConnector3">
            <a:avLst>
              <a:gd name="adj1" fmla="val 10158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26" name="Google Shape;626;g5d2440be3b_0_131"/>
          <p:cNvGrpSpPr/>
          <p:nvPr/>
        </p:nvGrpSpPr>
        <p:grpSpPr>
          <a:xfrm>
            <a:off x="1143000" y="2363980"/>
            <a:ext cx="152400" cy="711182"/>
            <a:chOff x="5791200" y="1352550"/>
            <a:chExt cx="152400" cy="533400"/>
          </a:xfrm>
        </p:grpSpPr>
        <p:sp>
          <p:nvSpPr>
            <p:cNvPr id="584" name="Google Shape;584;g5d2440be3b_0_13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5d2440be3b_0_131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5d2440be3b_0_131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9" name="Google Shape;629;g5d2440be3b_0_131"/>
          <p:cNvCxnSpPr>
            <a:stCxn id="584" idx="0"/>
            <a:endCxn id="630" idx="1"/>
          </p:cNvCxnSpPr>
          <p:nvPr/>
        </p:nvCxnSpPr>
        <p:spPr>
          <a:xfrm>
            <a:off x="1295400" y="2719571"/>
            <a:ext cx="1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1" name="Google Shape;631;g5d2440be3b_0_131"/>
          <p:cNvCxnSpPr>
            <a:stCxn id="630" idx="3"/>
            <a:endCxn id="571" idx="1"/>
          </p:cNvCxnSpPr>
          <p:nvPr/>
        </p:nvCxnSpPr>
        <p:spPr>
          <a:xfrm>
            <a:off x="1813200" y="2719550"/>
            <a:ext cx="3204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2" name="Google Shape;632;g5d2440be3b_0_131"/>
          <p:cNvCxnSpPr/>
          <p:nvPr/>
        </p:nvCxnSpPr>
        <p:spPr>
          <a:xfrm rot="-5400000">
            <a:off x="1798825" y="2358925"/>
            <a:ext cx="578400" cy="183000"/>
          </a:xfrm>
          <a:prstGeom prst="bentConnector3">
            <a:avLst>
              <a:gd name="adj1" fmla="val 9751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3" name="Google Shape;633;g5d2440be3b_0_131"/>
          <p:cNvCxnSpPr>
            <a:stCxn id="581" idx="0"/>
          </p:cNvCxnSpPr>
          <p:nvPr/>
        </p:nvCxnSpPr>
        <p:spPr>
          <a:xfrm rot="10800000" flipH="1">
            <a:off x="2438400" y="1551109"/>
            <a:ext cx="3048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4" name="Google Shape;634;g5d2440be3b_0_131"/>
          <p:cNvCxnSpPr/>
          <p:nvPr/>
        </p:nvCxnSpPr>
        <p:spPr>
          <a:xfrm>
            <a:off x="2743200" y="1551225"/>
            <a:ext cx="5638800" cy="914400"/>
          </a:xfrm>
          <a:prstGeom prst="bentConnector3">
            <a:avLst>
              <a:gd name="adj1" fmla="val 9715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5" name="Google Shape;635;g5d2440be3b_0_131"/>
          <p:cNvCxnSpPr/>
          <p:nvPr/>
        </p:nvCxnSpPr>
        <p:spPr>
          <a:xfrm flipH="1">
            <a:off x="1143000" y="1551225"/>
            <a:ext cx="1600200" cy="1320900"/>
          </a:xfrm>
          <a:prstGeom prst="bentConnector3">
            <a:avLst>
              <a:gd name="adj1" fmla="val 12440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6" name="Google Shape;636;g5d2440be3b_0_131"/>
          <p:cNvCxnSpPr>
            <a:stCxn id="611" idx="0"/>
          </p:cNvCxnSpPr>
          <p:nvPr/>
        </p:nvCxnSpPr>
        <p:spPr>
          <a:xfrm rot="10800000" flipH="1">
            <a:off x="6096000" y="2514271"/>
            <a:ext cx="1524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7" name="Google Shape;637;g5d2440be3b_0_131"/>
          <p:cNvCxnSpPr>
            <a:stCxn id="598" idx="3"/>
            <a:endCxn id="614" idx="1"/>
          </p:cNvCxnSpPr>
          <p:nvPr/>
        </p:nvCxnSpPr>
        <p:spPr>
          <a:xfrm rot="10800000" flipH="1">
            <a:off x="4499400" y="2664826"/>
            <a:ext cx="1463400" cy="4905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8" name="Google Shape;638;g5d2440be3b_0_131"/>
          <p:cNvCxnSpPr/>
          <p:nvPr/>
        </p:nvCxnSpPr>
        <p:spPr>
          <a:xfrm>
            <a:off x="4457521" y="3460115"/>
            <a:ext cx="957300" cy="426900"/>
          </a:xfrm>
          <a:prstGeom prst="bentConnector3">
            <a:avLst>
              <a:gd name="adj1" fmla="val 1683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9" name="Google Shape;639;g5d2440be3b_0_131"/>
          <p:cNvCxnSpPr/>
          <p:nvPr/>
        </p:nvCxnSpPr>
        <p:spPr>
          <a:xfrm rot="10800000" flipH="1">
            <a:off x="4648200" y="3148093"/>
            <a:ext cx="183600" cy="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0" name="Google Shape;640;g5d2440be3b_0_131"/>
          <p:cNvCxnSpPr/>
          <p:nvPr/>
        </p:nvCxnSpPr>
        <p:spPr>
          <a:xfrm rot="10800000" flipH="1">
            <a:off x="4537364" y="3448140"/>
            <a:ext cx="259800" cy="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1" name="Google Shape;641;g5d2440be3b_0_131"/>
          <p:cNvCxnSpPr/>
          <p:nvPr/>
        </p:nvCxnSpPr>
        <p:spPr>
          <a:xfrm rot="10800000" flipH="1">
            <a:off x="2032325" y="1829150"/>
            <a:ext cx="3160500" cy="731400"/>
          </a:xfrm>
          <a:prstGeom prst="bentConnector3">
            <a:avLst>
              <a:gd name="adj1" fmla="val 3739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2" name="Google Shape;642;g5d2440be3b_0_131"/>
          <p:cNvCxnSpPr/>
          <p:nvPr/>
        </p:nvCxnSpPr>
        <p:spPr>
          <a:xfrm>
            <a:off x="5181600" y="1821413"/>
            <a:ext cx="762000" cy="48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43" name="Google Shape;643;g5d2440be3b_0_131"/>
          <p:cNvGrpSpPr/>
          <p:nvPr/>
        </p:nvGrpSpPr>
        <p:grpSpPr>
          <a:xfrm>
            <a:off x="1447800" y="2160764"/>
            <a:ext cx="365400" cy="1117572"/>
            <a:chOff x="1447800" y="1809750"/>
            <a:chExt cx="365400" cy="838200"/>
          </a:xfrm>
        </p:grpSpPr>
        <p:sp>
          <p:nvSpPr>
            <p:cNvPr id="630" name="Google Shape;630;g5d2440be3b_0_131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4" name="Google Shape;644;g5d2440be3b_0_131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g5d2440be3b_0_131"/>
          <p:cNvGrpSpPr/>
          <p:nvPr/>
        </p:nvGrpSpPr>
        <p:grpSpPr>
          <a:xfrm>
            <a:off x="5791200" y="2920955"/>
            <a:ext cx="152400" cy="711182"/>
            <a:chOff x="5791200" y="1352550"/>
            <a:chExt cx="152400" cy="533400"/>
          </a:xfrm>
        </p:grpSpPr>
        <p:sp>
          <p:nvSpPr>
            <p:cNvPr id="609" name="Google Shape;609;g5d2440be3b_0_13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g5d2440be3b_0_131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5d2440be3b_0_131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8" name="Google Shape;648;g5d2440be3b_0_131"/>
          <p:cNvCxnSpPr>
            <a:stCxn id="571" idx="3"/>
            <a:endCxn id="594" idx="1"/>
          </p:cNvCxnSpPr>
          <p:nvPr/>
        </p:nvCxnSpPr>
        <p:spPr>
          <a:xfrm rot="10800000" flipH="1">
            <a:off x="2743200" y="2922625"/>
            <a:ext cx="914400" cy="203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9" name="Google Shape;649;g5d2440be3b_0_131"/>
          <p:cNvCxnSpPr/>
          <p:nvPr/>
        </p:nvCxnSpPr>
        <p:spPr>
          <a:xfrm>
            <a:off x="2895600" y="3124200"/>
            <a:ext cx="0" cy="2235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0" name="Google Shape;650;g5d2440be3b_0_131"/>
          <p:cNvCxnSpPr/>
          <p:nvPr/>
        </p:nvCxnSpPr>
        <p:spPr>
          <a:xfrm rot="10800000" flipH="1">
            <a:off x="2886364" y="3278309"/>
            <a:ext cx="771300" cy="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1" name="Google Shape;651;g5d2440be3b_0_131"/>
          <p:cNvCxnSpPr/>
          <p:nvPr/>
        </p:nvCxnSpPr>
        <p:spPr>
          <a:xfrm rot="10800000" flipH="1">
            <a:off x="2897909" y="3583188"/>
            <a:ext cx="759600" cy="3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2" name="Google Shape;652;g5d2440be3b_0_131"/>
          <p:cNvCxnSpPr/>
          <p:nvPr/>
        </p:nvCxnSpPr>
        <p:spPr>
          <a:xfrm rot="10800000" flipH="1">
            <a:off x="2886364" y="4497524"/>
            <a:ext cx="618900" cy="12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3" name="Google Shape;653;g5d2440be3b_0_131"/>
          <p:cNvCxnSpPr>
            <a:stCxn id="617" idx="0"/>
          </p:cNvCxnSpPr>
          <p:nvPr/>
        </p:nvCxnSpPr>
        <p:spPr>
          <a:xfrm rot="10800000">
            <a:off x="3330900" y="1393055"/>
            <a:ext cx="5203500" cy="1377300"/>
          </a:xfrm>
          <a:prstGeom prst="bentConnector3">
            <a:avLst>
              <a:gd name="adj1" fmla="val -457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g5d2440be3b_0_131"/>
          <p:cNvCxnSpPr/>
          <p:nvPr/>
        </p:nvCxnSpPr>
        <p:spPr>
          <a:xfrm rot="-5400000" flipH="1">
            <a:off x="2946450" y="1803350"/>
            <a:ext cx="1117500" cy="3048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5" name="Google Shape;655;g5d2440be3b_0_131"/>
          <p:cNvCxnSpPr/>
          <p:nvPr/>
        </p:nvCxnSpPr>
        <p:spPr>
          <a:xfrm rot="10800000">
            <a:off x="3810000" y="4851500"/>
            <a:ext cx="0" cy="507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6" name="Google Shape;656;g5d2440be3b_0_131"/>
          <p:cNvCxnSpPr/>
          <p:nvPr/>
        </p:nvCxnSpPr>
        <p:spPr>
          <a:xfrm rot="10800000" flipH="1">
            <a:off x="5943600" y="3327480"/>
            <a:ext cx="370500" cy="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7" name="Google Shape;657;g5d2440be3b_0_131"/>
          <p:cNvCxnSpPr/>
          <p:nvPr/>
        </p:nvCxnSpPr>
        <p:spPr>
          <a:xfrm rot="10800000" flipH="1">
            <a:off x="5410200" y="3373681"/>
            <a:ext cx="1600200" cy="507900"/>
          </a:xfrm>
          <a:prstGeom prst="bentConnector3">
            <a:avLst>
              <a:gd name="adj1" fmla="val 8607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8" name="Google Shape;658;g5d2440be3b_0_131"/>
          <p:cNvSpPr txBox="1"/>
          <p:nvPr/>
        </p:nvSpPr>
        <p:spPr>
          <a:xfrm>
            <a:off x="2988810" y="2646436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5d2440be3b_0_131"/>
          <p:cNvSpPr txBox="1"/>
          <p:nvPr/>
        </p:nvSpPr>
        <p:spPr>
          <a:xfrm>
            <a:off x="2971800" y="3022600"/>
            <a:ext cx="619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5d2440be3b_0_131"/>
          <p:cNvSpPr txBox="1"/>
          <p:nvPr/>
        </p:nvSpPr>
        <p:spPr>
          <a:xfrm>
            <a:off x="2971800" y="3327400"/>
            <a:ext cx="619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5d2440be3b_0_131"/>
          <p:cNvSpPr txBox="1"/>
          <p:nvPr/>
        </p:nvSpPr>
        <p:spPr>
          <a:xfrm>
            <a:off x="2918691" y="4180224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g5d2440be3b_0_131"/>
          <p:cNvCxnSpPr/>
          <p:nvPr/>
        </p:nvCxnSpPr>
        <p:spPr>
          <a:xfrm rot="-5400000">
            <a:off x="5212827" y="3324885"/>
            <a:ext cx="778800" cy="377700"/>
          </a:xfrm>
          <a:prstGeom prst="bentConnector3">
            <a:avLst>
              <a:gd name="adj1" fmla="val 10048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63" name="Google Shape;663;g5d2440be3b_0_131"/>
          <p:cNvSpPr txBox="1"/>
          <p:nvPr/>
        </p:nvSpPr>
        <p:spPr>
          <a:xfrm>
            <a:off x="8250383" y="1888065"/>
            <a:ext cx="282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pc+4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5d2440be3b_0_131"/>
          <p:cNvSpPr txBox="1"/>
          <p:nvPr/>
        </p:nvSpPr>
        <p:spPr>
          <a:xfrm>
            <a:off x="7923646" y="2075872"/>
            <a:ext cx="174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alu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5d2440be3b_0_131"/>
          <p:cNvSpPr txBox="1"/>
          <p:nvPr/>
        </p:nvSpPr>
        <p:spPr>
          <a:xfrm>
            <a:off x="8029863" y="3141132"/>
            <a:ext cx="334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5d2440be3b_0_131"/>
          <p:cNvSpPr txBox="1"/>
          <p:nvPr/>
        </p:nvSpPr>
        <p:spPr>
          <a:xfrm>
            <a:off x="8581737" y="2783993"/>
            <a:ext cx="1749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wb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5d2440be3b_0_131"/>
          <p:cNvSpPr txBox="1"/>
          <p:nvPr/>
        </p:nvSpPr>
        <p:spPr>
          <a:xfrm>
            <a:off x="813954" y="2479193"/>
            <a:ext cx="20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alu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5d2440be3b_0_131"/>
          <p:cNvSpPr txBox="1"/>
          <p:nvPr/>
        </p:nvSpPr>
        <p:spPr>
          <a:xfrm>
            <a:off x="701965" y="2868660"/>
            <a:ext cx="282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pc+4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5d2440be3b_0_131"/>
          <p:cNvSpPr txBox="1"/>
          <p:nvPr/>
        </p:nvSpPr>
        <p:spPr>
          <a:xfrm>
            <a:off x="5312006" y="2413000"/>
            <a:ext cx="5241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5d2440be3b_0_131"/>
          <p:cNvSpPr txBox="1"/>
          <p:nvPr/>
        </p:nvSpPr>
        <p:spPr>
          <a:xfrm>
            <a:off x="5395683" y="1999041"/>
            <a:ext cx="2193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pc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5d2440be3b_0_131"/>
          <p:cNvSpPr txBox="1"/>
          <p:nvPr/>
        </p:nvSpPr>
        <p:spPr>
          <a:xfrm>
            <a:off x="4247574" y="4278745"/>
            <a:ext cx="6291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5d2440be3b_0_131"/>
          <p:cNvSpPr txBox="1"/>
          <p:nvPr/>
        </p:nvSpPr>
        <p:spPr>
          <a:xfrm>
            <a:off x="5299981" y="2811841"/>
            <a:ext cx="533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g5d2440be3b_0_131"/>
          <p:cNvCxnSpPr>
            <a:stCxn id="579" idx="3"/>
          </p:cNvCxnSpPr>
          <p:nvPr/>
        </p:nvCxnSpPr>
        <p:spPr>
          <a:xfrm rot="10800000" flipH="1">
            <a:off x="4044900" y="3428583"/>
            <a:ext cx="1746300" cy="1101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74" name="Google Shape;674;g5d2440be3b_0_131"/>
          <p:cNvSpPr/>
          <p:nvPr/>
        </p:nvSpPr>
        <p:spPr>
          <a:xfrm>
            <a:off x="838200" y="5359400"/>
            <a:ext cx="7868100" cy="954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5d2440be3b_0_131"/>
          <p:cNvSpPr txBox="1"/>
          <p:nvPr/>
        </p:nvSpPr>
        <p:spPr>
          <a:xfrm>
            <a:off x="2590800" y="5438497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5d2440be3b_0_131"/>
          <p:cNvSpPr txBox="1"/>
          <p:nvPr/>
        </p:nvSpPr>
        <p:spPr>
          <a:xfrm>
            <a:off x="3429000" y="5461000"/>
            <a:ext cx="428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ImmSel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5d2440be3b_0_131"/>
          <p:cNvSpPr txBox="1"/>
          <p:nvPr/>
        </p:nvSpPr>
        <p:spPr>
          <a:xfrm>
            <a:off x="3962400" y="5461000"/>
            <a:ext cx="481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RegWEn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5d2440be3b_0_131"/>
          <p:cNvSpPr txBox="1"/>
          <p:nvPr/>
        </p:nvSpPr>
        <p:spPr>
          <a:xfrm>
            <a:off x="4572000" y="5461000"/>
            <a:ext cx="29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BrUn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5d2440be3b_0_131"/>
          <p:cNvSpPr txBox="1"/>
          <p:nvPr/>
        </p:nvSpPr>
        <p:spPr>
          <a:xfrm>
            <a:off x="4876800" y="5461000"/>
            <a:ext cx="26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BrEq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5d2440be3b_0_131"/>
          <p:cNvSpPr txBox="1"/>
          <p:nvPr/>
        </p:nvSpPr>
        <p:spPr>
          <a:xfrm>
            <a:off x="5181600" y="5461000"/>
            <a:ext cx="2541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BrLT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5d2440be3b_0_131"/>
          <p:cNvSpPr txBox="1"/>
          <p:nvPr/>
        </p:nvSpPr>
        <p:spPr>
          <a:xfrm>
            <a:off x="5943600" y="5461000"/>
            <a:ext cx="249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ASel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5d2440be3b_0_131"/>
          <p:cNvSpPr txBox="1"/>
          <p:nvPr/>
        </p:nvSpPr>
        <p:spPr>
          <a:xfrm>
            <a:off x="5638800" y="5461000"/>
            <a:ext cx="244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BSel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5d2440be3b_0_131"/>
          <p:cNvSpPr txBox="1"/>
          <p:nvPr/>
        </p:nvSpPr>
        <p:spPr>
          <a:xfrm>
            <a:off x="6324600" y="5461000"/>
            <a:ext cx="3987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ALUSel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5d2440be3b_0_131"/>
          <p:cNvSpPr txBox="1"/>
          <p:nvPr/>
        </p:nvSpPr>
        <p:spPr>
          <a:xfrm>
            <a:off x="6934200" y="5461000"/>
            <a:ext cx="513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MemRW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5d2440be3b_0_131"/>
          <p:cNvSpPr txBox="1"/>
          <p:nvPr/>
        </p:nvSpPr>
        <p:spPr>
          <a:xfrm>
            <a:off x="8229600" y="5461000"/>
            <a:ext cx="369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WBSel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5d2440be3b_0_131"/>
          <p:cNvSpPr txBox="1"/>
          <p:nvPr/>
        </p:nvSpPr>
        <p:spPr>
          <a:xfrm>
            <a:off x="990600" y="5461000"/>
            <a:ext cx="31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PCSel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5d2440be3b_0_131"/>
          <p:cNvSpPr txBox="1"/>
          <p:nvPr/>
        </p:nvSpPr>
        <p:spPr>
          <a:xfrm>
            <a:off x="3406447" y="2209800"/>
            <a:ext cx="1749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wb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601;g5ce8b99149_0_339">
            <a:extLst>
              <a:ext uri="{FF2B5EF4-FFF2-40B4-BE49-F238E27FC236}">
                <a16:creationId xmlns:a16="http://schemas.microsoft.com/office/drawing/2014/main" id="{203D0F74-A526-BD41-8418-C5F4532D2BAA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97571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d2440be3b_0_257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ADD: </a:t>
            </a:r>
            <a:r>
              <a:rPr lang="en-US" dirty="0" err="1">
                <a:solidFill>
                  <a:srgbClr val="FF0000"/>
                </a:solidFill>
              </a:rPr>
              <a:t>PCSel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96" name="Google Shape;696;g5d2440be3b_0_257"/>
          <p:cNvSpPr txBox="1">
            <a:spLocks noGrp="1"/>
          </p:cNvSpPr>
          <p:nvPr>
            <p:ph type="body" idx="1"/>
          </p:nvPr>
        </p:nvSpPr>
        <p:spPr>
          <a:xfrm>
            <a:off x="4283968" y="1412776"/>
            <a:ext cx="43695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Should we execute the next instruction (0), or jump control flow to the address given by our ALU output (1)? </a:t>
            </a:r>
            <a:endParaRPr dirty="0"/>
          </a:p>
          <a:p>
            <a:r>
              <a:rPr lang="en-US" dirty="0"/>
              <a:t>This instruction is not a branch or jump</a:t>
            </a:r>
            <a:endParaRPr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 = 0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698" name="Google Shape;698;g5d2440be3b_0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52" y="142389"/>
            <a:ext cx="2594051" cy="53575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3A313A51-39D2-4A4D-AA44-D851789BD5D5}"/>
              </a:ext>
            </a:extLst>
          </p:cNvPr>
          <p:cNvSpPr txBox="1">
            <a:spLocks/>
          </p:cNvSpPr>
          <p:nvPr/>
        </p:nvSpPr>
        <p:spPr>
          <a:xfrm>
            <a:off x="0" y="6492900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37147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5d2440be3b_0_265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ADD: </a:t>
            </a:r>
            <a:r>
              <a:rPr lang="en-US" dirty="0" err="1">
                <a:solidFill>
                  <a:srgbClr val="FF0000"/>
                </a:solidFill>
              </a:rPr>
              <a:t>ImmSel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RegWEn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07" name="Google Shape;707;g5d2440be3b_0_265"/>
          <p:cNvSpPr txBox="1">
            <a:spLocks noGrp="1"/>
          </p:cNvSpPr>
          <p:nvPr>
            <p:ph type="body" idx="1"/>
          </p:nvPr>
        </p:nvSpPr>
        <p:spPr>
          <a:xfrm>
            <a:off x="3707904" y="1390869"/>
            <a:ext cx="4968552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How do we want to assemble our immediate? </a:t>
            </a:r>
            <a:endParaRPr dirty="0"/>
          </a:p>
          <a:p>
            <a:pPr lvl="1"/>
            <a:r>
              <a:rPr lang="en-US" dirty="0"/>
              <a:t>Wait… we don’t ? have one? </a:t>
            </a:r>
            <a:endParaRPr dirty="0"/>
          </a:p>
          <a:p>
            <a:pPr lvl="1"/>
            <a:r>
              <a:rPr lang="en-US" dirty="0"/>
              <a:t>We DON’T CARE about this signal</a:t>
            </a:r>
            <a:endParaRPr dirty="0"/>
          </a:p>
          <a:p>
            <a:r>
              <a:rPr lang="en-US" dirty="0" err="1">
                <a:solidFill>
                  <a:srgbClr val="FF0000"/>
                </a:solidFill>
              </a:rPr>
              <a:t>ImmSel</a:t>
            </a:r>
            <a:r>
              <a:rPr lang="en-US" dirty="0">
                <a:solidFill>
                  <a:srgbClr val="FF0000"/>
                </a:solidFill>
              </a:rPr>
              <a:t> = *</a:t>
            </a:r>
            <a:endParaRPr dirty="0">
              <a:solidFill>
                <a:srgbClr val="FF0000"/>
              </a:solidFill>
            </a:endParaRPr>
          </a:p>
          <a:p>
            <a:endParaRPr dirty="0"/>
          </a:p>
          <a:p>
            <a:r>
              <a:rPr lang="en-US" dirty="0"/>
              <a:t>Do we want to write (1) to our destination register </a:t>
            </a:r>
            <a:r>
              <a:rPr lang="en-US" dirty="0" err="1"/>
              <a:t>rd</a:t>
            </a:r>
            <a:r>
              <a:rPr lang="en-US" dirty="0"/>
              <a:t>, or not?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Add should write!</a:t>
            </a:r>
            <a:endParaRPr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RegWEn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09" name="Google Shape;709;g5d2440be3b_0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1084861"/>
            <a:ext cx="1900360" cy="53575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F99156DE-351A-434C-8478-8D48F0D2A20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8553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d2440be3b_0_273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ADD: </a:t>
            </a:r>
            <a:r>
              <a:rPr lang="en-US" dirty="0" err="1">
                <a:solidFill>
                  <a:srgbClr val="FF0000"/>
                </a:solidFill>
              </a:rPr>
              <a:t>BrUn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18" name="Google Shape;718;g5d2440be3b_0_273"/>
          <p:cNvSpPr txBox="1">
            <a:spLocks noGrp="1"/>
          </p:cNvSpPr>
          <p:nvPr>
            <p:ph type="body" idx="1"/>
          </p:nvPr>
        </p:nvSpPr>
        <p:spPr>
          <a:xfrm>
            <a:off x="2782802" y="1406775"/>
            <a:ext cx="60684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we compare R[rs1] and R[rs2], should the comparison be signed (0), or unsigned (1)?</a:t>
            </a:r>
            <a:endParaRPr dirty="0"/>
          </a:p>
          <a:p>
            <a:pPr lvl="1"/>
            <a:r>
              <a:rPr lang="en-US" dirty="0"/>
              <a:t>We aren’t doing a branch !</a:t>
            </a:r>
            <a:endParaRPr dirty="0"/>
          </a:p>
          <a:p>
            <a:pPr lvl="1"/>
            <a:r>
              <a:rPr lang="en-US" dirty="0"/>
              <a:t>This value doesn’t matter</a:t>
            </a:r>
            <a:endParaRPr dirty="0"/>
          </a:p>
          <a:p>
            <a:endParaRPr dirty="0"/>
          </a:p>
          <a:p>
            <a:r>
              <a:rPr lang="en-US" dirty="0" err="1">
                <a:solidFill>
                  <a:srgbClr val="FF0000"/>
                </a:solidFill>
              </a:rPr>
              <a:t>BrUn</a:t>
            </a:r>
            <a:r>
              <a:rPr lang="en-US" dirty="0">
                <a:solidFill>
                  <a:srgbClr val="FF0000"/>
                </a:solidFill>
              </a:rPr>
              <a:t> = *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20" name="Google Shape;720;g5d2440be3b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967089"/>
            <a:ext cx="1425062" cy="53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DF9D8384-8A80-1B47-99D6-95344915A02C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69104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d2440be3b_0_281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66616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ADD: </a:t>
            </a:r>
            <a:r>
              <a:rPr lang="en-US" dirty="0" err="1">
                <a:solidFill>
                  <a:srgbClr val="FF0000"/>
                </a:solidFill>
              </a:rPr>
              <a:t>ASel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BSel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ALUSel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29" name="Google Shape;729;g5d2440be3b_0_281"/>
          <p:cNvSpPr txBox="1">
            <a:spLocks noGrp="1"/>
          </p:cNvSpPr>
          <p:nvPr>
            <p:ph type="body" idx="1"/>
          </p:nvPr>
        </p:nvSpPr>
        <p:spPr>
          <a:xfrm>
            <a:off x="2845352" y="1406775"/>
            <a:ext cx="60057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Which operands do we want to operate on? </a:t>
            </a:r>
            <a:endParaRPr dirty="0"/>
          </a:p>
          <a:p>
            <a:pPr lvl="1"/>
            <a:r>
              <a:rPr lang="en-US" dirty="0"/>
              <a:t>ADD requires rs1 and rs2</a:t>
            </a:r>
            <a:endParaRPr dirty="0"/>
          </a:p>
          <a:p>
            <a:r>
              <a:rPr lang="en-US" dirty="0" err="1"/>
              <a:t>ASel</a:t>
            </a:r>
            <a:r>
              <a:rPr lang="en-US" dirty="0"/>
              <a:t> = 0 (rs1)</a:t>
            </a:r>
            <a:endParaRPr dirty="0"/>
          </a:p>
          <a:p>
            <a:r>
              <a:rPr lang="en-US" dirty="0" err="1"/>
              <a:t>BSel</a:t>
            </a:r>
            <a:r>
              <a:rPr lang="en-US" dirty="0"/>
              <a:t> = 0 (rs2)</a:t>
            </a:r>
            <a:endParaRPr dirty="0"/>
          </a:p>
          <a:p>
            <a:endParaRPr dirty="0"/>
          </a:p>
          <a:p>
            <a:r>
              <a:rPr lang="en-US" dirty="0"/>
              <a:t>What operation do we want to perform? </a:t>
            </a:r>
            <a:endParaRPr dirty="0"/>
          </a:p>
          <a:p>
            <a:pPr lvl="1"/>
            <a:r>
              <a:rPr lang="en-US" dirty="0"/>
              <a:t>ADD ==  add ? </a:t>
            </a:r>
            <a:endParaRPr dirty="0"/>
          </a:p>
          <a:p>
            <a:r>
              <a:rPr lang="en-US" dirty="0" err="1"/>
              <a:t>ALUSel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“Add”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but wait… that’s not binary, how does that work? </a:t>
            </a:r>
            <a:endParaRPr dirty="0"/>
          </a:p>
        </p:txBody>
      </p:sp>
      <p:pic>
        <p:nvPicPr>
          <p:cNvPr id="731" name="Google Shape;731;g5d2440be3b_0_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88" y="808549"/>
            <a:ext cx="2045355" cy="53575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5540DB78-97F7-664D-BC92-E00CFC746F95}"/>
              </a:ext>
            </a:extLst>
          </p:cNvPr>
          <p:cNvSpPr txBox="1">
            <a:spLocks/>
          </p:cNvSpPr>
          <p:nvPr/>
        </p:nvSpPr>
        <p:spPr>
          <a:xfrm>
            <a:off x="0" y="6492900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81785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d2440be3b_0_289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ALUSel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40" name="Google Shape;740;g5d2440be3b_0_289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For diagramming purposes, we set </a:t>
            </a:r>
            <a:r>
              <a:rPr lang="en-US" dirty="0" err="1"/>
              <a:t>ALUSel</a:t>
            </a:r>
            <a:r>
              <a:rPr lang="en-US" dirty="0"/>
              <a:t> to an </a:t>
            </a:r>
            <a:r>
              <a:rPr lang="en-US" dirty="0" err="1"/>
              <a:t>english</a:t>
            </a:r>
            <a:r>
              <a:rPr lang="en-US" dirty="0"/>
              <a:t> value (add, sub, or, etc.)</a:t>
            </a:r>
            <a:endParaRPr dirty="0"/>
          </a:p>
          <a:p>
            <a:r>
              <a:rPr lang="en-US" dirty="0"/>
              <a:t>In your CPU, it’ll have a binary value (and so will all other signals)</a:t>
            </a:r>
            <a:endParaRPr dirty="0"/>
          </a:p>
          <a:p>
            <a:r>
              <a:rPr lang="en-US" dirty="0"/>
              <a:t>The mapping between English words and binary values depends on how you build your ALU</a:t>
            </a:r>
            <a:endParaRPr dirty="0"/>
          </a:p>
          <a:p>
            <a:pPr lvl="1"/>
            <a:r>
              <a:rPr lang="en-US" dirty="0"/>
              <a:t>These mappings are arbitrary. As long as you’re consistent (all add-based instructions have the same </a:t>
            </a:r>
            <a:r>
              <a:rPr lang="en-US" dirty="0" err="1"/>
              <a:t>ALUSel</a:t>
            </a:r>
            <a:r>
              <a:rPr lang="en-US" dirty="0"/>
              <a:t>) things will work just fine</a:t>
            </a:r>
            <a:endParaRPr dirty="0"/>
          </a:p>
        </p:txBody>
      </p:sp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EBD7E0FE-06E7-7B41-984B-B5D0585F90F5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05274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Class Presentation, RISC-V CPU Control, </a:t>
            </a:r>
            <a:r>
              <a:rPr lang="en-US" sz="2000" dirty="0" err="1"/>
              <a:t>Pipelinging</a:t>
            </a:r>
            <a:r>
              <a:rPr lang="en-US" sz="2000" dirty="0"/>
              <a:t>, CS61C, Great Ideas in Computer Architecture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Morgan Rae </a:t>
            </a:r>
            <a:r>
              <a:rPr lang="en-US" sz="2000" dirty="0" err="1">
                <a:sym typeface="Helvetica" charset="0"/>
              </a:rPr>
              <a:t>Rechenberg</a:t>
            </a:r>
            <a:endParaRPr lang="en-US" sz="2000" dirty="0"/>
          </a:p>
          <a:p>
            <a:r>
              <a:rPr lang="en-US" sz="2000" dirty="0"/>
              <a:t>Class Presentation, CS61C, Machine Structures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Dan Garcia and Miki Lustig, 2019</a:t>
            </a:r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78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5d2440be3b_0_296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ADD: </a:t>
            </a:r>
            <a:r>
              <a:rPr lang="en-US" dirty="0" err="1">
                <a:solidFill>
                  <a:srgbClr val="FF0000"/>
                </a:solidFill>
              </a:rPr>
              <a:t>MemRW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WBSel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50" name="Google Shape;750;g5d2440be3b_0_296"/>
          <p:cNvSpPr txBox="1">
            <a:spLocks noGrp="1"/>
          </p:cNvSpPr>
          <p:nvPr>
            <p:ph type="body" idx="1"/>
          </p:nvPr>
        </p:nvSpPr>
        <p:spPr>
          <a:xfrm>
            <a:off x="3481096" y="1406775"/>
            <a:ext cx="53700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Are we reading (0) or writing (1) memory? </a:t>
            </a:r>
            <a:endParaRPr dirty="0"/>
          </a:p>
          <a:p>
            <a:pPr lvl="1"/>
            <a:r>
              <a:rPr lang="en-US" dirty="0"/>
              <a:t>Wait, we’re not doing anything with memory. Can this be a </a:t>
            </a:r>
            <a:r>
              <a:rPr lang="en-US" dirty="0">
                <a:solidFill>
                  <a:srgbClr val="FF0000"/>
                </a:solidFill>
              </a:rPr>
              <a:t>“don’t care” </a:t>
            </a:r>
            <a:r>
              <a:rPr lang="en-US" dirty="0"/>
              <a:t>value? </a:t>
            </a:r>
            <a:endParaRPr dirty="0"/>
          </a:p>
          <a:p>
            <a:pPr lvl="2"/>
            <a:r>
              <a:rPr lang="en-US" dirty="0"/>
              <a:t>NO NO NO NO NO !</a:t>
            </a:r>
            <a:endParaRPr dirty="0"/>
          </a:p>
          <a:p>
            <a:pPr lvl="2"/>
            <a:r>
              <a:rPr lang="en-US" dirty="0"/>
              <a:t>We never want to “accidentally” write memory. This has to be a “passive read”. </a:t>
            </a:r>
            <a:endParaRPr dirty="0"/>
          </a:p>
          <a:p>
            <a:r>
              <a:rPr lang="en-US" dirty="0" err="1">
                <a:solidFill>
                  <a:srgbClr val="FF0000"/>
                </a:solidFill>
              </a:rPr>
              <a:t>MemRW</a:t>
            </a:r>
            <a:r>
              <a:rPr lang="en-US" dirty="0">
                <a:solidFill>
                  <a:srgbClr val="FF0000"/>
                </a:solidFill>
              </a:rPr>
              <a:t> = 0</a:t>
            </a:r>
            <a:endParaRPr dirty="0">
              <a:solidFill>
                <a:srgbClr val="FF0000"/>
              </a:solidFill>
            </a:endParaRPr>
          </a:p>
          <a:p>
            <a:r>
              <a:rPr lang="en-US" dirty="0"/>
              <a:t>What value do we want to write back to </a:t>
            </a:r>
            <a:r>
              <a:rPr lang="en-US" dirty="0" err="1"/>
              <a:t>rd</a:t>
            </a:r>
            <a:r>
              <a:rPr lang="en-US" dirty="0"/>
              <a:t>? 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ALU Out!</a:t>
            </a:r>
            <a:r>
              <a:rPr lang="en-US" dirty="0"/>
              <a:t> </a:t>
            </a:r>
            <a:endParaRPr dirty="0"/>
          </a:p>
          <a:p>
            <a:r>
              <a:rPr lang="en-US" dirty="0" err="1">
                <a:solidFill>
                  <a:srgbClr val="FF0000"/>
                </a:solidFill>
              </a:rPr>
              <a:t>WBSel</a:t>
            </a:r>
            <a:r>
              <a:rPr lang="en-US" dirty="0">
                <a:solidFill>
                  <a:srgbClr val="FF0000"/>
                </a:solidFill>
              </a:rPr>
              <a:t> = 2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52" name="Google Shape;752;g5d2440be3b_0_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68" y="998842"/>
            <a:ext cx="2576707" cy="53575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58D35BBA-C81D-B841-9E35-55C48F340CC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44120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d2440be3b_0_304"/>
          <p:cNvSpPr txBox="1">
            <a:spLocks noGrp="1"/>
          </p:cNvSpPr>
          <p:nvPr>
            <p:ph type="title"/>
          </p:nvPr>
        </p:nvSpPr>
        <p:spPr>
          <a:xfrm>
            <a:off x="255603" y="35346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ADD: Control Signals</a:t>
            </a:r>
            <a:endParaRPr dirty="0"/>
          </a:p>
        </p:txBody>
      </p:sp>
      <p:sp>
        <p:nvSpPr>
          <p:cNvPr id="761" name="Google Shape;761;g5d2440be3b_0_304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Here are the signals and values we’ve compiled for ADD instruction: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= left 3 cols = </a:t>
            </a:r>
            <a:r>
              <a:rPr lang="en-US" dirty="0">
                <a:solidFill>
                  <a:srgbClr val="00B050"/>
                </a:solidFill>
              </a:rPr>
              <a:t>Control INPUTS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FF9300"/>
                </a:solidFill>
              </a:rPr>
              <a:t>orange</a:t>
            </a:r>
            <a:r>
              <a:rPr lang="en-US" dirty="0"/>
              <a:t> = right 9 cols = </a:t>
            </a:r>
            <a:r>
              <a:rPr lang="en-US" dirty="0">
                <a:solidFill>
                  <a:srgbClr val="FF9300"/>
                </a:solidFill>
              </a:rPr>
              <a:t>Control OUTPUTS</a:t>
            </a:r>
            <a:r>
              <a:rPr lang="en-US" dirty="0"/>
              <a:t>)</a:t>
            </a:r>
            <a:endParaRPr dirty="0"/>
          </a:p>
        </p:txBody>
      </p:sp>
      <p:graphicFrame>
        <p:nvGraphicFramePr>
          <p:cNvPr id="763" name="Google Shape;763;g5d2440be3b_0_304"/>
          <p:cNvGraphicFramePr/>
          <p:nvPr/>
        </p:nvGraphicFramePr>
        <p:xfrm>
          <a:off x="189875" y="2685075"/>
          <a:ext cx="8694050" cy="8602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1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Inst[31:0]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BrEq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BrLT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BrUn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MemRW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RegWEn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WBSel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 (Y)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D5076CB5-8D29-4341-967A-EDD25A39E8E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08452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d2440be3b_0_109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RV32I, a nine-bit ISA!</a:t>
            </a:r>
            <a:endParaRPr sz="4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g5d2440be3b_0_109" descr="Untitled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498600"/>
            <a:ext cx="4457050" cy="31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5d2440be3b_0_109" descr="Untitled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4223" y="1600200"/>
            <a:ext cx="4562067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g5d2440be3b_0_109"/>
          <p:cNvSpPr/>
          <p:nvPr/>
        </p:nvSpPr>
        <p:spPr>
          <a:xfrm>
            <a:off x="4614274" y="3236695"/>
            <a:ext cx="3962400" cy="1727100"/>
          </a:xfrm>
          <a:prstGeom prst="rect">
            <a:avLst/>
          </a:prstGeom>
          <a:solidFill>
            <a:srgbClr val="DBDBDB">
              <a:alpha val="44310"/>
            </a:srgb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 considered now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5d2440be3b_0_109"/>
          <p:cNvSpPr txBox="1"/>
          <p:nvPr/>
        </p:nvSpPr>
        <p:spPr>
          <a:xfrm>
            <a:off x="2286000" y="5765800"/>
            <a:ext cx="4724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 type encoded using only 9 bits inst[30],inst[14:12], inst[6:2]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5d2440be3b_0_109"/>
          <p:cNvSpPr/>
          <p:nvPr/>
        </p:nvSpPr>
        <p:spPr>
          <a:xfrm>
            <a:off x="8001000" y="1600200"/>
            <a:ext cx="304800" cy="2235300"/>
          </a:xfrm>
          <a:prstGeom prst="rect">
            <a:avLst/>
          </a:prstGeom>
          <a:solidFill>
            <a:schemeClr val="accent1">
              <a:alpha val="32550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5d2440be3b_0_109"/>
          <p:cNvSpPr/>
          <p:nvPr/>
        </p:nvSpPr>
        <p:spPr>
          <a:xfrm>
            <a:off x="3573318" y="1506296"/>
            <a:ext cx="259800" cy="4081800"/>
          </a:xfrm>
          <a:prstGeom prst="rect">
            <a:avLst/>
          </a:prstGeom>
          <a:solidFill>
            <a:schemeClr val="accent1">
              <a:alpha val="32550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5d2440be3b_0_109"/>
          <p:cNvSpPr/>
          <p:nvPr/>
        </p:nvSpPr>
        <p:spPr>
          <a:xfrm>
            <a:off x="4955309" y="1631757"/>
            <a:ext cx="49500" cy="2185800"/>
          </a:xfrm>
          <a:prstGeom prst="rect">
            <a:avLst/>
          </a:prstGeom>
          <a:solidFill>
            <a:schemeClr val="accent1">
              <a:alpha val="32550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5d2440be3b_0_109"/>
          <p:cNvSpPr/>
          <p:nvPr/>
        </p:nvSpPr>
        <p:spPr>
          <a:xfrm>
            <a:off x="2464955" y="1539392"/>
            <a:ext cx="156000" cy="4036200"/>
          </a:xfrm>
          <a:prstGeom prst="rect">
            <a:avLst/>
          </a:prstGeom>
          <a:solidFill>
            <a:schemeClr val="accent1">
              <a:alpha val="32550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5d2440be3b_0_109"/>
          <p:cNvSpPr/>
          <p:nvPr/>
        </p:nvSpPr>
        <p:spPr>
          <a:xfrm>
            <a:off x="6929582" y="1631757"/>
            <a:ext cx="156000" cy="2223000"/>
          </a:xfrm>
          <a:prstGeom prst="rect">
            <a:avLst/>
          </a:prstGeom>
          <a:solidFill>
            <a:schemeClr val="accent1">
              <a:alpha val="32550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5d2440be3b_0_109"/>
          <p:cNvSpPr txBox="1"/>
          <p:nvPr/>
        </p:nvSpPr>
        <p:spPr>
          <a:xfrm>
            <a:off x="4876800" y="990600"/>
            <a:ext cx="902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inst[30]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2" name="Google Shape;782;g5d2440be3b_0_109"/>
          <p:cNvCxnSpPr>
            <a:stCxn id="781" idx="2"/>
            <a:endCxn id="778" idx="0"/>
          </p:cNvCxnSpPr>
          <p:nvPr/>
        </p:nvCxnSpPr>
        <p:spPr>
          <a:xfrm flipH="1">
            <a:off x="4980150" y="1482900"/>
            <a:ext cx="347700" cy="148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83" name="Google Shape;783;g5d2440be3b_0_109"/>
          <p:cNvSpPr txBox="1"/>
          <p:nvPr/>
        </p:nvSpPr>
        <p:spPr>
          <a:xfrm>
            <a:off x="6553200" y="990600"/>
            <a:ext cx="11979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inst[14:12]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4" name="Google Shape;784;g5d2440be3b_0_109"/>
          <p:cNvCxnSpPr>
            <a:stCxn id="783" idx="2"/>
            <a:endCxn id="780" idx="0"/>
          </p:cNvCxnSpPr>
          <p:nvPr/>
        </p:nvCxnSpPr>
        <p:spPr>
          <a:xfrm flipH="1">
            <a:off x="7007550" y="1482900"/>
            <a:ext cx="144600" cy="148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85" name="Google Shape;785;g5d2440be3b_0_109"/>
          <p:cNvSpPr txBox="1"/>
          <p:nvPr/>
        </p:nvSpPr>
        <p:spPr>
          <a:xfrm>
            <a:off x="7772400" y="889000"/>
            <a:ext cx="9639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inst[6:2]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6" name="Google Shape;786;g5d2440be3b_0_109"/>
          <p:cNvCxnSpPr>
            <a:stCxn id="785" idx="2"/>
          </p:cNvCxnSpPr>
          <p:nvPr/>
        </p:nvCxnSpPr>
        <p:spPr>
          <a:xfrm flipH="1">
            <a:off x="8153550" y="1381300"/>
            <a:ext cx="100800" cy="218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" name="Google Shape;601;g5ce8b99149_0_339">
            <a:extLst>
              <a:ext uri="{FF2B5EF4-FFF2-40B4-BE49-F238E27FC236}">
                <a16:creationId xmlns:a16="http://schemas.microsoft.com/office/drawing/2014/main" id="{6BE8D81E-F304-5743-924B-10D4C4DAF4C7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57160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5" name="Google Shape;795;g5d2440be3b_0_103"/>
          <p:cNvGraphicFramePr/>
          <p:nvPr/>
        </p:nvGraphicFramePr>
        <p:xfrm>
          <a:off x="30995" y="476672"/>
          <a:ext cx="8694050" cy="62098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1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91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Inst[31:0]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BrEq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BrLT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BrUn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ASel</a:t>
                      </a:r>
                      <a:endParaRPr sz="1600" u="none" strike="noStrike" cap="none" dirty="0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MemRW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RegWEn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WBSel</a:t>
                      </a:r>
                      <a:endParaRPr sz="1600" u="none" strike="noStrike" cap="none"/>
                    </a:p>
                  </a:txBody>
                  <a:tcPr marL="9145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 (Y)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Sub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(R-R Op)</a:t>
                      </a:r>
                      <a:endParaRPr sz="1600" b="1" i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i="1" u="none" strike="noStrike" cap="none"/>
                        <a:t>(Op)</a:t>
                      </a:r>
                      <a:endParaRPr sz="1600" i="1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Mem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Write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 (N)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bne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bne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*</a:t>
                      </a:r>
                      <a:endParaRPr sz="1600" u="none" strike="noStrike" cap="none" dirty="0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bltu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jalr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Reg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J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auipc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+4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*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PC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Imm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Add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ALU</a:t>
                      </a:r>
                      <a:endParaRPr sz="1600" u="none" strike="noStrike" cap="none" dirty="0"/>
                    </a:p>
                  </a:txBody>
                  <a:tcPr marL="91450" marR="91450" marT="60975" marB="6097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97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7C8F-4519-1749-A20A-67084D7C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431711" cy="762000"/>
          </a:xfrm>
        </p:spPr>
        <p:txBody>
          <a:bodyPr/>
          <a:lstStyle/>
          <a:p>
            <a:r>
              <a:rPr lang="en-US" sz="3200" dirty="0"/>
              <a:t>Control Unit – Hardwired and Microprogrammed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AB50-2F04-244A-8887-16C3A3C5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execute instructions the </a:t>
            </a:r>
            <a:r>
              <a:rPr lang="en-US" altLang="en-US" dirty="0">
                <a:solidFill>
                  <a:srgbClr val="FF0000"/>
                </a:solidFill>
              </a:rPr>
              <a:t>processor</a:t>
            </a:r>
            <a:r>
              <a:rPr lang="en-US" altLang="en-US" dirty="0"/>
              <a:t> must </a:t>
            </a:r>
            <a:r>
              <a:rPr lang="en-US" altLang="en-US" dirty="0">
                <a:solidFill>
                  <a:srgbClr val="0070C0"/>
                </a:solidFill>
              </a:rPr>
              <a:t>generate</a:t>
            </a:r>
            <a:r>
              <a:rPr lang="en-US" altLang="en-US" dirty="0"/>
              <a:t> the necessary </a:t>
            </a:r>
            <a:r>
              <a:rPr lang="en-US" altLang="en-US" dirty="0">
                <a:solidFill>
                  <a:srgbClr val="FF0000"/>
                </a:solidFill>
              </a:rPr>
              <a:t>control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signals</a:t>
            </a:r>
            <a:r>
              <a:rPr lang="en-US" altLang="en-US" dirty="0"/>
              <a:t> in proper sequence (mainly in pipelined design). 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Hardwired control:</a:t>
            </a:r>
          </a:p>
          <a:p>
            <a:pPr lvl="1"/>
            <a:r>
              <a:rPr lang="en-US" altLang="en-US" sz="1800" dirty="0"/>
              <a:t>Control unit is designed as a </a:t>
            </a:r>
            <a:r>
              <a:rPr lang="en-US" altLang="en-US" sz="1800" dirty="0">
                <a:solidFill>
                  <a:srgbClr val="FF0000"/>
                </a:solidFill>
              </a:rPr>
              <a:t>finite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state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machine</a:t>
            </a:r>
            <a:r>
              <a:rPr lang="en-US" altLang="en-US" sz="1800" dirty="0"/>
              <a:t>.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Inflexible</a:t>
            </a:r>
            <a:r>
              <a:rPr lang="en-US" altLang="en-US" sz="1800" dirty="0"/>
              <a:t> but </a:t>
            </a:r>
            <a:r>
              <a:rPr lang="en-US" altLang="en-US" sz="1800" dirty="0">
                <a:solidFill>
                  <a:srgbClr val="FF0000"/>
                </a:solidFill>
              </a:rPr>
              <a:t>fast</a:t>
            </a:r>
            <a:r>
              <a:rPr lang="en-US" altLang="en-US" sz="1800" dirty="0"/>
              <a:t>.</a:t>
            </a:r>
          </a:p>
          <a:p>
            <a:pPr lvl="1"/>
            <a:r>
              <a:rPr lang="en-US" altLang="en-US" sz="1800" dirty="0"/>
              <a:t>Appropriate for </a:t>
            </a:r>
            <a:r>
              <a:rPr lang="en-US" altLang="en-US" sz="1800" dirty="0">
                <a:solidFill>
                  <a:srgbClr val="FF0000"/>
                </a:solidFill>
              </a:rPr>
              <a:t>simpler</a:t>
            </a:r>
            <a:r>
              <a:rPr lang="en-US" altLang="en-US" sz="1800" dirty="0"/>
              <a:t> machines (e.g. </a:t>
            </a:r>
            <a:r>
              <a:rPr lang="en-US" altLang="en-US" sz="1800" dirty="0">
                <a:solidFill>
                  <a:srgbClr val="FF0000"/>
                </a:solidFill>
              </a:rPr>
              <a:t>RISC</a:t>
            </a:r>
            <a:r>
              <a:rPr lang="en-US" altLang="en-US" sz="1800" dirty="0"/>
              <a:t> machines)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Microprogrammed control: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Control</a:t>
            </a:r>
            <a:r>
              <a:rPr lang="en-US" altLang="en-US" sz="1800" dirty="0">
                <a:solidFill>
                  <a:srgbClr val="0000CC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signals</a:t>
            </a:r>
            <a:r>
              <a:rPr lang="en-US" altLang="en-US" sz="1800" dirty="0">
                <a:solidFill>
                  <a:srgbClr val="0000CC"/>
                </a:solidFill>
              </a:rPr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are generated by a </a:t>
            </a:r>
            <a:r>
              <a:rPr lang="en-US" altLang="en-US" sz="1800" b="1" i="1" dirty="0">
                <a:solidFill>
                  <a:srgbClr val="FF0000"/>
                </a:solidFill>
              </a:rPr>
              <a:t>program</a:t>
            </a:r>
            <a:r>
              <a:rPr lang="en-US" altLang="en-US" sz="1800" dirty="0">
                <a:solidFill>
                  <a:srgbClr val="0000CC"/>
                </a:solidFill>
              </a:rPr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similar</a:t>
            </a:r>
            <a:r>
              <a:rPr lang="en-US" altLang="en-US" sz="1800" dirty="0">
                <a:solidFill>
                  <a:srgbClr val="0000CC"/>
                </a:solidFill>
              </a:rPr>
              <a:t> to </a:t>
            </a:r>
            <a:r>
              <a:rPr lang="en-US" altLang="en-US" sz="1800" dirty="0">
                <a:solidFill>
                  <a:srgbClr val="FF0000"/>
                </a:solidFill>
              </a:rPr>
              <a:t>machine</a:t>
            </a:r>
            <a:r>
              <a:rPr lang="en-US" altLang="en-US" sz="1800" dirty="0">
                <a:solidFill>
                  <a:srgbClr val="0000CC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language</a:t>
            </a:r>
            <a:r>
              <a:rPr lang="en-US" altLang="en-US" sz="1800" dirty="0">
                <a:solidFill>
                  <a:srgbClr val="0000CC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programs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Flexible</a:t>
            </a:r>
            <a:r>
              <a:rPr lang="en-US" altLang="en-US" sz="1800" dirty="0"/>
              <a:t>, but </a:t>
            </a:r>
            <a:r>
              <a:rPr lang="en-US" altLang="en-US" sz="1800" dirty="0">
                <a:solidFill>
                  <a:srgbClr val="FF0000"/>
                </a:solidFill>
              </a:rPr>
              <a:t>slow</a:t>
            </a:r>
            <a:endParaRPr lang="en-US" altLang="en-US" sz="1800" dirty="0"/>
          </a:p>
          <a:p>
            <a:pPr lvl="1"/>
            <a:r>
              <a:rPr lang="en-US" altLang="en-US" sz="1800" dirty="0"/>
              <a:t>Appropriate for </a:t>
            </a:r>
            <a:r>
              <a:rPr lang="en-US" altLang="en-US" sz="1800" dirty="0">
                <a:solidFill>
                  <a:srgbClr val="FF0000"/>
                </a:solidFill>
              </a:rPr>
              <a:t>complex</a:t>
            </a:r>
            <a:r>
              <a:rPr lang="en-US" altLang="en-US" sz="1800" dirty="0"/>
              <a:t> machines (e.g. </a:t>
            </a:r>
            <a:r>
              <a:rPr lang="en-US" altLang="en-US" sz="1800" dirty="0">
                <a:solidFill>
                  <a:srgbClr val="FF0000"/>
                </a:solidFill>
              </a:rPr>
              <a:t>CISC</a:t>
            </a:r>
            <a:r>
              <a:rPr lang="en-US" altLang="en-US" sz="1800" dirty="0"/>
              <a:t> machines)</a:t>
            </a:r>
            <a:endParaRPr lang="en-US" altLang="en-US" dirty="0"/>
          </a:p>
          <a:p>
            <a:r>
              <a:rPr lang="en-US" dirty="0"/>
              <a:t>For Single cycle machines, hardwired control and microprogrammed control are very simple</a:t>
            </a:r>
          </a:p>
        </p:txBody>
      </p:sp>
    </p:spTree>
    <p:extLst>
      <p:ext uri="{BB962C8B-B14F-4D97-AF65-F5344CB8AC3E}">
        <p14:creationId xmlns:p14="http://schemas.microsoft.com/office/powerpoint/2010/main" val="1000168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5"/>
          <p:cNvSpPr txBox="1">
            <a:spLocks noGrp="1"/>
          </p:cNvSpPr>
          <p:nvPr>
            <p:ph type="title"/>
          </p:nvPr>
        </p:nvSpPr>
        <p:spPr>
          <a:xfrm>
            <a:off x="388761" y="188640"/>
            <a:ext cx="828769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ym typeface="Calibri"/>
              </a:rPr>
              <a:t>Control </a:t>
            </a:r>
            <a:r>
              <a:rPr lang="en-US" sz="3200" dirty="0"/>
              <a:t>Construction</a:t>
            </a:r>
            <a:r>
              <a:rPr lang="en-US" sz="3200" dirty="0">
                <a:sym typeface="Calibri"/>
              </a:rPr>
              <a:t> Options – for Single Cycle Machine for RISC-V</a:t>
            </a:r>
            <a:endParaRPr sz="3200" dirty="0">
              <a:sym typeface="Calibri"/>
            </a:endParaRPr>
          </a:p>
        </p:txBody>
      </p:sp>
      <p:sp>
        <p:nvSpPr>
          <p:cNvPr id="1916" name="Google Shape;1916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C00000"/>
                </a:solidFill>
                <a:sym typeface="Calibri"/>
              </a:rPr>
              <a:t>ROM </a:t>
            </a:r>
            <a:endParaRPr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ym typeface="Calibri"/>
              </a:rPr>
              <a:t>“Read-Only Memory”</a:t>
            </a:r>
            <a:endParaRPr dirty="0"/>
          </a:p>
          <a:p>
            <a:pPr lvl="1"/>
            <a:r>
              <a:rPr lang="en-US" dirty="0">
                <a:sym typeface="Calibri"/>
              </a:rPr>
              <a:t>Regular structure </a:t>
            </a:r>
          </a:p>
          <a:p>
            <a:pPr lvl="1"/>
            <a:r>
              <a:rPr lang="en-US" dirty="0">
                <a:sym typeface="Calibri"/>
              </a:rPr>
              <a:t>Can be easily reprogrammed</a:t>
            </a:r>
            <a:endParaRPr dirty="0"/>
          </a:p>
          <a:p>
            <a:pPr lvl="2"/>
            <a:r>
              <a:rPr lang="en-US" dirty="0">
                <a:sym typeface="Calibri"/>
              </a:rPr>
              <a:t>fix errors</a:t>
            </a:r>
            <a:endParaRPr dirty="0"/>
          </a:p>
          <a:p>
            <a:pPr lvl="2"/>
            <a:r>
              <a:rPr lang="en-US" dirty="0">
                <a:sym typeface="Calibri"/>
              </a:rPr>
              <a:t>add instructions</a:t>
            </a:r>
            <a:endParaRPr dirty="0"/>
          </a:p>
          <a:p>
            <a:pPr lvl="1"/>
            <a:r>
              <a:rPr lang="en-US" dirty="0">
                <a:sym typeface="Calibri"/>
              </a:rPr>
              <a:t>Popular when designing control logic manually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C00000"/>
                </a:solidFill>
                <a:sym typeface="Calibri"/>
              </a:rPr>
              <a:t>Combinatorial Logic (hardwired)</a:t>
            </a:r>
            <a:endParaRPr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ym typeface="Calibri"/>
              </a:rPr>
              <a:t>Today, chip designers use logic synthesis tools to convert truth tables to networks of gates</a:t>
            </a:r>
            <a:endParaRPr dirty="0">
              <a:sym typeface="Calibri"/>
            </a:endParaRPr>
          </a:p>
          <a:p>
            <a:pPr lvl="1"/>
            <a:r>
              <a:rPr lang="en-US" dirty="0"/>
              <a:t>Not easily changeable/re-programmable because it requires modifying hardware</a:t>
            </a:r>
            <a:endParaRPr dirty="0"/>
          </a:p>
          <a:p>
            <a:pPr lvl="2"/>
            <a:r>
              <a:rPr lang="en-US" dirty="0"/>
              <a:t>But! Likely less expensive, more complex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094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"/>
          <p:cNvSpPr txBox="1">
            <a:spLocks noGrp="1"/>
          </p:cNvSpPr>
          <p:nvPr>
            <p:ph type="title"/>
          </p:nvPr>
        </p:nvSpPr>
        <p:spPr>
          <a:xfrm>
            <a:off x="621882" y="141062"/>
            <a:ext cx="838971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ROM-based Control</a:t>
            </a:r>
            <a:endParaRPr sz="4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16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p16"/>
          <p:cNvSpPr/>
          <p:nvPr/>
        </p:nvSpPr>
        <p:spPr>
          <a:xfrm>
            <a:off x="838199" y="2921000"/>
            <a:ext cx="5556739" cy="284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ROM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7" name="Google Shape;1927;p16"/>
          <p:cNvCxnSpPr/>
          <p:nvPr/>
        </p:nvCxnSpPr>
        <p:spPr>
          <a:xfrm>
            <a:off x="1688468" y="2444735"/>
            <a:ext cx="0" cy="4634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8" name="Google Shape;1928;p16"/>
          <p:cNvSpPr txBox="1"/>
          <p:nvPr/>
        </p:nvSpPr>
        <p:spPr>
          <a:xfrm>
            <a:off x="524263" y="1905000"/>
            <a:ext cx="240237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Inst[30,14:12,6:2]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064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9" name="Google Shape;1929;p16"/>
          <p:cNvCxnSpPr/>
          <p:nvPr/>
        </p:nvCxnSpPr>
        <p:spPr>
          <a:xfrm>
            <a:off x="3971370" y="2476564"/>
            <a:ext cx="0" cy="4634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30" name="Google Shape;1930;p16"/>
          <p:cNvSpPr txBox="1"/>
          <p:nvPr/>
        </p:nvSpPr>
        <p:spPr>
          <a:xfrm>
            <a:off x="3591110" y="1977351"/>
            <a:ext cx="77136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BrEq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064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1" name="Google Shape;1931;p16"/>
          <p:cNvCxnSpPr/>
          <p:nvPr/>
        </p:nvCxnSpPr>
        <p:spPr>
          <a:xfrm rot="10800000" flipH="1">
            <a:off x="1532966" y="2515829"/>
            <a:ext cx="322729" cy="1691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2" name="Google Shape;1932;p16"/>
          <p:cNvSpPr txBox="1"/>
          <p:nvPr/>
        </p:nvSpPr>
        <p:spPr>
          <a:xfrm>
            <a:off x="1830958" y="2491772"/>
            <a:ext cx="30166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9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3" name="Google Shape;1933;p16"/>
          <p:cNvGrpSpPr/>
          <p:nvPr/>
        </p:nvGrpSpPr>
        <p:grpSpPr>
          <a:xfrm>
            <a:off x="6400800" y="2717800"/>
            <a:ext cx="1596440" cy="533480"/>
            <a:chOff x="6400800" y="2495550"/>
            <a:chExt cx="1596440" cy="400110"/>
          </a:xfrm>
        </p:grpSpPr>
        <p:sp>
          <p:nvSpPr>
            <p:cNvPr id="1934" name="Google Shape;1934;p16"/>
            <p:cNvSpPr txBox="1"/>
            <p:nvPr/>
          </p:nvSpPr>
          <p:spPr>
            <a:xfrm>
              <a:off x="7239000" y="2495550"/>
              <a:ext cx="7582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PCSel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5" name="Google Shape;1935;p16"/>
            <p:cNvCxnSpPr/>
            <p:nvPr/>
          </p:nvCxnSpPr>
          <p:spPr>
            <a:xfrm rot="10800000" flipH="1">
              <a:off x="6400800" y="2724150"/>
              <a:ext cx="838200" cy="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936" name="Google Shape;1936;p16"/>
          <p:cNvGrpSpPr/>
          <p:nvPr/>
        </p:nvGrpSpPr>
        <p:grpSpPr>
          <a:xfrm>
            <a:off x="6394938" y="4218871"/>
            <a:ext cx="2239747" cy="610153"/>
            <a:chOff x="6394938" y="2071261"/>
            <a:chExt cx="2239747" cy="457615"/>
          </a:xfrm>
        </p:grpSpPr>
        <p:sp>
          <p:nvSpPr>
            <p:cNvPr id="1937" name="Google Shape;1937;p16"/>
            <p:cNvSpPr txBox="1"/>
            <p:nvPr/>
          </p:nvSpPr>
          <p:spPr>
            <a:xfrm>
              <a:off x="7239000" y="2114550"/>
              <a:ext cx="13956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ALUSel[3:0]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8" name="Google Shape;1938;p16"/>
            <p:cNvGrpSpPr/>
            <p:nvPr/>
          </p:nvGrpSpPr>
          <p:grpSpPr>
            <a:xfrm>
              <a:off x="6394938" y="2071261"/>
              <a:ext cx="855028" cy="457615"/>
              <a:chOff x="6394938" y="2071261"/>
              <a:chExt cx="855028" cy="457615"/>
            </a:xfrm>
          </p:grpSpPr>
          <p:cxnSp>
            <p:nvCxnSpPr>
              <p:cNvPr id="1939" name="Google Shape;1939;p16"/>
              <p:cNvCxnSpPr/>
              <p:nvPr/>
            </p:nvCxnSpPr>
            <p:spPr>
              <a:xfrm>
                <a:off x="6394938" y="2365294"/>
                <a:ext cx="855028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40" name="Google Shape;1940;p16"/>
              <p:cNvCxnSpPr/>
              <p:nvPr/>
            </p:nvCxnSpPr>
            <p:spPr>
              <a:xfrm rot="10800000" flipH="1">
                <a:off x="6748319" y="2308907"/>
                <a:ext cx="192565" cy="219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941" name="Google Shape;1941;p16"/>
              <p:cNvSpPr txBox="1"/>
              <p:nvPr/>
            </p:nvSpPr>
            <p:spPr>
              <a:xfrm>
                <a:off x="6629400" y="2071261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064C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942" name="Google Shape;1942;p16"/>
          <p:cNvCxnSpPr/>
          <p:nvPr/>
        </p:nvCxnSpPr>
        <p:spPr>
          <a:xfrm>
            <a:off x="998217" y="1646799"/>
            <a:ext cx="5012619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943" name="Google Shape;1943;p16"/>
          <p:cNvSpPr txBox="1"/>
          <p:nvPr/>
        </p:nvSpPr>
        <p:spPr>
          <a:xfrm>
            <a:off x="2029675" y="1374401"/>
            <a:ext cx="3003346" cy="615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9 + 2 = 11-bit address (inputs)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16"/>
          <p:cNvSpPr txBox="1"/>
          <p:nvPr/>
        </p:nvSpPr>
        <p:spPr>
          <a:xfrm>
            <a:off x="5669744" y="5920521"/>
            <a:ext cx="2881468" cy="615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15 data bits (outputs) 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5" name="Google Shape;1945;p16"/>
          <p:cNvCxnSpPr/>
          <p:nvPr/>
        </p:nvCxnSpPr>
        <p:spPr>
          <a:xfrm>
            <a:off x="4937724" y="2471947"/>
            <a:ext cx="0" cy="4634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46" name="Google Shape;1946;p16"/>
          <p:cNvSpPr txBox="1"/>
          <p:nvPr/>
        </p:nvSpPr>
        <p:spPr>
          <a:xfrm>
            <a:off x="4568684" y="1972733"/>
            <a:ext cx="7489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BrLT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064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7" name="Google Shape;1947;p16"/>
          <p:cNvGrpSpPr/>
          <p:nvPr/>
        </p:nvGrpSpPr>
        <p:grpSpPr>
          <a:xfrm>
            <a:off x="6400800" y="2991811"/>
            <a:ext cx="2293347" cy="618013"/>
            <a:chOff x="6394938" y="2065366"/>
            <a:chExt cx="2293347" cy="463510"/>
          </a:xfrm>
        </p:grpSpPr>
        <p:sp>
          <p:nvSpPr>
            <p:cNvPr id="1948" name="Google Shape;1948;p16"/>
            <p:cNvSpPr txBox="1"/>
            <p:nvPr/>
          </p:nvSpPr>
          <p:spPr>
            <a:xfrm>
              <a:off x="7239000" y="2114550"/>
              <a:ext cx="14492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ImmSel[2:0]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9" name="Google Shape;1949;p16"/>
            <p:cNvGrpSpPr/>
            <p:nvPr/>
          </p:nvGrpSpPr>
          <p:grpSpPr>
            <a:xfrm>
              <a:off x="6394938" y="2065366"/>
              <a:ext cx="855028" cy="463510"/>
              <a:chOff x="6394938" y="2065366"/>
              <a:chExt cx="855028" cy="463510"/>
            </a:xfrm>
          </p:grpSpPr>
          <p:cxnSp>
            <p:nvCxnSpPr>
              <p:cNvPr id="1950" name="Google Shape;1950;p16"/>
              <p:cNvCxnSpPr/>
              <p:nvPr/>
            </p:nvCxnSpPr>
            <p:spPr>
              <a:xfrm>
                <a:off x="6394938" y="2365294"/>
                <a:ext cx="855028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51" name="Google Shape;1951;p16"/>
              <p:cNvCxnSpPr/>
              <p:nvPr/>
            </p:nvCxnSpPr>
            <p:spPr>
              <a:xfrm rot="10800000" flipH="1">
                <a:off x="6748319" y="2308907"/>
                <a:ext cx="192565" cy="219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952" name="Google Shape;1952;p16"/>
              <p:cNvSpPr txBox="1"/>
              <p:nvPr/>
            </p:nvSpPr>
            <p:spPr>
              <a:xfrm>
                <a:off x="6623538" y="2065366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064C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53" name="Google Shape;1953;p16"/>
          <p:cNvGrpSpPr/>
          <p:nvPr/>
        </p:nvGrpSpPr>
        <p:grpSpPr>
          <a:xfrm>
            <a:off x="6400800" y="3403520"/>
            <a:ext cx="1551106" cy="533480"/>
            <a:chOff x="6400800" y="2495550"/>
            <a:chExt cx="1551106" cy="400110"/>
          </a:xfrm>
        </p:grpSpPr>
        <p:sp>
          <p:nvSpPr>
            <p:cNvPr id="1954" name="Google Shape;1954;p16"/>
            <p:cNvSpPr txBox="1"/>
            <p:nvPr/>
          </p:nvSpPr>
          <p:spPr>
            <a:xfrm>
              <a:off x="7239000" y="2495550"/>
              <a:ext cx="7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BrUn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5" name="Google Shape;1955;p16"/>
            <p:cNvCxnSpPr/>
            <p:nvPr/>
          </p:nvCxnSpPr>
          <p:spPr>
            <a:xfrm rot="10800000" flipH="1">
              <a:off x="6400800" y="2724150"/>
              <a:ext cx="838200" cy="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956" name="Google Shape;1956;p16"/>
          <p:cNvGrpSpPr/>
          <p:nvPr/>
        </p:nvGrpSpPr>
        <p:grpSpPr>
          <a:xfrm>
            <a:off x="6400800" y="3708320"/>
            <a:ext cx="1475589" cy="533480"/>
            <a:chOff x="6400800" y="2495550"/>
            <a:chExt cx="1475589" cy="400110"/>
          </a:xfrm>
        </p:grpSpPr>
        <p:sp>
          <p:nvSpPr>
            <p:cNvPr id="1957" name="Google Shape;1957;p16"/>
            <p:cNvSpPr txBox="1"/>
            <p:nvPr/>
          </p:nvSpPr>
          <p:spPr>
            <a:xfrm>
              <a:off x="7239000" y="2495550"/>
              <a:ext cx="6373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ASel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8" name="Google Shape;1958;p16"/>
            <p:cNvCxnSpPr/>
            <p:nvPr/>
          </p:nvCxnSpPr>
          <p:spPr>
            <a:xfrm rot="10800000" flipH="1">
              <a:off x="6400800" y="2724150"/>
              <a:ext cx="838200" cy="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959" name="Google Shape;1959;p16"/>
          <p:cNvGrpSpPr/>
          <p:nvPr/>
        </p:nvGrpSpPr>
        <p:grpSpPr>
          <a:xfrm>
            <a:off x="6400800" y="4013120"/>
            <a:ext cx="1466697" cy="533480"/>
            <a:chOff x="6400800" y="2495550"/>
            <a:chExt cx="1466697" cy="400110"/>
          </a:xfrm>
        </p:grpSpPr>
        <p:sp>
          <p:nvSpPr>
            <p:cNvPr id="1960" name="Google Shape;1960;p16"/>
            <p:cNvSpPr txBox="1"/>
            <p:nvPr/>
          </p:nvSpPr>
          <p:spPr>
            <a:xfrm>
              <a:off x="7239000" y="2495550"/>
              <a:ext cx="6284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BSel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1" name="Google Shape;1961;p16"/>
            <p:cNvCxnSpPr/>
            <p:nvPr/>
          </p:nvCxnSpPr>
          <p:spPr>
            <a:xfrm rot="10800000" flipH="1">
              <a:off x="6400800" y="2724150"/>
              <a:ext cx="838200" cy="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962" name="Google Shape;1962;p16"/>
          <p:cNvGrpSpPr/>
          <p:nvPr/>
        </p:nvGrpSpPr>
        <p:grpSpPr>
          <a:xfrm>
            <a:off x="6400800" y="4622720"/>
            <a:ext cx="1946196" cy="533480"/>
            <a:chOff x="6400800" y="2495550"/>
            <a:chExt cx="1946196" cy="400110"/>
          </a:xfrm>
        </p:grpSpPr>
        <p:sp>
          <p:nvSpPr>
            <p:cNvPr id="1963" name="Google Shape;1963;p16"/>
            <p:cNvSpPr txBox="1"/>
            <p:nvPr/>
          </p:nvSpPr>
          <p:spPr>
            <a:xfrm>
              <a:off x="7239000" y="2495550"/>
              <a:ext cx="11079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MemRW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4" name="Google Shape;1964;p16"/>
            <p:cNvCxnSpPr/>
            <p:nvPr/>
          </p:nvCxnSpPr>
          <p:spPr>
            <a:xfrm rot="10800000" flipH="1">
              <a:off x="6400800" y="2724150"/>
              <a:ext cx="838200" cy="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965" name="Google Shape;1965;p16"/>
          <p:cNvGrpSpPr/>
          <p:nvPr/>
        </p:nvGrpSpPr>
        <p:grpSpPr>
          <a:xfrm>
            <a:off x="6400800" y="4927520"/>
            <a:ext cx="1898631" cy="533480"/>
            <a:chOff x="6400800" y="2495550"/>
            <a:chExt cx="1898631" cy="400110"/>
          </a:xfrm>
        </p:grpSpPr>
        <p:sp>
          <p:nvSpPr>
            <p:cNvPr id="1966" name="Google Shape;1966;p16"/>
            <p:cNvSpPr txBox="1"/>
            <p:nvPr/>
          </p:nvSpPr>
          <p:spPr>
            <a:xfrm>
              <a:off x="7239000" y="2495550"/>
              <a:ext cx="10604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RegWEn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7" name="Google Shape;1967;p16"/>
            <p:cNvCxnSpPr/>
            <p:nvPr/>
          </p:nvCxnSpPr>
          <p:spPr>
            <a:xfrm rot="10800000" flipH="1">
              <a:off x="6400800" y="2724150"/>
              <a:ext cx="838200" cy="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968" name="Google Shape;1968;p16"/>
          <p:cNvGrpSpPr/>
          <p:nvPr/>
        </p:nvGrpSpPr>
        <p:grpSpPr>
          <a:xfrm>
            <a:off x="6400800" y="5156200"/>
            <a:ext cx="2186647" cy="609600"/>
            <a:chOff x="6394938" y="2071676"/>
            <a:chExt cx="2186647" cy="457200"/>
          </a:xfrm>
        </p:grpSpPr>
        <p:sp>
          <p:nvSpPr>
            <p:cNvPr id="1969" name="Google Shape;1969;p16"/>
            <p:cNvSpPr txBox="1"/>
            <p:nvPr/>
          </p:nvSpPr>
          <p:spPr>
            <a:xfrm>
              <a:off x="7239000" y="2114550"/>
              <a:ext cx="13425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WBSel[1:0]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0" name="Google Shape;1970;p16"/>
            <p:cNvGrpSpPr/>
            <p:nvPr/>
          </p:nvGrpSpPr>
          <p:grpSpPr>
            <a:xfrm>
              <a:off x="6394938" y="2071676"/>
              <a:ext cx="855028" cy="457200"/>
              <a:chOff x="6394938" y="2071676"/>
              <a:chExt cx="855028" cy="457200"/>
            </a:xfrm>
          </p:grpSpPr>
          <p:cxnSp>
            <p:nvCxnSpPr>
              <p:cNvPr id="1971" name="Google Shape;1971;p16"/>
              <p:cNvCxnSpPr/>
              <p:nvPr/>
            </p:nvCxnSpPr>
            <p:spPr>
              <a:xfrm>
                <a:off x="6394938" y="2365294"/>
                <a:ext cx="855028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72" name="Google Shape;1972;p16"/>
              <p:cNvCxnSpPr/>
              <p:nvPr/>
            </p:nvCxnSpPr>
            <p:spPr>
              <a:xfrm rot="10800000" flipH="1">
                <a:off x="6748319" y="2308907"/>
                <a:ext cx="192565" cy="219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973" name="Google Shape;1973;p16"/>
              <p:cNvSpPr txBox="1"/>
              <p:nvPr/>
            </p:nvSpPr>
            <p:spPr>
              <a:xfrm>
                <a:off x="6623538" y="2071676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064C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3064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96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18"/>
          <p:cNvSpPr txBox="1">
            <a:spLocks noGrp="1"/>
          </p:cNvSpPr>
          <p:nvPr>
            <p:ph type="title"/>
          </p:nvPr>
        </p:nvSpPr>
        <p:spPr>
          <a:xfrm>
            <a:off x="837672" y="114455"/>
            <a:ext cx="8013251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ROM Controller Implementation</a:t>
            </a:r>
            <a:endParaRPr sz="4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18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2" name="Google Shape;1982;p18"/>
          <p:cNvGraphicFramePr/>
          <p:nvPr/>
        </p:nvGraphicFramePr>
        <p:xfrm>
          <a:off x="4267891" y="1769596"/>
          <a:ext cx="3848000" cy="381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Control Word for </a:t>
                      </a:r>
                      <a:r>
                        <a:rPr lang="en-US" sz="1900" b="1" i="0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add</a:t>
                      </a:r>
                      <a:endParaRPr sz="1900" b="1" i="0" u="none" strike="noStrike" cap="non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strike="noStrike" cap="none"/>
                        <a:t>Control Word for </a:t>
                      </a:r>
                      <a:r>
                        <a:rPr lang="en-US" sz="1900" b="1" i="0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sub</a:t>
                      </a:r>
                      <a:endParaRPr sz="1900" b="1" i="0" u="none" strike="noStrike" cap="non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strike="noStrike" cap="none"/>
                        <a:t>Control Word for </a:t>
                      </a:r>
                      <a:r>
                        <a:rPr lang="en-US" sz="1900" b="1" i="0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or</a:t>
                      </a:r>
                      <a:endParaRPr sz="1900" b="1" i="0" u="none" strike="noStrike" cap="non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.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.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.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3" name="Google Shape;1983;p18"/>
          <p:cNvSpPr/>
          <p:nvPr/>
        </p:nvSpPr>
        <p:spPr>
          <a:xfrm rot="-5400000">
            <a:off x="1030194" y="3038849"/>
            <a:ext cx="3708400" cy="1169894"/>
          </a:xfrm>
          <a:prstGeom prst="trapezoid">
            <a:avLst>
              <a:gd name="adj" fmla="val 25000"/>
            </a:avLst>
          </a:prstGeom>
          <a:solidFill>
            <a:schemeClr val="accent1"/>
          </a:solidFill>
          <a:ln w="381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4" name="Google Shape;1984;p18"/>
          <p:cNvCxnSpPr/>
          <p:nvPr/>
        </p:nvCxnSpPr>
        <p:spPr>
          <a:xfrm>
            <a:off x="3469342" y="1963271"/>
            <a:ext cx="79854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5" name="Google Shape;1985;p18"/>
          <p:cNvCxnSpPr/>
          <p:nvPr/>
        </p:nvCxnSpPr>
        <p:spPr>
          <a:xfrm>
            <a:off x="3469342" y="2330824"/>
            <a:ext cx="79854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6" name="Google Shape;1986;p18"/>
          <p:cNvCxnSpPr/>
          <p:nvPr/>
        </p:nvCxnSpPr>
        <p:spPr>
          <a:xfrm>
            <a:off x="3469342" y="2684929"/>
            <a:ext cx="79854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7" name="Google Shape;1987;p18"/>
          <p:cNvCxnSpPr/>
          <p:nvPr/>
        </p:nvCxnSpPr>
        <p:spPr>
          <a:xfrm>
            <a:off x="3469342" y="5284695"/>
            <a:ext cx="79854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8" name="Google Shape;1988;p18"/>
          <p:cNvCxnSpPr/>
          <p:nvPr/>
        </p:nvCxnSpPr>
        <p:spPr>
          <a:xfrm>
            <a:off x="3469342" y="4926107"/>
            <a:ext cx="79854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89" name="Google Shape;1989;p18"/>
          <p:cNvSpPr txBox="1"/>
          <p:nvPr/>
        </p:nvSpPr>
        <p:spPr>
          <a:xfrm>
            <a:off x="3747428" y="3231420"/>
            <a:ext cx="242938" cy="123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0" name="Google Shape;1990;p18"/>
          <p:cNvCxnSpPr>
            <a:endCxn id="1988" idx="0"/>
          </p:cNvCxnSpPr>
          <p:nvPr/>
        </p:nvCxnSpPr>
        <p:spPr>
          <a:xfrm>
            <a:off x="1358153" y="3623795"/>
            <a:ext cx="941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1" name="Google Shape;1991;p18"/>
          <p:cNvSpPr txBox="1"/>
          <p:nvPr/>
        </p:nvSpPr>
        <p:spPr>
          <a:xfrm>
            <a:off x="463436" y="3231421"/>
            <a:ext cx="748472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BrEQ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BrLT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2" name="Google Shape;1992;p18"/>
          <p:cNvCxnSpPr/>
          <p:nvPr/>
        </p:nvCxnSpPr>
        <p:spPr>
          <a:xfrm flipH="1">
            <a:off x="4587317" y="5477996"/>
            <a:ext cx="11579" cy="4124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3" name="Google Shape;1993;p18"/>
          <p:cNvCxnSpPr/>
          <p:nvPr/>
        </p:nvCxnSpPr>
        <p:spPr>
          <a:xfrm flipH="1">
            <a:off x="7792199" y="5477996"/>
            <a:ext cx="11579" cy="4124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4" name="Google Shape;1994;p18"/>
          <p:cNvCxnSpPr/>
          <p:nvPr/>
        </p:nvCxnSpPr>
        <p:spPr>
          <a:xfrm flipH="1">
            <a:off x="4918322" y="5477996"/>
            <a:ext cx="11579" cy="4124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5" name="Google Shape;1995;p18"/>
          <p:cNvCxnSpPr/>
          <p:nvPr/>
        </p:nvCxnSpPr>
        <p:spPr>
          <a:xfrm flipH="1">
            <a:off x="5223122" y="5477996"/>
            <a:ext cx="11579" cy="4124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6" name="Google Shape;1996;p18"/>
          <p:cNvCxnSpPr/>
          <p:nvPr/>
        </p:nvCxnSpPr>
        <p:spPr>
          <a:xfrm flipH="1">
            <a:off x="5547031" y="5477996"/>
            <a:ext cx="11579" cy="4124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7" name="Google Shape;1997;p18"/>
          <p:cNvSpPr txBox="1"/>
          <p:nvPr/>
        </p:nvSpPr>
        <p:spPr>
          <a:xfrm>
            <a:off x="4150318" y="5890472"/>
            <a:ext cx="408316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Controller output (PCSel, ImmSel, …)</a:t>
            </a:r>
            <a:endParaRPr sz="2000" b="1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18"/>
          <p:cNvSpPr txBox="1"/>
          <p:nvPr/>
        </p:nvSpPr>
        <p:spPr>
          <a:xfrm>
            <a:off x="3469341" y="1531993"/>
            <a:ext cx="498554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sz="16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18"/>
          <p:cNvSpPr txBox="1"/>
          <p:nvPr/>
        </p:nvSpPr>
        <p:spPr>
          <a:xfrm>
            <a:off x="3469340" y="1906088"/>
            <a:ext cx="480520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 sz="16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18"/>
          <p:cNvSpPr txBox="1"/>
          <p:nvPr/>
        </p:nvSpPr>
        <p:spPr>
          <a:xfrm>
            <a:off x="3469340" y="2266395"/>
            <a:ext cx="364403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6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18"/>
          <p:cNvSpPr txBox="1"/>
          <p:nvPr/>
        </p:nvSpPr>
        <p:spPr>
          <a:xfrm>
            <a:off x="3480336" y="4844883"/>
            <a:ext cx="391954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jal</a:t>
            </a:r>
            <a:endParaRPr sz="16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2" name="Google Shape;2002;p18"/>
          <p:cNvCxnSpPr/>
          <p:nvPr/>
        </p:nvCxnSpPr>
        <p:spPr>
          <a:xfrm rot="10800000" flipH="1">
            <a:off x="1600200" y="3530601"/>
            <a:ext cx="246529" cy="2031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3" name="Google Shape;2003;p18"/>
          <p:cNvSpPr txBox="1"/>
          <p:nvPr/>
        </p:nvSpPr>
        <p:spPr>
          <a:xfrm>
            <a:off x="1524000" y="3124200"/>
            <a:ext cx="41865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868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RV32I, a nine-bit ISA!</a:t>
            </a: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981202"/>
            <a:ext cx="4457050" cy="3105149"/>
          </a:xfrm>
          <a:prstGeom prst="rect">
            <a:avLst/>
          </a:prstGeom>
        </p:spPr>
      </p:pic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4224" y="2057400"/>
            <a:ext cx="4562068" cy="2952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3733800"/>
            <a:ext cx="3962400" cy="1295400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considered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in the course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126" y="5217682"/>
            <a:ext cx="5343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 type encoded using only 9 bits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[30],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[14:12],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[6:2]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1000" y="2057400"/>
            <a:ext cx="304800" cy="16764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3320" y="1986972"/>
            <a:ext cx="259773" cy="306127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5309" y="2081070"/>
            <a:ext cx="49646" cy="163945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4957" y="2011795"/>
            <a:ext cx="155863" cy="3027219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583" y="2081070"/>
            <a:ext cx="171128" cy="166716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1" y="1600201"/>
            <a:ext cx="999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[30]</a:t>
            </a:r>
          </a:p>
        </p:txBody>
      </p:sp>
      <p:cxnSp>
        <p:nvCxnSpPr>
          <p:cNvPr id="16" name="Straight Arrow Connector 15"/>
          <p:cNvCxnSpPr>
            <a:stCxn id="14" idx="2"/>
            <a:endCxn id="11" idx="0"/>
          </p:cNvCxnSpPr>
          <p:nvPr/>
        </p:nvCxnSpPr>
        <p:spPr>
          <a:xfrm flipH="1">
            <a:off x="4980133" y="2000311"/>
            <a:ext cx="396325" cy="80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201" y="1600201"/>
            <a:ext cx="132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[14:12]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13" idx="0"/>
          </p:cNvCxnSpPr>
          <p:nvPr/>
        </p:nvCxnSpPr>
        <p:spPr>
          <a:xfrm flipH="1">
            <a:off x="7015148" y="2000311"/>
            <a:ext cx="202819" cy="80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402" y="1524001"/>
            <a:ext cx="1069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[6:2]</a:t>
            </a: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8153402" y="1924111"/>
            <a:ext cx="153922" cy="133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5F4A5DD-8341-E345-A848-E33C363452CA}"/>
              </a:ext>
            </a:extLst>
          </p:cNvPr>
          <p:cNvSpPr/>
          <p:nvPr/>
        </p:nvSpPr>
        <p:spPr>
          <a:xfrm>
            <a:off x="4512144" y="2402271"/>
            <a:ext cx="4457051" cy="34092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Google Shape;601;g5ce8b99149_0_339">
            <a:extLst>
              <a:ext uri="{FF2B5EF4-FFF2-40B4-BE49-F238E27FC236}">
                <a16:creationId xmlns:a16="http://schemas.microsoft.com/office/drawing/2014/main" id="{59305011-0333-0C4E-8642-7DD258531BE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0435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21" y="266999"/>
            <a:ext cx="8628184" cy="619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 Logic Truth Table</a:t>
            </a:r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1567964" y="4610697"/>
            <a:ext cx="1406769" cy="171153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61c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099290" y="4610697"/>
            <a:ext cx="2469173" cy="171153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 12: Control &amp; Performance</a:t>
            </a: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76" y="1476376"/>
          <a:ext cx="7619999" cy="4257675"/>
        </p:xfrm>
        <a:graphic>
          <a:graphicData uri="http://schemas.openxmlformats.org/drawingml/2006/table">
            <a:tbl>
              <a:tblPr firstRow="1" bandRow="1"/>
              <a:tblGrid>
                <a:gridCol w="89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4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4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02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Inst</a:t>
                      </a:r>
                      <a:r>
                        <a:rPr lang="en-US" sz="1300" dirty="0"/>
                        <a:t>[31:0]</a:t>
                      </a:r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BrEq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BrLT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PCSel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ImmSel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BrUn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ASel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BSel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ALUSel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MemRW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RegWEn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 err="1"/>
                        <a:t>WBSel</a:t>
                      </a:r>
                      <a:endParaRPr lang="en-US" sz="1300" dirty="0"/>
                    </a:p>
                  </a:txBody>
                  <a:tcPr marL="5715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sub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Sub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i="1" dirty="0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(R-R Op)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i="1" dirty="0">
                          <a:solidFill>
                            <a:schemeClr val="tx2"/>
                          </a:solidFill>
                        </a:rPr>
                        <a:t>(Op)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addi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lw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Mem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sw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S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Write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beq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beq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bne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bne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blt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bltu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jalr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jal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J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175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auipc</a:t>
                      </a:r>
                      <a:endParaRPr lang="en-US" sz="13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57150" marR="57150" marT="28575" marB="2857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5E9E33-7D21-BE4E-AF05-1276E5E2D642}"/>
              </a:ext>
            </a:extLst>
          </p:cNvPr>
          <p:cNvSpPr/>
          <p:nvPr/>
        </p:nvSpPr>
        <p:spPr>
          <a:xfrm>
            <a:off x="6858000" y="1219200"/>
            <a:ext cx="990600" cy="464820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9BA6A6-340B-754C-8EEF-20C646BBE754}"/>
              </a:ext>
            </a:extLst>
          </p:cNvPr>
          <p:cNvSpPr/>
          <p:nvPr/>
        </p:nvSpPr>
        <p:spPr>
          <a:xfrm>
            <a:off x="506627" y="1697509"/>
            <a:ext cx="8027773" cy="47272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Google Shape;601;g5ce8b99149_0_339">
            <a:extLst>
              <a:ext uri="{FF2B5EF4-FFF2-40B4-BE49-F238E27FC236}">
                <a16:creationId xmlns:a16="http://schemas.microsoft.com/office/drawing/2014/main" id="{812C612F-355D-1548-A922-929CD953F7FD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9546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837039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78" y="307554"/>
            <a:ext cx="8628184" cy="5162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ROM Controller Implementation</a:t>
            </a: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/>
          </p:nvPr>
        </p:nvGraphicFramePr>
        <p:xfrm>
          <a:off x="4267893" y="2207441"/>
          <a:ext cx="3848007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Control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Word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 for </a:t>
                      </a:r>
                      <a:r>
                        <a:rPr lang="en-US" sz="1400" b="1" i="0" baseline="0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add</a:t>
                      </a:r>
                      <a:endParaRPr lang="en-US" sz="1400" b="1" i="0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Control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Word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 for </a:t>
                      </a:r>
                      <a:r>
                        <a:rPr lang="en-US" sz="1400" b="1" i="0" baseline="0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sub</a:t>
                      </a:r>
                      <a:endParaRPr lang="en-US" sz="1400" b="1" i="0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Control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Word</a:t>
                      </a:r>
                      <a:r>
                        <a:rPr lang="en-US" sz="1400" b="1" baseline="0" dirty="0"/>
                        <a:t> for </a:t>
                      </a:r>
                      <a:r>
                        <a:rPr lang="en-US" sz="1400" b="1" i="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or</a:t>
                      </a:r>
                      <a:endParaRPr lang="en-US" sz="1400" b="1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rapezoid 7"/>
          <p:cNvSpPr/>
          <p:nvPr/>
        </p:nvSpPr>
        <p:spPr>
          <a:xfrm rot="16200000">
            <a:off x="1493744" y="3013143"/>
            <a:ext cx="2781300" cy="1169894"/>
          </a:xfrm>
          <a:prstGeom prst="trapezoid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Decoder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69343" y="2352696"/>
            <a:ext cx="7985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69343" y="2628361"/>
            <a:ext cx="7985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69343" y="2893940"/>
            <a:ext cx="7985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69343" y="4843764"/>
            <a:ext cx="7985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69343" y="4574823"/>
            <a:ext cx="7985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47428" y="3303808"/>
            <a:ext cx="242374" cy="92333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1358153" y="3598090"/>
            <a:ext cx="941294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437" y="3303811"/>
            <a:ext cx="746038" cy="101566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BrEQ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BrLT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87318" y="4988742"/>
            <a:ext cx="11579" cy="30935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7798922" y="4988741"/>
            <a:ext cx="4857" cy="40011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918323" y="4988742"/>
            <a:ext cx="11579" cy="30935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223123" y="4988742"/>
            <a:ext cx="11579" cy="30935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47033" y="4988742"/>
            <a:ext cx="11579" cy="309357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47428" y="5298097"/>
            <a:ext cx="548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 output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PCSel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ImmSel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RegWEn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9342" y="2029239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9341" y="230981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69340" y="2580040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80337" y="451390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064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600202" y="3528196"/>
            <a:ext cx="246529" cy="1523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1" y="32233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26651" y="1663480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0183" y="1532928"/>
            <a:ext cx="80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</a:t>
            </a:r>
          </a:p>
        </p:txBody>
      </p:sp>
      <p:sp>
        <p:nvSpPr>
          <p:cNvPr id="33" name="Google Shape;601;g5ce8b99149_0_339">
            <a:extLst>
              <a:ext uri="{FF2B5EF4-FFF2-40B4-BE49-F238E27FC236}">
                <a16:creationId xmlns:a16="http://schemas.microsoft.com/office/drawing/2014/main" id="{CEFD58B2-7F71-B241-A2BE-2A3B6C419479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570763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C7CE1C0-A118-9C44-9F88-7A439ADF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1"/>
          <a:stretch/>
        </p:blipFill>
        <p:spPr>
          <a:xfrm>
            <a:off x="293077" y="1371600"/>
            <a:ext cx="8557236" cy="23674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3139A-C001-CB45-9FFB-103C4E66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117"/>
            <a:ext cx="7990656" cy="55995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Zooming in on </a:t>
            </a:r>
            <a:r>
              <a:rPr lang="en-US" b="1" dirty="0">
                <a:latin typeface="+mn-lt"/>
              </a:rPr>
              <a:t>ADD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b="1" dirty="0">
                <a:latin typeface="+mn-lt"/>
              </a:rPr>
              <a:t>SUB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A2C8-32A2-6D4F-958D-A37BB50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131CF-B26C-E347-9AC9-78212C099DD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E78FD-6472-574C-A09E-3FE18ADFB08C}"/>
              </a:ext>
            </a:extLst>
          </p:cNvPr>
          <p:cNvGrpSpPr/>
          <p:nvPr/>
        </p:nvGrpSpPr>
        <p:grpSpPr>
          <a:xfrm>
            <a:off x="-25400" y="4090460"/>
            <a:ext cx="9201237" cy="400110"/>
            <a:chOff x="-25400" y="3233210"/>
            <a:chExt cx="9201237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09CB57-E7F0-534A-9C5C-E9BB61AD7B02}"/>
                </a:ext>
              </a:extLst>
            </p:cNvPr>
            <p:cNvSpPr txBox="1"/>
            <p:nvPr/>
          </p:nvSpPr>
          <p:spPr>
            <a:xfrm>
              <a:off x="-25400" y="3233210"/>
              <a:ext cx="9201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[30]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[14]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[13]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[12]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[6]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[5]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[4]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[3]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[2]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C3E0DC-CFBB-BA4B-B3BF-B1BF7E6FD09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256083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EA2C9C-CCDB-684F-AD2C-270C76305EA1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3256083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0B9D90-5058-584E-BFC5-99E3D22635DF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67" y="3256083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7E75A5-BBC6-094D-B3E6-37A0DF71EA1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1" y="3256083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C446E9-00FE-8949-B59F-73A890495BD7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1" y="3256083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16CCA2-DBAB-904C-9726-F012ECD0502E}"/>
                </a:ext>
              </a:extLst>
            </p:cNvPr>
            <p:cNvCxnSpPr>
              <a:cxnSpLocks/>
            </p:cNvCxnSpPr>
            <p:nvPr/>
          </p:nvCxnSpPr>
          <p:spPr>
            <a:xfrm>
              <a:off x="7433734" y="3256083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5AE75-58AE-604E-BDE0-B5849F0D06F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1" y="3256083"/>
              <a:ext cx="685799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42C524-E06F-C944-95D5-89699F1C4AF2}"/>
              </a:ext>
            </a:extLst>
          </p:cNvPr>
          <p:cNvGrpSpPr/>
          <p:nvPr/>
        </p:nvGrpSpPr>
        <p:grpSpPr>
          <a:xfrm>
            <a:off x="-25400" y="4721466"/>
            <a:ext cx="9201237" cy="400110"/>
            <a:chOff x="-25400" y="3864216"/>
            <a:chExt cx="9201237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491F02-48D9-234B-8745-48444FE454DC}"/>
                </a:ext>
              </a:extLst>
            </p:cNvPr>
            <p:cNvSpPr txBox="1"/>
            <p:nvPr/>
          </p:nvSpPr>
          <p:spPr>
            <a:xfrm>
              <a:off x="-25400" y="3864216"/>
              <a:ext cx="9201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[30]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[14]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[13]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[12]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[6]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[5]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[4]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[3] •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[2]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E7AFAA-0E4B-5743-B79D-C9BF27A7F3F5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3887089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53F157-C78F-4741-9E29-059AD239F5B9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67" y="3887089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BEEE13-8C25-4046-8D34-56B54AB79FED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1" y="3887089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9F3A13-8313-F44C-80B9-E57A4CD26A35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1" y="3887089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57847B-801A-0A4F-99F9-99265BE6601E}"/>
                </a:ext>
              </a:extLst>
            </p:cNvPr>
            <p:cNvCxnSpPr>
              <a:cxnSpLocks/>
            </p:cNvCxnSpPr>
            <p:nvPr/>
          </p:nvCxnSpPr>
          <p:spPr>
            <a:xfrm>
              <a:off x="7433734" y="3887089"/>
              <a:ext cx="762000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67960F-3B12-B44C-A3EB-4DEF49F8F84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1" y="3887089"/>
              <a:ext cx="685799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0C0D06B-95FB-184C-ACC1-49C4E6599E75}"/>
              </a:ext>
            </a:extLst>
          </p:cNvPr>
          <p:cNvSpPr txBox="1"/>
          <p:nvPr/>
        </p:nvSpPr>
        <p:spPr>
          <a:xfrm>
            <a:off x="863326" y="5280567"/>
            <a:ext cx="734701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RegWEn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+ sub + … (others that write to Reg)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Google Shape;601;g5ce8b99149_0_339">
            <a:extLst>
              <a:ext uri="{FF2B5EF4-FFF2-40B4-BE49-F238E27FC236}">
                <a16:creationId xmlns:a16="http://schemas.microsoft.com/office/drawing/2014/main" id="{C1ACF763-5604-7848-9118-239099AB51DA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9905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B435-2DC4-494A-A9E3-4B98AB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EE9D-8E0A-4E4A-AE20-31D10189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studied basic concepts of Control logic design</a:t>
            </a:r>
          </a:p>
          <a:p>
            <a:r>
              <a:rPr lang="en-US" dirty="0"/>
              <a:t>Focused on Add instruction control design</a:t>
            </a:r>
          </a:p>
          <a:p>
            <a:r>
              <a:rPr lang="en-US" dirty="0"/>
              <a:t>We have also studied performance of Single Cycle Datapath design</a:t>
            </a:r>
          </a:p>
          <a:p>
            <a:pPr lvl="1"/>
            <a:r>
              <a:rPr lang="en-US" dirty="0"/>
              <a:t>Not all instructions are active in all phases</a:t>
            </a:r>
          </a:p>
          <a:p>
            <a:r>
              <a:rPr lang="en-US" dirty="0"/>
              <a:t>Now, we will improve performance of Datapath by designing it using </a:t>
            </a:r>
            <a:r>
              <a:rPr lang="en-US"/>
              <a:t>pipeline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1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d2440be3b_0_7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try to design </a:t>
            </a: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71" name="Google Shape;471;g5d2440be3b_0_7"/>
          <p:cNvSpPr txBox="1">
            <a:spLocks noGrp="1"/>
          </p:cNvSpPr>
          <p:nvPr>
            <p:ph type="body" idx="1"/>
          </p:nvPr>
        </p:nvSpPr>
        <p:spPr>
          <a:xfrm>
            <a:off x="222739" y="11019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Consider three cases:</a:t>
            </a:r>
            <a:endParaRPr dirty="0"/>
          </a:p>
          <a:p>
            <a:r>
              <a:rPr lang="en-US" dirty="0"/>
              <a:t>Regular (non-control) instructions</a:t>
            </a:r>
            <a:endParaRPr dirty="0"/>
          </a:p>
          <a:p>
            <a:r>
              <a:rPr lang="en-US" dirty="0"/>
              <a:t>Branches</a:t>
            </a:r>
            <a:endParaRPr dirty="0"/>
          </a:p>
          <a:p>
            <a:r>
              <a:rPr lang="en-US" dirty="0"/>
              <a:t>Jumps</a:t>
            </a:r>
            <a:endParaRPr dirty="0"/>
          </a:p>
          <a:p>
            <a:endParaRPr lang="en-US" dirty="0"/>
          </a:p>
          <a:p>
            <a:r>
              <a:rPr lang="en-US" dirty="0"/>
              <a:t>You may assume	</a:t>
            </a:r>
            <a:r>
              <a:rPr lang="en-US" dirty="0" err="1"/>
              <a:t>PCSel</a:t>
            </a:r>
            <a:r>
              <a:rPr lang="en-US" dirty="0"/>
              <a:t> = 0 </a:t>
            </a:r>
            <a:r>
              <a:rPr lang="en-US" dirty="0">
                <a:solidFill>
                  <a:srgbClr val="FF0000"/>
                </a:solidFill>
              </a:rPr>
              <a:t>→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PC = PC + 4,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PCSel</a:t>
            </a:r>
            <a:r>
              <a:rPr lang="en-US" dirty="0"/>
              <a:t> = 1 </a:t>
            </a:r>
            <a:r>
              <a:rPr lang="en-US" dirty="0">
                <a:solidFill>
                  <a:srgbClr val="FF0000"/>
                </a:solidFill>
              </a:rPr>
              <a:t>→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PC = </a:t>
            </a:r>
            <a:r>
              <a:rPr lang="en-US" dirty="0" err="1">
                <a:solidFill>
                  <a:srgbClr val="0070C0"/>
                </a:solidFill>
              </a:rPr>
              <a:t>ALUout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dirty="0">
              <a:solidFill>
                <a:srgbClr val="0070C0"/>
              </a:solidFill>
            </a:endParaRPr>
          </a:p>
          <a:p>
            <a:endParaRPr dirty="0"/>
          </a:p>
          <a:p>
            <a:r>
              <a:rPr lang="en-US" dirty="0"/>
              <a:t>For regular instructions, </a:t>
            </a:r>
            <a:r>
              <a:rPr lang="en-US" dirty="0" err="1"/>
              <a:t>PCSel</a:t>
            </a:r>
            <a:r>
              <a:rPr lang="en-US" dirty="0"/>
              <a:t> is always 0, so our circuit looks like this </a:t>
            </a:r>
            <a:endParaRPr dirty="0"/>
          </a:p>
        </p:txBody>
      </p:sp>
      <p:pic>
        <p:nvPicPr>
          <p:cNvPr id="5" name="Google Shape;481;g5d2440be3b_0_14">
            <a:extLst>
              <a:ext uri="{FF2B5EF4-FFF2-40B4-BE49-F238E27FC236}">
                <a16:creationId xmlns:a16="http://schemas.microsoft.com/office/drawing/2014/main" id="{9DC1016C-875B-FD4C-83EA-4344EE105F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14" y="5238010"/>
            <a:ext cx="4324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C6F6C049-B1A7-8845-9799-18638609EB22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9710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d2440be3b_0_22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Branch Instructions</a:t>
            </a:r>
            <a:endParaRPr dirty="0"/>
          </a:p>
        </p:txBody>
      </p:sp>
      <p:sp>
        <p:nvSpPr>
          <p:cNvPr id="490" name="Google Shape;490;g5d2440be3b_0_22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How do we know if an instruction is a branch? </a:t>
            </a:r>
            <a:endParaRPr dirty="0"/>
          </a:p>
          <a:p>
            <a:pPr marL="0" indent="0">
              <a:buNone/>
            </a:pPr>
            <a:r>
              <a:rPr lang="en-US" dirty="0"/>
              <a:t>Check the green sheet (Instruction list)</a:t>
            </a: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order: opcode, func3</a:t>
            </a:r>
            <a:endParaRPr dirty="0"/>
          </a:p>
          <a:p>
            <a:pPr marL="0" indent="0">
              <a:buNone/>
            </a:pPr>
            <a:r>
              <a:rPr lang="en-US" dirty="0"/>
              <a:t>They all have the same opcode! We should also check to make sure no other instructions have the same one!</a:t>
            </a:r>
            <a:endParaRPr dirty="0"/>
          </a:p>
        </p:txBody>
      </p:sp>
      <p:pic>
        <p:nvPicPr>
          <p:cNvPr id="492" name="Google Shape;492;g5d2440be3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4" y="2924944"/>
            <a:ext cx="7620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AD3387-5140-B947-A672-37A223B8F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2" y="2461725"/>
            <a:ext cx="8201417" cy="278329"/>
          </a:xfrm>
          <a:prstGeom prst="rect">
            <a:avLst/>
          </a:prstGeom>
        </p:spPr>
      </p:pic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D52733C9-39FD-814A-BA13-855D025EE744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1253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d2440be3b_0_30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Branch Instructions</a:t>
            </a:r>
            <a:endParaRPr dirty="0"/>
          </a:p>
        </p:txBody>
      </p:sp>
      <p:sp>
        <p:nvSpPr>
          <p:cNvPr id="501" name="Google Shape;501;g5d2440be3b_0_30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Let’s describe the desired </a:t>
            </a:r>
            <a:r>
              <a:rPr lang="en-US" dirty="0" err="1"/>
              <a:t>behaviour</a:t>
            </a:r>
            <a:r>
              <a:rPr lang="en-US" dirty="0"/>
              <a:t> in words: </a:t>
            </a:r>
            <a:endParaRPr dirty="0"/>
          </a:p>
          <a:p>
            <a:pPr lvl="1"/>
            <a:r>
              <a:rPr lang="en-US" dirty="0"/>
              <a:t>For a regular instruction, choose PC+4. For a branch instruction, choose </a:t>
            </a:r>
            <a:r>
              <a:rPr lang="en-US" dirty="0" err="1"/>
              <a:t>ALUout</a:t>
            </a:r>
            <a:endParaRPr dirty="0"/>
          </a:p>
          <a:p>
            <a:pPr lvl="1"/>
            <a:r>
              <a:rPr lang="en-US" dirty="0"/>
              <a:t>For a regular instruction, set </a:t>
            </a:r>
            <a:r>
              <a:rPr lang="en-US" dirty="0" err="1"/>
              <a:t>PCSel</a:t>
            </a:r>
            <a:r>
              <a:rPr lang="en-US" dirty="0"/>
              <a:t> = 0.  For a branch instruction, set </a:t>
            </a:r>
            <a:r>
              <a:rPr lang="en-US" dirty="0" err="1"/>
              <a:t>PCSel</a:t>
            </a:r>
            <a:r>
              <a:rPr lang="en-US" dirty="0"/>
              <a:t> = 1</a:t>
            </a:r>
            <a:endParaRPr dirty="0"/>
          </a:p>
          <a:p>
            <a:pPr marL="0" indent="0">
              <a:buNone/>
            </a:pPr>
            <a:r>
              <a:rPr lang="en-US" dirty="0"/>
              <a:t>We can identify a branch instruction by doing an equality check on the opcode. Here’s our sub circuit:</a:t>
            </a:r>
            <a:endParaRPr dirty="0"/>
          </a:p>
        </p:txBody>
      </p:sp>
      <p:pic>
        <p:nvPicPr>
          <p:cNvPr id="503" name="Google Shape;503;g5d2440be3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425" y="4291125"/>
            <a:ext cx="60769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9215D39D-AB16-D646-86A5-25F573DE2963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81782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d2440be3b_0_38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Jumps</a:t>
            </a:r>
            <a:endParaRPr dirty="0"/>
          </a:p>
        </p:txBody>
      </p:sp>
      <p:sp>
        <p:nvSpPr>
          <p:cNvPr id="512" name="Google Shape;512;g5d2440be3b_0_38"/>
          <p:cNvSpPr txBox="1">
            <a:spLocks noGrp="1"/>
          </p:cNvSpPr>
          <p:nvPr>
            <p:ph type="body" idx="1"/>
          </p:nvPr>
        </p:nvSpPr>
        <p:spPr>
          <a:xfrm>
            <a:off x="222739" y="1195689"/>
            <a:ext cx="8453717" cy="498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Which instructions are our jump instructions?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They are different, so no easy generalization 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Same as with branching, though, we can do an equality check on the opcode using a comparator.  We’ll have to do two separate comparisons here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513" name="Google Shape;513;g5d2440be3b_0_38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14" name="Google Shape;514;g5d2440be3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9" y="2084294"/>
            <a:ext cx="8628184" cy="55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5d2440be3b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50" y="4642800"/>
            <a:ext cx="3962400" cy="15811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6" name="Google Shape;516;g5d2440be3b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075" y="4719000"/>
            <a:ext cx="3867150" cy="14287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F2B90-05CF-2B49-B95C-6B075913D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09" y="1720801"/>
            <a:ext cx="8964488" cy="368421"/>
          </a:xfrm>
          <a:prstGeom prst="rect">
            <a:avLst/>
          </a:prstGeom>
        </p:spPr>
      </p:pic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9F8671D1-832C-5448-96C3-0F05BC15FD72}"/>
              </a:ext>
            </a:extLst>
          </p:cNvPr>
          <p:cNvSpPr txBox="1">
            <a:spLocks/>
          </p:cNvSpPr>
          <p:nvPr/>
        </p:nvSpPr>
        <p:spPr>
          <a:xfrm>
            <a:off x="51667" y="6538901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45994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d2440be3b_0_74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Trivia</a:t>
            </a:r>
            <a:endParaRPr dirty="0"/>
          </a:p>
        </p:txBody>
      </p:sp>
      <p:sp>
        <p:nvSpPr>
          <p:cNvPr id="523" name="Google Shape;523;g5d2440be3b_0_74"/>
          <p:cNvSpPr txBox="1">
            <a:spLocks noGrp="1"/>
          </p:cNvSpPr>
          <p:nvPr>
            <p:ph type="body" idx="1"/>
          </p:nvPr>
        </p:nvSpPr>
        <p:spPr>
          <a:xfrm>
            <a:off x="222739" y="1178169"/>
            <a:ext cx="8628300" cy="47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Which of the following circuits is the correct PCSel for jumps? </a:t>
            </a:r>
            <a:endParaRPr/>
          </a:p>
        </p:txBody>
      </p:sp>
      <p:pic>
        <p:nvPicPr>
          <p:cNvPr id="525" name="Google Shape;525;g5d2440be3b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125" y="2115485"/>
            <a:ext cx="4336801" cy="173841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6" name="Google Shape;526;g5d2440be3b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125" y="4057575"/>
            <a:ext cx="4336800" cy="1803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7" name="Google Shape;527;g5d2440be3b_0_74"/>
          <p:cNvSpPr txBox="1"/>
          <p:nvPr/>
        </p:nvSpPr>
        <p:spPr>
          <a:xfrm>
            <a:off x="1417450" y="2657725"/>
            <a:ext cx="8235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5d2440be3b_0_74"/>
          <p:cNvSpPr txBox="1"/>
          <p:nvPr/>
        </p:nvSpPr>
        <p:spPr>
          <a:xfrm>
            <a:off x="1417450" y="4565513"/>
            <a:ext cx="8235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01;g5ce8b99149_0_339">
            <a:extLst>
              <a:ext uri="{FF2B5EF4-FFF2-40B4-BE49-F238E27FC236}">
                <a16:creationId xmlns:a16="http://schemas.microsoft.com/office/drawing/2014/main" id="{DA695AAB-30E2-4642-9A81-219A09ADD32B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2772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d2440be3b_0_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Putting them all together</a:t>
            </a:r>
            <a:endParaRPr dirty="0"/>
          </a:p>
        </p:txBody>
      </p:sp>
      <p:sp>
        <p:nvSpPr>
          <p:cNvPr id="538" name="Google Shape;538;g5d2440be3b_0_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Three cases</a:t>
            </a:r>
          </a:p>
          <a:p>
            <a:pPr lvl="1"/>
            <a:r>
              <a:rPr lang="en-US" dirty="0"/>
              <a:t>Regular instruction, or</a:t>
            </a:r>
          </a:p>
          <a:p>
            <a:pPr lvl="1"/>
            <a:r>
              <a:rPr lang="en-US" dirty="0"/>
              <a:t>Branch instruction, or </a:t>
            </a:r>
          </a:p>
          <a:p>
            <a:pPr lvl="1"/>
            <a:r>
              <a:rPr lang="en-US" dirty="0"/>
              <a:t>Jump instruction. </a:t>
            </a:r>
          </a:p>
          <a:p>
            <a:r>
              <a:rPr lang="en-US" dirty="0"/>
              <a:t>To combine all our signals together and retain the functionality of each individual piece, we’ll </a:t>
            </a:r>
            <a:r>
              <a:rPr lang="en-US" b="1" dirty="0">
                <a:solidFill>
                  <a:srgbClr val="0070C0"/>
                </a:solidFill>
              </a:rPr>
              <a:t>OR</a:t>
            </a:r>
            <a:r>
              <a:rPr lang="en-US" dirty="0"/>
              <a:t> them</a:t>
            </a:r>
            <a:endParaRPr dirty="0"/>
          </a:p>
          <a:p>
            <a:r>
              <a:rPr lang="en-US" dirty="0"/>
              <a:t>If any of the sub-circuits are true, </a:t>
            </a:r>
            <a:r>
              <a:rPr lang="en-US" dirty="0" err="1"/>
              <a:t>PCSel</a:t>
            </a:r>
            <a:r>
              <a:rPr lang="en-US" dirty="0"/>
              <a:t> will become 1</a:t>
            </a:r>
            <a:endParaRPr dirty="0"/>
          </a:p>
          <a:p>
            <a:pPr lvl="1"/>
            <a:r>
              <a:rPr lang="en-US" dirty="0"/>
              <a:t>Otherwise, it’ll be 0</a:t>
            </a:r>
            <a:endParaRPr dirty="0"/>
          </a:p>
          <a:p>
            <a:r>
              <a:rPr lang="en-US" dirty="0"/>
              <a:t>For all normal instructions will have </a:t>
            </a:r>
            <a:r>
              <a:rPr lang="en-US" dirty="0" err="1"/>
              <a:t>PCSel</a:t>
            </a:r>
            <a:r>
              <a:rPr lang="en-US" dirty="0"/>
              <a:t> = 0, while branch, jump will have </a:t>
            </a:r>
            <a:r>
              <a:rPr lang="en-US" dirty="0" err="1"/>
              <a:t>PCSel</a:t>
            </a:r>
            <a:r>
              <a:rPr lang="en-US" dirty="0"/>
              <a:t> = 1 as desired </a:t>
            </a:r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CDDC504A-8DBB-E04B-8F21-D79ED2024EC9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148033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1c" id="{3D438229-7FE9-D54F-B5B6-0AB840F958BF}" vid="{E8C94A1B-47C3-B341-AD26-AD62246F1ABF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2752</TotalTime>
  <Words>2333</Words>
  <Application>Microsoft Macintosh PowerPoint</Application>
  <PresentationFormat>On-screen Show (4:3)</PresentationFormat>
  <Paragraphs>742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AmericanTypewriter-Condensed</vt:lpstr>
      <vt:lpstr>Arial</vt:lpstr>
      <vt:lpstr>Arial Narrow</vt:lpstr>
      <vt:lpstr>Calibri</vt:lpstr>
      <vt:lpstr>Calibri Light</vt:lpstr>
      <vt:lpstr>Courier</vt:lpstr>
      <vt:lpstr>Courier New</vt:lpstr>
      <vt:lpstr>Cutive</vt:lpstr>
      <vt:lpstr>Helvetica</vt:lpstr>
      <vt:lpstr>Noto Sans Symbols</vt:lpstr>
      <vt:lpstr>Times New Roman</vt:lpstr>
      <vt:lpstr>Wingdings</vt:lpstr>
      <vt:lpstr>Wingdings 2</vt:lpstr>
      <vt:lpstr>template2007</vt:lpstr>
      <vt:lpstr>Custom Design</vt:lpstr>
      <vt:lpstr>1_template2007</vt:lpstr>
      <vt:lpstr>2_Office Theme</vt:lpstr>
      <vt:lpstr>Office Theme</vt:lpstr>
      <vt:lpstr>CS 211 Computer Architecture Lecture 30: RISC-V Single Cycle - Control Logic Design</vt:lpstr>
      <vt:lpstr>Acknowledgements</vt:lpstr>
      <vt:lpstr>Last Class</vt:lpstr>
      <vt:lpstr>Let’s try to design PCsel </vt:lpstr>
      <vt:lpstr>PCSel: Branch Instructions</vt:lpstr>
      <vt:lpstr>PCSel: Branch Instructions</vt:lpstr>
      <vt:lpstr>PCSel: Jumps</vt:lpstr>
      <vt:lpstr>Trivia</vt:lpstr>
      <vt:lpstr>Putting them all together</vt:lpstr>
      <vt:lpstr>PCSel: Final Circuit</vt:lpstr>
      <vt:lpstr>Control Signals: Big picture</vt:lpstr>
      <vt:lpstr>In this class we will study</vt:lpstr>
      <vt:lpstr>Control logic for Add instruction</vt:lpstr>
      <vt:lpstr>Control Signals: ADD</vt:lpstr>
      <vt:lpstr>ADD: PCSel</vt:lpstr>
      <vt:lpstr>ADD: ImmSel, RegWEn</vt:lpstr>
      <vt:lpstr>ADD: BrUn</vt:lpstr>
      <vt:lpstr>ADD: ASel, BSel, ALUSel</vt:lpstr>
      <vt:lpstr>ALUSel</vt:lpstr>
      <vt:lpstr>ADD: MemRW, WBSel</vt:lpstr>
      <vt:lpstr>ADD: Control Signals</vt:lpstr>
      <vt:lpstr>RV32I, a nine-bit ISA!</vt:lpstr>
      <vt:lpstr>PowerPoint Presentation</vt:lpstr>
      <vt:lpstr>Control Unit – Hardwired and Microprogrammed</vt:lpstr>
      <vt:lpstr>Control Construction Options – for Single Cycle Machine for RISC-V</vt:lpstr>
      <vt:lpstr>ROM-based Control</vt:lpstr>
      <vt:lpstr>ROM Controller Implementation</vt:lpstr>
      <vt:lpstr>RV32I, a nine-bit ISA!</vt:lpstr>
      <vt:lpstr>Control Logic Truth Table</vt:lpstr>
      <vt:lpstr>ROM Controller Implementation</vt:lpstr>
      <vt:lpstr>Zooming in on ADD and SUB</vt:lpstr>
      <vt:lpstr>Class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25: Control Signal </dc:title>
  <dc:creator>Microsoft Office User</dc:creator>
  <dc:description>Redesign of slides created by Randal E. Bryant and David R. O'Hallaron</dc:description>
  <cp:lastModifiedBy>Microsoft Office User</cp:lastModifiedBy>
  <cp:revision>15</cp:revision>
  <cp:lastPrinted>2010-01-19T15:27:43Z</cp:lastPrinted>
  <dcterms:created xsi:type="dcterms:W3CDTF">2020-11-04T10:05:49Z</dcterms:created>
  <dcterms:modified xsi:type="dcterms:W3CDTF">2021-04-07T08:33:59Z</dcterms:modified>
</cp:coreProperties>
</file>