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9" r:id="rId2"/>
    <p:sldMasterId id="2147483726" r:id="rId3"/>
    <p:sldMasterId id="2147483736" r:id="rId4"/>
    <p:sldMasterId id="2147483746" r:id="rId5"/>
  </p:sldMasterIdLst>
  <p:notesMasterIdLst>
    <p:notesMasterId r:id="rId42"/>
  </p:notesMasterIdLst>
  <p:handoutMasterIdLst>
    <p:handoutMasterId r:id="rId43"/>
  </p:handoutMasterIdLst>
  <p:sldIdLst>
    <p:sldId id="542" r:id="rId6"/>
    <p:sldId id="1275" r:id="rId7"/>
    <p:sldId id="686" r:id="rId8"/>
    <p:sldId id="959" r:id="rId9"/>
    <p:sldId id="304" r:id="rId10"/>
    <p:sldId id="305" r:id="rId11"/>
    <p:sldId id="306" r:id="rId12"/>
    <p:sldId id="311" r:id="rId13"/>
    <p:sldId id="312" r:id="rId14"/>
    <p:sldId id="313" r:id="rId15"/>
    <p:sldId id="1276" r:id="rId16"/>
    <p:sldId id="307" r:id="rId17"/>
    <p:sldId id="960" r:id="rId18"/>
    <p:sldId id="309" r:id="rId19"/>
    <p:sldId id="308" r:id="rId20"/>
    <p:sldId id="261" r:id="rId21"/>
    <p:sldId id="799" r:id="rId22"/>
    <p:sldId id="683" r:id="rId23"/>
    <p:sldId id="684" r:id="rId24"/>
    <p:sldId id="263" r:id="rId25"/>
    <p:sldId id="802" r:id="rId26"/>
    <p:sldId id="804" r:id="rId27"/>
    <p:sldId id="754" r:id="rId28"/>
    <p:sldId id="962" r:id="rId29"/>
    <p:sldId id="963" r:id="rId30"/>
    <p:sldId id="964" r:id="rId31"/>
    <p:sldId id="805" r:id="rId32"/>
    <p:sldId id="483" r:id="rId33"/>
    <p:sldId id="810" r:id="rId34"/>
    <p:sldId id="809" r:id="rId35"/>
    <p:sldId id="272" r:id="rId36"/>
    <p:sldId id="273" r:id="rId37"/>
    <p:sldId id="762" r:id="rId38"/>
    <p:sldId id="276" r:id="rId39"/>
    <p:sldId id="647" r:id="rId40"/>
    <p:sldId id="806" r:id="rId41"/>
  </p:sldIdLst>
  <p:sldSz cx="9144000" cy="6858000" type="screen4x3"/>
  <p:notesSz cx="7302500" cy="9586913"/>
  <p:custDataLst>
    <p:tags r:id="rId4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8" autoAdjust="0"/>
    <p:restoredTop sz="94660"/>
  </p:normalViewPr>
  <p:slideViewPr>
    <p:cSldViewPr snapToObjects="1">
      <p:cViewPr>
        <p:scale>
          <a:sx n="93" d="100"/>
          <a:sy n="93" d="100"/>
        </p:scale>
        <p:origin x="57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9D3BED37-9A22-E440-B63C-AA7BDB5F64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C8E0F74E-A39A-6E43-909A-105ED2270AF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>
            <a:extLst>
              <a:ext uri="{FF2B5EF4-FFF2-40B4-BE49-F238E27FC236}">
                <a16:creationId xmlns:a16="http://schemas.microsoft.com/office/drawing/2014/main" id="{C6628608-3B90-A445-AA76-23598419F3A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>
            <a:extLst>
              <a:ext uri="{FF2B5EF4-FFF2-40B4-BE49-F238E27FC236}">
                <a16:creationId xmlns:a16="http://schemas.microsoft.com/office/drawing/2014/main" id="{E9CB14C2-A93F-AB4D-9B5D-075BD080462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FAEB3F-F5A1-8D4A-BEAB-2FABB8ECE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id="{667EBCA0-8D39-B14A-A31B-84F8855A76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>
            <a:extLst>
              <a:ext uri="{FF2B5EF4-FFF2-40B4-BE49-F238E27FC236}">
                <a16:creationId xmlns:a16="http://schemas.microsoft.com/office/drawing/2014/main" id="{47B04945-6525-2C47-9272-976A303716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CEAE78B2-B420-B149-9436-3848FE3677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8581" name="Rectangle 5">
            <a:extLst>
              <a:ext uri="{FF2B5EF4-FFF2-40B4-BE49-F238E27FC236}">
                <a16:creationId xmlns:a16="http://schemas.microsoft.com/office/drawing/2014/main" id="{559CBAF8-09D9-814E-83C5-DF75EDD3599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>
            <a:extLst>
              <a:ext uri="{FF2B5EF4-FFF2-40B4-BE49-F238E27FC236}">
                <a16:creationId xmlns:a16="http://schemas.microsoft.com/office/drawing/2014/main" id="{8F7AFBF5-447A-8247-A944-EF47514DE01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>
            <a:extLst>
              <a:ext uri="{FF2B5EF4-FFF2-40B4-BE49-F238E27FC236}">
                <a16:creationId xmlns:a16="http://schemas.microsoft.com/office/drawing/2014/main" id="{2CC87099-332C-CC40-83E2-6DE0450278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79B87616-766A-CF43-9EA9-2407EBD1E5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BE6C7930-1739-2B46-813F-B7D8976902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6D2963C8-40D1-C743-A8EA-E987BECCD6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7614D830-5D16-2B47-A1E3-2ECD686915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fld id="{645ED13F-6032-3C4E-893A-5DE69BB2FB4B}" type="slidenum">
              <a:rPr lang="en-US" altLang="en-US" sz="1200" b="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0" name="Google Shape;174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91398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3" name="Google Shape;1683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 = “Time between completion of instructions”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4" name="Google Shape;1684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9806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:notes"/>
          <p:cNvSpPr txBox="1">
            <a:spLocks noGrp="1"/>
          </p:cNvSpPr>
          <p:nvPr>
            <p:ph type="body" idx="1"/>
          </p:nvPr>
        </p:nvSpPr>
        <p:spPr>
          <a:xfrm>
            <a:off x="731520" y="4620578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000" tIns="97000" rIns="97000" bIns="970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3809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0BD9A7-939F-844E-AA9E-BD9AA15527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5604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8" name="Google Shape;458;p8:notes"/>
          <p:cNvSpPr txBox="1">
            <a:spLocks noGrp="1"/>
          </p:cNvSpPr>
          <p:nvPr>
            <p:ph type="body" idx="1"/>
          </p:nvPr>
        </p:nvSpPr>
        <p:spPr>
          <a:xfrm>
            <a:off x="731520" y="4620578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000" tIns="48500" rIns="97000" bIns="48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000" tIns="48500" rIns="97000" bIns="485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tabLst/>
                <a:defRPr/>
              </a:pPr>
              <a:t>20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1735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0BD9A7-939F-844E-AA9E-BD9AA15527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1200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0BD9A7-939F-844E-AA9E-BD9AA15527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2141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CD16AD-3B65-474D-AC62-346E2358E837}" type="datetime3">
              <a:rPr kumimoji="0" lang="en-AU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 April, 2021</a:t>
            </a:fld>
            <a:endParaRPr kumimoji="0" lang="en-AU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733554-7D31-7E45-B6D9-1579D0B52CB6}" type="slidenum">
              <a:rPr kumimoji="0" lang="en-AU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AU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28745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D10A29-AEEE-FC40-BB80-748ECE9067B2}" type="slidenum">
              <a:rPr lang="en-AU"/>
              <a:pPr/>
              <a:t>28</a:t>
            </a:fld>
            <a:endParaRPr lang="en-AU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761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12:notes"/>
          <p:cNvSpPr txBox="1">
            <a:spLocks noGrp="1"/>
          </p:cNvSpPr>
          <p:nvPr>
            <p:ph type="body" idx="1"/>
          </p:nvPr>
        </p:nvSpPr>
        <p:spPr>
          <a:xfrm>
            <a:off x="550626" y="4559915"/>
            <a:ext cx="6303242" cy="4320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600" tIns="47925" rIns="97600" bIns="4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19125"/>
            <a:ext cx="4778375" cy="3582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6" name="Google Shape;986;p12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9200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g5d2440be3b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1" name="Google Shape;1561;g5d2440be3b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2" name="Google Shape;1562;g5d2440be3b_0_3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57584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19:notes"/>
          <p:cNvSpPr txBox="1">
            <a:spLocks noGrp="1"/>
          </p:cNvSpPr>
          <p:nvPr>
            <p:ph type="body" idx="1"/>
          </p:nvPr>
        </p:nvSpPr>
        <p:spPr>
          <a:xfrm>
            <a:off x="731520" y="4620578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000" tIns="97000" rIns="97000" bIns="970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3" name="Google Shape;101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7366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22:notes"/>
          <p:cNvSpPr txBox="1">
            <a:spLocks noGrp="1"/>
          </p:cNvSpPr>
          <p:nvPr>
            <p:ph type="body" idx="1"/>
          </p:nvPr>
        </p:nvSpPr>
        <p:spPr>
          <a:xfrm>
            <a:off x="731520" y="4620578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000" tIns="97000" rIns="97000" bIns="970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9" name="Google Shape;108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55120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1672E1-9E3D-2D48-9CA5-3FC00202C16D}" type="datetime3">
              <a:rPr kumimoji="0" lang="en-AU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 April, 2021</a:t>
            </a:fld>
            <a:endParaRPr kumimoji="0" lang="en-AU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191EBA-66DE-044F-B4AC-ABBB7B374CBF}" type="slidenum">
              <a:rPr kumimoji="0" lang="en-AU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AU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4255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6" name="Google Shape;1576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 = “Time between completion of instructions”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7" name="Google Shape;1577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9884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4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Morgan Kaufmann Publishers</a:t>
            </a:r>
            <a:endParaRPr/>
          </a:p>
        </p:txBody>
      </p:sp>
      <p:sp>
        <p:nvSpPr>
          <p:cNvPr id="1626" name="Google Shape;1626;p44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7" name="Google Shape;1627;p4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4 — The Processor</a:t>
            </a:r>
            <a:endParaRPr/>
          </a:p>
        </p:txBody>
      </p:sp>
      <p:sp>
        <p:nvSpPr>
          <p:cNvPr id="1628" name="Google Shape;1628;p44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9" name="Google Shape;162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1695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0C363FCF-2F09-F644-9ACF-64A9531443F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3132B98A-170C-3B4B-8AA5-ABE5F0A8493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2D5B49-E0D7-0D42-8F62-6476468D3AB0}" type="datetime3">
              <a:rPr lang="en-AU" altLang="en-US" sz="1300" smtClean="0">
                <a:latin typeface="Times New Roman" panose="02020603050405020304" pitchFamily="18" charset="0"/>
              </a:rPr>
              <a:pPr/>
              <a:t>5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7588" name="Rectangle 6">
            <a:extLst>
              <a:ext uri="{FF2B5EF4-FFF2-40B4-BE49-F238E27FC236}">
                <a16:creationId xmlns:a16="http://schemas.microsoft.com/office/drawing/2014/main" id="{65BD2DBF-39DF-D64C-9BFA-B993546CB4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67589" name="Rectangle 7">
            <a:extLst>
              <a:ext uri="{FF2B5EF4-FFF2-40B4-BE49-F238E27FC236}">
                <a16:creationId xmlns:a16="http://schemas.microsoft.com/office/drawing/2014/main" id="{C53D2CC1-7497-EF4E-B9A0-B33B3211F8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955ABF-0844-774C-B0AA-97EB4A1A1CE4}" type="slidenum">
              <a:rPr lang="en-AU" altLang="en-US" sz="1300" smtClean="0">
                <a:latin typeface="Times New Roman" panose="02020603050405020304" pitchFamily="18" charset="0"/>
              </a:rPr>
              <a:pPr/>
              <a:t>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7590" name="Rectangle 2">
            <a:extLst>
              <a:ext uri="{FF2B5EF4-FFF2-40B4-BE49-F238E27FC236}">
                <a16:creationId xmlns:a16="http://schemas.microsoft.com/office/drawing/2014/main" id="{C222B649-A17F-0C4D-A0E4-13F03AAD27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1" name="Rectangle 3">
            <a:extLst>
              <a:ext uri="{FF2B5EF4-FFF2-40B4-BE49-F238E27FC236}">
                <a16:creationId xmlns:a16="http://schemas.microsoft.com/office/drawing/2014/main" id="{2BFE2BD6-D5AB-EB4B-8515-100B25C0A2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8880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C36BE3E8-981D-2045-8DBE-27982EF9D70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D2A5809D-D57C-A94F-904A-117FF6A1989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1B305A-4567-7C4B-9928-9A5C2A93F56F}" type="datetime3">
              <a:rPr lang="en-AU" altLang="en-US" sz="1300" smtClean="0">
                <a:latin typeface="Times New Roman" panose="02020603050405020304" pitchFamily="18" charset="0"/>
              </a:rPr>
              <a:pPr/>
              <a:t>5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792196DB-913F-C043-9240-9BFCBF9E135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D7FB11B0-0C51-D74B-A469-CA0775CB4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DF8A13-C52C-714E-956D-BFD46A9E4D4E}" type="slidenum">
              <a:rPr lang="en-AU" altLang="en-US" sz="1300" smtClean="0">
                <a:latin typeface="Times New Roman" panose="02020603050405020304" pitchFamily="18" charset="0"/>
              </a:rPr>
              <a:pPr/>
              <a:t>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7263D154-19E4-D34C-A401-E71F270227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3658717E-E587-B94D-AAEA-0266D754DF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7336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15861A37-58F5-BA4C-A6D0-C44CD5DA74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41A78997-F0D4-6C4A-BEB9-A94F0AF4F11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3C6B83-2ACD-F54F-A37B-872692B3F259}" type="datetime3">
              <a:rPr lang="en-AU" altLang="en-US" sz="1300" smtClean="0">
                <a:latin typeface="Times New Roman" panose="02020603050405020304" pitchFamily="18" charset="0"/>
              </a:rPr>
              <a:pPr/>
              <a:t>5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1684" name="Rectangle 6">
            <a:extLst>
              <a:ext uri="{FF2B5EF4-FFF2-40B4-BE49-F238E27FC236}">
                <a16:creationId xmlns:a16="http://schemas.microsoft.com/office/drawing/2014/main" id="{C45EB6C6-DAC2-B741-B967-C340C839305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1685" name="Rectangle 7">
            <a:extLst>
              <a:ext uri="{FF2B5EF4-FFF2-40B4-BE49-F238E27FC236}">
                <a16:creationId xmlns:a16="http://schemas.microsoft.com/office/drawing/2014/main" id="{5FB449A6-703C-9A48-9982-8819F6FC00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491AA1-69C7-424B-BC8C-339E8C2B5340}" type="slidenum">
              <a:rPr lang="en-AU" altLang="en-US" sz="1300" smtClean="0">
                <a:latin typeface="Times New Roman" panose="02020603050405020304" pitchFamily="18" charset="0"/>
              </a:rPr>
              <a:pPr/>
              <a:t>10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1686" name="Rectangle 2">
            <a:extLst>
              <a:ext uri="{FF2B5EF4-FFF2-40B4-BE49-F238E27FC236}">
                <a16:creationId xmlns:a16="http://schemas.microsoft.com/office/drawing/2014/main" id="{9D56554A-DD75-BC46-869A-5DFFFF404A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>
            <a:extLst>
              <a:ext uri="{FF2B5EF4-FFF2-40B4-BE49-F238E27FC236}">
                <a16:creationId xmlns:a16="http://schemas.microsoft.com/office/drawing/2014/main" id="{AA1B731E-8742-FD44-A193-4999194A5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6244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0" name="Google Shape;1640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 = “Time between completion of instructions”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1" name="Google Shape;1641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4951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3" name="Google Shape;1683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 = “Time between completion of instructions”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4" name="Google Shape;1684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225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23250-A4DF-8D48-8384-59CB49D4F5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75491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648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5226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0544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7448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2C34-F2BA-E541-A50D-062F88F8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316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C98A-2890-2543-B56B-80D4DA10B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2F50-98DE-8045-85C5-E378A10D9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270E-86D2-0247-8B89-462841E9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970D5-FDB1-174A-B481-7BB7D6828DDC}" type="datetimeFigureOut">
              <a:rPr lang="en-US"/>
              <a:pPr>
                <a:defRPr/>
              </a:pPr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2FA5B-C8BE-A14B-9894-1C51B7D2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2CA71-FCE2-A54D-BA73-6A10182C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AC9F0-E92F-AF4B-81C2-3CBBA1F39A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99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6EA3-B77A-D747-8203-AEE03241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17FD-5E0E-EE4E-95B6-A0F90D32E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6DEB1-1B40-FE40-A29F-5C07279A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7B176-3129-744E-9A8F-21632C022AC3}" type="datetimeFigureOut">
              <a:rPr lang="en-US"/>
              <a:pPr>
                <a:defRPr/>
              </a:pPr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16454-7133-5340-895D-8A0B1EB8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6FECD-5ED0-AC49-B058-0E192C3A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61DB9-A24D-6C48-BEE1-31A797C91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21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7ECB-AB95-184B-8443-EEC43DE5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65E05-8D34-5B44-BFD6-D117F7513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E3AED-4295-A949-9F90-55E4B4F73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A0764-746A-8341-B3D8-51DEBD3DE530}" type="datetimeFigureOut">
              <a:rPr lang="en-US"/>
              <a:pPr>
                <a:defRPr/>
              </a:pPr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B8857-6D48-ED4A-BE11-3C2BC6C1A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F85FA-0932-2E43-A41F-90784C15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8C1A2-94D8-D349-B1B2-F52083672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49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0A03-4CD5-F043-816F-C0C61E32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A966-85B0-7243-A700-C2559E313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B775D-FCE7-CD4A-930D-FFADEAA9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A5C049-9370-1347-929B-CD0E8C71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40D15-B484-1B46-8313-FA6B00243C5C}" type="datetimeFigureOut">
              <a:rPr lang="en-US"/>
              <a:pPr>
                <a:defRPr/>
              </a:pPr>
              <a:t>4/5/21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2A50FF8-FA8A-7242-8B09-134D6E46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95F9DC-4442-BF47-89AD-29E55B1C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6A10F-E2CD-3442-BD84-C3F6A1C8A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70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130F-AF59-4A4A-BE9B-29328542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CA6C5-8DC1-5440-BDAE-43AF0C524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5C348-5B39-864B-A48B-9F41D8DEA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FC358-F4EA-0948-9388-DAFBCD2F8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35568-3167-D948-9E2B-2476F698F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868C9D2-4EC6-D245-A726-83B86AD8D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51A0E-F8F7-604C-BF92-5EB976F9A579}" type="datetimeFigureOut">
              <a:rPr lang="en-US"/>
              <a:pPr>
                <a:defRPr/>
              </a:pPr>
              <a:t>4/5/21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BD9A861-7786-9F43-9724-13A73187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59BC017-351D-DF4D-9735-DC4E81E2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AD053-DC1A-564F-A906-20ED1665C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61" y="188640"/>
            <a:ext cx="7592093" cy="762000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34288-A14A-CE49-B743-455B958325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305: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1932501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4F60-6F5F-0E4B-B721-FEE92052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7FAF608-5A84-E74B-BF21-B31145A2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78F64-059E-A346-A814-EDAFA2815591}" type="datetimeFigureOut">
              <a:rPr lang="en-US"/>
              <a:pPr>
                <a:defRPr/>
              </a:pPr>
              <a:t>4/5/21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8553F50-704F-744C-AA71-CB04EE33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FAFE25E-0048-7C44-8BA8-F8FD5BA2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05EDF-ADA8-3A4E-9A85-FC4D9E5D42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445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6E6CF06-9A7A-9849-8190-BEA39F470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A8D82-910B-9B43-9098-209E7B4D5951}" type="datetimeFigureOut">
              <a:rPr lang="en-US"/>
              <a:pPr>
                <a:defRPr/>
              </a:pPr>
              <a:t>4/5/21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3840E57-C01F-354F-A2C4-748925E8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04698B5-6A2E-F34F-9C96-5F3865DF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77301-EBE6-6D48-899E-DB9FDAA41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123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97DD-014C-D44E-8F1D-57400DDE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9825-7529-144A-A220-87CEEF7A6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AE02F-6E2E-674E-8DE2-D104D0312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2D1D481-3F14-A245-9CAE-D18E5D12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A4F31-934F-D242-A2E1-8C7D037E7C8E}" type="datetimeFigureOut">
              <a:rPr lang="en-US"/>
              <a:pPr>
                <a:defRPr/>
              </a:pPr>
              <a:t>4/5/21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4FB9C88-DC9C-234F-92F4-AF08EBB39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644A219-5403-1B4B-9684-B845EE5E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4300E-365A-0D44-9D37-0B0EBFAEA5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081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5AD4-285C-1E44-9E92-7A9D229E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97E31-CF5D-AF41-A422-8411A2B65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F5D02-0312-6A4A-B541-B2A7F7570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130C4AB-ECEE-8540-A398-D900B4DD2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AE2AC-04F7-FC43-8BD8-51D57AC80688}" type="datetimeFigureOut">
              <a:rPr lang="en-US"/>
              <a:pPr>
                <a:defRPr/>
              </a:pPr>
              <a:t>4/5/21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EE14954-B34C-5A43-BFE2-75E2D905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03994C2-E1E7-8C4B-8A52-BC752D30F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DA4FC-F28F-6F49-A577-EB8A7DE1BD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983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396A-F63F-7E49-8812-A3E76840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CEA53-86BB-F841-8C44-BD5BCCD6E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543B-A404-8343-83D4-577E5986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B3ED0-B1E1-DE46-AEE9-B07A08BC2DA2}" type="datetimeFigureOut">
              <a:rPr lang="en-US"/>
              <a:pPr>
                <a:defRPr/>
              </a:pPr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BBFA3-A8B5-3D4F-A31B-209E4CB5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C79F2-BE19-F746-82CE-E24B75F3E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93275-2FB7-C34B-8321-78D9A1AC2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087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0D1F5-4E33-5548-B60F-3A6315F84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30BDE-5AA4-1849-8900-A7B8640F5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832CF-6D2E-6248-BEFC-42630B79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176E2-E233-254E-8CCD-2F3517770C2A}" type="datetimeFigureOut">
              <a:rPr lang="en-US"/>
              <a:pPr>
                <a:defRPr/>
              </a:pPr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E24FA-0633-4E46-A9AA-4B9DDF31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0BFA8-C4F2-2B4B-804C-A5BE04B83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DA8FB-95F8-B841-858D-2802581621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793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72862" y="6356352"/>
            <a:ext cx="395067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12: Control &amp; Performance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2739" y="764276"/>
            <a:ext cx="8628184" cy="285815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222252" y="4244455"/>
            <a:ext cx="8628063" cy="1514901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0070C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03147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AmericanTypewriter-Condensed" charset="0"/>
              <a:buChar char="−"/>
              <a:defRPr/>
            </a:lvl2pPr>
            <a:lvl3pPr marL="1143000" indent="-228600">
              <a:buFont typeface="Wingdings" charset="2"/>
              <a:buChar char="§"/>
              <a:defRPr/>
            </a:lvl3pPr>
            <a:lvl4pPr marL="1600200" indent="-228600">
              <a:buFont typeface="Courier New" charset="0"/>
              <a:buChar char="o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467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AmericanTypewriter-Condensed" charset="0"/>
              <a:buChar char="−"/>
              <a:defRPr/>
            </a:lvl2pPr>
            <a:lvl3pPr marL="1143000" indent="-228600">
              <a:buFont typeface="Wingdings" charset="2"/>
              <a:buChar char="§"/>
              <a:defRPr/>
            </a:lvl3pPr>
            <a:lvl4pPr marL="1600200" indent="-228600">
              <a:buFont typeface="Courier New" charset="0"/>
              <a:buChar char="o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72862" y="6356352"/>
            <a:ext cx="395067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12: Control &amp; Performance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53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1" y="1453663"/>
            <a:ext cx="4292111" cy="47233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453663"/>
            <a:ext cx="4221773" cy="47233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72862" y="6356352"/>
            <a:ext cx="395067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12: Control &amp; Performance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9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8AF4CDB3-0F6E-BC46-9292-5821A1F7A1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591696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740" y="152401"/>
            <a:ext cx="8628185" cy="9847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1" y="1409151"/>
            <a:ext cx="4275443" cy="5837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741" y="2264935"/>
            <a:ext cx="4275443" cy="39247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409151"/>
            <a:ext cx="4221773" cy="5837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264935"/>
            <a:ext cx="4221773" cy="39247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72862" y="6356352"/>
            <a:ext cx="395067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12: Control &amp; Performance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465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740" y="152401"/>
            <a:ext cx="8628185" cy="9847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1" y="1409151"/>
            <a:ext cx="1508525" cy="5837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68832" y="1409153"/>
            <a:ext cx="6782093" cy="229721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739" y="3935414"/>
            <a:ext cx="1508526" cy="5837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68832" y="3935413"/>
            <a:ext cx="6782093" cy="2319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72862" y="6356352"/>
            <a:ext cx="395067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12: Control &amp; Performance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440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72862" y="6356352"/>
            <a:ext cx="395067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12: Control &amp; Performance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896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61c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72862" y="6356352"/>
            <a:ext cx="395067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12: Control &amp;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90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CF6B1-C410-DE41-99C1-A52DCD7C20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1504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 b="1" i="0">
                <a:solidFill>
                  <a:srgbClr val="0070C0"/>
                </a:solidFill>
                <a:latin typeface="Calibri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400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2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300" cy="10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5" name="Google Shape;105;p72"/>
          <p:cNvSpPr txBox="1">
            <a:spLocks noGrp="1"/>
          </p:cNvSpPr>
          <p:nvPr>
            <p:ph type="body" idx="1"/>
          </p:nvPr>
        </p:nvSpPr>
        <p:spPr>
          <a:xfrm>
            <a:off x="222739" y="1406769"/>
            <a:ext cx="8628300" cy="47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utive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72"/>
          <p:cNvSpPr txBox="1">
            <a:spLocks noGrp="1"/>
          </p:cNvSpPr>
          <p:nvPr>
            <p:ph type="dt" idx="10"/>
          </p:nvPr>
        </p:nvSpPr>
        <p:spPr>
          <a:xfrm>
            <a:off x="222740" y="6356352"/>
            <a:ext cx="225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72"/>
          <p:cNvSpPr txBox="1">
            <a:spLocks noGrp="1"/>
          </p:cNvSpPr>
          <p:nvPr>
            <p:ph type="sldNum" idx="12"/>
          </p:nvPr>
        </p:nvSpPr>
        <p:spPr>
          <a:xfrm>
            <a:off x="6793523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95249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3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300" cy="10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73"/>
          <p:cNvSpPr txBox="1">
            <a:spLocks noGrp="1"/>
          </p:cNvSpPr>
          <p:nvPr>
            <p:ph type="dt" idx="10"/>
          </p:nvPr>
        </p:nvSpPr>
        <p:spPr>
          <a:xfrm>
            <a:off x="222740" y="6356352"/>
            <a:ext cx="225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73"/>
          <p:cNvSpPr txBox="1">
            <a:spLocks noGrp="1"/>
          </p:cNvSpPr>
          <p:nvPr>
            <p:ph type="ftr" idx="11"/>
          </p:nvPr>
        </p:nvSpPr>
        <p:spPr>
          <a:xfrm>
            <a:off x="2672862" y="6356352"/>
            <a:ext cx="395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73"/>
          <p:cNvSpPr txBox="1">
            <a:spLocks noGrp="1"/>
          </p:cNvSpPr>
          <p:nvPr>
            <p:ph type="sldNum" idx="12"/>
          </p:nvPr>
        </p:nvSpPr>
        <p:spPr>
          <a:xfrm>
            <a:off x="6793523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45206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3"/>
          <p:cNvSpPr txBox="1">
            <a:spLocks noGrp="1"/>
          </p:cNvSpPr>
          <p:nvPr>
            <p:ph type="dt" idx="10"/>
          </p:nvPr>
        </p:nvSpPr>
        <p:spPr>
          <a:xfrm>
            <a:off x="222740" y="6356352"/>
            <a:ext cx="225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83"/>
          <p:cNvSpPr txBox="1">
            <a:spLocks noGrp="1"/>
          </p:cNvSpPr>
          <p:nvPr>
            <p:ph type="sldNum" idx="12"/>
          </p:nvPr>
        </p:nvSpPr>
        <p:spPr>
          <a:xfrm>
            <a:off x="6793523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83"/>
          <p:cNvSpPr txBox="1">
            <a:spLocks noGrp="1"/>
          </p:cNvSpPr>
          <p:nvPr>
            <p:ph type="title"/>
          </p:nvPr>
        </p:nvSpPr>
        <p:spPr>
          <a:xfrm>
            <a:off x="222739" y="764276"/>
            <a:ext cx="8628300" cy="28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7" name="Google Shape;117;p83"/>
          <p:cNvSpPr txBox="1">
            <a:spLocks noGrp="1"/>
          </p:cNvSpPr>
          <p:nvPr>
            <p:ph type="body" idx="1"/>
          </p:nvPr>
        </p:nvSpPr>
        <p:spPr>
          <a:xfrm>
            <a:off x="222251" y="4244455"/>
            <a:ext cx="8628000" cy="1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67226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gradFill>
          <a:gsLst>
            <a:gs pos="0">
              <a:srgbClr val="5B6B82"/>
            </a:gs>
            <a:gs pos="50000">
              <a:srgbClr val="465872"/>
            </a:gs>
            <a:gs pos="100000">
              <a:srgbClr val="334358"/>
            </a:gs>
          </a:gsLst>
          <a:lin ang="5400012" scaled="0"/>
        </a:gra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4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300" cy="10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0" name="Google Shape;120;p84"/>
          <p:cNvSpPr txBox="1">
            <a:spLocks noGrp="1"/>
          </p:cNvSpPr>
          <p:nvPr>
            <p:ph type="body" idx="1"/>
          </p:nvPr>
        </p:nvSpPr>
        <p:spPr>
          <a:xfrm>
            <a:off x="222739" y="1406769"/>
            <a:ext cx="8628300" cy="47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utive"/>
              <a:buChar char="−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84"/>
          <p:cNvSpPr txBox="1">
            <a:spLocks noGrp="1"/>
          </p:cNvSpPr>
          <p:nvPr>
            <p:ph type="dt" idx="10"/>
          </p:nvPr>
        </p:nvSpPr>
        <p:spPr>
          <a:xfrm>
            <a:off x="222740" y="6356352"/>
            <a:ext cx="225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84"/>
          <p:cNvSpPr txBox="1">
            <a:spLocks noGrp="1"/>
          </p:cNvSpPr>
          <p:nvPr>
            <p:ph type="sldNum" idx="12"/>
          </p:nvPr>
        </p:nvSpPr>
        <p:spPr>
          <a:xfrm>
            <a:off x="6793523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84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 b="1" i="0">
                <a:solidFill>
                  <a:srgbClr val="0070C0"/>
                </a:solidFill>
                <a:latin typeface="Calibri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115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5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300" cy="10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5" name="Google Shape;125;p85"/>
          <p:cNvSpPr txBox="1">
            <a:spLocks noGrp="1"/>
          </p:cNvSpPr>
          <p:nvPr>
            <p:ph type="body" idx="1"/>
          </p:nvPr>
        </p:nvSpPr>
        <p:spPr>
          <a:xfrm>
            <a:off x="222740" y="1453663"/>
            <a:ext cx="4292100" cy="4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85"/>
          <p:cNvSpPr txBox="1">
            <a:spLocks noGrp="1"/>
          </p:cNvSpPr>
          <p:nvPr>
            <p:ph type="body" idx="2"/>
          </p:nvPr>
        </p:nvSpPr>
        <p:spPr>
          <a:xfrm>
            <a:off x="4629150" y="1453663"/>
            <a:ext cx="4221900" cy="4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85"/>
          <p:cNvSpPr txBox="1">
            <a:spLocks noGrp="1"/>
          </p:cNvSpPr>
          <p:nvPr>
            <p:ph type="dt" idx="10"/>
          </p:nvPr>
        </p:nvSpPr>
        <p:spPr>
          <a:xfrm>
            <a:off x="222740" y="6356352"/>
            <a:ext cx="225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85"/>
          <p:cNvSpPr txBox="1">
            <a:spLocks noGrp="1"/>
          </p:cNvSpPr>
          <p:nvPr>
            <p:ph type="sldNum" idx="12"/>
          </p:nvPr>
        </p:nvSpPr>
        <p:spPr>
          <a:xfrm>
            <a:off x="6793523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3543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6"/>
          <p:cNvSpPr txBox="1">
            <a:spLocks noGrp="1"/>
          </p:cNvSpPr>
          <p:nvPr>
            <p:ph type="dt" idx="10"/>
          </p:nvPr>
        </p:nvSpPr>
        <p:spPr>
          <a:xfrm>
            <a:off x="222740" y="6356352"/>
            <a:ext cx="225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86"/>
          <p:cNvSpPr txBox="1">
            <a:spLocks noGrp="1"/>
          </p:cNvSpPr>
          <p:nvPr>
            <p:ph type="ftr" idx="11"/>
          </p:nvPr>
        </p:nvSpPr>
        <p:spPr>
          <a:xfrm>
            <a:off x="2672862" y="6356352"/>
            <a:ext cx="395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86"/>
          <p:cNvSpPr txBox="1">
            <a:spLocks noGrp="1"/>
          </p:cNvSpPr>
          <p:nvPr>
            <p:ph type="sldNum" idx="12"/>
          </p:nvPr>
        </p:nvSpPr>
        <p:spPr>
          <a:xfrm>
            <a:off x="6793523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8842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7"/>
          <p:cNvSpPr txBox="1">
            <a:spLocks noGrp="1"/>
          </p:cNvSpPr>
          <p:nvPr>
            <p:ph type="title"/>
          </p:nvPr>
        </p:nvSpPr>
        <p:spPr>
          <a:xfrm>
            <a:off x="222739" y="152401"/>
            <a:ext cx="8628300" cy="9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87"/>
          <p:cNvSpPr txBox="1">
            <a:spLocks noGrp="1"/>
          </p:cNvSpPr>
          <p:nvPr>
            <p:ph type="body" idx="1"/>
          </p:nvPr>
        </p:nvSpPr>
        <p:spPr>
          <a:xfrm>
            <a:off x="222740" y="1409151"/>
            <a:ext cx="42753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87"/>
          <p:cNvSpPr txBox="1">
            <a:spLocks noGrp="1"/>
          </p:cNvSpPr>
          <p:nvPr>
            <p:ph type="body" idx="2"/>
          </p:nvPr>
        </p:nvSpPr>
        <p:spPr>
          <a:xfrm>
            <a:off x="222740" y="2264935"/>
            <a:ext cx="4275300" cy="3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87"/>
          <p:cNvSpPr txBox="1">
            <a:spLocks noGrp="1"/>
          </p:cNvSpPr>
          <p:nvPr>
            <p:ph type="body" idx="3"/>
          </p:nvPr>
        </p:nvSpPr>
        <p:spPr>
          <a:xfrm>
            <a:off x="4629151" y="1409151"/>
            <a:ext cx="42219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87"/>
          <p:cNvSpPr txBox="1">
            <a:spLocks noGrp="1"/>
          </p:cNvSpPr>
          <p:nvPr>
            <p:ph type="body" idx="4"/>
          </p:nvPr>
        </p:nvSpPr>
        <p:spPr>
          <a:xfrm>
            <a:off x="4629151" y="2264935"/>
            <a:ext cx="4221900" cy="3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87"/>
          <p:cNvSpPr txBox="1">
            <a:spLocks noGrp="1"/>
          </p:cNvSpPr>
          <p:nvPr>
            <p:ph type="dt" idx="10"/>
          </p:nvPr>
        </p:nvSpPr>
        <p:spPr>
          <a:xfrm>
            <a:off x="222740" y="6356352"/>
            <a:ext cx="225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87"/>
          <p:cNvSpPr txBox="1">
            <a:spLocks noGrp="1"/>
          </p:cNvSpPr>
          <p:nvPr>
            <p:ph type="ftr" idx="11"/>
          </p:nvPr>
        </p:nvSpPr>
        <p:spPr>
          <a:xfrm>
            <a:off x="2672862" y="6356352"/>
            <a:ext cx="395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87"/>
          <p:cNvSpPr txBox="1">
            <a:spLocks noGrp="1"/>
          </p:cNvSpPr>
          <p:nvPr>
            <p:ph type="sldNum" idx="12"/>
          </p:nvPr>
        </p:nvSpPr>
        <p:spPr>
          <a:xfrm>
            <a:off x="6793523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15517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8"/>
          <p:cNvSpPr txBox="1">
            <a:spLocks noGrp="1"/>
          </p:cNvSpPr>
          <p:nvPr>
            <p:ph type="title"/>
          </p:nvPr>
        </p:nvSpPr>
        <p:spPr>
          <a:xfrm>
            <a:off x="222739" y="152401"/>
            <a:ext cx="8628300" cy="9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4" name="Google Shape;144;p88"/>
          <p:cNvSpPr txBox="1">
            <a:spLocks noGrp="1"/>
          </p:cNvSpPr>
          <p:nvPr>
            <p:ph type="body" idx="1"/>
          </p:nvPr>
        </p:nvSpPr>
        <p:spPr>
          <a:xfrm>
            <a:off x="222740" y="1409151"/>
            <a:ext cx="15084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88"/>
          <p:cNvSpPr txBox="1">
            <a:spLocks noGrp="1"/>
          </p:cNvSpPr>
          <p:nvPr>
            <p:ph type="body" idx="2"/>
          </p:nvPr>
        </p:nvSpPr>
        <p:spPr>
          <a:xfrm>
            <a:off x="2068831" y="1409152"/>
            <a:ext cx="6782100" cy="22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88"/>
          <p:cNvSpPr txBox="1">
            <a:spLocks noGrp="1"/>
          </p:cNvSpPr>
          <p:nvPr>
            <p:ph type="body" idx="3"/>
          </p:nvPr>
        </p:nvSpPr>
        <p:spPr>
          <a:xfrm>
            <a:off x="222739" y="3935413"/>
            <a:ext cx="15084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Google Shape;147;p88"/>
          <p:cNvSpPr txBox="1">
            <a:spLocks noGrp="1"/>
          </p:cNvSpPr>
          <p:nvPr>
            <p:ph type="body" idx="4"/>
          </p:nvPr>
        </p:nvSpPr>
        <p:spPr>
          <a:xfrm>
            <a:off x="2068831" y="3935413"/>
            <a:ext cx="6782100" cy="23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p88"/>
          <p:cNvSpPr txBox="1">
            <a:spLocks noGrp="1"/>
          </p:cNvSpPr>
          <p:nvPr>
            <p:ph type="dt" idx="10"/>
          </p:nvPr>
        </p:nvSpPr>
        <p:spPr>
          <a:xfrm>
            <a:off x="222740" y="6356352"/>
            <a:ext cx="225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88"/>
          <p:cNvSpPr txBox="1">
            <a:spLocks noGrp="1"/>
          </p:cNvSpPr>
          <p:nvPr>
            <p:ph type="ftr" idx="11"/>
          </p:nvPr>
        </p:nvSpPr>
        <p:spPr>
          <a:xfrm>
            <a:off x="2672862" y="6356352"/>
            <a:ext cx="395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88"/>
          <p:cNvSpPr txBox="1">
            <a:spLocks noGrp="1"/>
          </p:cNvSpPr>
          <p:nvPr>
            <p:ph type="sldNum" idx="12"/>
          </p:nvPr>
        </p:nvSpPr>
        <p:spPr>
          <a:xfrm>
            <a:off x="6793523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27198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7"/>
          <p:cNvSpPr txBox="1">
            <a:spLocks noGrp="1"/>
          </p:cNvSpPr>
          <p:nvPr>
            <p:ph type="ctrTitle"/>
          </p:nvPr>
        </p:nvSpPr>
        <p:spPr>
          <a:xfrm>
            <a:off x="0" y="2103120"/>
            <a:ext cx="91440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alibri"/>
              <a:buNone/>
              <a:defRPr sz="44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67"/>
          <p:cNvSpPr txBox="1">
            <a:spLocks noGrp="1"/>
          </p:cNvSpPr>
          <p:nvPr>
            <p:ph type="subTitle" idx="1"/>
          </p:nvPr>
        </p:nvSpPr>
        <p:spPr>
          <a:xfrm>
            <a:off x="0" y="2743200"/>
            <a:ext cx="91440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6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5160" y="182880"/>
            <a:ext cx="6593679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67"/>
          <p:cNvSpPr txBox="1"/>
          <p:nvPr/>
        </p:nvSpPr>
        <p:spPr>
          <a:xfrm>
            <a:off x="2286000" y="3474720"/>
            <a:ext cx="6858000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11408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6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67474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69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8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75010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7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190163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7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81800"/>
            <a:ext cx="9144000" cy="8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3400" y="0"/>
            <a:ext cx="990600" cy="788988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4"/>
          <p:cNvSpPr/>
          <p:nvPr/>
        </p:nvSpPr>
        <p:spPr>
          <a:xfrm>
            <a:off x="8153400" y="831850"/>
            <a:ext cx="990600" cy="41275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7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Google Shape;46;p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3400" y="0"/>
            <a:ext cx="990600" cy="788988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4"/>
          <p:cNvSpPr/>
          <p:nvPr/>
        </p:nvSpPr>
        <p:spPr>
          <a:xfrm>
            <a:off x="8153400" y="831850"/>
            <a:ext cx="990600" cy="41275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371036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7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578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655358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7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7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7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537155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10518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7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7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810668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7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7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7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652329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8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8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984102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8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8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221420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ustom Layout">
  <p:cSld name="1_Custom Layou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8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81800"/>
            <a:ext cx="9144000" cy="8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3400" y="0"/>
            <a:ext cx="990600" cy="78898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82"/>
          <p:cNvSpPr/>
          <p:nvPr/>
        </p:nvSpPr>
        <p:spPr>
          <a:xfrm>
            <a:off x="8153400" y="831850"/>
            <a:ext cx="990600" cy="41275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322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2DDC29C-735C-D14C-BAE0-0F3BE829B5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14363" y="6440488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29636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C47DBF5F-7763-9649-B3B8-BF61D7BC0B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33706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787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74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0D5EB06-42B2-5346-9B27-A41C8B5BFD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0363" y="188913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43CA180-CEBE-8B44-BAD6-DC19A14671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196975"/>
            <a:ext cx="78962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668AAB10-D90C-0E4A-98D5-099117C0B43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596732" y="3310731"/>
            <a:ext cx="6858000" cy="236537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/>
            <a:endParaRPr lang="en-US" altLang="en-US" b="0">
              <a:latin typeface="Times New Roman" panose="02020603050405020304" pitchFamily="18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CB1B7BD-2AD6-CB43-B70A-85D58A680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925" y="6489700"/>
            <a:ext cx="366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fld id="{C630A65B-7541-4B46-928C-B1C746C9A4CC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6C76B-275E-3D40-A9AA-88CC10296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6875" y="64452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706" r:id="rId2"/>
    <p:sldLayoutId id="2147483693" r:id="rId3"/>
    <p:sldLayoutId id="2147483707" r:id="rId4"/>
    <p:sldLayoutId id="2147483708" r:id="rId5"/>
    <p:sldLayoutId id="2147483709" r:id="rId6"/>
    <p:sldLayoutId id="2147483694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hf sldNum="0" hd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2" charset="2"/>
        <a:buChar char="¢"/>
        <a:defRPr sz="2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FF2D65F7-1E0A-BF41-9157-94A0C09C05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BA5AF378-8A94-5846-8ABB-97C896952D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021C1-E507-A943-B791-6BF9469BC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AFC3E1-21BC-9544-824A-6317BF3BC07B}" type="datetimeFigureOut">
              <a:rPr lang="en-US"/>
              <a:pPr>
                <a:defRPr/>
              </a:pPr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DE54-8E2C-874D-892A-E2642BFEA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1BDB9-DFC6-FB49-814A-B5943A238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11AFCD6-76C1-5445-93AF-33056E6BC3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39" y="142390"/>
            <a:ext cx="8628184" cy="1053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39" y="1406769"/>
            <a:ext cx="8628184" cy="4770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1" y="6356352"/>
            <a:ext cx="22508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61c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93523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2634018" y="6356351"/>
            <a:ext cx="39851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12: Control &amp; Performance</a:t>
            </a:r>
          </a:p>
        </p:txBody>
      </p:sp>
    </p:spTree>
    <p:extLst>
      <p:ext uri="{BB962C8B-B14F-4D97-AF65-F5344CB8AC3E}">
        <p14:creationId xmlns:p14="http://schemas.microsoft.com/office/powerpoint/2010/main" val="229162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45" r:id="rId10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1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300" cy="10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71"/>
          <p:cNvSpPr txBox="1">
            <a:spLocks noGrp="1"/>
          </p:cNvSpPr>
          <p:nvPr>
            <p:ph type="body" idx="1"/>
          </p:nvPr>
        </p:nvSpPr>
        <p:spPr>
          <a:xfrm>
            <a:off x="222739" y="1406769"/>
            <a:ext cx="8628300" cy="47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71"/>
          <p:cNvSpPr txBox="1">
            <a:spLocks noGrp="1"/>
          </p:cNvSpPr>
          <p:nvPr>
            <p:ph type="dt" idx="10"/>
          </p:nvPr>
        </p:nvSpPr>
        <p:spPr>
          <a:xfrm>
            <a:off x="222740" y="6356352"/>
            <a:ext cx="225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71"/>
          <p:cNvSpPr txBox="1">
            <a:spLocks noGrp="1"/>
          </p:cNvSpPr>
          <p:nvPr>
            <p:ph type="sldNum" idx="12"/>
          </p:nvPr>
        </p:nvSpPr>
        <p:spPr>
          <a:xfrm>
            <a:off x="6793523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260940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969563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eecs.berkeley.edu/~cs61c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2">
            <a:extLst>
              <a:ext uri="{FF2B5EF4-FFF2-40B4-BE49-F238E27FC236}">
                <a16:creationId xmlns:a16="http://schemas.microsoft.com/office/drawing/2014/main" id="{497C044C-64D4-DF4B-8AD1-7A592431BC7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altLang="en-US" sz="2800" dirty="0">
                <a:solidFill>
                  <a:srgbClr val="C00000"/>
                </a:solidFill>
              </a:rPr>
              <a:t> </a:t>
            </a:r>
            <a:r>
              <a:rPr lang="en-US" altLang="en-US" sz="2800" b="0" dirty="0">
                <a:solidFill>
                  <a:srgbClr val="C00000"/>
                </a:solidFill>
              </a:rPr>
              <a:t>CS 211 Computer Architecture</a:t>
            </a:r>
            <a:br>
              <a:rPr lang="en-US" altLang="en-US" dirty="0">
                <a:solidFill>
                  <a:srgbClr val="C00000"/>
                </a:solidFill>
              </a:rPr>
            </a:br>
            <a:r>
              <a:rPr lang="en-US" altLang="en-US" sz="3000" dirty="0"/>
              <a:t>Lecture 32: Multicycle Datapath: Pipelining – 2</a:t>
            </a:r>
            <a:br>
              <a:rPr lang="en-US" altLang="en-US" sz="3000" dirty="0"/>
            </a:br>
            <a:r>
              <a:rPr lang="en-US" altLang="en-US" sz="3000" dirty="0"/>
              <a:t>Pipelined Datapath, Structural Hazard</a:t>
            </a:r>
          </a:p>
        </p:txBody>
      </p:sp>
      <p:sp>
        <p:nvSpPr>
          <p:cNvPr id="16386" name="Subtitle 2">
            <a:extLst>
              <a:ext uri="{FF2B5EF4-FFF2-40B4-BE49-F238E27FC236}">
                <a16:creationId xmlns:a16="http://schemas.microsoft.com/office/drawing/2014/main" id="{1122E58B-8CA8-864A-B336-C63C737F95E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677150" cy="1752600"/>
          </a:xfrm>
        </p:spPr>
        <p:txBody>
          <a:bodyPr/>
          <a:lstStyle/>
          <a:p>
            <a:pPr algn="r"/>
            <a:r>
              <a:rPr lang="en-US" altLang="en-US" b="1" dirty="0"/>
              <a:t>Ravi Mittal</a:t>
            </a:r>
          </a:p>
          <a:p>
            <a:pPr algn="r"/>
            <a:r>
              <a:rPr lang="en-US" altLang="en-US" dirty="0" err="1"/>
              <a:t>ravi.mittal@iitgoa.ac.in</a:t>
            </a:r>
            <a:endParaRPr lang="en-US" altLang="en-US" dirty="0"/>
          </a:p>
          <a:p>
            <a:pPr algn="r"/>
            <a:r>
              <a:rPr lang="en-US" altLang="en-US" dirty="0"/>
              <a:t>Indian Institute of Technology, Goa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>
            <a:extLst>
              <a:ext uri="{FF2B5EF4-FFF2-40B4-BE49-F238E27FC236}">
                <a16:creationId xmlns:a16="http://schemas.microsoft.com/office/drawing/2014/main" id="{9FF28623-8772-9947-B61B-DE67D5EF6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</a:pPr>
            <a:r>
              <a:rPr lang="en-US" altLang="en-US" dirty="0">
                <a:solidFill>
                  <a:srgbClr val="0070C0"/>
                </a:solidFill>
                <a:latin typeface="Calibri"/>
                <a:cs typeface="Calibri"/>
              </a:rPr>
              <a:t>Pipeline Speedup</a:t>
            </a:r>
            <a:endParaRPr lang="en-AU" altLang="en-US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E5B06C60-024A-D546-8425-568606F9A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If all stages are balanced</a:t>
            </a:r>
          </a:p>
          <a:p>
            <a:pPr lvl="1" eaLnBrk="1" hangingPunct="1"/>
            <a:r>
              <a:rPr lang="en-US" altLang="en-US" dirty="0"/>
              <a:t>i.e., all take the same time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Time between </a:t>
            </a:r>
            <a:r>
              <a:rPr lang="en-US" altLang="en-US" dirty="0" err="1"/>
              <a:t>instructions</a:t>
            </a:r>
            <a:r>
              <a:rPr lang="en-US" altLang="en-US" baseline="-25000" dirty="0" err="1"/>
              <a:t>pipelined</a:t>
            </a:r>
            <a:br>
              <a:rPr lang="en-US" altLang="en-US" dirty="0"/>
            </a:br>
            <a:r>
              <a:rPr lang="en-US" altLang="en-US" dirty="0"/>
              <a:t>=		 Time between </a:t>
            </a:r>
            <a:r>
              <a:rPr lang="en-US" altLang="en-US" dirty="0" err="1"/>
              <a:t>instructions</a:t>
            </a:r>
            <a:r>
              <a:rPr lang="en-US" altLang="en-US" baseline="-25000" dirty="0" err="1"/>
              <a:t>nonpipelined</a:t>
            </a:r>
            <a:br>
              <a:rPr lang="en-US" altLang="en-US" dirty="0"/>
            </a:br>
            <a:r>
              <a:rPr lang="en-US" altLang="en-US" dirty="0"/>
              <a:t>		Number of stages</a:t>
            </a:r>
          </a:p>
          <a:p>
            <a:pPr eaLnBrk="1" hangingPunct="1"/>
            <a:r>
              <a:rPr lang="en-US" altLang="en-US" dirty="0"/>
              <a:t>If not balanced, speedup is less</a:t>
            </a:r>
          </a:p>
          <a:p>
            <a:pPr eaLnBrk="1" hangingPunct="1"/>
            <a:r>
              <a:rPr lang="en-US" altLang="en-US" dirty="0"/>
              <a:t>Speedup due to increased throughput</a:t>
            </a:r>
          </a:p>
          <a:p>
            <a:pPr lvl="1" eaLnBrk="1" hangingPunct="1"/>
            <a:r>
              <a:rPr lang="en-US" altLang="en-US" dirty="0"/>
              <a:t>Latency (time for each instruction) does not decrease</a:t>
            </a:r>
            <a:endParaRPr lang="en-AU" altLang="en-US" dirty="0"/>
          </a:p>
        </p:txBody>
      </p:sp>
      <p:sp>
        <p:nvSpPr>
          <p:cNvPr id="70661" name="Line 4">
            <a:extLst>
              <a:ext uri="{FF2B5EF4-FFF2-40B4-BE49-F238E27FC236}">
                <a16:creationId xmlns:a16="http://schemas.microsoft.com/office/drawing/2014/main" id="{6B82A9B5-6C97-A649-BA31-A6997EB29E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3728" y="2708920"/>
            <a:ext cx="4248472" cy="72008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Google Shape;601;g5ce8b99149_0_339">
            <a:extLst>
              <a:ext uri="{FF2B5EF4-FFF2-40B4-BE49-F238E27FC236}">
                <a16:creationId xmlns:a16="http://schemas.microsoft.com/office/drawing/2014/main" id="{127EE89D-0282-954C-9574-5A37A420AABA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239203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3">
            <a:extLst>
              <a:ext uri="{FF2B5EF4-FFF2-40B4-BE49-F238E27FC236}">
                <a16:creationId xmlns:a16="http://schemas.microsoft.com/office/drawing/2014/main" id="{40F58FCC-AF38-8E4F-BA4A-D0E416A2530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852738"/>
            <a:ext cx="7772400" cy="1470025"/>
          </a:xfrm>
        </p:spPr>
        <p:txBody>
          <a:bodyPr/>
          <a:lstStyle/>
          <a:p>
            <a:pPr marL="0" indent="0"/>
            <a:r>
              <a:rPr lang="en-US" altLang="en-US" dirty="0"/>
              <a:t>RISC-V Pipeline</a:t>
            </a:r>
            <a:br>
              <a:rPr lang="en-US" alt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4738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45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184" cy="1053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</a:pPr>
            <a:r>
              <a:rPr lang="en-US" kern="1200" dirty="0">
                <a:solidFill>
                  <a:srgbClr val="0070C0"/>
                </a:solidFill>
                <a:latin typeface="Calibri"/>
                <a:ea typeface="+mj-ea"/>
                <a:cs typeface="Calibri"/>
                <a:sym typeface="Calibri"/>
              </a:rPr>
              <a:t>Pipelining with RISC-V</a:t>
            </a:r>
            <a:endParaRPr kern="1200" dirty="0">
              <a:solidFill>
                <a:srgbClr val="0070C0"/>
              </a:solidFill>
              <a:latin typeface="Calibri"/>
              <a:ea typeface="+mj-ea"/>
              <a:cs typeface="Calibri"/>
              <a:sym typeface="Calibri"/>
            </a:endParaRPr>
          </a:p>
        </p:txBody>
      </p:sp>
      <p:sp>
        <p:nvSpPr>
          <p:cNvPr id="1645" name="Google Shape;1645;p45"/>
          <p:cNvSpPr txBox="1"/>
          <p:nvPr/>
        </p:nvSpPr>
        <p:spPr>
          <a:xfrm>
            <a:off x="1553110" y="1663761"/>
            <a:ext cx="139247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t0, t1, t2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6" name="Google Shape;1646;p45"/>
          <p:cNvSpPr txBox="1"/>
          <p:nvPr/>
        </p:nvSpPr>
        <p:spPr>
          <a:xfrm>
            <a:off x="1553110" y="2400788"/>
            <a:ext cx="124155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t3, t4, t5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7" name="Google Shape;1647;p45"/>
          <p:cNvSpPr txBox="1"/>
          <p:nvPr/>
        </p:nvSpPr>
        <p:spPr>
          <a:xfrm>
            <a:off x="1553110" y="3176660"/>
            <a:ext cx="123558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sll t6, t0, t3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8" name="Google Shape;1648;p45"/>
          <p:cNvCxnSpPr/>
          <p:nvPr/>
        </p:nvCxnSpPr>
        <p:spPr>
          <a:xfrm>
            <a:off x="3488133" y="1375143"/>
            <a:ext cx="2997327" cy="0"/>
          </a:xfrm>
          <a:prstGeom prst="straightConnector1">
            <a:avLst/>
          </a:prstGeom>
          <a:noFill/>
          <a:ln w="38100" cap="flat" cmpd="sng">
            <a:solidFill>
              <a:srgbClr val="92D05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649" name="Google Shape;1649;p45"/>
          <p:cNvCxnSpPr/>
          <p:nvPr/>
        </p:nvCxnSpPr>
        <p:spPr>
          <a:xfrm rot="10800000">
            <a:off x="1229811" y="1663761"/>
            <a:ext cx="0" cy="197860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none" w="sm" len="sm"/>
          </a:ln>
        </p:spPr>
      </p:cxnSp>
      <p:sp>
        <p:nvSpPr>
          <p:cNvPr id="1650" name="Google Shape;1650;p45"/>
          <p:cNvSpPr txBox="1"/>
          <p:nvPr/>
        </p:nvSpPr>
        <p:spPr>
          <a:xfrm>
            <a:off x="3497032" y="3586045"/>
            <a:ext cx="562329" cy="45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600" b="0" i="1" u="none" strike="noStrike" cap="none" baseline="-250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cycle</a:t>
            </a:r>
            <a:endParaRPr sz="1600" b="0" i="1" u="none" strike="noStrike" cap="none" baseline="-250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1" name="Google Shape;1651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2405" y="1538925"/>
            <a:ext cx="2711628" cy="51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2" name="Google Shape;1652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3960" y="2268953"/>
            <a:ext cx="2711628" cy="51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3" name="Google Shape;165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6274" y="3019785"/>
            <a:ext cx="2711628" cy="512312"/>
          </a:xfrm>
          <a:prstGeom prst="rect">
            <a:avLst/>
          </a:prstGeom>
          <a:noFill/>
          <a:ln>
            <a:noFill/>
          </a:ln>
        </p:spPr>
      </p:pic>
      <p:sp>
        <p:nvSpPr>
          <p:cNvPr id="1654" name="Google Shape;1654;p45"/>
          <p:cNvSpPr txBox="1"/>
          <p:nvPr/>
        </p:nvSpPr>
        <p:spPr>
          <a:xfrm rot="5400000">
            <a:off x="-528955" y="2478725"/>
            <a:ext cx="28612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064C0"/>
                </a:solidFill>
                <a:latin typeface="Calibri"/>
                <a:ea typeface="Calibri"/>
                <a:cs typeface="Calibri"/>
                <a:sym typeface="Calibri"/>
              </a:rPr>
              <a:t>instruction sequence</a:t>
            </a:r>
            <a:endParaRPr sz="1800" b="0" i="0" u="none" strike="noStrike" cap="none">
              <a:solidFill>
                <a:srgbClr val="3064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55" name="Google Shape;1655;p45"/>
          <p:cNvGrpSpPr/>
          <p:nvPr/>
        </p:nvGrpSpPr>
        <p:grpSpPr>
          <a:xfrm>
            <a:off x="4092221" y="1397517"/>
            <a:ext cx="598311" cy="2329519"/>
            <a:chOff x="3527776" y="4071280"/>
            <a:chExt cx="598311" cy="2329519"/>
          </a:xfrm>
        </p:grpSpPr>
        <p:cxnSp>
          <p:nvCxnSpPr>
            <p:cNvPr id="1656" name="Google Shape;1656;p45"/>
            <p:cNvCxnSpPr/>
            <p:nvPr/>
          </p:nvCxnSpPr>
          <p:spPr>
            <a:xfrm>
              <a:off x="3527776" y="6329119"/>
              <a:ext cx="598311" cy="0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657" name="Google Shape;1657;p45"/>
            <p:cNvCxnSpPr/>
            <p:nvPr/>
          </p:nvCxnSpPr>
          <p:spPr>
            <a:xfrm>
              <a:off x="4126087" y="4071280"/>
              <a:ext cx="0" cy="2329519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658" name="Google Shape;1658;p45"/>
          <p:cNvGrpSpPr/>
          <p:nvPr/>
        </p:nvGrpSpPr>
        <p:grpSpPr>
          <a:xfrm>
            <a:off x="4690532" y="1397517"/>
            <a:ext cx="598311" cy="2329519"/>
            <a:chOff x="3527776" y="4071280"/>
            <a:chExt cx="598311" cy="2329519"/>
          </a:xfrm>
        </p:grpSpPr>
        <p:cxnSp>
          <p:nvCxnSpPr>
            <p:cNvPr id="1659" name="Google Shape;1659;p45"/>
            <p:cNvCxnSpPr/>
            <p:nvPr/>
          </p:nvCxnSpPr>
          <p:spPr>
            <a:xfrm>
              <a:off x="3527776" y="6329119"/>
              <a:ext cx="598311" cy="0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660" name="Google Shape;1660;p45"/>
            <p:cNvCxnSpPr/>
            <p:nvPr/>
          </p:nvCxnSpPr>
          <p:spPr>
            <a:xfrm>
              <a:off x="4126087" y="4071280"/>
              <a:ext cx="0" cy="2329519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661" name="Google Shape;1661;p45"/>
          <p:cNvGrpSpPr/>
          <p:nvPr/>
        </p:nvGrpSpPr>
        <p:grpSpPr>
          <a:xfrm>
            <a:off x="5288842" y="1397516"/>
            <a:ext cx="598311" cy="2329519"/>
            <a:chOff x="3527776" y="4071280"/>
            <a:chExt cx="598311" cy="2329519"/>
          </a:xfrm>
        </p:grpSpPr>
        <p:cxnSp>
          <p:nvCxnSpPr>
            <p:cNvPr id="1662" name="Google Shape;1662;p45"/>
            <p:cNvCxnSpPr/>
            <p:nvPr/>
          </p:nvCxnSpPr>
          <p:spPr>
            <a:xfrm>
              <a:off x="3527776" y="6329119"/>
              <a:ext cx="598311" cy="0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663" name="Google Shape;1663;p45"/>
            <p:cNvCxnSpPr/>
            <p:nvPr/>
          </p:nvCxnSpPr>
          <p:spPr>
            <a:xfrm>
              <a:off x="4126087" y="4071280"/>
              <a:ext cx="0" cy="2329519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664" name="Google Shape;1664;p45"/>
          <p:cNvGrpSpPr/>
          <p:nvPr/>
        </p:nvGrpSpPr>
        <p:grpSpPr>
          <a:xfrm>
            <a:off x="5887151" y="1249125"/>
            <a:ext cx="598311" cy="2477909"/>
            <a:chOff x="3527776" y="3922890"/>
            <a:chExt cx="598311" cy="2477909"/>
          </a:xfrm>
        </p:grpSpPr>
        <p:cxnSp>
          <p:nvCxnSpPr>
            <p:cNvPr id="1665" name="Google Shape;1665;p45"/>
            <p:cNvCxnSpPr/>
            <p:nvPr/>
          </p:nvCxnSpPr>
          <p:spPr>
            <a:xfrm>
              <a:off x="3527776" y="6329119"/>
              <a:ext cx="598311" cy="0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666" name="Google Shape;1666;p45"/>
            <p:cNvCxnSpPr/>
            <p:nvPr/>
          </p:nvCxnSpPr>
          <p:spPr>
            <a:xfrm>
              <a:off x="4126087" y="3922890"/>
              <a:ext cx="0" cy="2477909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667" name="Google Shape;1667;p45"/>
          <p:cNvGrpSpPr/>
          <p:nvPr/>
        </p:nvGrpSpPr>
        <p:grpSpPr>
          <a:xfrm>
            <a:off x="6485460" y="1397516"/>
            <a:ext cx="598311" cy="2329519"/>
            <a:chOff x="3527776" y="4071280"/>
            <a:chExt cx="598311" cy="2329519"/>
          </a:xfrm>
        </p:grpSpPr>
        <p:cxnSp>
          <p:nvCxnSpPr>
            <p:cNvPr id="1668" name="Google Shape;1668;p45"/>
            <p:cNvCxnSpPr/>
            <p:nvPr/>
          </p:nvCxnSpPr>
          <p:spPr>
            <a:xfrm>
              <a:off x="3527776" y="6329119"/>
              <a:ext cx="598311" cy="0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669" name="Google Shape;1669;p45"/>
            <p:cNvCxnSpPr/>
            <p:nvPr/>
          </p:nvCxnSpPr>
          <p:spPr>
            <a:xfrm>
              <a:off x="4126087" y="4071280"/>
              <a:ext cx="0" cy="2329519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670" name="Google Shape;1670;p45"/>
          <p:cNvGrpSpPr/>
          <p:nvPr/>
        </p:nvGrpSpPr>
        <p:grpSpPr>
          <a:xfrm>
            <a:off x="7078129" y="1395804"/>
            <a:ext cx="598311" cy="2329519"/>
            <a:chOff x="3527776" y="4071280"/>
            <a:chExt cx="598311" cy="2329519"/>
          </a:xfrm>
        </p:grpSpPr>
        <p:cxnSp>
          <p:nvCxnSpPr>
            <p:cNvPr id="1671" name="Google Shape;1671;p45"/>
            <p:cNvCxnSpPr/>
            <p:nvPr/>
          </p:nvCxnSpPr>
          <p:spPr>
            <a:xfrm>
              <a:off x="3527776" y="6329119"/>
              <a:ext cx="598311" cy="0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672" name="Google Shape;1672;p45"/>
            <p:cNvCxnSpPr/>
            <p:nvPr/>
          </p:nvCxnSpPr>
          <p:spPr>
            <a:xfrm>
              <a:off x="4126087" y="4071280"/>
              <a:ext cx="0" cy="2329519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673" name="Google Shape;1673;p45"/>
          <p:cNvGrpSpPr/>
          <p:nvPr/>
        </p:nvGrpSpPr>
        <p:grpSpPr>
          <a:xfrm>
            <a:off x="3493909" y="1395804"/>
            <a:ext cx="598311" cy="2329519"/>
            <a:chOff x="3527776" y="4071280"/>
            <a:chExt cx="598311" cy="2329519"/>
          </a:xfrm>
        </p:grpSpPr>
        <p:cxnSp>
          <p:nvCxnSpPr>
            <p:cNvPr id="1674" name="Google Shape;1674;p45"/>
            <p:cNvCxnSpPr/>
            <p:nvPr/>
          </p:nvCxnSpPr>
          <p:spPr>
            <a:xfrm>
              <a:off x="3527776" y="6329119"/>
              <a:ext cx="598311" cy="0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675" name="Google Shape;1675;p45"/>
            <p:cNvCxnSpPr/>
            <p:nvPr/>
          </p:nvCxnSpPr>
          <p:spPr>
            <a:xfrm>
              <a:off x="4126087" y="4071280"/>
              <a:ext cx="0" cy="2329519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1676" name="Google Shape;1676;p45"/>
          <p:cNvCxnSpPr/>
          <p:nvPr/>
        </p:nvCxnSpPr>
        <p:spPr>
          <a:xfrm>
            <a:off x="3488132" y="1249125"/>
            <a:ext cx="0" cy="2476197"/>
          </a:xfrm>
          <a:prstGeom prst="straightConnector1">
            <a:avLst/>
          </a:prstGeom>
          <a:noFill/>
          <a:ln w="1905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7" name="Google Shape;1677;p45"/>
          <p:cNvSpPr txBox="1"/>
          <p:nvPr/>
        </p:nvSpPr>
        <p:spPr>
          <a:xfrm>
            <a:off x="4556790" y="945595"/>
            <a:ext cx="882261" cy="45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600" b="0" i="1" u="none" strike="noStrike" cap="none" baseline="-250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instruction</a:t>
            </a:r>
            <a:endParaRPr sz="1600" b="0" i="1" u="none" strike="noStrike" cap="none" baseline="-250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78" name="Google Shape;1678;p45"/>
          <p:cNvGraphicFramePr/>
          <p:nvPr/>
        </p:nvGraphicFramePr>
        <p:xfrm>
          <a:off x="222251" y="4054475"/>
          <a:ext cx="8628075" cy="22860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7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Single Cycle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Pipelining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i="0" u="none" strike="noStrike" cap="none"/>
                        <a:t>Timing</a:t>
                      </a:r>
                      <a:endParaRPr sz="1900" i="1" u="none" strike="noStrike" cap="none" baseline="-25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Calibri"/>
                        <a:buNone/>
                      </a:pPr>
                      <a:r>
                        <a:rPr lang="en-US" sz="1900" i="1" u="none" strike="noStrike" cap="none"/>
                        <a:t> t</a:t>
                      </a:r>
                      <a:r>
                        <a:rPr lang="en-US" sz="1900" i="1" u="none" strike="noStrike" cap="none" baseline="-25000"/>
                        <a:t>step</a:t>
                      </a:r>
                      <a:r>
                        <a:rPr lang="en-US" sz="1900" u="none" strike="noStrike" cap="none"/>
                        <a:t> = 100 … 200 ps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Calibri"/>
                        <a:buNone/>
                      </a:pPr>
                      <a:r>
                        <a:rPr lang="en-US" sz="1900" i="1" u="none" strike="noStrike" cap="none"/>
                        <a:t> t</a:t>
                      </a:r>
                      <a:r>
                        <a:rPr lang="en-US" sz="1900" i="1" u="none" strike="noStrike" cap="none" baseline="-25000"/>
                        <a:t>cycle</a:t>
                      </a:r>
                      <a:r>
                        <a:rPr lang="en-US" sz="1900" u="none" strike="noStrike" cap="none"/>
                        <a:t> = 200 ps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900" i="1" u="none" strike="noStrike" cap="none" baseline="-25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Register access only 100 ps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All cycles same length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Instruction time, </a:t>
                      </a:r>
                      <a:r>
                        <a:rPr lang="en-US" sz="1900" i="1" u="none" strike="noStrike" cap="none"/>
                        <a:t>t</a:t>
                      </a:r>
                      <a:r>
                        <a:rPr lang="en-US" sz="1900" i="1" u="none" strike="noStrike" cap="none" baseline="-25000"/>
                        <a:t>instruction</a:t>
                      </a:r>
                      <a:endParaRPr sz="1900" i="1" u="none" strike="noStrike" cap="none" baseline="-25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i="1" u="none" strike="noStrike" cap="none"/>
                        <a:t>= t</a:t>
                      </a:r>
                      <a:r>
                        <a:rPr lang="en-US" sz="1900" i="1" u="none" strike="noStrike" cap="none" baseline="-25000"/>
                        <a:t>cycle</a:t>
                      </a:r>
                      <a:r>
                        <a:rPr lang="en-US" sz="1900" u="none" strike="noStrike" cap="none"/>
                        <a:t> = 800 ps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>
                          <a:solidFill>
                            <a:srgbClr val="FF0000"/>
                          </a:solidFill>
                        </a:rPr>
                        <a:t>1000 ps</a:t>
                      </a:r>
                      <a:endParaRPr sz="19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Clock rate, </a:t>
                      </a:r>
                      <a:r>
                        <a:rPr lang="en-US" sz="1900" i="1" u="none" strike="noStrike" cap="none"/>
                        <a:t>f</a:t>
                      </a:r>
                      <a:r>
                        <a:rPr lang="en-US" sz="1900" i="1" u="none" strike="noStrike" cap="none" baseline="-25000"/>
                        <a:t>s</a:t>
                      </a:r>
                      <a:endParaRPr sz="1900" i="1" u="none" strike="noStrike" cap="none" baseline="-25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1/800 ps = 1.25 GHz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1/200 ps = </a:t>
                      </a:r>
                      <a:r>
                        <a:rPr lang="en-US" sz="1900" u="none" strike="noStrike" cap="none">
                          <a:solidFill>
                            <a:srgbClr val="FF0000"/>
                          </a:solidFill>
                        </a:rPr>
                        <a:t>5 GHz</a:t>
                      </a:r>
                      <a:endParaRPr sz="19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Relative speed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1 x</a:t>
                      </a:r>
                      <a:endParaRPr sz="1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 dirty="0">
                          <a:solidFill>
                            <a:srgbClr val="FF0000"/>
                          </a:solidFill>
                        </a:rPr>
                        <a:t>4 x</a:t>
                      </a:r>
                      <a:endParaRPr sz="19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" name="Google Shape;601;g5ce8b99149_0_339">
            <a:extLst>
              <a:ext uri="{FF2B5EF4-FFF2-40B4-BE49-F238E27FC236}">
                <a16:creationId xmlns:a16="http://schemas.microsoft.com/office/drawing/2014/main" id="{E0AA044A-0ACD-1E40-BAD6-909C7455568E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519025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6" name="Google Shape;1686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5303" y="4185249"/>
            <a:ext cx="2711628" cy="51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7" name="Google Shape;168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9124" y="4905761"/>
            <a:ext cx="2711628" cy="51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8" name="Google Shape;1688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73149" y="5654259"/>
            <a:ext cx="2711628" cy="512312"/>
          </a:xfrm>
          <a:prstGeom prst="rect">
            <a:avLst/>
          </a:prstGeom>
          <a:noFill/>
          <a:ln>
            <a:noFill/>
          </a:ln>
        </p:spPr>
      </p:pic>
      <p:sp>
        <p:nvSpPr>
          <p:cNvPr id="1689" name="Google Shape;1689;p46"/>
          <p:cNvSpPr txBox="1">
            <a:spLocks noGrp="1"/>
          </p:cNvSpPr>
          <p:nvPr>
            <p:ph type="title"/>
          </p:nvPr>
        </p:nvSpPr>
        <p:spPr>
          <a:xfrm>
            <a:off x="129049" y="63467"/>
            <a:ext cx="8628184" cy="1053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</a:pPr>
            <a:r>
              <a:rPr lang="en-US" kern="1200" dirty="0">
                <a:solidFill>
                  <a:srgbClr val="0070C0"/>
                </a:solidFill>
                <a:latin typeface="Calibri"/>
                <a:ea typeface="+mj-ea"/>
                <a:cs typeface="Calibri"/>
              </a:rPr>
              <a:t>Sequential vs Simultaneous</a:t>
            </a:r>
            <a:endParaRPr kern="1200" dirty="0">
              <a:solidFill>
                <a:srgbClr val="0070C0"/>
              </a:solidFill>
              <a:latin typeface="Calibri"/>
              <a:ea typeface="+mj-ea"/>
              <a:cs typeface="Calibri"/>
            </a:endParaRPr>
          </a:p>
        </p:txBody>
      </p:sp>
      <p:sp>
        <p:nvSpPr>
          <p:cNvPr id="1690" name="Google Shape;1690;p46"/>
          <p:cNvSpPr txBox="1"/>
          <p:nvPr/>
        </p:nvSpPr>
        <p:spPr>
          <a:xfrm>
            <a:off x="889613" y="2068983"/>
            <a:ext cx="139247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add t0, t1, t2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1" name="Google Shape;1691;p46"/>
          <p:cNvSpPr txBox="1"/>
          <p:nvPr/>
        </p:nvSpPr>
        <p:spPr>
          <a:xfrm>
            <a:off x="889613" y="2806011"/>
            <a:ext cx="124155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or t3, t4, t5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2" name="Google Shape;1692;p46"/>
          <p:cNvSpPr txBox="1"/>
          <p:nvPr/>
        </p:nvSpPr>
        <p:spPr>
          <a:xfrm>
            <a:off x="889613" y="3581883"/>
            <a:ext cx="123558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sll t6, t0, t3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3" name="Google Shape;1693;p46"/>
          <p:cNvCxnSpPr/>
          <p:nvPr/>
        </p:nvCxnSpPr>
        <p:spPr>
          <a:xfrm>
            <a:off x="2824636" y="1780364"/>
            <a:ext cx="2997327" cy="0"/>
          </a:xfrm>
          <a:prstGeom prst="straightConnector1">
            <a:avLst/>
          </a:prstGeom>
          <a:noFill/>
          <a:ln w="38100" cap="flat" cmpd="sng">
            <a:solidFill>
              <a:srgbClr val="92D05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694" name="Google Shape;1694;p46"/>
          <p:cNvCxnSpPr/>
          <p:nvPr/>
        </p:nvCxnSpPr>
        <p:spPr>
          <a:xfrm rot="10800000">
            <a:off x="566314" y="2068985"/>
            <a:ext cx="0" cy="430065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none" w="sm" len="sm"/>
          </a:ln>
        </p:spPr>
      </p:cxnSp>
      <p:sp>
        <p:nvSpPr>
          <p:cNvPr id="1695" name="Google Shape;1695;p46"/>
          <p:cNvSpPr txBox="1"/>
          <p:nvPr/>
        </p:nvSpPr>
        <p:spPr>
          <a:xfrm>
            <a:off x="2576520" y="5435174"/>
            <a:ext cx="925742" cy="779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kumimoji="0" lang="en-US" sz="1600" b="0" i="1" u="none" strike="noStrike" kern="0" cap="none" spc="0" normalizeH="0" baseline="-2500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cycle</a:t>
            </a:r>
            <a:endParaRPr kumimoji="0" sz="1600" b="0" i="1" u="none" strike="noStrike" kern="0" cap="none" spc="0" normalizeH="0" baseline="-2500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= 200 ps</a:t>
            </a:r>
            <a:endParaRPr kumimoji="0" sz="1600" b="0" i="1" u="none" strike="noStrike" kern="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6" name="Google Shape;1696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8908" y="1944148"/>
            <a:ext cx="2711628" cy="51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7" name="Google Shape;169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60463" y="2674175"/>
            <a:ext cx="2711628" cy="51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8" name="Google Shape;1698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62777" y="3425007"/>
            <a:ext cx="2711628" cy="512312"/>
          </a:xfrm>
          <a:prstGeom prst="rect">
            <a:avLst/>
          </a:prstGeom>
          <a:noFill/>
          <a:ln>
            <a:noFill/>
          </a:ln>
        </p:spPr>
      </p:pic>
      <p:sp>
        <p:nvSpPr>
          <p:cNvPr id="1699" name="Google Shape;1699;p46"/>
          <p:cNvSpPr txBox="1"/>
          <p:nvPr/>
        </p:nvSpPr>
        <p:spPr>
          <a:xfrm rot="5400000">
            <a:off x="-1130349" y="4327281"/>
            <a:ext cx="28612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064C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instruction sequence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3064C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00" name="Google Shape;1700;p46"/>
          <p:cNvGrpSpPr/>
          <p:nvPr/>
        </p:nvGrpSpPr>
        <p:grpSpPr>
          <a:xfrm>
            <a:off x="3428724" y="1654348"/>
            <a:ext cx="3584219" cy="4952749"/>
            <a:chOff x="3428723" y="1737155"/>
            <a:chExt cx="3584219" cy="2395102"/>
          </a:xfrm>
        </p:grpSpPr>
        <p:grpSp>
          <p:nvGrpSpPr>
            <p:cNvPr id="1701" name="Google Shape;1701;p46"/>
            <p:cNvGrpSpPr/>
            <p:nvPr/>
          </p:nvGrpSpPr>
          <p:grpSpPr>
            <a:xfrm>
              <a:off x="3428723" y="1802738"/>
              <a:ext cx="598311" cy="2329519"/>
              <a:chOff x="3527776" y="4071280"/>
              <a:chExt cx="598311" cy="2329519"/>
            </a:xfrm>
          </p:grpSpPr>
          <p:cxnSp>
            <p:nvCxnSpPr>
              <p:cNvPr id="1702" name="Google Shape;1702;p46"/>
              <p:cNvCxnSpPr/>
              <p:nvPr/>
            </p:nvCxnSpPr>
            <p:spPr>
              <a:xfrm>
                <a:off x="3527776" y="6329119"/>
                <a:ext cx="598311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2D050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1703" name="Google Shape;1703;p46"/>
              <p:cNvCxnSpPr/>
              <p:nvPr/>
            </p:nvCxnSpPr>
            <p:spPr>
              <a:xfrm>
                <a:off x="4126087" y="4071280"/>
                <a:ext cx="0" cy="232951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2D05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704" name="Google Shape;1704;p46"/>
            <p:cNvGrpSpPr/>
            <p:nvPr/>
          </p:nvGrpSpPr>
          <p:grpSpPr>
            <a:xfrm>
              <a:off x="4027034" y="1802738"/>
              <a:ext cx="598311" cy="2329519"/>
              <a:chOff x="3527776" y="4071280"/>
              <a:chExt cx="598311" cy="2329519"/>
            </a:xfrm>
          </p:grpSpPr>
          <p:cxnSp>
            <p:nvCxnSpPr>
              <p:cNvPr id="1705" name="Google Shape;1705;p46"/>
              <p:cNvCxnSpPr/>
              <p:nvPr/>
            </p:nvCxnSpPr>
            <p:spPr>
              <a:xfrm>
                <a:off x="3527776" y="6329119"/>
                <a:ext cx="598311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2D050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1706" name="Google Shape;1706;p46"/>
              <p:cNvCxnSpPr/>
              <p:nvPr/>
            </p:nvCxnSpPr>
            <p:spPr>
              <a:xfrm>
                <a:off x="4126087" y="4071280"/>
                <a:ext cx="0" cy="232951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2D05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707" name="Google Shape;1707;p46"/>
            <p:cNvGrpSpPr/>
            <p:nvPr/>
          </p:nvGrpSpPr>
          <p:grpSpPr>
            <a:xfrm>
              <a:off x="4625344" y="1802737"/>
              <a:ext cx="598311" cy="2329519"/>
              <a:chOff x="3527776" y="4071280"/>
              <a:chExt cx="598311" cy="2329519"/>
            </a:xfrm>
          </p:grpSpPr>
          <p:cxnSp>
            <p:nvCxnSpPr>
              <p:cNvPr id="1708" name="Google Shape;1708;p46"/>
              <p:cNvCxnSpPr/>
              <p:nvPr/>
            </p:nvCxnSpPr>
            <p:spPr>
              <a:xfrm>
                <a:off x="3527776" y="6329119"/>
                <a:ext cx="598311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2D050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1709" name="Google Shape;1709;p46"/>
              <p:cNvCxnSpPr/>
              <p:nvPr/>
            </p:nvCxnSpPr>
            <p:spPr>
              <a:xfrm>
                <a:off x="4126087" y="4071280"/>
                <a:ext cx="0" cy="232951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2D05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710" name="Google Shape;1710;p46"/>
            <p:cNvGrpSpPr/>
            <p:nvPr/>
          </p:nvGrpSpPr>
          <p:grpSpPr>
            <a:xfrm>
              <a:off x="5223653" y="1737155"/>
              <a:ext cx="598311" cy="2395101"/>
              <a:chOff x="3527776" y="4005698"/>
              <a:chExt cx="598311" cy="2395101"/>
            </a:xfrm>
          </p:grpSpPr>
          <p:cxnSp>
            <p:nvCxnSpPr>
              <p:cNvPr id="1711" name="Google Shape;1711;p46"/>
              <p:cNvCxnSpPr/>
              <p:nvPr/>
            </p:nvCxnSpPr>
            <p:spPr>
              <a:xfrm>
                <a:off x="3527776" y="6329119"/>
                <a:ext cx="598311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2D050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1712" name="Google Shape;1712;p46"/>
              <p:cNvCxnSpPr/>
              <p:nvPr/>
            </p:nvCxnSpPr>
            <p:spPr>
              <a:xfrm>
                <a:off x="4126087" y="4005698"/>
                <a:ext cx="0" cy="2395101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2D05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713" name="Google Shape;1713;p46"/>
            <p:cNvGrpSpPr/>
            <p:nvPr/>
          </p:nvGrpSpPr>
          <p:grpSpPr>
            <a:xfrm>
              <a:off x="5821962" y="2498292"/>
              <a:ext cx="598311" cy="1633964"/>
              <a:chOff x="3527776" y="4766835"/>
              <a:chExt cx="598311" cy="1633964"/>
            </a:xfrm>
          </p:grpSpPr>
          <p:cxnSp>
            <p:nvCxnSpPr>
              <p:cNvPr id="1714" name="Google Shape;1714;p46"/>
              <p:cNvCxnSpPr/>
              <p:nvPr/>
            </p:nvCxnSpPr>
            <p:spPr>
              <a:xfrm>
                <a:off x="3527776" y="6329119"/>
                <a:ext cx="598311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2D050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1715" name="Google Shape;1715;p46"/>
              <p:cNvCxnSpPr/>
              <p:nvPr/>
            </p:nvCxnSpPr>
            <p:spPr>
              <a:xfrm>
                <a:off x="4126087" y="4766835"/>
                <a:ext cx="0" cy="163396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2D05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716" name="Google Shape;1716;p46"/>
            <p:cNvGrpSpPr/>
            <p:nvPr/>
          </p:nvGrpSpPr>
          <p:grpSpPr>
            <a:xfrm>
              <a:off x="6414631" y="2894504"/>
              <a:ext cx="598311" cy="1236040"/>
              <a:chOff x="3527776" y="5164759"/>
              <a:chExt cx="598311" cy="1236040"/>
            </a:xfrm>
          </p:grpSpPr>
          <p:cxnSp>
            <p:nvCxnSpPr>
              <p:cNvPr id="1717" name="Google Shape;1717;p46"/>
              <p:cNvCxnSpPr/>
              <p:nvPr/>
            </p:nvCxnSpPr>
            <p:spPr>
              <a:xfrm>
                <a:off x="3527776" y="6329119"/>
                <a:ext cx="598311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2D050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1718" name="Google Shape;1718;p46"/>
              <p:cNvCxnSpPr/>
              <p:nvPr/>
            </p:nvCxnSpPr>
            <p:spPr>
              <a:xfrm>
                <a:off x="4126087" y="5164759"/>
                <a:ext cx="0" cy="123604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2D05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719" name="Google Shape;1719;p46"/>
          <p:cNvGrpSpPr/>
          <p:nvPr/>
        </p:nvGrpSpPr>
        <p:grpSpPr>
          <a:xfrm>
            <a:off x="2830412" y="1801027"/>
            <a:ext cx="598311" cy="4802528"/>
            <a:chOff x="3527776" y="4071280"/>
            <a:chExt cx="598311" cy="2329461"/>
          </a:xfrm>
        </p:grpSpPr>
        <p:cxnSp>
          <p:nvCxnSpPr>
            <p:cNvPr id="1720" name="Google Shape;1720;p46"/>
            <p:cNvCxnSpPr/>
            <p:nvPr/>
          </p:nvCxnSpPr>
          <p:spPr>
            <a:xfrm>
              <a:off x="3527776" y="5834225"/>
              <a:ext cx="598311" cy="0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721" name="Google Shape;1721;p46"/>
            <p:cNvCxnSpPr/>
            <p:nvPr/>
          </p:nvCxnSpPr>
          <p:spPr>
            <a:xfrm>
              <a:off x="4126087" y="4071280"/>
              <a:ext cx="0" cy="2329461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1722" name="Google Shape;1722;p46"/>
          <p:cNvCxnSpPr/>
          <p:nvPr/>
        </p:nvCxnSpPr>
        <p:spPr>
          <a:xfrm>
            <a:off x="2824635" y="1654347"/>
            <a:ext cx="0" cy="3848783"/>
          </a:xfrm>
          <a:prstGeom prst="straightConnector1">
            <a:avLst/>
          </a:prstGeom>
          <a:noFill/>
          <a:ln w="1905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23" name="Google Shape;1723;p46"/>
          <p:cNvSpPr txBox="1"/>
          <p:nvPr/>
        </p:nvSpPr>
        <p:spPr>
          <a:xfrm>
            <a:off x="3560463" y="1351995"/>
            <a:ext cx="1731358" cy="45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kumimoji="0" lang="en-US" sz="1600" b="0" i="1" u="none" strike="noStrike" kern="0" cap="none" spc="0" normalizeH="0" baseline="-2500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instruction</a:t>
            </a:r>
            <a:r>
              <a:rPr kumimoji="0" lang="en-US" sz="1600" b="0" i="1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= 1000 ps</a:t>
            </a:r>
            <a:endParaRPr kumimoji="0" sz="1600" b="0" i="1" u="none" strike="noStrike" kern="0" cap="none" spc="0" normalizeH="0" baseline="-2500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24" name="Google Shape;1724;p46"/>
          <p:cNvGrpSpPr/>
          <p:nvPr/>
        </p:nvGrpSpPr>
        <p:grpSpPr>
          <a:xfrm>
            <a:off x="7012943" y="4761569"/>
            <a:ext cx="632125" cy="1775195"/>
            <a:chOff x="3493962" y="4786475"/>
            <a:chExt cx="632125" cy="1614324"/>
          </a:xfrm>
        </p:grpSpPr>
        <p:cxnSp>
          <p:nvCxnSpPr>
            <p:cNvPr id="1725" name="Google Shape;1725;p46"/>
            <p:cNvCxnSpPr/>
            <p:nvPr/>
          </p:nvCxnSpPr>
          <p:spPr>
            <a:xfrm>
              <a:off x="3493962" y="6329119"/>
              <a:ext cx="632125" cy="0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726" name="Google Shape;1726;p46"/>
            <p:cNvCxnSpPr/>
            <p:nvPr/>
          </p:nvCxnSpPr>
          <p:spPr>
            <a:xfrm>
              <a:off x="4126087" y="4786475"/>
              <a:ext cx="0" cy="1614324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727" name="Google Shape;1727;p46"/>
          <p:cNvGrpSpPr/>
          <p:nvPr/>
        </p:nvGrpSpPr>
        <p:grpSpPr>
          <a:xfrm>
            <a:off x="7655431" y="5503129"/>
            <a:ext cx="598311" cy="1033639"/>
            <a:chOff x="3527776" y="5460831"/>
            <a:chExt cx="598311" cy="939968"/>
          </a:xfrm>
        </p:grpSpPr>
        <p:cxnSp>
          <p:nvCxnSpPr>
            <p:cNvPr id="1728" name="Google Shape;1728;p46"/>
            <p:cNvCxnSpPr/>
            <p:nvPr/>
          </p:nvCxnSpPr>
          <p:spPr>
            <a:xfrm>
              <a:off x="3527776" y="6329119"/>
              <a:ext cx="598311" cy="0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729" name="Google Shape;1729;p46"/>
            <p:cNvCxnSpPr/>
            <p:nvPr/>
          </p:nvCxnSpPr>
          <p:spPr>
            <a:xfrm>
              <a:off x="4126087" y="5460831"/>
              <a:ext cx="0" cy="939968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730" name="Google Shape;1730;p46"/>
          <p:cNvGrpSpPr/>
          <p:nvPr/>
        </p:nvGrpSpPr>
        <p:grpSpPr>
          <a:xfrm>
            <a:off x="8252613" y="5503129"/>
            <a:ext cx="598311" cy="1035916"/>
            <a:chOff x="3527776" y="5458759"/>
            <a:chExt cx="598311" cy="942040"/>
          </a:xfrm>
        </p:grpSpPr>
        <p:cxnSp>
          <p:nvCxnSpPr>
            <p:cNvPr id="1731" name="Google Shape;1731;p46"/>
            <p:cNvCxnSpPr/>
            <p:nvPr/>
          </p:nvCxnSpPr>
          <p:spPr>
            <a:xfrm>
              <a:off x="3527776" y="6324048"/>
              <a:ext cx="598311" cy="0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732" name="Google Shape;1732;p46"/>
            <p:cNvCxnSpPr/>
            <p:nvPr/>
          </p:nvCxnSpPr>
          <p:spPr>
            <a:xfrm>
              <a:off x="4126087" y="5458759"/>
              <a:ext cx="0" cy="942040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733" name="Google Shape;1733;p46"/>
          <p:cNvSpPr txBox="1"/>
          <p:nvPr/>
        </p:nvSpPr>
        <p:spPr>
          <a:xfrm>
            <a:off x="908960" y="4342124"/>
            <a:ext cx="124753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sw t0, 4(t3)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4" name="Google Shape;1734;p46"/>
          <p:cNvSpPr txBox="1"/>
          <p:nvPr/>
        </p:nvSpPr>
        <p:spPr>
          <a:xfrm>
            <a:off x="895554" y="5066265"/>
            <a:ext cx="121022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lw t0, 8(t3)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5" name="Google Shape;1735;p46"/>
          <p:cNvSpPr txBox="1"/>
          <p:nvPr/>
        </p:nvSpPr>
        <p:spPr>
          <a:xfrm>
            <a:off x="904899" y="5786914"/>
            <a:ext cx="136813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addi t2, t2, 1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6" name="Google Shape;1736;p46"/>
          <p:cNvSpPr txBox="1"/>
          <p:nvPr/>
        </p:nvSpPr>
        <p:spPr>
          <a:xfrm>
            <a:off x="1608123" y="1006397"/>
            <a:ext cx="59338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1" i="1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What happens </a:t>
            </a:r>
            <a:r>
              <a:rPr kumimoji="0" lang="en-US" sz="1800" b="1" i="1" u="sng" strike="noStrike" kern="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sequentially</a:t>
            </a:r>
            <a:r>
              <a:rPr kumimoji="0" lang="en-US" sz="1800" b="1" i="1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, what happens </a:t>
            </a:r>
            <a:r>
              <a:rPr kumimoji="0" lang="en-US" sz="1800" b="1" i="1" u="sng" strike="noStrike" kern="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simultaneously</a:t>
            </a:r>
            <a:r>
              <a:rPr kumimoji="0" lang="en-US" sz="1800" b="1" i="1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?</a:t>
            </a:r>
            <a:endParaRPr kumimoji="0" sz="1800" b="1" i="1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7" name="Google Shape;1737;p46"/>
          <p:cNvCxnSpPr/>
          <p:nvPr/>
        </p:nvCxnSpPr>
        <p:spPr>
          <a:xfrm>
            <a:off x="9049275" y="1851275"/>
            <a:ext cx="0" cy="45441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54" name="Google Shape;601;g5ce8b99149_0_339">
            <a:extLst>
              <a:ext uri="{FF2B5EF4-FFF2-40B4-BE49-F238E27FC236}">
                <a16:creationId xmlns:a16="http://schemas.microsoft.com/office/drawing/2014/main" id="{F0A9290E-FBD5-8E44-9381-26AF88F9A6E7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3886278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</a:pPr>
            <a:r>
              <a:rPr lang="en-US" dirty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Instruction Level Parallelism (ILP)</a:t>
            </a:r>
            <a:endParaRPr dirty="0">
              <a:solidFill>
                <a:srgbClr val="0070C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743" name="Google Shape;1743;p4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Pipelining allows us to execute </a:t>
            </a:r>
            <a:r>
              <a:rPr lang="en-US" dirty="0">
                <a:solidFill>
                  <a:srgbClr val="0070C0"/>
                </a:solidFill>
                <a:sym typeface="Calibri"/>
              </a:rPr>
              <a:t>parts of multiple instructions</a:t>
            </a:r>
            <a:r>
              <a:rPr lang="en-US" dirty="0">
                <a:sym typeface="Calibri"/>
              </a:rPr>
              <a:t> at the same time using the same hardware!</a:t>
            </a:r>
            <a:endParaRPr dirty="0"/>
          </a:p>
          <a:p>
            <a:pPr lvl="1"/>
            <a:r>
              <a:rPr lang="en-US" dirty="0">
                <a:sym typeface="Calibri"/>
              </a:rPr>
              <a:t>This is known as </a:t>
            </a:r>
            <a:r>
              <a:rPr lang="en-US" dirty="0">
                <a:solidFill>
                  <a:srgbClr val="0070C0"/>
                </a:solidFill>
                <a:sym typeface="Calibri"/>
              </a:rPr>
              <a:t>instruction level parallelism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5" name="Google Shape;601;g5ce8b99149_0_339">
            <a:extLst>
              <a:ext uri="{FF2B5EF4-FFF2-40B4-BE49-F238E27FC236}">
                <a16:creationId xmlns:a16="http://schemas.microsoft.com/office/drawing/2014/main" id="{D60DE999-BC2A-C748-9954-8E7B8E018454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3961664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6" name="Google Shape;1686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5303" y="4185249"/>
            <a:ext cx="2711628" cy="51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7" name="Google Shape;168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9124" y="4905761"/>
            <a:ext cx="2711628" cy="51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8" name="Google Shape;1688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73149" y="5654259"/>
            <a:ext cx="2711628" cy="512312"/>
          </a:xfrm>
          <a:prstGeom prst="rect">
            <a:avLst/>
          </a:prstGeom>
          <a:noFill/>
          <a:ln>
            <a:noFill/>
          </a:ln>
        </p:spPr>
      </p:pic>
      <p:sp>
        <p:nvSpPr>
          <p:cNvPr id="1689" name="Google Shape;1689;p46"/>
          <p:cNvSpPr txBox="1">
            <a:spLocks noGrp="1"/>
          </p:cNvSpPr>
          <p:nvPr>
            <p:ph type="title" idx="4294967295"/>
          </p:nvPr>
        </p:nvSpPr>
        <p:spPr>
          <a:xfrm>
            <a:off x="244605" y="19055"/>
            <a:ext cx="8628063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</a:pPr>
            <a:r>
              <a:rPr lang="en-US" sz="3600" dirty="0">
                <a:solidFill>
                  <a:schemeClr val="accent1"/>
                </a:solidFill>
                <a:latin typeface="Calibri"/>
                <a:cs typeface="Calibri"/>
              </a:rPr>
              <a:t>Sequential vs Simultaneous</a:t>
            </a:r>
            <a:endParaRPr sz="3600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1690" name="Google Shape;1690;p46"/>
          <p:cNvSpPr txBox="1"/>
          <p:nvPr/>
        </p:nvSpPr>
        <p:spPr>
          <a:xfrm>
            <a:off x="889613" y="2068983"/>
            <a:ext cx="139247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add t0, t1, t2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1" name="Google Shape;1691;p46"/>
          <p:cNvSpPr txBox="1"/>
          <p:nvPr/>
        </p:nvSpPr>
        <p:spPr>
          <a:xfrm>
            <a:off x="889613" y="2806011"/>
            <a:ext cx="124155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or t3, t4, t5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2" name="Google Shape;1692;p46"/>
          <p:cNvSpPr txBox="1"/>
          <p:nvPr/>
        </p:nvSpPr>
        <p:spPr>
          <a:xfrm>
            <a:off x="889613" y="3581883"/>
            <a:ext cx="123558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sll t6, t0, t3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3" name="Google Shape;1693;p46"/>
          <p:cNvCxnSpPr/>
          <p:nvPr/>
        </p:nvCxnSpPr>
        <p:spPr>
          <a:xfrm>
            <a:off x="2824636" y="1780364"/>
            <a:ext cx="2997327" cy="0"/>
          </a:xfrm>
          <a:prstGeom prst="straightConnector1">
            <a:avLst/>
          </a:prstGeom>
          <a:noFill/>
          <a:ln w="38100" cap="flat" cmpd="sng">
            <a:solidFill>
              <a:srgbClr val="92D05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694" name="Google Shape;1694;p46"/>
          <p:cNvCxnSpPr/>
          <p:nvPr/>
        </p:nvCxnSpPr>
        <p:spPr>
          <a:xfrm rot="10800000">
            <a:off x="566314" y="2068985"/>
            <a:ext cx="0" cy="430065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none" w="sm" len="sm"/>
          </a:ln>
        </p:spPr>
      </p:cxnSp>
      <p:sp>
        <p:nvSpPr>
          <p:cNvPr id="1695" name="Google Shape;1695;p46"/>
          <p:cNvSpPr txBox="1"/>
          <p:nvPr/>
        </p:nvSpPr>
        <p:spPr>
          <a:xfrm>
            <a:off x="2576520" y="5435174"/>
            <a:ext cx="925742" cy="779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kumimoji="0" lang="en-US" sz="1600" b="0" i="1" u="none" strike="noStrike" kern="0" cap="none" spc="0" normalizeH="0" baseline="-2500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cycle</a:t>
            </a:r>
            <a:endParaRPr kumimoji="0" sz="1600" b="0" i="1" u="none" strike="noStrike" kern="0" cap="none" spc="0" normalizeH="0" baseline="-2500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= 200 ps</a:t>
            </a:r>
            <a:endParaRPr kumimoji="0" sz="1600" b="0" i="1" u="none" strike="noStrike" kern="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6" name="Google Shape;1696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8908" y="1944148"/>
            <a:ext cx="2711628" cy="51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7" name="Google Shape;169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60463" y="2674175"/>
            <a:ext cx="2711628" cy="51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8" name="Google Shape;1698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62777" y="3425007"/>
            <a:ext cx="2711628" cy="512312"/>
          </a:xfrm>
          <a:prstGeom prst="rect">
            <a:avLst/>
          </a:prstGeom>
          <a:noFill/>
          <a:ln>
            <a:noFill/>
          </a:ln>
        </p:spPr>
      </p:pic>
      <p:sp>
        <p:nvSpPr>
          <p:cNvPr id="1699" name="Google Shape;1699;p46"/>
          <p:cNvSpPr txBox="1"/>
          <p:nvPr/>
        </p:nvSpPr>
        <p:spPr>
          <a:xfrm rot="5400000">
            <a:off x="-1130349" y="4327281"/>
            <a:ext cx="28612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064C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instruction sequence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3064C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00" name="Google Shape;1700;p46"/>
          <p:cNvGrpSpPr/>
          <p:nvPr/>
        </p:nvGrpSpPr>
        <p:grpSpPr>
          <a:xfrm>
            <a:off x="3428724" y="1654348"/>
            <a:ext cx="3584219" cy="4952749"/>
            <a:chOff x="3428723" y="1737155"/>
            <a:chExt cx="3584219" cy="2395102"/>
          </a:xfrm>
        </p:grpSpPr>
        <p:grpSp>
          <p:nvGrpSpPr>
            <p:cNvPr id="1701" name="Google Shape;1701;p46"/>
            <p:cNvGrpSpPr/>
            <p:nvPr/>
          </p:nvGrpSpPr>
          <p:grpSpPr>
            <a:xfrm>
              <a:off x="3428723" y="1802738"/>
              <a:ext cx="598311" cy="2329519"/>
              <a:chOff x="3527776" y="4071280"/>
              <a:chExt cx="598311" cy="2329519"/>
            </a:xfrm>
          </p:grpSpPr>
          <p:cxnSp>
            <p:nvCxnSpPr>
              <p:cNvPr id="1702" name="Google Shape;1702;p46"/>
              <p:cNvCxnSpPr/>
              <p:nvPr/>
            </p:nvCxnSpPr>
            <p:spPr>
              <a:xfrm>
                <a:off x="3527776" y="6329119"/>
                <a:ext cx="598311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2D050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1703" name="Google Shape;1703;p46"/>
              <p:cNvCxnSpPr/>
              <p:nvPr/>
            </p:nvCxnSpPr>
            <p:spPr>
              <a:xfrm>
                <a:off x="4126087" y="4071280"/>
                <a:ext cx="0" cy="232951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2D05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704" name="Google Shape;1704;p46"/>
            <p:cNvGrpSpPr/>
            <p:nvPr/>
          </p:nvGrpSpPr>
          <p:grpSpPr>
            <a:xfrm>
              <a:off x="4027034" y="1802738"/>
              <a:ext cx="598311" cy="2329519"/>
              <a:chOff x="3527776" y="4071280"/>
              <a:chExt cx="598311" cy="2329519"/>
            </a:xfrm>
          </p:grpSpPr>
          <p:cxnSp>
            <p:nvCxnSpPr>
              <p:cNvPr id="1705" name="Google Shape;1705;p46"/>
              <p:cNvCxnSpPr/>
              <p:nvPr/>
            </p:nvCxnSpPr>
            <p:spPr>
              <a:xfrm>
                <a:off x="3527776" y="6329119"/>
                <a:ext cx="598311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2D050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1706" name="Google Shape;1706;p46"/>
              <p:cNvCxnSpPr/>
              <p:nvPr/>
            </p:nvCxnSpPr>
            <p:spPr>
              <a:xfrm>
                <a:off x="4126087" y="4071280"/>
                <a:ext cx="0" cy="232951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2D05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707" name="Google Shape;1707;p46"/>
            <p:cNvGrpSpPr/>
            <p:nvPr/>
          </p:nvGrpSpPr>
          <p:grpSpPr>
            <a:xfrm>
              <a:off x="4625344" y="1802737"/>
              <a:ext cx="598311" cy="2329519"/>
              <a:chOff x="3527776" y="4071280"/>
              <a:chExt cx="598311" cy="2329519"/>
            </a:xfrm>
          </p:grpSpPr>
          <p:cxnSp>
            <p:nvCxnSpPr>
              <p:cNvPr id="1708" name="Google Shape;1708;p46"/>
              <p:cNvCxnSpPr/>
              <p:nvPr/>
            </p:nvCxnSpPr>
            <p:spPr>
              <a:xfrm>
                <a:off x="3527776" y="6329119"/>
                <a:ext cx="598311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2D050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1709" name="Google Shape;1709;p46"/>
              <p:cNvCxnSpPr/>
              <p:nvPr/>
            </p:nvCxnSpPr>
            <p:spPr>
              <a:xfrm>
                <a:off x="4126087" y="4071280"/>
                <a:ext cx="0" cy="232951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2D05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710" name="Google Shape;1710;p46"/>
            <p:cNvGrpSpPr/>
            <p:nvPr/>
          </p:nvGrpSpPr>
          <p:grpSpPr>
            <a:xfrm>
              <a:off x="5223653" y="1737155"/>
              <a:ext cx="598311" cy="2395101"/>
              <a:chOff x="3527776" y="4005698"/>
              <a:chExt cx="598311" cy="2395101"/>
            </a:xfrm>
          </p:grpSpPr>
          <p:cxnSp>
            <p:nvCxnSpPr>
              <p:cNvPr id="1711" name="Google Shape;1711;p46"/>
              <p:cNvCxnSpPr/>
              <p:nvPr/>
            </p:nvCxnSpPr>
            <p:spPr>
              <a:xfrm>
                <a:off x="3527776" y="6329119"/>
                <a:ext cx="598311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2D050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1712" name="Google Shape;1712;p46"/>
              <p:cNvCxnSpPr/>
              <p:nvPr/>
            </p:nvCxnSpPr>
            <p:spPr>
              <a:xfrm>
                <a:off x="4126087" y="4005698"/>
                <a:ext cx="0" cy="2395101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2D05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713" name="Google Shape;1713;p46"/>
            <p:cNvGrpSpPr/>
            <p:nvPr/>
          </p:nvGrpSpPr>
          <p:grpSpPr>
            <a:xfrm>
              <a:off x="5821962" y="2498292"/>
              <a:ext cx="598311" cy="1633964"/>
              <a:chOff x="3527776" y="4766835"/>
              <a:chExt cx="598311" cy="1633964"/>
            </a:xfrm>
          </p:grpSpPr>
          <p:cxnSp>
            <p:nvCxnSpPr>
              <p:cNvPr id="1714" name="Google Shape;1714;p46"/>
              <p:cNvCxnSpPr/>
              <p:nvPr/>
            </p:nvCxnSpPr>
            <p:spPr>
              <a:xfrm>
                <a:off x="3527776" y="6329119"/>
                <a:ext cx="598311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2D050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1715" name="Google Shape;1715;p46"/>
              <p:cNvCxnSpPr/>
              <p:nvPr/>
            </p:nvCxnSpPr>
            <p:spPr>
              <a:xfrm>
                <a:off x="4126087" y="4766835"/>
                <a:ext cx="0" cy="163396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2D05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716" name="Google Shape;1716;p46"/>
            <p:cNvGrpSpPr/>
            <p:nvPr/>
          </p:nvGrpSpPr>
          <p:grpSpPr>
            <a:xfrm>
              <a:off x="6414631" y="2894504"/>
              <a:ext cx="598311" cy="1236040"/>
              <a:chOff x="3527776" y="5164759"/>
              <a:chExt cx="598311" cy="1236040"/>
            </a:xfrm>
          </p:grpSpPr>
          <p:cxnSp>
            <p:nvCxnSpPr>
              <p:cNvPr id="1717" name="Google Shape;1717;p46"/>
              <p:cNvCxnSpPr/>
              <p:nvPr/>
            </p:nvCxnSpPr>
            <p:spPr>
              <a:xfrm>
                <a:off x="3527776" y="6329119"/>
                <a:ext cx="598311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2D050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1718" name="Google Shape;1718;p46"/>
              <p:cNvCxnSpPr/>
              <p:nvPr/>
            </p:nvCxnSpPr>
            <p:spPr>
              <a:xfrm>
                <a:off x="4126087" y="5164759"/>
                <a:ext cx="0" cy="123604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2D05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719" name="Google Shape;1719;p46"/>
          <p:cNvGrpSpPr/>
          <p:nvPr/>
        </p:nvGrpSpPr>
        <p:grpSpPr>
          <a:xfrm>
            <a:off x="2830412" y="1801027"/>
            <a:ext cx="598311" cy="4802528"/>
            <a:chOff x="3527776" y="4071280"/>
            <a:chExt cx="598311" cy="2329461"/>
          </a:xfrm>
        </p:grpSpPr>
        <p:cxnSp>
          <p:nvCxnSpPr>
            <p:cNvPr id="1720" name="Google Shape;1720;p46"/>
            <p:cNvCxnSpPr/>
            <p:nvPr/>
          </p:nvCxnSpPr>
          <p:spPr>
            <a:xfrm>
              <a:off x="3527776" y="5834225"/>
              <a:ext cx="598311" cy="0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721" name="Google Shape;1721;p46"/>
            <p:cNvCxnSpPr/>
            <p:nvPr/>
          </p:nvCxnSpPr>
          <p:spPr>
            <a:xfrm>
              <a:off x="4126087" y="4071280"/>
              <a:ext cx="0" cy="2329461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1722" name="Google Shape;1722;p46"/>
          <p:cNvCxnSpPr/>
          <p:nvPr/>
        </p:nvCxnSpPr>
        <p:spPr>
          <a:xfrm>
            <a:off x="2824635" y="1654347"/>
            <a:ext cx="0" cy="3848783"/>
          </a:xfrm>
          <a:prstGeom prst="straightConnector1">
            <a:avLst/>
          </a:prstGeom>
          <a:noFill/>
          <a:ln w="1905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23" name="Google Shape;1723;p46"/>
          <p:cNvSpPr txBox="1"/>
          <p:nvPr/>
        </p:nvSpPr>
        <p:spPr>
          <a:xfrm>
            <a:off x="3560463" y="1351995"/>
            <a:ext cx="1731358" cy="45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kumimoji="0" lang="en-US" sz="1600" b="0" i="1" u="none" strike="noStrike" kern="0" cap="none" spc="0" normalizeH="0" baseline="-2500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instruction</a:t>
            </a:r>
            <a:r>
              <a:rPr kumimoji="0" lang="en-US" sz="1600" b="0" i="1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= 1000 ps</a:t>
            </a:r>
            <a:endParaRPr kumimoji="0" sz="1600" b="0" i="1" u="none" strike="noStrike" kern="0" cap="none" spc="0" normalizeH="0" baseline="-2500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24" name="Google Shape;1724;p46"/>
          <p:cNvGrpSpPr/>
          <p:nvPr/>
        </p:nvGrpSpPr>
        <p:grpSpPr>
          <a:xfrm>
            <a:off x="7012943" y="4761569"/>
            <a:ext cx="632125" cy="1775195"/>
            <a:chOff x="3493962" y="4786475"/>
            <a:chExt cx="632125" cy="1614324"/>
          </a:xfrm>
        </p:grpSpPr>
        <p:cxnSp>
          <p:nvCxnSpPr>
            <p:cNvPr id="1725" name="Google Shape;1725;p46"/>
            <p:cNvCxnSpPr/>
            <p:nvPr/>
          </p:nvCxnSpPr>
          <p:spPr>
            <a:xfrm>
              <a:off x="3493962" y="6329119"/>
              <a:ext cx="632125" cy="0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726" name="Google Shape;1726;p46"/>
            <p:cNvCxnSpPr/>
            <p:nvPr/>
          </p:nvCxnSpPr>
          <p:spPr>
            <a:xfrm>
              <a:off x="4126087" y="4786475"/>
              <a:ext cx="0" cy="1614324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727" name="Google Shape;1727;p46"/>
          <p:cNvGrpSpPr/>
          <p:nvPr/>
        </p:nvGrpSpPr>
        <p:grpSpPr>
          <a:xfrm>
            <a:off x="7655431" y="5503129"/>
            <a:ext cx="598311" cy="1033639"/>
            <a:chOff x="3527776" y="5460831"/>
            <a:chExt cx="598311" cy="939968"/>
          </a:xfrm>
        </p:grpSpPr>
        <p:cxnSp>
          <p:nvCxnSpPr>
            <p:cNvPr id="1728" name="Google Shape;1728;p46"/>
            <p:cNvCxnSpPr/>
            <p:nvPr/>
          </p:nvCxnSpPr>
          <p:spPr>
            <a:xfrm>
              <a:off x="3527776" y="6329119"/>
              <a:ext cx="598311" cy="0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729" name="Google Shape;1729;p46"/>
            <p:cNvCxnSpPr/>
            <p:nvPr/>
          </p:nvCxnSpPr>
          <p:spPr>
            <a:xfrm>
              <a:off x="4126087" y="5460831"/>
              <a:ext cx="0" cy="939968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730" name="Google Shape;1730;p46"/>
          <p:cNvGrpSpPr/>
          <p:nvPr/>
        </p:nvGrpSpPr>
        <p:grpSpPr>
          <a:xfrm>
            <a:off x="8252613" y="5503129"/>
            <a:ext cx="598311" cy="1035916"/>
            <a:chOff x="3527776" y="5458759"/>
            <a:chExt cx="598311" cy="942040"/>
          </a:xfrm>
        </p:grpSpPr>
        <p:cxnSp>
          <p:nvCxnSpPr>
            <p:cNvPr id="1731" name="Google Shape;1731;p46"/>
            <p:cNvCxnSpPr/>
            <p:nvPr/>
          </p:nvCxnSpPr>
          <p:spPr>
            <a:xfrm>
              <a:off x="3527776" y="6324048"/>
              <a:ext cx="598311" cy="0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732" name="Google Shape;1732;p46"/>
            <p:cNvCxnSpPr/>
            <p:nvPr/>
          </p:nvCxnSpPr>
          <p:spPr>
            <a:xfrm>
              <a:off x="4126087" y="5458759"/>
              <a:ext cx="0" cy="942040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733" name="Google Shape;1733;p46"/>
          <p:cNvSpPr txBox="1"/>
          <p:nvPr/>
        </p:nvSpPr>
        <p:spPr>
          <a:xfrm>
            <a:off x="908960" y="4342124"/>
            <a:ext cx="124753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sw t0, 4(t3)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4" name="Google Shape;1734;p46"/>
          <p:cNvSpPr txBox="1"/>
          <p:nvPr/>
        </p:nvSpPr>
        <p:spPr>
          <a:xfrm>
            <a:off x="895554" y="5066265"/>
            <a:ext cx="121022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lw t0, 8(t3)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5" name="Google Shape;1735;p46"/>
          <p:cNvSpPr txBox="1"/>
          <p:nvPr/>
        </p:nvSpPr>
        <p:spPr>
          <a:xfrm>
            <a:off x="904899" y="5786914"/>
            <a:ext cx="136813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addi t2, t2, 1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6" name="Google Shape;1736;p46"/>
          <p:cNvSpPr txBox="1"/>
          <p:nvPr/>
        </p:nvSpPr>
        <p:spPr>
          <a:xfrm>
            <a:off x="1608123" y="1006397"/>
            <a:ext cx="59338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1" i="1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What happens </a:t>
            </a:r>
            <a:r>
              <a:rPr kumimoji="0" lang="en-US" sz="1800" b="1" i="1" u="sng" strike="noStrike" kern="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sequentially</a:t>
            </a:r>
            <a:r>
              <a:rPr kumimoji="0" lang="en-US" sz="1800" b="1" i="1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, what happens </a:t>
            </a:r>
            <a:r>
              <a:rPr kumimoji="0" lang="en-US" sz="1800" b="1" i="1" u="sng" strike="noStrike" kern="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simultaneously</a:t>
            </a:r>
            <a:r>
              <a:rPr kumimoji="0" lang="en-US" sz="1800" b="1" i="1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?</a:t>
            </a:r>
            <a:endParaRPr kumimoji="0" sz="1800" b="1" i="1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7" name="Google Shape;1737;p46"/>
          <p:cNvCxnSpPr/>
          <p:nvPr/>
        </p:nvCxnSpPr>
        <p:spPr>
          <a:xfrm>
            <a:off x="9049275" y="1851275"/>
            <a:ext cx="0" cy="45441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stealth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3363744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"/>
          <p:cNvSpPr txBox="1">
            <a:spLocks noGrp="1"/>
          </p:cNvSpPr>
          <p:nvPr>
            <p:ph type="sldNum" sz="quarter" idx="12"/>
          </p:nvPr>
        </p:nvSpPr>
        <p:spPr>
          <a:xfrm>
            <a:off x="6762699" y="640484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6"/>
          <p:cNvSpPr txBox="1">
            <a:spLocks noGrp="1"/>
          </p:cNvSpPr>
          <p:nvPr>
            <p:ph type="title" idx="4294967295"/>
          </p:nvPr>
        </p:nvSpPr>
        <p:spPr>
          <a:xfrm>
            <a:off x="0" y="34858"/>
            <a:ext cx="8628063" cy="86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RISC-V Pipeline</a:t>
            </a:r>
            <a:endParaRPr sz="36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5303" y="3750352"/>
            <a:ext cx="2711628" cy="51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9124" y="4470864"/>
            <a:ext cx="2711628" cy="51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73149" y="5219361"/>
            <a:ext cx="2711628" cy="512312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6"/>
          <p:cNvSpPr txBox="1"/>
          <p:nvPr/>
        </p:nvSpPr>
        <p:spPr>
          <a:xfrm>
            <a:off x="889613" y="1634085"/>
            <a:ext cx="139247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t0, t1, t2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6"/>
          <p:cNvSpPr txBox="1"/>
          <p:nvPr/>
        </p:nvSpPr>
        <p:spPr>
          <a:xfrm>
            <a:off x="889613" y="2371113"/>
            <a:ext cx="124155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t3, t4, t5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6"/>
          <p:cNvSpPr txBox="1"/>
          <p:nvPr/>
        </p:nvSpPr>
        <p:spPr>
          <a:xfrm>
            <a:off x="889613" y="3146985"/>
            <a:ext cx="125993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slt t6, t0, t3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2" name="Google Shape;282;p6"/>
          <p:cNvCxnSpPr/>
          <p:nvPr/>
        </p:nvCxnSpPr>
        <p:spPr>
          <a:xfrm>
            <a:off x="2824636" y="1345467"/>
            <a:ext cx="2997327" cy="0"/>
          </a:xfrm>
          <a:prstGeom prst="straightConnector1">
            <a:avLst/>
          </a:prstGeom>
          <a:noFill/>
          <a:ln w="38100" cap="flat" cmpd="sng">
            <a:solidFill>
              <a:srgbClr val="92D05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83" name="Google Shape;283;p6"/>
          <p:cNvCxnSpPr/>
          <p:nvPr/>
        </p:nvCxnSpPr>
        <p:spPr>
          <a:xfrm rot="10800000">
            <a:off x="566314" y="1634088"/>
            <a:ext cx="0" cy="430065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none" w="sm" len="sm"/>
          </a:ln>
        </p:spPr>
      </p:cxnSp>
      <p:sp>
        <p:nvSpPr>
          <p:cNvPr id="284" name="Google Shape;284;p6"/>
          <p:cNvSpPr txBox="1"/>
          <p:nvPr/>
        </p:nvSpPr>
        <p:spPr>
          <a:xfrm>
            <a:off x="2576520" y="5000277"/>
            <a:ext cx="925742" cy="779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600" b="0" i="1" u="none" strike="noStrike" cap="none" baseline="-250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cycle</a:t>
            </a:r>
            <a:endParaRPr sz="1600" b="0" i="1" u="none" strike="noStrike" cap="none" baseline="-250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= 200 ps</a:t>
            </a:r>
            <a:endParaRPr sz="1600" b="0" i="1" u="none" strike="noStrike" cap="non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8908" y="1509251"/>
            <a:ext cx="2711628" cy="51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60463" y="2239277"/>
            <a:ext cx="2711628" cy="51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62777" y="2990109"/>
            <a:ext cx="2711628" cy="51231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6"/>
          <p:cNvSpPr txBox="1"/>
          <p:nvPr/>
        </p:nvSpPr>
        <p:spPr>
          <a:xfrm rot="5400000">
            <a:off x="-1130349" y="3892383"/>
            <a:ext cx="28612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064C0"/>
                </a:solidFill>
                <a:latin typeface="Calibri"/>
                <a:ea typeface="Calibri"/>
                <a:cs typeface="Calibri"/>
                <a:sym typeface="Calibri"/>
              </a:rPr>
              <a:t>instruction sequence</a:t>
            </a:r>
            <a:endParaRPr sz="1800" b="0" i="0" u="none" strike="noStrike" cap="none">
              <a:solidFill>
                <a:srgbClr val="3064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9" name="Google Shape;289;p6"/>
          <p:cNvGrpSpPr/>
          <p:nvPr/>
        </p:nvGrpSpPr>
        <p:grpSpPr>
          <a:xfrm>
            <a:off x="3428724" y="1219451"/>
            <a:ext cx="3584219" cy="4952749"/>
            <a:chOff x="3428723" y="1737155"/>
            <a:chExt cx="3584219" cy="2395102"/>
          </a:xfrm>
        </p:grpSpPr>
        <p:grpSp>
          <p:nvGrpSpPr>
            <p:cNvPr id="290" name="Google Shape;290;p6"/>
            <p:cNvGrpSpPr/>
            <p:nvPr/>
          </p:nvGrpSpPr>
          <p:grpSpPr>
            <a:xfrm>
              <a:off x="3428723" y="1802738"/>
              <a:ext cx="598311" cy="2329519"/>
              <a:chOff x="3527776" y="4071280"/>
              <a:chExt cx="598311" cy="2329519"/>
            </a:xfrm>
          </p:grpSpPr>
          <p:cxnSp>
            <p:nvCxnSpPr>
              <p:cNvPr id="291" name="Google Shape;291;p6"/>
              <p:cNvCxnSpPr/>
              <p:nvPr/>
            </p:nvCxnSpPr>
            <p:spPr>
              <a:xfrm>
                <a:off x="3527776" y="6329119"/>
                <a:ext cx="598311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2D050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292" name="Google Shape;292;p6"/>
              <p:cNvCxnSpPr/>
              <p:nvPr/>
            </p:nvCxnSpPr>
            <p:spPr>
              <a:xfrm>
                <a:off x="4126087" y="4071280"/>
                <a:ext cx="0" cy="232951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2D05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93" name="Google Shape;293;p6"/>
            <p:cNvGrpSpPr/>
            <p:nvPr/>
          </p:nvGrpSpPr>
          <p:grpSpPr>
            <a:xfrm>
              <a:off x="4027034" y="1802738"/>
              <a:ext cx="598311" cy="2329519"/>
              <a:chOff x="3527776" y="4071280"/>
              <a:chExt cx="598311" cy="2329519"/>
            </a:xfrm>
          </p:grpSpPr>
          <p:cxnSp>
            <p:nvCxnSpPr>
              <p:cNvPr id="294" name="Google Shape;294;p6"/>
              <p:cNvCxnSpPr/>
              <p:nvPr/>
            </p:nvCxnSpPr>
            <p:spPr>
              <a:xfrm>
                <a:off x="3527776" y="6329119"/>
                <a:ext cx="598311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2D050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295" name="Google Shape;295;p6"/>
              <p:cNvCxnSpPr/>
              <p:nvPr/>
            </p:nvCxnSpPr>
            <p:spPr>
              <a:xfrm>
                <a:off x="4126087" y="4071280"/>
                <a:ext cx="0" cy="232951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2D05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96" name="Google Shape;296;p6"/>
            <p:cNvGrpSpPr/>
            <p:nvPr/>
          </p:nvGrpSpPr>
          <p:grpSpPr>
            <a:xfrm>
              <a:off x="4625344" y="1802737"/>
              <a:ext cx="598311" cy="2329519"/>
              <a:chOff x="3527776" y="4071280"/>
              <a:chExt cx="598311" cy="2329519"/>
            </a:xfrm>
          </p:grpSpPr>
          <p:cxnSp>
            <p:nvCxnSpPr>
              <p:cNvPr id="297" name="Google Shape;297;p6"/>
              <p:cNvCxnSpPr/>
              <p:nvPr/>
            </p:nvCxnSpPr>
            <p:spPr>
              <a:xfrm>
                <a:off x="3527776" y="6329119"/>
                <a:ext cx="598311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2D050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298" name="Google Shape;298;p6"/>
              <p:cNvCxnSpPr/>
              <p:nvPr/>
            </p:nvCxnSpPr>
            <p:spPr>
              <a:xfrm>
                <a:off x="4126087" y="4071280"/>
                <a:ext cx="0" cy="232951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2D05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99" name="Google Shape;299;p6"/>
            <p:cNvGrpSpPr/>
            <p:nvPr/>
          </p:nvGrpSpPr>
          <p:grpSpPr>
            <a:xfrm>
              <a:off x="5223653" y="1737155"/>
              <a:ext cx="598311" cy="2395101"/>
              <a:chOff x="3527776" y="4005698"/>
              <a:chExt cx="598311" cy="2395101"/>
            </a:xfrm>
          </p:grpSpPr>
          <p:cxnSp>
            <p:nvCxnSpPr>
              <p:cNvPr id="300" name="Google Shape;300;p6"/>
              <p:cNvCxnSpPr/>
              <p:nvPr/>
            </p:nvCxnSpPr>
            <p:spPr>
              <a:xfrm>
                <a:off x="3527776" y="6329119"/>
                <a:ext cx="598311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2D050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301" name="Google Shape;301;p6"/>
              <p:cNvCxnSpPr/>
              <p:nvPr/>
            </p:nvCxnSpPr>
            <p:spPr>
              <a:xfrm>
                <a:off x="4126087" y="4005698"/>
                <a:ext cx="0" cy="2395101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2D05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02" name="Google Shape;302;p6"/>
            <p:cNvGrpSpPr/>
            <p:nvPr/>
          </p:nvGrpSpPr>
          <p:grpSpPr>
            <a:xfrm>
              <a:off x="5821962" y="2498292"/>
              <a:ext cx="598311" cy="1633964"/>
              <a:chOff x="3527776" y="4766835"/>
              <a:chExt cx="598311" cy="1633964"/>
            </a:xfrm>
          </p:grpSpPr>
          <p:cxnSp>
            <p:nvCxnSpPr>
              <p:cNvPr id="303" name="Google Shape;303;p6"/>
              <p:cNvCxnSpPr/>
              <p:nvPr/>
            </p:nvCxnSpPr>
            <p:spPr>
              <a:xfrm>
                <a:off x="3527776" y="6329119"/>
                <a:ext cx="598311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2D050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304" name="Google Shape;304;p6"/>
              <p:cNvCxnSpPr/>
              <p:nvPr/>
            </p:nvCxnSpPr>
            <p:spPr>
              <a:xfrm>
                <a:off x="4126087" y="4766835"/>
                <a:ext cx="0" cy="163396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2D05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05" name="Google Shape;305;p6"/>
            <p:cNvGrpSpPr/>
            <p:nvPr/>
          </p:nvGrpSpPr>
          <p:grpSpPr>
            <a:xfrm>
              <a:off x="6414631" y="2894504"/>
              <a:ext cx="598311" cy="1236040"/>
              <a:chOff x="3527776" y="5164759"/>
              <a:chExt cx="598311" cy="1236040"/>
            </a:xfrm>
          </p:grpSpPr>
          <p:cxnSp>
            <p:nvCxnSpPr>
              <p:cNvPr id="306" name="Google Shape;306;p6"/>
              <p:cNvCxnSpPr/>
              <p:nvPr/>
            </p:nvCxnSpPr>
            <p:spPr>
              <a:xfrm>
                <a:off x="3527776" y="6329119"/>
                <a:ext cx="598311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2D050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307" name="Google Shape;307;p6"/>
              <p:cNvCxnSpPr/>
              <p:nvPr/>
            </p:nvCxnSpPr>
            <p:spPr>
              <a:xfrm>
                <a:off x="4126087" y="5164759"/>
                <a:ext cx="0" cy="123604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2D05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308" name="Google Shape;308;p6"/>
          <p:cNvGrpSpPr/>
          <p:nvPr/>
        </p:nvGrpSpPr>
        <p:grpSpPr>
          <a:xfrm>
            <a:off x="2830412" y="1366130"/>
            <a:ext cx="598311" cy="4802528"/>
            <a:chOff x="3527776" y="4071280"/>
            <a:chExt cx="598311" cy="2329461"/>
          </a:xfrm>
        </p:grpSpPr>
        <p:cxnSp>
          <p:nvCxnSpPr>
            <p:cNvPr id="309" name="Google Shape;309;p6"/>
            <p:cNvCxnSpPr/>
            <p:nvPr/>
          </p:nvCxnSpPr>
          <p:spPr>
            <a:xfrm>
              <a:off x="3527776" y="5834225"/>
              <a:ext cx="598311" cy="0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10" name="Google Shape;310;p6"/>
            <p:cNvCxnSpPr/>
            <p:nvPr/>
          </p:nvCxnSpPr>
          <p:spPr>
            <a:xfrm>
              <a:off x="4126087" y="4071280"/>
              <a:ext cx="0" cy="2329461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311" name="Google Shape;311;p6"/>
          <p:cNvCxnSpPr/>
          <p:nvPr/>
        </p:nvCxnSpPr>
        <p:spPr>
          <a:xfrm>
            <a:off x="2824635" y="1219449"/>
            <a:ext cx="0" cy="3848783"/>
          </a:xfrm>
          <a:prstGeom prst="straightConnector1">
            <a:avLst/>
          </a:prstGeom>
          <a:noFill/>
          <a:ln w="1905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2" name="Google Shape;312;p6"/>
          <p:cNvSpPr txBox="1"/>
          <p:nvPr/>
        </p:nvSpPr>
        <p:spPr>
          <a:xfrm>
            <a:off x="3560463" y="889000"/>
            <a:ext cx="1731358" cy="45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600" b="0" i="1" u="none" strike="noStrike" cap="none" baseline="-250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instruction</a:t>
            </a:r>
            <a:r>
              <a:rPr lang="en-US" sz="1600" b="0" i="1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 = 1000 ps</a:t>
            </a:r>
            <a:endParaRPr sz="1600" b="0" i="1" u="none" strike="noStrike" cap="none" baseline="-250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3" name="Google Shape;313;p6"/>
          <p:cNvGrpSpPr/>
          <p:nvPr/>
        </p:nvGrpSpPr>
        <p:grpSpPr>
          <a:xfrm>
            <a:off x="7012943" y="4326672"/>
            <a:ext cx="632125" cy="1775195"/>
            <a:chOff x="3493962" y="4786475"/>
            <a:chExt cx="632125" cy="1614324"/>
          </a:xfrm>
        </p:grpSpPr>
        <p:cxnSp>
          <p:nvCxnSpPr>
            <p:cNvPr id="314" name="Google Shape;314;p6"/>
            <p:cNvCxnSpPr/>
            <p:nvPr/>
          </p:nvCxnSpPr>
          <p:spPr>
            <a:xfrm>
              <a:off x="3493962" y="6329119"/>
              <a:ext cx="632125" cy="0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15" name="Google Shape;315;p6"/>
            <p:cNvCxnSpPr/>
            <p:nvPr/>
          </p:nvCxnSpPr>
          <p:spPr>
            <a:xfrm>
              <a:off x="4126087" y="4786475"/>
              <a:ext cx="0" cy="1614324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16" name="Google Shape;316;p6"/>
          <p:cNvGrpSpPr/>
          <p:nvPr/>
        </p:nvGrpSpPr>
        <p:grpSpPr>
          <a:xfrm>
            <a:off x="7655431" y="5068232"/>
            <a:ext cx="598311" cy="1033639"/>
            <a:chOff x="3527776" y="5460831"/>
            <a:chExt cx="598311" cy="939968"/>
          </a:xfrm>
        </p:grpSpPr>
        <p:cxnSp>
          <p:nvCxnSpPr>
            <p:cNvPr id="317" name="Google Shape;317;p6"/>
            <p:cNvCxnSpPr/>
            <p:nvPr/>
          </p:nvCxnSpPr>
          <p:spPr>
            <a:xfrm>
              <a:off x="3527776" y="6329119"/>
              <a:ext cx="598311" cy="0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18" name="Google Shape;318;p6"/>
            <p:cNvCxnSpPr/>
            <p:nvPr/>
          </p:nvCxnSpPr>
          <p:spPr>
            <a:xfrm>
              <a:off x="4126087" y="5460831"/>
              <a:ext cx="0" cy="939968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19" name="Google Shape;319;p6"/>
          <p:cNvGrpSpPr/>
          <p:nvPr/>
        </p:nvGrpSpPr>
        <p:grpSpPr>
          <a:xfrm>
            <a:off x="8252613" y="5068232"/>
            <a:ext cx="598311" cy="1035916"/>
            <a:chOff x="3527776" y="5458759"/>
            <a:chExt cx="598311" cy="942040"/>
          </a:xfrm>
        </p:grpSpPr>
        <p:cxnSp>
          <p:nvCxnSpPr>
            <p:cNvPr id="320" name="Google Shape;320;p6"/>
            <p:cNvCxnSpPr/>
            <p:nvPr/>
          </p:nvCxnSpPr>
          <p:spPr>
            <a:xfrm>
              <a:off x="3527776" y="6324048"/>
              <a:ext cx="598311" cy="0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21" name="Google Shape;321;p6"/>
            <p:cNvCxnSpPr/>
            <p:nvPr/>
          </p:nvCxnSpPr>
          <p:spPr>
            <a:xfrm>
              <a:off x="4126087" y="5458759"/>
              <a:ext cx="0" cy="942040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22" name="Google Shape;322;p6"/>
          <p:cNvSpPr txBox="1"/>
          <p:nvPr/>
        </p:nvSpPr>
        <p:spPr>
          <a:xfrm>
            <a:off x="908960" y="3907227"/>
            <a:ext cx="124753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 t0, 4(t3)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6"/>
          <p:cNvSpPr txBox="1"/>
          <p:nvPr/>
        </p:nvSpPr>
        <p:spPr>
          <a:xfrm>
            <a:off x="895554" y="4631368"/>
            <a:ext cx="121022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lw t0, 8(t3)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6"/>
          <p:cNvSpPr txBox="1"/>
          <p:nvPr/>
        </p:nvSpPr>
        <p:spPr>
          <a:xfrm>
            <a:off x="904899" y="5352016"/>
            <a:ext cx="136813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 t2, t2,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6"/>
          <p:cNvSpPr/>
          <p:nvPr/>
        </p:nvSpPr>
        <p:spPr>
          <a:xfrm>
            <a:off x="3428723" y="2156257"/>
            <a:ext cx="2985909" cy="775167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6"/>
          <p:cNvSpPr/>
          <p:nvPr/>
        </p:nvSpPr>
        <p:spPr>
          <a:xfrm>
            <a:off x="5174962" y="1450821"/>
            <a:ext cx="690053" cy="3617411"/>
          </a:xfrm>
          <a:prstGeom prst="rect">
            <a:avLst/>
          </a:prstGeom>
          <a:noFill/>
          <a:ln w="762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6"/>
          <p:cNvSpPr txBox="1"/>
          <p:nvPr/>
        </p:nvSpPr>
        <p:spPr>
          <a:xfrm>
            <a:off x="6463322" y="2085163"/>
            <a:ext cx="2876794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Resource use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instruction over time</a:t>
            </a:r>
            <a:endParaRPr sz="24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6"/>
          <p:cNvSpPr txBox="1"/>
          <p:nvPr/>
        </p:nvSpPr>
        <p:spPr>
          <a:xfrm>
            <a:off x="5943600" y="990600"/>
            <a:ext cx="292660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Resource use in a particular time slot</a:t>
            </a:r>
            <a:endParaRPr sz="2400" b="0" i="0" u="none" strike="noStrike" cap="non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601;g5ce8b99149_0_339">
            <a:extLst>
              <a:ext uri="{FF2B5EF4-FFF2-40B4-BE49-F238E27FC236}">
                <a16:creationId xmlns:a16="http://schemas.microsoft.com/office/drawing/2014/main" id="{276CDB8A-0E83-E844-8E28-A7DECB898FC1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15596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Arrow Connector 87"/>
          <p:cNvCxnSpPr/>
          <p:nvPr/>
        </p:nvCxnSpPr>
        <p:spPr>
          <a:xfrm>
            <a:off x="5183902" y="3468470"/>
            <a:ext cx="0" cy="140833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031502" y="3468470"/>
            <a:ext cx="0" cy="140833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ts val="0"/>
              </a:spcBef>
              <a:buClr>
                <a:srgbClr val="FF0000"/>
              </a:buClr>
              <a:buSzPts val="4400"/>
              <a:buFont typeface="Calibri"/>
            </a:pPr>
            <a:r>
              <a:rPr lang="en-US" sz="3600" dirty="0">
                <a:solidFill>
                  <a:srgbClr val="0070C0"/>
                </a:solidFill>
                <a:latin typeface="Calibri"/>
                <a:cs typeface="Calibri"/>
              </a:rPr>
              <a:t>Single-Cycle RISC-V RV32I Datapath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3FF131CF-B26C-E347-9AC9-78212C099DD5}" type="slidenum">
              <a:rPr lang="en-US" b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17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3600" y="2858869"/>
            <a:ext cx="609600" cy="6858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prstClr val="black"/>
                </a:solidFill>
                <a:latin typeface="Calibri"/>
                <a:cs typeface="Calibri"/>
              </a:rPr>
              <a:t>IMEM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6172201" y="2554069"/>
            <a:ext cx="516873" cy="990600"/>
            <a:chOff x="6324600" y="3115310"/>
            <a:chExt cx="516873" cy="1056640"/>
          </a:xfrm>
        </p:grpSpPr>
        <p:sp>
          <p:nvSpPr>
            <p:cNvPr id="28" name="Trapezoid 27"/>
            <p:cNvSpPr/>
            <p:nvPr/>
          </p:nvSpPr>
          <p:spPr>
            <a:xfrm rot="5400000">
              <a:off x="6062980" y="3453130"/>
              <a:ext cx="105664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Isosceles Triangle 28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4" name="Straight Connector 33"/>
            <p:cNvCxnSpPr>
              <a:stCxn id="29" idx="2"/>
              <a:endCxn id="29" idx="4"/>
            </p:cNvCxnSpPr>
            <p:nvPr/>
          </p:nvCxnSpPr>
          <p:spPr>
            <a:xfrm>
              <a:off x="6400808" y="3602991"/>
              <a:ext cx="0" cy="15240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324600" y="3181351"/>
              <a:ext cx="516873" cy="361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0" dirty="0">
                  <a:solidFill>
                    <a:prstClr val="black"/>
                  </a:solidFill>
                  <a:latin typeface="Calibri"/>
                </a:rPr>
                <a:t>ALU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429000" y="3849469"/>
            <a:ext cx="615974" cy="762000"/>
            <a:chOff x="3733800" y="3105150"/>
            <a:chExt cx="615974" cy="762000"/>
          </a:xfrm>
        </p:grpSpPr>
        <p:sp>
          <p:nvSpPr>
            <p:cNvPr id="51" name="Trapezoid 50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3218081"/>
              <a:ext cx="6159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0" dirty="0" err="1">
                  <a:solidFill>
                    <a:prstClr val="black"/>
                  </a:solidFill>
                  <a:latin typeface="Calibri"/>
                </a:rPr>
                <a:t>Imm</a:t>
              </a:r>
              <a:r>
                <a:rPr lang="en-US" sz="1600" b="0" dirty="0">
                  <a:solidFill>
                    <a:prstClr val="black"/>
                  </a:solidFill>
                  <a:latin typeface="Calibri"/>
                </a:rPr>
                <a:t>.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0" dirty="0">
                  <a:solidFill>
                    <a:prstClr val="black"/>
                  </a:solidFill>
                  <a:latin typeface="Calibri"/>
                </a:rPr>
                <a:t>Gen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133600" y="2249269"/>
            <a:ext cx="304800" cy="457200"/>
            <a:chOff x="5181600" y="3257550"/>
            <a:chExt cx="304800" cy="457200"/>
          </a:xfrm>
        </p:grpSpPr>
        <p:sp>
          <p:nvSpPr>
            <p:cNvPr id="58" name="Trapezoid 57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</p:spPr>
          <p:txBody>
            <a:bodyPr wrap="none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0" dirty="0">
                  <a:solidFill>
                    <a:prstClr val="black"/>
                  </a:solidFill>
                  <a:latin typeface="Calibri"/>
                </a:rPr>
                <a:t>+4</a:t>
              </a:r>
            </a:p>
          </p:txBody>
        </p:sp>
      </p:grpSp>
      <p:cxnSp>
        <p:nvCxnSpPr>
          <p:cNvPr id="65" name="Straight Arrow Connector 64"/>
          <p:cNvCxnSpPr>
            <a:endCxn id="179" idx="3"/>
          </p:cNvCxnSpPr>
          <p:nvPr/>
        </p:nvCxnSpPr>
        <p:spPr>
          <a:xfrm flipH="1" flipV="1">
            <a:off x="1219201" y="3115886"/>
            <a:ext cx="10391" cy="1770729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4879102" y="3581400"/>
            <a:ext cx="0" cy="12954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7010400" y="2706469"/>
            <a:ext cx="990600" cy="838200"/>
            <a:chOff x="6324600" y="1733550"/>
            <a:chExt cx="990600" cy="838200"/>
          </a:xfrm>
        </p:grpSpPr>
        <p:sp>
          <p:nvSpPr>
            <p:cNvPr id="13" name="Rectangle 12"/>
            <p:cNvSpPr/>
            <p:nvPr/>
          </p:nvSpPr>
          <p:spPr>
            <a:xfrm>
              <a:off x="6324600" y="1733550"/>
              <a:ext cx="990600" cy="8382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0" dirty="0">
                  <a:solidFill>
                    <a:prstClr val="black"/>
                  </a:solidFill>
                  <a:latin typeface="Calibri"/>
                  <a:cs typeface="Calibri"/>
                </a:rPr>
                <a:t>DMEM</a:t>
              </a:r>
              <a:endParaRPr lang="en-US" sz="1800" b="0" dirty="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69" name="Isosceles Triangle 68"/>
            <p:cNvSpPr/>
            <p:nvPr/>
          </p:nvSpPr>
          <p:spPr>
            <a:xfrm>
              <a:off x="7010400" y="2419350"/>
              <a:ext cx="152400" cy="1524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726702" y="2935069"/>
            <a:ext cx="762000" cy="685800"/>
            <a:chOff x="5029200" y="3333750"/>
            <a:chExt cx="762000" cy="685800"/>
          </a:xfrm>
        </p:grpSpPr>
        <p:sp>
          <p:nvSpPr>
            <p:cNvPr id="73" name="Trapezoid 72"/>
            <p:cNvSpPr/>
            <p:nvPr/>
          </p:nvSpPr>
          <p:spPr>
            <a:xfrm rot="5400000">
              <a:off x="4989949" y="3449201"/>
              <a:ext cx="685800" cy="454898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029200" y="340995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prstClr val="black"/>
                  </a:solidFill>
                  <a:latin typeface="Calibri"/>
                </a:rPr>
                <a:t>Branch Comp.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3657601" y="2325469"/>
            <a:ext cx="841921" cy="1447800"/>
            <a:chOff x="3657600" y="1428750"/>
            <a:chExt cx="841921" cy="1447800"/>
          </a:xfrm>
        </p:grpSpPr>
        <p:grpSp>
          <p:nvGrpSpPr>
            <p:cNvPr id="63" name="Group 62"/>
            <p:cNvGrpSpPr/>
            <p:nvPr/>
          </p:nvGrpSpPr>
          <p:grpSpPr>
            <a:xfrm>
              <a:off x="3657600" y="1428750"/>
              <a:ext cx="838199" cy="1447800"/>
              <a:chOff x="3810000" y="1412681"/>
              <a:chExt cx="838199" cy="14478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810000" y="1412681"/>
                <a:ext cx="838199" cy="144780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0" dirty="0" err="1">
                    <a:solidFill>
                      <a:prstClr val="black"/>
                    </a:solidFill>
                    <a:latin typeface="Calibri"/>
                    <a:cs typeface="Calibri"/>
                  </a:rPr>
                  <a:t>Reg</a:t>
                </a:r>
                <a:r>
                  <a:rPr lang="en-US" sz="1800" b="0" dirty="0">
                    <a:solidFill>
                      <a:prstClr val="black"/>
                    </a:solidFill>
                    <a:latin typeface="Calibri"/>
                    <a:cs typeface="Calibri"/>
                  </a:rPr>
                  <a:t>[]</a:t>
                </a: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3657600" y="2234684"/>
              <a:ext cx="39754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 err="1">
                  <a:solidFill>
                    <a:prstClr val="black"/>
                  </a:solidFill>
                  <a:latin typeface="Calibri"/>
                </a:rPr>
                <a:t>AddrA</a:t>
              </a:r>
              <a:endParaRPr lang="en-US" sz="1200" b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57600" y="2463284"/>
              <a:ext cx="38810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 err="1">
                  <a:solidFill>
                    <a:prstClr val="black"/>
                  </a:solidFill>
                  <a:latin typeface="Calibri"/>
                </a:rPr>
                <a:t>AddrB</a:t>
              </a:r>
              <a:endParaRPr lang="en-US" sz="1200" b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14800" y="2234684"/>
              <a:ext cx="38472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 err="1">
                  <a:solidFill>
                    <a:prstClr val="black"/>
                  </a:solidFill>
                  <a:latin typeface="Calibri"/>
                </a:rPr>
                <a:t>DataA</a:t>
              </a:r>
              <a:endParaRPr lang="en-US" sz="1200" b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57600" y="1998881"/>
              <a:ext cx="39907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 err="1">
                  <a:solidFill>
                    <a:prstClr val="black"/>
                  </a:solidFill>
                  <a:latin typeface="Calibri"/>
                </a:rPr>
                <a:t>AddrD</a:t>
              </a:r>
              <a:endParaRPr lang="en-US" sz="1200" b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14800" y="2463284"/>
              <a:ext cx="37735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 err="1">
                  <a:solidFill>
                    <a:prstClr val="black"/>
                  </a:solidFill>
                  <a:latin typeface="Calibri"/>
                </a:rPr>
                <a:t>DataB</a:t>
              </a:r>
              <a:endParaRPr lang="en-US" sz="1200" b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57600" y="1694081"/>
              <a:ext cx="38832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 err="1">
                  <a:solidFill>
                    <a:prstClr val="black"/>
                  </a:solidFill>
                  <a:latin typeface="Calibri"/>
                </a:rPr>
                <a:t>DataD</a:t>
              </a:r>
              <a:endParaRPr lang="en-US" sz="1200" b="0" dirty="0">
                <a:solidFill>
                  <a:prstClr val="black"/>
                </a:solidFill>
                <a:latin typeface="Calibri"/>
              </a:endParaRPr>
            </a:p>
          </p:txBody>
        </p:sp>
      </p:grpSp>
      <p:cxnSp>
        <p:nvCxnSpPr>
          <p:cNvPr id="91" name="Straight Arrow Connector 90"/>
          <p:cNvCxnSpPr/>
          <p:nvPr/>
        </p:nvCxnSpPr>
        <p:spPr>
          <a:xfrm flipV="1">
            <a:off x="6454320" y="3441950"/>
            <a:ext cx="0" cy="143485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4191000" y="3773270"/>
            <a:ext cx="0" cy="1103531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7233228" y="3538448"/>
            <a:ext cx="0" cy="1338352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010401" y="2935069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dirty="0" err="1">
                <a:solidFill>
                  <a:prstClr val="black"/>
                </a:solidFill>
                <a:latin typeface="Calibri"/>
              </a:rPr>
              <a:t>Addr</a:t>
            </a:r>
            <a:endParaRPr lang="en-US" sz="12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031584" y="3207603"/>
            <a:ext cx="43601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dirty="0" err="1">
                <a:solidFill>
                  <a:prstClr val="black"/>
                </a:solidFill>
                <a:latin typeface="Calibri"/>
              </a:rPr>
              <a:t>DataW</a:t>
            </a:r>
            <a:endParaRPr lang="en-US" sz="12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543801" y="3011269"/>
            <a:ext cx="3847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dirty="0" err="1">
                <a:solidFill>
                  <a:prstClr val="black"/>
                </a:solidFill>
                <a:latin typeface="Calibri"/>
              </a:rPr>
              <a:t>DataR</a:t>
            </a:r>
            <a:endParaRPr lang="en-US" sz="1200" b="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0" name="Straight Arrow Connector 99"/>
          <p:cNvCxnSpPr>
            <a:endCxn id="116" idx="3"/>
          </p:cNvCxnSpPr>
          <p:nvPr/>
        </p:nvCxnSpPr>
        <p:spPr>
          <a:xfrm flipV="1">
            <a:off x="5867400" y="3533616"/>
            <a:ext cx="0" cy="1343184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72" idx="3"/>
          </p:cNvCxnSpPr>
          <p:nvPr/>
        </p:nvCxnSpPr>
        <p:spPr>
          <a:xfrm flipV="1">
            <a:off x="6019800" y="2963486"/>
            <a:ext cx="0" cy="1913315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5943600" y="2477869"/>
            <a:ext cx="152400" cy="533400"/>
            <a:chOff x="5791200" y="1352550"/>
            <a:chExt cx="152400" cy="533400"/>
          </a:xfrm>
        </p:grpSpPr>
        <p:sp>
          <p:nvSpPr>
            <p:cNvPr id="72" name="Trapezoid 7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prstClr val="black"/>
                  </a:solidFill>
                  <a:latin typeface="Calibri"/>
                </a:rPr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prstClr val="black"/>
                  </a:solidFill>
                  <a:latin typeface="Calibri"/>
                </a:rPr>
                <a:t>0</a:t>
              </a:r>
            </a:p>
          </p:txBody>
        </p:sp>
      </p:grpSp>
      <p:cxnSp>
        <p:nvCxnSpPr>
          <p:cNvPr id="124" name="Straight Arrow Connector 123"/>
          <p:cNvCxnSpPr>
            <a:stCxn id="13" idx="3"/>
          </p:cNvCxnSpPr>
          <p:nvPr/>
        </p:nvCxnSpPr>
        <p:spPr>
          <a:xfrm flipV="1">
            <a:off x="8001000" y="3110257"/>
            <a:ext cx="367652" cy="1531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8382000" y="2554069"/>
            <a:ext cx="152400" cy="762000"/>
            <a:chOff x="8229600" y="1733550"/>
            <a:chExt cx="152400" cy="762000"/>
          </a:xfrm>
        </p:grpSpPr>
        <p:sp>
          <p:nvSpPr>
            <p:cNvPr id="66" name="Trapezoid 65"/>
            <p:cNvSpPr/>
            <p:nvPr/>
          </p:nvSpPr>
          <p:spPr>
            <a:xfrm rot="5400000">
              <a:off x="7924800" y="2038350"/>
              <a:ext cx="7620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255000" y="2232025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prstClr val="black"/>
                  </a:solidFill>
                  <a:latin typeface="Calibri"/>
                </a:rPr>
                <a:t>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255000" y="2016125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prstClr val="black"/>
                  </a:solidFill>
                  <a:latin typeface="Calibri"/>
                </a:rPr>
                <a:t>1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255000" y="1800225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prstClr val="black"/>
                  </a:solidFill>
                  <a:latin typeface="Calibri"/>
                </a:rPr>
                <a:t>2</a:t>
              </a:r>
            </a:p>
          </p:txBody>
        </p:sp>
      </p:grpSp>
      <p:cxnSp>
        <p:nvCxnSpPr>
          <p:cNvPr id="127" name="Straight Arrow Connector 126"/>
          <p:cNvCxnSpPr>
            <a:stCxn id="28" idx="0"/>
            <a:endCxn id="97" idx="1"/>
          </p:cNvCxnSpPr>
          <p:nvPr/>
        </p:nvCxnSpPr>
        <p:spPr>
          <a:xfrm flipV="1">
            <a:off x="6629400" y="3027403"/>
            <a:ext cx="381000" cy="2196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8458200" y="3239870"/>
            <a:ext cx="0" cy="1636931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6781800" y="2117797"/>
            <a:ext cx="0" cy="92442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endCxn id="66" idx="2"/>
          </p:cNvCxnSpPr>
          <p:nvPr/>
        </p:nvCxnSpPr>
        <p:spPr>
          <a:xfrm>
            <a:off x="914400" y="2117797"/>
            <a:ext cx="7467601" cy="817272"/>
          </a:xfrm>
          <a:prstGeom prst="bentConnector3">
            <a:avLst>
              <a:gd name="adj1" fmla="val 96694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/>
          <p:nvPr/>
        </p:nvCxnSpPr>
        <p:spPr>
          <a:xfrm rot="16200000" flipH="1">
            <a:off x="715313" y="2314032"/>
            <a:ext cx="626772" cy="228600"/>
          </a:xfrm>
          <a:prstGeom prst="bentConnector3">
            <a:avLst>
              <a:gd name="adj1" fmla="val 101558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143000" y="2630269"/>
            <a:ext cx="152400" cy="533400"/>
            <a:chOff x="5791200" y="1352550"/>
            <a:chExt cx="152400" cy="533400"/>
          </a:xfrm>
        </p:grpSpPr>
        <p:sp>
          <p:nvSpPr>
            <p:cNvPr id="179" name="Trapezoid 178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prstClr val="black"/>
                  </a:solidFill>
                  <a:latin typeface="Calibri"/>
                </a:rPr>
                <a:t>1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prstClr val="black"/>
                  </a:solidFill>
                  <a:latin typeface="Calibri"/>
                </a:rPr>
                <a:t>0</a:t>
              </a:r>
            </a:p>
          </p:txBody>
        </p:sp>
      </p:grpSp>
      <p:cxnSp>
        <p:nvCxnSpPr>
          <p:cNvPr id="183" name="Straight Connector 182"/>
          <p:cNvCxnSpPr>
            <a:stCxn id="179" idx="0"/>
            <a:endCxn id="19" idx="1"/>
          </p:cNvCxnSpPr>
          <p:nvPr/>
        </p:nvCxnSpPr>
        <p:spPr>
          <a:xfrm>
            <a:off x="1295400" y="2896969"/>
            <a:ext cx="152400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9" idx="3"/>
            <a:endCxn id="16" idx="1"/>
          </p:cNvCxnSpPr>
          <p:nvPr/>
        </p:nvCxnSpPr>
        <p:spPr>
          <a:xfrm>
            <a:off x="1813264" y="2896969"/>
            <a:ext cx="320337" cy="3048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flipV="1">
            <a:off x="1782932" y="2478189"/>
            <a:ext cx="396537" cy="4191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58" idx="0"/>
          </p:cNvCxnSpPr>
          <p:nvPr/>
        </p:nvCxnSpPr>
        <p:spPr>
          <a:xfrm flipV="1">
            <a:off x="2438400" y="2020669"/>
            <a:ext cx="304800" cy="457200"/>
          </a:xfrm>
          <a:prstGeom prst="bentConnector2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/>
          <p:nvPr/>
        </p:nvCxnSpPr>
        <p:spPr>
          <a:xfrm>
            <a:off x="2743200" y="2020669"/>
            <a:ext cx="5638800" cy="685800"/>
          </a:xfrm>
          <a:prstGeom prst="bentConnector3">
            <a:avLst>
              <a:gd name="adj1" fmla="val 97158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/>
          <p:nvPr/>
        </p:nvCxnSpPr>
        <p:spPr>
          <a:xfrm rot="10800000" flipV="1">
            <a:off x="1143000" y="2020669"/>
            <a:ext cx="1600200" cy="990600"/>
          </a:xfrm>
          <a:prstGeom prst="bentConnector3">
            <a:avLst>
              <a:gd name="adj1" fmla="val 124407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72" idx="0"/>
          </p:cNvCxnSpPr>
          <p:nvPr/>
        </p:nvCxnSpPr>
        <p:spPr>
          <a:xfrm flipV="1">
            <a:off x="6096000" y="2743201"/>
            <a:ext cx="152400" cy="136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/>
          <p:cNvCxnSpPr>
            <a:stCxn id="79" idx="3"/>
            <a:endCxn id="105" idx="1"/>
          </p:cNvCxnSpPr>
          <p:nvPr/>
        </p:nvCxnSpPr>
        <p:spPr>
          <a:xfrm flipV="1">
            <a:off x="4499522" y="2855952"/>
            <a:ext cx="1463129" cy="367784"/>
          </a:xfrm>
          <a:prstGeom prst="bentConnector3">
            <a:avLst>
              <a:gd name="adj1" fmla="val 8536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/>
          <p:nvPr/>
        </p:nvCxnSpPr>
        <p:spPr>
          <a:xfrm>
            <a:off x="4457522" y="3452337"/>
            <a:ext cx="957297" cy="320141"/>
          </a:xfrm>
          <a:prstGeom prst="bentConnector3">
            <a:avLst>
              <a:gd name="adj1" fmla="val 16834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V="1">
            <a:off x="4648201" y="3218296"/>
            <a:ext cx="183573" cy="1127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 flipV="1">
            <a:off x="4537364" y="3443433"/>
            <a:ext cx="259772" cy="577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/>
          <p:cNvCxnSpPr/>
          <p:nvPr/>
        </p:nvCxnSpPr>
        <p:spPr>
          <a:xfrm flipV="1">
            <a:off x="1978768" y="2229091"/>
            <a:ext cx="3214173" cy="535336"/>
          </a:xfrm>
          <a:prstGeom prst="bentConnector3">
            <a:avLst>
              <a:gd name="adj1" fmla="val 27385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Elbow Connector 304"/>
          <p:cNvCxnSpPr/>
          <p:nvPr/>
        </p:nvCxnSpPr>
        <p:spPr>
          <a:xfrm>
            <a:off x="5181600" y="2223310"/>
            <a:ext cx="762000" cy="36749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447801" y="2477870"/>
            <a:ext cx="365463" cy="838199"/>
            <a:chOff x="1447800" y="1809750"/>
            <a:chExt cx="365463" cy="838199"/>
          </a:xfrm>
        </p:grpSpPr>
        <p:sp>
          <p:nvSpPr>
            <p:cNvPr id="19" name="Rectangle 18"/>
            <p:cNvSpPr/>
            <p:nvPr/>
          </p:nvSpPr>
          <p:spPr>
            <a:xfrm>
              <a:off x="1447800" y="1809750"/>
              <a:ext cx="365463" cy="838199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Courier New"/>
                  <a:cs typeface="Courier New"/>
                </a:rPr>
                <a:t>pc</a:t>
              </a:r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600200" y="2495550"/>
              <a:ext cx="152400" cy="152399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5791200" y="3048000"/>
            <a:ext cx="152400" cy="533400"/>
            <a:chOff x="5791200" y="1352550"/>
            <a:chExt cx="152400" cy="533400"/>
          </a:xfrm>
        </p:grpSpPr>
        <p:sp>
          <p:nvSpPr>
            <p:cNvPr id="116" name="Trapezoid 115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prstClr val="black"/>
                  </a:solidFill>
                  <a:latin typeface="Calibri"/>
                </a:rPr>
                <a:t>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prstClr val="black"/>
                  </a:solidFill>
                  <a:latin typeface="Calibri"/>
                </a:rPr>
                <a:t>1</a:t>
              </a:r>
            </a:p>
          </p:txBody>
        </p:sp>
      </p:grpSp>
      <p:cxnSp>
        <p:nvCxnSpPr>
          <p:cNvPr id="394" name="Elbow Connector 393"/>
          <p:cNvCxnSpPr>
            <a:stCxn id="16" idx="3"/>
            <a:endCxn id="22" idx="1"/>
          </p:cNvCxnSpPr>
          <p:nvPr/>
        </p:nvCxnSpPr>
        <p:spPr>
          <a:xfrm flipV="1">
            <a:off x="2743200" y="3049369"/>
            <a:ext cx="914400" cy="152400"/>
          </a:xfrm>
          <a:prstGeom prst="bentConnector3">
            <a:avLst>
              <a:gd name="adj1" fmla="val 1780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/>
          <p:nvPr/>
        </p:nvCxnSpPr>
        <p:spPr>
          <a:xfrm>
            <a:off x="2895600" y="3200400"/>
            <a:ext cx="0" cy="16764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/>
          <p:nvPr/>
        </p:nvCxnSpPr>
        <p:spPr>
          <a:xfrm flipV="1">
            <a:off x="2886364" y="3316070"/>
            <a:ext cx="771236" cy="36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/>
          <p:cNvCxnSpPr/>
          <p:nvPr/>
        </p:nvCxnSpPr>
        <p:spPr>
          <a:xfrm flipV="1">
            <a:off x="2897910" y="3544671"/>
            <a:ext cx="759691" cy="267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/>
          <p:cNvCxnSpPr/>
          <p:nvPr/>
        </p:nvCxnSpPr>
        <p:spPr>
          <a:xfrm flipV="1">
            <a:off x="2886364" y="4230470"/>
            <a:ext cx="618836" cy="959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Elbow Connector 405"/>
          <p:cNvCxnSpPr>
            <a:stCxn id="66" idx="0"/>
          </p:cNvCxnSpPr>
          <p:nvPr/>
        </p:nvCxnSpPr>
        <p:spPr>
          <a:xfrm flipH="1" flipV="1">
            <a:off x="3330864" y="1902115"/>
            <a:ext cx="5203536" cy="1032955"/>
          </a:xfrm>
          <a:prstGeom prst="bentConnector3">
            <a:avLst>
              <a:gd name="adj1" fmla="val -2374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Elbow Connector 416"/>
          <p:cNvCxnSpPr/>
          <p:nvPr/>
        </p:nvCxnSpPr>
        <p:spPr>
          <a:xfrm rot="16200000" flipH="1">
            <a:off x="3086100" y="2171700"/>
            <a:ext cx="838200" cy="304800"/>
          </a:xfrm>
          <a:prstGeom prst="bentConnector3">
            <a:avLst>
              <a:gd name="adj1" fmla="val 10027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/>
          <p:nvPr/>
        </p:nvCxnSpPr>
        <p:spPr>
          <a:xfrm flipV="1">
            <a:off x="3810000" y="4495800"/>
            <a:ext cx="0" cy="3810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/>
          <p:nvPr/>
        </p:nvCxnSpPr>
        <p:spPr>
          <a:xfrm flipV="1">
            <a:off x="5943600" y="3352800"/>
            <a:ext cx="370610" cy="231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Elbow Connector 473"/>
          <p:cNvCxnSpPr/>
          <p:nvPr/>
        </p:nvCxnSpPr>
        <p:spPr>
          <a:xfrm flipV="1">
            <a:off x="5410200" y="3387436"/>
            <a:ext cx="1600200" cy="381000"/>
          </a:xfrm>
          <a:prstGeom prst="bentConnector3">
            <a:avLst>
              <a:gd name="adj1" fmla="val 8607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7" name="TextBox 486"/>
          <p:cNvSpPr txBox="1"/>
          <p:nvPr/>
        </p:nvSpPr>
        <p:spPr>
          <a:xfrm>
            <a:off x="2988811" y="2842078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prstClr val="black"/>
                </a:solidFill>
                <a:latin typeface="Calibri"/>
              </a:rPr>
              <a:t>inst</a:t>
            </a:r>
            <a:r>
              <a:rPr lang="en-US" sz="1100" b="0" dirty="0">
                <a:solidFill>
                  <a:prstClr val="black"/>
                </a:solidFill>
                <a:latin typeface="Calibri"/>
              </a:rPr>
              <a:t>[11:7]</a:t>
            </a:r>
          </a:p>
        </p:txBody>
      </p:sp>
      <p:sp>
        <p:nvSpPr>
          <p:cNvPr id="488" name="TextBox 487"/>
          <p:cNvSpPr txBox="1"/>
          <p:nvPr/>
        </p:nvSpPr>
        <p:spPr>
          <a:xfrm>
            <a:off x="2971800" y="3124201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prstClr val="black"/>
                </a:solidFill>
                <a:latin typeface="Calibri"/>
              </a:rPr>
              <a:t>inst</a:t>
            </a:r>
            <a:r>
              <a:rPr lang="en-US" sz="1100" b="0" dirty="0">
                <a:solidFill>
                  <a:prstClr val="black"/>
                </a:solidFill>
                <a:latin typeface="Calibri"/>
              </a:rPr>
              <a:t>[19:15]</a:t>
            </a:r>
          </a:p>
        </p:txBody>
      </p:sp>
      <p:sp>
        <p:nvSpPr>
          <p:cNvPr id="503" name="TextBox 502"/>
          <p:cNvSpPr txBox="1"/>
          <p:nvPr/>
        </p:nvSpPr>
        <p:spPr>
          <a:xfrm>
            <a:off x="2971800" y="3352801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prstClr val="black"/>
                </a:solidFill>
                <a:latin typeface="Calibri"/>
              </a:rPr>
              <a:t>inst</a:t>
            </a:r>
            <a:r>
              <a:rPr lang="en-US" sz="1100" b="0" dirty="0">
                <a:solidFill>
                  <a:prstClr val="black"/>
                </a:solidFill>
                <a:latin typeface="Calibri"/>
              </a:rPr>
              <a:t>[24:20]</a:t>
            </a:r>
          </a:p>
        </p:txBody>
      </p:sp>
      <p:sp>
        <p:nvSpPr>
          <p:cNvPr id="504" name="TextBox 503"/>
          <p:cNvSpPr txBox="1"/>
          <p:nvPr/>
        </p:nvSpPr>
        <p:spPr>
          <a:xfrm>
            <a:off x="2918692" y="3992419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prstClr val="black"/>
                </a:solidFill>
                <a:latin typeface="Calibri"/>
              </a:rPr>
              <a:t>inst</a:t>
            </a:r>
            <a:r>
              <a:rPr lang="en-US" sz="1100" b="0" dirty="0">
                <a:solidFill>
                  <a:prstClr val="black"/>
                </a:solidFill>
                <a:latin typeface="Calibri"/>
              </a:rPr>
              <a:t>[31:7]</a:t>
            </a:r>
          </a:p>
        </p:txBody>
      </p:sp>
      <p:cxnSp>
        <p:nvCxnSpPr>
          <p:cNvPr id="513" name="Elbow Connector 512"/>
          <p:cNvCxnSpPr/>
          <p:nvPr/>
        </p:nvCxnSpPr>
        <p:spPr>
          <a:xfrm rot="5400000" flipH="1" flipV="1">
            <a:off x="5310190" y="3303588"/>
            <a:ext cx="584201" cy="377826"/>
          </a:xfrm>
          <a:prstGeom prst="bentConnector3">
            <a:avLst>
              <a:gd name="adj1" fmla="val 10046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7" name="TextBox 526"/>
          <p:cNvSpPr txBox="1"/>
          <p:nvPr/>
        </p:nvSpPr>
        <p:spPr>
          <a:xfrm>
            <a:off x="8250384" y="2273300"/>
            <a:ext cx="2821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prstClr val="black"/>
                </a:solidFill>
                <a:latin typeface="Calibri"/>
              </a:rPr>
              <a:t>pc+4</a:t>
            </a:r>
          </a:p>
        </p:txBody>
      </p:sp>
      <p:sp>
        <p:nvSpPr>
          <p:cNvPr id="528" name="TextBox 527"/>
          <p:cNvSpPr txBox="1"/>
          <p:nvPr/>
        </p:nvSpPr>
        <p:spPr>
          <a:xfrm>
            <a:off x="7923647" y="2414155"/>
            <a:ext cx="1740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prstClr val="black"/>
                </a:solidFill>
                <a:latin typeface="Calibri"/>
              </a:rPr>
              <a:t>alu</a:t>
            </a:r>
            <a:endParaRPr lang="en-US" sz="11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9" name="TextBox 528"/>
          <p:cNvSpPr txBox="1"/>
          <p:nvPr/>
        </p:nvSpPr>
        <p:spPr>
          <a:xfrm>
            <a:off x="8029863" y="3213100"/>
            <a:ext cx="33481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prstClr val="black"/>
                </a:solidFill>
                <a:latin typeface="Calibri"/>
              </a:rPr>
              <a:t>mem</a:t>
            </a:r>
            <a:endParaRPr lang="en-US" sz="11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0" name="TextBox 529"/>
          <p:cNvSpPr txBox="1"/>
          <p:nvPr/>
        </p:nvSpPr>
        <p:spPr>
          <a:xfrm>
            <a:off x="8581738" y="2945246"/>
            <a:ext cx="17495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prstClr val="black"/>
                </a:solidFill>
                <a:latin typeface="Calibri"/>
              </a:rPr>
              <a:t>wb</a:t>
            </a:r>
            <a:endParaRPr lang="en-US" sz="11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1" name="TextBox 530"/>
          <p:cNvSpPr txBox="1"/>
          <p:nvPr/>
        </p:nvSpPr>
        <p:spPr>
          <a:xfrm>
            <a:off x="813955" y="2716646"/>
            <a:ext cx="20869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prstClr val="black"/>
                </a:solidFill>
                <a:latin typeface="Calibri"/>
              </a:rPr>
              <a:t>alu</a:t>
            </a:r>
            <a:endParaRPr lang="en-US" sz="11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2" name="TextBox 531"/>
          <p:cNvSpPr txBox="1"/>
          <p:nvPr/>
        </p:nvSpPr>
        <p:spPr>
          <a:xfrm>
            <a:off x="701966" y="3008746"/>
            <a:ext cx="2821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prstClr val="black"/>
                </a:solidFill>
                <a:latin typeface="Calibri"/>
              </a:rPr>
              <a:t>pc+4</a:t>
            </a:r>
          </a:p>
        </p:txBody>
      </p:sp>
      <p:sp>
        <p:nvSpPr>
          <p:cNvPr id="533" name="TextBox 532"/>
          <p:cNvSpPr txBox="1"/>
          <p:nvPr/>
        </p:nvSpPr>
        <p:spPr>
          <a:xfrm>
            <a:off x="5312006" y="2667001"/>
            <a:ext cx="5241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prstClr val="black"/>
                </a:solidFill>
                <a:latin typeface="Calibri"/>
              </a:rPr>
              <a:t>Reg</a:t>
            </a:r>
            <a:r>
              <a:rPr lang="en-US" sz="1100" b="0" dirty="0">
                <a:solidFill>
                  <a:prstClr val="black"/>
                </a:solidFill>
                <a:latin typeface="Calibri"/>
              </a:rPr>
              <a:t>[rs1]</a:t>
            </a:r>
          </a:p>
        </p:txBody>
      </p:sp>
      <p:sp>
        <p:nvSpPr>
          <p:cNvPr id="534" name="TextBox 533"/>
          <p:cNvSpPr txBox="1"/>
          <p:nvPr/>
        </p:nvSpPr>
        <p:spPr>
          <a:xfrm>
            <a:off x="5395683" y="2356532"/>
            <a:ext cx="2193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prstClr val="black"/>
                </a:solidFill>
                <a:latin typeface="Calibri"/>
              </a:rPr>
              <a:t>pc</a:t>
            </a:r>
          </a:p>
        </p:txBody>
      </p:sp>
      <p:sp>
        <p:nvSpPr>
          <p:cNvPr id="535" name="TextBox 534"/>
          <p:cNvSpPr txBox="1"/>
          <p:nvPr/>
        </p:nvSpPr>
        <p:spPr>
          <a:xfrm>
            <a:off x="4247574" y="4066310"/>
            <a:ext cx="62922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prstClr val="black"/>
                </a:solidFill>
                <a:latin typeface="Calibri"/>
              </a:rPr>
              <a:t>imm</a:t>
            </a:r>
            <a:r>
              <a:rPr lang="en-US" sz="1100" b="0" dirty="0">
                <a:solidFill>
                  <a:prstClr val="black"/>
                </a:solidFill>
                <a:latin typeface="Calibri"/>
              </a:rPr>
              <a:t>[31:0]</a:t>
            </a:r>
          </a:p>
        </p:txBody>
      </p:sp>
      <p:sp>
        <p:nvSpPr>
          <p:cNvPr id="536" name="TextBox 535"/>
          <p:cNvSpPr txBox="1"/>
          <p:nvPr/>
        </p:nvSpPr>
        <p:spPr>
          <a:xfrm>
            <a:off x="5299981" y="2966132"/>
            <a:ext cx="5334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prstClr val="black"/>
                </a:solidFill>
                <a:latin typeface="Calibri"/>
              </a:rPr>
              <a:t>Reg</a:t>
            </a:r>
            <a:r>
              <a:rPr lang="en-US" sz="1100" b="0" dirty="0">
                <a:solidFill>
                  <a:prstClr val="black"/>
                </a:solidFill>
                <a:latin typeface="Calibri"/>
              </a:rPr>
              <a:t>[rs2]</a:t>
            </a:r>
          </a:p>
        </p:txBody>
      </p:sp>
      <p:cxnSp>
        <p:nvCxnSpPr>
          <p:cNvPr id="563" name="Elbow Connector 562"/>
          <p:cNvCxnSpPr>
            <a:stCxn id="52" idx="3"/>
          </p:cNvCxnSpPr>
          <p:nvPr/>
        </p:nvCxnSpPr>
        <p:spPr>
          <a:xfrm flipV="1">
            <a:off x="4044974" y="3429000"/>
            <a:ext cx="1746226" cy="825788"/>
          </a:xfrm>
          <a:prstGeom prst="bentConnector3">
            <a:avLst>
              <a:gd name="adj1" fmla="val 8344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9" name="Rectangle 568"/>
          <p:cNvSpPr/>
          <p:nvPr/>
        </p:nvSpPr>
        <p:spPr>
          <a:xfrm>
            <a:off x="838201" y="4876800"/>
            <a:ext cx="7868227" cy="715818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3" name="TextBox 522"/>
          <p:cNvSpPr txBox="1"/>
          <p:nvPr/>
        </p:nvSpPr>
        <p:spPr>
          <a:xfrm>
            <a:off x="2590801" y="4936124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prstClr val="black"/>
                </a:solidFill>
                <a:latin typeface="Calibri"/>
              </a:rPr>
              <a:t>inst</a:t>
            </a:r>
            <a:r>
              <a:rPr lang="en-US" sz="1100" b="0" dirty="0">
                <a:solidFill>
                  <a:prstClr val="black"/>
                </a:solidFill>
                <a:latin typeface="Calibri"/>
              </a:rPr>
              <a:t>[31:0]</a:t>
            </a:r>
          </a:p>
        </p:txBody>
      </p:sp>
      <p:sp>
        <p:nvSpPr>
          <p:cNvPr id="582" name="TextBox 581"/>
          <p:cNvSpPr txBox="1"/>
          <p:nvPr/>
        </p:nvSpPr>
        <p:spPr>
          <a:xfrm>
            <a:off x="3429000" y="4953001"/>
            <a:ext cx="42829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prstClr val="black"/>
                </a:solidFill>
                <a:latin typeface="Calibri"/>
              </a:rPr>
              <a:t>ImmSel</a:t>
            </a:r>
            <a:endParaRPr lang="en-US" sz="11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3" name="TextBox 582"/>
          <p:cNvSpPr txBox="1"/>
          <p:nvPr/>
        </p:nvSpPr>
        <p:spPr>
          <a:xfrm>
            <a:off x="3962401" y="4953001"/>
            <a:ext cx="48167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prstClr val="black"/>
                </a:solidFill>
                <a:latin typeface="Calibri"/>
              </a:rPr>
              <a:t>RegWEn</a:t>
            </a:r>
            <a:endParaRPr lang="en-US" sz="11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4" name="TextBox 583"/>
          <p:cNvSpPr txBox="1"/>
          <p:nvPr/>
        </p:nvSpPr>
        <p:spPr>
          <a:xfrm>
            <a:off x="4572000" y="4953001"/>
            <a:ext cx="2905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prstClr val="black"/>
                </a:solidFill>
                <a:latin typeface="Calibri"/>
              </a:rPr>
              <a:t>BrUn</a:t>
            </a:r>
            <a:endParaRPr lang="en-US" sz="11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5" name="TextBox 584"/>
          <p:cNvSpPr txBox="1"/>
          <p:nvPr/>
        </p:nvSpPr>
        <p:spPr>
          <a:xfrm>
            <a:off x="4876800" y="4953001"/>
            <a:ext cx="26890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prstClr val="black"/>
                </a:solidFill>
                <a:latin typeface="Calibri"/>
              </a:rPr>
              <a:t>BrEq</a:t>
            </a:r>
            <a:endParaRPr lang="en-US" sz="11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6" name="TextBox 585"/>
          <p:cNvSpPr txBox="1"/>
          <p:nvPr/>
        </p:nvSpPr>
        <p:spPr>
          <a:xfrm>
            <a:off x="5181601" y="4953001"/>
            <a:ext cx="2539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prstClr val="black"/>
                </a:solidFill>
                <a:latin typeface="Calibri"/>
              </a:rPr>
              <a:t>BrLT</a:t>
            </a:r>
            <a:endParaRPr lang="en-US" sz="11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7" name="TextBox 586"/>
          <p:cNvSpPr txBox="1"/>
          <p:nvPr/>
        </p:nvSpPr>
        <p:spPr>
          <a:xfrm>
            <a:off x="5943600" y="4953001"/>
            <a:ext cx="24899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prstClr val="black"/>
                </a:solidFill>
                <a:latin typeface="Calibri"/>
              </a:rPr>
              <a:t>ASel</a:t>
            </a:r>
            <a:endParaRPr lang="en-US" sz="11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8" name="TextBox 587"/>
          <p:cNvSpPr txBox="1"/>
          <p:nvPr/>
        </p:nvSpPr>
        <p:spPr>
          <a:xfrm>
            <a:off x="5638801" y="4953001"/>
            <a:ext cx="24410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prstClr val="black"/>
                </a:solidFill>
                <a:latin typeface="Calibri"/>
              </a:rPr>
              <a:t>BSel</a:t>
            </a:r>
            <a:endParaRPr lang="en-US" sz="11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9" name="TextBox 588"/>
          <p:cNvSpPr txBox="1"/>
          <p:nvPr/>
        </p:nvSpPr>
        <p:spPr>
          <a:xfrm>
            <a:off x="6324600" y="4953001"/>
            <a:ext cx="3988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prstClr val="black"/>
                </a:solidFill>
                <a:latin typeface="Calibri"/>
              </a:rPr>
              <a:t>ALUSel</a:t>
            </a:r>
            <a:endParaRPr lang="en-US" sz="11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1" name="TextBox 590"/>
          <p:cNvSpPr txBox="1"/>
          <p:nvPr/>
        </p:nvSpPr>
        <p:spPr>
          <a:xfrm>
            <a:off x="6934201" y="4953001"/>
            <a:ext cx="51296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prstClr val="black"/>
                </a:solidFill>
                <a:latin typeface="Calibri"/>
              </a:rPr>
              <a:t>MemRW</a:t>
            </a:r>
            <a:endParaRPr lang="en-US" sz="11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3" name="TextBox 592"/>
          <p:cNvSpPr txBox="1"/>
          <p:nvPr/>
        </p:nvSpPr>
        <p:spPr>
          <a:xfrm>
            <a:off x="8229601" y="4953001"/>
            <a:ext cx="36960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prstClr val="black"/>
                </a:solidFill>
                <a:latin typeface="Calibri"/>
              </a:rPr>
              <a:t>WBSel</a:t>
            </a:r>
            <a:endParaRPr lang="en-US" sz="11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4" name="TextBox 593"/>
          <p:cNvSpPr txBox="1"/>
          <p:nvPr/>
        </p:nvSpPr>
        <p:spPr>
          <a:xfrm>
            <a:off x="990600" y="4953001"/>
            <a:ext cx="31546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prstClr val="black"/>
                </a:solidFill>
                <a:latin typeface="Calibri"/>
              </a:rPr>
              <a:t>PCSel</a:t>
            </a:r>
            <a:endParaRPr lang="en-US" sz="11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6" name="TextBox 595"/>
          <p:cNvSpPr txBox="1"/>
          <p:nvPr/>
        </p:nvSpPr>
        <p:spPr>
          <a:xfrm>
            <a:off x="3406448" y="2514601"/>
            <a:ext cx="17495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prstClr val="black"/>
                </a:solidFill>
                <a:latin typeface="Calibri"/>
              </a:rPr>
              <a:t>wb</a:t>
            </a:r>
            <a:endParaRPr lang="en-US" sz="11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3" name="Google Shape;601;g5ce8b99149_0_339">
            <a:extLst>
              <a:ext uri="{FF2B5EF4-FFF2-40B4-BE49-F238E27FC236}">
                <a16:creationId xmlns:a16="http://schemas.microsoft.com/office/drawing/2014/main" id="{B4ED7627-FEE8-A74A-8B5E-11092A52890D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1452905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64A6523C-4781-EB45-8290-9B921303BA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Pts val="4400"/>
            </a:pPr>
            <a:r>
              <a:rPr lang="en-US" sz="3600" kern="1200" dirty="0">
                <a:solidFill>
                  <a:srgbClr val="0070C0"/>
                </a:solidFill>
                <a:latin typeface="Calibri"/>
                <a:ea typeface="+mj-ea"/>
                <a:cs typeface="Calibri"/>
              </a:rPr>
              <a:t>Single-Cycle RISC-V RV32I Datapath</a:t>
            </a:r>
            <a:endParaRPr lang="en-US" altLang="en-US" sz="3600" kern="1200" dirty="0">
              <a:solidFill>
                <a:srgbClr val="0070C0"/>
              </a:solidFill>
              <a:latin typeface="Calibri"/>
              <a:ea typeface="+mj-ea"/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C9650A-EE61-714A-B631-9F794484F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69009"/>
            <a:ext cx="8516807" cy="3799806"/>
          </a:xfrm>
          <a:prstGeom prst="rect">
            <a:avLst/>
          </a:prstGeom>
        </p:spPr>
      </p:pic>
      <p:sp>
        <p:nvSpPr>
          <p:cNvPr id="4" name="Google Shape;601;g5ce8b99149_0_339">
            <a:extLst>
              <a:ext uri="{FF2B5EF4-FFF2-40B4-BE49-F238E27FC236}">
                <a16:creationId xmlns:a16="http://schemas.microsoft.com/office/drawing/2014/main" id="{F2FED3F2-0B57-7B48-B2BD-1601E86ED5FD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4">
            <a:extLst>
              <a:ext uri="{FF2B5EF4-FFF2-40B4-BE49-F238E27FC236}">
                <a16:creationId xmlns:a16="http://schemas.microsoft.com/office/drawing/2014/main" id="{E49CC6A0-22C7-9B40-8CE7-CE592A4F73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Pts val="4400"/>
            </a:pPr>
            <a:r>
              <a:rPr lang="en-US" altLang="en-US" sz="3600" kern="1200" dirty="0">
                <a:solidFill>
                  <a:srgbClr val="0070C0"/>
                </a:solidFill>
                <a:latin typeface="Calibri"/>
                <a:ea typeface="+mj-ea"/>
                <a:cs typeface="Calibri"/>
              </a:rPr>
              <a:t>Pipeline Registers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8AA8AA-012D-EE41-82D1-CE4A84E7D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26" y="2924944"/>
            <a:ext cx="7884368" cy="326786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88C354-F75C-C84E-ACB8-EDCD455EC600}"/>
              </a:ext>
            </a:extLst>
          </p:cNvPr>
          <p:cNvSpPr txBox="1">
            <a:spLocks noChangeArrowheads="1"/>
          </p:cNvSpPr>
          <p:nvPr/>
        </p:nvSpPr>
        <p:spPr>
          <a:xfrm>
            <a:off x="396875" y="1196975"/>
            <a:ext cx="7896225" cy="151194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N" b="0" dirty="0"/>
              <a:t>Need registers between stages </a:t>
            </a:r>
            <a:endParaRPr lang="en-IN" b="0" dirty="0">
              <a:effectLst/>
            </a:endParaRPr>
          </a:p>
          <a:p>
            <a:pPr lvl="1"/>
            <a:r>
              <a:rPr lang="en-US" altLang="en-US" b="0" kern="0" dirty="0"/>
              <a:t>To hold information produced in the previous cycle</a:t>
            </a:r>
          </a:p>
        </p:txBody>
      </p:sp>
      <p:sp>
        <p:nvSpPr>
          <p:cNvPr id="5" name="Google Shape;601;g5ce8b99149_0_339">
            <a:extLst>
              <a:ext uri="{FF2B5EF4-FFF2-40B4-BE49-F238E27FC236}">
                <a16:creationId xmlns:a16="http://schemas.microsoft.com/office/drawing/2014/main" id="{B9B79B4B-F1DF-E44B-A4C9-69B66EED629F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8734D3-051E-4844-8FC3-C2161B75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Acknowledgements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5BE8D1-A022-B345-874E-575DA3F41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61" y="950640"/>
            <a:ext cx="7896225" cy="5184775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Class Presentation, RISC-V CPU Control, </a:t>
            </a:r>
            <a:r>
              <a:rPr lang="en-US" sz="2000" dirty="0" err="1"/>
              <a:t>Pipelinging</a:t>
            </a:r>
            <a:r>
              <a:rPr lang="en-US" sz="2000" dirty="0"/>
              <a:t>, CS61C, Great Ideas in Computer Architecture</a:t>
            </a:r>
            <a:r>
              <a:rPr lang="en-US" sz="2000" i="1" dirty="0"/>
              <a:t>, University of Berkeley</a:t>
            </a:r>
            <a:r>
              <a:rPr lang="en-US" sz="2000" dirty="0"/>
              <a:t>, </a:t>
            </a:r>
            <a:r>
              <a:rPr lang="en-US" sz="2000" dirty="0">
                <a:sym typeface="Helvetica" charset="0"/>
              </a:rPr>
              <a:t>Morgan Rae </a:t>
            </a:r>
            <a:r>
              <a:rPr lang="en-US" sz="2000" dirty="0" err="1">
                <a:sym typeface="Helvetica" charset="0"/>
              </a:rPr>
              <a:t>Rechenberg</a:t>
            </a:r>
            <a:endParaRPr lang="en-US" sz="2000" dirty="0"/>
          </a:p>
          <a:p>
            <a:r>
              <a:rPr lang="en-US" sz="2000" dirty="0"/>
              <a:t>Class Presentation, CS61C, Machine Structures</a:t>
            </a:r>
            <a:r>
              <a:rPr lang="en-US" sz="2000" i="1" dirty="0"/>
              <a:t>, University of Berkeley</a:t>
            </a:r>
            <a:r>
              <a:rPr lang="en-US" sz="2000" dirty="0"/>
              <a:t>, </a:t>
            </a:r>
            <a:r>
              <a:rPr lang="en-US" sz="2000" dirty="0">
                <a:sym typeface="Helvetica" charset="0"/>
              </a:rPr>
              <a:t>Dan Garcia and Miki Lustig, 2019</a:t>
            </a:r>
            <a:endParaRPr lang="en-US" sz="2000" dirty="0"/>
          </a:p>
          <a:p>
            <a:r>
              <a:rPr lang="en-US" sz="2000" dirty="0"/>
              <a:t>Class Presentation, CS61C, </a:t>
            </a:r>
            <a:r>
              <a:rPr lang="en-US" sz="2000" i="1" dirty="0"/>
              <a:t>Introduction to Assembly Language and RISC-V Instruction Set Architecture, University of Berkeley, Prof </a:t>
            </a:r>
            <a:r>
              <a:rPr lang="en-US" sz="2000" dirty="0" err="1"/>
              <a:t>Krste</a:t>
            </a:r>
            <a:r>
              <a:rPr lang="en-US" sz="2000" dirty="0"/>
              <a:t> </a:t>
            </a:r>
            <a:r>
              <a:rPr lang="en-US" sz="2000" dirty="0" err="1"/>
              <a:t>Asanović</a:t>
            </a:r>
            <a:r>
              <a:rPr lang="en-US" sz="2000" dirty="0"/>
              <a:t> &amp; Randy H. Katz. </a:t>
            </a:r>
            <a:r>
              <a:rPr lang="en-US" sz="2000" dirty="0">
                <a:hlinkClick r:id="rId2"/>
              </a:rPr>
              <a:t>http://inst.eecs.Berkeley.edu/~cs61c</a:t>
            </a:r>
            <a:endParaRPr lang="en-US" sz="2000" dirty="0"/>
          </a:p>
          <a:p>
            <a:r>
              <a:rPr lang="en-US" sz="2000" dirty="0"/>
              <a:t>Computer Organization and Design, The Hardware Software Interface, RISC-V edition, Patterson and Hennessey</a:t>
            </a:r>
          </a:p>
          <a:p>
            <a:r>
              <a:rPr lang="en-US" sz="2000" dirty="0"/>
              <a:t>Digital Design and Computer Architecture: RISC-V Edition, Harris &amp; Harris Elsevier – Presentation.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1925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1" name="Google Shape;461;p8"/>
          <p:cNvCxnSpPr/>
          <p:nvPr/>
        </p:nvCxnSpPr>
        <p:spPr>
          <a:xfrm flipH="1">
            <a:off x="4632035" y="3481625"/>
            <a:ext cx="2302" cy="147137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62" name="Google Shape;462;p8"/>
          <p:cNvCxnSpPr/>
          <p:nvPr/>
        </p:nvCxnSpPr>
        <p:spPr>
          <a:xfrm flipH="1">
            <a:off x="4479635" y="3481625"/>
            <a:ext cx="2302" cy="147137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463" name="Google Shape;463;p8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184" cy="1053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indent="-119063" algn="l" fontAlgn="base">
              <a:spcAft>
                <a:spcPct val="0"/>
              </a:spcAft>
            </a:pPr>
            <a:r>
              <a:rPr lang="en-US" sz="3600" kern="1200" dirty="0">
                <a:solidFill>
                  <a:srgbClr val="0070C0"/>
                </a:solidFill>
                <a:ea typeface="+mj-ea"/>
              </a:rPr>
              <a:t>Pipelining RISC-V RV32I Datapath</a:t>
            </a:r>
            <a:endParaRPr sz="3600" kern="1200" dirty="0">
              <a:solidFill>
                <a:srgbClr val="0070C0"/>
              </a:solidFill>
              <a:ea typeface="+mj-ea"/>
            </a:endParaRPr>
          </a:p>
        </p:txBody>
      </p:sp>
      <p:sp>
        <p:nvSpPr>
          <p:cNvPr id="464" name="Google Shape;464;p8"/>
          <p:cNvSpPr txBox="1">
            <a:spLocks noGrp="1"/>
          </p:cNvSpPr>
          <p:nvPr>
            <p:ph type="sldNum" idx="12"/>
          </p:nvPr>
        </p:nvSpPr>
        <p:spPr>
          <a:xfrm>
            <a:off x="6793523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8"/>
          <p:cNvSpPr/>
          <p:nvPr/>
        </p:nvSpPr>
        <p:spPr>
          <a:xfrm>
            <a:off x="1584035" y="2668825"/>
            <a:ext cx="609600" cy="914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IMEM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6" name="Google Shape;466;p8"/>
          <p:cNvGrpSpPr/>
          <p:nvPr/>
        </p:nvGrpSpPr>
        <p:grpSpPr>
          <a:xfrm>
            <a:off x="5622635" y="2262425"/>
            <a:ext cx="521297" cy="1320800"/>
            <a:chOff x="6324600" y="3115310"/>
            <a:chExt cx="521297" cy="1056640"/>
          </a:xfrm>
        </p:grpSpPr>
        <p:sp>
          <p:nvSpPr>
            <p:cNvPr id="467" name="Google Shape;467;p8"/>
            <p:cNvSpPr/>
            <p:nvPr/>
          </p:nvSpPr>
          <p:spPr>
            <a:xfrm rot="5400000">
              <a:off x="6062980" y="3453130"/>
              <a:ext cx="105664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9" name="Google Shape;469;p8"/>
            <p:cNvCxnSpPr>
              <a:stCxn id="468" idx="2"/>
              <a:endCxn id="468" idx="4"/>
            </p:cNvCxnSpPr>
            <p:nvPr/>
          </p:nvCxnSpPr>
          <p:spPr>
            <a:xfrm>
              <a:off x="6400807" y="3602991"/>
              <a:ext cx="0" cy="1524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70" name="Google Shape;470;p8"/>
            <p:cNvSpPr txBox="1"/>
            <p:nvPr/>
          </p:nvSpPr>
          <p:spPr>
            <a:xfrm>
              <a:off x="6324600" y="3181350"/>
              <a:ext cx="52129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ALU</a:t>
              </a: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" name="Google Shape;471;p8"/>
          <p:cNvGrpSpPr/>
          <p:nvPr/>
        </p:nvGrpSpPr>
        <p:grpSpPr>
          <a:xfrm>
            <a:off x="2879435" y="3989625"/>
            <a:ext cx="615974" cy="1016000"/>
            <a:chOff x="3733800" y="3105150"/>
            <a:chExt cx="615974" cy="762000"/>
          </a:xfrm>
        </p:grpSpPr>
        <p:sp>
          <p:nvSpPr>
            <p:cNvPr id="472" name="Google Shape;472;p8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8"/>
            <p:cNvSpPr txBox="1"/>
            <p:nvPr/>
          </p:nvSpPr>
          <p:spPr>
            <a:xfrm>
              <a:off x="3733800" y="3218081"/>
              <a:ext cx="615974" cy="584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Imm.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Gen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4" name="Google Shape;474;p8"/>
          <p:cNvGrpSpPr/>
          <p:nvPr/>
        </p:nvGrpSpPr>
        <p:grpSpPr>
          <a:xfrm>
            <a:off x="1584035" y="1856025"/>
            <a:ext cx="304800" cy="609600"/>
            <a:chOff x="5181600" y="3257550"/>
            <a:chExt cx="304800" cy="457200"/>
          </a:xfrm>
        </p:grpSpPr>
        <p:sp>
          <p:nvSpPr>
            <p:cNvPr id="475" name="Google Shape;475;p8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8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+4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7" name="Google Shape;477;p8"/>
          <p:cNvGrpSpPr/>
          <p:nvPr/>
        </p:nvGrpSpPr>
        <p:grpSpPr>
          <a:xfrm>
            <a:off x="6460835" y="2465625"/>
            <a:ext cx="990600" cy="1117600"/>
            <a:chOff x="6324600" y="1733550"/>
            <a:chExt cx="990600" cy="838200"/>
          </a:xfrm>
        </p:grpSpPr>
        <p:sp>
          <p:nvSpPr>
            <p:cNvPr id="478" name="Google Shape;478;p8"/>
            <p:cNvSpPr/>
            <p:nvPr/>
          </p:nvSpPr>
          <p:spPr>
            <a:xfrm>
              <a:off x="6324600" y="1733550"/>
              <a:ext cx="990600" cy="8382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DMEM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7010400" y="2419350"/>
              <a:ext cx="152400" cy="1524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0" name="Google Shape;480;p8"/>
          <p:cNvGrpSpPr/>
          <p:nvPr/>
        </p:nvGrpSpPr>
        <p:grpSpPr>
          <a:xfrm>
            <a:off x="4177137" y="2770425"/>
            <a:ext cx="762000" cy="914400"/>
            <a:chOff x="5029200" y="3333750"/>
            <a:chExt cx="762000" cy="685800"/>
          </a:xfrm>
        </p:grpSpPr>
        <p:sp>
          <p:nvSpPr>
            <p:cNvPr id="481" name="Google Shape;481;p8"/>
            <p:cNvSpPr/>
            <p:nvPr/>
          </p:nvSpPr>
          <p:spPr>
            <a:xfrm rot="5400000">
              <a:off x="4989949" y="3449201"/>
              <a:ext cx="685800" cy="454898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8"/>
            <p:cNvSpPr txBox="1"/>
            <p:nvPr/>
          </p:nvSpPr>
          <p:spPr>
            <a:xfrm>
              <a:off x="5029200" y="3409950"/>
              <a:ext cx="7620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Branch Comp.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3" name="Google Shape;483;p8"/>
          <p:cNvGrpSpPr/>
          <p:nvPr/>
        </p:nvGrpSpPr>
        <p:grpSpPr>
          <a:xfrm>
            <a:off x="3108035" y="1957625"/>
            <a:ext cx="841921" cy="1930400"/>
            <a:chOff x="3657600" y="1428750"/>
            <a:chExt cx="841921" cy="1447800"/>
          </a:xfrm>
        </p:grpSpPr>
        <p:grpSp>
          <p:nvGrpSpPr>
            <p:cNvPr id="484" name="Google Shape;484;p8"/>
            <p:cNvGrpSpPr/>
            <p:nvPr/>
          </p:nvGrpSpPr>
          <p:grpSpPr>
            <a:xfrm>
              <a:off x="3657600" y="1428750"/>
              <a:ext cx="838199" cy="1447800"/>
              <a:chOff x="3810000" y="1412681"/>
              <a:chExt cx="838199" cy="1447800"/>
            </a:xfrm>
          </p:grpSpPr>
          <p:sp>
            <p:nvSpPr>
              <p:cNvPr id="485" name="Google Shape;485;p8"/>
              <p:cNvSpPr/>
              <p:nvPr/>
            </p:nvSpPr>
            <p:spPr>
              <a:xfrm>
                <a:off x="3810000" y="1412681"/>
                <a:ext cx="838199" cy="1447800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rPr>
                  <a:t>Reg[]</a:t>
                </a: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8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>
                  <a:gd name="adj" fmla="val 50000"/>
                </a:avLst>
              </a:prstGeom>
              <a:noFill/>
              <a:ln w="2857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7" name="Google Shape;487;p8"/>
            <p:cNvSpPr txBox="1"/>
            <p:nvPr/>
          </p:nvSpPr>
          <p:spPr>
            <a:xfrm>
              <a:off x="3657600" y="2234684"/>
              <a:ext cx="3975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AddrA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8"/>
            <p:cNvSpPr txBox="1"/>
            <p:nvPr/>
          </p:nvSpPr>
          <p:spPr>
            <a:xfrm>
              <a:off x="3657600" y="2463284"/>
              <a:ext cx="388102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AddrB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8"/>
            <p:cNvSpPr txBox="1"/>
            <p:nvPr/>
          </p:nvSpPr>
          <p:spPr>
            <a:xfrm>
              <a:off x="4114800" y="2234684"/>
              <a:ext cx="384721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DataA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8"/>
            <p:cNvSpPr txBox="1"/>
            <p:nvPr/>
          </p:nvSpPr>
          <p:spPr>
            <a:xfrm>
              <a:off x="3657600" y="1998881"/>
              <a:ext cx="399073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AddrD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8"/>
            <p:cNvSpPr txBox="1"/>
            <p:nvPr/>
          </p:nvSpPr>
          <p:spPr>
            <a:xfrm>
              <a:off x="4114800" y="2463284"/>
              <a:ext cx="377357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DataB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8"/>
            <p:cNvSpPr txBox="1"/>
            <p:nvPr/>
          </p:nvSpPr>
          <p:spPr>
            <a:xfrm>
              <a:off x="3657600" y="1694081"/>
              <a:ext cx="388327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DataD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3" name="Google Shape;493;p8"/>
          <p:cNvSpPr txBox="1"/>
          <p:nvPr/>
        </p:nvSpPr>
        <p:spPr>
          <a:xfrm>
            <a:off x="6460835" y="2770425"/>
            <a:ext cx="30777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Addr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8"/>
          <p:cNvSpPr txBox="1"/>
          <p:nvPr/>
        </p:nvSpPr>
        <p:spPr>
          <a:xfrm>
            <a:off x="6482018" y="3133804"/>
            <a:ext cx="43601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DataW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8"/>
          <p:cNvSpPr txBox="1"/>
          <p:nvPr/>
        </p:nvSpPr>
        <p:spPr>
          <a:xfrm>
            <a:off x="6994235" y="2872025"/>
            <a:ext cx="38472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DataR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6" name="Google Shape;496;p8"/>
          <p:cNvGrpSpPr/>
          <p:nvPr/>
        </p:nvGrpSpPr>
        <p:grpSpPr>
          <a:xfrm>
            <a:off x="5394035" y="2160825"/>
            <a:ext cx="152400" cy="711200"/>
            <a:chOff x="5791200" y="1352550"/>
            <a:chExt cx="152400" cy="533400"/>
          </a:xfrm>
        </p:grpSpPr>
        <p:sp>
          <p:nvSpPr>
            <p:cNvPr id="497" name="Google Shape;497;p8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8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8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00" name="Google Shape;500;p8"/>
          <p:cNvCxnSpPr>
            <a:stCxn id="478" idx="3"/>
          </p:cNvCxnSpPr>
          <p:nvPr/>
        </p:nvCxnSpPr>
        <p:spPr>
          <a:xfrm rot="10800000" flipH="1">
            <a:off x="7451435" y="3004025"/>
            <a:ext cx="367800" cy="20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501" name="Google Shape;501;p8"/>
          <p:cNvGrpSpPr/>
          <p:nvPr/>
        </p:nvGrpSpPr>
        <p:grpSpPr>
          <a:xfrm>
            <a:off x="7832435" y="2262425"/>
            <a:ext cx="152400" cy="1016000"/>
            <a:chOff x="8229600" y="1733550"/>
            <a:chExt cx="152400" cy="762000"/>
          </a:xfrm>
        </p:grpSpPr>
        <p:sp>
          <p:nvSpPr>
            <p:cNvPr id="502" name="Google Shape;502;p8"/>
            <p:cNvSpPr/>
            <p:nvPr/>
          </p:nvSpPr>
          <p:spPr>
            <a:xfrm rot="5400000">
              <a:off x="7924800" y="2038350"/>
              <a:ext cx="7620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8"/>
            <p:cNvSpPr txBox="1"/>
            <p:nvPr/>
          </p:nvSpPr>
          <p:spPr>
            <a:xfrm>
              <a:off x="8255000" y="2232025"/>
              <a:ext cx="762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8"/>
            <p:cNvSpPr txBox="1"/>
            <p:nvPr/>
          </p:nvSpPr>
          <p:spPr>
            <a:xfrm>
              <a:off x="8255000" y="2016125"/>
              <a:ext cx="762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8"/>
            <p:cNvSpPr txBox="1"/>
            <p:nvPr/>
          </p:nvSpPr>
          <p:spPr>
            <a:xfrm>
              <a:off x="8255000" y="1800225"/>
              <a:ext cx="762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06" name="Google Shape;506;p8"/>
          <p:cNvCxnSpPr>
            <a:stCxn id="467" idx="0"/>
            <a:endCxn id="493" idx="1"/>
          </p:cNvCxnSpPr>
          <p:nvPr/>
        </p:nvCxnSpPr>
        <p:spPr>
          <a:xfrm rot="10800000" flipH="1">
            <a:off x="6079835" y="2893425"/>
            <a:ext cx="381000" cy="29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07" name="Google Shape;507;p8"/>
          <p:cNvCxnSpPr/>
          <p:nvPr/>
        </p:nvCxnSpPr>
        <p:spPr>
          <a:xfrm rot="10800000">
            <a:off x="6172200" y="1701800"/>
            <a:ext cx="0" cy="123257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8" name="Google Shape;508;p8"/>
          <p:cNvCxnSpPr>
            <a:endCxn id="502" idx="2"/>
          </p:cNvCxnSpPr>
          <p:nvPr/>
        </p:nvCxnSpPr>
        <p:spPr>
          <a:xfrm>
            <a:off x="6172235" y="1701525"/>
            <a:ext cx="1660200" cy="1068900"/>
          </a:xfrm>
          <a:prstGeom prst="bentConnector3">
            <a:avLst>
              <a:gd name="adj1" fmla="val 83032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09" name="Google Shape;509;p8"/>
          <p:cNvCxnSpPr/>
          <p:nvPr/>
        </p:nvCxnSpPr>
        <p:spPr>
          <a:xfrm rot="-5400000" flipH="1">
            <a:off x="61384" y="1980378"/>
            <a:ext cx="835500" cy="228600"/>
          </a:xfrm>
          <a:prstGeom prst="bentConnector3">
            <a:avLst>
              <a:gd name="adj1" fmla="val 101582"/>
            </a:avLst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510" name="Google Shape;510;p8"/>
          <p:cNvGrpSpPr/>
          <p:nvPr/>
        </p:nvGrpSpPr>
        <p:grpSpPr>
          <a:xfrm>
            <a:off x="593435" y="2364025"/>
            <a:ext cx="152400" cy="711200"/>
            <a:chOff x="5791200" y="1352550"/>
            <a:chExt cx="152400" cy="533400"/>
          </a:xfrm>
        </p:grpSpPr>
        <p:sp>
          <p:nvSpPr>
            <p:cNvPr id="511" name="Google Shape;511;p8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8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8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14" name="Google Shape;514;p8"/>
          <p:cNvCxnSpPr>
            <a:stCxn id="511" idx="0"/>
            <a:endCxn id="515" idx="1"/>
          </p:cNvCxnSpPr>
          <p:nvPr/>
        </p:nvCxnSpPr>
        <p:spPr>
          <a:xfrm>
            <a:off x="745835" y="2719625"/>
            <a:ext cx="15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6" name="Google Shape;516;p8"/>
          <p:cNvCxnSpPr>
            <a:stCxn id="515" idx="3"/>
            <a:endCxn id="465" idx="1"/>
          </p:cNvCxnSpPr>
          <p:nvPr/>
        </p:nvCxnSpPr>
        <p:spPr>
          <a:xfrm>
            <a:off x="1263698" y="2719625"/>
            <a:ext cx="320400" cy="4065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17" name="Google Shape;517;p8"/>
          <p:cNvCxnSpPr>
            <a:stCxn id="475" idx="0"/>
          </p:cNvCxnSpPr>
          <p:nvPr/>
        </p:nvCxnSpPr>
        <p:spPr>
          <a:xfrm rot="10800000" flipH="1">
            <a:off x="1888835" y="1551225"/>
            <a:ext cx="304800" cy="6096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8" name="Google Shape;518;p8"/>
          <p:cNvCxnSpPr/>
          <p:nvPr/>
        </p:nvCxnSpPr>
        <p:spPr>
          <a:xfrm>
            <a:off x="2193635" y="1551225"/>
            <a:ext cx="5638800" cy="914400"/>
          </a:xfrm>
          <a:prstGeom prst="bentConnector3">
            <a:avLst>
              <a:gd name="adj1" fmla="val 97158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19" name="Google Shape;519;p8"/>
          <p:cNvCxnSpPr/>
          <p:nvPr/>
        </p:nvCxnSpPr>
        <p:spPr>
          <a:xfrm flipH="1">
            <a:off x="593435" y="1551225"/>
            <a:ext cx="1600200" cy="1320900"/>
          </a:xfrm>
          <a:prstGeom prst="bentConnector3">
            <a:avLst>
              <a:gd name="adj1" fmla="val 124407"/>
            </a:avLst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20" name="Google Shape;520;p8"/>
          <p:cNvCxnSpPr>
            <a:stCxn id="497" idx="0"/>
          </p:cNvCxnSpPr>
          <p:nvPr/>
        </p:nvCxnSpPr>
        <p:spPr>
          <a:xfrm rot="10800000" flipH="1">
            <a:off x="5546435" y="2514325"/>
            <a:ext cx="152400" cy="2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21" name="Google Shape;521;p8"/>
          <p:cNvCxnSpPr>
            <a:stCxn id="489" idx="3"/>
            <a:endCxn id="499" idx="1"/>
          </p:cNvCxnSpPr>
          <p:nvPr/>
        </p:nvCxnSpPr>
        <p:spPr>
          <a:xfrm rot="10800000" flipH="1">
            <a:off x="3949956" y="2664814"/>
            <a:ext cx="1463100" cy="490500"/>
          </a:xfrm>
          <a:prstGeom prst="bentConnector3">
            <a:avLst>
              <a:gd name="adj1" fmla="val 8536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22" name="Google Shape;522;p8"/>
          <p:cNvCxnSpPr/>
          <p:nvPr/>
        </p:nvCxnSpPr>
        <p:spPr>
          <a:xfrm>
            <a:off x="3907956" y="3460115"/>
            <a:ext cx="957300" cy="426900"/>
          </a:xfrm>
          <a:prstGeom prst="bentConnector3">
            <a:avLst>
              <a:gd name="adj1" fmla="val 16834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3" name="Google Shape;523;p8"/>
          <p:cNvCxnSpPr/>
          <p:nvPr/>
        </p:nvCxnSpPr>
        <p:spPr>
          <a:xfrm rot="10800000" flipH="1">
            <a:off x="4098635" y="3148060"/>
            <a:ext cx="183573" cy="1503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24" name="Google Shape;524;p8"/>
          <p:cNvCxnSpPr/>
          <p:nvPr/>
        </p:nvCxnSpPr>
        <p:spPr>
          <a:xfrm rot="10800000" flipH="1">
            <a:off x="3987799" y="3448243"/>
            <a:ext cx="259772" cy="769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25" name="Google Shape;525;p8"/>
          <p:cNvCxnSpPr/>
          <p:nvPr/>
        </p:nvCxnSpPr>
        <p:spPr>
          <a:xfrm rot="10800000" flipH="1">
            <a:off x="1429202" y="1829203"/>
            <a:ext cx="3214200" cy="713700"/>
          </a:xfrm>
          <a:prstGeom prst="bentConnector3">
            <a:avLst>
              <a:gd name="adj1" fmla="val 27385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6" name="Google Shape;526;p8"/>
          <p:cNvCxnSpPr/>
          <p:nvPr/>
        </p:nvCxnSpPr>
        <p:spPr>
          <a:xfrm>
            <a:off x="4632035" y="1821413"/>
            <a:ext cx="762000" cy="489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527" name="Google Shape;527;p8"/>
          <p:cNvGrpSpPr/>
          <p:nvPr/>
        </p:nvGrpSpPr>
        <p:grpSpPr>
          <a:xfrm>
            <a:off x="898235" y="2160825"/>
            <a:ext cx="365463" cy="1117599"/>
            <a:chOff x="1447800" y="1809750"/>
            <a:chExt cx="365463" cy="838199"/>
          </a:xfrm>
        </p:grpSpPr>
        <p:sp>
          <p:nvSpPr>
            <p:cNvPr id="515" name="Google Shape;515;p8"/>
            <p:cNvSpPr/>
            <p:nvPr/>
          </p:nvSpPr>
          <p:spPr>
            <a:xfrm>
              <a:off x="1447800" y="1809750"/>
              <a:ext cx="365463" cy="838199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Courier New"/>
                  <a:cs typeface="Courier New"/>
                  <a:sym typeface="Courier New"/>
                </a:rPr>
                <a:t>pc</a:t>
              </a:r>
              <a:endParaRPr kumimoji="0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1600200" y="2495550"/>
              <a:ext cx="152400" cy="152399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9" name="Google Shape;529;p8"/>
          <p:cNvGrpSpPr/>
          <p:nvPr/>
        </p:nvGrpSpPr>
        <p:grpSpPr>
          <a:xfrm>
            <a:off x="5241635" y="2921000"/>
            <a:ext cx="152400" cy="711200"/>
            <a:chOff x="5791200" y="1352550"/>
            <a:chExt cx="152400" cy="533400"/>
          </a:xfrm>
        </p:grpSpPr>
        <p:sp>
          <p:nvSpPr>
            <p:cNvPr id="530" name="Google Shape;530;p8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8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8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33" name="Google Shape;533;p8"/>
          <p:cNvCxnSpPr>
            <a:stCxn id="465" idx="3"/>
            <a:endCxn id="485" idx="1"/>
          </p:cNvCxnSpPr>
          <p:nvPr/>
        </p:nvCxnSpPr>
        <p:spPr>
          <a:xfrm rot="10800000" flipH="1">
            <a:off x="2193635" y="2922925"/>
            <a:ext cx="914400" cy="203100"/>
          </a:xfrm>
          <a:prstGeom prst="bentConnector3">
            <a:avLst>
              <a:gd name="adj1" fmla="val 17803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34" name="Google Shape;534;p8"/>
          <p:cNvCxnSpPr/>
          <p:nvPr/>
        </p:nvCxnSpPr>
        <p:spPr>
          <a:xfrm>
            <a:off x="2346035" y="3124200"/>
            <a:ext cx="0" cy="1727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35" name="Google Shape;535;p8"/>
          <p:cNvCxnSpPr/>
          <p:nvPr/>
        </p:nvCxnSpPr>
        <p:spPr>
          <a:xfrm rot="10800000" flipH="1">
            <a:off x="2336799" y="3278425"/>
            <a:ext cx="771236" cy="48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36" name="Google Shape;536;p8"/>
          <p:cNvCxnSpPr/>
          <p:nvPr/>
        </p:nvCxnSpPr>
        <p:spPr>
          <a:xfrm rot="10800000" flipH="1">
            <a:off x="2348344" y="3583227"/>
            <a:ext cx="759691" cy="356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37" name="Google Shape;537;p8"/>
          <p:cNvCxnSpPr/>
          <p:nvPr/>
        </p:nvCxnSpPr>
        <p:spPr>
          <a:xfrm rot="10800000" flipH="1">
            <a:off x="2336799" y="4497625"/>
            <a:ext cx="618836" cy="1279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38" name="Google Shape;538;p8"/>
          <p:cNvCxnSpPr>
            <a:stCxn id="502" idx="0"/>
          </p:cNvCxnSpPr>
          <p:nvPr/>
        </p:nvCxnSpPr>
        <p:spPr>
          <a:xfrm rot="10800000">
            <a:off x="2781335" y="1393125"/>
            <a:ext cx="5203500" cy="1377300"/>
          </a:xfrm>
          <a:prstGeom prst="bentConnector3">
            <a:avLst>
              <a:gd name="adj1" fmla="val -2374"/>
            </a:avLst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39" name="Google Shape;539;p8"/>
          <p:cNvCxnSpPr/>
          <p:nvPr/>
        </p:nvCxnSpPr>
        <p:spPr>
          <a:xfrm rot="-5400000" flipH="1">
            <a:off x="2396885" y="1803350"/>
            <a:ext cx="1117500" cy="304800"/>
          </a:xfrm>
          <a:prstGeom prst="bentConnector3">
            <a:avLst>
              <a:gd name="adj1" fmla="val 100284"/>
            </a:avLst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40" name="Google Shape;540;p8"/>
          <p:cNvCxnSpPr/>
          <p:nvPr/>
        </p:nvCxnSpPr>
        <p:spPr>
          <a:xfrm rot="10800000" flipH="1">
            <a:off x="5394035" y="3327400"/>
            <a:ext cx="370610" cy="308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41" name="Google Shape;541;p8"/>
          <p:cNvCxnSpPr/>
          <p:nvPr/>
        </p:nvCxnSpPr>
        <p:spPr>
          <a:xfrm rot="10800000" flipH="1">
            <a:off x="4860635" y="3373681"/>
            <a:ext cx="1600200" cy="507900"/>
          </a:xfrm>
          <a:prstGeom prst="bentConnector3">
            <a:avLst>
              <a:gd name="adj1" fmla="val 90765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542" name="Google Shape;542;p8"/>
          <p:cNvSpPr txBox="1"/>
          <p:nvPr/>
        </p:nvSpPr>
        <p:spPr>
          <a:xfrm>
            <a:off x="2439245" y="2646436"/>
            <a:ext cx="547657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inst[11:7]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8"/>
          <p:cNvSpPr txBox="1"/>
          <p:nvPr/>
        </p:nvSpPr>
        <p:spPr>
          <a:xfrm>
            <a:off x="2422235" y="3022600"/>
            <a:ext cx="61915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inst[19:15]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8"/>
          <p:cNvSpPr txBox="1"/>
          <p:nvPr/>
        </p:nvSpPr>
        <p:spPr>
          <a:xfrm>
            <a:off x="2422235" y="3327400"/>
            <a:ext cx="61915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inst[24:20]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8"/>
          <p:cNvSpPr txBox="1"/>
          <p:nvPr/>
        </p:nvSpPr>
        <p:spPr>
          <a:xfrm>
            <a:off x="2369126" y="4180224"/>
            <a:ext cx="547657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inst[31:7]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6" name="Google Shape;546;p8"/>
          <p:cNvCxnSpPr/>
          <p:nvPr/>
        </p:nvCxnSpPr>
        <p:spPr>
          <a:xfrm rot="-5400000">
            <a:off x="4663261" y="3324885"/>
            <a:ext cx="778800" cy="377700"/>
          </a:xfrm>
          <a:prstGeom prst="bentConnector3">
            <a:avLst>
              <a:gd name="adj1" fmla="val 10048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547" name="Google Shape;547;p8"/>
          <p:cNvSpPr txBox="1"/>
          <p:nvPr/>
        </p:nvSpPr>
        <p:spPr>
          <a:xfrm>
            <a:off x="7700818" y="1888065"/>
            <a:ext cx="282129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pc+4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8"/>
          <p:cNvSpPr txBox="1"/>
          <p:nvPr/>
        </p:nvSpPr>
        <p:spPr>
          <a:xfrm>
            <a:off x="7374081" y="2075872"/>
            <a:ext cx="174057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alu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8"/>
          <p:cNvSpPr txBox="1"/>
          <p:nvPr/>
        </p:nvSpPr>
        <p:spPr>
          <a:xfrm>
            <a:off x="7480298" y="3141132"/>
            <a:ext cx="334818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mem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8"/>
          <p:cNvSpPr txBox="1"/>
          <p:nvPr/>
        </p:nvSpPr>
        <p:spPr>
          <a:xfrm>
            <a:off x="8032172" y="2783993"/>
            <a:ext cx="174953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wb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8"/>
          <p:cNvSpPr txBox="1"/>
          <p:nvPr/>
        </p:nvSpPr>
        <p:spPr>
          <a:xfrm>
            <a:off x="264389" y="2479193"/>
            <a:ext cx="208695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alu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8"/>
          <p:cNvSpPr txBox="1"/>
          <p:nvPr/>
        </p:nvSpPr>
        <p:spPr>
          <a:xfrm>
            <a:off x="152400" y="2868660"/>
            <a:ext cx="282129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pc+4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8"/>
          <p:cNvSpPr txBox="1"/>
          <p:nvPr/>
        </p:nvSpPr>
        <p:spPr>
          <a:xfrm>
            <a:off x="4762441" y="2413000"/>
            <a:ext cx="524162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Reg[rs1]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8"/>
          <p:cNvSpPr txBox="1"/>
          <p:nvPr/>
        </p:nvSpPr>
        <p:spPr>
          <a:xfrm>
            <a:off x="4846118" y="1999041"/>
            <a:ext cx="219362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8"/>
          <p:cNvSpPr txBox="1"/>
          <p:nvPr/>
        </p:nvSpPr>
        <p:spPr>
          <a:xfrm>
            <a:off x="3698009" y="4278745"/>
            <a:ext cx="629226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imm[31:0]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8"/>
          <p:cNvSpPr txBox="1"/>
          <p:nvPr/>
        </p:nvSpPr>
        <p:spPr>
          <a:xfrm>
            <a:off x="4750416" y="2811841"/>
            <a:ext cx="533400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Reg[rs2]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7" name="Google Shape;557;p8"/>
          <p:cNvCxnSpPr>
            <a:stCxn id="473" idx="3"/>
          </p:cNvCxnSpPr>
          <p:nvPr/>
        </p:nvCxnSpPr>
        <p:spPr>
          <a:xfrm rot="10800000" flipH="1">
            <a:off x="3495409" y="3428751"/>
            <a:ext cx="1746300" cy="1101300"/>
          </a:xfrm>
          <a:prstGeom prst="bentConnector3">
            <a:avLst>
              <a:gd name="adj1" fmla="val 83439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558" name="Google Shape;558;p8"/>
          <p:cNvSpPr txBox="1"/>
          <p:nvPr/>
        </p:nvSpPr>
        <p:spPr>
          <a:xfrm>
            <a:off x="2856882" y="2209800"/>
            <a:ext cx="174953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wb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9" name="Google Shape;559;p8"/>
          <p:cNvCxnSpPr/>
          <p:nvPr/>
        </p:nvCxnSpPr>
        <p:spPr>
          <a:xfrm rot="10800000">
            <a:off x="364835" y="1701800"/>
            <a:ext cx="5807365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60" name="Google Shape;560;p8"/>
          <p:cNvGrpSpPr/>
          <p:nvPr/>
        </p:nvGrpSpPr>
        <p:grpSpPr>
          <a:xfrm>
            <a:off x="288635" y="1193800"/>
            <a:ext cx="1981200" cy="4876800"/>
            <a:chOff x="288635" y="895350"/>
            <a:chExt cx="1981200" cy="3657600"/>
          </a:xfrm>
        </p:grpSpPr>
        <p:cxnSp>
          <p:nvCxnSpPr>
            <p:cNvPr id="561" name="Google Shape;561;p8"/>
            <p:cNvCxnSpPr/>
            <p:nvPr/>
          </p:nvCxnSpPr>
          <p:spPr>
            <a:xfrm>
              <a:off x="2269835" y="895350"/>
              <a:ext cx="0" cy="36576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sp>
          <p:nvSpPr>
            <p:cNvPr id="562" name="Google Shape;562;p8"/>
            <p:cNvSpPr txBox="1"/>
            <p:nvPr/>
          </p:nvSpPr>
          <p:spPr>
            <a:xfrm>
              <a:off x="288635" y="3867150"/>
              <a:ext cx="1595609" cy="584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Instruction Fetch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(F)</a:t>
              </a: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3" name="Google Shape;563;p8"/>
          <p:cNvGrpSpPr/>
          <p:nvPr/>
        </p:nvGrpSpPr>
        <p:grpSpPr>
          <a:xfrm>
            <a:off x="1965035" y="1193800"/>
            <a:ext cx="2362200" cy="5009832"/>
            <a:chOff x="1965035" y="895350"/>
            <a:chExt cx="2362200" cy="3757374"/>
          </a:xfrm>
        </p:grpSpPr>
        <p:cxnSp>
          <p:nvCxnSpPr>
            <p:cNvPr id="564" name="Google Shape;564;p8"/>
            <p:cNvCxnSpPr/>
            <p:nvPr/>
          </p:nvCxnSpPr>
          <p:spPr>
            <a:xfrm rot="10800000">
              <a:off x="4022435" y="895350"/>
              <a:ext cx="0" cy="35814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sp>
          <p:nvSpPr>
            <p:cNvPr id="565" name="Google Shape;565;p8"/>
            <p:cNvSpPr txBox="1"/>
            <p:nvPr/>
          </p:nvSpPr>
          <p:spPr>
            <a:xfrm>
              <a:off x="1965035" y="3790950"/>
              <a:ext cx="2362200" cy="861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Instruction Decode/Register Read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(D)</a:t>
              </a: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6" name="Google Shape;566;p8"/>
          <p:cNvGrpSpPr/>
          <p:nvPr/>
        </p:nvGrpSpPr>
        <p:grpSpPr>
          <a:xfrm>
            <a:off x="3946235" y="1193800"/>
            <a:ext cx="2362200" cy="4775200"/>
            <a:chOff x="3946235" y="895350"/>
            <a:chExt cx="2362200" cy="3581400"/>
          </a:xfrm>
        </p:grpSpPr>
        <p:cxnSp>
          <p:nvCxnSpPr>
            <p:cNvPr id="567" name="Google Shape;567;p8"/>
            <p:cNvCxnSpPr/>
            <p:nvPr/>
          </p:nvCxnSpPr>
          <p:spPr>
            <a:xfrm>
              <a:off x="6248400" y="895350"/>
              <a:ext cx="16165" cy="35814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sp>
          <p:nvSpPr>
            <p:cNvPr id="568" name="Google Shape;568;p8"/>
            <p:cNvSpPr txBox="1"/>
            <p:nvPr/>
          </p:nvSpPr>
          <p:spPr>
            <a:xfrm>
              <a:off x="3946235" y="3867150"/>
              <a:ext cx="2362200" cy="584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ALU Execute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(X)</a:t>
              </a: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9" name="Google Shape;569;p8"/>
          <p:cNvGrpSpPr/>
          <p:nvPr/>
        </p:nvGrpSpPr>
        <p:grpSpPr>
          <a:xfrm>
            <a:off x="6232235" y="1193800"/>
            <a:ext cx="1844965" cy="4876800"/>
            <a:chOff x="6232235" y="895350"/>
            <a:chExt cx="1844965" cy="3657600"/>
          </a:xfrm>
        </p:grpSpPr>
        <p:cxnSp>
          <p:nvCxnSpPr>
            <p:cNvPr id="570" name="Google Shape;570;p8"/>
            <p:cNvCxnSpPr/>
            <p:nvPr/>
          </p:nvCxnSpPr>
          <p:spPr>
            <a:xfrm>
              <a:off x="8061035" y="895350"/>
              <a:ext cx="16165" cy="36576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sp>
          <p:nvSpPr>
            <p:cNvPr id="571" name="Google Shape;571;p8"/>
            <p:cNvSpPr txBox="1"/>
            <p:nvPr/>
          </p:nvSpPr>
          <p:spPr>
            <a:xfrm>
              <a:off x="6232235" y="3867150"/>
              <a:ext cx="1676400" cy="584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Memory Access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(M)</a:t>
              </a: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2" name="Google Shape;572;p8"/>
          <p:cNvSpPr txBox="1"/>
          <p:nvPr/>
        </p:nvSpPr>
        <p:spPr>
          <a:xfrm>
            <a:off x="7924800" y="5156200"/>
            <a:ext cx="1295400" cy="779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Write Back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(W)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3" name="Google Shape;573;p8"/>
          <p:cNvCxnSpPr>
            <a:cxnSpLocks/>
          </p:cNvCxnSpPr>
          <p:nvPr/>
        </p:nvCxnSpPr>
        <p:spPr>
          <a:xfrm rot="5400000" flipH="1" flipV="1">
            <a:off x="1185791" y="2357186"/>
            <a:ext cx="646396" cy="175567"/>
          </a:xfrm>
          <a:prstGeom prst="bentConnector2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574" name="Google Shape;574;p8"/>
          <p:cNvSpPr txBox="1"/>
          <p:nvPr/>
        </p:nvSpPr>
        <p:spPr>
          <a:xfrm>
            <a:off x="1644250" y="5918400"/>
            <a:ext cx="64728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NOTE: Control signals are also pipelined!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601;g5ce8b99149_0_339">
            <a:extLst>
              <a:ext uri="{FF2B5EF4-FFF2-40B4-BE49-F238E27FC236}">
                <a16:creationId xmlns:a16="http://schemas.microsoft.com/office/drawing/2014/main" id="{02920E90-FAD5-B44C-B231-E2F86DAEA2CE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246452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6" name="Straight Arrow Connector 335"/>
          <p:cNvCxnSpPr/>
          <p:nvPr/>
        </p:nvCxnSpPr>
        <p:spPr>
          <a:xfrm>
            <a:off x="3886200" y="4953000"/>
            <a:ext cx="4343400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5475" y="157013"/>
            <a:ext cx="8225448" cy="105336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fontAlgn="base">
              <a:spcAft>
                <a:spcPct val="0"/>
              </a:spcAft>
            </a:pPr>
            <a:r>
              <a:rPr lang="en-US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Pipelined RISC-V RV32I Datapath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3FF131CF-B26C-E347-9AC9-78212C099DD5}" type="slidenum">
              <a:rPr lang="en-US" b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21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31635" y="3505200"/>
            <a:ext cx="609600" cy="6858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prstClr val="black"/>
                </a:solidFill>
                <a:latin typeface="Calibri"/>
                <a:cs typeface="Calibri"/>
              </a:rPr>
              <a:t>IMEM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5346104" y="3011269"/>
            <a:ext cx="516873" cy="990600"/>
            <a:chOff x="6324600" y="3115310"/>
            <a:chExt cx="516873" cy="1056640"/>
          </a:xfrm>
        </p:grpSpPr>
        <p:sp>
          <p:nvSpPr>
            <p:cNvPr id="28" name="Trapezoid 27"/>
            <p:cNvSpPr/>
            <p:nvPr/>
          </p:nvSpPr>
          <p:spPr>
            <a:xfrm rot="5400000">
              <a:off x="6062980" y="3453130"/>
              <a:ext cx="105664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Isosceles Triangle 28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4" name="Straight Connector 33"/>
            <p:cNvCxnSpPr>
              <a:stCxn id="29" idx="2"/>
              <a:endCxn id="29" idx="4"/>
            </p:cNvCxnSpPr>
            <p:nvPr/>
          </p:nvCxnSpPr>
          <p:spPr>
            <a:xfrm>
              <a:off x="6400808" y="3602991"/>
              <a:ext cx="0" cy="15240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324600" y="3181351"/>
              <a:ext cx="516873" cy="361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0" dirty="0">
                  <a:solidFill>
                    <a:prstClr val="black"/>
                  </a:solidFill>
                  <a:latin typeface="Calibri"/>
                </a:rPr>
                <a:t>ALU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31635" y="2706469"/>
            <a:ext cx="304800" cy="457200"/>
            <a:chOff x="5181600" y="3257550"/>
            <a:chExt cx="304800" cy="457200"/>
          </a:xfrm>
        </p:grpSpPr>
        <p:sp>
          <p:nvSpPr>
            <p:cNvPr id="58" name="Trapezoid 57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solidFill>
              <a:schemeClr val="bg1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</p:spPr>
          <p:txBody>
            <a:bodyPr wrap="none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0" dirty="0">
                  <a:solidFill>
                    <a:prstClr val="black"/>
                  </a:solidFill>
                  <a:latin typeface="Calibri"/>
                </a:rPr>
                <a:t>+4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635710" y="3163669"/>
            <a:ext cx="990600" cy="838200"/>
            <a:chOff x="6324600" y="1733550"/>
            <a:chExt cx="990600" cy="838200"/>
          </a:xfrm>
        </p:grpSpPr>
        <p:sp>
          <p:nvSpPr>
            <p:cNvPr id="13" name="Rectangle 12"/>
            <p:cNvSpPr/>
            <p:nvPr/>
          </p:nvSpPr>
          <p:spPr>
            <a:xfrm>
              <a:off x="6324600" y="1733550"/>
              <a:ext cx="990600" cy="8382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0" dirty="0">
                  <a:solidFill>
                    <a:prstClr val="black"/>
                  </a:solidFill>
                  <a:latin typeface="Calibri"/>
                  <a:cs typeface="Calibri"/>
                </a:rPr>
                <a:t>DMEM</a:t>
              </a:r>
              <a:endParaRPr lang="en-US" sz="1800" b="0" dirty="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69" name="Isosceles Triangle 68"/>
            <p:cNvSpPr/>
            <p:nvPr/>
          </p:nvSpPr>
          <p:spPr>
            <a:xfrm>
              <a:off x="7010400" y="2419350"/>
              <a:ext cx="152400" cy="1524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038600" y="3316070"/>
            <a:ext cx="762000" cy="874931"/>
            <a:chOff x="4191000" y="1962150"/>
            <a:chExt cx="762000" cy="874931"/>
          </a:xfrm>
        </p:grpSpPr>
        <p:cxnSp>
          <p:nvCxnSpPr>
            <p:cNvPr id="88" name="Straight Arrow Connector 87"/>
            <p:cNvCxnSpPr/>
            <p:nvPr/>
          </p:nvCxnSpPr>
          <p:spPr>
            <a:xfrm flipH="1">
              <a:off x="4495800" y="2571750"/>
              <a:ext cx="2302" cy="26533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>
              <a:off x="4343400" y="2571750"/>
              <a:ext cx="2302" cy="26533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/>
            <p:cNvGrpSpPr/>
            <p:nvPr/>
          </p:nvGrpSpPr>
          <p:grpSpPr>
            <a:xfrm>
              <a:off x="4191000" y="1962150"/>
              <a:ext cx="762000" cy="685800"/>
              <a:chOff x="5043063" y="3218081"/>
              <a:chExt cx="762000" cy="685800"/>
            </a:xfrm>
          </p:grpSpPr>
          <p:sp>
            <p:nvSpPr>
              <p:cNvPr id="73" name="Trapezoid 72"/>
              <p:cNvSpPr/>
              <p:nvPr/>
            </p:nvSpPr>
            <p:spPr>
              <a:xfrm rot="5400000">
                <a:off x="5003812" y="3333532"/>
                <a:ext cx="685800" cy="454898"/>
              </a:xfrm>
              <a:prstGeom prst="trapezoid">
                <a:avLst>
                  <a:gd name="adj" fmla="val 30656"/>
                </a:avLst>
              </a:prstGeom>
              <a:solidFill>
                <a:srgbClr val="FFFFFF"/>
              </a:solidFill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043063" y="3370481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b="0" dirty="0">
                    <a:solidFill>
                      <a:prstClr val="black"/>
                    </a:solidFill>
                    <a:latin typeface="Calibri"/>
                  </a:rPr>
                  <a:t>Branch Comp.</a:t>
                </a:r>
              </a:p>
            </p:txBody>
          </p:sp>
        </p:grpSp>
      </p:grpSp>
      <p:grpSp>
        <p:nvGrpSpPr>
          <p:cNvPr id="188" name="Group 187"/>
          <p:cNvGrpSpPr/>
          <p:nvPr/>
        </p:nvGrpSpPr>
        <p:grpSpPr>
          <a:xfrm>
            <a:off x="2819401" y="2782669"/>
            <a:ext cx="841921" cy="1447800"/>
            <a:chOff x="3657600" y="1428750"/>
            <a:chExt cx="841921" cy="1447800"/>
          </a:xfrm>
        </p:grpSpPr>
        <p:grpSp>
          <p:nvGrpSpPr>
            <p:cNvPr id="63" name="Group 62"/>
            <p:cNvGrpSpPr/>
            <p:nvPr/>
          </p:nvGrpSpPr>
          <p:grpSpPr>
            <a:xfrm>
              <a:off x="3657600" y="1428750"/>
              <a:ext cx="838199" cy="1447800"/>
              <a:chOff x="3810000" y="1412681"/>
              <a:chExt cx="838199" cy="14478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810000" y="1412681"/>
                <a:ext cx="838199" cy="144780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0" dirty="0" err="1">
                    <a:solidFill>
                      <a:prstClr val="black"/>
                    </a:solidFill>
                    <a:latin typeface="Calibri"/>
                    <a:cs typeface="Calibri"/>
                  </a:rPr>
                  <a:t>Reg</a:t>
                </a:r>
                <a:r>
                  <a:rPr lang="en-US" sz="1800" b="0" dirty="0">
                    <a:solidFill>
                      <a:prstClr val="black"/>
                    </a:solidFill>
                    <a:latin typeface="Calibri"/>
                    <a:cs typeface="Calibri"/>
                  </a:rPr>
                  <a:t>[]</a:t>
                </a: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3657600" y="2271415"/>
              <a:ext cx="39754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 err="1">
                  <a:solidFill>
                    <a:prstClr val="black"/>
                  </a:solidFill>
                  <a:latin typeface="Calibri"/>
                </a:rPr>
                <a:t>AddrA</a:t>
              </a:r>
              <a:endParaRPr lang="en-US" sz="1200" b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57600" y="2576215"/>
              <a:ext cx="38810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 err="1">
                  <a:solidFill>
                    <a:prstClr val="black"/>
                  </a:solidFill>
                  <a:latin typeface="Calibri"/>
                </a:rPr>
                <a:t>AddrB</a:t>
              </a:r>
              <a:endParaRPr lang="en-US" sz="1200" b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14800" y="2234684"/>
              <a:ext cx="38472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 err="1">
                  <a:solidFill>
                    <a:prstClr val="black"/>
                  </a:solidFill>
                  <a:latin typeface="Calibri"/>
                </a:rPr>
                <a:t>DataA</a:t>
              </a:r>
              <a:endParaRPr lang="en-US" sz="1200" b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57600" y="1998881"/>
              <a:ext cx="39907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 err="1">
                  <a:solidFill>
                    <a:prstClr val="black"/>
                  </a:solidFill>
                  <a:latin typeface="Calibri"/>
                </a:rPr>
                <a:t>AddrD</a:t>
              </a:r>
              <a:endParaRPr lang="en-US" sz="1200" b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14800" y="2463284"/>
              <a:ext cx="37735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 err="1">
                  <a:solidFill>
                    <a:prstClr val="black"/>
                  </a:solidFill>
                  <a:latin typeface="Calibri"/>
                </a:rPr>
                <a:t>DataB</a:t>
              </a:r>
              <a:endParaRPr lang="en-US" sz="1200" b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57600" y="1694081"/>
              <a:ext cx="38832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 err="1">
                  <a:solidFill>
                    <a:prstClr val="black"/>
                  </a:solidFill>
                  <a:latin typeface="Calibri"/>
                </a:rPr>
                <a:t>DataD</a:t>
              </a:r>
              <a:endParaRPr lang="en-US" sz="1200" b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635711" y="3392269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dirty="0" err="1">
                <a:solidFill>
                  <a:prstClr val="black"/>
                </a:solidFill>
                <a:latin typeface="Calibri"/>
              </a:rPr>
              <a:t>Addr</a:t>
            </a:r>
            <a:endParaRPr lang="en-US" sz="12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656894" y="3664803"/>
            <a:ext cx="43601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dirty="0" err="1">
                <a:solidFill>
                  <a:prstClr val="black"/>
                </a:solidFill>
                <a:latin typeface="Calibri"/>
              </a:rPr>
              <a:t>DataW</a:t>
            </a:r>
            <a:endParaRPr lang="en-US" sz="12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169111" y="3468469"/>
            <a:ext cx="3847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dirty="0" err="1">
                <a:solidFill>
                  <a:prstClr val="black"/>
                </a:solidFill>
                <a:latin typeface="Calibri"/>
              </a:rPr>
              <a:t>DataR</a:t>
            </a:r>
            <a:endParaRPr lang="en-US" sz="12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Trapezoid 71"/>
          <p:cNvSpPr/>
          <p:nvPr/>
        </p:nvSpPr>
        <p:spPr>
          <a:xfrm rot="5400000">
            <a:off x="4914900" y="3125569"/>
            <a:ext cx="533400" cy="1524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24" name="Straight Arrow Connector 123"/>
          <p:cNvCxnSpPr>
            <a:stCxn id="13" idx="3"/>
          </p:cNvCxnSpPr>
          <p:nvPr/>
        </p:nvCxnSpPr>
        <p:spPr>
          <a:xfrm flipV="1">
            <a:off x="7626310" y="3567457"/>
            <a:ext cx="367652" cy="1531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rapezoid 65"/>
          <p:cNvSpPr/>
          <p:nvPr/>
        </p:nvSpPr>
        <p:spPr>
          <a:xfrm rot="5400000">
            <a:off x="7702510" y="3316069"/>
            <a:ext cx="762000" cy="1524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 flipV="1">
            <a:off x="5791201" y="3429001"/>
            <a:ext cx="832407" cy="2196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6400800" y="3048000"/>
            <a:ext cx="0" cy="38099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endCxn id="66" idx="2"/>
          </p:cNvCxnSpPr>
          <p:nvPr/>
        </p:nvCxnSpPr>
        <p:spPr>
          <a:xfrm>
            <a:off x="6400800" y="3048001"/>
            <a:ext cx="1606510" cy="344269"/>
          </a:xfrm>
          <a:prstGeom prst="bentConnector3">
            <a:avLst>
              <a:gd name="adj1" fmla="val 8485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/>
          <p:nvPr/>
        </p:nvCxnSpPr>
        <p:spPr>
          <a:xfrm rot="16200000" flipH="1">
            <a:off x="-113558" y="2551958"/>
            <a:ext cx="1065316" cy="228600"/>
          </a:xfrm>
          <a:prstGeom prst="bentConnector3">
            <a:avLst>
              <a:gd name="adj1" fmla="val 99311"/>
            </a:avLst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533400" y="3087469"/>
            <a:ext cx="152400" cy="533400"/>
            <a:chOff x="5791200" y="1352550"/>
            <a:chExt cx="152400" cy="533400"/>
          </a:xfrm>
        </p:grpSpPr>
        <p:sp>
          <p:nvSpPr>
            <p:cNvPr id="179" name="Trapezoid 178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prstClr val="black"/>
                  </a:solidFill>
                  <a:latin typeface="Calibri"/>
                </a:rPr>
                <a:t>1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prstClr val="black"/>
                  </a:solidFill>
                  <a:latin typeface="Calibri"/>
                </a:rPr>
                <a:t>0</a:t>
              </a:r>
            </a:p>
          </p:txBody>
        </p:sp>
      </p:grpSp>
      <p:cxnSp>
        <p:nvCxnSpPr>
          <p:cNvPr id="183" name="Straight Connector 182"/>
          <p:cNvCxnSpPr>
            <a:stCxn id="179" idx="0"/>
            <a:endCxn id="19" idx="1"/>
          </p:cNvCxnSpPr>
          <p:nvPr/>
        </p:nvCxnSpPr>
        <p:spPr>
          <a:xfrm>
            <a:off x="685800" y="3354169"/>
            <a:ext cx="152400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9" idx="3"/>
            <a:endCxn id="16" idx="1"/>
          </p:cNvCxnSpPr>
          <p:nvPr/>
        </p:nvCxnSpPr>
        <p:spPr>
          <a:xfrm>
            <a:off x="1111299" y="3354170"/>
            <a:ext cx="320337" cy="493931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flipV="1">
            <a:off x="1080967" y="2935389"/>
            <a:ext cx="396537" cy="4191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58" idx="0"/>
          </p:cNvCxnSpPr>
          <p:nvPr/>
        </p:nvCxnSpPr>
        <p:spPr>
          <a:xfrm flipV="1">
            <a:off x="1736436" y="2438401"/>
            <a:ext cx="168565" cy="496669"/>
          </a:xfrm>
          <a:prstGeom prst="bentConnector2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264" idx="0"/>
          </p:cNvCxnSpPr>
          <p:nvPr/>
        </p:nvCxnSpPr>
        <p:spPr>
          <a:xfrm>
            <a:off x="6781800" y="2743200"/>
            <a:ext cx="1219200" cy="457200"/>
          </a:xfrm>
          <a:prstGeom prst="bentConnector3">
            <a:avLst>
              <a:gd name="adj1" fmla="val 85941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/>
          <p:nvPr/>
        </p:nvCxnSpPr>
        <p:spPr>
          <a:xfrm rot="10800000" flipV="1">
            <a:off x="517236" y="2438400"/>
            <a:ext cx="1387764" cy="1030069"/>
          </a:xfrm>
          <a:prstGeom prst="bentConnector3">
            <a:avLst>
              <a:gd name="adj1" fmla="val 123211"/>
            </a:avLst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72" idx="0"/>
          </p:cNvCxnSpPr>
          <p:nvPr/>
        </p:nvCxnSpPr>
        <p:spPr>
          <a:xfrm flipV="1">
            <a:off x="5257800" y="3200401"/>
            <a:ext cx="152400" cy="136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/>
          <p:cNvCxnSpPr/>
          <p:nvPr/>
        </p:nvCxnSpPr>
        <p:spPr>
          <a:xfrm>
            <a:off x="3657600" y="3200400"/>
            <a:ext cx="457200" cy="228600"/>
          </a:xfrm>
          <a:prstGeom prst="bentConnector3">
            <a:avLst>
              <a:gd name="adj1" fmla="val 63889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stCxn id="81" idx="3"/>
          </p:cNvCxnSpPr>
          <p:nvPr/>
        </p:nvCxnSpPr>
        <p:spPr>
          <a:xfrm>
            <a:off x="3653957" y="3909537"/>
            <a:ext cx="1058896" cy="320141"/>
          </a:xfrm>
          <a:prstGeom prst="bentConnector3">
            <a:avLst>
              <a:gd name="adj1" fmla="val 29284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3962400" y="3915063"/>
            <a:ext cx="15240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/>
          <p:cNvCxnSpPr>
            <a:endCxn id="228" idx="1"/>
          </p:cNvCxnSpPr>
          <p:nvPr/>
        </p:nvCxnSpPr>
        <p:spPr>
          <a:xfrm flipV="1">
            <a:off x="1276802" y="2705101"/>
            <a:ext cx="4742998" cy="516527"/>
          </a:xfrm>
          <a:prstGeom prst="bentConnector3">
            <a:avLst>
              <a:gd name="adj1" fmla="val 24563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Elbow Connector 304"/>
          <p:cNvCxnSpPr/>
          <p:nvPr/>
        </p:nvCxnSpPr>
        <p:spPr>
          <a:xfrm>
            <a:off x="4737100" y="2705678"/>
            <a:ext cx="368300" cy="342323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200" y="2935070"/>
            <a:ext cx="273098" cy="838199"/>
            <a:chOff x="1540165" y="1809750"/>
            <a:chExt cx="273098" cy="838199"/>
          </a:xfrm>
        </p:grpSpPr>
        <p:sp>
          <p:nvSpPr>
            <p:cNvPr id="19" name="Rectangle 18"/>
            <p:cNvSpPr/>
            <p:nvPr/>
          </p:nvSpPr>
          <p:spPr>
            <a:xfrm>
              <a:off x="1540165" y="1809750"/>
              <a:ext cx="273098" cy="838199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600200" y="2495550"/>
              <a:ext cx="152400" cy="152399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6" name="Trapezoid 115"/>
          <p:cNvSpPr/>
          <p:nvPr/>
        </p:nvSpPr>
        <p:spPr>
          <a:xfrm rot="5400000">
            <a:off x="4931355" y="3695700"/>
            <a:ext cx="533400" cy="1524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94" name="Elbow Connector 393"/>
          <p:cNvCxnSpPr/>
          <p:nvPr/>
        </p:nvCxnSpPr>
        <p:spPr>
          <a:xfrm>
            <a:off x="2057400" y="3733800"/>
            <a:ext cx="1676400" cy="1219200"/>
          </a:xfrm>
          <a:prstGeom prst="bentConnector3">
            <a:avLst>
              <a:gd name="adj1" fmla="val 32438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/>
          <p:nvPr/>
        </p:nvCxnSpPr>
        <p:spPr>
          <a:xfrm>
            <a:off x="2590800" y="3733800"/>
            <a:ext cx="22860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/>
          <p:cNvCxnSpPr/>
          <p:nvPr/>
        </p:nvCxnSpPr>
        <p:spPr>
          <a:xfrm>
            <a:off x="2590800" y="4038600"/>
            <a:ext cx="22860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Elbow Connector 405"/>
          <p:cNvCxnSpPr>
            <a:stCxn id="66" idx="0"/>
          </p:cNvCxnSpPr>
          <p:nvPr/>
        </p:nvCxnSpPr>
        <p:spPr>
          <a:xfrm flipH="1" flipV="1">
            <a:off x="2667000" y="2362201"/>
            <a:ext cx="5492710" cy="1030069"/>
          </a:xfrm>
          <a:prstGeom prst="bentConnector3">
            <a:avLst>
              <a:gd name="adj1" fmla="val -9711"/>
            </a:avLst>
          </a:prstGeom>
          <a:ln w="28575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Elbow Connector 416"/>
          <p:cNvCxnSpPr/>
          <p:nvPr/>
        </p:nvCxnSpPr>
        <p:spPr>
          <a:xfrm rot="16200000" flipH="1">
            <a:off x="2324100" y="2705100"/>
            <a:ext cx="838200" cy="152400"/>
          </a:xfrm>
          <a:prstGeom prst="bentConnector3">
            <a:avLst>
              <a:gd name="adj1" fmla="val 98898"/>
            </a:avLst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>
            <a:stCxn id="116" idx="0"/>
          </p:cNvCxnSpPr>
          <p:nvPr/>
        </p:nvCxnSpPr>
        <p:spPr>
          <a:xfrm>
            <a:off x="5274256" y="3771900"/>
            <a:ext cx="146337" cy="173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Elbow Connector 473"/>
          <p:cNvCxnSpPr/>
          <p:nvPr/>
        </p:nvCxnSpPr>
        <p:spPr>
          <a:xfrm flipV="1">
            <a:off x="4708236" y="3810000"/>
            <a:ext cx="1921165" cy="415636"/>
          </a:xfrm>
          <a:prstGeom prst="bentConnector3">
            <a:avLst>
              <a:gd name="adj1" fmla="val 81551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3" name="Elbow Connector 512"/>
          <p:cNvCxnSpPr/>
          <p:nvPr/>
        </p:nvCxnSpPr>
        <p:spPr>
          <a:xfrm rot="5400000" flipH="1" flipV="1">
            <a:off x="4594081" y="3735100"/>
            <a:ext cx="624037" cy="389374"/>
          </a:xfrm>
          <a:prstGeom prst="bentConnector3">
            <a:avLst>
              <a:gd name="adj1" fmla="val 99028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1" name="TextBox 530"/>
          <p:cNvSpPr txBox="1"/>
          <p:nvPr/>
        </p:nvSpPr>
        <p:spPr>
          <a:xfrm>
            <a:off x="228600" y="3200401"/>
            <a:ext cx="25284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prstClr val="black"/>
                </a:solidFill>
                <a:latin typeface="Calibri"/>
              </a:rPr>
              <a:t>alu</a:t>
            </a:r>
            <a:r>
              <a:rPr lang="en-US" sz="1100" b="0" baseline="-25000" dirty="0" err="1">
                <a:solidFill>
                  <a:prstClr val="black"/>
                </a:solidFill>
                <a:latin typeface="Calibri"/>
              </a:rPr>
              <a:t>X</a:t>
            </a:r>
            <a:endParaRPr lang="en-US" sz="1100" b="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2" name="TextBox 531"/>
          <p:cNvSpPr txBox="1"/>
          <p:nvPr/>
        </p:nvSpPr>
        <p:spPr>
          <a:xfrm>
            <a:off x="152401" y="3505201"/>
            <a:ext cx="32060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prstClr val="black"/>
                </a:solidFill>
                <a:latin typeface="Calibri"/>
              </a:rPr>
              <a:t>pc</a:t>
            </a:r>
            <a:r>
              <a:rPr lang="en-US" sz="1100" b="0" baseline="-250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1100" b="0" dirty="0">
                <a:solidFill>
                  <a:prstClr val="black"/>
                </a:solidFill>
                <a:latin typeface="Calibri"/>
              </a:rPr>
              <a:t>+4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04800" y="2133600"/>
            <a:ext cx="5562600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2133601" y="3581402"/>
            <a:ext cx="152401" cy="533399"/>
            <a:chOff x="1066799" y="3333750"/>
            <a:chExt cx="152401" cy="533399"/>
          </a:xfrm>
          <a:solidFill>
            <a:schemeClr val="accent1"/>
          </a:solidFill>
        </p:grpSpPr>
        <p:sp>
          <p:nvSpPr>
            <p:cNvPr id="126" name="Rectangle 125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28" name="Isosceles Triangle 127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133600" y="2895602"/>
            <a:ext cx="152401" cy="533399"/>
            <a:chOff x="1066799" y="3333750"/>
            <a:chExt cx="152401" cy="533399"/>
          </a:xfrm>
          <a:solidFill>
            <a:schemeClr val="accent1"/>
          </a:solidFill>
        </p:grpSpPr>
        <p:sp>
          <p:nvSpPr>
            <p:cNvPr id="134" name="Rectangle 133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35" name="Isosceles Triangle 134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3733801" y="3657601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172" name="Rectangle 171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73" name="Isosceles Triangle 172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</p:grpSp>
      <p:cxnSp>
        <p:nvCxnSpPr>
          <p:cNvPr id="187" name="Straight Arrow Connector 186"/>
          <p:cNvCxnSpPr>
            <a:endCxn id="72" idx="2"/>
          </p:cNvCxnSpPr>
          <p:nvPr/>
        </p:nvCxnSpPr>
        <p:spPr>
          <a:xfrm>
            <a:off x="3826166" y="3200401"/>
            <a:ext cx="1279235" cy="136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3733801" y="4572001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192" name="Rectangle 191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93" name="Isosceles Triangle 192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</p:grpSp>
      <p:cxnSp>
        <p:nvCxnSpPr>
          <p:cNvPr id="220" name="Elbow Connector 219"/>
          <p:cNvCxnSpPr/>
          <p:nvPr/>
        </p:nvCxnSpPr>
        <p:spPr>
          <a:xfrm flipV="1">
            <a:off x="4343400" y="3962400"/>
            <a:ext cx="762000" cy="609600"/>
          </a:xfrm>
          <a:prstGeom prst="bentConnector3">
            <a:avLst>
              <a:gd name="adj1" fmla="val 69697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4" name="Group 223"/>
          <p:cNvGrpSpPr/>
          <p:nvPr/>
        </p:nvGrpSpPr>
        <p:grpSpPr>
          <a:xfrm>
            <a:off x="3733801" y="2438401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25" name="Rectangle 224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26" name="Isosceles Triangle 225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6019801" y="2438401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28" name="Rectangle 227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29" name="Isosceles Triangle 228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6019801" y="3200401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31" name="Rectangle 230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32" name="Isosceles Triangle 231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6019801" y="3962401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35" name="Rectangle 234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36" name="Isosceles Triangle 235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3733801" y="3048001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184" name="Rectangle 183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86" name="Isosceles Triangle 185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8229601" y="3124201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58" name="Rectangle 257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59" name="Isosceles Triangle 258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6477000" y="2514600"/>
            <a:ext cx="304800" cy="457200"/>
            <a:chOff x="5181600" y="3257550"/>
            <a:chExt cx="304800" cy="457200"/>
          </a:xfrm>
        </p:grpSpPr>
        <p:sp>
          <p:nvSpPr>
            <p:cNvPr id="264" name="Trapezoid 263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</p:spPr>
          <p:txBody>
            <a:bodyPr wrap="none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0" dirty="0">
                  <a:solidFill>
                    <a:prstClr val="black"/>
                  </a:solidFill>
                  <a:latin typeface="Calibri"/>
                </a:rPr>
                <a:t>+4</a:t>
              </a:r>
            </a:p>
          </p:txBody>
        </p:sp>
      </p:grpSp>
      <p:cxnSp>
        <p:nvCxnSpPr>
          <p:cNvPr id="271" name="Straight Arrow Connector 270"/>
          <p:cNvCxnSpPr>
            <a:stCxn id="228" idx="3"/>
          </p:cNvCxnSpPr>
          <p:nvPr/>
        </p:nvCxnSpPr>
        <p:spPr>
          <a:xfrm flipV="1">
            <a:off x="6172202" y="2703256"/>
            <a:ext cx="393099" cy="184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V="1">
            <a:off x="5867400" y="2133600"/>
            <a:ext cx="0" cy="129540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2016372" y="2514600"/>
            <a:ext cx="49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>
                <a:solidFill>
                  <a:prstClr val="black"/>
                </a:solidFill>
                <a:latin typeface="Calibri"/>
              </a:rPr>
              <a:t>pc</a:t>
            </a:r>
            <a:r>
              <a:rPr lang="en-US" sz="1800" b="0" baseline="-25000" dirty="0" err="1">
                <a:solidFill>
                  <a:prstClr val="black"/>
                </a:solidFill>
                <a:latin typeface="Calibri"/>
              </a:rPr>
              <a:t>D</a:t>
            </a:r>
            <a:endParaRPr lang="en-US" sz="1800" b="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762000" y="2514600"/>
            <a:ext cx="47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>
                <a:solidFill>
                  <a:prstClr val="black"/>
                </a:solidFill>
                <a:latin typeface="Calibri"/>
              </a:rPr>
              <a:t>pc</a:t>
            </a:r>
            <a:r>
              <a:rPr lang="en-US" sz="1800" b="0" baseline="-25000" dirty="0" err="1">
                <a:solidFill>
                  <a:prstClr val="black"/>
                </a:solidFill>
                <a:latin typeface="Calibri"/>
              </a:rPr>
              <a:t>F</a:t>
            </a:r>
            <a:endParaRPr lang="en-US" sz="1800" b="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3886200" y="2362200"/>
            <a:ext cx="48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>
                <a:solidFill>
                  <a:prstClr val="black"/>
                </a:solidFill>
                <a:latin typeface="Calibri"/>
              </a:rPr>
              <a:t>pc</a:t>
            </a:r>
            <a:r>
              <a:rPr lang="en-US" sz="1800" b="0" baseline="-25000" dirty="0" err="1">
                <a:solidFill>
                  <a:prstClr val="black"/>
                </a:solidFill>
                <a:latin typeface="Calibri"/>
              </a:rPr>
              <a:t>X</a:t>
            </a:r>
            <a:endParaRPr lang="en-US" sz="1800" b="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6096000" y="2286000"/>
            <a:ext cx="53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>
                <a:solidFill>
                  <a:prstClr val="black"/>
                </a:solidFill>
                <a:latin typeface="Calibri"/>
              </a:rPr>
              <a:t>pc</a:t>
            </a:r>
            <a:r>
              <a:rPr lang="en-US" sz="1800" b="0" baseline="-25000" dirty="0" err="1">
                <a:solidFill>
                  <a:prstClr val="black"/>
                </a:solidFill>
                <a:latin typeface="Calibri"/>
              </a:rPr>
              <a:t>M</a:t>
            </a:r>
            <a:endParaRPr lang="en-US" sz="1800" b="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1969604" y="4038600"/>
            <a:ext cx="6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>
                <a:solidFill>
                  <a:prstClr val="black"/>
                </a:solidFill>
                <a:latin typeface="Calibri"/>
              </a:rPr>
              <a:t>inst</a:t>
            </a:r>
            <a:r>
              <a:rPr lang="en-US" sz="1800" b="0" baseline="-25000" dirty="0" err="1">
                <a:solidFill>
                  <a:prstClr val="black"/>
                </a:solidFill>
                <a:latin typeface="Calibri"/>
              </a:rPr>
              <a:t>D</a:t>
            </a:r>
            <a:endParaRPr lang="en-US" sz="1800" b="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3811742" y="457200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>
                <a:solidFill>
                  <a:prstClr val="black"/>
                </a:solidFill>
                <a:latin typeface="Calibri"/>
              </a:rPr>
              <a:t>inst</a:t>
            </a:r>
            <a:r>
              <a:rPr lang="en-US" sz="1800" b="0" baseline="-25000" dirty="0" err="1">
                <a:solidFill>
                  <a:prstClr val="black"/>
                </a:solidFill>
                <a:latin typeface="Calibri"/>
              </a:rPr>
              <a:t>X</a:t>
            </a:r>
            <a:endParaRPr lang="en-US" sz="1800" b="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3886200" y="2819400"/>
            <a:ext cx="55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prstClr val="black"/>
                </a:solidFill>
                <a:latin typeface="Calibri"/>
              </a:rPr>
              <a:t>rs1</a:t>
            </a:r>
            <a:r>
              <a:rPr lang="en-US" sz="1800" b="0" baseline="-25000" dirty="0">
                <a:solidFill>
                  <a:prstClr val="black"/>
                </a:solidFill>
                <a:latin typeface="Calibri"/>
              </a:rPr>
              <a:t>X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3791108" y="4126468"/>
            <a:ext cx="55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prstClr val="black"/>
                </a:solidFill>
                <a:latin typeface="Calibri"/>
              </a:rPr>
              <a:t>rs2</a:t>
            </a:r>
            <a:r>
              <a:rPr lang="en-US" sz="1800" b="0" baseline="-25000" dirty="0">
                <a:solidFill>
                  <a:prstClr val="black"/>
                </a:solidFill>
                <a:latin typeface="Calibri"/>
              </a:rPr>
              <a:t>X</a:t>
            </a:r>
          </a:p>
        </p:txBody>
      </p:sp>
      <p:sp>
        <p:nvSpPr>
          <p:cNvPr id="332" name="TextBox 331"/>
          <p:cNvSpPr txBox="1"/>
          <p:nvPr/>
        </p:nvSpPr>
        <p:spPr>
          <a:xfrm>
            <a:off x="6096000" y="3352800"/>
            <a:ext cx="60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>
                <a:solidFill>
                  <a:prstClr val="black"/>
                </a:solidFill>
                <a:latin typeface="Calibri"/>
              </a:rPr>
              <a:t>alu</a:t>
            </a:r>
            <a:r>
              <a:rPr lang="en-US" sz="1800" b="0" baseline="-25000" dirty="0" err="1">
                <a:solidFill>
                  <a:prstClr val="black"/>
                </a:solidFill>
                <a:latin typeface="Calibri"/>
              </a:rPr>
              <a:t>M</a:t>
            </a:r>
            <a:endParaRPr lang="en-US" sz="1800" b="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6096001" y="4114800"/>
            <a:ext cx="60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prstClr val="black"/>
                </a:solidFill>
                <a:latin typeface="Calibri"/>
              </a:rPr>
              <a:t>rs2</a:t>
            </a:r>
            <a:r>
              <a:rPr lang="en-US" sz="1800" b="0" baseline="-25000" dirty="0">
                <a:solidFill>
                  <a:prstClr val="black"/>
                </a:solidFill>
                <a:latin typeface="Calibri"/>
              </a:rPr>
              <a:t>M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4876800" y="4267200"/>
            <a:ext cx="68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>
                <a:solidFill>
                  <a:prstClr val="black"/>
                </a:solidFill>
                <a:latin typeface="Calibri"/>
              </a:rPr>
              <a:t>imm</a:t>
            </a:r>
            <a:r>
              <a:rPr lang="en-US" sz="1800" b="0" baseline="-25000" dirty="0" err="1">
                <a:solidFill>
                  <a:prstClr val="black"/>
                </a:solidFill>
                <a:latin typeface="Calibri"/>
              </a:rPr>
              <a:t>X</a:t>
            </a:r>
            <a:endParaRPr lang="en-US" sz="1800" b="0" baseline="-250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4419600" y="4343400"/>
            <a:ext cx="556492" cy="457200"/>
            <a:chOff x="3886200" y="3257550"/>
            <a:chExt cx="556492" cy="457200"/>
          </a:xfrm>
        </p:grpSpPr>
        <p:sp>
          <p:nvSpPr>
            <p:cNvPr id="51" name="Trapezoid 50"/>
            <p:cNvSpPr/>
            <p:nvPr/>
          </p:nvSpPr>
          <p:spPr>
            <a:xfrm rot="5400000">
              <a:off x="3848100" y="3295650"/>
              <a:ext cx="457200" cy="381000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09292" y="3304885"/>
              <a:ext cx="5334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0" dirty="0" err="1">
                  <a:solidFill>
                    <a:prstClr val="black"/>
                  </a:solidFill>
                  <a:latin typeface="Calibri"/>
                </a:rPr>
                <a:t>Imm</a:t>
              </a:r>
              <a:r>
                <a:rPr lang="en-US" sz="1600" b="0" dirty="0">
                  <a:solidFill>
                    <a:prstClr val="black"/>
                  </a:solidFill>
                  <a:latin typeface="Calibri"/>
                </a:rPr>
                <a:t>.</a:t>
              </a:r>
            </a:p>
          </p:txBody>
        </p:sp>
      </p:grpSp>
      <p:sp>
        <p:nvSpPr>
          <p:cNvPr id="300" name="TextBox 299"/>
          <p:cNvSpPr txBox="1"/>
          <p:nvPr/>
        </p:nvSpPr>
        <p:spPr>
          <a:xfrm>
            <a:off x="6048664" y="16764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0" i="1" dirty="0">
                <a:solidFill>
                  <a:prstClr val="black"/>
                </a:solidFill>
                <a:latin typeface="Calibri"/>
              </a:rPr>
              <a:t>Recalculate PC+4 in M stage to avoid sending both PC and PC+4 down pipeline</a:t>
            </a:r>
          </a:p>
        </p:txBody>
      </p:sp>
      <p:cxnSp>
        <p:nvCxnSpPr>
          <p:cNvPr id="302" name="Straight Arrow Connector 301"/>
          <p:cNvCxnSpPr>
            <a:endCxn id="264" idx="1"/>
          </p:cNvCxnSpPr>
          <p:nvPr/>
        </p:nvCxnSpPr>
        <p:spPr>
          <a:xfrm flipH="1">
            <a:off x="6667500" y="2133600"/>
            <a:ext cx="342900" cy="416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0" name="Group 359"/>
          <p:cNvGrpSpPr/>
          <p:nvPr/>
        </p:nvGrpSpPr>
        <p:grpSpPr>
          <a:xfrm>
            <a:off x="6019801" y="4572001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361" name="Rectangle 360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62" name="Isosceles Triangle 361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63" name="Group 362"/>
          <p:cNvGrpSpPr/>
          <p:nvPr/>
        </p:nvGrpSpPr>
        <p:grpSpPr>
          <a:xfrm>
            <a:off x="8229601" y="4572001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364" name="Rectangle 363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65" name="Isosceles Triangle 364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</p:grpSp>
      <p:cxnSp>
        <p:nvCxnSpPr>
          <p:cNvPr id="344" name="Straight Connector 343"/>
          <p:cNvCxnSpPr/>
          <p:nvPr/>
        </p:nvCxnSpPr>
        <p:spPr>
          <a:xfrm>
            <a:off x="4343400" y="4572000"/>
            <a:ext cx="0" cy="381000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7" name="TextBox 376"/>
          <p:cNvSpPr txBox="1"/>
          <p:nvPr/>
        </p:nvSpPr>
        <p:spPr>
          <a:xfrm>
            <a:off x="6172200" y="4572000"/>
            <a:ext cx="65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>
                <a:solidFill>
                  <a:prstClr val="black"/>
                </a:solidFill>
                <a:latin typeface="Calibri"/>
              </a:rPr>
              <a:t>inst</a:t>
            </a:r>
            <a:r>
              <a:rPr lang="en-US" sz="1800" b="0" baseline="-25000" dirty="0" err="1">
                <a:solidFill>
                  <a:prstClr val="black"/>
                </a:solidFill>
                <a:latin typeface="Calibri"/>
              </a:rPr>
              <a:t>M</a:t>
            </a:r>
            <a:endParaRPr lang="en-US" sz="1800" b="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8305801" y="47244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>
                <a:solidFill>
                  <a:prstClr val="black"/>
                </a:solidFill>
                <a:latin typeface="Calibri"/>
              </a:rPr>
              <a:t>inst</a:t>
            </a:r>
            <a:r>
              <a:rPr lang="en-US" sz="1800" b="0" baseline="-25000" dirty="0" err="1">
                <a:solidFill>
                  <a:prstClr val="black"/>
                </a:solidFill>
                <a:latin typeface="Calibri"/>
              </a:rPr>
              <a:t>W</a:t>
            </a:r>
            <a:endParaRPr lang="en-US" sz="1800" b="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87" name="Elbow Connector 386"/>
          <p:cNvCxnSpPr/>
          <p:nvPr/>
        </p:nvCxnSpPr>
        <p:spPr>
          <a:xfrm rot="10800000">
            <a:off x="2590800" y="2286000"/>
            <a:ext cx="5791200" cy="2438400"/>
          </a:xfrm>
          <a:prstGeom prst="bentConnector3">
            <a:avLst>
              <a:gd name="adj1" fmla="val -6619"/>
            </a:avLst>
          </a:prstGeom>
          <a:ln w="28575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Elbow Connector 367"/>
          <p:cNvCxnSpPr>
            <a:endCxn id="22" idx="1"/>
          </p:cNvCxnSpPr>
          <p:nvPr/>
        </p:nvCxnSpPr>
        <p:spPr>
          <a:xfrm rot="16200000" flipH="1">
            <a:off x="2094817" y="2781984"/>
            <a:ext cx="1220569" cy="228600"/>
          </a:xfrm>
          <a:prstGeom prst="bentConnector2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9" name="TextBox 398"/>
          <p:cNvSpPr txBox="1"/>
          <p:nvPr/>
        </p:nvSpPr>
        <p:spPr>
          <a:xfrm>
            <a:off x="3124200" y="53340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0" i="1" dirty="0">
                <a:solidFill>
                  <a:prstClr val="black"/>
                </a:solidFill>
                <a:latin typeface="Calibri"/>
              </a:rPr>
              <a:t>Must pipeline instruction along with data, so control operates correctly in each stage</a:t>
            </a:r>
          </a:p>
        </p:txBody>
      </p:sp>
      <p:cxnSp>
        <p:nvCxnSpPr>
          <p:cNvPr id="404" name="Straight Arrow Connector 403"/>
          <p:cNvCxnSpPr>
            <a:endCxn id="193" idx="4"/>
          </p:cNvCxnSpPr>
          <p:nvPr/>
        </p:nvCxnSpPr>
        <p:spPr>
          <a:xfrm flipH="1" flipV="1">
            <a:off x="3886202" y="5105400"/>
            <a:ext cx="457199" cy="304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Arrow Connector 406"/>
          <p:cNvCxnSpPr/>
          <p:nvPr/>
        </p:nvCxnSpPr>
        <p:spPr>
          <a:xfrm flipV="1">
            <a:off x="5638800" y="50292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/>
          <p:cNvCxnSpPr/>
          <p:nvPr/>
        </p:nvCxnSpPr>
        <p:spPr>
          <a:xfrm flipV="1">
            <a:off x="6248400" y="5029202"/>
            <a:ext cx="1828800" cy="380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Google Shape;601;g5ce8b99149_0_339">
            <a:extLst>
              <a:ext uri="{FF2B5EF4-FFF2-40B4-BE49-F238E27FC236}">
                <a16:creationId xmlns:a16="http://schemas.microsoft.com/office/drawing/2014/main" id="{2DA9B989-3F64-FA41-AFCE-F4137EC09458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D7A19A-A95A-9048-BDE5-5558BE9AAB90}"/>
              </a:ext>
            </a:extLst>
          </p:cNvPr>
          <p:cNvSpPr txBox="1"/>
          <p:nvPr/>
        </p:nvSpPr>
        <p:spPr>
          <a:xfrm>
            <a:off x="3465279" y="1166336"/>
            <a:ext cx="5366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Recall that PC+4 value is required in </a:t>
            </a:r>
            <a:r>
              <a:rPr lang="en-US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jal</a:t>
            </a:r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jalr</a:t>
            </a:r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 instructions</a:t>
            </a:r>
          </a:p>
        </p:txBody>
      </p:sp>
    </p:spTree>
    <p:extLst>
      <p:ext uri="{BB962C8B-B14F-4D97-AF65-F5344CB8AC3E}">
        <p14:creationId xmlns:p14="http://schemas.microsoft.com/office/powerpoint/2010/main" val="781631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6" name="Straight Arrow Connector 335"/>
          <p:cNvCxnSpPr/>
          <p:nvPr/>
        </p:nvCxnSpPr>
        <p:spPr>
          <a:xfrm>
            <a:off x="3747621" y="4953000"/>
            <a:ext cx="4343400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</a:pPr>
            <a:r>
              <a:rPr lang="en-US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stage operates on different instruction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3FF131CF-B26C-E347-9AC9-78212C099DD5}" type="slidenum">
              <a:rPr lang="en-US" b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22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93056" y="3505200"/>
            <a:ext cx="609600" cy="6858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prstClr val="black"/>
                </a:solidFill>
                <a:latin typeface="Calibri"/>
                <a:cs typeface="Calibri"/>
              </a:rPr>
              <a:t>IMEM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5207525" y="3011269"/>
            <a:ext cx="516873" cy="990600"/>
            <a:chOff x="6324600" y="3115310"/>
            <a:chExt cx="516873" cy="1056640"/>
          </a:xfrm>
        </p:grpSpPr>
        <p:sp>
          <p:nvSpPr>
            <p:cNvPr id="28" name="Trapezoid 27"/>
            <p:cNvSpPr/>
            <p:nvPr/>
          </p:nvSpPr>
          <p:spPr>
            <a:xfrm rot="5400000">
              <a:off x="6062980" y="3453130"/>
              <a:ext cx="105664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Isosceles Triangle 28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4" name="Straight Connector 33"/>
            <p:cNvCxnSpPr>
              <a:stCxn id="29" idx="2"/>
              <a:endCxn id="29" idx="4"/>
            </p:cNvCxnSpPr>
            <p:nvPr/>
          </p:nvCxnSpPr>
          <p:spPr>
            <a:xfrm>
              <a:off x="6400808" y="3602991"/>
              <a:ext cx="0" cy="15240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324600" y="3181351"/>
              <a:ext cx="516873" cy="361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0" dirty="0">
                  <a:solidFill>
                    <a:prstClr val="black"/>
                  </a:solidFill>
                  <a:latin typeface="Calibri"/>
                </a:rPr>
                <a:t>ALU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293056" y="2706469"/>
            <a:ext cx="304800" cy="457200"/>
            <a:chOff x="5181600" y="3257550"/>
            <a:chExt cx="304800" cy="457200"/>
          </a:xfrm>
        </p:grpSpPr>
        <p:sp>
          <p:nvSpPr>
            <p:cNvPr id="58" name="Trapezoid 57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solidFill>
              <a:schemeClr val="bg1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</p:spPr>
          <p:txBody>
            <a:bodyPr wrap="none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0" dirty="0">
                  <a:solidFill>
                    <a:prstClr val="black"/>
                  </a:solidFill>
                  <a:latin typeface="Calibri"/>
                </a:rPr>
                <a:t>+4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497131" y="3163669"/>
            <a:ext cx="990600" cy="838200"/>
            <a:chOff x="6324600" y="1733550"/>
            <a:chExt cx="990600" cy="838200"/>
          </a:xfrm>
        </p:grpSpPr>
        <p:sp>
          <p:nvSpPr>
            <p:cNvPr id="13" name="Rectangle 12"/>
            <p:cNvSpPr/>
            <p:nvPr/>
          </p:nvSpPr>
          <p:spPr>
            <a:xfrm>
              <a:off x="6324600" y="1733550"/>
              <a:ext cx="990600" cy="8382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0" dirty="0">
                  <a:solidFill>
                    <a:prstClr val="black"/>
                  </a:solidFill>
                  <a:latin typeface="Calibri"/>
                  <a:cs typeface="Calibri"/>
                </a:rPr>
                <a:t>DMEM</a:t>
              </a:r>
              <a:endParaRPr lang="en-US" sz="1800" b="0" dirty="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69" name="Isosceles Triangle 68"/>
            <p:cNvSpPr/>
            <p:nvPr/>
          </p:nvSpPr>
          <p:spPr>
            <a:xfrm>
              <a:off x="7010400" y="2419350"/>
              <a:ext cx="152400" cy="1524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900021" y="3316070"/>
            <a:ext cx="762000" cy="874931"/>
            <a:chOff x="4191000" y="1962150"/>
            <a:chExt cx="762000" cy="874931"/>
          </a:xfrm>
        </p:grpSpPr>
        <p:cxnSp>
          <p:nvCxnSpPr>
            <p:cNvPr id="88" name="Straight Arrow Connector 87"/>
            <p:cNvCxnSpPr/>
            <p:nvPr/>
          </p:nvCxnSpPr>
          <p:spPr>
            <a:xfrm flipH="1">
              <a:off x="4495800" y="2571750"/>
              <a:ext cx="2302" cy="26533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>
              <a:off x="4343400" y="2571750"/>
              <a:ext cx="2302" cy="26533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/>
            <p:cNvGrpSpPr/>
            <p:nvPr/>
          </p:nvGrpSpPr>
          <p:grpSpPr>
            <a:xfrm>
              <a:off x="4191000" y="1962150"/>
              <a:ext cx="762000" cy="685800"/>
              <a:chOff x="5043063" y="3218081"/>
              <a:chExt cx="762000" cy="685800"/>
            </a:xfrm>
          </p:grpSpPr>
          <p:sp>
            <p:nvSpPr>
              <p:cNvPr id="73" name="Trapezoid 72"/>
              <p:cNvSpPr/>
              <p:nvPr/>
            </p:nvSpPr>
            <p:spPr>
              <a:xfrm rot="5400000">
                <a:off x="5003812" y="3333532"/>
                <a:ext cx="685800" cy="454898"/>
              </a:xfrm>
              <a:prstGeom prst="trapezoid">
                <a:avLst>
                  <a:gd name="adj" fmla="val 30656"/>
                </a:avLst>
              </a:prstGeom>
              <a:solidFill>
                <a:srgbClr val="FFFFFF"/>
              </a:solidFill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043063" y="3370481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b="0" dirty="0">
                    <a:solidFill>
                      <a:prstClr val="black"/>
                    </a:solidFill>
                    <a:latin typeface="Calibri"/>
                  </a:rPr>
                  <a:t>Branch Comp.</a:t>
                </a:r>
              </a:p>
            </p:txBody>
          </p:sp>
        </p:grpSp>
      </p:grpSp>
      <p:grpSp>
        <p:nvGrpSpPr>
          <p:cNvPr id="188" name="Group 187"/>
          <p:cNvGrpSpPr/>
          <p:nvPr/>
        </p:nvGrpSpPr>
        <p:grpSpPr>
          <a:xfrm>
            <a:off x="2680822" y="2782669"/>
            <a:ext cx="841921" cy="1447800"/>
            <a:chOff x="3657600" y="1428750"/>
            <a:chExt cx="841921" cy="1447800"/>
          </a:xfrm>
        </p:grpSpPr>
        <p:grpSp>
          <p:nvGrpSpPr>
            <p:cNvPr id="63" name="Group 62"/>
            <p:cNvGrpSpPr/>
            <p:nvPr/>
          </p:nvGrpSpPr>
          <p:grpSpPr>
            <a:xfrm>
              <a:off x="3657600" y="1428750"/>
              <a:ext cx="838199" cy="1447800"/>
              <a:chOff x="3810000" y="1412681"/>
              <a:chExt cx="838199" cy="14478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810000" y="1412681"/>
                <a:ext cx="838199" cy="144780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0" dirty="0" err="1">
                    <a:solidFill>
                      <a:prstClr val="black"/>
                    </a:solidFill>
                    <a:latin typeface="Calibri"/>
                    <a:cs typeface="Calibri"/>
                  </a:rPr>
                  <a:t>Reg</a:t>
                </a:r>
                <a:r>
                  <a:rPr lang="en-US" sz="1800" b="0" dirty="0">
                    <a:solidFill>
                      <a:prstClr val="black"/>
                    </a:solidFill>
                    <a:latin typeface="Calibri"/>
                    <a:cs typeface="Calibri"/>
                  </a:rPr>
                  <a:t>[]</a:t>
                </a: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3657600" y="2271415"/>
              <a:ext cx="39754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 err="1">
                  <a:solidFill>
                    <a:prstClr val="black"/>
                  </a:solidFill>
                  <a:latin typeface="Calibri"/>
                </a:rPr>
                <a:t>AddrA</a:t>
              </a:r>
              <a:endParaRPr lang="en-US" sz="1200" b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57600" y="2576215"/>
              <a:ext cx="38810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 err="1">
                  <a:solidFill>
                    <a:prstClr val="black"/>
                  </a:solidFill>
                  <a:latin typeface="Calibri"/>
                </a:rPr>
                <a:t>AddrB</a:t>
              </a:r>
              <a:endParaRPr lang="en-US" sz="1200" b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14800" y="2234684"/>
              <a:ext cx="38472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 err="1">
                  <a:solidFill>
                    <a:prstClr val="black"/>
                  </a:solidFill>
                  <a:latin typeface="Calibri"/>
                </a:rPr>
                <a:t>DataA</a:t>
              </a:r>
              <a:endParaRPr lang="en-US" sz="1200" b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57600" y="1998881"/>
              <a:ext cx="39907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 err="1">
                  <a:solidFill>
                    <a:prstClr val="black"/>
                  </a:solidFill>
                  <a:latin typeface="Calibri"/>
                </a:rPr>
                <a:t>AddrD</a:t>
              </a:r>
              <a:endParaRPr lang="en-US" sz="1200" b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14800" y="2463284"/>
              <a:ext cx="37735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 err="1">
                  <a:solidFill>
                    <a:prstClr val="black"/>
                  </a:solidFill>
                  <a:latin typeface="Calibri"/>
                </a:rPr>
                <a:t>DataB</a:t>
              </a:r>
              <a:endParaRPr lang="en-US" sz="1200" b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57600" y="1694081"/>
              <a:ext cx="38832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 err="1">
                  <a:solidFill>
                    <a:prstClr val="black"/>
                  </a:solidFill>
                  <a:latin typeface="Calibri"/>
                </a:rPr>
                <a:t>DataD</a:t>
              </a:r>
              <a:endParaRPr lang="en-US" sz="1200" b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497132" y="3392269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dirty="0" err="1">
                <a:solidFill>
                  <a:prstClr val="black"/>
                </a:solidFill>
                <a:latin typeface="Calibri"/>
              </a:rPr>
              <a:t>Addr</a:t>
            </a:r>
            <a:endParaRPr lang="en-US" sz="12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518315" y="3664803"/>
            <a:ext cx="43601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dirty="0" err="1">
                <a:solidFill>
                  <a:prstClr val="black"/>
                </a:solidFill>
                <a:latin typeface="Calibri"/>
              </a:rPr>
              <a:t>DataW</a:t>
            </a:r>
            <a:endParaRPr lang="en-US" sz="12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030532" y="3468469"/>
            <a:ext cx="3847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dirty="0" err="1">
                <a:solidFill>
                  <a:prstClr val="black"/>
                </a:solidFill>
                <a:latin typeface="Calibri"/>
              </a:rPr>
              <a:t>DataR</a:t>
            </a:r>
            <a:endParaRPr lang="en-US" sz="12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Trapezoid 71"/>
          <p:cNvSpPr/>
          <p:nvPr/>
        </p:nvSpPr>
        <p:spPr>
          <a:xfrm rot="5400000">
            <a:off x="4776321" y="3125569"/>
            <a:ext cx="533400" cy="1524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24" name="Straight Arrow Connector 123"/>
          <p:cNvCxnSpPr>
            <a:stCxn id="13" idx="3"/>
          </p:cNvCxnSpPr>
          <p:nvPr/>
        </p:nvCxnSpPr>
        <p:spPr>
          <a:xfrm flipV="1">
            <a:off x="7487731" y="3567457"/>
            <a:ext cx="367652" cy="1531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rapezoid 65"/>
          <p:cNvSpPr/>
          <p:nvPr/>
        </p:nvSpPr>
        <p:spPr>
          <a:xfrm rot="5400000">
            <a:off x="7563931" y="3316069"/>
            <a:ext cx="762000" cy="1524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 flipV="1">
            <a:off x="5652622" y="3429001"/>
            <a:ext cx="832407" cy="2196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6262221" y="3048000"/>
            <a:ext cx="0" cy="38099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endCxn id="66" idx="2"/>
          </p:cNvCxnSpPr>
          <p:nvPr/>
        </p:nvCxnSpPr>
        <p:spPr>
          <a:xfrm>
            <a:off x="6262221" y="3048001"/>
            <a:ext cx="1606510" cy="344269"/>
          </a:xfrm>
          <a:prstGeom prst="bentConnector3">
            <a:avLst>
              <a:gd name="adj1" fmla="val 8485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/>
          <p:nvPr/>
        </p:nvCxnSpPr>
        <p:spPr>
          <a:xfrm rot="16200000" flipH="1">
            <a:off x="-252137" y="2551958"/>
            <a:ext cx="1065316" cy="228600"/>
          </a:xfrm>
          <a:prstGeom prst="bentConnector3">
            <a:avLst>
              <a:gd name="adj1" fmla="val 99311"/>
            </a:avLst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394821" y="3087469"/>
            <a:ext cx="152400" cy="533400"/>
            <a:chOff x="5791200" y="1352550"/>
            <a:chExt cx="152400" cy="533400"/>
          </a:xfrm>
        </p:grpSpPr>
        <p:sp>
          <p:nvSpPr>
            <p:cNvPr id="179" name="Trapezoid 178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prstClr val="black"/>
                  </a:solidFill>
                  <a:latin typeface="Calibri"/>
                </a:rPr>
                <a:t>1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prstClr val="black"/>
                  </a:solidFill>
                  <a:latin typeface="Calibri"/>
                </a:rPr>
                <a:t>0</a:t>
              </a:r>
            </a:p>
          </p:txBody>
        </p:sp>
      </p:grpSp>
      <p:cxnSp>
        <p:nvCxnSpPr>
          <p:cNvPr id="183" name="Straight Connector 182"/>
          <p:cNvCxnSpPr>
            <a:stCxn id="179" idx="0"/>
            <a:endCxn id="19" idx="1"/>
          </p:cNvCxnSpPr>
          <p:nvPr/>
        </p:nvCxnSpPr>
        <p:spPr>
          <a:xfrm>
            <a:off x="547221" y="3354169"/>
            <a:ext cx="152400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9" idx="3"/>
            <a:endCxn id="16" idx="1"/>
          </p:cNvCxnSpPr>
          <p:nvPr/>
        </p:nvCxnSpPr>
        <p:spPr>
          <a:xfrm>
            <a:off x="972720" y="3354170"/>
            <a:ext cx="320337" cy="493931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flipV="1">
            <a:off x="942388" y="2935389"/>
            <a:ext cx="396537" cy="4191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58" idx="0"/>
          </p:cNvCxnSpPr>
          <p:nvPr/>
        </p:nvCxnSpPr>
        <p:spPr>
          <a:xfrm flipV="1">
            <a:off x="1597857" y="2438401"/>
            <a:ext cx="168565" cy="496669"/>
          </a:xfrm>
          <a:prstGeom prst="bentConnector2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264" idx="0"/>
          </p:cNvCxnSpPr>
          <p:nvPr/>
        </p:nvCxnSpPr>
        <p:spPr>
          <a:xfrm>
            <a:off x="6643221" y="2743200"/>
            <a:ext cx="1219200" cy="457200"/>
          </a:xfrm>
          <a:prstGeom prst="bentConnector3">
            <a:avLst>
              <a:gd name="adj1" fmla="val 85941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/>
          <p:nvPr/>
        </p:nvCxnSpPr>
        <p:spPr>
          <a:xfrm rot="10800000" flipV="1">
            <a:off x="378657" y="2438400"/>
            <a:ext cx="1387764" cy="1030069"/>
          </a:xfrm>
          <a:prstGeom prst="bentConnector3">
            <a:avLst>
              <a:gd name="adj1" fmla="val 123211"/>
            </a:avLst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72" idx="0"/>
          </p:cNvCxnSpPr>
          <p:nvPr/>
        </p:nvCxnSpPr>
        <p:spPr>
          <a:xfrm flipV="1">
            <a:off x="5119221" y="3200401"/>
            <a:ext cx="152400" cy="136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/>
          <p:cNvCxnSpPr/>
          <p:nvPr/>
        </p:nvCxnSpPr>
        <p:spPr>
          <a:xfrm>
            <a:off x="3519021" y="3200400"/>
            <a:ext cx="457200" cy="228600"/>
          </a:xfrm>
          <a:prstGeom prst="bentConnector3">
            <a:avLst>
              <a:gd name="adj1" fmla="val 63889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stCxn id="81" idx="3"/>
          </p:cNvCxnSpPr>
          <p:nvPr/>
        </p:nvCxnSpPr>
        <p:spPr>
          <a:xfrm>
            <a:off x="3515378" y="3909537"/>
            <a:ext cx="1058896" cy="320141"/>
          </a:xfrm>
          <a:prstGeom prst="bentConnector3">
            <a:avLst>
              <a:gd name="adj1" fmla="val 29284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3823821" y="3915063"/>
            <a:ext cx="15240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/>
          <p:cNvCxnSpPr>
            <a:endCxn id="228" idx="1"/>
          </p:cNvCxnSpPr>
          <p:nvPr/>
        </p:nvCxnSpPr>
        <p:spPr>
          <a:xfrm flipV="1">
            <a:off x="1138223" y="2705101"/>
            <a:ext cx="4742998" cy="516527"/>
          </a:xfrm>
          <a:prstGeom prst="bentConnector3">
            <a:avLst>
              <a:gd name="adj1" fmla="val 24563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Elbow Connector 304"/>
          <p:cNvCxnSpPr/>
          <p:nvPr/>
        </p:nvCxnSpPr>
        <p:spPr>
          <a:xfrm>
            <a:off x="4598521" y="2705678"/>
            <a:ext cx="368300" cy="342323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99621" y="2935070"/>
            <a:ext cx="273098" cy="838199"/>
            <a:chOff x="1540165" y="1809750"/>
            <a:chExt cx="273098" cy="838199"/>
          </a:xfrm>
        </p:grpSpPr>
        <p:sp>
          <p:nvSpPr>
            <p:cNvPr id="19" name="Rectangle 18"/>
            <p:cNvSpPr/>
            <p:nvPr/>
          </p:nvSpPr>
          <p:spPr>
            <a:xfrm>
              <a:off x="1540165" y="1809750"/>
              <a:ext cx="273098" cy="838199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600200" y="2495550"/>
              <a:ext cx="152400" cy="152399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6" name="Trapezoid 115"/>
          <p:cNvSpPr/>
          <p:nvPr/>
        </p:nvSpPr>
        <p:spPr>
          <a:xfrm rot="5400000">
            <a:off x="4792776" y="3695700"/>
            <a:ext cx="533400" cy="1524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94" name="Elbow Connector 393"/>
          <p:cNvCxnSpPr/>
          <p:nvPr/>
        </p:nvCxnSpPr>
        <p:spPr>
          <a:xfrm>
            <a:off x="1918821" y="3733800"/>
            <a:ext cx="1676400" cy="1219200"/>
          </a:xfrm>
          <a:prstGeom prst="bentConnector3">
            <a:avLst>
              <a:gd name="adj1" fmla="val 32438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/>
          <p:nvPr/>
        </p:nvCxnSpPr>
        <p:spPr>
          <a:xfrm>
            <a:off x="2452221" y="3733800"/>
            <a:ext cx="22860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/>
          <p:cNvCxnSpPr/>
          <p:nvPr/>
        </p:nvCxnSpPr>
        <p:spPr>
          <a:xfrm>
            <a:off x="2452221" y="4038600"/>
            <a:ext cx="22860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Elbow Connector 405"/>
          <p:cNvCxnSpPr>
            <a:stCxn id="66" idx="0"/>
          </p:cNvCxnSpPr>
          <p:nvPr/>
        </p:nvCxnSpPr>
        <p:spPr>
          <a:xfrm flipH="1" flipV="1">
            <a:off x="2528421" y="2362201"/>
            <a:ext cx="5492710" cy="1030069"/>
          </a:xfrm>
          <a:prstGeom prst="bentConnector3">
            <a:avLst>
              <a:gd name="adj1" fmla="val -9711"/>
            </a:avLst>
          </a:prstGeom>
          <a:ln w="28575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Elbow Connector 416"/>
          <p:cNvCxnSpPr/>
          <p:nvPr/>
        </p:nvCxnSpPr>
        <p:spPr>
          <a:xfrm rot="16200000" flipH="1">
            <a:off x="2185521" y="2705100"/>
            <a:ext cx="838200" cy="152400"/>
          </a:xfrm>
          <a:prstGeom prst="bentConnector3">
            <a:avLst>
              <a:gd name="adj1" fmla="val 98898"/>
            </a:avLst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>
            <a:stCxn id="116" idx="0"/>
          </p:cNvCxnSpPr>
          <p:nvPr/>
        </p:nvCxnSpPr>
        <p:spPr>
          <a:xfrm>
            <a:off x="5135677" y="3771900"/>
            <a:ext cx="146337" cy="173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Elbow Connector 473"/>
          <p:cNvCxnSpPr/>
          <p:nvPr/>
        </p:nvCxnSpPr>
        <p:spPr>
          <a:xfrm flipV="1">
            <a:off x="4569657" y="3810000"/>
            <a:ext cx="1921165" cy="415636"/>
          </a:xfrm>
          <a:prstGeom prst="bentConnector3">
            <a:avLst>
              <a:gd name="adj1" fmla="val 81551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3" name="Elbow Connector 512"/>
          <p:cNvCxnSpPr/>
          <p:nvPr/>
        </p:nvCxnSpPr>
        <p:spPr>
          <a:xfrm rot="5400000" flipH="1" flipV="1">
            <a:off x="4455502" y="3735100"/>
            <a:ext cx="624037" cy="389374"/>
          </a:xfrm>
          <a:prstGeom prst="bentConnector3">
            <a:avLst>
              <a:gd name="adj1" fmla="val 99028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1" name="TextBox 530"/>
          <p:cNvSpPr txBox="1"/>
          <p:nvPr/>
        </p:nvSpPr>
        <p:spPr>
          <a:xfrm>
            <a:off x="90021" y="3200401"/>
            <a:ext cx="25284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prstClr val="black"/>
                </a:solidFill>
                <a:latin typeface="Calibri"/>
              </a:rPr>
              <a:t>alu</a:t>
            </a:r>
            <a:r>
              <a:rPr lang="en-US" sz="1100" b="0" baseline="-25000" dirty="0" err="1">
                <a:solidFill>
                  <a:prstClr val="black"/>
                </a:solidFill>
                <a:latin typeface="Calibri"/>
              </a:rPr>
              <a:t>X</a:t>
            </a:r>
            <a:endParaRPr lang="en-US" sz="1100" b="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2" name="TextBox 531"/>
          <p:cNvSpPr txBox="1"/>
          <p:nvPr/>
        </p:nvSpPr>
        <p:spPr>
          <a:xfrm>
            <a:off x="13822" y="3505201"/>
            <a:ext cx="32060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prstClr val="black"/>
                </a:solidFill>
                <a:latin typeface="Calibri"/>
              </a:rPr>
              <a:t>pc</a:t>
            </a:r>
            <a:r>
              <a:rPr lang="en-US" sz="1100" b="0" baseline="-250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1100" b="0" dirty="0">
                <a:solidFill>
                  <a:prstClr val="black"/>
                </a:solidFill>
                <a:latin typeface="Calibri"/>
              </a:rPr>
              <a:t>+4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66221" y="2133600"/>
            <a:ext cx="5562600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995022" y="3581402"/>
            <a:ext cx="152401" cy="533399"/>
            <a:chOff x="1066799" y="3333750"/>
            <a:chExt cx="152401" cy="533399"/>
          </a:xfrm>
          <a:solidFill>
            <a:schemeClr val="accent1"/>
          </a:solidFill>
        </p:grpSpPr>
        <p:sp>
          <p:nvSpPr>
            <p:cNvPr id="126" name="Rectangle 125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28" name="Isosceles Triangle 127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995021" y="2895602"/>
            <a:ext cx="152401" cy="533399"/>
            <a:chOff x="1066799" y="3333750"/>
            <a:chExt cx="152401" cy="533399"/>
          </a:xfrm>
          <a:solidFill>
            <a:schemeClr val="accent1"/>
          </a:solidFill>
        </p:grpSpPr>
        <p:sp>
          <p:nvSpPr>
            <p:cNvPr id="134" name="Rectangle 133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35" name="Isosceles Triangle 134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3595222" y="3657601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172" name="Rectangle 171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73" name="Isosceles Triangle 172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</p:grpSp>
      <p:cxnSp>
        <p:nvCxnSpPr>
          <p:cNvPr id="187" name="Straight Arrow Connector 186"/>
          <p:cNvCxnSpPr>
            <a:endCxn id="72" idx="2"/>
          </p:cNvCxnSpPr>
          <p:nvPr/>
        </p:nvCxnSpPr>
        <p:spPr>
          <a:xfrm>
            <a:off x="3687587" y="3200401"/>
            <a:ext cx="1279235" cy="136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3595222" y="4572001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192" name="Rectangle 191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93" name="Isosceles Triangle 192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</p:grpSp>
      <p:cxnSp>
        <p:nvCxnSpPr>
          <p:cNvPr id="220" name="Elbow Connector 219"/>
          <p:cNvCxnSpPr/>
          <p:nvPr/>
        </p:nvCxnSpPr>
        <p:spPr>
          <a:xfrm flipV="1">
            <a:off x="4204821" y="3962400"/>
            <a:ext cx="762000" cy="609600"/>
          </a:xfrm>
          <a:prstGeom prst="bentConnector3">
            <a:avLst>
              <a:gd name="adj1" fmla="val 69697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4" name="Group 223"/>
          <p:cNvGrpSpPr/>
          <p:nvPr/>
        </p:nvGrpSpPr>
        <p:grpSpPr>
          <a:xfrm>
            <a:off x="3595222" y="2438401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25" name="Rectangle 224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26" name="Isosceles Triangle 225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5881222" y="2438401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28" name="Rectangle 227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29" name="Isosceles Triangle 228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5881222" y="3200401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31" name="Rectangle 230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32" name="Isosceles Triangle 231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5881222" y="3962401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35" name="Rectangle 234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36" name="Isosceles Triangle 235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3595222" y="3048001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184" name="Rectangle 183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86" name="Isosceles Triangle 185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8091022" y="3124201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258" name="Rectangle 257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59" name="Isosceles Triangle 258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6338421" y="2514600"/>
            <a:ext cx="304800" cy="457200"/>
            <a:chOff x="5181600" y="3257550"/>
            <a:chExt cx="304800" cy="457200"/>
          </a:xfrm>
        </p:grpSpPr>
        <p:sp>
          <p:nvSpPr>
            <p:cNvPr id="264" name="Trapezoid 263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</p:spPr>
          <p:txBody>
            <a:bodyPr wrap="none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0" dirty="0">
                  <a:solidFill>
                    <a:prstClr val="black"/>
                  </a:solidFill>
                  <a:latin typeface="Calibri"/>
                </a:rPr>
                <a:t>+4</a:t>
              </a:r>
            </a:p>
          </p:txBody>
        </p:sp>
      </p:grpSp>
      <p:cxnSp>
        <p:nvCxnSpPr>
          <p:cNvPr id="271" name="Straight Arrow Connector 270"/>
          <p:cNvCxnSpPr>
            <a:stCxn id="228" idx="3"/>
          </p:cNvCxnSpPr>
          <p:nvPr/>
        </p:nvCxnSpPr>
        <p:spPr>
          <a:xfrm flipV="1">
            <a:off x="6033623" y="2703256"/>
            <a:ext cx="393099" cy="184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V="1">
            <a:off x="5728821" y="2133600"/>
            <a:ext cx="0" cy="129540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1877793" y="2514600"/>
            <a:ext cx="49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>
                <a:solidFill>
                  <a:prstClr val="black"/>
                </a:solidFill>
                <a:latin typeface="Calibri"/>
              </a:rPr>
              <a:t>pc</a:t>
            </a:r>
            <a:r>
              <a:rPr lang="en-US" sz="1800" b="0" baseline="-25000" dirty="0" err="1">
                <a:solidFill>
                  <a:prstClr val="black"/>
                </a:solidFill>
                <a:latin typeface="Calibri"/>
              </a:rPr>
              <a:t>D</a:t>
            </a:r>
            <a:endParaRPr lang="en-US" sz="1800" b="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623421" y="2514600"/>
            <a:ext cx="47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>
                <a:solidFill>
                  <a:prstClr val="black"/>
                </a:solidFill>
                <a:latin typeface="Calibri"/>
              </a:rPr>
              <a:t>pc</a:t>
            </a:r>
            <a:r>
              <a:rPr lang="en-US" sz="1800" b="0" baseline="-25000" dirty="0" err="1">
                <a:solidFill>
                  <a:prstClr val="black"/>
                </a:solidFill>
                <a:latin typeface="Calibri"/>
              </a:rPr>
              <a:t>F</a:t>
            </a:r>
            <a:endParaRPr lang="en-US" sz="1800" b="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3747621" y="2362200"/>
            <a:ext cx="48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>
                <a:solidFill>
                  <a:prstClr val="black"/>
                </a:solidFill>
                <a:latin typeface="Calibri"/>
              </a:rPr>
              <a:t>pc</a:t>
            </a:r>
            <a:r>
              <a:rPr lang="en-US" sz="1800" b="0" baseline="-25000" dirty="0" err="1">
                <a:solidFill>
                  <a:prstClr val="black"/>
                </a:solidFill>
                <a:latin typeface="Calibri"/>
              </a:rPr>
              <a:t>X</a:t>
            </a:r>
            <a:endParaRPr lang="en-US" sz="1800" b="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5957421" y="2286000"/>
            <a:ext cx="53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>
                <a:solidFill>
                  <a:prstClr val="black"/>
                </a:solidFill>
                <a:latin typeface="Calibri"/>
              </a:rPr>
              <a:t>pc</a:t>
            </a:r>
            <a:r>
              <a:rPr lang="en-US" sz="1800" b="0" baseline="-25000" dirty="0" err="1">
                <a:solidFill>
                  <a:prstClr val="black"/>
                </a:solidFill>
                <a:latin typeface="Calibri"/>
              </a:rPr>
              <a:t>M</a:t>
            </a:r>
            <a:endParaRPr lang="en-US" sz="1800" b="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1831025" y="4038600"/>
            <a:ext cx="6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>
                <a:solidFill>
                  <a:prstClr val="black"/>
                </a:solidFill>
                <a:latin typeface="Calibri"/>
              </a:rPr>
              <a:t>inst</a:t>
            </a:r>
            <a:r>
              <a:rPr lang="en-US" sz="1800" b="0" baseline="-25000" dirty="0" err="1">
                <a:solidFill>
                  <a:prstClr val="black"/>
                </a:solidFill>
                <a:latin typeface="Calibri"/>
              </a:rPr>
              <a:t>D</a:t>
            </a:r>
            <a:endParaRPr lang="en-US" sz="1800" b="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3673163" y="457200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>
                <a:solidFill>
                  <a:prstClr val="black"/>
                </a:solidFill>
                <a:latin typeface="Calibri"/>
              </a:rPr>
              <a:t>inst</a:t>
            </a:r>
            <a:r>
              <a:rPr lang="en-US" sz="1800" b="0" baseline="-25000" dirty="0" err="1">
                <a:solidFill>
                  <a:prstClr val="black"/>
                </a:solidFill>
                <a:latin typeface="Calibri"/>
              </a:rPr>
              <a:t>X</a:t>
            </a:r>
            <a:endParaRPr lang="en-US" sz="1800" b="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3747621" y="2819400"/>
            <a:ext cx="55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prstClr val="black"/>
                </a:solidFill>
                <a:latin typeface="Calibri"/>
              </a:rPr>
              <a:t>rs1</a:t>
            </a:r>
            <a:r>
              <a:rPr lang="en-US" sz="1800" b="0" baseline="-25000" dirty="0">
                <a:solidFill>
                  <a:prstClr val="black"/>
                </a:solidFill>
                <a:latin typeface="Calibri"/>
              </a:rPr>
              <a:t>X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3652529" y="4126468"/>
            <a:ext cx="55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prstClr val="black"/>
                </a:solidFill>
                <a:latin typeface="Calibri"/>
              </a:rPr>
              <a:t>rs2</a:t>
            </a:r>
            <a:r>
              <a:rPr lang="en-US" sz="1800" b="0" baseline="-25000" dirty="0">
                <a:solidFill>
                  <a:prstClr val="black"/>
                </a:solidFill>
                <a:latin typeface="Calibri"/>
              </a:rPr>
              <a:t>X</a:t>
            </a:r>
          </a:p>
        </p:txBody>
      </p:sp>
      <p:sp>
        <p:nvSpPr>
          <p:cNvPr id="332" name="TextBox 331"/>
          <p:cNvSpPr txBox="1"/>
          <p:nvPr/>
        </p:nvSpPr>
        <p:spPr>
          <a:xfrm>
            <a:off x="5957421" y="3352800"/>
            <a:ext cx="60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>
                <a:solidFill>
                  <a:prstClr val="black"/>
                </a:solidFill>
                <a:latin typeface="Calibri"/>
              </a:rPr>
              <a:t>alu</a:t>
            </a:r>
            <a:r>
              <a:rPr lang="en-US" sz="1800" b="0" baseline="-25000" dirty="0" err="1">
                <a:solidFill>
                  <a:prstClr val="black"/>
                </a:solidFill>
                <a:latin typeface="Calibri"/>
              </a:rPr>
              <a:t>M</a:t>
            </a:r>
            <a:endParaRPr lang="en-US" sz="1800" b="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5957422" y="4114800"/>
            <a:ext cx="60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prstClr val="black"/>
                </a:solidFill>
                <a:latin typeface="Calibri"/>
              </a:rPr>
              <a:t>rs2</a:t>
            </a:r>
            <a:r>
              <a:rPr lang="en-US" sz="1800" b="0" baseline="-25000" dirty="0">
                <a:solidFill>
                  <a:prstClr val="black"/>
                </a:solidFill>
                <a:latin typeface="Calibri"/>
              </a:rPr>
              <a:t>M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4738221" y="4267200"/>
            <a:ext cx="68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>
                <a:solidFill>
                  <a:prstClr val="black"/>
                </a:solidFill>
                <a:latin typeface="Calibri"/>
              </a:rPr>
              <a:t>imm</a:t>
            </a:r>
            <a:r>
              <a:rPr lang="en-US" sz="1800" b="0" baseline="-25000" dirty="0" err="1">
                <a:solidFill>
                  <a:prstClr val="black"/>
                </a:solidFill>
                <a:latin typeface="Calibri"/>
              </a:rPr>
              <a:t>X</a:t>
            </a:r>
            <a:endParaRPr lang="en-US" sz="1800" b="0" baseline="-250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4281021" y="4343400"/>
            <a:ext cx="556492" cy="457200"/>
            <a:chOff x="3886200" y="3257550"/>
            <a:chExt cx="556492" cy="457200"/>
          </a:xfrm>
        </p:grpSpPr>
        <p:sp>
          <p:nvSpPr>
            <p:cNvPr id="51" name="Trapezoid 50"/>
            <p:cNvSpPr/>
            <p:nvPr/>
          </p:nvSpPr>
          <p:spPr>
            <a:xfrm rot="5400000">
              <a:off x="3848100" y="3295650"/>
              <a:ext cx="457200" cy="381000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09292" y="3304885"/>
              <a:ext cx="5334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0" dirty="0" err="1">
                  <a:solidFill>
                    <a:prstClr val="black"/>
                  </a:solidFill>
                  <a:latin typeface="Calibri"/>
                </a:rPr>
                <a:t>Imm</a:t>
              </a:r>
              <a:r>
                <a:rPr lang="en-US" sz="1600" b="0" dirty="0">
                  <a:solidFill>
                    <a:prstClr val="black"/>
                  </a:solidFill>
                  <a:latin typeface="Calibri"/>
                </a:rPr>
                <a:t>.</a:t>
              </a:r>
            </a:p>
          </p:txBody>
        </p:sp>
      </p:grpSp>
      <p:grpSp>
        <p:nvGrpSpPr>
          <p:cNvPr id="360" name="Group 359"/>
          <p:cNvGrpSpPr/>
          <p:nvPr/>
        </p:nvGrpSpPr>
        <p:grpSpPr>
          <a:xfrm>
            <a:off x="5881222" y="4572001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361" name="Rectangle 360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62" name="Isosceles Triangle 361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63" name="Group 362"/>
          <p:cNvGrpSpPr/>
          <p:nvPr/>
        </p:nvGrpSpPr>
        <p:grpSpPr>
          <a:xfrm>
            <a:off x="8091022" y="4572001"/>
            <a:ext cx="152401" cy="533399"/>
            <a:chOff x="1066799" y="3333750"/>
            <a:chExt cx="152401" cy="533399"/>
          </a:xfrm>
          <a:solidFill>
            <a:srgbClr val="5B9BD5"/>
          </a:solidFill>
        </p:grpSpPr>
        <p:sp>
          <p:nvSpPr>
            <p:cNvPr id="364" name="Rectangle 363"/>
            <p:cNvSpPr/>
            <p:nvPr/>
          </p:nvSpPr>
          <p:spPr>
            <a:xfrm>
              <a:off x="1066799" y="3333750"/>
              <a:ext cx="152401" cy="533399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65" name="Isosceles Triangle 364"/>
            <p:cNvSpPr/>
            <p:nvPr/>
          </p:nvSpPr>
          <p:spPr>
            <a:xfrm>
              <a:off x="1066800" y="3714750"/>
              <a:ext cx="152400" cy="152399"/>
            </a:xfrm>
            <a:prstGeom prst="triangle">
              <a:avLst/>
            </a:prstGeom>
            <a:grpFill/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Calibri"/>
              </a:endParaRPr>
            </a:p>
          </p:txBody>
        </p:sp>
      </p:grpSp>
      <p:cxnSp>
        <p:nvCxnSpPr>
          <p:cNvPr id="344" name="Straight Connector 343"/>
          <p:cNvCxnSpPr/>
          <p:nvPr/>
        </p:nvCxnSpPr>
        <p:spPr>
          <a:xfrm>
            <a:off x="4204821" y="4572000"/>
            <a:ext cx="0" cy="381000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7" name="TextBox 376"/>
          <p:cNvSpPr txBox="1"/>
          <p:nvPr/>
        </p:nvSpPr>
        <p:spPr>
          <a:xfrm>
            <a:off x="6033621" y="4572000"/>
            <a:ext cx="65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>
                <a:solidFill>
                  <a:prstClr val="black"/>
                </a:solidFill>
                <a:latin typeface="Calibri"/>
              </a:rPr>
              <a:t>inst</a:t>
            </a:r>
            <a:r>
              <a:rPr lang="en-US" sz="1800" b="0" baseline="-25000" dirty="0" err="1">
                <a:solidFill>
                  <a:prstClr val="black"/>
                </a:solidFill>
                <a:latin typeface="Calibri"/>
              </a:rPr>
              <a:t>M</a:t>
            </a:r>
            <a:endParaRPr lang="en-US" sz="1800" b="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8167222" y="47244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>
                <a:solidFill>
                  <a:prstClr val="black"/>
                </a:solidFill>
                <a:latin typeface="Calibri"/>
              </a:rPr>
              <a:t>inst</a:t>
            </a:r>
            <a:r>
              <a:rPr lang="en-US" sz="1800" b="0" baseline="-25000" dirty="0" err="1">
                <a:solidFill>
                  <a:prstClr val="black"/>
                </a:solidFill>
                <a:latin typeface="Calibri"/>
              </a:rPr>
              <a:t>W</a:t>
            </a:r>
            <a:endParaRPr lang="en-US" sz="1800" b="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87" name="Elbow Connector 386"/>
          <p:cNvCxnSpPr/>
          <p:nvPr/>
        </p:nvCxnSpPr>
        <p:spPr>
          <a:xfrm rot="10800000">
            <a:off x="2452221" y="2286000"/>
            <a:ext cx="5791200" cy="2438400"/>
          </a:xfrm>
          <a:prstGeom prst="bentConnector3">
            <a:avLst>
              <a:gd name="adj1" fmla="val -6619"/>
            </a:avLst>
          </a:prstGeom>
          <a:ln w="28575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Elbow Connector 367"/>
          <p:cNvCxnSpPr>
            <a:endCxn id="22" idx="1"/>
          </p:cNvCxnSpPr>
          <p:nvPr/>
        </p:nvCxnSpPr>
        <p:spPr>
          <a:xfrm rot="16200000" flipH="1">
            <a:off x="1956238" y="2781984"/>
            <a:ext cx="1220569" cy="228600"/>
          </a:xfrm>
          <a:prstGeom prst="bentConnector2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071221" y="1752600"/>
            <a:ext cx="0" cy="3657600"/>
          </a:xfrm>
          <a:prstGeom prst="line">
            <a:avLst/>
          </a:prstGeom>
          <a:ln w="381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3671421" y="1676400"/>
            <a:ext cx="0" cy="3657600"/>
          </a:xfrm>
          <a:prstGeom prst="line">
            <a:avLst/>
          </a:prstGeom>
          <a:ln w="381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957421" y="1752600"/>
            <a:ext cx="0" cy="3657600"/>
          </a:xfrm>
          <a:prstGeom prst="line">
            <a:avLst/>
          </a:prstGeom>
          <a:ln w="381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167221" y="1752600"/>
            <a:ext cx="0" cy="3657600"/>
          </a:xfrm>
          <a:prstGeom prst="line">
            <a:avLst/>
          </a:prstGeom>
          <a:ln w="381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229601" y="1600201"/>
            <a:ext cx="838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prstClr val="black"/>
                </a:solidFill>
                <a:latin typeface="Calibri"/>
              </a:rPr>
              <a:t>add t0, t1, t2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477000" y="1676400"/>
            <a:ext cx="124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prstClr val="black"/>
                </a:solidFill>
                <a:latin typeface="Calibri"/>
              </a:rPr>
              <a:t>or t3, t4, t5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114800" y="1676400"/>
            <a:ext cx="125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>
                <a:solidFill>
                  <a:prstClr val="black"/>
                </a:solidFill>
                <a:latin typeface="Calibri"/>
              </a:rPr>
              <a:t>slt</a:t>
            </a:r>
            <a:r>
              <a:rPr lang="en-US" sz="1800" b="0" dirty="0">
                <a:solidFill>
                  <a:prstClr val="black"/>
                </a:solidFill>
                <a:latin typeface="Calibri"/>
              </a:rPr>
              <a:t> t6, t0, t3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2133600" y="1676400"/>
            <a:ext cx="124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>
                <a:solidFill>
                  <a:prstClr val="black"/>
                </a:solidFill>
                <a:latin typeface="Calibri"/>
              </a:rPr>
              <a:t>sw</a:t>
            </a:r>
            <a:r>
              <a:rPr lang="en-US" sz="1800" b="0" dirty="0">
                <a:solidFill>
                  <a:prstClr val="black"/>
                </a:solidFill>
                <a:latin typeface="Calibri"/>
              </a:rPr>
              <a:t> t0, 4(t3)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685801" y="1676400"/>
            <a:ext cx="121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>
                <a:solidFill>
                  <a:prstClr val="black"/>
                </a:solidFill>
                <a:latin typeface="Calibri"/>
              </a:rPr>
              <a:t>lw</a:t>
            </a:r>
            <a:r>
              <a:rPr lang="en-US" sz="1800" b="0" dirty="0">
                <a:solidFill>
                  <a:prstClr val="black"/>
                </a:solidFill>
                <a:latin typeface="Calibri"/>
              </a:rPr>
              <a:t> t0, 8(t3)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1600" y="5486400"/>
            <a:ext cx="696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prstClr val="black"/>
                </a:solidFill>
                <a:latin typeface="Calibri"/>
              </a:rPr>
              <a:t>Pipeline registers separate stages, hold data for each instruction in flight</a:t>
            </a:r>
          </a:p>
        </p:txBody>
      </p:sp>
      <p:sp>
        <p:nvSpPr>
          <p:cNvPr id="154" name="Google Shape;601;g5ce8b99149_0_339">
            <a:extLst>
              <a:ext uri="{FF2B5EF4-FFF2-40B4-BE49-F238E27FC236}">
                <a16:creationId xmlns:a16="http://schemas.microsoft.com/office/drawing/2014/main" id="{E8FFE931-400D-E049-8586-209C2B378A3C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55255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174" name="Picture 6" descr="f04-50-P37449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13626" y="2865571"/>
            <a:ext cx="5921707" cy="27659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58542" y="136921"/>
            <a:ext cx="8192381" cy="1053367"/>
          </a:xfrm>
        </p:spPr>
        <p:txBody>
          <a:bodyPr>
            <a:normAutofit/>
          </a:bodyPr>
          <a:lstStyle/>
          <a:p>
            <a:pPr algn="l"/>
            <a:r>
              <a:rPr lang="en-US" altLang="en-US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Pipelined Control</a:t>
            </a:r>
            <a:endParaRPr lang="en-AU" altLang="en-US" sz="3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5" y="1340769"/>
            <a:ext cx="8270875" cy="1223840"/>
          </a:xfrm>
        </p:spPr>
        <p:txBody>
          <a:bodyPr>
            <a:norm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Control signals derived from instruction (as in single cycle implementation)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AU" altLang="en-US" sz="20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is stored in pipeline registers for use by later stages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3FF131CF-B26C-E347-9AC9-78212C099DD5}" type="slidenum">
              <a:rPr lang="en-US" b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23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Google Shape;601;g5ce8b99149_0_339">
            <a:extLst>
              <a:ext uri="{FF2B5EF4-FFF2-40B4-BE49-F238E27FC236}">
                <a16:creationId xmlns:a16="http://schemas.microsoft.com/office/drawing/2014/main" id="{DE7050FC-EC22-6E40-BED5-0FC7C563FF11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1260502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DEE2EF-827A-9745-BE7E-D52B5E5B972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</a:pPr>
            <a:r>
              <a:rPr lang="en-US" dirty="0">
                <a:latin typeface="Calibri"/>
                <a:cs typeface="Calibri"/>
              </a:rPr>
              <a:t>Trivia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B2C1FA-C9F8-934E-A215-4BBE69F2E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96975"/>
            <a:ext cx="7896225" cy="14399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Assume the stage times shown below.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Suppose we remove loads and stores from our ISA.  Consider going from a single-cycle implementation to a 4-stage pipelined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EB7E33-5715-5A4F-A79A-6F7B41F06364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6" name="Google Shape;1802;p49">
            <a:extLst>
              <a:ext uri="{FF2B5EF4-FFF2-40B4-BE49-F238E27FC236}">
                <a16:creationId xmlns:a16="http://schemas.microsoft.com/office/drawing/2014/main" id="{AABDC38E-CD0D-D94C-BFCB-D7C8216CBA1A}"/>
              </a:ext>
            </a:extLst>
          </p:cNvPr>
          <p:cNvGraphicFramePr/>
          <p:nvPr>
            <p:extLst/>
          </p:nvPr>
        </p:nvGraphicFramePr>
        <p:xfrm>
          <a:off x="778824" y="2636912"/>
          <a:ext cx="7132325" cy="107064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6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900"/>
                        <a:buFont typeface="Noto Sans Symbols"/>
                        <a:buNone/>
                      </a:pPr>
                      <a:r>
                        <a:rPr lang="en-US" sz="1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Instr Fetch</a:t>
                      </a:r>
                      <a:endParaRPr sz="1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900"/>
                        <a:buFont typeface="Noto Sans Symbols"/>
                        <a:buNone/>
                      </a:pPr>
                      <a:r>
                        <a:rPr lang="en-US" sz="1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 Read</a:t>
                      </a:r>
                      <a:endParaRPr sz="1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900"/>
                        <a:buFont typeface="Noto Sans Symbols"/>
                        <a:buNone/>
                      </a:pPr>
                      <a:r>
                        <a:rPr lang="en-US" sz="1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ALU Op</a:t>
                      </a:r>
                      <a:endParaRPr sz="1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900"/>
                        <a:buFont typeface="Noto Sans Symbols"/>
                        <a:buNone/>
                      </a:pPr>
                      <a:r>
                        <a:rPr lang="en-US" sz="1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 Access</a:t>
                      </a:r>
                      <a:endParaRPr sz="1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900"/>
                        <a:buFont typeface="Noto Sans Symbols"/>
                        <a:buNone/>
                      </a:pPr>
                      <a:r>
                        <a:rPr lang="en-US" sz="1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 Write</a:t>
                      </a:r>
                      <a:endParaRPr sz="1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900"/>
                        <a:buFont typeface="Noto Sans Symbols"/>
                        <a:buNone/>
                      </a:pPr>
                      <a:r>
                        <a:rPr lang="en-US" sz="1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sz="1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900"/>
                        <a:buFont typeface="Noto Sans Symbols"/>
                        <a:buNone/>
                      </a:pPr>
                      <a:r>
                        <a:rPr lang="en-US" sz="1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 ps</a:t>
                      </a:r>
                      <a:endParaRPr sz="1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900"/>
                        <a:buFont typeface="Noto Sans Symbols"/>
                        <a:buNone/>
                      </a:pPr>
                      <a:r>
                        <a:rPr lang="en-US" sz="1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sz="1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900"/>
                        <a:buFont typeface="Noto Sans Symbols"/>
                        <a:buNone/>
                      </a:pPr>
                      <a:r>
                        <a:rPr lang="en-US" sz="1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sz="1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900"/>
                        <a:buFont typeface="Noto Sans Symbols"/>
                        <a:buNone/>
                      </a:pPr>
                      <a:r>
                        <a:rPr lang="en-US" sz="1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 </a:t>
                      </a:r>
                      <a:r>
                        <a:rPr lang="en-US" sz="19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ps</a:t>
                      </a:r>
                      <a:endParaRPr sz="1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17305B0D-A8FA-F145-B4B5-13249826E157}"/>
              </a:ext>
            </a:extLst>
          </p:cNvPr>
          <p:cNvSpPr txBox="1">
            <a:spLocks/>
          </p:cNvSpPr>
          <p:nvPr/>
        </p:nvSpPr>
        <p:spPr bwMode="auto">
          <a:xfrm>
            <a:off x="398649" y="4090262"/>
            <a:ext cx="7896225" cy="143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Wingdings" pitchFamily="2" charset="2"/>
              <a:buChar char="§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kern="0" dirty="0">
                <a:sym typeface="Calibri"/>
              </a:rPr>
              <a:t>What is throughput speedup?</a:t>
            </a:r>
          </a:p>
          <a:p>
            <a:pPr>
              <a:lnSpc>
                <a:spcPct val="90000"/>
              </a:lnSpc>
            </a:pPr>
            <a:r>
              <a:rPr lang="en-US" kern="0" dirty="0">
                <a:sym typeface="Calibri"/>
              </a:rPr>
              <a:t>What is the latency (instruction level)?</a:t>
            </a:r>
          </a:p>
        </p:txBody>
      </p:sp>
      <p:sp>
        <p:nvSpPr>
          <p:cNvPr id="8" name="Google Shape;601;g5ce8b99149_0_339">
            <a:extLst>
              <a:ext uri="{FF2B5EF4-FFF2-40B4-BE49-F238E27FC236}">
                <a16:creationId xmlns:a16="http://schemas.microsoft.com/office/drawing/2014/main" id="{4356E87C-014B-EA40-9852-0E4843E41E81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458227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DEE2EF-827A-9745-BE7E-D52B5E5B9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11" y="100087"/>
            <a:ext cx="8160045" cy="105336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</a:pPr>
            <a:r>
              <a:rPr lang="en-US" dirty="0">
                <a:latin typeface="Calibri"/>
                <a:cs typeface="Calibri"/>
              </a:rPr>
              <a:t>Trivia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B2C1FA-C9F8-934E-A215-4BBE69F2E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96975"/>
            <a:ext cx="7896225" cy="14399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Assume the stage times shown below.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Suppose we remove loads and stores from our ISA.  Consider going from a single-cycle implementation to a 4-stage pipelined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EB7E33-5715-5A4F-A79A-6F7B41F06364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6" name="Google Shape;1802;p49">
            <a:extLst>
              <a:ext uri="{FF2B5EF4-FFF2-40B4-BE49-F238E27FC236}">
                <a16:creationId xmlns:a16="http://schemas.microsoft.com/office/drawing/2014/main" id="{AABDC38E-CD0D-D94C-BFCB-D7C8216CBA1A}"/>
              </a:ext>
            </a:extLst>
          </p:cNvPr>
          <p:cNvGraphicFramePr/>
          <p:nvPr/>
        </p:nvGraphicFramePr>
        <p:xfrm>
          <a:off x="778824" y="2636912"/>
          <a:ext cx="7132325" cy="107064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6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900"/>
                        <a:buFont typeface="Noto Sans Symbols"/>
                        <a:buNone/>
                      </a:pPr>
                      <a:r>
                        <a:rPr lang="en-US" sz="1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Instr Fetch</a:t>
                      </a:r>
                      <a:endParaRPr sz="1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900"/>
                        <a:buFont typeface="Noto Sans Symbols"/>
                        <a:buNone/>
                      </a:pPr>
                      <a:r>
                        <a:rPr lang="en-US" sz="1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 Read</a:t>
                      </a:r>
                      <a:endParaRPr sz="1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900"/>
                        <a:buFont typeface="Noto Sans Symbols"/>
                        <a:buNone/>
                      </a:pPr>
                      <a:r>
                        <a:rPr lang="en-US" sz="1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ALU Op</a:t>
                      </a:r>
                      <a:endParaRPr sz="1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900"/>
                        <a:buFont typeface="Noto Sans Symbols"/>
                        <a:buNone/>
                      </a:pPr>
                      <a:r>
                        <a:rPr lang="en-US" sz="1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 Access</a:t>
                      </a:r>
                      <a:endParaRPr sz="1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900"/>
                        <a:buFont typeface="Noto Sans Symbols"/>
                        <a:buNone/>
                      </a:pPr>
                      <a:r>
                        <a:rPr lang="en-US" sz="1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 Write</a:t>
                      </a:r>
                      <a:endParaRPr sz="1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900"/>
                        <a:buFont typeface="Noto Sans Symbols"/>
                        <a:buNone/>
                      </a:pPr>
                      <a:r>
                        <a:rPr lang="en-US" sz="1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sz="1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900"/>
                        <a:buFont typeface="Noto Sans Symbols"/>
                        <a:buNone/>
                      </a:pPr>
                      <a:r>
                        <a:rPr lang="en-US" sz="1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 ps</a:t>
                      </a:r>
                      <a:endParaRPr sz="1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900"/>
                        <a:buFont typeface="Noto Sans Symbols"/>
                        <a:buNone/>
                      </a:pPr>
                      <a:r>
                        <a:rPr lang="en-US" sz="1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sz="1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900"/>
                        <a:buFont typeface="Noto Sans Symbols"/>
                        <a:buNone/>
                      </a:pPr>
                      <a:r>
                        <a:rPr lang="en-US" sz="1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sz="1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900"/>
                        <a:buFont typeface="Noto Sans Symbols"/>
                        <a:buNone/>
                      </a:pPr>
                      <a:r>
                        <a:rPr lang="en-US" sz="1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 </a:t>
                      </a:r>
                      <a:r>
                        <a:rPr lang="en-US" sz="19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ps</a:t>
                      </a:r>
                      <a:endParaRPr sz="1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17305B0D-A8FA-F145-B4B5-13249826E157}"/>
              </a:ext>
            </a:extLst>
          </p:cNvPr>
          <p:cNvSpPr txBox="1">
            <a:spLocks/>
          </p:cNvSpPr>
          <p:nvPr/>
        </p:nvSpPr>
        <p:spPr bwMode="auto">
          <a:xfrm>
            <a:off x="398649" y="4090262"/>
            <a:ext cx="7896225" cy="143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Wingdings" pitchFamily="2" charset="2"/>
              <a:buChar char="§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00050" lvl="1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Note that there is no memory access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Throughput Speedup: </a:t>
            </a:r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Single Cycle: </a:t>
            </a:r>
            <a:r>
              <a:rPr lang="en-US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(IF+ID+EX+WB) = 600 </a:t>
            </a:r>
            <a:r>
              <a:rPr lang="en-US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ps</a:t>
            </a:r>
            <a:r>
              <a:rPr lang="en-US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Pipeline: </a:t>
            </a:r>
            <a:r>
              <a:rPr lang="en-US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(4*</a:t>
            </a:r>
            <a:r>
              <a:rPr lang="en-US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max_stage</a:t>
            </a:r>
            <a:r>
              <a:rPr lang="en-US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)/4 = 200 </a:t>
            </a:r>
            <a:r>
              <a:rPr lang="en-US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ps</a:t>
            </a:r>
            <a:endParaRPr lang="en-US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dirty="0">
                <a:solidFill>
                  <a:srgbClr val="0070C0"/>
                </a:solidFill>
              </a:rPr>
              <a:t>old/new = 600/200</a:t>
            </a:r>
            <a:r>
              <a:rPr lang="en-US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= 3x faster</a:t>
            </a:r>
          </a:p>
          <a:p>
            <a:pPr lvl="1">
              <a:lnSpc>
                <a:spcPct val="90000"/>
              </a:lnSpc>
            </a:pPr>
            <a:endParaRPr lang="en-US" kern="0" dirty="0">
              <a:sym typeface="Calibri"/>
            </a:endParaRPr>
          </a:p>
        </p:txBody>
      </p:sp>
      <p:sp>
        <p:nvSpPr>
          <p:cNvPr id="8" name="Google Shape;601;g5ce8b99149_0_339">
            <a:extLst>
              <a:ext uri="{FF2B5EF4-FFF2-40B4-BE49-F238E27FC236}">
                <a16:creationId xmlns:a16="http://schemas.microsoft.com/office/drawing/2014/main" id="{C48A5CE0-8190-294C-9007-E953417B7D57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584587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DEE2EF-827A-9745-BE7E-D52B5E5B9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143520"/>
            <a:ext cx="8628184" cy="105336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</a:pPr>
            <a:r>
              <a:rPr lang="en-US" dirty="0">
                <a:latin typeface="Calibri"/>
                <a:cs typeface="Calibri"/>
              </a:rPr>
              <a:t>Trivia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B2C1FA-C9F8-934E-A215-4BBE69F2E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96975"/>
            <a:ext cx="7896225" cy="14399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Assume the stage times shown below.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Suppose we remove loads and stores from our ISA.  Consider going from a single-cycle implementation to a 4-stage pipelined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EB7E33-5715-5A4F-A79A-6F7B41F06364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Google Shape;1802;p49">
            <a:extLst>
              <a:ext uri="{FF2B5EF4-FFF2-40B4-BE49-F238E27FC236}">
                <a16:creationId xmlns:a16="http://schemas.microsoft.com/office/drawing/2014/main" id="{AABDC38E-CD0D-D94C-BFCB-D7C8216CBA1A}"/>
              </a:ext>
            </a:extLst>
          </p:cNvPr>
          <p:cNvGraphicFramePr/>
          <p:nvPr/>
        </p:nvGraphicFramePr>
        <p:xfrm>
          <a:off x="778824" y="2636912"/>
          <a:ext cx="7132325" cy="107064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6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900"/>
                        <a:buFont typeface="Noto Sans Symbols"/>
                        <a:buNone/>
                      </a:pPr>
                      <a:r>
                        <a:rPr lang="en-US" sz="1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Instr Fetch</a:t>
                      </a:r>
                      <a:endParaRPr sz="1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900"/>
                        <a:buFont typeface="Noto Sans Symbols"/>
                        <a:buNone/>
                      </a:pPr>
                      <a:r>
                        <a:rPr lang="en-US" sz="1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 Read</a:t>
                      </a:r>
                      <a:endParaRPr sz="1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900"/>
                        <a:buFont typeface="Noto Sans Symbols"/>
                        <a:buNone/>
                      </a:pPr>
                      <a:r>
                        <a:rPr lang="en-US" sz="1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ALU Op</a:t>
                      </a:r>
                      <a:endParaRPr sz="1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900"/>
                        <a:buFont typeface="Noto Sans Symbols"/>
                        <a:buNone/>
                      </a:pPr>
                      <a:r>
                        <a:rPr lang="en-US" sz="1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 Access</a:t>
                      </a:r>
                      <a:endParaRPr sz="1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900"/>
                        <a:buFont typeface="Noto Sans Symbols"/>
                        <a:buNone/>
                      </a:pPr>
                      <a:r>
                        <a:rPr lang="en-US" sz="1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 Write</a:t>
                      </a:r>
                      <a:endParaRPr sz="19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900"/>
                        <a:buFont typeface="Noto Sans Symbols"/>
                        <a:buNone/>
                      </a:pPr>
                      <a:r>
                        <a:rPr lang="en-US" sz="1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sz="1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900"/>
                        <a:buFont typeface="Noto Sans Symbols"/>
                        <a:buNone/>
                      </a:pPr>
                      <a:r>
                        <a:rPr lang="en-US" sz="1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 ps</a:t>
                      </a:r>
                      <a:endParaRPr sz="1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900"/>
                        <a:buFont typeface="Noto Sans Symbols"/>
                        <a:buNone/>
                      </a:pPr>
                      <a:r>
                        <a:rPr lang="en-US" sz="1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sz="1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900"/>
                        <a:buFont typeface="Noto Sans Symbols"/>
                        <a:buNone/>
                      </a:pPr>
                      <a:r>
                        <a:rPr lang="en-US" sz="1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sz="1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900"/>
                        <a:buFont typeface="Noto Sans Symbols"/>
                        <a:buNone/>
                      </a:pPr>
                      <a:r>
                        <a:rPr lang="en-US" sz="1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 </a:t>
                      </a:r>
                      <a:r>
                        <a:rPr lang="en-US" sz="19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ps</a:t>
                      </a:r>
                      <a:endParaRPr sz="1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17305B0D-A8FA-F145-B4B5-13249826E157}"/>
              </a:ext>
            </a:extLst>
          </p:cNvPr>
          <p:cNvSpPr txBox="1">
            <a:spLocks/>
          </p:cNvSpPr>
          <p:nvPr/>
        </p:nvSpPr>
        <p:spPr bwMode="auto">
          <a:xfrm>
            <a:off x="373211" y="4005064"/>
            <a:ext cx="7896225" cy="214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Wingdings" pitchFamily="2" charset="2"/>
              <a:buChar char="§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kern="0" dirty="0">
                <a:sym typeface="Calibri"/>
              </a:rPr>
              <a:t>Single Cycle Instruction latency: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IF+ID+EX+WB = 600 </a:t>
            </a:r>
            <a:r>
              <a:rPr lang="en-US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ps</a:t>
            </a:r>
            <a:endParaRPr lang="en-US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90000"/>
              </a:lnSpc>
            </a:pPr>
            <a:r>
              <a:rPr lang="en-US" kern="0" dirty="0">
                <a:solidFill>
                  <a:srgbClr val="0070C0"/>
                </a:solidFill>
                <a:latin typeface="Arial"/>
                <a:cs typeface="Arial"/>
                <a:sym typeface="Arial"/>
              </a:rPr>
              <a:t>Pipelined Instruction latency: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4*</a:t>
            </a:r>
            <a:r>
              <a:rPr lang="en-US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max_stage</a:t>
            </a:r>
            <a:r>
              <a:rPr lang="en-US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800ps</a:t>
            </a:r>
          </a:p>
          <a:p>
            <a:pPr>
              <a:lnSpc>
                <a:spcPct val="90000"/>
              </a:lnSpc>
            </a:pPr>
            <a:r>
              <a:rPr lang="en-US" kern="0" dirty="0">
                <a:sym typeface="Calibri"/>
              </a:rPr>
              <a:t>Latency speedup = 800/600 = 1.33 x slower</a:t>
            </a:r>
          </a:p>
        </p:txBody>
      </p:sp>
      <p:sp>
        <p:nvSpPr>
          <p:cNvPr id="8" name="Google Shape;601;g5ce8b99149_0_339">
            <a:extLst>
              <a:ext uri="{FF2B5EF4-FFF2-40B4-BE49-F238E27FC236}">
                <a16:creationId xmlns:a16="http://schemas.microsoft.com/office/drawing/2014/main" id="{AED38126-5F80-AA46-A0F1-8CCEC15031B9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2560270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3">
            <a:extLst>
              <a:ext uri="{FF2B5EF4-FFF2-40B4-BE49-F238E27FC236}">
                <a16:creationId xmlns:a16="http://schemas.microsoft.com/office/drawing/2014/main" id="{63CFAB7D-9E67-F14F-BEEC-705B5E5D41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852738"/>
            <a:ext cx="7772400" cy="1470025"/>
          </a:xfrm>
        </p:spPr>
        <p:txBody>
          <a:bodyPr/>
          <a:lstStyle/>
          <a:p>
            <a:pPr marL="0" indent="0" algn="l"/>
            <a:r>
              <a:rPr lang="en-US" altLang="en-US" dirty="0"/>
              <a:t>Hazards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53B58D-52F4-2B43-9736-B5FF5CB5E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196752"/>
            <a:ext cx="6140896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70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047651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Pipelining Hazards</a:t>
            </a:r>
            <a:endParaRPr lang="en-AU" sz="3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587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56792"/>
            <a:ext cx="7886700" cy="4620171"/>
          </a:xfrm>
        </p:spPr>
        <p:txBody>
          <a:bodyPr/>
          <a:lstStyle/>
          <a:p>
            <a:pPr marL="0" indent="0">
              <a:spcBef>
                <a:spcPct val="20000"/>
              </a:spcBef>
              <a:buClr>
                <a:srgbClr val="990000"/>
              </a:buClr>
              <a:buSzPct val="60000"/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hazard is a situation that prevents starting the next instruction in the next clock cycle</a:t>
            </a:r>
          </a:p>
          <a:p>
            <a:pPr marL="0" indent="0">
              <a:spcBef>
                <a:spcPct val="20000"/>
              </a:spcBef>
              <a:buClr>
                <a:srgbClr val="990000"/>
              </a:buClr>
              <a:buSzPct val="60000"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Bef>
                <a:spcPct val="20000"/>
              </a:spcBef>
              <a:buClr>
                <a:srgbClr val="990000"/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Structural hazard</a:t>
            </a:r>
          </a:p>
          <a:p>
            <a:pPr marL="742950" lvl="1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A required resource is busy</a:t>
            </a:r>
            <a:b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(e.g. needed in multiple stages)</a:t>
            </a:r>
          </a:p>
          <a:p>
            <a:pPr marL="457200" indent="-457200">
              <a:spcBef>
                <a:spcPct val="20000"/>
              </a:spcBef>
              <a:buClr>
                <a:srgbClr val="990000"/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hazard</a:t>
            </a:r>
          </a:p>
          <a:p>
            <a:pPr marL="742950" lvl="1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Data dependency between instructions</a:t>
            </a:r>
          </a:p>
          <a:p>
            <a:pPr marL="742950" lvl="1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Need to wait for previous instruction to complete its data read/write</a:t>
            </a:r>
          </a:p>
          <a:p>
            <a:pPr marL="457200" indent="-457200">
              <a:spcBef>
                <a:spcPct val="20000"/>
              </a:spcBef>
              <a:buClr>
                <a:srgbClr val="990000"/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hazard</a:t>
            </a:r>
          </a:p>
          <a:p>
            <a:pPr marL="742950" lvl="1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Flow of execution depends on previous instruction</a:t>
            </a:r>
            <a:endParaRPr lang="en-AU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601;g5ce8b99149_0_339">
            <a:extLst>
              <a:ext uri="{FF2B5EF4-FFF2-40B4-BE49-F238E27FC236}">
                <a16:creationId xmlns:a16="http://schemas.microsoft.com/office/drawing/2014/main" id="{4BD39318-3395-C24C-B412-B26B8FF6E6F8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373610537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3">
            <a:extLst>
              <a:ext uri="{FF2B5EF4-FFF2-40B4-BE49-F238E27FC236}">
                <a16:creationId xmlns:a16="http://schemas.microsoft.com/office/drawing/2014/main" id="{63CFAB7D-9E67-F14F-BEEC-705B5E5D41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8810" y="2852936"/>
            <a:ext cx="7772400" cy="1470025"/>
          </a:xfrm>
        </p:spPr>
        <p:txBody>
          <a:bodyPr>
            <a:normAutofit/>
          </a:bodyPr>
          <a:lstStyle/>
          <a:p>
            <a:pPr marL="0" indent="0" algn="l"/>
            <a:r>
              <a:rPr lang="en-US" altLang="en-US" sz="4000" dirty="0">
                <a:solidFill>
                  <a:schemeClr val="accent2">
                    <a:lumMod val="75000"/>
                  </a:schemeClr>
                </a:solidFill>
              </a:rPr>
              <a:t>Structural Hazard</a:t>
            </a:r>
          </a:p>
        </p:txBody>
      </p:sp>
    </p:spTree>
    <p:extLst>
      <p:ext uri="{BB962C8B-B14F-4D97-AF65-F5344CB8AC3E}">
        <p14:creationId xmlns:p14="http://schemas.microsoft.com/office/powerpoint/2010/main" val="43875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9D215B1F-1F67-5445-BEFB-CD0AF17E5D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8938" y="188913"/>
            <a:ext cx="7591425" cy="762000"/>
          </a:xfrm>
        </p:spPr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</a:rPr>
              <a:t>In this lecture we will study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02175510-19A9-2742-A6C5-1F761DAAE3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RISC-V Pipeline</a:t>
            </a:r>
          </a:p>
          <a:p>
            <a:r>
              <a:rPr lang="en-US" altLang="en-US" dirty="0"/>
              <a:t>Hazard</a:t>
            </a:r>
          </a:p>
          <a:p>
            <a:r>
              <a:rPr lang="en-US" altLang="en-US" dirty="0"/>
              <a:t>Structural Hazard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3162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Structural Hazard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943574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Problem: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Two or more instructions in the pipeline compete for access to a single physical resource</a:t>
            </a:r>
          </a:p>
          <a:p>
            <a:pPr marL="342900" indent="-342900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 1: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Instructions take it in turns to use resource, some instructions have to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stall</a:t>
            </a:r>
          </a:p>
          <a:p>
            <a:pPr marL="342900" indent="-342900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 2: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Add more hardware to machine</a:t>
            </a:r>
          </a:p>
          <a:p>
            <a:pPr marL="342900" indent="-342900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Can always solve a structural hazard by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adding more hardware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256" y="6353464"/>
            <a:ext cx="2057400" cy="365125"/>
          </a:xfrm>
        </p:spPr>
        <p:txBody>
          <a:bodyPr/>
          <a:lstStyle/>
          <a:p>
            <a:fld id="{3FF131CF-B26C-E347-9AC9-78212C099DD5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Google Shape;601;g5ce8b99149_0_339">
            <a:extLst>
              <a:ext uri="{FF2B5EF4-FFF2-40B4-BE49-F238E27FC236}">
                <a16:creationId xmlns:a16="http://schemas.microsoft.com/office/drawing/2014/main" id="{C55943AF-D099-5F42-8A9A-5A0ED16DA6DA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3267824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8" name="Google Shape;988;p12"/>
          <p:cNvGrpSpPr/>
          <p:nvPr/>
        </p:nvGrpSpPr>
        <p:grpSpPr>
          <a:xfrm>
            <a:off x="564052" y="2235811"/>
            <a:ext cx="577851" cy="4356100"/>
            <a:chOff x="215" y="876"/>
            <a:chExt cx="364" cy="2744"/>
          </a:xfrm>
        </p:grpSpPr>
        <p:sp>
          <p:nvSpPr>
            <p:cNvPr id="989" name="Google Shape;989;p12"/>
            <p:cNvSpPr/>
            <p:nvPr/>
          </p:nvSpPr>
          <p:spPr>
            <a:xfrm>
              <a:off x="215" y="876"/>
              <a:ext cx="291" cy="27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tabLst/>
                <a:defRPr/>
              </a:pP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0" name="Google Shape;990;p12"/>
            <p:cNvCxnSpPr/>
            <p:nvPr/>
          </p:nvCxnSpPr>
          <p:spPr>
            <a:xfrm>
              <a:off x="579" y="920"/>
              <a:ext cx="0" cy="265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991" name="Google Shape;991;p12"/>
          <p:cNvGrpSpPr/>
          <p:nvPr/>
        </p:nvGrpSpPr>
        <p:grpSpPr>
          <a:xfrm>
            <a:off x="1103802" y="2912086"/>
            <a:ext cx="1090612" cy="3317875"/>
            <a:chOff x="555" y="1302"/>
            <a:chExt cx="687" cy="2090"/>
          </a:xfrm>
        </p:grpSpPr>
        <p:sp>
          <p:nvSpPr>
            <p:cNvPr id="992" name="Google Shape;992;p12"/>
            <p:cNvSpPr/>
            <p:nvPr/>
          </p:nvSpPr>
          <p:spPr>
            <a:xfrm>
              <a:off x="579" y="1302"/>
              <a:ext cx="649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Load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2"/>
            <p:cNvSpPr/>
            <p:nvPr/>
          </p:nvSpPr>
          <p:spPr>
            <a:xfrm>
              <a:off x="563" y="1718"/>
              <a:ext cx="549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Add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12"/>
            <p:cNvSpPr/>
            <p:nvPr/>
          </p:nvSpPr>
          <p:spPr>
            <a:xfrm>
              <a:off x="555" y="2182"/>
              <a:ext cx="687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Store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12"/>
            <p:cNvSpPr/>
            <p:nvPr/>
          </p:nvSpPr>
          <p:spPr>
            <a:xfrm>
              <a:off x="598" y="2612"/>
              <a:ext cx="537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Sub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12"/>
            <p:cNvSpPr/>
            <p:nvPr/>
          </p:nvSpPr>
          <p:spPr>
            <a:xfrm>
              <a:off x="587" y="3067"/>
              <a:ext cx="375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Or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7" name="Google Shape;997;p12"/>
          <p:cNvGrpSpPr/>
          <p:nvPr/>
        </p:nvGrpSpPr>
        <p:grpSpPr>
          <a:xfrm>
            <a:off x="1784839" y="1781785"/>
            <a:ext cx="6311900" cy="515938"/>
            <a:chOff x="984" y="551"/>
            <a:chExt cx="3976" cy="325"/>
          </a:xfrm>
        </p:grpSpPr>
        <p:cxnSp>
          <p:nvCxnSpPr>
            <p:cNvPr id="998" name="Google Shape;998;p12"/>
            <p:cNvCxnSpPr/>
            <p:nvPr/>
          </p:nvCxnSpPr>
          <p:spPr>
            <a:xfrm>
              <a:off x="984" y="840"/>
              <a:ext cx="3976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999" name="Google Shape;999;p12"/>
            <p:cNvSpPr/>
            <p:nvPr/>
          </p:nvSpPr>
          <p:spPr>
            <a:xfrm>
              <a:off x="1867" y="551"/>
              <a:ext cx="2168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Time (clock cycles)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0" name="Google Shape;1000;p12"/>
          <p:cNvSpPr/>
          <p:nvPr/>
        </p:nvSpPr>
        <p:spPr>
          <a:xfrm>
            <a:off x="152400" y="1066800"/>
            <a:ext cx="8229600" cy="9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RegFile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: Used in ID and WB! 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p12"/>
          <p:cNvSpPr txBox="1">
            <a:spLocks noGrp="1"/>
          </p:cNvSpPr>
          <p:nvPr>
            <p:ph type="title"/>
          </p:nvPr>
        </p:nvSpPr>
        <p:spPr>
          <a:xfrm>
            <a:off x="457200" y="94272"/>
            <a:ext cx="8229600" cy="915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rPr lang="en-US" sz="3600" dirty="0">
                <a:solidFill>
                  <a:srgbClr val="0070C0"/>
                </a:solidFill>
              </a:rPr>
              <a:t>Structural Hazard: </a:t>
            </a:r>
            <a:r>
              <a:rPr lang="en-US" sz="3600" dirty="0" err="1">
                <a:solidFill>
                  <a:srgbClr val="FF0000"/>
                </a:solidFill>
              </a:rPr>
              <a:t>Regfile</a:t>
            </a:r>
            <a:r>
              <a:rPr lang="en-US" sz="3600" dirty="0">
                <a:solidFill>
                  <a:srgbClr val="FF0000"/>
                </a:solidFill>
              </a:rPr>
              <a:t>!</a:t>
            </a:r>
            <a:endParaRPr sz="3600" b="0" i="0" u="none" strike="noStrike" cap="none" dirty="0">
              <a:solidFill>
                <a:srgbClr val="FF0000"/>
              </a:solidFill>
              <a:sym typeface="Calibri"/>
            </a:endParaRPr>
          </a:p>
        </p:txBody>
      </p:sp>
      <p:sp>
        <p:nvSpPr>
          <p:cNvPr id="1002" name="Google Shape;100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31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3" name="Google Shape;100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6330" y="2798500"/>
            <a:ext cx="2711628" cy="51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Google Shape;100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27885" y="3528528"/>
            <a:ext cx="2711628" cy="51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5" name="Google Shape;100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30199" y="4279360"/>
            <a:ext cx="2711628" cy="5123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6" name="Google Shape;1006;p12"/>
          <p:cNvCxnSpPr/>
          <p:nvPr/>
        </p:nvCxnSpPr>
        <p:spPr>
          <a:xfrm>
            <a:off x="2292057" y="2508700"/>
            <a:ext cx="0" cy="2476200"/>
          </a:xfrm>
          <a:prstGeom prst="straightConnector1">
            <a:avLst/>
          </a:prstGeom>
          <a:noFill/>
          <a:ln w="1905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07" name="Google Shape;100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8060" y="4909278"/>
            <a:ext cx="2711628" cy="51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8" name="Google Shape;100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0374" y="5660110"/>
            <a:ext cx="2711628" cy="512312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Google Shape;1009;p12"/>
          <p:cNvSpPr/>
          <p:nvPr/>
        </p:nvSpPr>
        <p:spPr>
          <a:xfrm>
            <a:off x="4703825" y="2657050"/>
            <a:ext cx="577800" cy="665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10" name="Google Shape;1010;p12"/>
          <p:cNvSpPr/>
          <p:nvPr/>
        </p:nvSpPr>
        <p:spPr>
          <a:xfrm>
            <a:off x="4728100" y="4810775"/>
            <a:ext cx="577800" cy="665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601;g5ce8b99149_0_339">
            <a:extLst>
              <a:ext uri="{FF2B5EF4-FFF2-40B4-BE49-F238E27FC236}">
                <a16:creationId xmlns:a16="http://schemas.microsoft.com/office/drawing/2014/main" id="{B140A712-1067-E044-A2E9-A364B134BCCF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299223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9"/>
          <p:cNvSpPr txBox="1">
            <a:spLocks noGrp="1"/>
          </p:cNvSpPr>
          <p:nvPr>
            <p:ph type="title"/>
          </p:nvPr>
        </p:nvSpPr>
        <p:spPr>
          <a:xfrm>
            <a:off x="222739" y="142389"/>
            <a:ext cx="8628184" cy="1053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sz="36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Regfile</a:t>
            </a:r>
            <a:r>
              <a:rPr lang="en-US" sz="36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Structural Hazards</a:t>
            </a:r>
            <a:endParaRPr sz="36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6" name="Google Shape;1016;p19"/>
          <p:cNvSpPr txBox="1">
            <a:spLocks noGrp="1"/>
          </p:cNvSpPr>
          <p:nvPr>
            <p:ph type="body" idx="1"/>
          </p:nvPr>
        </p:nvSpPr>
        <p:spPr>
          <a:xfrm>
            <a:off x="539551" y="1233957"/>
            <a:ext cx="8064897" cy="494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4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Each instruction:</a:t>
            </a:r>
            <a:endParaRPr sz="2400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can read up to two operands in decode stage</a:t>
            </a:r>
            <a:endParaRPr sz="20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can write one value in writeback stage</a:t>
            </a:r>
            <a:endParaRPr sz="20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4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Avoid structural hazard by having separate “ports”</a:t>
            </a:r>
            <a:endParaRPr sz="2400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two independent read ports and one independent write port</a:t>
            </a:r>
            <a:endParaRPr sz="20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sz="24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Three accesses per cycle can happen simultaneously</a:t>
            </a:r>
            <a:endParaRPr sz="2400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17" name="Google Shape;1017;p19"/>
          <p:cNvSpPr txBox="1">
            <a:spLocks noGrp="1"/>
          </p:cNvSpPr>
          <p:nvPr>
            <p:ph type="sldNum" idx="12"/>
          </p:nvPr>
        </p:nvSpPr>
        <p:spPr>
          <a:xfrm>
            <a:off x="6793523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8" name="Google Shape;1018;p19"/>
          <p:cNvGrpSpPr/>
          <p:nvPr/>
        </p:nvGrpSpPr>
        <p:grpSpPr>
          <a:xfrm>
            <a:off x="2702086" y="4206845"/>
            <a:ext cx="3669506" cy="2149500"/>
            <a:chOff x="5398194" y="1096963"/>
            <a:chExt cx="3669506" cy="2149500"/>
          </a:xfrm>
        </p:grpSpPr>
        <p:sp>
          <p:nvSpPr>
            <p:cNvPr id="1019" name="Google Shape;1019;p19"/>
            <p:cNvSpPr/>
            <p:nvPr/>
          </p:nvSpPr>
          <p:spPr>
            <a:xfrm>
              <a:off x="5562600" y="2773363"/>
              <a:ext cx="5049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Clk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19"/>
            <p:cNvSpPr/>
            <p:nvPr/>
          </p:nvSpPr>
          <p:spPr>
            <a:xfrm>
              <a:off x="5561008" y="2087568"/>
              <a:ext cx="851100" cy="39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rgbClr val="8064A2"/>
                  </a:solidFill>
                  <a:latin typeface="Calibri"/>
                  <a:ea typeface="Calibri"/>
                  <a:cs typeface="Calibri"/>
                  <a:sym typeface="Calibri"/>
                </a:rPr>
                <a:t>portW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19"/>
            <p:cNvSpPr/>
            <p:nvPr/>
          </p:nvSpPr>
          <p:spPr>
            <a:xfrm>
              <a:off x="6657975" y="1928813"/>
              <a:ext cx="1406400" cy="1187400"/>
            </a:xfrm>
            <a:prstGeom prst="rect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19"/>
            <p:cNvSpPr/>
            <p:nvPr/>
          </p:nvSpPr>
          <p:spPr>
            <a:xfrm>
              <a:off x="5398194" y="1334733"/>
              <a:ext cx="15543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8064A2"/>
                  </a:solidFill>
                  <a:latin typeface="Calibri"/>
                  <a:ea typeface="Calibri"/>
                  <a:cs typeface="Calibri"/>
                  <a:sym typeface="Calibri"/>
                </a:rPr>
                <a:t>Write Enable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23" name="Google Shape;1023;p19"/>
            <p:cNvCxnSpPr/>
            <p:nvPr/>
          </p:nvCxnSpPr>
          <p:spPr>
            <a:xfrm rot="10800000">
              <a:off x="5638700" y="2436813"/>
              <a:ext cx="10161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1024" name="Google Shape;1024;p19"/>
            <p:cNvCxnSpPr/>
            <p:nvPr/>
          </p:nvCxnSpPr>
          <p:spPr>
            <a:xfrm flipH="1">
              <a:off x="6178650" y="2366963"/>
              <a:ext cx="88800" cy="1398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25" name="Google Shape;1025;p19"/>
            <p:cNvSpPr/>
            <p:nvPr/>
          </p:nvSpPr>
          <p:spPr>
            <a:xfrm>
              <a:off x="5865813" y="2392363"/>
              <a:ext cx="442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26" name="Google Shape;1026;p19"/>
            <p:cNvCxnSpPr/>
            <p:nvPr/>
          </p:nvCxnSpPr>
          <p:spPr>
            <a:xfrm>
              <a:off x="8102600" y="2132013"/>
              <a:ext cx="9651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27" name="Google Shape;1027;p19"/>
            <p:cNvCxnSpPr/>
            <p:nvPr/>
          </p:nvCxnSpPr>
          <p:spPr>
            <a:xfrm flipH="1">
              <a:off x="8693250" y="2062163"/>
              <a:ext cx="88800" cy="1398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28" name="Google Shape;1028;p19"/>
            <p:cNvSpPr/>
            <p:nvPr/>
          </p:nvSpPr>
          <p:spPr>
            <a:xfrm>
              <a:off x="8380413" y="2087563"/>
              <a:ext cx="442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19"/>
            <p:cNvSpPr/>
            <p:nvPr/>
          </p:nvSpPr>
          <p:spPr>
            <a:xfrm>
              <a:off x="8075608" y="1782768"/>
              <a:ext cx="7806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rgbClr val="F79646"/>
                  </a:solidFill>
                  <a:latin typeface="Calibri"/>
                  <a:ea typeface="Calibri"/>
                  <a:cs typeface="Calibri"/>
                  <a:sym typeface="Calibri"/>
                </a:rPr>
                <a:t>portA</a:t>
              </a:r>
              <a:endParaRPr sz="2000" b="0" i="0" u="none" strike="noStrike" cap="none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0" name="Google Shape;1030;p19"/>
            <p:cNvCxnSpPr/>
            <p:nvPr/>
          </p:nvCxnSpPr>
          <p:spPr>
            <a:xfrm rot="10800000">
              <a:off x="6794500" y="1662013"/>
              <a:ext cx="0" cy="25410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1" name="Google Shape;1031;p19"/>
            <p:cNvCxnSpPr/>
            <p:nvPr/>
          </p:nvCxnSpPr>
          <p:spPr>
            <a:xfrm>
              <a:off x="8102600" y="2894013"/>
              <a:ext cx="9651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32" name="Google Shape;1032;p19"/>
            <p:cNvCxnSpPr/>
            <p:nvPr/>
          </p:nvCxnSpPr>
          <p:spPr>
            <a:xfrm flipH="1">
              <a:off x="8693250" y="2824163"/>
              <a:ext cx="88800" cy="1398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3" name="Google Shape;1033;p19"/>
            <p:cNvSpPr/>
            <p:nvPr/>
          </p:nvSpPr>
          <p:spPr>
            <a:xfrm>
              <a:off x="8380413" y="2849563"/>
              <a:ext cx="442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9"/>
            <p:cNvSpPr/>
            <p:nvPr/>
          </p:nvSpPr>
          <p:spPr>
            <a:xfrm>
              <a:off x="8075607" y="2544768"/>
              <a:ext cx="7806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rgbClr val="F79646"/>
                  </a:solidFill>
                  <a:latin typeface="Calibri"/>
                  <a:ea typeface="Calibri"/>
                  <a:cs typeface="Calibri"/>
                  <a:sym typeface="Calibri"/>
                </a:rPr>
                <a:t>portB</a:t>
              </a:r>
              <a:endParaRPr sz="2000" b="0" i="0" u="none" strike="noStrike" cap="none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5" name="Google Shape;1035;p19"/>
            <p:cNvCxnSpPr/>
            <p:nvPr/>
          </p:nvCxnSpPr>
          <p:spPr>
            <a:xfrm rot="10800000">
              <a:off x="6146700" y="2938463"/>
              <a:ext cx="4827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19"/>
            <p:cNvCxnSpPr/>
            <p:nvPr/>
          </p:nvCxnSpPr>
          <p:spPr>
            <a:xfrm>
              <a:off x="7099300" y="1458913"/>
              <a:ext cx="0" cy="43170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7" name="Google Shape;1037;p19"/>
            <p:cNvCxnSpPr/>
            <p:nvPr/>
          </p:nvCxnSpPr>
          <p:spPr>
            <a:xfrm rot="10800000" flipH="1">
              <a:off x="7029450" y="1592363"/>
              <a:ext cx="139800" cy="1650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8" name="Google Shape;1038;p19"/>
            <p:cNvSpPr/>
            <p:nvPr/>
          </p:nvSpPr>
          <p:spPr>
            <a:xfrm>
              <a:off x="6856413" y="1401763"/>
              <a:ext cx="3126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39" name="Google Shape;1039;p19"/>
            <p:cNvCxnSpPr/>
            <p:nvPr/>
          </p:nvCxnSpPr>
          <p:spPr>
            <a:xfrm>
              <a:off x="7480300" y="1458913"/>
              <a:ext cx="0" cy="43170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19"/>
            <p:cNvCxnSpPr/>
            <p:nvPr/>
          </p:nvCxnSpPr>
          <p:spPr>
            <a:xfrm rot="10800000" flipH="1">
              <a:off x="7410450" y="1592363"/>
              <a:ext cx="139800" cy="1650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1" name="Google Shape;1041;p19"/>
            <p:cNvSpPr/>
            <p:nvPr/>
          </p:nvSpPr>
          <p:spPr>
            <a:xfrm>
              <a:off x="7237413" y="1401763"/>
              <a:ext cx="3126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42" name="Google Shape;1042;p19"/>
            <p:cNvCxnSpPr/>
            <p:nvPr/>
          </p:nvCxnSpPr>
          <p:spPr>
            <a:xfrm>
              <a:off x="7937500" y="1458913"/>
              <a:ext cx="0" cy="43170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3" name="Google Shape;1043;p19"/>
            <p:cNvCxnSpPr/>
            <p:nvPr/>
          </p:nvCxnSpPr>
          <p:spPr>
            <a:xfrm rot="10800000" flipH="1">
              <a:off x="7867650" y="1592363"/>
              <a:ext cx="139800" cy="1650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4" name="Google Shape;1044;p19"/>
            <p:cNvSpPr/>
            <p:nvPr/>
          </p:nvSpPr>
          <p:spPr>
            <a:xfrm>
              <a:off x="7694613" y="1401763"/>
              <a:ext cx="3126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19"/>
            <p:cNvSpPr/>
            <p:nvPr/>
          </p:nvSpPr>
          <p:spPr>
            <a:xfrm>
              <a:off x="6761163" y="1096963"/>
              <a:ext cx="5571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8064A2"/>
                  </a:solidFill>
                  <a:latin typeface="Calibri"/>
                  <a:ea typeface="Calibri"/>
                  <a:cs typeface="Calibri"/>
                  <a:sym typeface="Calibri"/>
                </a:rPr>
                <a:t>RW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19"/>
            <p:cNvSpPr/>
            <p:nvPr/>
          </p:nvSpPr>
          <p:spPr>
            <a:xfrm>
              <a:off x="7219950" y="1096963"/>
              <a:ext cx="4827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8064A2"/>
                  </a:solidFill>
                  <a:latin typeface="Calibri"/>
                  <a:ea typeface="Calibri"/>
                  <a:cs typeface="Calibri"/>
                  <a:sym typeface="Calibri"/>
                </a:rPr>
                <a:t>RA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19"/>
            <p:cNvSpPr/>
            <p:nvPr/>
          </p:nvSpPr>
          <p:spPr>
            <a:xfrm>
              <a:off x="7694613" y="1096963"/>
              <a:ext cx="4716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8064A2"/>
                  </a:solidFill>
                  <a:latin typeface="Calibri"/>
                  <a:ea typeface="Calibri"/>
                  <a:cs typeface="Calibri"/>
                  <a:sym typeface="Calibri"/>
                </a:rPr>
                <a:t>RB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19"/>
            <p:cNvSpPr/>
            <p:nvPr/>
          </p:nvSpPr>
          <p:spPr>
            <a:xfrm>
              <a:off x="6716713" y="2163763"/>
              <a:ext cx="1287600" cy="7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32 x 32-bit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Registers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49" name="Google Shape;1049;p19"/>
            <p:cNvCxnSpPr/>
            <p:nvPr/>
          </p:nvCxnSpPr>
          <p:spPr>
            <a:xfrm>
              <a:off x="6662738" y="2862263"/>
              <a:ext cx="152400" cy="762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0" name="Google Shape;1050;p19"/>
            <p:cNvCxnSpPr/>
            <p:nvPr/>
          </p:nvCxnSpPr>
          <p:spPr>
            <a:xfrm flipH="1">
              <a:off x="6662738" y="2938463"/>
              <a:ext cx="152400" cy="762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8" name="Google Shape;601;g5ce8b99149_0_339">
            <a:extLst>
              <a:ext uri="{FF2B5EF4-FFF2-40B4-BE49-F238E27FC236}">
                <a16:creationId xmlns:a16="http://schemas.microsoft.com/office/drawing/2014/main" id="{5F769315-7EB3-F243-BD5D-1223DD406BE1}"/>
              </a:ext>
            </a:extLst>
          </p:cNvPr>
          <p:cNvSpPr txBox="1">
            <a:spLocks/>
          </p:cNvSpPr>
          <p:nvPr/>
        </p:nvSpPr>
        <p:spPr>
          <a:xfrm>
            <a:off x="39751" y="6520284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3269114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4862"/>
            <a:ext cx="7886700" cy="9973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Structural Hazard: Memory Access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59370" y="6328329"/>
            <a:ext cx="2057400" cy="365125"/>
          </a:xfrm>
        </p:spPr>
        <p:txBody>
          <a:bodyPr/>
          <a:lstStyle/>
          <a:p>
            <a:fld id="{3FF131CF-B26C-E347-9AC9-78212C099DD5}" type="slidenum">
              <a:rPr lang="en-US" smtClean="0"/>
              <a:t>33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6129" y="3996187"/>
            <a:ext cx="2711628" cy="512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9950" y="4536572"/>
            <a:ext cx="2711628" cy="5123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4468" y="2408989"/>
            <a:ext cx="1912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add t0, t1, t2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4467" y="2961759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" pitchFamily="2" charset="0"/>
              </a:rPr>
              <a:t>lw</a:t>
            </a:r>
            <a:r>
              <a:rPr lang="en-US" sz="1600" dirty="0">
                <a:latin typeface="Courier" pitchFamily="2" charset="0"/>
              </a:rPr>
              <a:t> t0, 8(t3)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4467" y="3543663"/>
            <a:ext cx="1912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" pitchFamily="2" charset="0"/>
              </a:rPr>
              <a:t>slt</a:t>
            </a:r>
            <a:r>
              <a:rPr lang="en-US" sz="1600" dirty="0">
                <a:latin typeface="Courier" pitchFamily="2" charset="0"/>
              </a:rPr>
              <a:t> t6, t0, t3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66314" y="2408989"/>
            <a:ext cx="0" cy="274287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9734" y="2315362"/>
            <a:ext cx="2711628" cy="51231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1289" y="2862882"/>
            <a:ext cx="2711628" cy="51231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3603" y="3426006"/>
            <a:ext cx="2711628" cy="51231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rot="5400000">
            <a:off x="-637358" y="3374385"/>
            <a:ext cx="1906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3064C0"/>
                </a:solidFill>
              </a:rPr>
              <a:t>instruction </a:t>
            </a:r>
            <a:r>
              <a:rPr lang="en-US" sz="1600" dirty="0">
                <a:solidFill>
                  <a:srgbClr val="3064C0"/>
                </a:solidFill>
                <a:latin typeface="+mn-lt"/>
              </a:rPr>
              <a:t>sequence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3814" y="4113845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" pitchFamily="2" charset="0"/>
              </a:rPr>
              <a:t>sw</a:t>
            </a:r>
            <a:r>
              <a:rPr lang="en-US" sz="1600" dirty="0">
                <a:latin typeface="Courier" pitchFamily="2" charset="0"/>
              </a:rPr>
              <a:t> t0, 4(t3)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00409" y="4656951"/>
            <a:ext cx="1912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add t0, t1, t2</a:t>
            </a:r>
          </a:p>
        </p:txBody>
      </p:sp>
      <p:sp>
        <p:nvSpPr>
          <p:cNvPr id="4" name="Oval 3"/>
          <p:cNvSpPr/>
          <p:nvPr/>
        </p:nvSpPr>
        <p:spPr>
          <a:xfrm>
            <a:off x="4864384" y="2924589"/>
            <a:ext cx="440473" cy="3888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864384" y="4598279"/>
            <a:ext cx="440473" cy="3888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71943" y="1210740"/>
            <a:ext cx="32728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Instruction and data memory used simultaneously</a:t>
            </a:r>
          </a:p>
          <a:p>
            <a:pPr marL="800100" lvl="1" indent="-342900">
              <a:buFont typeface="Wingdings" charset="2"/>
              <a:buChar char="ü"/>
            </a:pPr>
            <a:r>
              <a:rPr lang="en-US" sz="2000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two separate memories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27B2FB-CCBB-754A-9D56-5F876765029A}"/>
              </a:ext>
            </a:extLst>
          </p:cNvPr>
          <p:cNvSpPr txBox="1"/>
          <p:nvPr/>
        </p:nvSpPr>
        <p:spPr>
          <a:xfrm>
            <a:off x="899592" y="5903075"/>
            <a:ext cx="7755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 memory module  would have caused Structural Hazard</a:t>
            </a:r>
          </a:p>
        </p:txBody>
      </p:sp>
      <p:sp>
        <p:nvSpPr>
          <p:cNvPr id="20" name="Google Shape;601;g5ce8b99149_0_339">
            <a:extLst>
              <a:ext uri="{FF2B5EF4-FFF2-40B4-BE49-F238E27FC236}">
                <a16:creationId xmlns:a16="http://schemas.microsoft.com/office/drawing/2014/main" id="{FE920B22-7CBF-7549-84B8-A6653B6995F0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125159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22"/>
          <p:cNvSpPr txBox="1">
            <a:spLocks noGrp="1"/>
          </p:cNvSpPr>
          <p:nvPr>
            <p:ph type="title"/>
          </p:nvPr>
        </p:nvSpPr>
        <p:spPr>
          <a:xfrm>
            <a:off x="216898" y="69387"/>
            <a:ext cx="8300207" cy="83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Instruction and Data Caches</a:t>
            </a:r>
            <a:endParaRPr sz="36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22"/>
          <p:cNvSpPr txBox="1">
            <a:spLocks noGrp="1"/>
          </p:cNvSpPr>
          <p:nvPr>
            <p:ph type="sldNum" idx="12"/>
          </p:nvPr>
        </p:nvSpPr>
        <p:spPr>
          <a:xfrm>
            <a:off x="6793523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34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3" name="Google Shape;1093;p22"/>
          <p:cNvGrpSpPr/>
          <p:nvPr/>
        </p:nvGrpSpPr>
        <p:grpSpPr>
          <a:xfrm>
            <a:off x="691898" y="1398292"/>
            <a:ext cx="3048000" cy="4103077"/>
            <a:chOff x="609600" y="1676400"/>
            <a:chExt cx="3048000" cy="3962400"/>
          </a:xfrm>
        </p:grpSpPr>
        <p:sp>
          <p:nvSpPr>
            <p:cNvPr id="1094" name="Google Shape;1094;p22"/>
            <p:cNvSpPr/>
            <p:nvPr/>
          </p:nvSpPr>
          <p:spPr>
            <a:xfrm>
              <a:off x="609600" y="1676400"/>
              <a:ext cx="3048000" cy="39624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Processor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22"/>
            <p:cNvSpPr/>
            <p:nvPr/>
          </p:nvSpPr>
          <p:spPr>
            <a:xfrm>
              <a:off x="838200" y="2164197"/>
              <a:ext cx="2590800" cy="533400"/>
            </a:xfrm>
            <a:prstGeom prst="rect">
              <a:avLst/>
            </a:prstGeom>
            <a:solidFill>
              <a:srgbClr val="95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Control</a:t>
              </a:r>
              <a:endParaRPr kumimoji="0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838200" y="3048000"/>
              <a:ext cx="2590800" cy="2362200"/>
            </a:xfrm>
            <a:prstGeom prst="rect">
              <a:avLst/>
            </a:prstGeom>
            <a:solidFill>
              <a:srgbClr val="9CC2E5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Datapath</a:t>
              </a:r>
              <a:endParaRPr kumimoji="0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7" name="Google Shape;1097;p22"/>
            <p:cNvCxnSpPr/>
            <p:nvPr/>
          </p:nvCxnSpPr>
          <p:spPr>
            <a:xfrm>
              <a:off x="1523206" y="2725783"/>
              <a:ext cx="0" cy="323011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098" name="Google Shape;1098;p22"/>
            <p:cNvCxnSpPr/>
            <p:nvPr/>
          </p:nvCxnSpPr>
          <p:spPr>
            <a:xfrm rot="10800000">
              <a:off x="2668588" y="2717104"/>
              <a:ext cx="0" cy="330896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grpSp>
        <p:nvGrpSpPr>
          <p:cNvPr id="1099" name="Google Shape;1099;p22"/>
          <p:cNvGrpSpPr/>
          <p:nvPr/>
        </p:nvGrpSpPr>
        <p:grpSpPr>
          <a:xfrm>
            <a:off x="1030226" y="3316428"/>
            <a:ext cx="2367431" cy="1897054"/>
            <a:chOff x="914399" y="3505200"/>
            <a:chExt cx="2367431" cy="1897054"/>
          </a:xfrm>
        </p:grpSpPr>
        <p:sp>
          <p:nvSpPr>
            <p:cNvPr id="1100" name="Google Shape;1100;p22"/>
            <p:cNvSpPr/>
            <p:nvPr/>
          </p:nvSpPr>
          <p:spPr>
            <a:xfrm>
              <a:off x="914400" y="3505200"/>
              <a:ext cx="2362200" cy="228600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PC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1" name="Google Shape;1101;p22"/>
            <p:cNvGrpSpPr/>
            <p:nvPr/>
          </p:nvGrpSpPr>
          <p:grpSpPr>
            <a:xfrm>
              <a:off x="914399" y="3886200"/>
              <a:ext cx="2362202" cy="767953"/>
              <a:chOff x="1600199" y="3962400"/>
              <a:chExt cx="1600201" cy="767953"/>
            </a:xfrm>
          </p:grpSpPr>
          <p:sp>
            <p:nvSpPr>
              <p:cNvPr id="1102" name="Google Shape;1102;p22"/>
              <p:cNvSpPr/>
              <p:nvPr/>
            </p:nvSpPr>
            <p:spPr>
              <a:xfrm>
                <a:off x="1600200" y="39624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22"/>
              <p:cNvSpPr/>
              <p:nvPr/>
            </p:nvSpPr>
            <p:spPr>
              <a:xfrm>
                <a:off x="1600200" y="40386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22"/>
              <p:cNvSpPr/>
              <p:nvPr/>
            </p:nvSpPr>
            <p:spPr>
              <a:xfrm>
                <a:off x="1600200" y="41148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22"/>
              <p:cNvSpPr/>
              <p:nvPr/>
            </p:nvSpPr>
            <p:spPr>
              <a:xfrm>
                <a:off x="1600200" y="41910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22"/>
              <p:cNvSpPr/>
              <p:nvPr/>
            </p:nvSpPr>
            <p:spPr>
              <a:xfrm>
                <a:off x="1600200" y="42672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1107;p22"/>
              <p:cNvSpPr/>
              <p:nvPr/>
            </p:nvSpPr>
            <p:spPr>
              <a:xfrm>
                <a:off x="1600200" y="43434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22"/>
              <p:cNvSpPr/>
              <p:nvPr/>
            </p:nvSpPr>
            <p:spPr>
              <a:xfrm>
                <a:off x="1600200" y="44196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22"/>
              <p:cNvSpPr/>
              <p:nvPr/>
            </p:nvSpPr>
            <p:spPr>
              <a:xfrm>
                <a:off x="1600199" y="4495800"/>
                <a:ext cx="1600199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22"/>
              <p:cNvSpPr/>
              <p:nvPr/>
            </p:nvSpPr>
            <p:spPr>
              <a:xfrm>
                <a:off x="1600200" y="45720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22"/>
              <p:cNvSpPr txBox="1"/>
              <p:nvPr/>
            </p:nvSpPr>
            <p:spPr>
              <a:xfrm>
                <a:off x="1905000" y="4114800"/>
                <a:ext cx="1031051" cy="615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rPr>
                  <a:t>Registers</a:t>
                </a: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2" name="Google Shape;1112;p22"/>
            <p:cNvGrpSpPr/>
            <p:nvPr/>
          </p:nvGrpSpPr>
          <p:grpSpPr>
            <a:xfrm>
              <a:off x="914400" y="4540479"/>
              <a:ext cx="2367430" cy="861775"/>
              <a:chOff x="4572000" y="3245079"/>
              <a:chExt cx="2367430" cy="861775"/>
            </a:xfrm>
          </p:grpSpPr>
          <p:sp>
            <p:nvSpPr>
              <p:cNvPr id="1113" name="Google Shape;1113;p22"/>
              <p:cNvSpPr/>
              <p:nvPr/>
            </p:nvSpPr>
            <p:spPr>
              <a:xfrm rot="10800000" flipH="1">
                <a:off x="4572000" y="3429000"/>
                <a:ext cx="2362200" cy="609600"/>
              </a:xfrm>
              <a:prstGeom prst="trapezoid">
                <a:avLst>
                  <a:gd name="adj" fmla="val 25000"/>
                </a:avLst>
              </a:prstGeom>
              <a:solidFill>
                <a:srgbClr val="C0504D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22"/>
              <p:cNvSpPr txBox="1"/>
              <p:nvPr/>
            </p:nvSpPr>
            <p:spPr>
              <a:xfrm>
                <a:off x="4572000" y="3245079"/>
                <a:ext cx="2367430" cy="861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rPr>
                  <a:t>Arithmetic &amp; Logic Unit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rPr>
                  <a:t>(ALU)</a:t>
                </a: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15" name="Google Shape;1115;p22"/>
          <p:cNvGrpSpPr/>
          <p:nvPr/>
        </p:nvGrpSpPr>
        <p:grpSpPr>
          <a:xfrm>
            <a:off x="6333296" y="1058393"/>
            <a:ext cx="1905000" cy="4114800"/>
            <a:chOff x="6064623" y="1469509"/>
            <a:chExt cx="1905000" cy="4114800"/>
          </a:xfrm>
        </p:grpSpPr>
        <p:sp>
          <p:nvSpPr>
            <p:cNvPr id="1116" name="Google Shape;1116;p22"/>
            <p:cNvSpPr/>
            <p:nvPr/>
          </p:nvSpPr>
          <p:spPr>
            <a:xfrm>
              <a:off x="6064623" y="1469509"/>
              <a:ext cx="1905000" cy="4114800"/>
            </a:xfrm>
            <a:prstGeom prst="rect">
              <a:avLst/>
            </a:prstGeom>
            <a:solidFill>
              <a:srgbClr val="95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Memory (DRAM)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7" name="Google Shape;1117;p22"/>
            <p:cNvGrpSpPr/>
            <p:nvPr/>
          </p:nvGrpSpPr>
          <p:grpSpPr>
            <a:xfrm>
              <a:off x="6217023" y="1926709"/>
              <a:ext cx="1524000" cy="3429000"/>
              <a:chOff x="4953000" y="1981200"/>
              <a:chExt cx="1524000" cy="3429000"/>
            </a:xfrm>
          </p:grpSpPr>
          <p:grpSp>
            <p:nvGrpSpPr>
              <p:cNvPr id="1118" name="Google Shape;1118;p22"/>
              <p:cNvGrpSpPr/>
              <p:nvPr/>
            </p:nvGrpSpPr>
            <p:grpSpPr>
              <a:xfrm>
                <a:off x="4953000" y="4038600"/>
                <a:ext cx="381000" cy="685800"/>
                <a:chOff x="7543800" y="3581400"/>
                <a:chExt cx="2362200" cy="685800"/>
              </a:xfrm>
            </p:grpSpPr>
            <p:sp>
              <p:nvSpPr>
                <p:cNvPr id="1119" name="Google Shape;1119;p22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0" name="Google Shape;1120;p22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1" name="Google Shape;1121;p22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2" name="Google Shape;1122;p22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3" name="Google Shape;1123;p22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4" name="Google Shape;1124;p22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5" name="Google Shape;1125;p2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6" name="Google Shape;1126;p22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7" name="Google Shape;1127;p22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28" name="Google Shape;1128;p22"/>
              <p:cNvGrpSpPr/>
              <p:nvPr/>
            </p:nvGrpSpPr>
            <p:grpSpPr>
              <a:xfrm>
                <a:off x="5334000" y="4038600"/>
                <a:ext cx="381000" cy="685800"/>
                <a:chOff x="7543800" y="3581400"/>
                <a:chExt cx="2362200" cy="685800"/>
              </a:xfrm>
            </p:grpSpPr>
            <p:sp>
              <p:nvSpPr>
                <p:cNvPr id="1129" name="Google Shape;1129;p22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0" name="Google Shape;1130;p22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1" name="Google Shape;1131;p22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2" name="Google Shape;1132;p22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3" name="Google Shape;1133;p22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4" name="Google Shape;1134;p22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5" name="Google Shape;1135;p2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6" name="Google Shape;1136;p22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7" name="Google Shape;1137;p22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38" name="Google Shape;1138;p22"/>
              <p:cNvGrpSpPr/>
              <p:nvPr/>
            </p:nvGrpSpPr>
            <p:grpSpPr>
              <a:xfrm>
                <a:off x="5715000" y="4038600"/>
                <a:ext cx="381000" cy="685800"/>
                <a:chOff x="7543800" y="3581400"/>
                <a:chExt cx="2362200" cy="685800"/>
              </a:xfrm>
            </p:grpSpPr>
            <p:sp>
              <p:nvSpPr>
                <p:cNvPr id="1139" name="Google Shape;1139;p22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0" name="Google Shape;1140;p22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1" name="Google Shape;1141;p22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2" name="Google Shape;1142;p22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3" name="Google Shape;1143;p22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4" name="Google Shape;1144;p22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5" name="Google Shape;1145;p2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6" name="Google Shape;1146;p22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7" name="Google Shape;1147;p22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48" name="Google Shape;1148;p22"/>
              <p:cNvGrpSpPr/>
              <p:nvPr/>
            </p:nvGrpSpPr>
            <p:grpSpPr>
              <a:xfrm>
                <a:off x="6096000" y="4038600"/>
                <a:ext cx="381000" cy="685800"/>
                <a:chOff x="7543800" y="3581400"/>
                <a:chExt cx="2362200" cy="685800"/>
              </a:xfrm>
            </p:grpSpPr>
            <p:sp>
              <p:nvSpPr>
                <p:cNvPr id="1149" name="Google Shape;1149;p22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0" name="Google Shape;1150;p22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1" name="Google Shape;1151;p22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2" name="Google Shape;1152;p22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3" name="Google Shape;1153;p22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4" name="Google Shape;1154;p22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5" name="Google Shape;1155;p2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6" name="Google Shape;1156;p22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7" name="Google Shape;1157;p22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58" name="Google Shape;1158;p22"/>
              <p:cNvGrpSpPr/>
              <p:nvPr/>
            </p:nvGrpSpPr>
            <p:grpSpPr>
              <a:xfrm>
                <a:off x="4953000" y="4724400"/>
                <a:ext cx="381000" cy="685800"/>
                <a:chOff x="7543800" y="3581400"/>
                <a:chExt cx="2362200" cy="685800"/>
              </a:xfrm>
            </p:grpSpPr>
            <p:sp>
              <p:nvSpPr>
                <p:cNvPr id="1159" name="Google Shape;1159;p22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0" name="Google Shape;1160;p22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1" name="Google Shape;1161;p22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2" name="Google Shape;1162;p22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3" name="Google Shape;1163;p22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4" name="Google Shape;1164;p22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5" name="Google Shape;1165;p2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6" name="Google Shape;1166;p22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7" name="Google Shape;1167;p22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68" name="Google Shape;1168;p22"/>
              <p:cNvGrpSpPr/>
              <p:nvPr/>
            </p:nvGrpSpPr>
            <p:grpSpPr>
              <a:xfrm>
                <a:off x="5334000" y="4724400"/>
                <a:ext cx="381000" cy="685800"/>
                <a:chOff x="7543800" y="3581400"/>
                <a:chExt cx="2362200" cy="685800"/>
              </a:xfrm>
            </p:grpSpPr>
            <p:sp>
              <p:nvSpPr>
                <p:cNvPr id="1169" name="Google Shape;1169;p22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0" name="Google Shape;1170;p22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1" name="Google Shape;1171;p22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2" name="Google Shape;1172;p22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3" name="Google Shape;1173;p22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4" name="Google Shape;1174;p22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5" name="Google Shape;1175;p2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6" name="Google Shape;1176;p22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7" name="Google Shape;1177;p22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78" name="Google Shape;1178;p22"/>
              <p:cNvGrpSpPr/>
              <p:nvPr/>
            </p:nvGrpSpPr>
            <p:grpSpPr>
              <a:xfrm>
                <a:off x="5715000" y="4724400"/>
                <a:ext cx="381000" cy="685800"/>
                <a:chOff x="7543800" y="3581400"/>
                <a:chExt cx="2362200" cy="685800"/>
              </a:xfrm>
            </p:grpSpPr>
            <p:sp>
              <p:nvSpPr>
                <p:cNvPr id="1179" name="Google Shape;1179;p22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0" name="Google Shape;1180;p22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1" name="Google Shape;1181;p22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2" name="Google Shape;1182;p22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3" name="Google Shape;1183;p22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4" name="Google Shape;1184;p22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5" name="Google Shape;1185;p2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6" name="Google Shape;1186;p22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7" name="Google Shape;1187;p22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88" name="Google Shape;1188;p22"/>
              <p:cNvGrpSpPr/>
              <p:nvPr/>
            </p:nvGrpSpPr>
            <p:grpSpPr>
              <a:xfrm>
                <a:off x="6096000" y="4724400"/>
                <a:ext cx="381000" cy="685800"/>
                <a:chOff x="7543800" y="3581400"/>
                <a:chExt cx="2362200" cy="685800"/>
              </a:xfrm>
            </p:grpSpPr>
            <p:sp>
              <p:nvSpPr>
                <p:cNvPr id="1189" name="Google Shape;1189;p22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" name="Google Shape;1190;p22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" name="Google Shape;1191;p22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" name="Google Shape;1192;p22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" name="Google Shape;1193;p22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" name="Google Shape;1194;p22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" name="Google Shape;1195;p2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6" name="Google Shape;1196;p22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7" name="Google Shape;1197;p22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8" name="Google Shape;1198;p22"/>
              <p:cNvGrpSpPr/>
              <p:nvPr/>
            </p:nvGrpSpPr>
            <p:grpSpPr>
              <a:xfrm>
                <a:off x="4953000" y="3352800"/>
                <a:ext cx="381000" cy="685800"/>
                <a:chOff x="7543800" y="3581400"/>
                <a:chExt cx="2362200" cy="685800"/>
              </a:xfrm>
            </p:grpSpPr>
            <p:sp>
              <p:nvSpPr>
                <p:cNvPr id="1199" name="Google Shape;1199;p22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0" name="Google Shape;1200;p22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1" name="Google Shape;1201;p22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2" name="Google Shape;1202;p22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3" name="Google Shape;1203;p22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4" name="Google Shape;1204;p22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5" name="Google Shape;1205;p2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6" name="Google Shape;1206;p22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7" name="Google Shape;1207;p22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8" name="Google Shape;1208;p22"/>
              <p:cNvGrpSpPr/>
              <p:nvPr/>
            </p:nvGrpSpPr>
            <p:grpSpPr>
              <a:xfrm>
                <a:off x="5334000" y="3352800"/>
                <a:ext cx="381000" cy="685800"/>
                <a:chOff x="7543800" y="3581400"/>
                <a:chExt cx="2362200" cy="685800"/>
              </a:xfrm>
            </p:grpSpPr>
            <p:sp>
              <p:nvSpPr>
                <p:cNvPr id="1209" name="Google Shape;1209;p22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0" name="Google Shape;1210;p22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1" name="Google Shape;1211;p22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2" name="Google Shape;1212;p22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3" name="Google Shape;1213;p22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4" name="Google Shape;1214;p22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5" name="Google Shape;1215;p2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6" name="Google Shape;1216;p22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7" name="Google Shape;1217;p22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8" name="Google Shape;1218;p22"/>
              <p:cNvGrpSpPr/>
              <p:nvPr/>
            </p:nvGrpSpPr>
            <p:grpSpPr>
              <a:xfrm>
                <a:off x="5715000" y="3352800"/>
                <a:ext cx="381000" cy="685800"/>
                <a:chOff x="7543800" y="3581400"/>
                <a:chExt cx="2362200" cy="685800"/>
              </a:xfrm>
            </p:grpSpPr>
            <p:sp>
              <p:nvSpPr>
                <p:cNvPr id="1219" name="Google Shape;1219;p22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0" name="Google Shape;1220;p22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1" name="Google Shape;1221;p22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2" name="Google Shape;1222;p22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3" name="Google Shape;1223;p22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4" name="Google Shape;1224;p22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5" name="Google Shape;1225;p2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6" name="Google Shape;1226;p22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7" name="Google Shape;1227;p22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28" name="Google Shape;1228;p22"/>
              <p:cNvGrpSpPr/>
              <p:nvPr/>
            </p:nvGrpSpPr>
            <p:grpSpPr>
              <a:xfrm>
                <a:off x="6096000" y="3352800"/>
                <a:ext cx="381000" cy="685800"/>
                <a:chOff x="7543800" y="3581400"/>
                <a:chExt cx="2362200" cy="685800"/>
              </a:xfrm>
            </p:grpSpPr>
            <p:sp>
              <p:nvSpPr>
                <p:cNvPr id="1229" name="Google Shape;1229;p22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0" name="Google Shape;1230;p22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" name="Google Shape;1231;p22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2" name="Google Shape;1232;p22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3" name="Google Shape;1233;p22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4" name="Google Shape;1234;p22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" name="Google Shape;1235;p2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" name="Google Shape;1236;p22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7" name="Google Shape;1237;p22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" name="Google Shape;1238;p22"/>
              <p:cNvGrpSpPr/>
              <p:nvPr/>
            </p:nvGrpSpPr>
            <p:grpSpPr>
              <a:xfrm>
                <a:off x="4953000" y="2667000"/>
                <a:ext cx="381000" cy="685800"/>
                <a:chOff x="7543800" y="3581400"/>
                <a:chExt cx="2362200" cy="685800"/>
              </a:xfrm>
            </p:grpSpPr>
            <p:sp>
              <p:nvSpPr>
                <p:cNvPr id="1239" name="Google Shape;1239;p22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0" name="Google Shape;1240;p22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1" name="Google Shape;1241;p22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2" name="Google Shape;1242;p22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3" name="Google Shape;1243;p22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4" name="Google Shape;1244;p22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5" name="Google Shape;1245;p2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6" name="Google Shape;1246;p22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7" name="Google Shape;1247;p22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48" name="Google Shape;1248;p22"/>
              <p:cNvGrpSpPr/>
              <p:nvPr/>
            </p:nvGrpSpPr>
            <p:grpSpPr>
              <a:xfrm>
                <a:off x="5334000" y="2667000"/>
                <a:ext cx="381000" cy="685800"/>
                <a:chOff x="7543800" y="3581400"/>
                <a:chExt cx="2362200" cy="685800"/>
              </a:xfrm>
            </p:grpSpPr>
            <p:sp>
              <p:nvSpPr>
                <p:cNvPr id="1249" name="Google Shape;1249;p22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0" name="Google Shape;1250;p22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1" name="Google Shape;1251;p22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2" name="Google Shape;1252;p22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3" name="Google Shape;1253;p22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4" name="Google Shape;1254;p22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5" name="Google Shape;1255;p2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6" name="Google Shape;1256;p22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7" name="Google Shape;1257;p22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58" name="Google Shape;1258;p22"/>
              <p:cNvGrpSpPr/>
              <p:nvPr/>
            </p:nvGrpSpPr>
            <p:grpSpPr>
              <a:xfrm>
                <a:off x="5715000" y="2667000"/>
                <a:ext cx="381000" cy="685800"/>
                <a:chOff x="7543800" y="3581400"/>
                <a:chExt cx="2362200" cy="685800"/>
              </a:xfrm>
            </p:grpSpPr>
            <p:sp>
              <p:nvSpPr>
                <p:cNvPr id="1259" name="Google Shape;1259;p22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0" name="Google Shape;1260;p22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1" name="Google Shape;1261;p22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2" name="Google Shape;1262;p22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" name="Google Shape;1263;p22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" name="Google Shape;1264;p22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5" name="Google Shape;1265;p2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6" name="Google Shape;1266;p22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7" name="Google Shape;1267;p22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68" name="Google Shape;1268;p22"/>
              <p:cNvGrpSpPr/>
              <p:nvPr/>
            </p:nvGrpSpPr>
            <p:grpSpPr>
              <a:xfrm>
                <a:off x="6096000" y="2667000"/>
                <a:ext cx="381000" cy="685800"/>
                <a:chOff x="7543800" y="3581400"/>
                <a:chExt cx="2362200" cy="685800"/>
              </a:xfrm>
            </p:grpSpPr>
            <p:sp>
              <p:nvSpPr>
                <p:cNvPr id="1269" name="Google Shape;1269;p22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0" name="Google Shape;1270;p22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1" name="Google Shape;1271;p22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2" name="Google Shape;1272;p22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3" name="Google Shape;1273;p22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4" name="Google Shape;1274;p22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5" name="Google Shape;1275;p2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6" name="Google Shape;1276;p22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7" name="Google Shape;1277;p22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78" name="Google Shape;1278;p22"/>
              <p:cNvGrpSpPr/>
              <p:nvPr/>
            </p:nvGrpSpPr>
            <p:grpSpPr>
              <a:xfrm>
                <a:off x="4953000" y="1981200"/>
                <a:ext cx="381000" cy="685800"/>
                <a:chOff x="7543800" y="3581400"/>
                <a:chExt cx="2362200" cy="685800"/>
              </a:xfrm>
            </p:grpSpPr>
            <p:sp>
              <p:nvSpPr>
                <p:cNvPr id="1279" name="Google Shape;1279;p22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0" name="Google Shape;1280;p22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1" name="Google Shape;1281;p22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2" name="Google Shape;1282;p22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3" name="Google Shape;1283;p22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4" name="Google Shape;1284;p22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5" name="Google Shape;1285;p2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6" name="Google Shape;1286;p22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7" name="Google Shape;1287;p22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88" name="Google Shape;1288;p22"/>
              <p:cNvGrpSpPr/>
              <p:nvPr/>
            </p:nvGrpSpPr>
            <p:grpSpPr>
              <a:xfrm>
                <a:off x="5334000" y="1981200"/>
                <a:ext cx="381000" cy="685800"/>
                <a:chOff x="7543800" y="3581400"/>
                <a:chExt cx="2362200" cy="685800"/>
              </a:xfrm>
            </p:grpSpPr>
            <p:sp>
              <p:nvSpPr>
                <p:cNvPr id="1289" name="Google Shape;1289;p22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0" name="Google Shape;1290;p22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1" name="Google Shape;1291;p22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2" name="Google Shape;1292;p22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3" name="Google Shape;1293;p22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4" name="Google Shape;1294;p22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5" name="Google Shape;1295;p2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6" name="Google Shape;1296;p22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7" name="Google Shape;1297;p22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98" name="Google Shape;1298;p22"/>
              <p:cNvGrpSpPr/>
              <p:nvPr/>
            </p:nvGrpSpPr>
            <p:grpSpPr>
              <a:xfrm>
                <a:off x="5715000" y="1981200"/>
                <a:ext cx="381000" cy="685800"/>
                <a:chOff x="7543800" y="3581400"/>
                <a:chExt cx="2362200" cy="685800"/>
              </a:xfrm>
            </p:grpSpPr>
            <p:sp>
              <p:nvSpPr>
                <p:cNvPr id="1299" name="Google Shape;1299;p22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0" name="Google Shape;1300;p22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1" name="Google Shape;1301;p22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2" name="Google Shape;1302;p22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3" name="Google Shape;1303;p22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4" name="Google Shape;1304;p22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5" name="Google Shape;1305;p2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6" name="Google Shape;1306;p22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7" name="Google Shape;1307;p22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08" name="Google Shape;1308;p22"/>
              <p:cNvGrpSpPr/>
              <p:nvPr/>
            </p:nvGrpSpPr>
            <p:grpSpPr>
              <a:xfrm>
                <a:off x="6096000" y="1981200"/>
                <a:ext cx="381000" cy="685800"/>
                <a:chOff x="7543800" y="3581400"/>
                <a:chExt cx="2362200" cy="685800"/>
              </a:xfrm>
            </p:grpSpPr>
            <p:sp>
              <p:nvSpPr>
                <p:cNvPr id="1309" name="Google Shape;1309;p22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0" name="Google Shape;1310;p22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1" name="Google Shape;1311;p22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2" name="Google Shape;1312;p22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3" name="Google Shape;1313;p22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4" name="Google Shape;1314;p22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5" name="Google Shape;1315;p2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6" name="Google Shape;1316;p22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7" name="Google Shape;1317;p22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318" name="Google Shape;1318;p22"/>
              <p:cNvSpPr txBox="1"/>
              <p:nvPr/>
            </p:nvSpPr>
            <p:spPr>
              <a:xfrm>
                <a:off x="5181600" y="3352800"/>
                <a:ext cx="1066800" cy="615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rPr>
                  <a:t>Bytes</a:t>
                </a: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19" name="Google Shape;1319;p22"/>
            <p:cNvSpPr/>
            <p:nvPr/>
          </p:nvSpPr>
          <p:spPr>
            <a:xfrm>
              <a:off x="6229610" y="2547161"/>
              <a:ext cx="1517017" cy="75844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Program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22"/>
            <p:cNvSpPr/>
            <p:nvPr/>
          </p:nvSpPr>
          <p:spPr>
            <a:xfrm>
              <a:off x="6205612" y="4366383"/>
              <a:ext cx="1517017" cy="75844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1" name="Google Shape;1321;p22"/>
          <p:cNvSpPr/>
          <p:nvPr/>
        </p:nvSpPr>
        <p:spPr>
          <a:xfrm>
            <a:off x="4367003" y="2170952"/>
            <a:ext cx="1326995" cy="876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Instruction Cache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2" name="Google Shape;1322;p22"/>
          <p:cNvSpPr/>
          <p:nvPr/>
        </p:nvSpPr>
        <p:spPr>
          <a:xfrm>
            <a:off x="4367003" y="3678377"/>
            <a:ext cx="1326995" cy="876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Data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Cache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3" name="Google Shape;1323;p22"/>
          <p:cNvSpPr txBox="1"/>
          <p:nvPr/>
        </p:nvSpPr>
        <p:spPr>
          <a:xfrm>
            <a:off x="2604313" y="6143493"/>
            <a:ext cx="5362015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Caches: small and fast “buffer” memories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4" name="Google Shape;1324;p22"/>
          <p:cNvSpPr/>
          <p:nvPr/>
        </p:nvSpPr>
        <p:spPr>
          <a:xfrm>
            <a:off x="3739898" y="2527667"/>
            <a:ext cx="627104" cy="179648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5" name="Google Shape;1325;p22"/>
          <p:cNvSpPr/>
          <p:nvPr/>
        </p:nvSpPr>
        <p:spPr>
          <a:xfrm>
            <a:off x="5700095" y="2523448"/>
            <a:ext cx="627104" cy="179648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6" name="Google Shape;1326;p22"/>
          <p:cNvSpPr/>
          <p:nvPr/>
        </p:nvSpPr>
        <p:spPr>
          <a:xfrm>
            <a:off x="3739898" y="4036220"/>
            <a:ext cx="627104" cy="179648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7" name="Google Shape;1327;p22"/>
          <p:cNvSpPr/>
          <p:nvPr/>
        </p:nvSpPr>
        <p:spPr>
          <a:xfrm>
            <a:off x="5700095" y="4032001"/>
            <a:ext cx="627104" cy="179648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601;g5ce8b99149_0_339">
            <a:extLst>
              <a:ext uri="{FF2B5EF4-FFF2-40B4-BE49-F238E27FC236}">
                <a16:creationId xmlns:a16="http://schemas.microsoft.com/office/drawing/2014/main" id="{4548B6A5-1BC9-684B-81B9-BA0F5FBC4FB0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07A230-06F9-C84B-A269-7895C8051A34}"/>
              </a:ext>
            </a:extLst>
          </p:cNvPr>
          <p:cNvSpPr txBox="1"/>
          <p:nvPr/>
        </p:nvSpPr>
        <p:spPr>
          <a:xfrm>
            <a:off x="1676165" y="5630410"/>
            <a:ext cx="6221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 on-chip memory, </a:t>
            </a:r>
            <a:r>
              <a:rPr lang="en-US" sz="2000" i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separate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Instructions and Data </a:t>
            </a:r>
          </a:p>
        </p:txBody>
      </p:sp>
    </p:spTree>
    <p:extLst>
      <p:ext uri="{BB962C8B-B14F-4D97-AF65-F5344CB8AC3E}">
        <p14:creationId xmlns:p14="http://schemas.microsoft.com/office/powerpoint/2010/main" val="179472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15816" y="142391"/>
            <a:ext cx="8628184" cy="105336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fontAlgn="base">
              <a:spcAft>
                <a:spcPct val="0"/>
              </a:spcAft>
            </a:pPr>
            <a:r>
              <a:rPr lang="en-US" altLang="en-US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Structural Hazards – Summary</a:t>
            </a:r>
            <a:endParaRPr lang="en-AU" altLang="en-US" sz="3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195758"/>
            <a:ext cx="7776864" cy="4969546"/>
          </a:xfrm>
          <a:noFill/>
          <a:ln>
            <a:noFill/>
          </a:ln>
        </p:spPr>
        <p:txBody>
          <a:bodyPr spcFirstLastPara="1" vert="horz" wrap="square" lIns="91440" tIns="45720" rIns="91440" bIns="45720" rtlCol="0" anchor="t" anchorCtr="0">
            <a:norm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Conflict for use of a resource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In RISC-V pipeline with a single memory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Load/store requires data access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Without separate memories, instruction fetch would have to stall for that cycle</a:t>
            </a:r>
          </a:p>
          <a:p>
            <a:pPr marL="1200150" lvl="2" indent="-28575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All other operations in pipeline would have to wait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Pipelined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datapaths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require separate instruction/data memories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Or separate instruction/data caches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RISC-V is designed to avoid structural hazards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e.g. at most one memory access/instruction</a:t>
            </a:r>
            <a:endParaRPr lang="en-AU" altLang="en-US" sz="200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3FF131CF-B26C-E347-9AC9-78212C099DD5}" type="slidenum">
              <a:rPr lang="en-US" b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35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6137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35BD5E-A1DB-D34C-8120-7CA20641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940" y="188640"/>
            <a:ext cx="7592093" cy="762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Lecture 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E184E9-084A-F542-9D29-629B4E1B4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Pipelining is very useful concept</a:t>
            </a:r>
          </a:p>
          <a:p>
            <a:pPr lvl="1"/>
            <a:r>
              <a:rPr lang="en-US" dirty="0"/>
              <a:t>It increases throughput</a:t>
            </a:r>
          </a:p>
          <a:p>
            <a:pPr lvl="1"/>
            <a:r>
              <a:rPr lang="en-US" dirty="0"/>
              <a:t>Significant speedup is achieved compared to Single Cycle Design</a:t>
            </a:r>
          </a:p>
          <a:p>
            <a:pPr lvl="1"/>
            <a:r>
              <a:rPr lang="en-US" dirty="0"/>
              <a:t>Each component in Datapath is efficiently utilized</a:t>
            </a:r>
          </a:p>
          <a:p>
            <a:r>
              <a:rPr lang="en-US" dirty="0"/>
              <a:t>Designing pipeline </a:t>
            </a:r>
            <a:r>
              <a:rPr lang="en-US" dirty="0" err="1"/>
              <a:t>datapath</a:t>
            </a:r>
            <a:r>
              <a:rPr lang="en-US" dirty="0"/>
              <a:t> is not straightforward – just by putting registers between stages</a:t>
            </a:r>
          </a:p>
          <a:p>
            <a:r>
              <a:rPr lang="en-US" dirty="0"/>
              <a:t>Instructions may use a component in a stage at the same time – resulting in structural hazard</a:t>
            </a:r>
          </a:p>
          <a:p>
            <a:r>
              <a:rPr lang="en-US" dirty="0"/>
              <a:t>In complex </a:t>
            </a:r>
            <a:r>
              <a:rPr lang="en-US"/>
              <a:t>architectures, Structural </a:t>
            </a:r>
            <a:r>
              <a:rPr lang="en-US" dirty="0"/>
              <a:t>hazards can be resolved by </a:t>
            </a:r>
          </a:p>
          <a:p>
            <a:pPr lvl="1"/>
            <a:r>
              <a:rPr lang="en-US" dirty="0"/>
              <a:t>Stalling instructions</a:t>
            </a:r>
          </a:p>
          <a:p>
            <a:pPr lvl="1"/>
            <a:r>
              <a:rPr lang="en-US" dirty="0"/>
              <a:t>Using extra hardware – Preferred method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1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3">
            <a:extLst>
              <a:ext uri="{FF2B5EF4-FFF2-40B4-BE49-F238E27FC236}">
                <a16:creationId xmlns:a16="http://schemas.microsoft.com/office/drawing/2014/main" id="{40F58FCC-AF38-8E4F-BA4A-D0E416A2530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852738"/>
            <a:ext cx="7772400" cy="1470025"/>
          </a:xfrm>
        </p:spPr>
        <p:txBody>
          <a:bodyPr/>
          <a:lstStyle/>
          <a:p>
            <a:pPr marL="0" indent="0"/>
            <a:r>
              <a:rPr lang="en-US" altLang="en-US" dirty="0"/>
              <a:t>In the last class, we studied</a:t>
            </a:r>
            <a:br>
              <a:rPr lang="en-US" altLang="en-US" dirty="0"/>
            </a:br>
            <a:r>
              <a:rPr lang="en-US" altLang="en-US" dirty="0"/>
              <a:t>Pipelined Datapath – Concept</a:t>
            </a:r>
            <a:br>
              <a:rPr lang="en-US" alt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403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4" name="Google Shape;1564;g5d2440be3b_0_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500" y="5138350"/>
            <a:ext cx="4644601" cy="1506912"/>
          </a:xfrm>
          <a:prstGeom prst="rect">
            <a:avLst/>
          </a:prstGeom>
          <a:noFill/>
          <a:ln>
            <a:noFill/>
          </a:ln>
        </p:spPr>
      </p:pic>
      <p:sp>
        <p:nvSpPr>
          <p:cNvPr id="1565" name="Google Shape;1565;g5d2440be3b_0_3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Quick review: Circuit pipelining!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1566" name="Google Shape;1566;g5d2440be3b_0_341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8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When we calculate cycle time, or critical path, we do so between state elements, inputs, and outputs. </a:t>
            </a:r>
            <a:endParaRPr dirty="0"/>
          </a:p>
          <a:p>
            <a:endParaRPr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Adding registers between circuit components decreases our critical path and increases our frequency</a:t>
            </a:r>
            <a:endParaRPr dirty="0"/>
          </a:p>
        </p:txBody>
      </p:sp>
      <p:pic>
        <p:nvPicPr>
          <p:cNvPr id="1568" name="Google Shape;1568;g5d2440be3b_0_3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7525" y="2412777"/>
            <a:ext cx="4644600" cy="138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9" name="Google Shape;1569;g5d2440be3b_0_341"/>
          <p:cNvCxnSpPr/>
          <p:nvPr/>
        </p:nvCxnSpPr>
        <p:spPr>
          <a:xfrm>
            <a:off x="2879175" y="3962400"/>
            <a:ext cx="46446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0" name="Google Shape;1570;g5d2440be3b_0_341"/>
          <p:cNvCxnSpPr/>
          <p:nvPr/>
        </p:nvCxnSpPr>
        <p:spPr>
          <a:xfrm>
            <a:off x="2935500" y="6282675"/>
            <a:ext cx="23175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1" name="Google Shape;1571;g5d2440be3b_0_341"/>
          <p:cNvCxnSpPr/>
          <p:nvPr/>
        </p:nvCxnSpPr>
        <p:spPr>
          <a:xfrm>
            <a:off x="5388425" y="6282675"/>
            <a:ext cx="21474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601;g5ce8b99149_0_339">
            <a:extLst>
              <a:ext uri="{FF2B5EF4-FFF2-40B4-BE49-F238E27FC236}">
                <a16:creationId xmlns:a16="http://schemas.microsoft.com/office/drawing/2014/main" id="{2A5ECE5A-3D3B-814D-8EC9-375E4C416E1A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34734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43"/>
          <p:cNvSpPr txBox="1">
            <a:spLocks noGrp="1"/>
          </p:cNvSpPr>
          <p:nvPr>
            <p:ph type="title"/>
          </p:nvPr>
        </p:nvSpPr>
        <p:spPr>
          <a:xfrm>
            <a:off x="233185" y="24453"/>
            <a:ext cx="8628184" cy="1053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Pipelining with RISC-V</a:t>
            </a:r>
            <a:endParaRPr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81" name="Google Shape;1581;p43"/>
          <p:cNvGraphicFramePr/>
          <p:nvPr>
            <p:extLst/>
          </p:nvPr>
        </p:nvGraphicFramePr>
        <p:xfrm>
          <a:off x="1086055" y="988182"/>
          <a:ext cx="5517950" cy="269618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1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012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Phase</a:t>
                      </a:r>
                      <a:endParaRPr sz="19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Pictogram</a:t>
                      </a:r>
                      <a:endParaRPr sz="19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i="1" u="none" strike="noStrike" cap="none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US" sz="1900" i="1" u="none" strike="noStrike" cap="none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step</a:t>
                      </a:r>
                      <a:r>
                        <a:rPr lang="en-US" sz="1900" i="1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9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Serial</a:t>
                      </a:r>
                      <a:endParaRPr sz="1900" u="none" strike="noStrike" cap="non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Instruction Fetch</a:t>
                      </a:r>
                      <a:endParaRPr sz="1900" u="none" strike="noStrike" cap="non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9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 ps</a:t>
                      </a:r>
                      <a:endParaRPr sz="19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 Read</a:t>
                      </a:r>
                      <a:endParaRPr sz="19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9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 ps</a:t>
                      </a:r>
                      <a:endParaRPr sz="19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ALU</a:t>
                      </a:r>
                      <a:endParaRPr sz="19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9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 ps</a:t>
                      </a:r>
                      <a:endParaRPr sz="19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Memory</a:t>
                      </a:r>
                      <a:endParaRPr sz="19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9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 ps</a:t>
                      </a:r>
                      <a:endParaRPr sz="19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Register Write</a:t>
                      </a:r>
                      <a:endParaRPr sz="19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9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 ps</a:t>
                      </a:r>
                      <a:endParaRPr sz="19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i="1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US" sz="1900" b="1" i="1" u="none" strike="noStrike" cap="none" baseline="-25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instruction</a:t>
                      </a:r>
                      <a:endParaRPr sz="1900" b="1" i="1" u="none" strike="noStrike" cap="none" baseline="-25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900" b="1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800 </a:t>
                      </a:r>
                      <a:r>
                        <a:rPr lang="en-US" sz="1900" b="1" u="none" strike="noStrike" cap="none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ps</a:t>
                      </a:r>
                      <a:endParaRPr sz="1900" b="1" u="none" strike="noStrike" cap="non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82" name="Google Shape;1582;p43"/>
          <p:cNvSpPr txBox="1"/>
          <p:nvPr/>
        </p:nvSpPr>
        <p:spPr>
          <a:xfrm>
            <a:off x="988666" y="4337525"/>
            <a:ext cx="139247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t0, t1, t2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3" name="Google Shape;1583;p43"/>
          <p:cNvSpPr txBox="1"/>
          <p:nvPr/>
        </p:nvSpPr>
        <p:spPr>
          <a:xfrm>
            <a:off x="988666" y="5074552"/>
            <a:ext cx="124155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t3, t4, t5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4" name="Google Shape;1584;p43"/>
          <p:cNvSpPr txBox="1"/>
          <p:nvPr/>
        </p:nvSpPr>
        <p:spPr>
          <a:xfrm>
            <a:off x="988666" y="5850424"/>
            <a:ext cx="123558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sll t6, t0, t3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5" name="Google Shape;1585;p43"/>
          <p:cNvCxnSpPr/>
          <p:nvPr/>
        </p:nvCxnSpPr>
        <p:spPr>
          <a:xfrm>
            <a:off x="2923689" y="4048907"/>
            <a:ext cx="2997327" cy="0"/>
          </a:xfrm>
          <a:prstGeom prst="straightConnector1">
            <a:avLst/>
          </a:prstGeom>
          <a:noFill/>
          <a:ln w="38100" cap="flat" cmpd="sng">
            <a:solidFill>
              <a:srgbClr val="92D05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586" name="Google Shape;1586;p43"/>
          <p:cNvCxnSpPr/>
          <p:nvPr/>
        </p:nvCxnSpPr>
        <p:spPr>
          <a:xfrm rot="10800000">
            <a:off x="665367" y="4337525"/>
            <a:ext cx="0" cy="197860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none" w="sm" len="sm"/>
          </a:ln>
        </p:spPr>
      </p:cxnSp>
      <p:sp>
        <p:nvSpPr>
          <p:cNvPr id="1587" name="Google Shape;1587;p43"/>
          <p:cNvSpPr txBox="1"/>
          <p:nvPr/>
        </p:nvSpPr>
        <p:spPr>
          <a:xfrm>
            <a:off x="2932588" y="6259809"/>
            <a:ext cx="562329" cy="45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600" b="0" i="1" u="none" strike="noStrike" cap="none" baseline="-250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cycle</a:t>
            </a:r>
            <a:endParaRPr sz="1600" b="0" i="1" u="none" strike="noStrike" cap="none" baseline="-250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8" name="Google Shape;1588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7961" y="4212689"/>
            <a:ext cx="2711628" cy="51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9" name="Google Shape;1589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4409" y="1494460"/>
            <a:ext cx="363724" cy="251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0" name="Google Shape;1590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64532" y="1840593"/>
            <a:ext cx="404989" cy="264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1" name="Google Shape;1591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40432" y="2221957"/>
            <a:ext cx="231679" cy="2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2" name="Google Shape;1592;p4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198439" y="2615872"/>
            <a:ext cx="299282" cy="246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3" name="Google Shape;1593;p4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174409" y="2965275"/>
            <a:ext cx="359470" cy="334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4" name="Google Shape;1594;p4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24400" y="3347851"/>
            <a:ext cx="1328718" cy="251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5" name="Google Shape;159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9516" y="4942717"/>
            <a:ext cx="2711628" cy="51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6" name="Google Shape;1596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1830" y="5693549"/>
            <a:ext cx="2711628" cy="512312"/>
          </a:xfrm>
          <a:prstGeom prst="rect">
            <a:avLst/>
          </a:prstGeom>
          <a:noFill/>
          <a:ln>
            <a:noFill/>
          </a:ln>
        </p:spPr>
      </p:pic>
      <p:sp>
        <p:nvSpPr>
          <p:cNvPr id="1597" name="Google Shape;1597;p43"/>
          <p:cNvSpPr txBox="1"/>
          <p:nvPr/>
        </p:nvSpPr>
        <p:spPr>
          <a:xfrm rot="5400000">
            <a:off x="-1067311" y="5150745"/>
            <a:ext cx="28612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064C0"/>
                </a:solidFill>
                <a:latin typeface="Calibri"/>
                <a:ea typeface="Calibri"/>
                <a:cs typeface="Calibri"/>
                <a:sym typeface="Calibri"/>
              </a:rPr>
              <a:t>instruction sequence</a:t>
            </a:r>
            <a:endParaRPr sz="1800" b="0" i="0" u="none" strike="noStrike" cap="none">
              <a:solidFill>
                <a:srgbClr val="3064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8" name="Google Shape;1598;p43"/>
          <p:cNvGrpSpPr/>
          <p:nvPr/>
        </p:nvGrpSpPr>
        <p:grpSpPr>
          <a:xfrm>
            <a:off x="3527777" y="4071281"/>
            <a:ext cx="598311" cy="2329519"/>
            <a:chOff x="3527776" y="4071280"/>
            <a:chExt cx="598311" cy="2329519"/>
          </a:xfrm>
        </p:grpSpPr>
        <p:cxnSp>
          <p:nvCxnSpPr>
            <p:cNvPr id="1599" name="Google Shape;1599;p43"/>
            <p:cNvCxnSpPr/>
            <p:nvPr/>
          </p:nvCxnSpPr>
          <p:spPr>
            <a:xfrm>
              <a:off x="3527776" y="6329119"/>
              <a:ext cx="598311" cy="0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600" name="Google Shape;1600;p43"/>
            <p:cNvCxnSpPr/>
            <p:nvPr/>
          </p:nvCxnSpPr>
          <p:spPr>
            <a:xfrm>
              <a:off x="4126087" y="4071280"/>
              <a:ext cx="0" cy="2329519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601" name="Google Shape;1601;p43"/>
          <p:cNvGrpSpPr/>
          <p:nvPr/>
        </p:nvGrpSpPr>
        <p:grpSpPr>
          <a:xfrm>
            <a:off x="4126088" y="4071281"/>
            <a:ext cx="598311" cy="2329519"/>
            <a:chOff x="3527776" y="4071280"/>
            <a:chExt cx="598311" cy="2329519"/>
          </a:xfrm>
        </p:grpSpPr>
        <p:cxnSp>
          <p:nvCxnSpPr>
            <p:cNvPr id="1602" name="Google Shape;1602;p43"/>
            <p:cNvCxnSpPr/>
            <p:nvPr/>
          </p:nvCxnSpPr>
          <p:spPr>
            <a:xfrm>
              <a:off x="3527776" y="6329119"/>
              <a:ext cx="598311" cy="0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603" name="Google Shape;1603;p43"/>
            <p:cNvCxnSpPr/>
            <p:nvPr/>
          </p:nvCxnSpPr>
          <p:spPr>
            <a:xfrm>
              <a:off x="4126087" y="4071280"/>
              <a:ext cx="0" cy="2329519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604" name="Google Shape;1604;p43"/>
          <p:cNvGrpSpPr/>
          <p:nvPr/>
        </p:nvGrpSpPr>
        <p:grpSpPr>
          <a:xfrm>
            <a:off x="4724398" y="4071280"/>
            <a:ext cx="598311" cy="2329519"/>
            <a:chOff x="3527776" y="4071280"/>
            <a:chExt cx="598311" cy="2329519"/>
          </a:xfrm>
        </p:grpSpPr>
        <p:cxnSp>
          <p:nvCxnSpPr>
            <p:cNvPr id="1605" name="Google Shape;1605;p43"/>
            <p:cNvCxnSpPr/>
            <p:nvPr/>
          </p:nvCxnSpPr>
          <p:spPr>
            <a:xfrm>
              <a:off x="3527776" y="6329119"/>
              <a:ext cx="598311" cy="0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606" name="Google Shape;1606;p43"/>
            <p:cNvCxnSpPr/>
            <p:nvPr/>
          </p:nvCxnSpPr>
          <p:spPr>
            <a:xfrm>
              <a:off x="4126087" y="4071280"/>
              <a:ext cx="0" cy="2329519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607" name="Google Shape;1607;p43"/>
          <p:cNvGrpSpPr/>
          <p:nvPr/>
        </p:nvGrpSpPr>
        <p:grpSpPr>
          <a:xfrm>
            <a:off x="5322707" y="3922889"/>
            <a:ext cx="598311" cy="2477909"/>
            <a:chOff x="3527776" y="3922890"/>
            <a:chExt cx="598311" cy="2477909"/>
          </a:xfrm>
        </p:grpSpPr>
        <p:cxnSp>
          <p:nvCxnSpPr>
            <p:cNvPr id="1608" name="Google Shape;1608;p43"/>
            <p:cNvCxnSpPr/>
            <p:nvPr/>
          </p:nvCxnSpPr>
          <p:spPr>
            <a:xfrm>
              <a:off x="3527776" y="6329119"/>
              <a:ext cx="598311" cy="0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609" name="Google Shape;1609;p43"/>
            <p:cNvCxnSpPr/>
            <p:nvPr/>
          </p:nvCxnSpPr>
          <p:spPr>
            <a:xfrm>
              <a:off x="4126087" y="3922890"/>
              <a:ext cx="0" cy="2477909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610" name="Google Shape;1610;p43"/>
          <p:cNvGrpSpPr/>
          <p:nvPr/>
        </p:nvGrpSpPr>
        <p:grpSpPr>
          <a:xfrm>
            <a:off x="5921016" y="4071280"/>
            <a:ext cx="598311" cy="2329519"/>
            <a:chOff x="3527776" y="4071280"/>
            <a:chExt cx="598311" cy="2329519"/>
          </a:xfrm>
        </p:grpSpPr>
        <p:cxnSp>
          <p:nvCxnSpPr>
            <p:cNvPr id="1611" name="Google Shape;1611;p43"/>
            <p:cNvCxnSpPr/>
            <p:nvPr/>
          </p:nvCxnSpPr>
          <p:spPr>
            <a:xfrm>
              <a:off x="3527776" y="6329119"/>
              <a:ext cx="598311" cy="0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612" name="Google Shape;1612;p43"/>
            <p:cNvCxnSpPr/>
            <p:nvPr/>
          </p:nvCxnSpPr>
          <p:spPr>
            <a:xfrm>
              <a:off x="4126087" y="4071280"/>
              <a:ext cx="0" cy="2329519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613" name="Google Shape;1613;p43"/>
          <p:cNvGrpSpPr/>
          <p:nvPr/>
        </p:nvGrpSpPr>
        <p:grpSpPr>
          <a:xfrm>
            <a:off x="6513685" y="4069568"/>
            <a:ext cx="598311" cy="2329519"/>
            <a:chOff x="3527776" y="4071280"/>
            <a:chExt cx="598311" cy="2329519"/>
          </a:xfrm>
        </p:grpSpPr>
        <p:cxnSp>
          <p:nvCxnSpPr>
            <p:cNvPr id="1614" name="Google Shape;1614;p43"/>
            <p:cNvCxnSpPr/>
            <p:nvPr/>
          </p:nvCxnSpPr>
          <p:spPr>
            <a:xfrm>
              <a:off x="3527776" y="6329119"/>
              <a:ext cx="598311" cy="0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615" name="Google Shape;1615;p43"/>
            <p:cNvCxnSpPr/>
            <p:nvPr/>
          </p:nvCxnSpPr>
          <p:spPr>
            <a:xfrm>
              <a:off x="4126087" y="4071280"/>
              <a:ext cx="0" cy="2329519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616" name="Google Shape;1616;p43"/>
          <p:cNvGrpSpPr/>
          <p:nvPr/>
        </p:nvGrpSpPr>
        <p:grpSpPr>
          <a:xfrm>
            <a:off x="2929464" y="4069568"/>
            <a:ext cx="598311" cy="2329519"/>
            <a:chOff x="3527776" y="4071280"/>
            <a:chExt cx="598311" cy="2329519"/>
          </a:xfrm>
        </p:grpSpPr>
        <p:cxnSp>
          <p:nvCxnSpPr>
            <p:cNvPr id="1617" name="Google Shape;1617;p43"/>
            <p:cNvCxnSpPr/>
            <p:nvPr/>
          </p:nvCxnSpPr>
          <p:spPr>
            <a:xfrm>
              <a:off x="3527776" y="6329119"/>
              <a:ext cx="598311" cy="0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618" name="Google Shape;1618;p43"/>
            <p:cNvCxnSpPr/>
            <p:nvPr/>
          </p:nvCxnSpPr>
          <p:spPr>
            <a:xfrm>
              <a:off x="4126087" y="4071280"/>
              <a:ext cx="0" cy="2329519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1619" name="Google Shape;1619;p43"/>
          <p:cNvCxnSpPr/>
          <p:nvPr/>
        </p:nvCxnSpPr>
        <p:spPr>
          <a:xfrm>
            <a:off x="2923688" y="3922889"/>
            <a:ext cx="0" cy="2476197"/>
          </a:xfrm>
          <a:prstGeom prst="straightConnector1">
            <a:avLst/>
          </a:prstGeom>
          <a:noFill/>
          <a:ln w="1905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20" name="Google Shape;1620;p43"/>
          <p:cNvSpPr txBox="1"/>
          <p:nvPr/>
        </p:nvSpPr>
        <p:spPr>
          <a:xfrm>
            <a:off x="3992346" y="3587195"/>
            <a:ext cx="882261" cy="45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rgbClr val="92D05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</a:t>
            </a:r>
            <a:r>
              <a:rPr lang="en-US" sz="1600" b="0" i="1" u="none" strike="noStrike" cap="none" baseline="-25000">
                <a:solidFill>
                  <a:srgbClr val="92D05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instruction</a:t>
            </a:r>
            <a:endParaRPr sz="1600" b="0" i="1" u="none" strike="noStrike" cap="none" baseline="-25000">
              <a:solidFill>
                <a:srgbClr val="92D05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graphicFrame>
        <p:nvGraphicFramePr>
          <p:cNvPr id="1621" name="Google Shape;1621;p43"/>
          <p:cNvGraphicFramePr/>
          <p:nvPr>
            <p:extLst/>
          </p:nvPr>
        </p:nvGraphicFramePr>
        <p:xfrm>
          <a:off x="6585907" y="988182"/>
          <a:ext cx="1749775" cy="271065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4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5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i="1" u="none" strike="noStrike" cap="none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US" sz="1900" i="1" u="none" strike="noStrike" cap="none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cycle</a:t>
                      </a:r>
                      <a:r>
                        <a:rPr lang="en-US" sz="19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Pipelined</a:t>
                      </a:r>
                      <a:endParaRPr sz="1900" u="none" strike="noStrike" cap="non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4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 ps</a:t>
                      </a:r>
                      <a:endParaRPr sz="19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4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 ps</a:t>
                      </a:r>
                      <a:endParaRPr sz="1900" u="none" strike="noStrike" cap="none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4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 ps</a:t>
                      </a:r>
                      <a:endParaRPr sz="19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4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 ps</a:t>
                      </a:r>
                      <a:endParaRPr sz="1900" u="none" strike="noStrike" cap="none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4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 ps</a:t>
                      </a:r>
                      <a:endParaRPr sz="1900" u="none" strike="noStrike" cap="none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4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 </a:t>
                      </a:r>
                      <a:r>
                        <a:rPr lang="en-US" sz="1900" b="1" u="none" strike="noStrike" cap="none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ps</a:t>
                      </a:r>
                      <a:endParaRPr sz="1900" b="1" u="none" strike="noStrike" cap="none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7" name="Google Shape;601;g5ce8b99149_0_339">
            <a:extLst>
              <a:ext uri="{FF2B5EF4-FFF2-40B4-BE49-F238E27FC236}">
                <a16:creationId xmlns:a16="http://schemas.microsoft.com/office/drawing/2014/main" id="{26FD63E7-4EBE-884C-B951-16580C52442D}"/>
              </a:ext>
            </a:extLst>
          </p:cNvPr>
          <p:cNvSpPr txBox="1">
            <a:spLocks/>
          </p:cNvSpPr>
          <p:nvPr/>
        </p:nvSpPr>
        <p:spPr>
          <a:xfrm>
            <a:off x="0" y="6533848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67858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</a:pPr>
            <a:r>
              <a:rPr lang="en-US" dirty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Pipeline Performance</a:t>
            </a:r>
            <a:endParaRPr dirty="0">
              <a:solidFill>
                <a:srgbClr val="0070C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632" name="Google Shape;1632;p44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75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C00000"/>
                </a:solidFill>
                <a:sym typeface="Calibri"/>
              </a:rPr>
              <a:t>Tc -  </a:t>
            </a:r>
            <a:r>
              <a:rPr lang="en-US" dirty="0">
                <a:solidFill>
                  <a:srgbClr val="0070C0"/>
                </a:solidFill>
                <a:sym typeface="Calibri"/>
              </a:rPr>
              <a:t>time between completion of instructions</a:t>
            </a:r>
          </a:p>
          <a:p>
            <a:pPr lvl="1"/>
            <a:r>
              <a:rPr lang="en-US" dirty="0">
                <a:sym typeface="Calibri"/>
              </a:rPr>
              <a:t> to measure speedup</a:t>
            </a:r>
            <a:endParaRPr dirty="0">
              <a:sym typeface="Calibri"/>
            </a:endParaRPr>
          </a:p>
          <a:p>
            <a:r>
              <a:rPr lang="en-US" dirty="0">
                <a:solidFill>
                  <a:srgbClr val="0070C0"/>
                </a:solidFill>
                <a:sym typeface="Calibri"/>
              </a:rPr>
              <a:t>Speedup is due to increased throughput</a:t>
            </a:r>
            <a:endParaRPr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  <a:sym typeface="Calibri"/>
              </a:rPr>
              <a:t>Latency</a:t>
            </a:r>
            <a:r>
              <a:rPr lang="en-US" dirty="0">
                <a:sym typeface="Calibri"/>
              </a:rPr>
              <a:t> for each instruction does not decrease, in fact it may increase if our s</a:t>
            </a:r>
            <a:r>
              <a:rPr lang="en-US" dirty="0"/>
              <a:t>tages are uneven!</a:t>
            </a:r>
            <a:endParaRPr dirty="0"/>
          </a:p>
          <a:p>
            <a:r>
              <a:rPr lang="en-US" dirty="0">
                <a:solidFill>
                  <a:srgbClr val="0070C0"/>
                </a:solidFill>
              </a:rPr>
              <a:t>It takes longer for the first instruction to finish, but every instruction after finishes faster!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1634" name="Google Shape;1634;p4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5" name="Google Shape;1635;p44"/>
          <p:cNvSpPr/>
          <p:nvPr/>
        </p:nvSpPr>
        <p:spPr>
          <a:xfrm>
            <a:off x="0" y="14097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01;g5ce8b99149_0_339">
            <a:extLst>
              <a:ext uri="{FF2B5EF4-FFF2-40B4-BE49-F238E27FC236}">
                <a16:creationId xmlns:a16="http://schemas.microsoft.com/office/drawing/2014/main" id="{C4AAFB84-41DA-3F47-9069-4C789E925911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20710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>
            <a:extLst>
              <a:ext uri="{FF2B5EF4-FFF2-40B4-BE49-F238E27FC236}">
                <a16:creationId xmlns:a16="http://schemas.microsoft.com/office/drawing/2014/main" id="{7934CEBA-8FF2-644F-AAC6-F107158B7A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</a:pPr>
            <a:r>
              <a:rPr lang="en-US" altLang="en-US" dirty="0">
                <a:solidFill>
                  <a:srgbClr val="0070C0"/>
                </a:solidFill>
                <a:latin typeface="Calibri"/>
                <a:cs typeface="Calibri"/>
              </a:rPr>
              <a:t>Pipeline Performance</a:t>
            </a:r>
            <a:endParaRPr lang="en-AU" altLang="en-US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F2A2ED57-602C-1C47-80C0-CACF0A54FA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4" y="1125538"/>
            <a:ext cx="8064500" cy="2533650"/>
          </a:xfrm>
        </p:spPr>
        <p:txBody>
          <a:bodyPr/>
          <a:lstStyle/>
          <a:p>
            <a:pPr eaLnBrk="1" hangingPunct="1"/>
            <a:r>
              <a:rPr lang="en-US" altLang="en-US" dirty="0"/>
              <a:t>Assume time for stages is</a:t>
            </a:r>
          </a:p>
          <a:p>
            <a:pPr lvl="1" eaLnBrk="1" hangingPunct="1"/>
            <a:r>
              <a:rPr lang="en-US" altLang="en-US" dirty="0"/>
              <a:t>100ps for register read or write</a:t>
            </a:r>
          </a:p>
          <a:p>
            <a:pPr lvl="1" eaLnBrk="1" hangingPunct="1"/>
            <a:r>
              <a:rPr lang="en-US" altLang="en-US" dirty="0"/>
              <a:t>200ps for other stages</a:t>
            </a:r>
          </a:p>
          <a:p>
            <a:pPr eaLnBrk="1" hangingPunct="1"/>
            <a:r>
              <a:rPr lang="en-US" altLang="en-US" dirty="0"/>
              <a:t>Compare pipelined </a:t>
            </a:r>
            <a:r>
              <a:rPr lang="en-US" altLang="en-US" dirty="0" err="1"/>
              <a:t>datapath</a:t>
            </a:r>
            <a:r>
              <a:rPr lang="en-US" altLang="en-US" dirty="0"/>
              <a:t> with single-cycle </a:t>
            </a:r>
            <a:r>
              <a:rPr lang="en-US" altLang="en-US" dirty="0" err="1"/>
              <a:t>datapath</a:t>
            </a:r>
            <a:endParaRPr lang="en-US" altLang="en-US" dirty="0"/>
          </a:p>
        </p:txBody>
      </p:sp>
      <p:graphicFrame>
        <p:nvGraphicFramePr>
          <p:cNvPr id="327684" name="Group 4">
            <a:extLst>
              <a:ext uri="{FF2B5EF4-FFF2-40B4-BE49-F238E27FC236}">
                <a16:creationId xmlns:a16="http://schemas.microsoft.com/office/drawing/2014/main" id="{C0D1F3A3-71E0-9645-A085-0B3FE76669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5288" y="3846513"/>
          <a:ext cx="8353425" cy="2246311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2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0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 fetch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 read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op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 access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 write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 time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lw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R-format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5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beq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Google Shape;601;g5ce8b99149_0_339">
            <a:extLst>
              <a:ext uri="{FF2B5EF4-FFF2-40B4-BE49-F238E27FC236}">
                <a16:creationId xmlns:a16="http://schemas.microsoft.com/office/drawing/2014/main" id="{5148524A-F6C3-E540-8715-1A2A859CDBDD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1875840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>
            <a:extLst>
              <a:ext uri="{FF2B5EF4-FFF2-40B4-BE49-F238E27FC236}">
                <a16:creationId xmlns:a16="http://schemas.microsoft.com/office/drawing/2014/main" id="{F388CF29-0AEB-AB4F-9F6D-F2A97B962C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2618" y="188616"/>
            <a:ext cx="7591425" cy="762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</a:pPr>
            <a:r>
              <a:rPr lang="en-US" altLang="en-US" dirty="0">
                <a:solidFill>
                  <a:srgbClr val="0070C0"/>
                </a:solidFill>
                <a:latin typeface="Calibri"/>
                <a:cs typeface="Calibri"/>
              </a:rPr>
              <a:t>Pipeline Performance</a:t>
            </a:r>
            <a:endParaRPr lang="en-AU" altLang="en-US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248C0466-32A9-904A-ADFC-2FD92517C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1196975"/>
            <a:ext cx="267652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Single-cycle (T</a:t>
            </a:r>
            <a:r>
              <a:rPr lang="en-US" altLang="en-US" sz="1800" baseline="-25000"/>
              <a:t>c</a:t>
            </a:r>
            <a:r>
              <a:rPr lang="en-US" altLang="en-US" sz="1800"/>
              <a:t>= 800ps)</a:t>
            </a:r>
            <a:endParaRPr lang="en-AU" altLang="en-US" sz="1800"/>
          </a:p>
        </p:txBody>
      </p:sp>
      <p:sp>
        <p:nvSpPr>
          <p:cNvPr id="68613" name="Text Box 5">
            <a:extLst>
              <a:ext uri="{FF2B5EF4-FFF2-40B4-BE49-F238E27FC236}">
                <a16:creationId xmlns:a16="http://schemas.microsoft.com/office/drawing/2014/main" id="{E877DDC3-5C32-2B45-8B7F-F24BB82FC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644900"/>
            <a:ext cx="238442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Pipelined (T</a:t>
            </a:r>
            <a:r>
              <a:rPr lang="en-US" altLang="en-US" sz="1800" baseline="-25000"/>
              <a:t>c</a:t>
            </a:r>
            <a:r>
              <a:rPr lang="en-US" altLang="en-US" sz="1800"/>
              <a:t>= 200ps)</a:t>
            </a:r>
            <a:endParaRPr lang="en-AU" altLang="en-US" sz="1800"/>
          </a:p>
        </p:txBody>
      </p:sp>
      <p:pic>
        <p:nvPicPr>
          <p:cNvPr id="68614" name="Picture 1">
            <a:extLst>
              <a:ext uri="{FF2B5EF4-FFF2-40B4-BE49-F238E27FC236}">
                <a16:creationId xmlns:a16="http://schemas.microsoft.com/office/drawing/2014/main" id="{81F2F0EF-C801-0245-AD39-BF886D0AE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628775"/>
            <a:ext cx="6624637" cy="456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Google Shape;601;g5ce8b99149_0_339">
            <a:extLst>
              <a:ext uri="{FF2B5EF4-FFF2-40B4-BE49-F238E27FC236}">
                <a16:creationId xmlns:a16="http://schemas.microsoft.com/office/drawing/2014/main" id="{FCF85D62-9798-BB48-922E-2D9A94F4503E}"/>
              </a:ext>
            </a:extLst>
          </p:cNvPr>
          <p:cNvSpPr txBox="1">
            <a:spLocks/>
          </p:cNvSpPr>
          <p:nvPr/>
        </p:nvSpPr>
        <p:spPr>
          <a:xfrm>
            <a:off x="39751" y="6442372"/>
            <a:ext cx="410020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Ref: CS61C Morgan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26435748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0" id="{2D10BAA3-AD9A-6343-B2A4-F893D99A301B}" vid="{6BD431AC-E10C-844D-851D-5144DA68DA0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2D10BAA3-AD9A-6343-B2A4-F893D99A301B}" vid="{6F11ACE0-E371-484C-AB83-F714555545B8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1c" id="{3D438229-7FE9-D54F-B5B6-0AB840F958BF}" vid="{E8C94A1B-47C3-B341-AD26-AD62246F1ABF}"/>
    </a:ext>
  </a:extLst>
</a:theme>
</file>

<file path=ppt/theme/theme4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S61C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11865</TotalTime>
  <Words>2319</Words>
  <Application>Microsoft Macintosh PowerPoint</Application>
  <PresentationFormat>On-screen Show (4:3)</PresentationFormat>
  <Paragraphs>600</Paragraphs>
  <Slides>36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36</vt:i4>
      </vt:variant>
    </vt:vector>
  </HeadingPairs>
  <TitlesOfParts>
    <vt:vector size="54" baseType="lpstr">
      <vt:lpstr>AmericanTypewriter-Condensed</vt:lpstr>
      <vt:lpstr>Arial</vt:lpstr>
      <vt:lpstr>Arial Narrow</vt:lpstr>
      <vt:lpstr>Calibri</vt:lpstr>
      <vt:lpstr>Calibri Light</vt:lpstr>
      <vt:lpstr>Courier</vt:lpstr>
      <vt:lpstr>Courier New</vt:lpstr>
      <vt:lpstr>Cutive</vt:lpstr>
      <vt:lpstr>Helvetica</vt:lpstr>
      <vt:lpstr>Noto Sans Symbols</vt:lpstr>
      <vt:lpstr>Times New Roman</vt:lpstr>
      <vt:lpstr>Wingdings</vt:lpstr>
      <vt:lpstr>Wingdings 2</vt:lpstr>
      <vt:lpstr>template2007</vt:lpstr>
      <vt:lpstr>Custom Design</vt:lpstr>
      <vt:lpstr>1_Office Theme</vt:lpstr>
      <vt:lpstr>Office Theme</vt:lpstr>
      <vt:lpstr>CS61C</vt:lpstr>
      <vt:lpstr> CS 211 Computer Architecture Lecture 32: Multicycle Datapath: Pipelining – 2 Pipelined Datapath, Structural Hazard</vt:lpstr>
      <vt:lpstr>Acknowledgements</vt:lpstr>
      <vt:lpstr>In this lecture we will study</vt:lpstr>
      <vt:lpstr>In the last class, we studied Pipelined Datapath – Concept </vt:lpstr>
      <vt:lpstr>Quick review: Circuit pipelining!</vt:lpstr>
      <vt:lpstr>Pipelining with RISC-V</vt:lpstr>
      <vt:lpstr>Pipeline Performance</vt:lpstr>
      <vt:lpstr>Pipeline Performance</vt:lpstr>
      <vt:lpstr>Pipeline Performance</vt:lpstr>
      <vt:lpstr>Pipeline Speedup</vt:lpstr>
      <vt:lpstr>RISC-V Pipeline </vt:lpstr>
      <vt:lpstr>Pipelining with RISC-V</vt:lpstr>
      <vt:lpstr>Sequential vs Simultaneous</vt:lpstr>
      <vt:lpstr>Instruction Level Parallelism (ILP)</vt:lpstr>
      <vt:lpstr>Sequential vs Simultaneous</vt:lpstr>
      <vt:lpstr>RISC-V Pipeline</vt:lpstr>
      <vt:lpstr>Single-Cycle RISC-V RV32I Datapath</vt:lpstr>
      <vt:lpstr>Single-Cycle RISC-V RV32I Datapath</vt:lpstr>
      <vt:lpstr>Pipeline Registers</vt:lpstr>
      <vt:lpstr>Pipelining RISC-V RV32I Datapath</vt:lpstr>
      <vt:lpstr>Pipelined RISC-V RV32I Datapath</vt:lpstr>
      <vt:lpstr>Each stage operates on different instruction</vt:lpstr>
      <vt:lpstr>Pipelined Control</vt:lpstr>
      <vt:lpstr>Trivia</vt:lpstr>
      <vt:lpstr>Trivia</vt:lpstr>
      <vt:lpstr>Trivia</vt:lpstr>
      <vt:lpstr>Hazards</vt:lpstr>
      <vt:lpstr>Pipelining Hazards</vt:lpstr>
      <vt:lpstr>Structural Hazard</vt:lpstr>
      <vt:lpstr>Structural Hazard</vt:lpstr>
      <vt:lpstr>Structural Hazard: Regfile!</vt:lpstr>
      <vt:lpstr>Regfile Structural Hazards</vt:lpstr>
      <vt:lpstr>Structural Hazard: Memory Access</vt:lpstr>
      <vt:lpstr>Instruction and Data Caches</vt:lpstr>
      <vt:lpstr>Structural Hazards – Summary</vt:lpstr>
      <vt:lpstr>Lecture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 305 Computer Architecture Lecture 27:</dc:title>
  <dc:creator>Microsoft Office User</dc:creator>
  <dc:description>Redesign of slides created by Randal E. Bryant and David R. O'Hallaron</dc:description>
  <cp:lastModifiedBy>Microsoft Office User</cp:lastModifiedBy>
  <cp:revision>35</cp:revision>
  <cp:lastPrinted>2010-01-19T15:27:43Z</cp:lastPrinted>
  <dcterms:created xsi:type="dcterms:W3CDTF">2020-11-09T06:05:53Z</dcterms:created>
  <dcterms:modified xsi:type="dcterms:W3CDTF">2021-04-12T16:10:35Z</dcterms:modified>
</cp:coreProperties>
</file>