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692" r:id="rId3"/>
  </p:sldMasterIdLst>
  <p:notesMasterIdLst>
    <p:notesMasterId r:id="rId39"/>
  </p:notesMasterIdLst>
  <p:handoutMasterIdLst>
    <p:handoutMasterId r:id="rId40"/>
  </p:handoutMasterIdLst>
  <p:sldIdLst>
    <p:sldId id="542" r:id="rId4"/>
    <p:sldId id="1275" r:id="rId5"/>
    <p:sldId id="688" r:id="rId6"/>
    <p:sldId id="483" r:id="rId7"/>
    <p:sldId id="272" r:id="rId8"/>
    <p:sldId id="273" r:id="rId9"/>
    <p:sldId id="276" r:id="rId10"/>
    <p:sldId id="647" r:id="rId11"/>
    <p:sldId id="821" r:id="rId12"/>
    <p:sldId id="876" r:id="rId13"/>
    <p:sldId id="280" r:id="rId14"/>
    <p:sldId id="281" r:id="rId15"/>
    <p:sldId id="875" r:id="rId16"/>
    <p:sldId id="282" r:id="rId17"/>
    <p:sldId id="283" r:id="rId18"/>
    <p:sldId id="284" r:id="rId19"/>
    <p:sldId id="285" r:id="rId20"/>
    <p:sldId id="769" r:id="rId21"/>
    <p:sldId id="817" r:id="rId22"/>
    <p:sldId id="877" r:id="rId23"/>
    <p:sldId id="291" r:id="rId24"/>
    <p:sldId id="292" r:id="rId25"/>
    <p:sldId id="880" r:id="rId26"/>
    <p:sldId id="874" r:id="rId27"/>
    <p:sldId id="872" r:id="rId28"/>
    <p:sldId id="873" r:id="rId29"/>
    <p:sldId id="871" r:id="rId30"/>
    <p:sldId id="295" r:id="rId31"/>
    <p:sldId id="823" r:id="rId32"/>
    <p:sldId id="824" r:id="rId33"/>
    <p:sldId id="825" r:id="rId34"/>
    <p:sldId id="826" r:id="rId35"/>
    <p:sldId id="827" r:id="rId36"/>
    <p:sldId id="828" r:id="rId37"/>
    <p:sldId id="822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4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495691-67BE-C445-B347-7E253DE47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2CC30A4-E33B-CE49-B7DF-4400588A66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5242B0E-5627-0D49-9310-33AA7F590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FF763292-9309-BA4C-AB80-D6FE31408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8A779921-726B-F74F-88A2-CE72864E2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042DB05F-D259-8348-93C7-64449DDCD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BFB9D260-5BB8-1741-83F7-95FF32A51349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 sz="1500"/>
          </a:p>
        </p:txBody>
      </p:sp>
      <p:sp>
        <p:nvSpPr>
          <p:cNvPr id="1403" name="Google Shape;1403;p2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October, 2017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2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 sz="1500"/>
          </a:p>
        </p:txBody>
      </p:sp>
      <p:sp>
        <p:nvSpPr>
          <p:cNvPr id="1405" name="Google Shape;1405;p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2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7" name="Google Shape;1407;p2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77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 sz="1500"/>
          </a:p>
        </p:txBody>
      </p:sp>
      <p:sp>
        <p:nvSpPr>
          <p:cNvPr id="1418" name="Google Shape;1418;p2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October, 2017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2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 sz="1500"/>
          </a:p>
        </p:txBody>
      </p:sp>
      <p:sp>
        <p:nvSpPr>
          <p:cNvPr id="1420" name="Google Shape;1420;p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2" name="Google Shape;1422;p2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7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0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3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45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 sz="1500"/>
          </a:p>
        </p:txBody>
      </p:sp>
      <p:sp>
        <p:nvSpPr>
          <p:cNvPr id="1456" name="Google Shape;1456;p3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October, 2017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3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 sz="1500"/>
          </a:p>
        </p:txBody>
      </p:sp>
      <p:sp>
        <p:nvSpPr>
          <p:cNvPr id="1458" name="Google Shape;1458;p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3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0" name="Google Shape;1460;p31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22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25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2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5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3" name="Google Shape;1693;p3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377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8" name="Google Shape;1708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3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787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8" name="Google Shape;1708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3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12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58592-DAED-4876-A72F-034A0267A59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10A29-AEEE-FC40-BB80-748ECE9067B2}" type="slidenum">
              <a:rPr lang="en-AU"/>
              <a:pPr/>
              <a:t>4</a:t>
            </a:fld>
            <a:endParaRPr lang="en-AU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4F83D-A788-465D-8F6C-62F60A745528}" type="slidenum">
              <a:rPr lang="en-US"/>
              <a:pPr/>
              <a:t>25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8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2D8E-8CD6-4B81-97F7-5F8D03F2A0A0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3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 sz="1500"/>
          </a:p>
        </p:txBody>
      </p:sp>
      <p:sp>
        <p:nvSpPr>
          <p:cNvPr id="1760" name="Google Shape;1760;p3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3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 sz="1500"/>
          </a:p>
        </p:txBody>
      </p:sp>
      <p:sp>
        <p:nvSpPr>
          <p:cNvPr id="1762" name="Google Shape;1762;p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3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4" name="Google Shape;1764;p3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8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:notes"/>
          <p:cNvSpPr txBox="1">
            <a:spLocks noGrp="1"/>
          </p:cNvSpPr>
          <p:nvPr>
            <p:ph type="body" idx="1"/>
          </p:nvPr>
        </p:nvSpPr>
        <p:spPr>
          <a:xfrm>
            <a:off x="550626" y="4559915"/>
            <a:ext cx="6303242" cy="432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600" tIns="47925" rIns="97600" bIns="4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6" name="Google Shape;986;p1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20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3" name="Google Shape;10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513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2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12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672E1-9E3D-2D48-9CA5-3FC00202C16D}" type="datetime3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 April, 2021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1EBA-66DE-044F-B4AC-ABBB7B374CBF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84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6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6" name="Google Shape;1356;p2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32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7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2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0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7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2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4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98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6324600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6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5922-6DFF-C34F-8C9C-1F99062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FA914-69CE-F94C-9A7F-BFDA53BDE3F2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CD6C-9E78-C84D-B814-AD4C5E1A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B60D-3E50-CE43-A54D-2D77ADD1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0E997-C9FD-B849-8FCF-12823D160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F624-A372-B744-B789-1FF4B34D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68353-A12D-BE43-A424-7D7BAA31F22A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3431-8630-8046-A7BA-2BBE4F3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C972-08A4-C148-A9CD-ED96D38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AB4C1-BB53-3141-AAA4-08A54A827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F59B-EE26-DA40-9253-1E244EDF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C9259-A717-B54C-9AEF-1D341FDFCFD3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B57B-1784-CD48-A38E-AF6A8D4D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410B-FAAB-A74B-A6E3-866C9BA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8679-DA87-0F4A-BEFD-50BF233B4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74B4B7-2C04-A749-A432-94B89FD0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684EA-98DA-0741-8DF1-103353E20159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54D1E2-F462-1B4B-8748-2ECA0DC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C3BDEA-2516-9D40-B4CB-F39686FA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D708-50E7-474C-92F7-8A5AF2629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00049AA-B1F7-4240-AF70-6AE0EFDF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3CC0-E5CF-0D44-A30B-DDB61E60FA66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9585C0-E17E-B044-8A23-7D9750A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968CC1-525C-7D42-99DF-6719DED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7B74E-F6BE-9E48-8E27-84B3BFEFD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E4CBF8-C0B2-804B-B50C-73E85510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C65E9-9168-A341-971A-CF3C3C1B6678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7C5CBC-06EB-E741-932F-D2A83F0C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B14993-548D-5B47-BF1E-A87BAB53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8F93F-20BD-9447-B15A-322F224D6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0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412840-B265-E04A-869D-DD044CB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D15D9-7E45-4C40-85C1-84AAEDFE971C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5075B9-8B5A-5543-9127-47408783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9BA54F-8CD8-BB45-9BF3-7787F579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1F4A7-714F-2E48-8FC7-2AD468F54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4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8A4987-5961-CF48-B308-556C2D4F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29D6D-87A4-6948-B1E2-3CE80682C2B5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82E124-0C39-894E-A809-4882F251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6B7F6C-FF0F-2A4E-8DCE-BD2642C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E2A4B-BA8A-5140-A5CF-997E937C1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8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097416-F0C0-6D4E-8422-7F05F80E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81003-2944-9442-B752-0C49DDB4B1C6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7835E1-9E8A-5444-9A43-8B920295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13344E-167F-3E47-88C8-112D135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0EAA6-6065-FE46-B149-711337C21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ECDB-B023-D044-9E36-1FF913CD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0B0B-D65A-E34F-A838-1E3DAD97B710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42DE-DA00-E14B-8E7C-7E15CD09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875C-6F20-B241-8A1C-274B292E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41B2C-62B6-EC43-9FF9-9A992EDC6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2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002A-9183-394E-B940-63A62C0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3D269-ECBF-FC4F-8F83-83EE2B1ACF01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4D56-4B6E-D24E-976F-1A15365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195A-27EE-4A4C-8E20-E88397C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0A2B-1123-FC49-A8B3-D0559D416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6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>
            <a:spLocks noGrp="1"/>
          </p:cNvSpPr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67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7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165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440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809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469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4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4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16746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0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231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405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246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478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414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265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2625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2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874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6324600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98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8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50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2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8B988F-11A4-224D-8769-68DCA2B95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2438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B1EEF1-67C1-9A46-8C7D-3F18051D4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8207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130C0890-4287-BB4D-A901-64B27EA1181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707" r:id="rId12"/>
  </p:sldLayoutIdLst>
  <p:hf sldNum="0" hd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5982075-104E-DC4C-A54E-6561B8E3E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38A2B86-0F13-B644-B8E7-3D64C07D3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E84284-E859-A842-8F02-FEA7C14B18D0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45906C-ED16-354C-A9A6-3038B3B5A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967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C618A55A-C0AB-A048-BE44-EFAB7F8219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sz="2800" b="0" dirty="0">
                <a:solidFill>
                  <a:srgbClr val="C00000"/>
                </a:solidFill>
              </a:rPr>
              <a:t>CS211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33: Pipeline Datapath- Data Hazard</a:t>
            </a: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79DAE505-686F-5349-9398-E32D06B442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/>
              <a:t>Ravi Mittal</a:t>
            </a:r>
          </a:p>
          <a:p>
            <a:pPr algn="r"/>
            <a:r>
              <a:rPr lang="en-US" altLang="en-US"/>
              <a:t>ravi.mittal@iitgoa.ac.in</a:t>
            </a:r>
          </a:p>
          <a:p>
            <a:pPr algn="r"/>
            <a:r>
              <a:rPr lang="en-US" altLang="en-US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9124E7-7B51-0949-BC74-6470CB70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dirty="0"/>
              <a:t>Data Hazard in R-type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1657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 dirty="0"/>
          </a:p>
        </p:txBody>
      </p:sp>
      <p:sp>
        <p:nvSpPr>
          <p:cNvPr id="1359" name="Google Shape;1359;p26"/>
          <p:cNvSpPr txBox="1">
            <a:spLocks noGrp="1"/>
          </p:cNvSpPr>
          <p:nvPr>
            <p:ph type="body" idx="4294967295"/>
          </p:nvPr>
        </p:nvSpPr>
        <p:spPr>
          <a:xfrm>
            <a:off x="539552" y="1545793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ym typeface="Calibri"/>
              </a:rPr>
              <a:t>Consider the following sequence of instructions:</a:t>
            </a:r>
            <a:endParaRPr dirty="0"/>
          </a:p>
        </p:txBody>
      </p:sp>
      <p:grpSp>
        <p:nvGrpSpPr>
          <p:cNvPr id="1361" name="Google Shape;1361;p26"/>
          <p:cNvGrpSpPr/>
          <p:nvPr/>
        </p:nvGrpSpPr>
        <p:grpSpPr>
          <a:xfrm>
            <a:off x="1828923" y="2834786"/>
            <a:ext cx="4625976" cy="2776538"/>
            <a:chOff x="709" y="1614"/>
            <a:chExt cx="2914" cy="1749"/>
          </a:xfrm>
        </p:grpSpPr>
        <p:sp>
          <p:nvSpPr>
            <p:cNvPr id="1362" name="Google Shape;1362;p26"/>
            <p:cNvSpPr/>
            <p:nvPr/>
          </p:nvSpPr>
          <p:spPr>
            <a:xfrm>
              <a:off x="709" y="1614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  </a:t>
              </a:r>
              <a:r>
                <a:rPr lang="en-US" sz="3200" b="0" i="0" u="none" strike="noStrike" cap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t0</a:t>
              </a: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t1, t2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709" y="1960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  t4,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t0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709" y="2305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 t5, </a:t>
              </a:r>
              <a:r>
                <a:rPr lang="en-US" sz="3200" b="0" i="0" u="none" strike="noStrike" cap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t0</a:t>
              </a: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709" y="2651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   t7, </a:t>
              </a:r>
              <a:r>
                <a:rPr lang="en-US" sz="3200" b="0" i="0" u="none" strike="noStrike" cap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t0</a:t>
              </a:r>
              <a:r>
                <a:rPr lang="en-US" sz="3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709" y="2996"/>
              <a:ext cx="2914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xor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t9,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t0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t10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26"/>
          <p:cNvGrpSpPr/>
          <p:nvPr/>
        </p:nvGrpSpPr>
        <p:grpSpPr>
          <a:xfrm>
            <a:off x="2618709" y="5486400"/>
            <a:ext cx="1280160" cy="982206"/>
            <a:chOff x="2618709" y="5486400"/>
            <a:chExt cx="1280160" cy="982206"/>
          </a:xfrm>
        </p:grpSpPr>
        <p:sp>
          <p:nvSpPr>
            <p:cNvPr id="1368" name="Google Shape;1368;p26"/>
            <p:cNvSpPr/>
            <p:nvPr/>
          </p:nvSpPr>
          <p:spPr>
            <a:xfrm rot="-5400000">
              <a:off x="3075909" y="5303520"/>
              <a:ext cx="365760" cy="73152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6"/>
            <p:cNvSpPr txBox="1"/>
            <p:nvPr/>
          </p:nvSpPr>
          <p:spPr>
            <a:xfrm>
              <a:off x="2618709" y="5760720"/>
              <a:ext cx="12801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Stored</a:t>
              </a:r>
              <a:endParaRPr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during WB</a:t>
              </a:r>
              <a:endParaRPr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26"/>
          <p:cNvGrpSpPr/>
          <p:nvPr/>
        </p:nvGrpSpPr>
        <p:grpSpPr>
          <a:xfrm>
            <a:off x="4081749" y="5486400"/>
            <a:ext cx="2194560" cy="982206"/>
            <a:chOff x="4081749" y="5486400"/>
            <a:chExt cx="2194560" cy="982206"/>
          </a:xfrm>
        </p:grpSpPr>
        <p:sp>
          <p:nvSpPr>
            <p:cNvPr id="1371" name="Google Shape;1371;p26"/>
            <p:cNvSpPr/>
            <p:nvPr/>
          </p:nvSpPr>
          <p:spPr>
            <a:xfrm rot="-5400000">
              <a:off x="4996149" y="4572000"/>
              <a:ext cx="365760" cy="2194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6"/>
            <p:cNvSpPr txBox="1"/>
            <p:nvPr/>
          </p:nvSpPr>
          <p:spPr>
            <a:xfrm>
              <a:off x="4538949" y="5760720"/>
              <a:ext cx="12801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Read during ID</a:t>
              </a:r>
              <a:endParaRPr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601;g5ce8b99149_0_339">
            <a:extLst>
              <a:ext uri="{FF2B5EF4-FFF2-40B4-BE49-F238E27FC236}">
                <a16:creationId xmlns:a16="http://schemas.microsoft.com/office/drawing/2014/main" id="{B2A34A00-FB5C-A146-8FE3-CA53B9937D76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8029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title"/>
          </p:nvPr>
        </p:nvSpPr>
        <p:spPr>
          <a:xfrm>
            <a:off x="457200" y="7774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cs typeface="Calibri"/>
                <a:sym typeface="Calibri"/>
              </a:rPr>
              <a:t>Data Hazards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380" name="Google Shape;1380;p27"/>
          <p:cNvSpPr/>
          <p:nvPr/>
        </p:nvSpPr>
        <p:spPr>
          <a:xfrm>
            <a:off x="1225220" y="4132852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t4,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7"/>
          <p:cNvSpPr/>
          <p:nvPr/>
        </p:nvSpPr>
        <p:spPr>
          <a:xfrm>
            <a:off x="1204105" y="4734640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t5,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7"/>
          <p:cNvSpPr/>
          <p:nvPr/>
        </p:nvSpPr>
        <p:spPr>
          <a:xfrm>
            <a:off x="1182989" y="5336429"/>
            <a:ext cx="1942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 t7,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7"/>
          <p:cNvSpPr/>
          <p:nvPr/>
        </p:nvSpPr>
        <p:spPr>
          <a:xfrm>
            <a:off x="1204105" y="5938217"/>
            <a:ext cx="2015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t9,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27"/>
          <p:cNvSpPr/>
          <p:nvPr/>
        </p:nvSpPr>
        <p:spPr>
          <a:xfrm>
            <a:off x="1210703" y="3531063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t1, t2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27"/>
          <p:cNvGrpSpPr/>
          <p:nvPr/>
        </p:nvGrpSpPr>
        <p:grpSpPr>
          <a:xfrm>
            <a:off x="1553827" y="2821449"/>
            <a:ext cx="6407187" cy="428907"/>
            <a:chOff x="713" y="818"/>
            <a:chExt cx="4855" cy="325"/>
          </a:xfrm>
        </p:grpSpPr>
        <p:cxnSp>
          <p:nvCxnSpPr>
            <p:cNvPr id="1386" name="Google Shape;1386;p27"/>
            <p:cNvCxnSpPr/>
            <p:nvPr/>
          </p:nvCxnSpPr>
          <p:spPr>
            <a:xfrm>
              <a:off x="764" y="1143"/>
              <a:ext cx="480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7" name="Google Shape;1387;p27"/>
            <p:cNvSpPr/>
            <p:nvPr/>
          </p:nvSpPr>
          <p:spPr>
            <a:xfrm>
              <a:off x="713" y="818"/>
              <a:ext cx="4844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8" name="Google Shape;13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349" y="355156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7430" y="4158442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8141" y="478262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463" y="530628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174" y="5930457"/>
            <a:ext cx="2254210" cy="42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27"/>
          <p:cNvSpPr/>
          <p:nvPr/>
        </p:nvSpPr>
        <p:spPr>
          <a:xfrm>
            <a:off x="4964955" y="3586911"/>
            <a:ext cx="354600" cy="381300"/>
          </a:xfrm>
          <a:prstGeom prst="rect">
            <a:avLst/>
          </a:prstGeom>
          <a:noFill/>
          <a:ln w="28575" cap="flat" cmpd="sng">
            <a:solidFill>
              <a:srgbClr val="8064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7"/>
          <p:cNvSpPr/>
          <p:nvPr/>
        </p:nvSpPr>
        <p:spPr>
          <a:xfrm>
            <a:off x="3991966" y="4189365"/>
            <a:ext cx="354600" cy="38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7"/>
          <p:cNvSpPr/>
          <p:nvPr/>
        </p:nvSpPr>
        <p:spPr>
          <a:xfrm>
            <a:off x="4437217" y="4804901"/>
            <a:ext cx="354600" cy="38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7"/>
          <p:cNvSpPr/>
          <p:nvPr/>
        </p:nvSpPr>
        <p:spPr>
          <a:xfrm>
            <a:off x="4964955" y="5356135"/>
            <a:ext cx="354600" cy="381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7"/>
          <p:cNvSpPr/>
          <p:nvPr/>
        </p:nvSpPr>
        <p:spPr>
          <a:xfrm>
            <a:off x="5479392" y="5952738"/>
            <a:ext cx="354600" cy="3813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8" name="Google Shape;1398;p27"/>
          <p:cNvCxnSpPr>
            <a:cxnSpLocks/>
            <a:stCxn id="1399" idx="2"/>
            <a:endCxn id="1396" idx="0"/>
          </p:cNvCxnSpPr>
          <p:nvPr/>
        </p:nvCxnSpPr>
        <p:spPr>
          <a:xfrm flipH="1">
            <a:off x="5142255" y="5129002"/>
            <a:ext cx="2804242" cy="227133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99" name="Google Shape;1399;p27"/>
          <p:cNvSpPr txBox="1"/>
          <p:nvPr/>
        </p:nvSpPr>
        <p:spPr>
          <a:xfrm>
            <a:off x="7328047" y="3296721"/>
            <a:ext cx="1236900" cy="1832281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Only an issue if no double pumping – Write during the first half and read during the second half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7"/>
          <p:cNvSpPr txBox="1"/>
          <p:nvPr/>
        </p:nvSpPr>
        <p:spPr>
          <a:xfrm>
            <a:off x="457200" y="1270596"/>
            <a:ext cx="7787208" cy="14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>
                <a:sym typeface="Calibri"/>
              </a:rPr>
              <a:t>Identifying data hazards: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Where is data WRITTEN?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Where is data READ?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Does the WRITE happen AFTER the READ?</a:t>
            </a:r>
            <a:endParaRPr dirty="0">
              <a:sym typeface="Calibri"/>
            </a:endParaRPr>
          </a:p>
        </p:txBody>
      </p:sp>
      <p:sp>
        <p:nvSpPr>
          <p:cNvPr id="24" name="Google Shape;601;g5ce8b99149_0_339">
            <a:extLst>
              <a:ext uri="{FF2B5EF4-FFF2-40B4-BE49-F238E27FC236}">
                <a16:creationId xmlns:a16="http://schemas.microsoft.com/office/drawing/2014/main" id="{01090CFF-070E-D04A-8D82-07659BF4E6C0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772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title"/>
          </p:nvPr>
        </p:nvSpPr>
        <p:spPr>
          <a:xfrm>
            <a:off x="457200" y="7774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cs typeface="Calibri"/>
                <a:sym typeface="Calibri"/>
              </a:rPr>
              <a:t>Data Hazards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380" name="Google Shape;1380;p27"/>
          <p:cNvSpPr/>
          <p:nvPr/>
        </p:nvSpPr>
        <p:spPr>
          <a:xfrm>
            <a:off x="1225220" y="4132852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t4,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7"/>
          <p:cNvSpPr/>
          <p:nvPr/>
        </p:nvSpPr>
        <p:spPr>
          <a:xfrm>
            <a:off x="1204105" y="4734640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t5,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7"/>
          <p:cNvSpPr/>
          <p:nvPr/>
        </p:nvSpPr>
        <p:spPr>
          <a:xfrm>
            <a:off x="1182989" y="5336429"/>
            <a:ext cx="1942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 t7,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7"/>
          <p:cNvSpPr/>
          <p:nvPr/>
        </p:nvSpPr>
        <p:spPr>
          <a:xfrm>
            <a:off x="1204105" y="5938217"/>
            <a:ext cx="2015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t9,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27"/>
          <p:cNvSpPr/>
          <p:nvPr/>
        </p:nvSpPr>
        <p:spPr>
          <a:xfrm>
            <a:off x="1210703" y="3531063"/>
            <a:ext cx="192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t1, t2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27"/>
          <p:cNvGrpSpPr/>
          <p:nvPr/>
        </p:nvGrpSpPr>
        <p:grpSpPr>
          <a:xfrm>
            <a:off x="1553827" y="2821449"/>
            <a:ext cx="6407187" cy="428907"/>
            <a:chOff x="713" y="818"/>
            <a:chExt cx="4855" cy="325"/>
          </a:xfrm>
        </p:grpSpPr>
        <p:cxnSp>
          <p:nvCxnSpPr>
            <p:cNvPr id="1386" name="Google Shape;1386;p27"/>
            <p:cNvCxnSpPr/>
            <p:nvPr/>
          </p:nvCxnSpPr>
          <p:spPr>
            <a:xfrm>
              <a:off x="764" y="1143"/>
              <a:ext cx="480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7" name="Google Shape;1387;p27"/>
            <p:cNvSpPr/>
            <p:nvPr/>
          </p:nvSpPr>
          <p:spPr>
            <a:xfrm>
              <a:off x="713" y="818"/>
              <a:ext cx="4844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8" name="Google Shape;13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349" y="355156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7430" y="4158442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8141" y="478262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463" y="5306280"/>
            <a:ext cx="2254210" cy="4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174" y="5930457"/>
            <a:ext cx="2254210" cy="42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27"/>
          <p:cNvSpPr/>
          <p:nvPr/>
        </p:nvSpPr>
        <p:spPr>
          <a:xfrm>
            <a:off x="4964955" y="3586911"/>
            <a:ext cx="354600" cy="381300"/>
          </a:xfrm>
          <a:prstGeom prst="rect">
            <a:avLst/>
          </a:prstGeom>
          <a:noFill/>
          <a:ln w="28575" cap="flat" cmpd="sng">
            <a:solidFill>
              <a:srgbClr val="8064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7"/>
          <p:cNvSpPr/>
          <p:nvPr/>
        </p:nvSpPr>
        <p:spPr>
          <a:xfrm>
            <a:off x="3991966" y="4189365"/>
            <a:ext cx="354600" cy="38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7"/>
          <p:cNvSpPr/>
          <p:nvPr/>
        </p:nvSpPr>
        <p:spPr>
          <a:xfrm>
            <a:off x="4437217" y="4804901"/>
            <a:ext cx="354600" cy="38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7"/>
          <p:cNvSpPr/>
          <p:nvPr/>
        </p:nvSpPr>
        <p:spPr>
          <a:xfrm>
            <a:off x="4964955" y="5356135"/>
            <a:ext cx="354600" cy="381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7"/>
          <p:cNvSpPr/>
          <p:nvPr/>
        </p:nvSpPr>
        <p:spPr>
          <a:xfrm>
            <a:off x="5479392" y="5952738"/>
            <a:ext cx="354600" cy="3813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8" name="Google Shape;1398;p27"/>
          <p:cNvCxnSpPr>
            <a:cxnSpLocks/>
            <a:stCxn id="1399" idx="2"/>
            <a:endCxn id="1396" idx="0"/>
          </p:cNvCxnSpPr>
          <p:nvPr/>
        </p:nvCxnSpPr>
        <p:spPr>
          <a:xfrm flipH="1">
            <a:off x="5142255" y="5129002"/>
            <a:ext cx="2804242" cy="227133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99" name="Google Shape;1399;p27"/>
          <p:cNvSpPr txBox="1"/>
          <p:nvPr/>
        </p:nvSpPr>
        <p:spPr>
          <a:xfrm>
            <a:off x="7328047" y="3296721"/>
            <a:ext cx="1236900" cy="1832281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Only an issue if no double pumping – Write during the first half and read during the second half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ED07-4902-4741-8A00-56C350177FAC}"/>
              </a:ext>
            </a:extLst>
          </p:cNvPr>
          <p:cNvSpPr txBox="1"/>
          <p:nvPr/>
        </p:nvSpPr>
        <p:spPr>
          <a:xfrm>
            <a:off x="1553827" y="1577470"/>
            <a:ext cx="6389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0000"/>
                </a:solidFill>
                <a:latin typeface="Calibri"/>
              </a:rPr>
              <a:t>Without some fix, 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sz="2000" b="0" dirty="0">
                <a:solidFill>
                  <a:srgbClr val="FF0000"/>
                </a:solidFill>
                <a:latin typeface="Calibri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urier" charset="0"/>
              </a:rPr>
              <a:t>and</a:t>
            </a:r>
            <a:r>
              <a:rPr lang="en-US" sz="2000" b="0" dirty="0">
                <a:solidFill>
                  <a:srgbClr val="FF0000"/>
                </a:solidFill>
                <a:latin typeface="Calibri"/>
              </a:rPr>
              <a:t> will calculate wrong result!</a:t>
            </a:r>
          </a:p>
        </p:txBody>
      </p:sp>
      <p:sp>
        <p:nvSpPr>
          <p:cNvPr id="25" name="Google Shape;601;g5ce8b99149_0_339">
            <a:extLst>
              <a:ext uri="{FF2B5EF4-FFF2-40B4-BE49-F238E27FC236}">
                <a16:creationId xmlns:a16="http://schemas.microsoft.com/office/drawing/2014/main" id="{093C88A1-BB4C-1142-80CE-5074BBAD8DB8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34571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8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92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Solution 1: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Stalling</a:t>
            </a:r>
            <a:endParaRPr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28"/>
          <p:cNvSpPr txBox="1">
            <a:spLocks noGrp="1"/>
          </p:cNvSpPr>
          <p:nvPr>
            <p:ph type="body" idx="1"/>
          </p:nvPr>
        </p:nvSpPr>
        <p:spPr>
          <a:xfrm>
            <a:off x="312235" y="1068843"/>
            <a:ext cx="8642854" cy="56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Problem: Instruction depends on result from previous instruction</a:t>
            </a:r>
            <a:endParaRPr dirty="0">
              <a:cs typeface="Arial" charset="0"/>
            </a:endParaRPr>
          </a:p>
          <a:p>
            <a:pPr lvl="1"/>
            <a:r>
              <a:rPr lang="en-US" dirty="0">
                <a:latin typeface="Courier" pitchFamily="2" charset="0"/>
                <a:sym typeface="Calibri"/>
              </a:rPr>
              <a:t>add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sym typeface="Calibri"/>
              </a:rPr>
              <a:t>0</a:t>
            </a:r>
            <a:r>
              <a:rPr lang="en-US" dirty="0">
                <a:latin typeface="Courier" pitchFamily="2" charset="0"/>
                <a:sym typeface="Calibri"/>
              </a:rPr>
              <a:t>, t</a:t>
            </a:r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  <a:sym typeface="Calibri"/>
              </a:rPr>
              <a:t>, t</a:t>
            </a:r>
            <a:r>
              <a:rPr lang="en-US" dirty="0">
                <a:latin typeface="Courier" pitchFamily="2" charset="0"/>
              </a:rPr>
              <a:t>2</a:t>
            </a:r>
            <a:br>
              <a:rPr lang="en-US" dirty="0">
                <a:latin typeface="Courier" pitchFamily="2" charset="0"/>
                <a:sym typeface="Calibri"/>
              </a:rPr>
            </a:br>
            <a:r>
              <a:rPr lang="en-US" dirty="0">
                <a:latin typeface="Courier" pitchFamily="2" charset="0"/>
                <a:sym typeface="Calibri"/>
              </a:rPr>
              <a:t>sub	t</a:t>
            </a:r>
            <a:r>
              <a:rPr lang="en-US" dirty="0"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  <a:sym typeface="Calibri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sym typeface="Calibri"/>
              </a:rPr>
              <a:t>0</a:t>
            </a:r>
            <a:r>
              <a:rPr lang="en-US" dirty="0">
                <a:latin typeface="Courier" pitchFamily="2" charset="0"/>
                <a:sym typeface="Calibri"/>
              </a:rPr>
              <a:t>, t3</a:t>
            </a:r>
            <a:endParaRPr dirty="0">
              <a:latin typeface="Courier" pitchFamily="2" charset="0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pPr marL="0" indent="0">
              <a:buNone/>
            </a:pPr>
            <a:r>
              <a:rPr lang="en-US" dirty="0">
                <a:cs typeface="Arial" charset="0"/>
                <a:sym typeface="Calibri"/>
              </a:rPr>
              <a:t>Bubble: </a:t>
            </a:r>
            <a:endParaRPr dirty="0">
              <a:cs typeface="Arial" charset="0"/>
            </a:endParaRPr>
          </a:p>
          <a:p>
            <a:pPr lvl="1"/>
            <a:r>
              <a:rPr lang="en-US" dirty="0">
                <a:sym typeface="Calibri"/>
              </a:rPr>
              <a:t>effectively NOP: affected pipeline stages do “nothing” </a:t>
            </a:r>
            <a:r>
              <a:rPr lang="en-US" dirty="0"/>
              <a:t>(add x0 x0 x0)</a:t>
            </a:r>
          </a:p>
          <a:p>
            <a:pPr lvl="1"/>
            <a:r>
              <a:rPr lang="en-US" dirty="0">
                <a:sym typeface="Calibri"/>
              </a:rPr>
              <a:t>Insert NOP at compile time </a:t>
            </a:r>
            <a:r>
              <a:rPr lang="en-US" dirty="0">
                <a:sym typeface="Wingdings" pitchFamily="2" charset="2"/>
              </a:rPr>
              <a:t> compilers need to know about pipeline</a:t>
            </a:r>
            <a:endParaRPr dirty="0">
              <a:sym typeface="Calibri"/>
            </a:endParaRPr>
          </a:p>
        </p:txBody>
      </p:sp>
      <p:grpSp>
        <p:nvGrpSpPr>
          <p:cNvPr id="1411" name="Google Shape;1411;p28"/>
          <p:cNvGrpSpPr/>
          <p:nvPr/>
        </p:nvGrpSpPr>
        <p:grpSpPr>
          <a:xfrm>
            <a:off x="312237" y="2213221"/>
            <a:ext cx="7964489" cy="2778125"/>
            <a:chOff x="554587" y="2734042"/>
            <a:chExt cx="7964489" cy="2778125"/>
          </a:xfrm>
        </p:grpSpPr>
        <p:pic>
          <p:nvPicPr>
            <p:cNvPr id="1412" name="Google Shape;1412;p28" descr="data-hazard-bubble-no-forwardi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4587" y="2734042"/>
              <a:ext cx="7964489" cy="2778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3" name="Google Shape;1413;p28"/>
            <p:cNvCxnSpPr/>
            <p:nvPr/>
          </p:nvCxnSpPr>
          <p:spPr>
            <a:xfrm>
              <a:off x="5316010" y="3606056"/>
              <a:ext cx="81042" cy="1575132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pic>
        <p:nvPicPr>
          <p:cNvPr id="1414" name="Google Shape;14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325" y="4435575"/>
            <a:ext cx="1465825" cy="38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75" y="2673700"/>
            <a:ext cx="1465825" cy="3575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08561AAE-7DEA-E844-93B3-EAA97786F08D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5541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 err="1">
                <a:latin typeface="Calibri"/>
                <a:cs typeface="Calibri"/>
                <a:sym typeface="Calibri"/>
              </a:rPr>
              <a:t>Nops</a:t>
            </a:r>
            <a:r>
              <a:rPr lang="en-US" dirty="0">
                <a:latin typeface="Calibri"/>
                <a:cs typeface="Calibri"/>
                <a:sym typeface="Calibri"/>
              </a:rPr>
              <a:t> and Performance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25" name="Google Shape;1425;p29"/>
          <p:cNvSpPr txBox="1">
            <a:spLocks noGrp="1"/>
          </p:cNvSpPr>
          <p:nvPr>
            <p:ph type="body" idx="1"/>
          </p:nvPr>
        </p:nvSpPr>
        <p:spPr>
          <a:xfrm>
            <a:off x="611560" y="1484784"/>
            <a:ext cx="853244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software solution would be to require the programmer or compiler to insert </a:t>
            </a:r>
            <a:r>
              <a:rPr lang="en-US" dirty="0" err="1">
                <a:solidFill>
                  <a:srgbClr val="FF0000"/>
                </a:solidFill>
              </a:rPr>
              <a:t>nop</a:t>
            </a:r>
            <a:r>
              <a:rPr lang="en-US" dirty="0"/>
              <a:t> instructions between instructions</a:t>
            </a:r>
          </a:p>
          <a:p>
            <a:r>
              <a:rPr lang="en-US" dirty="0">
                <a:cs typeface="Arial" charset="0"/>
                <a:sym typeface="Calibri"/>
              </a:rPr>
              <a:t>The software interlocks, </a:t>
            </a:r>
            <a:r>
              <a:rPr lang="en-US" dirty="0" err="1">
                <a:cs typeface="Arial" charset="0"/>
                <a:sym typeface="Calibri"/>
              </a:rPr>
              <a:t>nops</a:t>
            </a:r>
            <a:r>
              <a:rPr lang="en-US" dirty="0">
                <a:cs typeface="Arial" charset="0"/>
                <a:sym typeface="Calibri"/>
              </a:rPr>
              <a:t>, complicates programming and degrades performance</a:t>
            </a:r>
          </a:p>
          <a:p>
            <a:r>
              <a:rPr lang="en-US" dirty="0">
                <a:cs typeface="Arial" charset="0"/>
                <a:sym typeface="Calibri"/>
              </a:rPr>
              <a:t>Not an ideal solution</a:t>
            </a:r>
          </a:p>
        </p:txBody>
      </p:sp>
    </p:spTree>
    <p:extLst>
      <p:ext uri="{BB962C8B-B14F-4D97-AF65-F5344CB8AC3E}">
        <p14:creationId xmlns:p14="http://schemas.microsoft.com/office/powerpoint/2010/main" val="267746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  <a:sym typeface="Calibri"/>
              </a:rPr>
              <a:t>Data Hazard Solution 2: Forwarding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33" name="Google Shape;1433;p3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 Forward result as soon as it is available</a:t>
            </a:r>
            <a:r>
              <a:rPr lang="en-US" dirty="0">
                <a:cs typeface="Arial" charset="0"/>
              </a:rPr>
              <a:t>, even though</a:t>
            </a:r>
            <a:r>
              <a:rPr lang="en-US" dirty="0">
                <a:cs typeface="Arial" charset="0"/>
                <a:sym typeface="Calibri"/>
              </a:rPr>
              <a:t> it’s not stored in </a:t>
            </a:r>
            <a:r>
              <a:rPr lang="en-US" dirty="0" err="1">
                <a:cs typeface="Arial" charset="0"/>
                <a:sym typeface="Calibri"/>
              </a:rPr>
              <a:t>RegFile</a:t>
            </a:r>
            <a:r>
              <a:rPr lang="en-US" dirty="0">
                <a:cs typeface="Arial" charset="0"/>
                <a:sym typeface="Calibri"/>
              </a:rPr>
              <a:t> yet</a:t>
            </a:r>
            <a:endParaRPr dirty="0">
              <a:cs typeface="Arial" charset="0"/>
            </a:endParaRPr>
          </a:p>
        </p:txBody>
      </p:sp>
      <p:sp>
        <p:nvSpPr>
          <p:cNvPr id="1435" name="Google Shape;1435;p30"/>
          <p:cNvSpPr/>
          <p:nvPr/>
        </p:nvSpPr>
        <p:spPr>
          <a:xfrm>
            <a:off x="690563" y="3339999"/>
            <a:ext cx="240665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 t4,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0"/>
          <p:cNvSpPr/>
          <p:nvPr/>
        </p:nvSpPr>
        <p:spPr>
          <a:xfrm>
            <a:off x="665163" y="4063898"/>
            <a:ext cx="23209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t5,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0"/>
          <p:cNvSpPr/>
          <p:nvPr/>
        </p:nvSpPr>
        <p:spPr>
          <a:xfrm>
            <a:off x="639763" y="4787798"/>
            <a:ext cx="2252662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 t7,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0"/>
          <p:cNvSpPr/>
          <p:nvPr/>
        </p:nvSpPr>
        <p:spPr>
          <a:xfrm>
            <a:off x="665163" y="5511698"/>
            <a:ext cx="2424112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 t9,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t0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0"/>
          <p:cNvSpPr/>
          <p:nvPr/>
        </p:nvSpPr>
        <p:spPr>
          <a:xfrm>
            <a:off x="673100" y="2616098"/>
            <a:ext cx="23209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t1, t2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0"/>
          <p:cNvSpPr txBox="1"/>
          <p:nvPr/>
        </p:nvSpPr>
        <p:spPr>
          <a:xfrm>
            <a:off x="40296" y="6017659"/>
            <a:ext cx="956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Forwarding: grab operand from pipeline stage, rather than register file</a:t>
            </a:r>
            <a:endParaRPr sz="2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1" name="Google Shape;14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350" y="2557057"/>
            <a:ext cx="2747272" cy="5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813" y="3296686"/>
            <a:ext cx="2747272" cy="5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7044" y="4057392"/>
            <a:ext cx="2747272" cy="5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896" y="4695594"/>
            <a:ext cx="2747272" cy="5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3127" y="5456301"/>
            <a:ext cx="2747272" cy="5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0"/>
          <p:cNvSpPr/>
          <p:nvPr/>
        </p:nvSpPr>
        <p:spPr>
          <a:xfrm>
            <a:off x="4178316" y="2600142"/>
            <a:ext cx="432300" cy="46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0"/>
          <p:cNvSpPr/>
          <p:nvPr/>
        </p:nvSpPr>
        <p:spPr>
          <a:xfrm>
            <a:off x="4800492" y="3334372"/>
            <a:ext cx="432300" cy="4647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0"/>
          <p:cNvSpPr/>
          <p:nvPr/>
        </p:nvSpPr>
        <p:spPr>
          <a:xfrm>
            <a:off x="5419333" y="4084547"/>
            <a:ext cx="432300" cy="4647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0"/>
          <p:cNvSpPr/>
          <p:nvPr/>
        </p:nvSpPr>
        <p:spPr>
          <a:xfrm>
            <a:off x="6027930" y="4756355"/>
            <a:ext cx="432300" cy="4647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0"/>
          <p:cNvSpPr/>
          <p:nvPr/>
        </p:nvSpPr>
        <p:spPr>
          <a:xfrm>
            <a:off x="6024476" y="5483456"/>
            <a:ext cx="432300" cy="46470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1" name="Google Shape;1451;p30"/>
          <p:cNvCxnSpPr>
            <a:stCxn id="1446" idx="3"/>
            <a:endCxn id="1447" idx="1"/>
          </p:cNvCxnSpPr>
          <p:nvPr/>
        </p:nvCxnSpPr>
        <p:spPr>
          <a:xfrm>
            <a:off x="4610616" y="2832492"/>
            <a:ext cx="189900" cy="73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2" name="Google Shape;1452;p30"/>
          <p:cNvCxnSpPr>
            <a:stCxn id="1446" idx="3"/>
            <a:endCxn id="1448" idx="1"/>
          </p:cNvCxnSpPr>
          <p:nvPr/>
        </p:nvCxnSpPr>
        <p:spPr>
          <a:xfrm>
            <a:off x="4610616" y="2832492"/>
            <a:ext cx="808800" cy="148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3" name="Google Shape;1453;p30"/>
          <p:cNvCxnSpPr>
            <a:stCxn id="1446" idx="3"/>
            <a:endCxn id="1449" idx="1"/>
          </p:cNvCxnSpPr>
          <p:nvPr/>
        </p:nvCxnSpPr>
        <p:spPr>
          <a:xfrm>
            <a:off x="4610616" y="2832492"/>
            <a:ext cx="1417200" cy="215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01;g5ce8b99149_0_339">
            <a:extLst>
              <a:ext uri="{FF2B5EF4-FFF2-40B4-BE49-F238E27FC236}">
                <a16:creationId xmlns:a16="http://schemas.microsoft.com/office/drawing/2014/main" id="{FF9774CB-6D18-8546-8CC5-E665B4CF0D57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6261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" name="Google Shape;1462;p31" descr="f04-29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4" y="3284537"/>
            <a:ext cx="6340475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3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  <a:sym typeface="Calibri"/>
              </a:rPr>
              <a:t>Forwarding (aka Bypassing)</a:t>
            </a:r>
            <a:endParaRPr dirty="0">
              <a:latin typeface="Calibri"/>
              <a:cs typeface="Calibri"/>
              <a:sym typeface="Calibri"/>
            </a:endParaRPr>
          </a:p>
        </p:txBody>
      </p:sp>
      <p:sp>
        <p:nvSpPr>
          <p:cNvPr id="1464" name="Google Shape;1464;p31"/>
          <p:cNvSpPr txBox="1">
            <a:spLocks noGrp="1"/>
          </p:cNvSpPr>
          <p:nvPr>
            <p:ph type="body" idx="1"/>
          </p:nvPr>
        </p:nvSpPr>
        <p:spPr>
          <a:xfrm>
            <a:off x="684214" y="1125539"/>
            <a:ext cx="827087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Use result when it is computed</a:t>
            </a:r>
            <a:endParaRPr dirty="0">
              <a:cs typeface="Arial" charset="0"/>
            </a:endParaRPr>
          </a:p>
          <a:p>
            <a:pPr lvl="1"/>
            <a:r>
              <a:rPr lang="en-US" dirty="0">
                <a:sym typeface="Calibri"/>
              </a:rPr>
              <a:t>Don’t wait for it to be stored in a register</a:t>
            </a:r>
            <a:endParaRPr dirty="0"/>
          </a:p>
          <a:p>
            <a:pPr lvl="1"/>
            <a:r>
              <a:rPr lang="en-US" dirty="0">
                <a:sym typeface="Calibri"/>
              </a:rPr>
              <a:t>Requires extra </a:t>
            </a:r>
            <a:r>
              <a:rPr lang="en-US" dirty="0"/>
              <a:t>hardware</a:t>
            </a:r>
            <a:r>
              <a:rPr lang="en-US" dirty="0">
                <a:sym typeface="Calibri"/>
              </a:rPr>
              <a:t> in the </a:t>
            </a:r>
            <a:r>
              <a:rPr lang="en-US" dirty="0" err="1">
                <a:sym typeface="Calibri"/>
              </a:rPr>
              <a:t>datapath</a:t>
            </a:r>
            <a:r>
              <a:rPr lang="en-US" dirty="0">
                <a:sym typeface="Calibri"/>
              </a:rPr>
              <a:t> (and extra control!)</a:t>
            </a:r>
            <a:endParaRPr dirty="0">
              <a:sym typeface="Calibri"/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D463D829-F6F1-4F4F-9038-D264A2FB3D78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08953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Detect Need for Forwarding (example)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1" y="1981201"/>
            <a:ext cx="8098561" cy="3734311"/>
            <a:chOff x="222739" y="1126799"/>
            <a:chExt cx="8098561" cy="4979081"/>
          </a:xfrm>
        </p:grpSpPr>
        <p:sp>
          <p:nvSpPr>
            <p:cNvPr id="10" name="TextBox 9"/>
            <p:cNvSpPr txBox="1"/>
            <p:nvPr/>
          </p:nvSpPr>
          <p:spPr>
            <a:xfrm>
              <a:off x="222739" y="2790878"/>
              <a:ext cx="13924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add </a:t>
              </a:r>
              <a:r>
                <a:rPr lang="en-US" sz="1800" b="0" dirty="0">
                  <a:solidFill>
                    <a:srgbClr val="FF0000"/>
                  </a:solidFill>
                  <a:latin typeface="Calibri"/>
                </a:rPr>
                <a:t>t0</a:t>
              </a: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, t1, t2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351" y="4034584"/>
              <a:ext cx="124155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or t3, </a:t>
              </a:r>
              <a:r>
                <a:rPr lang="en-US" sz="1800" b="0" dirty="0">
                  <a:solidFill>
                    <a:srgbClr val="FF0000"/>
                  </a:solidFill>
                  <a:latin typeface="Calibri"/>
                </a:rPr>
                <a:t>t0</a:t>
              </a: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, t5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39" y="5373212"/>
              <a:ext cx="13721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sub t6, </a:t>
              </a:r>
              <a:r>
                <a:rPr lang="en-US" sz="1800" b="0" dirty="0">
                  <a:solidFill>
                    <a:srgbClr val="FF0000"/>
                  </a:solidFill>
                  <a:latin typeface="Calibri"/>
                </a:rPr>
                <a:t>t0</a:t>
              </a: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, t3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452" y="2441396"/>
              <a:ext cx="4350803" cy="109600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001302" y="1126799"/>
              <a:ext cx="3044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35090" y="1126799"/>
              <a:ext cx="3820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991" y="1126799"/>
              <a:ext cx="3900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W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297" y="3725636"/>
              <a:ext cx="4350803" cy="109600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0497" y="5009876"/>
              <a:ext cx="4350803" cy="1096004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788664" y="2975543"/>
              <a:ext cx="112889" cy="1150546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726575" y="1427177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755730" y="1427177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74841" y="1427176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56188" y="1126799"/>
              <a:ext cx="32668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0152" y="1888319"/>
              <a:ext cx="959918" cy="533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err="1">
                  <a:solidFill>
                    <a:prstClr val="black"/>
                  </a:solidFill>
                  <a:latin typeface="Calibri"/>
                </a:rPr>
                <a:t>inst</a:t>
              </a:r>
              <a:r>
                <a:rPr lang="en-US" b="0" baseline="-25000" dirty="0" err="1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="0" dirty="0" err="1">
                  <a:solidFill>
                    <a:prstClr val="black"/>
                  </a:solidFill>
                  <a:latin typeface="Calibri"/>
                </a:rPr>
                <a:t>.rd</a:t>
              </a:r>
              <a:endParaRPr lang="en-US" sz="20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3952" y="3463599"/>
              <a:ext cx="977739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inst</a:t>
              </a:r>
              <a:r>
                <a:rPr lang="en-US" sz="2000" b="0" baseline="-250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800" b="0" dirty="0">
                  <a:solidFill>
                    <a:prstClr val="black"/>
                  </a:solidFill>
                  <a:latin typeface="Calibri"/>
                </a:rPr>
                <a:t>.rs1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7000" y="1524001"/>
            <a:ext cx="2667000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Compare destination of older instructions in pipeline with sources of new instruction in decode stage.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Must ignore writes to x0</a:t>
            </a:r>
          </a:p>
        </p:txBody>
      </p:sp>
      <p:sp>
        <p:nvSpPr>
          <p:cNvPr id="23" name="Google Shape;601;g5ce8b99149_0_339">
            <a:extLst>
              <a:ext uri="{FF2B5EF4-FFF2-40B4-BE49-F238E27FC236}">
                <a16:creationId xmlns:a16="http://schemas.microsoft.com/office/drawing/2014/main" id="{771F7907-8BE5-EC45-BC0F-3B59BEC44C4A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9453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886200" y="495300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Forwarding Path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31635" y="350520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46104" y="3011269"/>
            <a:ext cx="516873" cy="990600"/>
            <a:chOff x="6324600" y="3115310"/>
            <a:chExt cx="51687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1"/>
              <a:ext cx="516873" cy="3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31635" y="270646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35710" y="316366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  <a:cs typeface="Calibri"/>
                </a:rPr>
                <a:t>DMEM</a:t>
              </a:r>
              <a:endParaRPr lang="en-US" sz="1800" b="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8600" y="3316070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dirty="0">
                    <a:solidFill>
                      <a:prstClr val="black"/>
                    </a:solidFill>
                    <a:latin typeface="Calibri"/>
                  </a:rPr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19401" y="278266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solidFill>
                      <a:prstClr val="black"/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1800" b="0" dirty="0">
                    <a:solidFill>
                      <a:prstClr val="black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35711" y="339226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Addr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56894" y="366480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DataW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69111" y="346846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rapezoid 71"/>
          <p:cNvSpPr/>
          <p:nvPr/>
        </p:nvSpPr>
        <p:spPr>
          <a:xfrm rot="5400000">
            <a:off x="4914900" y="312556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626310" y="356745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02510" y="331606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91201" y="3429001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00800" y="304800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00800" y="3048001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113558" y="255195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33400" y="308746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685800" y="335416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11299" y="3354170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080967" y="293538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736436" y="2438401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781800" y="274320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17236" y="2438400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257800" y="320040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657600" y="3276600"/>
            <a:ext cx="457200" cy="152400"/>
          </a:xfrm>
          <a:prstGeom prst="bentConnector3">
            <a:avLst>
              <a:gd name="adj1" fmla="val 6286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653957" y="3909537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62400" y="391506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276802" y="2705101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72" idx="2"/>
          </p:cNvCxnSpPr>
          <p:nvPr/>
        </p:nvCxnSpPr>
        <p:spPr>
          <a:xfrm rot="16200000" flipH="1">
            <a:off x="4673204" y="2769573"/>
            <a:ext cx="496092" cy="3683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200" y="2935070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931355" y="369570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4" name="Elbow Connector 393"/>
          <p:cNvCxnSpPr/>
          <p:nvPr/>
        </p:nvCxnSpPr>
        <p:spPr>
          <a:xfrm>
            <a:off x="2057400" y="373380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590800" y="37338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590800" y="40386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667000" y="2362201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324100" y="270510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274256" y="377190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08236" y="381000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594081" y="373510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228600" y="3200401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1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1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52401" y="3505201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100" b="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2133600"/>
            <a:ext cx="5562600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1" y="35814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33600" y="28956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33801" y="36576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87" name="Straight Arrow Connector 186"/>
          <p:cNvCxnSpPr/>
          <p:nvPr/>
        </p:nvCxnSpPr>
        <p:spPr>
          <a:xfrm>
            <a:off x="3810001" y="3276601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338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343400" y="396240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733801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9801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19801" y="3200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9801" y="3962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733801" y="3048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29601" y="31242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477000" y="251460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172202" y="2703256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867400" y="2133600"/>
            <a:ext cx="0" cy="12954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16372" y="251460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62000" y="251460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F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886200" y="236220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096000" y="228600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969604" y="403860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811742" y="4572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886200" y="281940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rs1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791108" y="412646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96000" y="335280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6096001" y="411480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876800" y="426720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imm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419600" y="434340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prstClr val="black"/>
                  </a:solidFill>
                  <a:latin typeface="Calibri"/>
                </a:rPr>
                <a:t>Imm</a:t>
              </a: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60198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2296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343400" y="457200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72200" y="457200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305801" y="4724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W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590800" y="228600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094817" y="2781984"/>
            <a:ext cx="1220569" cy="228600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563436" y="2346615"/>
            <a:ext cx="3837364" cy="3496847"/>
            <a:chOff x="2563436" y="1489364"/>
            <a:chExt cx="3837364" cy="3496847"/>
          </a:xfrm>
        </p:grpSpPr>
        <p:grpSp>
          <p:nvGrpSpPr>
            <p:cNvPr id="44" name="Group 43"/>
            <p:cNvGrpSpPr/>
            <p:nvPr/>
          </p:nvGrpSpPr>
          <p:grpSpPr>
            <a:xfrm>
              <a:off x="4903454" y="1953909"/>
              <a:ext cx="1497346" cy="233438"/>
              <a:chOff x="4903454" y="1953909"/>
              <a:chExt cx="1497346" cy="233438"/>
            </a:xfrm>
          </p:grpSpPr>
          <p:cxnSp>
            <p:nvCxnSpPr>
              <p:cNvPr id="15" name="Straight Connector 14"/>
              <p:cNvCxnSpPr>
                <a:cxnSpLocks/>
              </p:cNvCxnSpPr>
              <p:nvPr/>
            </p:nvCxnSpPr>
            <p:spPr>
              <a:xfrm>
                <a:off x="5726575" y="2187347"/>
                <a:ext cx="674225" cy="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714816" y="1962150"/>
                <a:ext cx="184" cy="213437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921092" y="1958029"/>
                <a:ext cx="781966" cy="1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 flipV="1">
                <a:off x="4909334" y="1953909"/>
                <a:ext cx="5878" cy="233438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903454" y="2181467"/>
                <a:ext cx="176383" cy="176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2563436" y="4409974"/>
              <a:ext cx="2269464" cy="5762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srgbClr val="FF0000"/>
                  </a:solidFill>
                  <a:latin typeface="Calibri"/>
                </a:rPr>
                <a:t>Forwarding Control Logic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828011" y="4092456"/>
              <a:ext cx="5879" cy="32339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>
              <a:off x="4109264" y="4097857"/>
              <a:ext cx="5879" cy="32339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72" idx="3"/>
            </p:cNvCxnSpPr>
            <p:nvPr/>
          </p:nvCxnSpPr>
          <p:spPr>
            <a:xfrm flipV="1">
              <a:off x="4832900" y="2563435"/>
              <a:ext cx="348700" cy="2134658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4584304" y="1742604"/>
              <a:ext cx="774336" cy="267855"/>
            </a:xfrm>
            <a:prstGeom prst="bentConnector3">
              <a:avLst>
                <a:gd name="adj1" fmla="val 99203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601;g5ce8b99149_0_339">
            <a:extLst>
              <a:ext uri="{FF2B5EF4-FFF2-40B4-BE49-F238E27FC236}">
                <a16:creationId xmlns:a16="http://schemas.microsoft.com/office/drawing/2014/main" id="{9CE15A66-0504-EC41-9A0E-78B8DE501A30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23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950640"/>
            <a:ext cx="7896225" cy="51847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Class Presentation, RISC-V CPU Control, Pipelining,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>
              <a:sym typeface="Helvetica" charset="0"/>
            </a:endParaRPr>
          </a:p>
          <a:p>
            <a:r>
              <a:rPr lang="en-US" sz="2000" dirty="0"/>
              <a:t>Book: Digital Design and Computer Architecture: RISC-V Edition, Harris &amp; Harris Elsevier</a:t>
            </a:r>
          </a:p>
          <a:p>
            <a:r>
              <a:rPr lang="en-US" sz="2000" dirty="0"/>
              <a:t>Class Presentation, CS61C, Machine Structures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Dan Garcia and Miki Lustig, 2019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57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9124E7-7B51-0949-BC74-6470CB70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dirty="0"/>
              <a:t>Data Hazard in Loads</a:t>
            </a:r>
          </a:p>
        </p:txBody>
      </p:sp>
    </p:spTree>
    <p:extLst>
      <p:ext uri="{BB962C8B-B14F-4D97-AF65-F5344CB8AC3E}">
        <p14:creationId xmlns:p14="http://schemas.microsoft.com/office/powerpoint/2010/main" val="222926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5"/>
          <p:cNvSpPr txBox="1"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Data Hazard: Loads</a:t>
            </a:r>
            <a:endParaRPr dirty="0"/>
          </a:p>
        </p:txBody>
      </p:sp>
      <p:sp>
        <p:nvSpPr>
          <p:cNvPr id="1696" name="Google Shape;1696;p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Recall:  Dataflow backwards in time are hazards</a:t>
            </a:r>
            <a:endParaRPr dirty="0">
              <a:cs typeface="Arial" charset="0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dirty="0">
              <a:cs typeface="Arial" charset="0"/>
              <a:sym typeface="Calibri"/>
            </a:endParaRPr>
          </a:p>
          <a:p>
            <a:endParaRPr lang="en-US" dirty="0">
              <a:cs typeface="Arial" charset="0"/>
              <a:sym typeface="Calibri"/>
            </a:endParaRPr>
          </a:p>
          <a:p>
            <a:endParaRPr lang="en-US" dirty="0">
              <a:cs typeface="Arial" charset="0"/>
              <a:sym typeface="Calibri"/>
            </a:endParaRPr>
          </a:p>
          <a:p>
            <a:r>
              <a:rPr lang="en-US" dirty="0">
                <a:cs typeface="Arial" charset="0"/>
                <a:sym typeface="Calibri"/>
              </a:rPr>
              <a:t>Can’t solve all cases with forwarding</a:t>
            </a:r>
            <a:endParaRPr dirty="0">
              <a:cs typeface="Arial" charset="0"/>
            </a:endParaRPr>
          </a:p>
          <a:p>
            <a:pPr lvl="1"/>
            <a:r>
              <a:rPr lang="en-US" dirty="0">
                <a:sym typeface="Calibri"/>
              </a:rPr>
              <a:t>Must stall instruction dependent on load (sub), then forward after the load is done (more hardware)</a:t>
            </a:r>
            <a:endParaRPr dirty="0">
              <a:sym typeface="Times"/>
            </a:endParaRPr>
          </a:p>
          <a:p>
            <a:endParaRPr dirty="0">
              <a:cs typeface="Arial" charset="0"/>
              <a:sym typeface="Calibri"/>
            </a:endParaRPr>
          </a:p>
        </p:txBody>
      </p:sp>
      <p:sp>
        <p:nvSpPr>
          <p:cNvPr id="1698" name="Google Shape;1698;p35"/>
          <p:cNvSpPr/>
          <p:nvPr/>
        </p:nvSpPr>
        <p:spPr>
          <a:xfrm>
            <a:off x="1444752" y="3656647"/>
            <a:ext cx="2676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t3,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35"/>
          <p:cNvSpPr/>
          <p:nvPr/>
        </p:nvSpPr>
        <p:spPr>
          <a:xfrm>
            <a:off x="1470152" y="2932748"/>
            <a:ext cx="2238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</a:t>
            </a:r>
            <a:r>
              <a:rPr lang="en-US" sz="2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0(t1)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0" name="Google Shape;1700;p35"/>
          <p:cNvGrpSpPr/>
          <p:nvPr/>
        </p:nvGrpSpPr>
        <p:grpSpPr>
          <a:xfrm>
            <a:off x="3871555" y="2446755"/>
            <a:ext cx="4400587" cy="1970366"/>
            <a:chOff x="3005297" y="3725636"/>
            <a:chExt cx="5316003" cy="2380244"/>
          </a:xfrm>
        </p:grpSpPr>
        <p:pic>
          <p:nvPicPr>
            <p:cNvPr id="1701" name="Google Shape;1701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297" y="3725636"/>
              <a:ext cx="4350803" cy="109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2" name="Google Shape;1702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0497" y="5009876"/>
              <a:ext cx="4350803" cy="1096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3" name="Google Shape;1703;p35"/>
          <p:cNvSpPr/>
          <p:nvPr/>
        </p:nvSpPr>
        <p:spPr>
          <a:xfrm>
            <a:off x="6223200" y="2459675"/>
            <a:ext cx="551700" cy="86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5"/>
          <p:cNvSpPr/>
          <p:nvPr/>
        </p:nvSpPr>
        <p:spPr>
          <a:xfrm>
            <a:off x="6278587" y="3553425"/>
            <a:ext cx="551700" cy="86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5" name="Google Shape;1705;p35"/>
          <p:cNvCxnSpPr>
            <a:stCxn id="1703" idx="3"/>
            <a:endCxn id="1704" idx="1"/>
          </p:cNvCxnSpPr>
          <p:nvPr/>
        </p:nvCxnSpPr>
        <p:spPr>
          <a:xfrm flipH="1">
            <a:off x="6278700" y="2891525"/>
            <a:ext cx="496200" cy="109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601;g5ce8b99149_0_339">
            <a:extLst>
              <a:ext uri="{FF2B5EF4-FFF2-40B4-BE49-F238E27FC236}">
                <a16:creationId xmlns:a16="http://schemas.microsoft.com/office/drawing/2014/main" id="{7FD2B4C7-9709-C94F-AE33-2457E3A0BBD7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15174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6"/>
          <p:cNvSpPr txBox="1">
            <a:spLocks noGrp="1"/>
          </p:cNvSpPr>
          <p:nvPr>
            <p:ph type="title"/>
          </p:nvPr>
        </p:nvSpPr>
        <p:spPr>
          <a:xfrm>
            <a:off x="404042" y="3384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Data Hazard: Loads –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Sol 1: Stalling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12" name="Google Shape;1712;p36"/>
          <p:cNvSpPr txBox="1">
            <a:spLocks noGrp="1"/>
          </p:cNvSpPr>
          <p:nvPr>
            <p:ph type="body" idx="1"/>
          </p:nvPr>
        </p:nvSpPr>
        <p:spPr>
          <a:xfrm>
            <a:off x="522287" y="1170335"/>
            <a:ext cx="822960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Hardware stalls pipeline</a:t>
            </a:r>
            <a:endParaRPr dirty="0">
              <a:cs typeface="Arial" charset="0"/>
            </a:endParaRPr>
          </a:p>
          <a:p>
            <a:pPr lvl="1"/>
            <a:r>
              <a:rPr lang="en-US" dirty="0">
                <a:sym typeface="Calibri"/>
              </a:rPr>
              <a:t>Called “hardware interlock”</a:t>
            </a:r>
          </a:p>
          <a:p>
            <a:pPr lvl="1"/>
            <a:r>
              <a:rPr lang="en-US" dirty="0">
                <a:sym typeface="Calibri"/>
              </a:rPr>
              <a:t>Holding up the operation until data is available</a:t>
            </a:r>
            <a:endParaRPr dirty="0">
              <a:sym typeface="Times"/>
            </a:endParaRPr>
          </a:p>
          <a:p>
            <a:endParaRPr dirty="0">
              <a:cs typeface="Arial" charset="0"/>
              <a:sym typeface="Calibri"/>
            </a:endParaRPr>
          </a:p>
        </p:txBody>
      </p:sp>
      <p:sp>
        <p:nvSpPr>
          <p:cNvPr id="1714" name="Google Shape;1714;p36"/>
          <p:cNvSpPr txBox="1"/>
          <p:nvPr/>
        </p:nvSpPr>
        <p:spPr>
          <a:xfrm>
            <a:off x="6264019" y="2332543"/>
            <a:ext cx="2775211" cy="81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what happens in hardware in a “hardware interlock”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36"/>
          <p:cNvSpPr/>
          <p:nvPr/>
        </p:nvSpPr>
        <p:spPr>
          <a:xfrm>
            <a:off x="531812" y="3679827"/>
            <a:ext cx="2857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t3, t0,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6"/>
          <p:cNvSpPr/>
          <p:nvPr/>
        </p:nvSpPr>
        <p:spPr>
          <a:xfrm>
            <a:off x="522287" y="4613275"/>
            <a:ext cx="2857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t5, t0, t4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6"/>
          <p:cNvSpPr/>
          <p:nvPr/>
        </p:nvSpPr>
        <p:spPr>
          <a:xfrm>
            <a:off x="522287" y="5527675"/>
            <a:ext cx="23812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t7, t0, t6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6"/>
          <p:cNvSpPr/>
          <p:nvPr/>
        </p:nvSpPr>
        <p:spPr>
          <a:xfrm>
            <a:off x="674687" y="2689225"/>
            <a:ext cx="238125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0(t1)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350" y="2751750"/>
            <a:ext cx="2931239" cy="61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6"/>
          <p:cNvPicPr preferRelativeResize="0"/>
          <p:nvPr/>
        </p:nvPicPr>
        <p:blipFill rotWithShape="1">
          <a:blip r:embed="rId3">
            <a:alphaModFix/>
          </a:blip>
          <a:srcRect r="58507"/>
          <a:stretch/>
        </p:blipFill>
        <p:spPr>
          <a:xfrm>
            <a:off x="3630624" y="3622300"/>
            <a:ext cx="1216225" cy="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36"/>
          <p:cNvPicPr preferRelativeResize="0"/>
          <p:nvPr/>
        </p:nvPicPr>
        <p:blipFill rotWithShape="1">
          <a:blip r:embed="rId3">
            <a:alphaModFix/>
          </a:blip>
          <a:srcRect r="80720"/>
          <a:stretch/>
        </p:blipFill>
        <p:spPr>
          <a:xfrm>
            <a:off x="4281720" y="4517675"/>
            <a:ext cx="565125" cy="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135" y="5300070"/>
            <a:ext cx="2931239" cy="61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Google Shape;1723;p36"/>
          <p:cNvPicPr preferRelativeResize="0"/>
          <p:nvPr/>
        </p:nvPicPr>
        <p:blipFill rotWithShape="1">
          <a:blip r:embed="rId3">
            <a:alphaModFix/>
          </a:blip>
          <a:srcRect l="41621" r="-5"/>
          <a:stretch/>
        </p:blipFill>
        <p:spPr>
          <a:xfrm>
            <a:off x="5548758" y="3634713"/>
            <a:ext cx="1711325" cy="6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36"/>
          <p:cNvSpPr/>
          <p:nvPr/>
        </p:nvSpPr>
        <p:spPr>
          <a:xfrm>
            <a:off x="4767300" y="36423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pic>
        <p:nvPicPr>
          <p:cNvPr id="1725" name="Google Shape;1725;p36"/>
          <p:cNvPicPr preferRelativeResize="0"/>
          <p:nvPr/>
        </p:nvPicPr>
        <p:blipFill rotWithShape="1">
          <a:blip r:embed="rId3">
            <a:alphaModFix/>
          </a:blip>
          <a:srcRect l="20115"/>
          <a:stretch/>
        </p:blipFill>
        <p:spPr>
          <a:xfrm>
            <a:off x="5752335" y="4554050"/>
            <a:ext cx="2341575" cy="6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6"/>
          <p:cNvSpPr/>
          <p:nvPr/>
        </p:nvSpPr>
        <p:spPr>
          <a:xfrm>
            <a:off x="4843500" y="46329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sp>
        <p:nvSpPr>
          <p:cNvPr id="1727" name="Google Shape;1727;p36"/>
          <p:cNvSpPr/>
          <p:nvPr/>
        </p:nvSpPr>
        <p:spPr>
          <a:xfrm>
            <a:off x="4843500" y="53551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sp>
        <p:nvSpPr>
          <p:cNvPr id="19" name="Google Shape;601;g5ce8b99149_0_339">
            <a:extLst>
              <a:ext uri="{FF2B5EF4-FFF2-40B4-BE49-F238E27FC236}">
                <a16:creationId xmlns:a16="http://schemas.microsoft.com/office/drawing/2014/main" id="{6F451DD3-C0CA-7C40-8548-0FC568F0C317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0910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6"/>
          <p:cNvSpPr txBox="1">
            <a:spLocks noGrp="1"/>
          </p:cNvSpPr>
          <p:nvPr>
            <p:ph type="title"/>
          </p:nvPr>
        </p:nvSpPr>
        <p:spPr>
          <a:xfrm>
            <a:off x="449482" y="-392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Data Hazard: Loads</a:t>
            </a:r>
            <a:endParaRPr dirty="0"/>
          </a:p>
        </p:txBody>
      </p:sp>
      <p:sp>
        <p:nvSpPr>
          <p:cNvPr id="1712" name="Google Shape;1712;p36"/>
          <p:cNvSpPr txBox="1">
            <a:spLocks noGrp="1"/>
          </p:cNvSpPr>
          <p:nvPr>
            <p:ph type="body" idx="1"/>
          </p:nvPr>
        </p:nvSpPr>
        <p:spPr>
          <a:xfrm>
            <a:off x="532928" y="829213"/>
            <a:ext cx="8229600" cy="150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  <a:sym typeface="Calibri"/>
              </a:rPr>
              <a:t>Stalling the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charset="0"/>
                <a:sym typeface="Calibri"/>
              </a:rPr>
              <a:t>sub</a:t>
            </a:r>
            <a:r>
              <a:rPr lang="en-US" dirty="0">
                <a:cs typeface="Arial" charset="0"/>
                <a:sym typeface="Calibri"/>
              </a:rPr>
              <a:t> instruction after Decoding operation (before register read). Instruction add should remain in Fetch stage during both cycles.. And so on</a:t>
            </a:r>
          </a:p>
          <a:p>
            <a:r>
              <a:rPr lang="en-US" dirty="0">
                <a:cs typeface="Arial" charset="0"/>
                <a:sym typeface="Calibri"/>
              </a:rPr>
              <a:t>Use forwarding</a:t>
            </a:r>
          </a:p>
          <a:p>
            <a:endParaRPr dirty="0">
              <a:cs typeface="Arial" charset="0"/>
              <a:sym typeface="Calibri"/>
            </a:endParaRPr>
          </a:p>
        </p:txBody>
      </p:sp>
      <p:sp>
        <p:nvSpPr>
          <p:cNvPr id="1714" name="Google Shape;1714;p36"/>
          <p:cNvSpPr txBox="1"/>
          <p:nvPr/>
        </p:nvSpPr>
        <p:spPr>
          <a:xfrm>
            <a:off x="6111291" y="4132065"/>
            <a:ext cx="2775211" cy="4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Double pumping</a:t>
            </a:r>
            <a:endParaRPr sz="2000" b="0" i="0" u="none" strike="noStrike" cap="none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36"/>
          <p:cNvSpPr/>
          <p:nvPr/>
        </p:nvSpPr>
        <p:spPr>
          <a:xfrm>
            <a:off x="531812" y="3679827"/>
            <a:ext cx="2857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t3, t0,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6"/>
          <p:cNvSpPr/>
          <p:nvPr/>
        </p:nvSpPr>
        <p:spPr>
          <a:xfrm>
            <a:off x="522287" y="4613275"/>
            <a:ext cx="2857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t5, t0, t4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6"/>
          <p:cNvSpPr/>
          <p:nvPr/>
        </p:nvSpPr>
        <p:spPr>
          <a:xfrm>
            <a:off x="522287" y="5527675"/>
            <a:ext cx="23812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t7, t0, t6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6"/>
          <p:cNvSpPr/>
          <p:nvPr/>
        </p:nvSpPr>
        <p:spPr>
          <a:xfrm>
            <a:off x="674687" y="2689225"/>
            <a:ext cx="238125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0(t1)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350" y="2751750"/>
            <a:ext cx="2931239" cy="61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6"/>
          <p:cNvPicPr preferRelativeResize="0"/>
          <p:nvPr/>
        </p:nvPicPr>
        <p:blipFill rotWithShape="1">
          <a:blip r:embed="rId3">
            <a:alphaModFix/>
          </a:blip>
          <a:srcRect r="58507"/>
          <a:stretch/>
        </p:blipFill>
        <p:spPr>
          <a:xfrm>
            <a:off x="3630624" y="3622300"/>
            <a:ext cx="1216225" cy="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36"/>
          <p:cNvPicPr preferRelativeResize="0"/>
          <p:nvPr/>
        </p:nvPicPr>
        <p:blipFill rotWithShape="1">
          <a:blip r:embed="rId3">
            <a:alphaModFix/>
          </a:blip>
          <a:srcRect r="80720"/>
          <a:stretch/>
        </p:blipFill>
        <p:spPr>
          <a:xfrm>
            <a:off x="4281720" y="4517675"/>
            <a:ext cx="565125" cy="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135" y="5300070"/>
            <a:ext cx="2931239" cy="61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Google Shape;1723;p36"/>
          <p:cNvPicPr preferRelativeResize="0"/>
          <p:nvPr/>
        </p:nvPicPr>
        <p:blipFill rotWithShape="1">
          <a:blip r:embed="rId3">
            <a:alphaModFix/>
          </a:blip>
          <a:srcRect l="41621" r="-5"/>
          <a:stretch/>
        </p:blipFill>
        <p:spPr>
          <a:xfrm>
            <a:off x="5548758" y="3634713"/>
            <a:ext cx="1711325" cy="6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36"/>
          <p:cNvSpPr/>
          <p:nvPr/>
        </p:nvSpPr>
        <p:spPr>
          <a:xfrm>
            <a:off x="4767300" y="36423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pic>
        <p:nvPicPr>
          <p:cNvPr id="1725" name="Google Shape;1725;p36"/>
          <p:cNvPicPr preferRelativeResize="0"/>
          <p:nvPr/>
        </p:nvPicPr>
        <p:blipFill rotWithShape="1">
          <a:blip r:embed="rId3">
            <a:alphaModFix/>
          </a:blip>
          <a:srcRect l="20115"/>
          <a:stretch/>
        </p:blipFill>
        <p:spPr>
          <a:xfrm>
            <a:off x="5752335" y="4554050"/>
            <a:ext cx="2341575" cy="6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6"/>
          <p:cNvSpPr/>
          <p:nvPr/>
        </p:nvSpPr>
        <p:spPr>
          <a:xfrm>
            <a:off x="4843500" y="46329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sp>
        <p:nvSpPr>
          <p:cNvPr id="1727" name="Google Shape;1727;p36"/>
          <p:cNvSpPr/>
          <p:nvPr/>
        </p:nvSpPr>
        <p:spPr>
          <a:xfrm>
            <a:off x="4843500" y="5355125"/>
            <a:ext cx="905400" cy="520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bubble</a:t>
            </a:r>
            <a:endParaRPr sz="1000"/>
          </a:p>
        </p:txBody>
      </p:sp>
      <p:cxnSp>
        <p:nvCxnSpPr>
          <p:cNvPr id="18" name="Google Shape;1705;p35">
            <a:extLst>
              <a:ext uri="{FF2B5EF4-FFF2-40B4-BE49-F238E27FC236}">
                <a16:creationId xmlns:a16="http://schemas.microsoft.com/office/drawing/2014/main" id="{ABE43C16-669F-4647-AC1E-9AAC792AACCE}"/>
              </a:ext>
            </a:extLst>
          </p:cNvPr>
          <p:cNvCxnSpPr>
            <a:cxnSpLocks/>
          </p:cNvCxnSpPr>
          <p:nvPr/>
        </p:nvCxnSpPr>
        <p:spPr>
          <a:xfrm>
            <a:off x="5539678" y="3057215"/>
            <a:ext cx="0" cy="7282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705;p35">
            <a:extLst>
              <a:ext uri="{FF2B5EF4-FFF2-40B4-BE49-F238E27FC236}">
                <a16:creationId xmlns:a16="http://schemas.microsoft.com/office/drawing/2014/main" id="{3B0383EB-F739-B74F-B901-F503ED6DD44A}"/>
              </a:ext>
            </a:extLst>
          </p:cNvPr>
          <p:cNvCxnSpPr>
            <a:cxnSpLocks/>
          </p:cNvCxnSpPr>
          <p:nvPr/>
        </p:nvCxnSpPr>
        <p:spPr>
          <a:xfrm>
            <a:off x="5729930" y="3151048"/>
            <a:ext cx="235867" cy="167208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3" name="Google Shape;601;g5ce8b99149_0_339">
            <a:extLst>
              <a:ext uri="{FF2B5EF4-FFF2-40B4-BE49-F238E27FC236}">
                <a16:creationId xmlns:a16="http://schemas.microsoft.com/office/drawing/2014/main" id="{40E3790B-5F4B-5040-8064-3B7B71D86EF8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7018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3056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5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560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3400" y="914400"/>
          <a:ext cx="8229600" cy="531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8" imgW="6958978" imgH="4492198" progId="Visio.Drawing.11">
                  <p:embed/>
                </p:oleObj>
              </mc:Choice>
              <mc:Fallback>
                <p:oleObj name="Visio" r:id="rId8" imgW="6958978" imgH="4492198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914400"/>
                        <a:ext cx="8229600" cy="5312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C62DE67-1B83-F545-870D-8DCDA0C4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826"/>
            <a:ext cx="7591425" cy="762000"/>
          </a:xfrm>
        </p:spPr>
        <p:txBody>
          <a:bodyPr/>
          <a:lstStyle/>
          <a:p>
            <a:r>
              <a:rPr lang="en-US" dirty="0"/>
              <a:t>Stalling Hardware</a:t>
            </a:r>
          </a:p>
        </p:txBody>
      </p: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614C2C34-4EEC-0941-85CC-7E84072AF0B5}"/>
              </a:ext>
            </a:extLst>
          </p:cNvPr>
          <p:cNvSpPr txBox="1">
            <a:spLocks/>
          </p:cNvSpPr>
          <p:nvPr/>
        </p:nvSpPr>
        <p:spPr>
          <a:xfrm>
            <a:off x="0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</p:spTree>
    <p:extLst>
      <p:ext uri="{BB962C8B-B14F-4D97-AF65-F5344CB8AC3E}">
        <p14:creationId xmlns:p14="http://schemas.microsoft.com/office/powerpoint/2010/main" val="39826638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07867" y="1143000"/>
          <a:ext cx="878373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7" imgW="4807546" imgH="1709512" progId="Visio.Drawing.11">
                  <p:embed/>
                </p:oleObj>
              </mc:Choice>
              <mc:Fallback>
                <p:oleObj name="Visio" r:id="rId7" imgW="4807546" imgH="1709512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867" y="1143000"/>
                        <a:ext cx="8783733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8221D5A-66B2-7945-87B6-E3318FA6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67" y="169069"/>
            <a:ext cx="8612605" cy="762000"/>
          </a:xfrm>
        </p:spPr>
        <p:txBody>
          <a:bodyPr/>
          <a:lstStyle/>
          <a:p>
            <a:r>
              <a:rPr lang="en-US" dirty="0"/>
              <a:t>Stalling – Another example (self reading)</a:t>
            </a:r>
          </a:p>
        </p:txBody>
      </p:sp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0DF84A13-60E7-E14D-BFD0-C2FFABE8E45A}"/>
              </a:ext>
            </a:extLst>
          </p:cNvPr>
          <p:cNvSpPr txBox="1">
            <a:spLocks/>
          </p:cNvSpPr>
          <p:nvPr/>
        </p:nvSpPr>
        <p:spPr>
          <a:xfrm>
            <a:off x="0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</p:spTree>
    <p:extLst>
      <p:ext uri="{BB962C8B-B14F-4D97-AF65-F5344CB8AC3E}">
        <p14:creationId xmlns:p14="http://schemas.microsoft.com/office/powerpoint/2010/main" val="410745629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8600" y="1143000"/>
          <a:ext cx="881054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7" imgW="5068803" imgH="1709512" progId="Visio.Drawing.11">
                  <p:embed/>
                </p:oleObj>
              </mc:Choice>
              <mc:Fallback>
                <p:oleObj name="Visio" r:id="rId7" imgW="5068803" imgH="1709512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1143000"/>
                        <a:ext cx="881054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57ACE08-CB94-2A4B-99EC-D9854787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5732"/>
            <a:ext cx="8136904" cy="762000"/>
          </a:xfrm>
        </p:spPr>
        <p:txBody>
          <a:bodyPr/>
          <a:lstStyle/>
          <a:p>
            <a:r>
              <a:rPr lang="en-US" dirty="0"/>
              <a:t>Stalling – Another example (self reading)</a:t>
            </a:r>
          </a:p>
        </p:txBody>
      </p:sp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8E0C50F4-141F-9E47-83CB-6F6986C653F1}"/>
              </a:ext>
            </a:extLst>
          </p:cNvPr>
          <p:cNvSpPr txBox="1">
            <a:spLocks/>
          </p:cNvSpPr>
          <p:nvPr/>
        </p:nvSpPr>
        <p:spPr>
          <a:xfrm>
            <a:off x="0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</p:spTree>
    <p:extLst>
      <p:ext uri="{BB962C8B-B14F-4D97-AF65-F5344CB8AC3E}">
        <p14:creationId xmlns:p14="http://schemas.microsoft.com/office/powerpoint/2010/main" val="3972869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531B-1D16-AC49-AFE2-1DBD9B41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647735" cy="762000"/>
          </a:xfrm>
        </p:spPr>
        <p:txBody>
          <a:bodyPr/>
          <a:lstStyle/>
          <a:p>
            <a:r>
              <a:rPr lang="en-US" sz="3200" dirty="0"/>
              <a:t>Data Hazard Loads: </a:t>
            </a:r>
            <a:r>
              <a:rPr lang="en-US" sz="3200" dirty="0" err="1"/>
              <a:t>Soln</a:t>
            </a:r>
            <a:r>
              <a:rPr lang="en-US" sz="3200" dirty="0"/>
              <a:t> 2 </a:t>
            </a:r>
            <a:r>
              <a:rPr lang="en-US" sz="3200" dirty="0">
                <a:solidFill>
                  <a:srgbClr val="FF0000"/>
                </a:solidFill>
              </a:rPr>
              <a:t>Rearrange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ECBE-4006-CD47-AC9B-3BA4769A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975"/>
            <a:ext cx="7704856" cy="4968329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Move independent useful instructions forward</a:t>
            </a:r>
          </a:p>
          <a:p>
            <a:r>
              <a:rPr lang="en-US" dirty="0">
                <a:cs typeface="Arial" charset="0"/>
              </a:rPr>
              <a:t>If there are instructions that are not data dependent on the current instruction, these can be moved up next to the current instruction </a:t>
            </a:r>
          </a:p>
          <a:p>
            <a:r>
              <a:rPr lang="en-US" dirty="0">
                <a:cs typeface="Arial" charset="0"/>
              </a:rPr>
              <a:t>This will insure that there is no stalls</a:t>
            </a:r>
          </a:p>
          <a:p>
            <a:r>
              <a:rPr lang="en-US" dirty="0">
                <a:cs typeface="Arial" charset="0"/>
              </a:rPr>
              <a:t>The number of independent instructions to be inserted (moved up) depends on when the data is becoming available (due to dependency) </a:t>
            </a:r>
          </a:p>
          <a:p>
            <a:r>
              <a:rPr lang="en-US" dirty="0">
                <a:cs typeface="Arial" charset="0"/>
              </a:rPr>
              <a:t>Care must be taken in moving instruction forward (moving up).</a:t>
            </a:r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06C7DCD4-5CDC-C348-B7A1-49B7FE1330FE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91494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39"/>
          <p:cNvSpPr txBox="1">
            <a:spLocks noGrp="1"/>
          </p:cNvSpPr>
          <p:nvPr>
            <p:ph type="title"/>
          </p:nvPr>
        </p:nvSpPr>
        <p:spPr>
          <a:xfrm>
            <a:off x="222739" y="142390"/>
            <a:ext cx="8628184" cy="82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Scheduling to Avoid Stalls</a:t>
            </a:r>
            <a:endParaRPr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7" name="Google Shape;1767;p39"/>
          <p:cNvSpPr txBox="1">
            <a:spLocks noGrp="1"/>
          </p:cNvSpPr>
          <p:nvPr>
            <p:ph type="body" idx="1"/>
          </p:nvPr>
        </p:nvSpPr>
        <p:spPr>
          <a:xfrm>
            <a:off x="222739" y="1043757"/>
            <a:ext cx="8628184" cy="47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Reorder code to avoid use of load result in the next instruction!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code for  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D=A+B; E=A+C;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ourier New"/>
            </a:endParaRPr>
          </a:p>
        </p:txBody>
      </p:sp>
      <p:sp>
        <p:nvSpPr>
          <p:cNvPr id="1769" name="Google Shape;1769;p39"/>
          <p:cNvSpPr txBox="1"/>
          <p:nvPr/>
        </p:nvSpPr>
        <p:spPr>
          <a:xfrm>
            <a:off x="985568" y="2303339"/>
            <a:ext cx="2704032" cy="3594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 Order: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t1, 0(t0)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t2, 4(t0)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t3, t1, t2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t3, 12(t0)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t4, 8(t0)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t5, t1, t4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t5, 16(t0)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0" name="Google Shape;1770;p39"/>
          <p:cNvSpPr txBox="1"/>
          <p:nvPr/>
        </p:nvSpPr>
        <p:spPr>
          <a:xfrm>
            <a:off x="5303520" y="2303339"/>
            <a:ext cx="2724863" cy="3594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Alternative: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t1, 0(t0)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t2, 4(t0)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t4, 8(t0)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t3, t1, t2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t3, 12(t0)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t5, t1, t4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t5, 16(t0)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1" name="Google Shape;1771;p39"/>
          <p:cNvCxnSpPr>
            <a:cxnSpLocks/>
          </p:cNvCxnSpPr>
          <p:nvPr/>
        </p:nvCxnSpPr>
        <p:spPr>
          <a:xfrm flipV="1">
            <a:off x="3517799" y="3496058"/>
            <a:ext cx="1753252" cy="663225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72" name="Google Shape;1772;p39"/>
          <p:cNvGrpSpPr/>
          <p:nvPr/>
        </p:nvGrpSpPr>
        <p:grpSpPr>
          <a:xfrm>
            <a:off x="1902636" y="2846062"/>
            <a:ext cx="1498284" cy="838345"/>
            <a:chOff x="3152246" y="3890841"/>
            <a:chExt cx="1791134" cy="838345"/>
          </a:xfrm>
        </p:grpSpPr>
        <p:sp>
          <p:nvSpPr>
            <p:cNvPr id="1773" name="Google Shape;1773;p39"/>
            <p:cNvSpPr/>
            <p:nvPr/>
          </p:nvSpPr>
          <p:spPr>
            <a:xfrm>
              <a:off x="3152246" y="3890841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4295680" y="4297386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5" name="Google Shape;1775;p39"/>
            <p:cNvCxnSpPr/>
            <p:nvPr/>
          </p:nvCxnSpPr>
          <p:spPr>
            <a:xfrm>
              <a:off x="3760644" y="4178182"/>
              <a:ext cx="539798" cy="29700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76" name="Google Shape;1776;p39"/>
          <p:cNvGrpSpPr/>
          <p:nvPr/>
        </p:nvGrpSpPr>
        <p:grpSpPr>
          <a:xfrm>
            <a:off x="1851263" y="3939136"/>
            <a:ext cx="1661253" cy="687809"/>
            <a:chOff x="2793809" y="5027541"/>
            <a:chExt cx="1768043" cy="899920"/>
          </a:xfrm>
        </p:grpSpPr>
        <p:sp>
          <p:nvSpPr>
            <p:cNvPr id="1777" name="Google Shape;1777;p39"/>
            <p:cNvSpPr/>
            <p:nvPr/>
          </p:nvSpPr>
          <p:spPr>
            <a:xfrm>
              <a:off x="2793809" y="5027541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914152" y="5495660"/>
              <a:ext cx="647700" cy="431801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9" name="Google Shape;1779;p39"/>
            <p:cNvCxnSpPr/>
            <p:nvPr/>
          </p:nvCxnSpPr>
          <p:spPr>
            <a:xfrm>
              <a:off x="3422459" y="5292653"/>
              <a:ext cx="608975" cy="255074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80" name="Google Shape;1780;p39"/>
          <p:cNvGrpSpPr/>
          <p:nvPr/>
        </p:nvGrpSpPr>
        <p:grpSpPr>
          <a:xfrm>
            <a:off x="5935300" y="2910541"/>
            <a:ext cx="2150856" cy="1053306"/>
            <a:chOff x="6084888" y="3573463"/>
            <a:chExt cx="1760682" cy="1358754"/>
          </a:xfrm>
        </p:grpSpPr>
        <p:sp>
          <p:nvSpPr>
            <p:cNvPr id="1781" name="Google Shape;1781;p39"/>
            <p:cNvSpPr/>
            <p:nvPr/>
          </p:nvSpPr>
          <p:spPr>
            <a:xfrm>
              <a:off x="6084888" y="3573463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7197870" y="4500417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3" name="Google Shape;1783;p39"/>
            <p:cNvCxnSpPr/>
            <p:nvPr/>
          </p:nvCxnSpPr>
          <p:spPr>
            <a:xfrm>
              <a:off x="6726238" y="3829048"/>
              <a:ext cx="740641" cy="683961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84" name="Google Shape;1784;p39"/>
          <p:cNvGrpSpPr/>
          <p:nvPr/>
        </p:nvGrpSpPr>
        <p:grpSpPr>
          <a:xfrm>
            <a:off x="6093591" y="3245955"/>
            <a:ext cx="1668319" cy="1386362"/>
            <a:chOff x="6038706" y="4234006"/>
            <a:chExt cx="1668319" cy="1788392"/>
          </a:xfrm>
        </p:grpSpPr>
        <p:sp>
          <p:nvSpPr>
            <p:cNvPr id="1785" name="Google Shape;1785;p39"/>
            <p:cNvSpPr/>
            <p:nvPr/>
          </p:nvSpPr>
          <p:spPr>
            <a:xfrm>
              <a:off x="7059325" y="5590598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6038706" y="4234006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7" name="Google Shape;1787;p39"/>
            <p:cNvCxnSpPr/>
            <p:nvPr/>
          </p:nvCxnSpPr>
          <p:spPr>
            <a:xfrm>
              <a:off x="6531698" y="4607675"/>
              <a:ext cx="698500" cy="106218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88" name="Google Shape;1788;p39"/>
          <p:cNvGrpSpPr/>
          <p:nvPr/>
        </p:nvGrpSpPr>
        <p:grpSpPr>
          <a:xfrm>
            <a:off x="48078" y="3104016"/>
            <a:ext cx="1025747" cy="533479"/>
            <a:chOff x="518979" y="4303268"/>
            <a:chExt cx="1025747" cy="533479"/>
          </a:xfrm>
        </p:grpSpPr>
        <p:sp>
          <p:nvSpPr>
            <p:cNvPr id="1789" name="Google Shape;1789;p39"/>
            <p:cNvSpPr txBox="1"/>
            <p:nvPr/>
          </p:nvSpPr>
          <p:spPr>
            <a:xfrm>
              <a:off x="518979" y="4303268"/>
              <a:ext cx="749147" cy="533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Stall!</a:t>
              </a:r>
              <a:endParaRPr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0" name="Google Shape;1790;p39"/>
            <p:cNvCxnSpPr>
              <a:stCxn id="1789" idx="3"/>
            </p:cNvCxnSpPr>
            <p:nvPr/>
          </p:nvCxnSpPr>
          <p:spPr>
            <a:xfrm>
              <a:off x="1268126" y="4570007"/>
              <a:ext cx="276600" cy="1047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1791" name="Google Shape;1791;p39"/>
          <p:cNvGrpSpPr/>
          <p:nvPr/>
        </p:nvGrpSpPr>
        <p:grpSpPr>
          <a:xfrm>
            <a:off x="59623" y="4052545"/>
            <a:ext cx="1008347" cy="533479"/>
            <a:chOff x="507433" y="4726601"/>
            <a:chExt cx="1008347" cy="533479"/>
          </a:xfrm>
        </p:grpSpPr>
        <p:sp>
          <p:nvSpPr>
            <p:cNvPr id="1792" name="Google Shape;1792;p39"/>
            <p:cNvSpPr txBox="1"/>
            <p:nvPr/>
          </p:nvSpPr>
          <p:spPr>
            <a:xfrm>
              <a:off x="507433" y="4726601"/>
              <a:ext cx="749147" cy="533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Stall!</a:t>
              </a:r>
              <a:endParaRPr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3" name="Google Shape;1793;p39"/>
            <p:cNvCxnSpPr>
              <a:stCxn id="1792" idx="3"/>
            </p:cNvCxnSpPr>
            <p:nvPr/>
          </p:nvCxnSpPr>
          <p:spPr>
            <a:xfrm>
              <a:off x="1256580" y="4993341"/>
              <a:ext cx="259200" cy="1059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cxnSp>
        <p:nvCxnSpPr>
          <p:cNvPr id="1794" name="Google Shape;1794;p39"/>
          <p:cNvCxnSpPr/>
          <p:nvPr/>
        </p:nvCxnSpPr>
        <p:spPr>
          <a:xfrm>
            <a:off x="3911648" y="2303338"/>
            <a:ext cx="0" cy="113385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95" name="Google Shape;1795;p39"/>
          <p:cNvCxnSpPr>
            <a:cxnSpLocks/>
          </p:cNvCxnSpPr>
          <p:nvPr/>
        </p:nvCxnSpPr>
        <p:spPr>
          <a:xfrm>
            <a:off x="3911648" y="3437195"/>
            <a:ext cx="0" cy="10247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796" name="Google Shape;1796;p39"/>
          <p:cNvGrpSpPr/>
          <p:nvPr/>
        </p:nvGrpSpPr>
        <p:grpSpPr>
          <a:xfrm>
            <a:off x="3402649" y="1936854"/>
            <a:ext cx="1038300" cy="3495106"/>
            <a:chOff x="3875870" y="2649224"/>
            <a:chExt cx="1038300" cy="3495102"/>
          </a:xfrm>
        </p:grpSpPr>
        <p:cxnSp>
          <p:nvCxnSpPr>
            <p:cNvPr id="1797" name="Google Shape;1797;p39"/>
            <p:cNvCxnSpPr/>
            <p:nvPr/>
          </p:nvCxnSpPr>
          <p:spPr>
            <a:xfrm>
              <a:off x="4389120" y="5504246"/>
              <a:ext cx="0" cy="64008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798" name="Google Shape;1798;p39"/>
            <p:cNvSpPr txBox="1"/>
            <p:nvPr/>
          </p:nvSpPr>
          <p:spPr>
            <a:xfrm>
              <a:off x="3875870" y="2649224"/>
              <a:ext cx="1038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 cycles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9" name="Google Shape;1799;p39"/>
          <p:cNvGrpSpPr/>
          <p:nvPr/>
        </p:nvGrpSpPr>
        <p:grpSpPr>
          <a:xfrm>
            <a:off x="7713145" y="1805499"/>
            <a:ext cx="1038300" cy="3416808"/>
            <a:chOff x="7713144" y="2727960"/>
            <a:chExt cx="1038300" cy="3416808"/>
          </a:xfrm>
        </p:grpSpPr>
        <p:cxnSp>
          <p:nvCxnSpPr>
            <p:cNvPr id="1800" name="Google Shape;1800;p39"/>
            <p:cNvCxnSpPr/>
            <p:nvPr/>
          </p:nvCxnSpPr>
          <p:spPr>
            <a:xfrm>
              <a:off x="8229600" y="3227832"/>
              <a:ext cx="0" cy="29169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801" name="Google Shape;1801;p39"/>
            <p:cNvSpPr txBox="1"/>
            <p:nvPr/>
          </p:nvSpPr>
          <p:spPr>
            <a:xfrm>
              <a:off x="7713144" y="2727960"/>
              <a:ext cx="1038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 cycles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601;g5ce8b99149_0_339">
            <a:extLst>
              <a:ext uri="{FF2B5EF4-FFF2-40B4-BE49-F238E27FC236}">
                <a16:creationId xmlns:a16="http://schemas.microsoft.com/office/drawing/2014/main" id="{771E9FBA-5B06-1E4D-AFDC-458DB13DA9F7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  <p:sp>
        <p:nvSpPr>
          <p:cNvPr id="38" name="Google Shape;1714;p36">
            <a:extLst>
              <a:ext uri="{FF2B5EF4-FFF2-40B4-BE49-F238E27FC236}">
                <a16:creationId xmlns:a16="http://schemas.microsoft.com/office/drawing/2014/main" id="{1308B860-88AE-5B4A-BB08-1882E472A709}"/>
              </a:ext>
            </a:extLst>
          </p:cNvPr>
          <p:cNvSpPr txBox="1"/>
          <p:nvPr/>
        </p:nvSpPr>
        <p:spPr>
          <a:xfrm>
            <a:off x="6093591" y="5696138"/>
            <a:ext cx="2775211" cy="4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Uses forwarding also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62F6A5E-7AD0-7B48-B287-68E46DAF6AB2}"/>
              </a:ext>
            </a:extLst>
          </p:cNvPr>
          <p:cNvCxnSpPr>
            <a:endCxn id="1782" idx="6"/>
          </p:cNvCxnSpPr>
          <p:nvPr/>
        </p:nvCxnSpPr>
        <p:spPr>
          <a:xfrm rot="16200000" flipV="1">
            <a:off x="7264559" y="4618079"/>
            <a:ext cx="2017470" cy="3742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$t1,$t0,1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$t2,$t0,2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$t3,$t0,2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$t3,$t0,4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$t5,$t1,5</a:t>
            </a:r>
            <a:endParaRPr lang="en-US" kern="1200" dirty="0">
              <a:latin typeface="Courier New"/>
              <a:cs typeface="Courier New" pitchFamily="24" charset="0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0B718DEB-E305-764E-8E12-A08B2C80CBF2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438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FDB0D63B-7273-8A42-827E-0B428D6C8E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1916832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402765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$t1,$t0,1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$t2,$t0,2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$t3,$t0,2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$t3,$t0,4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kern="1200" dirty="0" err="1">
                <a:latin typeface="Courier New"/>
                <a:cs typeface="Courier New"/>
              </a:rPr>
              <a:t>addi</a:t>
            </a:r>
            <a:r>
              <a:rPr lang="en-US" kern="1200" dirty="0">
                <a:latin typeface="Courier New"/>
                <a:cs typeface="Courier New"/>
              </a:rPr>
              <a:t> $t5,$t1,5</a:t>
            </a:r>
            <a:endParaRPr lang="en-US" kern="1200" dirty="0">
              <a:latin typeface="Courier New"/>
              <a:cs typeface="Courier New" pitchFamily="24" charset="0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33D2CBA7-B6B5-B84B-A7E0-1CA1729B37E3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90250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</a:pPr>
            <a:r>
              <a:rPr lang="en-US" sz="1800" kern="1200" dirty="0">
                <a:latin typeface="Courier New"/>
                <a:cs typeface="Courier New"/>
              </a:rPr>
              <a:t>add $t1,$t0,$t0</a:t>
            </a:r>
          </a:p>
          <a:p>
            <a:pPr marL="400050" lvl="1" indent="0">
              <a:buNone/>
            </a:pPr>
            <a:r>
              <a:rPr lang="en-US" sz="1800" kern="1200" dirty="0" err="1">
                <a:latin typeface="Courier New"/>
                <a:cs typeface="Courier New"/>
              </a:rPr>
              <a:t>addi</a:t>
            </a:r>
            <a:r>
              <a:rPr lang="en-US" sz="1800" kern="1200" dirty="0">
                <a:latin typeface="Courier New"/>
                <a:cs typeface="Courier New"/>
              </a:rPr>
              <a:t> $t2,$t0,5</a:t>
            </a:r>
          </a:p>
          <a:p>
            <a:pPr marL="400050" lvl="1" indent="0">
              <a:buNone/>
            </a:pPr>
            <a:r>
              <a:rPr lang="en-US" sz="1800" kern="1200" dirty="0" err="1">
                <a:latin typeface="Courier New"/>
                <a:cs typeface="Courier New"/>
              </a:rPr>
              <a:t>addi</a:t>
            </a:r>
            <a:r>
              <a:rPr lang="en-US" sz="1800" kern="1200" dirty="0">
                <a:latin typeface="Courier New"/>
                <a:cs typeface="Courier New"/>
              </a:rPr>
              <a:t> $t4,$t1,5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14BA82EC-2DFB-5E41-9BEB-B2FFC336D771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9562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</a:pPr>
            <a:r>
              <a:rPr lang="en-US" sz="1800" kern="1200" dirty="0">
                <a:latin typeface="Courier New"/>
                <a:cs typeface="Courier New"/>
              </a:rPr>
              <a:t>add $t1,$t0,$t0</a:t>
            </a:r>
          </a:p>
          <a:p>
            <a:pPr marL="400050" lvl="1" indent="0">
              <a:buNone/>
            </a:pPr>
            <a:r>
              <a:rPr lang="en-US" sz="1800" kern="1200" dirty="0" err="1">
                <a:latin typeface="Courier New"/>
                <a:cs typeface="Courier New"/>
              </a:rPr>
              <a:t>addi</a:t>
            </a:r>
            <a:r>
              <a:rPr lang="en-US" sz="1800" kern="1200" dirty="0">
                <a:latin typeface="Courier New"/>
                <a:cs typeface="Courier New"/>
              </a:rPr>
              <a:t> $t2,$t0,5</a:t>
            </a:r>
          </a:p>
          <a:p>
            <a:pPr marL="400050" lvl="1" indent="0">
              <a:buNone/>
            </a:pPr>
            <a:r>
              <a:rPr lang="en-US" sz="1800" kern="1200" dirty="0" err="1">
                <a:latin typeface="Courier New"/>
                <a:cs typeface="Courier New"/>
              </a:rPr>
              <a:t>addi</a:t>
            </a:r>
            <a:r>
              <a:rPr lang="en-US" sz="1800" kern="1200" dirty="0">
                <a:latin typeface="Courier New"/>
                <a:cs typeface="Courier New"/>
              </a:rPr>
              <a:t> $t4,$t1,5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70E14439-E52C-4E4D-AE9C-B2E740EEA793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8754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kern="1200" dirty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$t0,0($t0)</a:t>
            </a:r>
          </a:p>
          <a:p>
            <a:pPr marL="400050" lvl="1" indent="0">
              <a:buNone/>
              <a:tabLst>
                <a:tab pos="627063" algn="l"/>
              </a:tabLst>
            </a:pPr>
            <a:r>
              <a:rPr lang="en-US" sz="1800" dirty="0">
                <a:latin typeface="Courier New"/>
                <a:cs typeface="Courier New"/>
              </a:rPr>
              <a:t>add $t1,$t0,$t0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62E374B1-C0EB-5E4E-99F9-09B776E45069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831094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0B50F-F217-E34B-9C2D-3E8876F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Quiz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C680-E815-A541-93BE-BE619F4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pitchFamily="24" charset="0"/>
                <a:cs typeface="Courier New" pitchFamily="24" charset="0"/>
              </a:rPr>
              <a:t>For the  code sequences below, choose one of the statements below:</a:t>
            </a:r>
          </a:p>
          <a:p>
            <a:pPr marL="400050" lvl="1" indent="0">
              <a:buNone/>
              <a:tabLst>
                <a:tab pos="338138" algn="l"/>
              </a:tabLst>
            </a:pP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kern="1200" dirty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$t0,0($t0)</a:t>
            </a:r>
          </a:p>
          <a:p>
            <a:pPr marL="400050" lvl="1" indent="0">
              <a:buNone/>
              <a:tabLst>
                <a:tab pos="627063" algn="l"/>
              </a:tabLst>
            </a:pPr>
            <a:r>
              <a:rPr lang="en-US" sz="1800" dirty="0">
                <a:latin typeface="Courier New"/>
                <a:cs typeface="Courier New"/>
              </a:rPr>
              <a:t>add $t1,$t0,$t0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  <a:tabLst>
                <a:tab pos="338138" algn="l"/>
              </a:tabLst>
            </a:pPr>
            <a:endParaRPr lang="en-US" dirty="0">
              <a:ea typeface="Courier New" pitchFamily="24" charset="0"/>
              <a:cs typeface="Courier New" pitchFamily="24" charset="0"/>
            </a:endParaRP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as is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ea typeface="Courier New" pitchFamily="24" charset="0"/>
                <a:cs typeface="Courier New" pitchFamily="24" charset="0"/>
              </a:rPr>
              <a:t>No stalls with forwarding</a:t>
            </a:r>
          </a:p>
          <a:p>
            <a:pPr marL="457200" indent="-457200">
              <a:buSzPct val="70000"/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  <a:ea typeface="Courier New" pitchFamily="24" charset="0"/>
                <a:cs typeface="Courier New" pitchFamily="24" charset="0"/>
              </a:rPr>
              <a:t>Must Stall</a:t>
            </a:r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782A9E0D-E5C9-A846-993F-6ABF4F298D7F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25672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4300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5" y="1417638"/>
            <a:ext cx="7653537" cy="46036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Hazards potentially limit performance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Hazard are due to data dependency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ways to handle data dependency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NOPS – Software  driven – complicated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Forwarding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Stall the pipeline – when data dependency can’t be resolved by compiler and other methods – Hardware driven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Rearrange Instructions (forward independent instructions – that have no data dependency) – Compiler driven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US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644" y="260648"/>
            <a:ext cx="7886700" cy="10476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Pipelining Hazards</a:t>
            </a:r>
            <a:endParaRPr lang="en-A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hazard is a situation that prevents starting the next instruction in the next clock cycle</a:t>
            </a:r>
          </a:p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 (Resource Dependence)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 required resource is busy</a:t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(e.g. needed in multiple stages)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hazard (Data Dependence)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Data dependency between instructions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Need to wait for previous instruction to complete its data read/write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Flow of execution depends on previous instruction</a:t>
            </a:r>
            <a:endParaRPr lang="en-AU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464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12"/>
          <p:cNvGrpSpPr/>
          <p:nvPr/>
        </p:nvGrpSpPr>
        <p:grpSpPr>
          <a:xfrm>
            <a:off x="564052" y="2235811"/>
            <a:ext cx="577851" cy="4356100"/>
            <a:chOff x="215" y="876"/>
            <a:chExt cx="364" cy="2744"/>
          </a:xfrm>
        </p:grpSpPr>
        <p:sp>
          <p:nvSpPr>
            <p:cNvPr id="989" name="Google Shape;989;p12"/>
            <p:cNvSpPr/>
            <p:nvPr/>
          </p:nvSpPr>
          <p:spPr>
            <a:xfrm>
              <a:off x="215" y="876"/>
              <a:ext cx="291" cy="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12"/>
            <p:cNvCxnSpPr/>
            <p:nvPr/>
          </p:nvCxnSpPr>
          <p:spPr>
            <a:xfrm>
              <a:off x="579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91" name="Google Shape;991;p12"/>
          <p:cNvGrpSpPr/>
          <p:nvPr/>
        </p:nvGrpSpPr>
        <p:grpSpPr>
          <a:xfrm>
            <a:off x="1103802" y="2912086"/>
            <a:ext cx="1090612" cy="3317875"/>
            <a:chOff x="555" y="1302"/>
            <a:chExt cx="687" cy="2090"/>
          </a:xfrm>
        </p:grpSpPr>
        <p:sp>
          <p:nvSpPr>
            <p:cNvPr id="992" name="Google Shape;992;p12"/>
            <p:cNvSpPr/>
            <p:nvPr/>
          </p:nvSpPr>
          <p:spPr>
            <a:xfrm>
              <a:off x="579" y="1302"/>
              <a:ext cx="6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563" y="1718"/>
              <a:ext cx="5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555" y="2182"/>
              <a:ext cx="68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2"/>
            <p:cNvSpPr/>
            <p:nvPr/>
          </p:nvSpPr>
          <p:spPr>
            <a:xfrm>
              <a:off x="598" y="2612"/>
              <a:ext cx="53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Sub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587" y="3067"/>
              <a:ext cx="37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12"/>
          <p:cNvGrpSpPr/>
          <p:nvPr/>
        </p:nvGrpSpPr>
        <p:grpSpPr>
          <a:xfrm>
            <a:off x="1784839" y="1781785"/>
            <a:ext cx="6311900" cy="515938"/>
            <a:chOff x="984" y="551"/>
            <a:chExt cx="3976" cy="325"/>
          </a:xfrm>
        </p:grpSpPr>
        <p:cxnSp>
          <p:nvCxnSpPr>
            <p:cNvPr id="998" name="Google Shape;998;p12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99" name="Google Shape;999;p12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12"/>
          <p:cNvSpPr/>
          <p:nvPr/>
        </p:nvSpPr>
        <p:spPr>
          <a:xfrm>
            <a:off x="152400" y="1066800"/>
            <a:ext cx="82296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Used in ID and WB!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2"/>
          <p:cNvSpPr txBox="1">
            <a:spLocks noGrp="1"/>
          </p:cNvSpPr>
          <p:nvPr>
            <p:ph type="title"/>
          </p:nvPr>
        </p:nvSpPr>
        <p:spPr>
          <a:xfrm>
            <a:off x="457200" y="94272"/>
            <a:ext cx="8229600" cy="91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3600" dirty="0">
                <a:solidFill>
                  <a:srgbClr val="0070C0"/>
                </a:solidFill>
              </a:rPr>
              <a:t>Structural Hazard: </a:t>
            </a:r>
            <a:r>
              <a:rPr lang="en-US" sz="3600" dirty="0" err="1">
                <a:solidFill>
                  <a:srgbClr val="FF0000"/>
                </a:solidFill>
              </a:rPr>
              <a:t>Regfile</a:t>
            </a:r>
            <a:r>
              <a:rPr lang="en-US" sz="3600" dirty="0">
                <a:solidFill>
                  <a:srgbClr val="FF0000"/>
                </a:solidFill>
              </a:rPr>
              <a:t>!</a:t>
            </a:r>
            <a:endParaRPr sz="36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002" name="Google Shape;100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3" name="Google Shape;10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330" y="2798500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7885" y="352852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0199" y="4279360"/>
            <a:ext cx="2711628" cy="512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12"/>
          <p:cNvCxnSpPr/>
          <p:nvPr/>
        </p:nvCxnSpPr>
        <p:spPr>
          <a:xfrm>
            <a:off x="2292057" y="2508700"/>
            <a:ext cx="0" cy="24762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7" name="Google Shape;10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060" y="490927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0374" y="5660110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2"/>
          <p:cNvSpPr/>
          <p:nvPr/>
        </p:nvSpPr>
        <p:spPr>
          <a:xfrm>
            <a:off x="4703825" y="2657050"/>
            <a:ext cx="577800" cy="6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0" name="Google Shape;1010;p12"/>
          <p:cNvSpPr/>
          <p:nvPr/>
        </p:nvSpPr>
        <p:spPr>
          <a:xfrm>
            <a:off x="4728100" y="4810775"/>
            <a:ext cx="577800" cy="6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3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 sz="36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9"/>
          <p:cNvSpPr txBox="1">
            <a:spLocks noGrp="1"/>
          </p:cNvSpPr>
          <p:nvPr>
            <p:ph type="body" idx="1"/>
          </p:nvPr>
        </p:nvSpPr>
        <p:spPr>
          <a:xfrm>
            <a:off x="539551" y="1233957"/>
            <a:ext cx="8064897" cy="49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instruction: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read up to two operands in decode stage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write one value in writeback stage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Avoid structural hazard by having separate “ports”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 independent read ports and one independent write port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Three accesses per cycle can happen simultaneously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7" name="Google Shape;1017;p19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8" name="Google Shape;1018;p19"/>
          <p:cNvGrpSpPr/>
          <p:nvPr/>
        </p:nvGrpSpPr>
        <p:grpSpPr>
          <a:xfrm>
            <a:off x="2702086" y="4206845"/>
            <a:ext cx="3669506" cy="2149500"/>
            <a:chOff x="5398194" y="1096963"/>
            <a:chExt cx="3669506" cy="2149500"/>
          </a:xfrm>
        </p:grpSpPr>
        <p:sp>
          <p:nvSpPr>
            <p:cNvPr id="1019" name="Google Shape;1019;p19"/>
            <p:cNvSpPr/>
            <p:nvPr/>
          </p:nvSpPr>
          <p:spPr>
            <a:xfrm>
              <a:off x="5562600" y="2773363"/>
              <a:ext cx="5049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561008" y="2087568"/>
              <a:ext cx="8511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portW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6657975" y="1928813"/>
              <a:ext cx="1406400" cy="1187400"/>
            </a:xfrm>
            <a:prstGeom prst="rect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5398194" y="1334733"/>
              <a:ext cx="1554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3" name="Google Shape;1023;p19"/>
            <p:cNvCxnSpPr/>
            <p:nvPr/>
          </p:nvCxnSpPr>
          <p:spPr>
            <a:xfrm rot="10800000">
              <a:off x="5638700" y="2436813"/>
              <a:ext cx="101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024" name="Google Shape;1024;p19"/>
            <p:cNvCxnSpPr/>
            <p:nvPr/>
          </p:nvCxnSpPr>
          <p:spPr>
            <a:xfrm flipH="1">
              <a:off x="6178650" y="23669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5" name="Google Shape;1025;p19"/>
            <p:cNvSpPr/>
            <p:nvPr/>
          </p:nvSpPr>
          <p:spPr>
            <a:xfrm>
              <a:off x="5865813" y="23923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19"/>
            <p:cNvCxnSpPr/>
            <p:nvPr/>
          </p:nvCxnSpPr>
          <p:spPr>
            <a:xfrm>
              <a:off x="8102600" y="2132013"/>
              <a:ext cx="965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7" name="Google Shape;1027;p19"/>
            <p:cNvCxnSpPr/>
            <p:nvPr/>
          </p:nvCxnSpPr>
          <p:spPr>
            <a:xfrm flipH="1">
              <a:off x="8693250" y="20621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8" name="Google Shape;1028;p19"/>
            <p:cNvSpPr/>
            <p:nvPr/>
          </p:nvSpPr>
          <p:spPr>
            <a:xfrm>
              <a:off x="8380413" y="20875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8075608" y="1782768"/>
              <a:ext cx="780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portA</a:t>
              </a:r>
              <a:endParaRPr sz="2000" b="0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0" name="Google Shape;1030;p19"/>
            <p:cNvCxnSpPr/>
            <p:nvPr/>
          </p:nvCxnSpPr>
          <p:spPr>
            <a:xfrm rot="10800000">
              <a:off x="6794500" y="1662013"/>
              <a:ext cx="0" cy="2541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19"/>
            <p:cNvCxnSpPr/>
            <p:nvPr/>
          </p:nvCxnSpPr>
          <p:spPr>
            <a:xfrm>
              <a:off x="8102600" y="2894013"/>
              <a:ext cx="965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2" name="Google Shape;1032;p19"/>
            <p:cNvCxnSpPr/>
            <p:nvPr/>
          </p:nvCxnSpPr>
          <p:spPr>
            <a:xfrm flipH="1">
              <a:off x="8693250" y="28241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19"/>
            <p:cNvSpPr/>
            <p:nvPr/>
          </p:nvSpPr>
          <p:spPr>
            <a:xfrm>
              <a:off x="8380413" y="28495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075607" y="2544768"/>
              <a:ext cx="780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portB</a:t>
              </a:r>
              <a:endParaRPr sz="2000" b="0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5" name="Google Shape;1035;p19"/>
            <p:cNvCxnSpPr/>
            <p:nvPr/>
          </p:nvCxnSpPr>
          <p:spPr>
            <a:xfrm rot="10800000">
              <a:off x="6146700" y="2938463"/>
              <a:ext cx="4827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19"/>
            <p:cNvCxnSpPr/>
            <p:nvPr/>
          </p:nvCxnSpPr>
          <p:spPr>
            <a:xfrm>
              <a:off x="70993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19"/>
            <p:cNvCxnSpPr/>
            <p:nvPr/>
          </p:nvCxnSpPr>
          <p:spPr>
            <a:xfrm rot="10800000" flipH="1">
              <a:off x="70294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8" name="Google Shape;1038;p19"/>
            <p:cNvSpPr/>
            <p:nvPr/>
          </p:nvSpPr>
          <p:spPr>
            <a:xfrm>
              <a:off x="68564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9" name="Google Shape;1039;p19"/>
            <p:cNvCxnSpPr/>
            <p:nvPr/>
          </p:nvCxnSpPr>
          <p:spPr>
            <a:xfrm>
              <a:off x="74803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19"/>
            <p:cNvCxnSpPr/>
            <p:nvPr/>
          </p:nvCxnSpPr>
          <p:spPr>
            <a:xfrm rot="10800000" flipH="1">
              <a:off x="74104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1" name="Google Shape;1041;p19"/>
            <p:cNvSpPr/>
            <p:nvPr/>
          </p:nvSpPr>
          <p:spPr>
            <a:xfrm>
              <a:off x="72374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2" name="Google Shape;1042;p19"/>
            <p:cNvCxnSpPr/>
            <p:nvPr/>
          </p:nvCxnSpPr>
          <p:spPr>
            <a:xfrm>
              <a:off x="79375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19"/>
            <p:cNvCxnSpPr/>
            <p:nvPr/>
          </p:nvCxnSpPr>
          <p:spPr>
            <a:xfrm rot="10800000" flipH="1">
              <a:off x="78676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4" name="Google Shape;1044;p19"/>
            <p:cNvSpPr/>
            <p:nvPr/>
          </p:nvSpPr>
          <p:spPr>
            <a:xfrm>
              <a:off x="76946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6761163" y="1096963"/>
              <a:ext cx="5571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7219950" y="1096963"/>
              <a:ext cx="482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7694613" y="1096963"/>
              <a:ext cx="471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6716713" y="2163763"/>
              <a:ext cx="12876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 x 32-bit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9" name="Google Shape;1049;p19"/>
            <p:cNvCxnSpPr/>
            <p:nvPr/>
          </p:nvCxnSpPr>
          <p:spPr>
            <a:xfrm>
              <a:off x="6662738" y="2862263"/>
              <a:ext cx="152400" cy="76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 flipH="1">
              <a:off x="6662738" y="2938463"/>
              <a:ext cx="152400" cy="76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" name="Google Shape;601;g5ce8b99149_0_339">
            <a:extLst>
              <a:ext uri="{FF2B5EF4-FFF2-40B4-BE49-F238E27FC236}">
                <a16:creationId xmlns:a16="http://schemas.microsoft.com/office/drawing/2014/main" id="{73D78BBB-53A2-B948-A79E-EB3529E16E32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97441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Instruction and Data Caches</a:t>
            </a:r>
            <a:endParaRPr sz="36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3" name="Google Shape;1093;p22"/>
          <p:cNvGrpSpPr/>
          <p:nvPr/>
        </p:nvGrpSpPr>
        <p:grpSpPr>
          <a:xfrm>
            <a:off x="691898" y="1398292"/>
            <a:ext cx="3048000" cy="4103077"/>
            <a:chOff x="609600" y="1676400"/>
            <a:chExt cx="3048000" cy="3962400"/>
          </a:xfrm>
        </p:grpSpPr>
        <p:sp>
          <p:nvSpPr>
            <p:cNvPr id="1094" name="Google Shape;1094;p22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rgbClr val="9CC2E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" name="Google Shape;1097;p22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098" name="Google Shape;1098;p22"/>
            <p:cNvCxnSpPr/>
            <p:nvPr/>
          </p:nvCxnSpPr>
          <p:spPr>
            <a:xfrm rot="10800000">
              <a:off x="2668588" y="2717104"/>
              <a:ext cx="0" cy="330896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099" name="Google Shape;1099;p22"/>
          <p:cNvGrpSpPr/>
          <p:nvPr/>
        </p:nvGrpSpPr>
        <p:grpSpPr>
          <a:xfrm>
            <a:off x="1030226" y="3316428"/>
            <a:ext cx="2367431" cy="1897054"/>
            <a:chOff x="914399" y="3505200"/>
            <a:chExt cx="2367431" cy="1897054"/>
          </a:xfrm>
        </p:grpSpPr>
        <p:sp>
          <p:nvSpPr>
            <p:cNvPr id="1100" name="Google Shape;1100;p22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1" name="Google Shape;1101;p22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</p:grpSpPr>
          <p:sp>
            <p:nvSpPr>
              <p:cNvPr id="1102" name="Google Shape;1102;p2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2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Registers</a:t>
                </a: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2" name="Google Shape;1112;p22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113" name="Google Shape;1113;p22"/>
              <p:cNvSpPr/>
              <p:nvPr/>
            </p:nvSpPr>
            <p:spPr>
              <a:xfrm rot="10800000" flipH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2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Arithmetic &amp; Logic Unit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(ALU)</a:t>
                </a: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5" name="Google Shape;1115;p22"/>
          <p:cNvGrpSpPr/>
          <p:nvPr/>
        </p:nvGrpSpPr>
        <p:grpSpPr>
          <a:xfrm>
            <a:off x="6332253" y="1398291"/>
            <a:ext cx="1905000" cy="4114800"/>
            <a:chOff x="6064623" y="1469509"/>
            <a:chExt cx="1905000" cy="4114800"/>
          </a:xfrm>
        </p:grpSpPr>
        <p:sp>
          <p:nvSpPr>
            <p:cNvPr id="1116" name="Google Shape;1116;p22"/>
            <p:cNvSpPr/>
            <p:nvPr/>
          </p:nvSpPr>
          <p:spPr>
            <a:xfrm>
              <a:off x="6064623" y="1469509"/>
              <a:ext cx="1905000" cy="41148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Memory (DRAM)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2"/>
            <p:cNvGrpSpPr/>
            <p:nvPr/>
          </p:nvGrpSpPr>
          <p:grpSpPr>
            <a:xfrm>
              <a:off x="6217023" y="1926709"/>
              <a:ext cx="1524000" cy="3429000"/>
              <a:chOff x="4953000" y="1981200"/>
              <a:chExt cx="1524000" cy="3429000"/>
            </a:xfrm>
          </p:grpSpPr>
          <p:grpSp>
            <p:nvGrpSpPr>
              <p:cNvPr id="1118" name="Google Shape;1118;p22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19" name="Google Shape;111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8" name="Google Shape;1128;p22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29" name="Google Shape;112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8" name="Google Shape;1138;p22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39" name="Google Shape;113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8" name="Google Shape;1148;p22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49" name="Google Shape;114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8" name="Google Shape;1158;p22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59" name="Google Shape;115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8" name="Google Shape;1168;p22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69" name="Google Shape;116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8" name="Google Shape;1178;p22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79" name="Google Shape;117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8" name="Google Shape;1188;p22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89" name="Google Shape;118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" name="Google Shape;1198;p22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99" name="Google Shape;119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8" name="Google Shape;1208;p22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09" name="Google Shape;120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" name="Google Shape;1218;p22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19" name="Google Shape;121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8" name="Google Shape;1228;p22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29" name="Google Shape;122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" name="Google Shape;1238;p22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39" name="Google Shape;123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8" name="Google Shape;1248;p22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49" name="Google Shape;124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8" name="Google Shape;1258;p22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59" name="Google Shape;125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8" name="Google Shape;1268;p22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69" name="Google Shape;126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8" name="Google Shape;1278;p22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79" name="Google Shape;127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8" name="Google Shape;1288;p22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89" name="Google Shape;128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8" name="Google Shape;1298;p22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99" name="Google Shape;129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8" name="Google Shape;1308;p22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309" name="Google Shape;130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8" name="Google Shape;1318;p22"/>
              <p:cNvSpPr txBox="1"/>
              <p:nvPr/>
            </p:nvSpPr>
            <p:spPr>
              <a:xfrm>
                <a:off x="5181600" y="3352800"/>
                <a:ext cx="1066800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Bytes</a:t>
                </a: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9" name="Google Shape;1319;p22"/>
            <p:cNvSpPr/>
            <p:nvPr/>
          </p:nvSpPr>
          <p:spPr>
            <a:xfrm>
              <a:off x="6229610" y="2547161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Program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6205612" y="4366383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1" name="Google Shape;1321;p22"/>
          <p:cNvSpPr/>
          <p:nvPr/>
        </p:nvSpPr>
        <p:spPr>
          <a:xfrm>
            <a:off x="4367003" y="2170952"/>
            <a:ext cx="1326995" cy="876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 Cache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2"/>
          <p:cNvSpPr/>
          <p:nvPr/>
        </p:nvSpPr>
        <p:spPr>
          <a:xfrm>
            <a:off x="4367003" y="3678377"/>
            <a:ext cx="1326995" cy="876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Cache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22"/>
          <p:cNvSpPr txBox="1"/>
          <p:nvPr/>
        </p:nvSpPr>
        <p:spPr>
          <a:xfrm>
            <a:off x="2133600" y="5765800"/>
            <a:ext cx="536201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Caches: small and fast “buffer” memories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2"/>
          <p:cNvSpPr/>
          <p:nvPr/>
        </p:nvSpPr>
        <p:spPr>
          <a:xfrm>
            <a:off x="3739898" y="2527667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2"/>
          <p:cNvSpPr/>
          <p:nvPr/>
        </p:nvSpPr>
        <p:spPr>
          <a:xfrm>
            <a:off x="5700095" y="2523448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2"/>
          <p:cNvSpPr/>
          <p:nvPr/>
        </p:nvSpPr>
        <p:spPr>
          <a:xfrm>
            <a:off x="3739898" y="4036220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2"/>
          <p:cNvSpPr/>
          <p:nvPr/>
        </p:nvSpPr>
        <p:spPr>
          <a:xfrm>
            <a:off x="5700095" y="4032001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601;g5ce8b99149_0_339">
            <a:extLst>
              <a:ext uri="{FF2B5EF4-FFF2-40B4-BE49-F238E27FC236}">
                <a16:creationId xmlns:a16="http://schemas.microsoft.com/office/drawing/2014/main" id="{FAB84062-38AE-F240-8433-42E17CD0D778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8059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15687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Hazards – Summary</a:t>
            </a:r>
            <a:endParaRPr lang="en-AU" alt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Conflict for use of a resource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 RISC-V pipeline with a single memory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Load/store requires data access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Without separate memories, instruction fetch would have to stall for that cycle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All other operations in pipeline would have to wait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Pipelined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datapaths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require separate instruction/data memories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Or separate instruction/data caches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RISC-V is designed to avoid structural hazards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e.g. at most one memory access/instruction</a:t>
            </a:r>
            <a:endParaRPr lang="en-AU" altLang="en-US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4A8CFA64-165F-504E-BED0-B60CCA87F50C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7448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AE09D-4DB7-4B49-B2F9-2388D34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 this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5B5D9-F8FE-9346-A187-4ADBAD4B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Hazard in R-type Instructions</a:t>
            </a:r>
          </a:p>
          <a:p>
            <a:pPr lvl="1"/>
            <a:r>
              <a:rPr lang="en-US" dirty="0"/>
              <a:t>Data Hazard Solutions: </a:t>
            </a:r>
            <a:r>
              <a:rPr lang="en-US" dirty="0" err="1"/>
              <a:t>Nop</a:t>
            </a:r>
            <a:r>
              <a:rPr lang="en-US" dirty="0"/>
              <a:t>, Forwarding</a:t>
            </a:r>
          </a:p>
          <a:p>
            <a:r>
              <a:rPr lang="en-US" dirty="0"/>
              <a:t>Data Hazard in Loads</a:t>
            </a:r>
          </a:p>
          <a:p>
            <a:pPr lvl="1"/>
            <a:r>
              <a:rPr lang="en-US" dirty="0"/>
              <a:t>Data Hazard Solutions: Stalling Pipeline, Rearranging 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7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603D7176-6E29-F045-956A-BA679D77A722}" vid="{6239942A-843F-DA40-9548-ECE88D76E8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03D7176-6E29-F045-956A-BA679D77A722}" vid="{15ED08DE-E1FE-B04D-8A11-9A915746664D}"/>
    </a:ext>
  </a:extLst>
</a:theme>
</file>

<file path=ppt/theme/theme3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5114</TotalTime>
  <Words>2049</Words>
  <Application>Microsoft Macintosh PowerPoint</Application>
  <PresentationFormat>On-screen Show (4:3)</PresentationFormat>
  <Paragraphs>398</Paragraphs>
  <Slides>35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Courier</vt:lpstr>
      <vt:lpstr>Courier New</vt:lpstr>
      <vt:lpstr>Helvetica</vt:lpstr>
      <vt:lpstr>Times</vt:lpstr>
      <vt:lpstr>Times New Roman</vt:lpstr>
      <vt:lpstr>Wingdings</vt:lpstr>
      <vt:lpstr>Wingdings 2</vt:lpstr>
      <vt:lpstr>template2007</vt:lpstr>
      <vt:lpstr>Custom Design</vt:lpstr>
      <vt:lpstr>CS61C</vt:lpstr>
      <vt:lpstr>Visio</vt:lpstr>
      <vt:lpstr>CS211 Computer Architecture Lecture 33: Pipeline Datapath- Data Hazard</vt:lpstr>
      <vt:lpstr>Acknowledgements</vt:lpstr>
      <vt:lpstr>Last Class</vt:lpstr>
      <vt:lpstr>Pipelining Hazards</vt:lpstr>
      <vt:lpstr>Structural Hazard: Regfile!</vt:lpstr>
      <vt:lpstr>Regfile Structural Hazards</vt:lpstr>
      <vt:lpstr>Instruction and Data Caches</vt:lpstr>
      <vt:lpstr>Structural Hazards – Summary</vt:lpstr>
      <vt:lpstr>In this class we will study</vt:lpstr>
      <vt:lpstr>Data Hazard in R-type Instructions</vt:lpstr>
      <vt:lpstr>Data Hazards</vt:lpstr>
      <vt:lpstr>Data Hazards</vt:lpstr>
      <vt:lpstr>Data Hazards</vt:lpstr>
      <vt:lpstr>Solution 1: Stalling</vt:lpstr>
      <vt:lpstr>Nops and Performance</vt:lpstr>
      <vt:lpstr>Data Hazard Solution 2: Forwarding</vt:lpstr>
      <vt:lpstr>Forwarding (aka Bypassing)</vt:lpstr>
      <vt:lpstr>Detect Need for Forwarding (example)</vt:lpstr>
      <vt:lpstr>Forwarding Path</vt:lpstr>
      <vt:lpstr>Data Hazard in Loads</vt:lpstr>
      <vt:lpstr>Data Hazard: Loads</vt:lpstr>
      <vt:lpstr>Data Hazard: Loads – Sol 1: Stalling </vt:lpstr>
      <vt:lpstr>Data Hazard: Loads</vt:lpstr>
      <vt:lpstr>Stalling Hardware</vt:lpstr>
      <vt:lpstr>Stalling – Another example (self reading)</vt:lpstr>
      <vt:lpstr>Stalling – Another example (self reading)</vt:lpstr>
      <vt:lpstr>Data Hazard Loads: Soln 2 Rearrange Instructions</vt:lpstr>
      <vt:lpstr>Code Scheduling to Avoid Stalls</vt:lpstr>
      <vt:lpstr>Quiz 1</vt:lpstr>
      <vt:lpstr>Quiz 1</vt:lpstr>
      <vt:lpstr>Quiz 2</vt:lpstr>
      <vt:lpstr>Quiz 2</vt:lpstr>
      <vt:lpstr>Quiz 3</vt:lpstr>
      <vt:lpstr>Quiz 3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Computer Architecture Lecture :</dc:title>
  <dc:creator>Microsoft Office User</dc:creator>
  <dc:description>Redesign of slides created by Randal E. Bryant and David R. O'Hallaron</dc:description>
  <cp:lastModifiedBy>Microsoft Office User</cp:lastModifiedBy>
  <cp:revision>39</cp:revision>
  <cp:lastPrinted>2010-01-19T15:27:43Z</cp:lastPrinted>
  <dcterms:created xsi:type="dcterms:W3CDTF">2020-11-10T06:23:31Z</dcterms:created>
  <dcterms:modified xsi:type="dcterms:W3CDTF">2021-04-15T05:48:56Z</dcterms:modified>
</cp:coreProperties>
</file>