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39"/>
  </p:notesMasterIdLst>
  <p:handoutMasterIdLst>
    <p:handoutMasterId r:id="rId40"/>
  </p:handoutMasterIdLst>
  <p:sldIdLst>
    <p:sldId id="542" r:id="rId3"/>
    <p:sldId id="1275" r:id="rId4"/>
    <p:sldId id="688" r:id="rId5"/>
    <p:sldId id="1089" r:id="rId6"/>
    <p:sldId id="1090" r:id="rId7"/>
    <p:sldId id="483" r:id="rId8"/>
    <p:sldId id="870" r:id="rId9"/>
    <p:sldId id="1342" r:id="rId10"/>
    <p:sldId id="685" r:id="rId11"/>
    <p:sldId id="1189" r:id="rId12"/>
    <p:sldId id="298" r:id="rId13"/>
    <p:sldId id="299" r:id="rId14"/>
    <p:sldId id="822" r:id="rId15"/>
    <p:sldId id="300" r:id="rId16"/>
    <p:sldId id="823" r:id="rId17"/>
    <p:sldId id="826" r:id="rId18"/>
    <p:sldId id="306" r:id="rId19"/>
    <p:sldId id="307" r:id="rId20"/>
    <p:sldId id="308" r:id="rId21"/>
    <p:sldId id="514" r:id="rId22"/>
    <p:sldId id="872" r:id="rId23"/>
    <p:sldId id="874" r:id="rId24"/>
    <p:sldId id="873" r:id="rId25"/>
    <p:sldId id="369" r:id="rId26"/>
    <p:sldId id="875" r:id="rId27"/>
    <p:sldId id="319" r:id="rId28"/>
    <p:sldId id="1331" r:id="rId29"/>
    <p:sldId id="518" r:id="rId30"/>
    <p:sldId id="1333" r:id="rId31"/>
    <p:sldId id="1339" r:id="rId32"/>
    <p:sldId id="1340" r:id="rId33"/>
    <p:sldId id="1384" r:id="rId34"/>
    <p:sldId id="272" r:id="rId35"/>
    <p:sldId id="274" r:id="rId36"/>
    <p:sldId id="1391" r:id="rId37"/>
    <p:sldId id="1341" r:id="rId38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3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93606838-62BA-634B-9B43-031B16521F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1379D897-A7DE-3C47-8BA2-C547FC082E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E695D54D-C59C-D745-916B-4344A0E101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91924BA3-4E83-BB4D-BC12-DCD7E73B71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55747B-A532-244E-9357-BA2ABCEE3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FDB9E674-2DC6-B34D-B4F4-640BCB3E7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A8AE672F-5155-A440-AA6A-E621E1432A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F8CD341-4D88-144C-B34A-CFCB35E288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BC8C197B-0126-BE49-853F-7958A33808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C72DA90D-0B1D-474B-B456-97C02BB51B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EFEBE265-82B3-4A45-87ED-894E64F28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C3625F3-6361-9944-ACD9-A56FB703F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6D13F221-2D09-2B48-819D-A4B8BF004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C403850E-206E-BF40-B94F-3DBFFE51D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AA31E7DE-D8E0-3A42-AC64-F14BCB477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FDF2CA26-04C2-D048-B7F0-71247CA4F7F9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50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3" name="Google Shape;19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6664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9B68F-BB09-412A-8618-FB1FAAD0AAC3}" type="slidenum">
              <a:rPr lang="en-US"/>
              <a:pPr/>
              <a:t>20</a:t>
            </a:fld>
            <a:endParaRPr lang="en-US"/>
          </a:p>
        </p:txBody>
      </p:sp>
      <p:sp>
        <p:nvSpPr>
          <p:cNvPr id="147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3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6C00714-5757-A649-B9EF-6DF03890F8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5373A157-EAFE-8F43-A5B2-031C1EF6C2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4F445E-D0DF-4747-92CD-310B8FE2F0F0}" type="datetime3">
              <a:rPr lang="en-AU" altLang="en-US" sz="1300" smtClean="0">
                <a:latin typeface="Times New Roman" panose="02020603050405020304" pitchFamily="18" charset="0"/>
              </a:rPr>
              <a:pPr/>
              <a:t>16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7D804843-244F-9240-B96A-2E561F3270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D1691EBA-22A5-D247-ABC0-F8D938D44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2F8D6B-5168-8143-A2E1-BE0A2CA5277C}" type="slidenum">
              <a:rPr lang="en-AU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859F8DAA-5CF4-9B48-BF97-122980BC1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B8118D31-7934-834A-A57C-391E1BC66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94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59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0" name="Google Shape;217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414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70ACA-11B1-4E66-8D91-C65B08C616C7}" type="slidenum">
              <a:rPr lang="en-US"/>
              <a:pPr/>
              <a:t>28</a:t>
            </a:fld>
            <a:endParaRPr lang="en-US"/>
          </a:p>
        </p:txBody>
      </p:sp>
      <p:sp>
        <p:nvSpPr>
          <p:cNvPr id="147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2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f4597270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df4597270_0_55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5df4597270_0_55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556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f45972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f4597270_0_5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df4597270_0_5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9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10A29-AEEE-FC40-BB80-748ECE9067B2}" type="slidenum">
              <a:rPr lang="en-AU"/>
              <a:pPr/>
              <a:t>6</a:t>
            </a:fld>
            <a:endParaRPr lang="en-AU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4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1818" name="Google Shape;1818;p42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42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1820" name="Google Shape;1820;p4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4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2" name="Google Shape;1822;p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76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5d23d86798_0_373:notes"/>
          <p:cNvSpPr txBox="1">
            <a:spLocks noGrp="1"/>
          </p:cNvSpPr>
          <p:nvPr>
            <p:ph type="body" idx="1"/>
          </p:nvPr>
        </p:nvSpPr>
        <p:spPr>
          <a:xfrm>
            <a:off x="550626" y="4559918"/>
            <a:ext cx="6303300" cy="4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Google Shape;1829;g5d23d86798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0" name="Google Shape;1830;g5d23d86798_0_37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15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5d23d86798_0_373:notes"/>
          <p:cNvSpPr txBox="1">
            <a:spLocks noGrp="1"/>
          </p:cNvSpPr>
          <p:nvPr>
            <p:ph type="body" idx="1"/>
          </p:nvPr>
        </p:nvSpPr>
        <p:spPr>
          <a:xfrm>
            <a:off x="550626" y="4559918"/>
            <a:ext cx="6303300" cy="4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Google Shape;1829;g5d23d86798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0" name="Google Shape;1830;g5d23d86798_0_37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02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43:notes"/>
          <p:cNvSpPr txBox="1">
            <a:spLocks noGrp="1"/>
          </p:cNvSpPr>
          <p:nvPr>
            <p:ph type="body" idx="1"/>
          </p:nvPr>
        </p:nvSpPr>
        <p:spPr>
          <a:xfrm>
            <a:off x="550626" y="4559918"/>
            <a:ext cx="6303242" cy="432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1" name="Google Shape;1851;p4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27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43:notes"/>
          <p:cNvSpPr txBox="1">
            <a:spLocks noGrp="1"/>
          </p:cNvSpPr>
          <p:nvPr>
            <p:ph type="body" idx="1"/>
          </p:nvPr>
        </p:nvSpPr>
        <p:spPr>
          <a:xfrm>
            <a:off x="550626" y="4559918"/>
            <a:ext cx="6303242" cy="432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1" name="Google Shape;1851;p4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91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1" name="Google Shape;1941;p4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p48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82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0" name="Google Shape;195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404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0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3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755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Lecture 23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6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04999"/>
            <a:ext cx="3870325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64075" y="1904999"/>
            <a:ext cx="3870325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0436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3306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6875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455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4AA9-2888-5C49-801C-07BB3AFD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64EEF-A27D-914A-AB71-6393A5929396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0A5E-F1E2-EA41-9313-EFC161AE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C921-B43F-E24A-B4EF-0FC48E7E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EEF89-A39A-0946-9D6D-BFA96FB9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6A64-E622-B244-AAAA-0711CE59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02668-D178-064D-B3A6-76B1D21D0656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40D0-D45B-F04C-A509-B75C93C5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4DCE-F769-164D-BF2C-321863CB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F2BE-C0AD-B84C-9E62-593A21E80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18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B4EE-E83C-0248-AA79-4536A801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ED00B-A7E1-314E-AF7C-DE94A99B7B68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F405-1156-3B4D-806A-FDA67DA8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07F0-4E4A-7B4A-A34F-7FEAB1FC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58B59-5FEE-3548-85E3-9A1A211D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8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C8AFF6-A801-3F46-B61D-5B268D43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84973-7679-D54C-AE25-28608A7A315E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422ADA-99DB-E644-A8E6-B151598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5F6A86-F8B1-1A49-B8B7-EBE96AF0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0FBB9-0516-D043-9E44-883929A04B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5EA35F-09A4-E745-BFE7-620D605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5975A-12D5-9E44-BB8C-34C098D66E89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9B6F15-0921-264E-B725-E0346AC5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CD488F-EC6B-634B-A791-23B8083B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B83BF-48B3-6841-B16D-A7860610E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0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436D1FA-A436-CA44-8550-CDCF5AD8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D18B6-05A1-074A-A5AD-2036AFE7A6EF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812C9D0-5FE8-F94F-AB44-8E9F853E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11A619-7519-0B42-9C6D-7FE96B31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E2F7F-EEE8-5243-B246-56E99D678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3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8215687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A2ED83-04A5-0E44-BD29-9244D3D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5A012-7FCF-674D-9127-C5B7F1AB3E6A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FC620E-84E0-3446-923A-11362181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58B094-4A7B-9A47-829B-ECA10FE2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55A7-78B3-8C44-98BF-8B463BBB8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4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8A6910-C14B-4E4D-92AA-341CE106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BF293-478C-DA40-B428-135D96F245ED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1FAAF9-BAD0-8841-B621-8FEFCFCF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83E4C4-081B-5A45-916C-CA5292E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2EC4B-9187-B14C-B2DD-EC8DCC27A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5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6C4F3E-5C31-3F4F-A1D0-E98708B0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8AE4-9F39-A240-8FEA-4F787C8E28B2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A253D7-71FE-1243-9C47-B294CEE3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0D2822-36A6-0C46-9EBD-21A1BC85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47AEC-FA6C-4740-B60F-95776A248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7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6D57-6024-DF46-927A-25A4A0BA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52E82-A57D-A542-B820-26C65AA4331A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399A-9E37-8444-984B-B04A0C69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169B-8943-7A41-9694-3AB57977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1C0D8-3B3C-0042-A147-31A3765B6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23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22BB-7B60-B14D-BA27-F33D33F1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9085-B3B0-3E47-8794-C610D2728266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2B899-8457-A24B-9A30-6CF1EDB6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9E17-0E72-A443-9634-5664285D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97DC3-25BE-7F4F-BE84-DF205886F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02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6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DD08-A91D-F340-BE57-66A5CF41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469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1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4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588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50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33DAF5D-B4C9-F648-99E0-C8AAE8123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82438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0C4303-106E-AC40-B470-77B2D5F33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82073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2B09C0-D40A-9140-874A-42860032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defRPr/>
            </a:pPr>
            <a:fld id="{29DE08A9-395A-9143-B9A0-35185D1C030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92" r:id="rId12"/>
    <p:sldLayoutId id="2147483693" r:id="rId13"/>
  </p:sldLayoutIdLst>
  <p:hf sldNum="0" hdr="0" dt="0"/>
  <p:txStyles>
    <p:titleStyle>
      <a:lvl1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F9C0E99-A3A9-B44C-87F7-BBE305EFA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D5A1956A-FF9D-1043-AE11-17A6E72E7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19DADB-20C1-EC47-ACCF-3973D49DB234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423C43-8BC6-AE4D-A432-35D40B032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0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2">
            <a:extLst>
              <a:ext uri="{FF2B5EF4-FFF2-40B4-BE49-F238E27FC236}">
                <a16:creationId xmlns:a16="http://schemas.microsoft.com/office/drawing/2014/main" id="{7CE92C13-D6F4-A240-81C9-3D43E6EE30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 algn="l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34: RISC-V Pipeline Control Hazard; How to exploit parallelism?</a:t>
            </a:r>
          </a:p>
        </p:txBody>
      </p:sp>
      <p:sp>
        <p:nvSpPr>
          <p:cNvPr id="5122" name="Subtitle 2">
            <a:extLst>
              <a:ext uri="{FF2B5EF4-FFF2-40B4-BE49-F238E27FC236}">
                <a16:creationId xmlns:a16="http://schemas.microsoft.com/office/drawing/2014/main" id="{37C527FC-943B-C745-B113-1079882B09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F8B65FF6-70A5-F541-B106-2B2E4C678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Control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55D2-C716-704F-85FE-D0290BE0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Question: </a:t>
            </a:r>
            <a:r>
              <a:rPr lang="en-US" dirty="0">
                <a:solidFill>
                  <a:srgbClr val="FF0000"/>
                </a:solidFill>
              </a:rPr>
              <a:t>What should the fetch PC be in the next cycle?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/>
              <a:t>Answer: The address of the next instruction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If the fetched instruction is a non-control-flow instruction:</a:t>
            </a:r>
          </a:p>
          <a:p>
            <a:pPr lvl="1">
              <a:defRPr/>
            </a:pPr>
            <a:r>
              <a:rPr lang="en-US" dirty="0"/>
              <a:t>Next Fetch PC is the address of the next-sequential instruction</a:t>
            </a:r>
          </a:p>
          <a:p>
            <a:pPr lvl="1">
              <a:defRPr/>
            </a:pPr>
            <a:r>
              <a:rPr lang="en-US" dirty="0"/>
              <a:t>Easy to determine if we know the size of the fetched instruction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If the instruction that is fetched is a control-flow instruction (branch instructions):</a:t>
            </a:r>
          </a:p>
          <a:p>
            <a:pPr lvl="1">
              <a:defRPr/>
            </a:pPr>
            <a:r>
              <a:rPr lang="en-US" dirty="0"/>
              <a:t>How do we determine the next Fetch PC?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dirty="0">
                <a:latin typeface="Calibri"/>
                <a:cs typeface="Calibri"/>
                <a:sym typeface="Calibri"/>
              </a:rPr>
              <a:t>Control Hazards</a:t>
            </a:r>
            <a:endParaRPr dirty="0">
              <a:latin typeface="Calibri"/>
              <a:cs typeface="Calibri"/>
              <a:sym typeface="Calibri"/>
            </a:endParaRPr>
          </a:p>
        </p:txBody>
      </p:sp>
      <p:sp>
        <p:nvSpPr>
          <p:cNvPr id="1825" name="Google Shape;1825;p42"/>
          <p:cNvSpPr txBox="1">
            <a:spLocks noGrp="1"/>
          </p:cNvSpPr>
          <p:nvPr>
            <p:ph type="body" idx="1"/>
          </p:nvPr>
        </p:nvSpPr>
        <p:spPr>
          <a:xfrm>
            <a:off x="683568" y="1628800"/>
            <a:ext cx="8003232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Branch </a:t>
            </a:r>
            <a:r>
              <a:rPr lang="en-US" sz="1800" dirty="0">
                <a:sym typeface="Calibri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beq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bne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,...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Calibri"/>
              </a:rPr>
              <a:t>) </a:t>
            </a:r>
            <a:r>
              <a:rPr lang="en-US" dirty="0">
                <a:sym typeface="Calibri"/>
              </a:rPr>
              <a:t>determines flow of control</a:t>
            </a:r>
            <a:endParaRPr dirty="0"/>
          </a:p>
          <a:p>
            <a:pPr lvl="1"/>
            <a:r>
              <a:rPr lang="en-US" dirty="0">
                <a:sym typeface="Calibri"/>
              </a:rPr>
              <a:t>Fetching next instruction depends on branch outcome</a:t>
            </a:r>
            <a:endParaRPr dirty="0"/>
          </a:p>
          <a:p>
            <a:pPr lvl="1"/>
            <a:r>
              <a:rPr lang="en-US" dirty="0">
                <a:sym typeface="Calibri"/>
              </a:rPr>
              <a:t>Pipeline can’t always fetch correct instruction</a:t>
            </a:r>
            <a:endParaRPr dirty="0"/>
          </a:p>
          <a:p>
            <a:pPr lvl="2"/>
            <a:r>
              <a:rPr lang="en-US" dirty="0"/>
              <a:t>Result isn’t known until end of execute</a:t>
            </a:r>
            <a:endParaRPr dirty="0"/>
          </a:p>
          <a:p>
            <a:r>
              <a:rPr lang="en-US" dirty="0">
                <a:solidFill>
                  <a:srgbClr val="0070C0"/>
                </a:solidFill>
                <a:sym typeface="Calibri"/>
              </a:rPr>
              <a:t>Simple Solution</a:t>
            </a:r>
            <a:r>
              <a:rPr lang="en-US" dirty="0">
                <a:sym typeface="Calibri"/>
              </a:rPr>
              <a:t>:  Stall on every branch instruction until we have the new PC value</a:t>
            </a:r>
            <a:endParaRPr dirty="0"/>
          </a:p>
          <a:p>
            <a:pPr lvl="1"/>
            <a:r>
              <a:rPr lang="en-US" dirty="0">
                <a:sym typeface="Calibri"/>
              </a:rPr>
              <a:t>How long must we stall?</a:t>
            </a:r>
            <a:endParaRPr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7814C2B6-C3CF-B849-8C4C-B47E66A5A5DE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51131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5d23d86798_0_3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dirty="0">
                <a:solidFill>
                  <a:srgbClr val="FF0000"/>
                </a:solidFill>
              </a:rPr>
              <a:t>Quiz 1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g5d23d86798_0_373"/>
          <p:cNvSpPr/>
          <p:nvPr/>
        </p:nvSpPr>
        <p:spPr>
          <a:xfrm>
            <a:off x="457200" y="1371607"/>
            <a:ext cx="8229600" cy="46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How many instructions after </a:t>
            </a:r>
            <a:r>
              <a:rPr lang="en-US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  <a:sym typeface="Calibri"/>
              </a:rPr>
              <a:t>beq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are affected by the control hazard?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1 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2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3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4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5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835" name="Google Shape;1835;g5d23d86798_0_373"/>
          <p:cNvCxnSpPr/>
          <p:nvPr/>
        </p:nvCxnSpPr>
        <p:spPr>
          <a:xfrm>
            <a:off x="3182784" y="2737127"/>
            <a:ext cx="0" cy="256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6" name="Google Shape;1836;g5d23d86798_0_373"/>
          <p:cNvCxnSpPr/>
          <p:nvPr/>
        </p:nvCxnSpPr>
        <p:spPr>
          <a:xfrm>
            <a:off x="3687428" y="2549146"/>
            <a:ext cx="5016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7" name="Google Shape;1837;g5d23d86798_0_373"/>
          <p:cNvSpPr/>
          <p:nvPr/>
        </p:nvSpPr>
        <p:spPr>
          <a:xfrm>
            <a:off x="3176476" y="2835533"/>
            <a:ext cx="6534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beq</a:t>
            </a: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5d23d86798_0_373"/>
          <p:cNvSpPr/>
          <p:nvPr/>
        </p:nvSpPr>
        <p:spPr>
          <a:xfrm>
            <a:off x="3156290" y="3360366"/>
            <a:ext cx="991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g5d23d86798_0_373"/>
          <p:cNvSpPr/>
          <p:nvPr/>
        </p:nvSpPr>
        <p:spPr>
          <a:xfrm>
            <a:off x="3146197" y="3945757"/>
            <a:ext cx="991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g5d23d86798_0_373"/>
          <p:cNvSpPr/>
          <p:nvPr/>
        </p:nvSpPr>
        <p:spPr>
          <a:xfrm>
            <a:off x="3152505" y="4488252"/>
            <a:ext cx="991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g5d23d86798_0_373"/>
          <p:cNvSpPr/>
          <p:nvPr/>
        </p:nvSpPr>
        <p:spPr>
          <a:xfrm>
            <a:off x="3186569" y="5062288"/>
            <a:ext cx="991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2" name="Google Shape;1842;g5d23d86798_0_373"/>
          <p:cNvCxnSpPr/>
          <p:nvPr/>
        </p:nvCxnSpPr>
        <p:spPr>
          <a:xfrm>
            <a:off x="6242050" y="6015355"/>
            <a:ext cx="2493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43" name="Google Shape;1843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3130" y="2827960"/>
            <a:ext cx="2022649" cy="38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840" y="3372507"/>
            <a:ext cx="2022649" cy="38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1116" y="3932573"/>
            <a:ext cx="2022649" cy="38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530" y="4402445"/>
            <a:ext cx="2022649" cy="38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3806" y="4962511"/>
            <a:ext cx="2022649" cy="38214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601;g5ce8b99149_0_339">
            <a:extLst>
              <a:ext uri="{FF2B5EF4-FFF2-40B4-BE49-F238E27FC236}">
                <a16:creationId xmlns:a16="http://schemas.microsoft.com/office/drawing/2014/main" id="{CA4171F1-2E50-064D-93C9-733CB10BDAD3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01798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5d23d86798_0_3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dirty="0">
                <a:solidFill>
                  <a:srgbClr val="FF0000"/>
                </a:solidFill>
              </a:rPr>
              <a:t>Quiz 1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g5d23d86798_0_373"/>
          <p:cNvSpPr/>
          <p:nvPr/>
        </p:nvSpPr>
        <p:spPr>
          <a:xfrm>
            <a:off x="457200" y="1371607"/>
            <a:ext cx="8229600" cy="46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How many instructions after </a:t>
            </a:r>
            <a:r>
              <a:rPr lang="en-US" b="0" dirty="0" err="1">
                <a:latin typeface="Courier" pitchFamily="2" charset="0"/>
                <a:cs typeface="Calibri" panose="020F0502020204030204" pitchFamily="34" charset="0"/>
                <a:sym typeface="Calibri"/>
              </a:rPr>
              <a:t>beq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are affected by the control hazard?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1 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2</a:t>
            </a:r>
            <a:endParaRPr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3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4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5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835" name="Google Shape;1835;g5d23d86798_0_373"/>
          <p:cNvCxnSpPr/>
          <p:nvPr/>
        </p:nvCxnSpPr>
        <p:spPr>
          <a:xfrm>
            <a:off x="3182784" y="2737127"/>
            <a:ext cx="0" cy="256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6" name="Google Shape;1836;g5d23d86798_0_373"/>
          <p:cNvCxnSpPr/>
          <p:nvPr/>
        </p:nvCxnSpPr>
        <p:spPr>
          <a:xfrm>
            <a:off x="3687428" y="2549146"/>
            <a:ext cx="5016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7" name="Google Shape;1837;g5d23d86798_0_373"/>
          <p:cNvSpPr/>
          <p:nvPr/>
        </p:nvSpPr>
        <p:spPr>
          <a:xfrm>
            <a:off x="3176476" y="2835533"/>
            <a:ext cx="6534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5d23d86798_0_373"/>
          <p:cNvSpPr/>
          <p:nvPr/>
        </p:nvSpPr>
        <p:spPr>
          <a:xfrm>
            <a:off x="3156290" y="3360366"/>
            <a:ext cx="991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g5d23d86798_0_373"/>
          <p:cNvSpPr/>
          <p:nvPr/>
        </p:nvSpPr>
        <p:spPr>
          <a:xfrm>
            <a:off x="3146197" y="3945757"/>
            <a:ext cx="991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g5d23d86798_0_373"/>
          <p:cNvSpPr/>
          <p:nvPr/>
        </p:nvSpPr>
        <p:spPr>
          <a:xfrm>
            <a:off x="3152505" y="4488252"/>
            <a:ext cx="991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g5d23d86798_0_373"/>
          <p:cNvSpPr/>
          <p:nvPr/>
        </p:nvSpPr>
        <p:spPr>
          <a:xfrm>
            <a:off x="3186569" y="5062288"/>
            <a:ext cx="991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3" name="Google Shape;1843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3130" y="2827960"/>
            <a:ext cx="2022649" cy="38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840" y="3372507"/>
            <a:ext cx="2022649" cy="38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1116" y="3932573"/>
            <a:ext cx="2022649" cy="38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530" y="4402445"/>
            <a:ext cx="2022649" cy="38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g5d23d86798_0_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3806" y="4962511"/>
            <a:ext cx="2022649" cy="382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93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Quiz 2: Branch Stall</a:t>
            </a:r>
            <a:endParaRPr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43"/>
          <p:cNvSpPr/>
          <p:nvPr/>
        </p:nvSpPr>
        <p:spPr>
          <a:xfrm>
            <a:off x="251520" y="1371598"/>
            <a:ext cx="8435280" cy="498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How many bubbles required for branch?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lang="en-IN"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lang="en-IN"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1 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2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3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4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5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856" name="Google Shape;1856;p43"/>
          <p:cNvCxnSpPr/>
          <p:nvPr/>
        </p:nvCxnSpPr>
        <p:spPr>
          <a:xfrm>
            <a:off x="1416720" y="2751135"/>
            <a:ext cx="0" cy="322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7" name="Google Shape;1857;p43"/>
          <p:cNvCxnSpPr/>
          <p:nvPr/>
        </p:nvCxnSpPr>
        <p:spPr>
          <a:xfrm>
            <a:off x="2051720" y="2514598"/>
            <a:ext cx="6311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58" name="Google Shape;1858;p43"/>
          <p:cNvSpPr/>
          <p:nvPr/>
        </p:nvSpPr>
        <p:spPr>
          <a:xfrm>
            <a:off x="1408782" y="2874960"/>
            <a:ext cx="82232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43"/>
          <p:cNvSpPr/>
          <p:nvPr/>
        </p:nvSpPr>
        <p:spPr>
          <a:xfrm>
            <a:off x="1383383" y="3535360"/>
            <a:ext cx="124777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43"/>
          <p:cNvSpPr/>
          <p:nvPr/>
        </p:nvSpPr>
        <p:spPr>
          <a:xfrm>
            <a:off x="1370683" y="4271960"/>
            <a:ext cx="124777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43"/>
          <p:cNvSpPr/>
          <p:nvPr/>
        </p:nvSpPr>
        <p:spPr>
          <a:xfrm>
            <a:off x="1378620" y="4954585"/>
            <a:ext cx="124777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43"/>
          <p:cNvSpPr/>
          <p:nvPr/>
        </p:nvSpPr>
        <p:spPr>
          <a:xfrm>
            <a:off x="1421482" y="5676898"/>
            <a:ext cx="124777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3" name="Google Shape;1863;p43"/>
          <p:cNvCxnSpPr/>
          <p:nvPr/>
        </p:nvCxnSpPr>
        <p:spPr>
          <a:xfrm>
            <a:off x="6541170" y="6015035"/>
            <a:ext cx="24923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4" name="Google Shape;1864;p43"/>
          <p:cNvSpPr/>
          <p:nvPr/>
        </p:nvSpPr>
        <p:spPr>
          <a:xfrm>
            <a:off x="3154363" y="2011680"/>
            <a:ext cx="3441700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(clock cycles)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5" name="Google Shape;186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470" y="2865430"/>
            <a:ext cx="2545123" cy="48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Google Shape;186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9087" y="3550637"/>
            <a:ext cx="2545123" cy="48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Google Shape;186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4417" y="4255370"/>
            <a:ext cx="2545123" cy="48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4953" y="4846614"/>
            <a:ext cx="2545123" cy="48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0282" y="5551347"/>
            <a:ext cx="2545123" cy="4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p43"/>
          <p:cNvSpPr/>
          <p:nvPr/>
        </p:nvSpPr>
        <p:spPr>
          <a:xfrm>
            <a:off x="3607336" y="2872394"/>
            <a:ext cx="400200" cy="430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43"/>
          <p:cNvSpPr/>
          <p:nvPr/>
        </p:nvSpPr>
        <p:spPr>
          <a:xfrm>
            <a:off x="3043924" y="3601462"/>
            <a:ext cx="400200" cy="430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43"/>
          <p:cNvSpPr/>
          <p:nvPr/>
        </p:nvSpPr>
        <p:spPr>
          <a:xfrm>
            <a:off x="3633598" y="4272090"/>
            <a:ext cx="400200" cy="430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43"/>
          <p:cNvSpPr/>
          <p:nvPr/>
        </p:nvSpPr>
        <p:spPr>
          <a:xfrm>
            <a:off x="4161548" y="4871782"/>
            <a:ext cx="400200" cy="430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3"/>
          <p:cNvSpPr/>
          <p:nvPr/>
        </p:nvSpPr>
        <p:spPr>
          <a:xfrm>
            <a:off x="4726873" y="5576519"/>
            <a:ext cx="400200" cy="430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01;g5ce8b99149_0_339">
            <a:extLst>
              <a:ext uri="{FF2B5EF4-FFF2-40B4-BE49-F238E27FC236}">
                <a16:creationId xmlns:a16="http://schemas.microsoft.com/office/drawing/2014/main" id="{E7D934CB-6925-4C47-8CFD-E5FA55BA6B88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56615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0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Quiz 2: Branch Stall</a:t>
            </a:r>
            <a:endParaRPr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43"/>
          <p:cNvSpPr/>
          <p:nvPr/>
        </p:nvSpPr>
        <p:spPr>
          <a:xfrm>
            <a:off x="251520" y="1371598"/>
            <a:ext cx="8435280" cy="498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How many bubbles required for branch?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lang="en-IN"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lang="en-IN"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1 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2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3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4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990000"/>
              </a:buClr>
              <a:buSzPct val="80000"/>
              <a:buFont typeface="+mj-lt"/>
              <a:buAutoNum type="alphaLcParenR"/>
            </a:pPr>
            <a:r>
              <a:rPr lang="en-IN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5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856" name="Google Shape;1856;p43"/>
          <p:cNvCxnSpPr/>
          <p:nvPr/>
        </p:nvCxnSpPr>
        <p:spPr>
          <a:xfrm>
            <a:off x="1416720" y="2751135"/>
            <a:ext cx="0" cy="322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7" name="Google Shape;1857;p43"/>
          <p:cNvCxnSpPr/>
          <p:nvPr/>
        </p:nvCxnSpPr>
        <p:spPr>
          <a:xfrm>
            <a:off x="2051720" y="2514598"/>
            <a:ext cx="6311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58" name="Google Shape;1858;p43"/>
          <p:cNvSpPr/>
          <p:nvPr/>
        </p:nvSpPr>
        <p:spPr>
          <a:xfrm>
            <a:off x="1408782" y="2874960"/>
            <a:ext cx="82232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43"/>
          <p:cNvSpPr/>
          <p:nvPr/>
        </p:nvSpPr>
        <p:spPr>
          <a:xfrm>
            <a:off x="1383383" y="3535360"/>
            <a:ext cx="124777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43"/>
          <p:cNvSpPr/>
          <p:nvPr/>
        </p:nvSpPr>
        <p:spPr>
          <a:xfrm>
            <a:off x="1370683" y="4271960"/>
            <a:ext cx="124777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43"/>
          <p:cNvSpPr/>
          <p:nvPr/>
        </p:nvSpPr>
        <p:spPr>
          <a:xfrm>
            <a:off x="1378620" y="4954585"/>
            <a:ext cx="124777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43"/>
          <p:cNvSpPr/>
          <p:nvPr/>
        </p:nvSpPr>
        <p:spPr>
          <a:xfrm>
            <a:off x="1421482" y="5676898"/>
            <a:ext cx="124777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 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3" name="Google Shape;1863;p43"/>
          <p:cNvCxnSpPr/>
          <p:nvPr/>
        </p:nvCxnSpPr>
        <p:spPr>
          <a:xfrm>
            <a:off x="6541170" y="6015035"/>
            <a:ext cx="24923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4" name="Google Shape;1864;p43"/>
          <p:cNvSpPr/>
          <p:nvPr/>
        </p:nvSpPr>
        <p:spPr>
          <a:xfrm>
            <a:off x="3154363" y="2011680"/>
            <a:ext cx="3441700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(clock cycles)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5" name="Google Shape;186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470" y="2865430"/>
            <a:ext cx="2545123" cy="48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Google Shape;186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9087" y="3550637"/>
            <a:ext cx="2545123" cy="48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Google Shape;186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4417" y="4255370"/>
            <a:ext cx="2545123" cy="48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4953" y="4846614"/>
            <a:ext cx="2545123" cy="48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0282" y="5551347"/>
            <a:ext cx="2545123" cy="4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p43"/>
          <p:cNvSpPr/>
          <p:nvPr/>
        </p:nvSpPr>
        <p:spPr>
          <a:xfrm>
            <a:off x="3607336" y="2872394"/>
            <a:ext cx="400200" cy="430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43"/>
          <p:cNvSpPr/>
          <p:nvPr/>
        </p:nvSpPr>
        <p:spPr>
          <a:xfrm>
            <a:off x="3043924" y="3601462"/>
            <a:ext cx="400200" cy="430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43"/>
          <p:cNvSpPr/>
          <p:nvPr/>
        </p:nvSpPr>
        <p:spPr>
          <a:xfrm>
            <a:off x="3633598" y="4272090"/>
            <a:ext cx="400200" cy="430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43"/>
          <p:cNvSpPr/>
          <p:nvPr/>
        </p:nvSpPr>
        <p:spPr>
          <a:xfrm>
            <a:off x="4161548" y="4871782"/>
            <a:ext cx="400200" cy="430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3"/>
          <p:cNvSpPr/>
          <p:nvPr/>
        </p:nvSpPr>
        <p:spPr>
          <a:xfrm>
            <a:off x="4726873" y="5576519"/>
            <a:ext cx="400200" cy="430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01;g5ce8b99149_0_339">
            <a:extLst>
              <a:ext uri="{FF2B5EF4-FFF2-40B4-BE49-F238E27FC236}">
                <a16:creationId xmlns:a16="http://schemas.microsoft.com/office/drawing/2014/main" id="{366EFA13-8790-1C40-888B-3FF0D35F849A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7640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3">
            <a:extLst>
              <a:ext uri="{FF2B5EF4-FFF2-40B4-BE49-F238E27FC236}">
                <a16:creationId xmlns:a16="http://schemas.microsoft.com/office/drawing/2014/main" id="{74CDB49A-6267-A346-BFDB-A0438DA6A2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Control Hazard – Branch Prediction</a:t>
            </a:r>
          </a:p>
        </p:txBody>
      </p:sp>
    </p:spTree>
    <p:extLst>
      <p:ext uri="{BB962C8B-B14F-4D97-AF65-F5344CB8AC3E}">
        <p14:creationId xmlns:p14="http://schemas.microsoft.com/office/powerpoint/2010/main" val="11337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4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Control Hazard: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Branch Prediction</a:t>
            </a:r>
            <a:endParaRPr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1946" name="Google Shape;1946;p48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kern="1200" dirty="0">
                <a:ea typeface="+mn-ea"/>
                <a:sym typeface="Calibri"/>
              </a:rPr>
              <a:t>Guess the outcome of a branch, fix afterwards if necessary</a:t>
            </a:r>
          </a:p>
          <a:p>
            <a:pPr lvl="1"/>
            <a:r>
              <a:rPr lang="en-US" kern="1200" dirty="0">
                <a:ea typeface="+mn-ea"/>
                <a:sym typeface="Calibri"/>
              </a:rPr>
              <a:t> Must cancel (flush) all instructions in pipeline that depended on guess that was wrong </a:t>
            </a:r>
          </a:p>
          <a:p>
            <a:pPr lvl="1"/>
            <a:r>
              <a:rPr lang="en-US" kern="1200" dirty="0">
                <a:ea typeface="+mn-ea"/>
                <a:sym typeface="Calibri"/>
              </a:rPr>
              <a:t>How many instructions do we end up flushing?</a:t>
            </a:r>
          </a:p>
          <a:p>
            <a:r>
              <a:rPr lang="en-US" dirty="0"/>
              <a:t>Backward branches are usually taken (loops)</a:t>
            </a:r>
          </a:p>
          <a:p>
            <a:r>
              <a:rPr lang="en-US" dirty="0"/>
              <a:t>Consider the history of whether the branch was previously taken – to improve the prediction</a:t>
            </a:r>
          </a:p>
          <a:p>
            <a:r>
              <a:rPr lang="en-US" dirty="0"/>
              <a:t>Good prediction reduces fraction of branches requiring a flush </a:t>
            </a:r>
          </a:p>
          <a:p>
            <a:r>
              <a:rPr lang="en-IN" dirty="0"/>
              <a:t>Modern branch predictors have high accuracy </a:t>
            </a:r>
          </a:p>
          <a:p>
            <a:pPr lvl="1"/>
            <a:r>
              <a:rPr lang="en-IN" dirty="0"/>
              <a:t>&gt; 95%</a:t>
            </a:r>
          </a:p>
          <a:p>
            <a:pPr lvl="1"/>
            <a:r>
              <a:rPr lang="en-IN" dirty="0"/>
              <a:t> It can reduce branch penalties significantly </a:t>
            </a:r>
          </a:p>
          <a:p>
            <a:endParaRPr lang="en-US" dirty="0"/>
          </a:p>
          <a:p>
            <a:endParaRPr kern="1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47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49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86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Kill Instructions after Branch if Taken</a:t>
            </a:r>
            <a:endParaRPr dirty="0">
              <a:sym typeface="Calibri"/>
            </a:endParaRPr>
          </a:p>
        </p:txBody>
      </p:sp>
      <p:pic>
        <p:nvPicPr>
          <p:cNvPr id="1953" name="Google Shape;195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9106" y="4108899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2927" y="4829412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49"/>
          <p:cNvSpPr txBox="1"/>
          <p:nvPr/>
        </p:nvSpPr>
        <p:spPr>
          <a:xfrm>
            <a:off x="327444" y="1992633"/>
            <a:ext cx="165509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t0, t1, label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49"/>
          <p:cNvSpPr txBox="1"/>
          <p:nvPr/>
        </p:nvSpPr>
        <p:spPr>
          <a:xfrm>
            <a:off x="327444" y="2729660"/>
            <a:ext cx="138515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t2, s0, t5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49"/>
          <p:cNvSpPr txBox="1"/>
          <p:nvPr/>
        </p:nvSpPr>
        <p:spPr>
          <a:xfrm>
            <a:off x="327443" y="3505532"/>
            <a:ext cx="12545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t6, s0, t3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8" name="Google Shape;195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711" y="1867797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4266" y="2597825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580" y="3348657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1" name="Google Shape;1961;p49"/>
          <p:cNvSpPr txBox="1"/>
          <p:nvPr/>
        </p:nvSpPr>
        <p:spPr>
          <a:xfrm>
            <a:off x="346791" y="4265775"/>
            <a:ext cx="135165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label: xxxxxx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49"/>
          <p:cNvSpPr txBox="1"/>
          <p:nvPr/>
        </p:nvSpPr>
        <p:spPr>
          <a:xfrm>
            <a:off x="6720877" y="4091772"/>
            <a:ext cx="2326592" cy="86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 updated reflecting branch outcome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3" name="Google Shape;1963;p49"/>
          <p:cNvCxnSpPr/>
          <p:nvPr/>
        </p:nvCxnSpPr>
        <p:spPr>
          <a:xfrm>
            <a:off x="3665682" y="2347576"/>
            <a:ext cx="231468" cy="2156741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5" name="Google Shape;1965;p49"/>
          <p:cNvSpPr txBox="1"/>
          <p:nvPr/>
        </p:nvSpPr>
        <p:spPr>
          <a:xfrm>
            <a:off x="6353731" y="1808852"/>
            <a:ext cx="2326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Taken branch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6" name="Google Shape;1966;p49"/>
          <p:cNvCxnSpPr/>
          <p:nvPr/>
        </p:nvCxnSpPr>
        <p:spPr>
          <a:xfrm>
            <a:off x="3706091" y="2332181"/>
            <a:ext cx="444500" cy="61575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7" name="Google Shape;1967;p49"/>
          <p:cNvCxnSpPr/>
          <p:nvPr/>
        </p:nvCxnSpPr>
        <p:spPr>
          <a:xfrm>
            <a:off x="3677227" y="2362969"/>
            <a:ext cx="421409" cy="111606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8" name="Google Shape;1968;p49"/>
          <p:cNvSpPr txBox="1"/>
          <p:nvPr/>
        </p:nvSpPr>
        <p:spPr>
          <a:xfrm>
            <a:off x="6390677" y="2573931"/>
            <a:ext cx="26567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Flush out this instruction</a:t>
            </a:r>
            <a:endParaRPr sz="180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49"/>
          <p:cNvSpPr txBox="1"/>
          <p:nvPr/>
        </p:nvSpPr>
        <p:spPr>
          <a:xfrm>
            <a:off x="6375667" y="3277433"/>
            <a:ext cx="267180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Flush out this instruction</a:t>
            </a:r>
            <a:endParaRPr sz="180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49"/>
          <p:cNvSpPr txBox="1"/>
          <p:nvPr/>
        </p:nvSpPr>
        <p:spPr>
          <a:xfrm>
            <a:off x="573423" y="5495858"/>
            <a:ext cx="81069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alibri"/>
                <a:ea typeface="Calibri"/>
                <a:cs typeface="Calibri"/>
                <a:sym typeface="Calibri"/>
              </a:rPr>
              <a:t>Two instructions are affected by an incorrect branch.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alibri"/>
                <a:ea typeface="Calibri"/>
                <a:cs typeface="Calibri"/>
                <a:sym typeface="Calibri"/>
              </a:rPr>
              <a:t>Extra hardware is needed to incorporate “Flushing out” logic</a:t>
            </a:r>
            <a:endParaRPr sz="2000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01;g5ce8b99149_0_339">
            <a:extLst>
              <a:ext uri="{FF2B5EF4-FFF2-40B4-BE49-F238E27FC236}">
                <a16:creationId xmlns:a16="http://schemas.microsoft.com/office/drawing/2014/main" id="{400435AE-D018-4540-9AEB-6657657B0B6A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4533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50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Branch Prediction</a:t>
            </a:r>
            <a:endParaRPr dirty="0">
              <a:sym typeface="Calibri"/>
            </a:endParaRPr>
          </a:p>
        </p:txBody>
      </p:sp>
      <p:pic>
        <p:nvPicPr>
          <p:cNvPr id="1976" name="Google Shape;197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9106" y="4108899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7" name="Google Shape;197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2927" y="4829412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78" name="Google Shape;1978;p50"/>
          <p:cNvSpPr txBox="1"/>
          <p:nvPr/>
        </p:nvSpPr>
        <p:spPr>
          <a:xfrm>
            <a:off x="327444" y="1992633"/>
            <a:ext cx="165509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t0, t1, label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50"/>
          <p:cNvSpPr txBox="1"/>
          <p:nvPr/>
        </p:nvSpPr>
        <p:spPr>
          <a:xfrm>
            <a:off x="327444" y="2729660"/>
            <a:ext cx="10603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label: …..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Google Shape;1980;p50"/>
          <p:cNvSpPr txBox="1"/>
          <p:nvPr/>
        </p:nvSpPr>
        <p:spPr>
          <a:xfrm>
            <a:off x="327443" y="3505532"/>
            <a:ext cx="49372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1" name="Google Shape;198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711" y="1867797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4266" y="2597825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3" name="Google Shape;198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580" y="3348657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85" name="Google Shape;1985;p50"/>
          <p:cNvSpPr txBox="1"/>
          <p:nvPr/>
        </p:nvSpPr>
        <p:spPr>
          <a:xfrm>
            <a:off x="6353731" y="1808852"/>
            <a:ext cx="2326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Taken branch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6" name="Google Shape;1986;p50"/>
          <p:cNvCxnSpPr>
            <a:endCxn id="1982" idx="1"/>
          </p:cNvCxnSpPr>
          <p:nvPr/>
        </p:nvCxnSpPr>
        <p:spPr>
          <a:xfrm>
            <a:off x="2557366" y="2085081"/>
            <a:ext cx="186900" cy="76890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87" name="Google Shape;1987;p50"/>
          <p:cNvSpPr txBox="1"/>
          <p:nvPr/>
        </p:nvSpPr>
        <p:spPr>
          <a:xfrm>
            <a:off x="6407995" y="2589324"/>
            <a:ext cx="2326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Guess next PC!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8" name="Google Shape;1988;p50"/>
          <p:cNvCxnSpPr/>
          <p:nvPr/>
        </p:nvCxnSpPr>
        <p:spPr>
          <a:xfrm>
            <a:off x="3731491" y="2196716"/>
            <a:ext cx="176645" cy="2144375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89" name="Google Shape;1989;p50"/>
          <p:cNvSpPr txBox="1"/>
          <p:nvPr/>
        </p:nvSpPr>
        <p:spPr>
          <a:xfrm>
            <a:off x="6768213" y="4024040"/>
            <a:ext cx="2326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guess correct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50"/>
          <p:cNvSpPr txBox="1"/>
          <p:nvPr/>
        </p:nvSpPr>
        <p:spPr>
          <a:xfrm>
            <a:off x="337221" y="5444637"/>
            <a:ext cx="8138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alibri"/>
                <a:ea typeface="Calibri"/>
                <a:cs typeface="Calibri"/>
                <a:sym typeface="Calibri"/>
              </a:rPr>
              <a:t>In the correct case, we don’t have any stalls/NOP’s at all!</a:t>
            </a:r>
            <a:endParaRPr sz="20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Prediction, if done correctly, is better on average than stalling</a:t>
            </a:r>
            <a:endParaRPr sz="2000" b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01;g5ce8b99149_0_339">
            <a:extLst>
              <a:ext uri="{FF2B5EF4-FFF2-40B4-BE49-F238E27FC236}">
                <a16:creationId xmlns:a16="http://schemas.microsoft.com/office/drawing/2014/main" id="{812F704D-BC98-F140-B403-0B2285F7D2DE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26851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950640"/>
            <a:ext cx="7896225" cy="518477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Class Presentation, RISC-V CPU Control, Pipelining, CS61C, Great Ideas in Computer Architecture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Morgan Rae </a:t>
            </a:r>
            <a:r>
              <a:rPr lang="en-US" sz="2000" dirty="0" err="1">
                <a:sym typeface="Helvetica" charset="0"/>
              </a:rPr>
              <a:t>Rechenberg</a:t>
            </a:r>
            <a:endParaRPr lang="en-US" sz="2000" dirty="0">
              <a:sym typeface="Helvetica" charset="0"/>
            </a:endParaRPr>
          </a:p>
          <a:p>
            <a:r>
              <a:rPr lang="en-US" sz="2000" dirty="0"/>
              <a:t>Book: Digital Design and Computer Architecture: RISC-V Edition, Harris &amp; Harris Elsevier</a:t>
            </a:r>
          </a:p>
          <a:p>
            <a:r>
              <a:rPr lang="en-US" sz="2000" dirty="0"/>
              <a:t>Prof </a:t>
            </a:r>
            <a:r>
              <a:rPr lang="en-US" sz="2000" dirty="0" err="1"/>
              <a:t>Mutlu’s</a:t>
            </a:r>
            <a:r>
              <a:rPr lang="en-US" sz="2000" dirty="0"/>
              <a:t> class presentation, ETH, Spring 2121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064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EEFB-E153-6C4F-BA41-6C7CDF43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1334277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Ideal pipelined processor: CPI = 1</a:t>
            </a:r>
          </a:p>
          <a:p>
            <a:r>
              <a:rPr lang="en-US" dirty="0"/>
              <a:t>Branch mis-prediction increases CPI</a:t>
            </a:r>
          </a:p>
          <a:p>
            <a:r>
              <a:rPr lang="en-US" dirty="0">
                <a:solidFill>
                  <a:srgbClr val="C00000"/>
                </a:solidFill>
              </a:rPr>
              <a:t>Static branch prediction:</a:t>
            </a:r>
          </a:p>
          <a:p>
            <a:pPr lvl="1"/>
            <a:r>
              <a:rPr lang="en-US" dirty="0"/>
              <a:t>Check direction of branch (forward or backward)</a:t>
            </a:r>
          </a:p>
          <a:p>
            <a:pPr lvl="1"/>
            <a:r>
              <a:rPr lang="en-US" dirty="0"/>
              <a:t>If backward, predict taken</a:t>
            </a:r>
          </a:p>
          <a:p>
            <a:pPr lvl="1"/>
            <a:r>
              <a:rPr lang="en-US" dirty="0"/>
              <a:t>Else, predict not taken</a:t>
            </a:r>
          </a:p>
          <a:p>
            <a:r>
              <a:rPr lang="en-US" dirty="0">
                <a:solidFill>
                  <a:srgbClr val="C00000"/>
                </a:solidFill>
              </a:rPr>
              <a:t>Dynamic branch prediction:</a:t>
            </a:r>
          </a:p>
          <a:p>
            <a:pPr lvl="1"/>
            <a:r>
              <a:rPr lang="en-US" dirty="0"/>
              <a:t>Keep history of last several hundred (or thousand) branches in </a:t>
            </a:r>
            <a:r>
              <a:rPr lang="en-US" i="1" dirty="0"/>
              <a:t>branch table</a:t>
            </a:r>
            <a:endParaRPr lang="en-US" dirty="0"/>
          </a:p>
          <a:p>
            <a:pPr lvl="2"/>
            <a:r>
              <a:rPr lang="en-US" dirty="0"/>
              <a:t>Branch destination</a:t>
            </a:r>
          </a:p>
          <a:p>
            <a:pPr lvl="2"/>
            <a:r>
              <a:rPr lang="en-US" dirty="0"/>
              <a:t>Whether branch was taken</a:t>
            </a:r>
          </a:p>
          <a:p>
            <a:pPr lvl="1"/>
            <a:r>
              <a:rPr lang="en-US" kern="1200" dirty="0">
                <a:sym typeface="Calibri"/>
              </a:rPr>
              <a:t>To execute a branch</a:t>
            </a:r>
            <a:endParaRPr lang="en-US" kern="1200" dirty="0"/>
          </a:p>
          <a:p>
            <a:pPr lvl="2"/>
            <a:r>
              <a:rPr lang="en-US" kern="1200" dirty="0">
                <a:sym typeface="Calibri"/>
              </a:rPr>
              <a:t>Check table and predict the same outcome for next fetch</a:t>
            </a:r>
          </a:p>
          <a:p>
            <a:pPr lvl="2"/>
            <a:r>
              <a:rPr lang="en-US" kern="1200" dirty="0">
                <a:sym typeface="Calibri"/>
              </a:rPr>
              <a:t>If wrong, flush pipeline and flip prediction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3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42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883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CD15-0681-584A-B0D0-7A669534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Branch Prediction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4C364B-A528-A94A-839D-E9C600B5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8207375" cy="5661025"/>
          </a:xfrm>
        </p:spPr>
        <p:txBody>
          <a:bodyPr/>
          <a:lstStyle/>
          <a:p>
            <a:r>
              <a:rPr lang="en-IN" dirty="0"/>
              <a:t>Compiler determines whether branch is likely to be taken or likely to be not taken</a:t>
            </a:r>
          </a:p>
          <a:p>
            <a:r>
              <a:rPr lang="en-IN" dirty="0"/>
              <a:t>Decision is based on analysis or profile information</a:t>
            </a:r>
          </a:p>
          <a:p>
            <a:pPr lvl="1"/>
            <a:r>
              <a:rPr lang="en-IN" dirty="0"/>
              <a:t>90% of backward-going branches are taken</a:t>
            </a:r>
          </a:p>
          <a:p>
            <a:pPr lvl="1"/>
            <a:r>
              <a:rPr lang="en-IN" dirty="0"/>
              <a:t>50% of forward-going branches are not taken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How does the compiler inform this decision ? 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DC8E52-0581-3B49-89B2-FAE76EECD267}"/>
              </a:ext>
            </a:extLst>
          </p:cNvPr>
          <p:cNvSpPr txBox="1">
            <a:spLocks/>
          </p:cNvSpPr>
          <p:nvPr/>
        </p:nvSpPr>
        <p:spPr bwMode="auto">
          <a:xfrm>
            <a:off x="396875" y="4170891"/>
            <a:ext cx="8207375" cy="221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C6F22-C557-2F46-A415-28AC8F9CB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2698"/>
            <a:ext cx="7092280" cy="24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46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02D9-FC89-2540-A3EA-971B13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309B-E67A-4C40-A352-9D31A0DA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branch behavior and learn</a:t>
            </a:r>
          </a:p>
          <a:p>
            <a:pPr lvl="1"/>
            <a:r>
              <a:rPr lang="en-IN" dirty="0"/>
              <a:t>Key assumption: past </a:t>
            </a:r>
            <a:r>
              <a:rPr lang="en-IN" dirty="0" err="1"/>
              <a:t>behavior</a:t>
            </a:r>
            <a:r>
              <a:rPr lang="en-IN" dirty="0"/>
              <a:t> indicative of future </a:t>
            </a:r>
            <a:r>
              <a:rPr lang="en-IN" dirty="0" err="1"/>
              <a:t>behavior</a:t>
            </a:r>
            <a:endParaRPr lang="en-US" dirty="0"/>
          </a:p>
          <a:p>
            <a:r>
              <a:rPr lang="en-US" dirty="0"/>
              <a:t>Learning based on past behavior (learned history)</a:t>
            </a:r>
          </a:p>
          <a:p>
            <a:r>
              <a:rPr lang="en-US" dirty="0"/>
              <a:t>Predict </a:t>
            </a:r>
          </a:p>
          <a:p>
            <a:pPr lvl="1"/>
            <a:r>
              <a:rPr lang="en-IN" dirty="0"/>
              <a:t>Outcome: taken or not taken</a:t>
            </a:r>
          </a:p>
          <a:p>
            <a:pPr lvl="1"/>
            <a:r>
              <a:rPr lang="en-IN" dirty="0"/>
              <a:t>Target: address of instruction to branch to</a:t>
            </a:r>
          </a:p>
          <a:p>
            <a:r>
              <a:rPr lang="en-IN" dirty="0"/>
              <a:t>Check actual outcome and update the history</a:t>
            </a:r>
          </a:p>
          <a:p>
            <a:r>
              <a:rPr lang="en-IN" dirty="0"/>
              <a:t>Squash incorrectly fetched instructions</a:t>
            </a:r>
            <a:endParaRPr lang="en-US" dirty="0"/>
          </a:p>
          <a:p>
            <a:r>
              <a:rPr lang="en-IN" dirty="0"/>
              <a:t>Temporal correlation (Time) </a:t>
            </a:r>
          </a:p>
          <a:p>
            <a:pPr lvl="1"/>
            <a:r>
              <a:rPr lang="en-IN" dirty="0"/>
              <a:t>If I tell you that a certain branch was taken last time, does this help? </a:t>
            </a:r>
          </a:p>
          <a:p>
            <a:pPr lvl="1"/>
            <a:r>
              <a:rPr lang="en-IN" dirty="0"/>
              <a:t>The way a branch resolves may be a good predictor of the way it will resolve at the next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9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19AE6-2C7E-7C4C-9D7B-9E35D36A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bit branch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7B81-25B7-B741-9534-A75547A9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Remembers whether branch was taken the last time and does the same 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1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>
            <a:extLst>
              <a:ext uri="{FF2B5EF4-FFF2-40B4-BE49-F238E27FC236}">
                <a16:creationId xmlns:a16="http://schemas.microsoft.com/office/drawing/2014/main" id="{3B1DF1F1-9B42-B243-89D0-EBD8CDA50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2-Bit Predictor</a:t>
            </a:r>
            <a:endParaRPr lang="en-AU" altLang="en-US"/>
          </a:p>
        </p:txBody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id="{31CB738A-AB16-1343-98B8-0585276143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96975"/>
            <a:ext cx="7739831" cy="5184775"/>
          </a:xfrm>
        </p:spPr>
        <p:txBody>
          <a:bodyPr/>
          <a:lstStyle/>
          <a:p>
            <a:pPr eaLnBrk="1" hangingPunct="1"/>
            <a:r>
              <a:rPr lang="en-US" altLang="en-US" dirty="0"/>
              <a:t>Only change prediction on two successive mispredictions</a:t>
            </a:r>
            <a:endParaRPr lang="en-AU" altLang="en-US" dirty="0"/>
          </a:p>
        </p:txBody>
      </p:sp>
      <p:pic>
        <p:nvPicPr>
          <p:cNvPr id="175107" name="Picture 6" descr="f04-63-P374493">
            <a:extLst>
              <a:ext uri="{FF2B5EF4-FFF2-40B4-BE49-F238E27FC236}">
                <a16:creationId xmlns:a16="http://schemas.microsoft.com/office/drawing/2014/main" id="{63FD4DB8-A53D-8640-A26A-31CA7F75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6132513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717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3">
            <a:extLst>
              <a:ext uri="{FF2B5EF4-FFF2-40B4-BE49-F238E27FC236}">
                <a16:creationId xmlns:a16="http://schemas.microsoft.com/office/drawing/2014/main" id="{74CDB49A-6267-A346-BFDB-A0438DA6A2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Superscalar Processors</a:t>
            </a:r>
          </a:p>
        </p:txBody>
      </p:sp>
    </p:spTree>
    <p:extLst>
      <p:ext uri="{BB962C8B-B14F-4D97-AF65-F5344CB8AC3E}">
        <p14:creationId xmlns:p14="http://schemas.microsoft.com/office/powerpoint/2010/main" val="2074924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Increasing Processor Performance</a:t>
            </a:r>
            <a:endParaRPr dirty="0">
              <a:sym typeface="Calibri"/>
            </a:endParaRPr>
          </a:p>
        </p:txBody>
      </p:sp>
      <p:sp>
        <p:nvSpPr>
          <p:cNvPr id="2173" name="Google Shape;2173;p59"/>
          <p:cNvSpPr txBox="1">
            <a:spLocks noGrp="1"/>
          </p:cNvSpPr>
          <p:nvPr>
            <p:ph idx="1"/>
          </p:nvPr>
        </p:nvSpPr>
        <p:spPr>
          <a:xfrm>
            <a:off x="539552" y="1196975"/>
            <a:ext cx="806469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SzPct val="75000"/>
              <a:buFont typeface="+mj-lt"/>
              <a:buAutoNum type="arabicPeriod"/>
            </a:pPr>
            <a:r>
              <a:rPr lang="en-US" dirty="0">
                <a:sym typeface="Calibri"/>
              </a:rPr>
              <a:t>Clock rate</a:t>
            </a:r>
            <a:endParaRPr dirty="0"/>
          </a:p>
          <a:p>
            <a:pPr lvl="1"/>
            <a:r>
              <a:rPr lang="en-US" dirty="0">
                <a:sym typeface="Calibri"/>
              </a:rPr>
              <a:t>Limited by technology and power dissipation</a:t>
            </a:r>
            <a:endParaRPr dirty="0"/>
          </a:p>
          <a:p>
            <a:pPr marL="457200" indent="-457200">
              <a:buSzPct val="75000"/>
              <a:buFont typeface="+mj-lt"/>
              <a:buAutoNum type="arabicPeriod"/>
            </a:pPr>
            <a:r>
              <a:rPr lang="en-US" dirty="0">
                <a:sym typeface="Calibri"/>
              </a:rPr>
              <a:t>Pipelining</a:t>
            </a:r>
            <a:endParaRPr dirty="0"/>
          </a:p>
          <a:p>
            <a:pPr lvl="1"/>
            <a:r>
              <a:rPr lang="en-US" dirty="0">
                <a:sym typeface="Calibri"/>
              </a:rPr>
              <a:t>“Overlap” instruction execution</a:t>
            </a:r>
            <a:endParaRPr dirty="0"/>
          </a:p>
          <a:p>
            <a:pPr lvl="1"/>
            <a:r>
              <a:rPr lang="en-US" dirty="0">
                <a:sym typeface="Calibri"/>
              </a:rPr>
              <a:t>Deeper pipeline: 5 =&gt; 10 =&gt; 15 stages</a:t>
            </a:r>
            <a:endParaRPr dirty="0"/>
          </a:p>
          <a:p>
            <a:pPr lvl="2"/>
            <a:r>
              <a:rPr lang="en-US" dirty="0">
                <a:sym typeface="Calibri"/>
              </a:rPr>
              <a:t>Less work per stage → shorter clock cycle</a:t>
            </a:r>
            <a:endParaRPr dirty="0">
              <a:sym typeface="Calibri"/>
            </a:endParaRPr>
          </a:p>
          <a:p>
            <a:pPr lvl="2"/>
            <a:r>
              <a:rPr lang="en-US" dirty="0">
                <a:sym typeface="Calibri"/>
              </a:rPr>
              <a:t>But more potential for hazards (CPI &gt; 1)</a:t>
            </a:r>
            <a:endParaRPr dirty="0">
              <a:sym typeface="Calibri"/>
            </a:endParaRPr>
          </a:p>
          <a:p>
            <a:pPr marL="457200" indent="-457200">
              <a:buSzPct val="75000"/>
              <a:buFont typeface="+mj-lt"/>
              <a:buAutoNum type="arabicPeriod"/>
            </a:pPr>
            <a:r>
              <a:rPr lang="en-US" dirty="0">
                <a:sym typeface="Calibri"/>
              </a:rPr>
              <a:t>Multi-issue ”super-scalar” processor</a:t>
            </a:r>
            <a:endParaRPr dirty="0"/>
          </a:p>
          <a:p>
            <a:pPr lvl="1"/>
            <a:r>
              <a:rPr lang="en-US" dirty="0">
                <a:sym typeface="Calibri"/>
              </a:rPr>
              <a:t>Multiple execution units (ALUs)</a:t>
            </a:r>
            <a:endParaRPr dirty="0"/>
          </a:p>
          <a:p>
            <a:pPr lvl="2"/>
            <a:r>
              <a:rPr lang="en-US" dirty="0">
                <a:sym typeface="Calibri"/>
              </a:rPr>
              <a:t>Several instructions executed simultaneously</a:t>
            </a:r>
            <a:endParaRPr dirty="0"/>
          </a:p>
          <a:p>
            <a:pPr lvl="2"/>
            <a:r>
              <a:rPr lang="en-US" dirty="0">
                <a:sym typeface="Calibri"/>
              </a:rPr>
              <a:t>CPI &lt; 1 (ideally)</a:t>
            </a:r>
            <a:endParaRPr dirty="0">
              <a:sym typeface="Calibri"/>
            </a:endParaRPr>
          </a:p>
        </p:txBody>
      </p:sp>
      <p:sp>
        <p:nvSpPr>
          <p:cNvPr id="2174" name="Google Shape;2174;p59"/>
          <p:cNvSpPr txBox="1">
            <a:spLocks noGrp="1"/>
          </p:cNvSpPr>
          <p:nvPr>
            <p:ph type="sldNum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DE44D3B2-E648-0148-9700-A3C8EA4287DC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941021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>
            <a:extLst>
              <a:ext uri="{FF2B5EF4-FFF2-40B4-BE49-F238E27FC236}">
                <a16:creationId xmlns:a16="http://schemas.microsoft.com/office/drawing/2014/main" id="{CC5FCEEA-35A3-B74C-892A-BAD7B4A7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Superscalar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2003-0811-974F-875C-FF46FD89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96975"/>
            <a:ext cx="7992690" cy="5184775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dirty="0"/>
              <a:t> Fetch, decode, execute, retire </a:t>
            </a:r>
            <a:r>
              <a:rPr lang="en-US" dirty="0">
                <a:solidFill>
                  <a:srgbClr val="FF0000"/>
                </a:solidFill>
              </a:rPr>
              <a:t>multiple instructions per cycle </a:t>
            </a:r>
          </a:p>
          <a:p>
            <a:pPr lvl="1" indent="-342900">
              <a:defRPr/>
            </a:pPr>
            <a:r>
              <a:rPr lang="en-US" dirty="0">
                <a:solidFill>
                  <a:srgbClr val="0D0D0D"/>
                </a:solidFill>
              </a:rPr>
              <a:t>N-wide superscalar </a:t>
            </a:r>
            <a:r>
              <a:rPr lang="en-US" dirty="0">
                <a:solidFill>
                  <a:srgbClr val="0D0D0D"/>
                </a:solidFill>
                <a:sym typeface="Wingdings"/>
              </a:rPr>
              <a:t> N instructions per cycle</a:t>
            </a:r>
            <a:endParaRPr lang="en-US" dirty="0">
              <a:solidFill>
                <a:srgbClr val="0000FF"/>
              </a:solidFill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/>
              <a:t>A super</a:t>
            </a:r>
            <a:r>
              <a:rPr lang="en-US" i="1" dirty="0"/>
              <a:t>scalar</a:t>
            </a:r>
            <a:r>
              <a:rPr lang="en-US" dirty="0"/>
              <a:t> processor issues several instructions at a time each of which operates on a single piece of data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rgbClr val="0D0D0D"/>
              </a:solidFill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rgbClr val="0D0D0D"/>
              </a:solidFill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D0D0D"/>
                </a:solidFill>
              </a:rPr>
              <a:t>Need to add the hardware resources for doing so</a:t>
            </a:r>
            <a:endParaRPr lang="en-US" dirty="0">
              <a:solidFill>
                <a:srgbClr val="0000FF"/>
              </a:solidFill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Hardware performs the dependence checking between concurrently-fetched instructions</a:t>
            </a:r>
          </a:p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C118A69F-5D3C-6E40-86ED-33D4A3847BC9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Mutulu’s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lecture</a:t>
            </a:r>
          </a:p>
        </p:txBody>
      </p:sp>
    </p:spTree>
    <p:extLst>
      <p:ext uri="{BB962C8B-B14F-4D97-AF65-F5344CB8AC3E}">
        <p14:creationId xmlns:p14="http://schemas.microsoft.com/office/powerpoint/2010/main" val="293437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AC0A-E12C-AB4C-804B-8438F469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Architecture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196975"/>
            <a:ext cx="8070850" cy="5184775"/>
          </a:xfrm>
        </p:spPr>
        <p:txBody>
          <a:bodyPr>
            <a:normAutofit/>
          </a:bodyPr>
          <a:lstStyle/>
          <a:p>
            <a:r>
              <a:rPr lang="en-US" dirty="0"/>
              <a:t>Multiple copies of </a:t>
            </a:r>
            <a:r>
              <a:rPr lang="en-US" dirty="0" err="1"/>
              <a:t>datapath</a:t>
            </a:r>
            <a:r>
              <a:rPr lang="en-US" dirty="0"/>
              <a:t>: </a:t>
            </a:r>
            <a:r>
              <a:rPr lang="en-US" altLang="en-US" dirty="0"/>
              <a:t>Can fetch/decode/execute multiple instructions per cycle</a:t>
            </a:r>
          </a:p>
          <a:p>
            <a:r>
              <a:rPr lang="en-US" dirty="0"/>
              <a:t>Two way superscalar processor fetches and executes two instructions per cycle</a:t>
            </a:r>
          </a:p>
        </p:txBody>
      </p:sp>
      <p:graphicFrame>
        <p:nvGraphicFramePr>
          <p:cNvPr id="1329159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/>
          </p:nvPr>
        </p:nvGraphicFramePr>
        <p:xfrm>
          <a:off x="0" y="3352800"/>
          <a:ext cx="7696200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7" imgW="4701600" imgH="1572480" progId="Visio.Drawing.6">
                  <p:embed/>
                </p:oleObj>
              </mc:Choice>
              <mc:Fallback>
                <p:oleObj name="VISIO" r:id="rId7" imgW="4701600" imgH="1572480" progId="Visio.Drawing.6">
                  <p:embed/>
                  <p:pic>
                    <p:nvPicPr>
                      <p:cNvPr id="132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2800"/>
                        <a:ext cx="7696200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915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00734021-DBB3-E044-8FD7-2F72D688DAC2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Book: Harris and Harris</a:t>
            </a:r>
          </a:p>
        </p:txBody>
      </p:sp>
    </p:spTree>
    <p:extLst>
      <p:ext uri="{BB962C8B-B14F-4D97-AF65-F5344CB8AC3E}">
        <p14:creationId xmlns:p14="http://schemas.microsoft.com/office/powerpoint/2010/main" val="265614857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4">
            <a:extLst>
              <a:ext uri="{FF2B5EF4-FFF2-40B4-BE49-F238E27FC236}">
                <a16:creationId xmlns:a16="http://schemas.microsoft.com/office/drawing/2014/main" id="{A9388D5D-CC15-7147-A96C-974F9AD9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96" y="239712"/>
            <a:ext cx="8786812" cy="762000"/>
          </a:xfrm>
        </p:spPr>
        <p:txBody>
          <a:bodyPr/>
          <a:lstStyle/>
          <a:p>
            <a:r>
              <a:rPr lang="en-US" altLang="en-US" dirty="0"/>
              <a:t>In-Order Superscalar Performance Example</a:t>
            </a:r>
            <a:endParaRPr lang="de-CH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C9079-5466-E14E-9F66-CF18BDD59A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9950" y="1223963"/>
            <a:ext cx="3870325" cy="457200"/>
          </a:xfrm>
        </p:spPr>
        <p:txBody>
          <a:bodyPr/>
          <a:lstStyle/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C00000"/>
                </a:solidFill>
                <a:ea typeface="+mn-ea"/>
              </a:rPr>
              <a:t>Ideal IPC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C78FF-0885-8C48-80EA-71AE29ED27C9}"/>
              </a:ext>
            </a:extLst>
          </p:cNvPr>
          <p:cNvSpPr txBox="1"/>
          <p:nvPr/>
        </p:nvSpPr>
        <p:spPr>
          <a:xfrm>
            <a:off x="1726095" y="5369435"/>
            <a:ext cx="60658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F0E2B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Actual IPC = 2</a:t>
            </a:r>
            <a:r>
              <a:rPr kumimoji="0" lang="de-CH" sz="2400" b="1" i="1" u="none" strike="noStrike" kern="1200" cap="none" spc="0" normalizeH="0" baseline="0" noProof="0" dirty="0">
                <a:ln>
                  <a:noFill/>
                </a:ln>
                <a:solidFill>
                  <a:srgbClr val="4F0E2B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(6 instructions issued in 3 cycles)</a:t>
            </a:r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8C964661-9C41-F94B-97FC-6D7298F55AF6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Book: Harris and Harris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4218D3E-5CCC-0342-8AFC-6F7979A4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1ADF95D-51FB-6943-8DB5-39C04754B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509791"/>
              </p:ext>
            </p:extLst>
          </p:nvPr>
        </p:nvGraphicFramePr>
        <p:xfrm>
          <a:off x="1726095" y="2092569"/>
          <a:ext cx="6824180" cy="303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3" imgW="4940300" imgH="2209800" progId="Visio.Drawing.15">
                  <p:embed/>
                </p:oleObj>
              </mc:Choice>
              <mc:Fallback>
                <p:oleObj r:id="rId3" imgW="4940300" imgH="220980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095" y="2092569"/>
                        <a:ext cx="6824180" cy="3036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0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FDB0D63B-7273-8A42-827E-0B428D6C8E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1916832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3464534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4">
            <a:extLst>
              <a:ext uri="{FF2B5EF4-FFF2-40B4-BE49-F238E27FC236}">
                <a16:creationId xmlns:a16="http://schemas.microsoft.com/office/drawing/2014/main" id="{F1DA6182-D9EF-0B47-8175-3D38807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93434"/>
            <a:ext cx="8786812" cy="762000"/>
          </a:xfrm>
        </p:spPr>
        <p:txBody>
          <a:bodyPr/>
          <a:lstStyle/>
          <a:p>
            <a:r>
              <a:rPr lang="de-CH" altLang="en-US" dirty="0" err="1"/>
              <a:t>Superscalar</a:t>
            </a:r>
            <a:r>
              <a:rPr lang="de-CH" altLang="en-US" dirty="0"/>
              <a:t> </a:t>
            </a:r>
            <a:r>
              <a:rPr lang="de-CH" altLang="en-US" dirty="0" err="1"/>
              <a:t>performance</a:t>
            </a:r>
            <a:r>
              <a:rPr lang="de-CH" altLang="en-US" dirty="0"/>
              <a:t> </a:t>
            </a:r>
            <a:r>
              <a:rPr lang="de-CH" altLang="en-US" dirty="0" err="1"/>
              <a:t>with</a:t>
            </a:r>
            <a:r>
              <a:rPr lang="de-CH" altLang="en-US" dirty="0"/>
              <a:t> </a:t>
            </a:r>
            <a:r>
              <a:rPr lang="de-CH" altLang="en-US" dirty="0" err="1"/>
              <a:t>dependencies</a:t>
            </a:r>
            <a:endParaRPr lang="de-CH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2A604D-324A-E14C-9C25-5A9D5F7A7B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0" y="1214718"/>
            <a:ext cx="3870325" cy="457200"/>
          </a:xfrm>
        </p:spPr>
        <p:txBody>
          <a:bodyPr/>
          <a:lstStyle/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C00000"/>
                </a:solidFill>
                <a:ea typeface="+mn-ea"/>
              </a:rPr>
              <a:t>Ideal IPC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F647E-22AC-9048-BFB5-C68BAF4F097F}"/>
              </a:ext>
            </a:extLst>
          </p:cNvPr>
          <p:cNvSpPr txBox="1"/>
          <p:nvPr/>
        </p:nvSpPr>
        <p:spPr>
          <a:xfrm>
            <a:off x="1241425" y="6389688"/>
            <a:ext cx="63023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F0E2B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Actual IPC = 1.2</a:t>
            </a:r>
            <a:r>
              <a:rPr kumimoji="0" lang="de-CH" sz="2400" b="1" i="1" u="none" strike="noStrike" kern="1200" cap="none" spc="0" normalizeH="0" baseline="0" noProof="0" dirty="0">
                <a:ln>
                  <a:noFill/>
                </a:ln>
                <a:solidFill>
                  <a:srgbClr val="4F0E2B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(6 instructions issued in 5 cycles)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4E1F6B2-D8DF-F943-B4A7-350C0F93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918650"/>
            <a:ext cx="110945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0498D50-64A4-EE44-BF2A-95B5FDFA8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359574"/>
              </p:ext>
            </p:extLst>
          </p:nvPr>
        </p:nvGraphicFramePr>
        <p:xfrm>
          <a:off x="953493" y="1918650"/>
          <a:ext cx="7488832" cy="383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3" imgW="5397500" imgH="2781300" progId="Visio.Drawing.11">
                  <p:embed/>
                </p:oleObj>
              </mc:Choice>
              <mc:Fallback>
                <p:oleObj r:id="rId3" imgW="5397500" imgH="27813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93" y="1918650"/>
                        <a:ext cx="7488832" cy="3836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59DB7FBB-A57F-DA46-B367-3DADAB7F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Superscalar Execution Tradeoffs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68310260-4BB2-2449-9017-F23CFC25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Advantages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Higher IPC </a:t>
            </a:r>
            <a:r>
              <a:rPr lang="en-US" dirty="0"/>
              <a:t>(instructions per cycle)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</a:rPr>
              <a:t>Disadvantages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Higher complexity for dependency checking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Require checking within a pipeline stage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>
                <a:solidFill>
                  <a:srgbClr val="000000"/>
                </a:solidFill>
              </a:rPr>
              <a:t> becomes more complex in an Out of Order processor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More hardware </a:t>
            </a:r>
            <a:r>
              <a:rPr lang="en-US" dirty="0">
                <a:solidFill>
                  <a:srgbClr val="000000"/>
                </a:solidFill>
              </a:rPr>
              <a:t>resources needed</a:t>
            </a:r>
          </a:p>
          <a:p>
            <a:pPr>
              <a:defRPr/>
            </a:pPr>
            <a:r>
              <a:rPr lang="en-US" dirty="0"/>
              <a:t>Commercial processors may be three-, four-, or even six-way superscalar</a:t>
            </a:r>
            <a:r>
              <a:rPr lang="en-IN" dirty="0"/>
              <a:t> </a:t>
            </a:r>
          </a:p>
          <a:p>
            <a:pPr>
              <a:defRPr/>
            </a:pPr>
            <a:r>
              <a:rPr lang="en-US" dirty="0"/>
              <a:t>They must handle control hazards such as branches as well as data hazards</a:t>
            </a:r>
            <a:r>
              <a:rPr lang="en-IN" dirty="0"/>
              <a:t> </a:t>
            </a:r>
          </a:p>
          <a:p>
            <a:pPr>
              <a:defRPr/>
            </a:pPr>
            <a:r>
              <a:rPr lang="en-US" dirty="0"/>
              <a:t>real programs have many dependencies, so wide superscalar processors rarely fully utilize all of the execution units</a:t>
            </a:r>
            <a:r>
              <a:rPr lang="en-IN" dirty="0"/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658414D0-15A0-7E49-9B54-5401F0D2F17D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Book: Harris and Harris</a:t>
            </a:r>
          </a:p>
        </p:txBody>
      </p:sp>
    </p:spTree>
    <p:extLst>
      <p:ext uri="{BB962C8B-B14F-4D97-AF65-F5344CB8AC3E}">
        <p14:creationId xmlns:p14="http://schemas.microsoft.com/office/powerpoint/2010/main" val="14407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524CED79-E51E-1B43-8ADC-DFB03FC7D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Exploit Parallelism</a:t>
            </a:r>
          </a:p>
        </p:txBody>
      </p:sp>
    </p:spTree>
    <p:extLst>
      <p:ext uri="{BB962C8B-B14F-4D97-AF65-F5344CB8AC3E}">
        <p14:creationId xmlns:p14="http://schemas.microsoft.com/office/powerpoint/2010/main" val="827266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f4597270_0_555"/>
          <p:cNvSpPr txBox="1">
            <a:spLocks noGrp="1"/>
          </p:cNvSpPr>
          <p:nvPr>
            <p:ph type="title"/>
          </p:nvPr>
        </p:nvSpPr>
        <p:spPr>
          <a:xfrm>
            <a:off x="360363" y="188913"/>
            <a:ext cx="8316093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But what if we want to improve general computing?</a:t>
            </a:r>
            <a:endParaRPr sz="2800" dirty="0"/>
          </a:p>
        </p:txBody>
      </p:sp>
      <p:pic>
        <p:nvPicPr>
          <p:cNvPr id="216" name="Google Shape;216;g5df4597270_0_555"/>
          <p:cNvPicPr preferRelativeResize="0"/>
          <p:nvPr/>
        </p:nvPicPr>
        <p:blipFill rotWithShape="1">
          <a:blip r:embed="rId3">
            <a:alphaModFix/>
          </a:blip>
          <a:srcRect t="11174"/>
          <a:stretch/>
        </p:blipFill>
        <p:spPr>
          <a:xfrm>
            <a:off x="1374250" y="1495050"/>
            <a:ext cx="6483699" cy="44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5df4597270_0_555"/>
          <p:cNvSpPr/>
          <p:nvPr/>
        </p:nvSpPr>
        <p:spPr>
          <a:xfrm>
            <a:off x="5504525" y="4515375"/>
            <a:ext cx="1230900" cy="860700"/>
          </a:xfrm>
          <a:prstGeom prst="ellipse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df4597270_0_555"/>
          <p:cNvSpPr txBox="1"/>
          <p:nvPr/>
        </p:nvSpPr>
        <p:spPr>
          <a:xfrm>
            <a:off x="1948100" y="5915025"/>
            <a:ext cx="51045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Exploit Parallelism!</a:t>
            </a:r>
            <a:endParaRPr sz="32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38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4597270_0_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Parallelism Analogy</a:t>
            </a:r>
            <a:endParaRPr/>
          </a:p>
        </p:txBody>
      </p:sp>
      <p:sp>
        <p:nvSpPr>
          <p:cNvPr id="278" name="Google Shape;278;g5df4597270_0_5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I want to peel 100 potatoes as fast as possible:</a:t>
            </a:r>
            <a:endParaRPr dirty="0"/>
          </a:p>
          <a:p>
            <a:r>
              <a:rPr lang="en-US" dirty="0"/>
              <a:t>I can learn to peel potatoes faster</a:t>
            </a:r>
            <a:endParaRPr dirty="0"/>
          </a:p>
          <a:p>
            <a:pPr marL="0" indent="0">
              <a:buNone/>
            </a:pPr>
            <a:r>
              <a:rPr lang="en-US" dirty="0"/>
              <a:t>	OR</a:t>
            </a:r>
            <a:endParaRPr dirty="0"/>
          </a:p>
          <a:p>
            <a:r>
              <a:rPr lang="en-US" dirty="0"/>
              <a:t>I can get 99 friends to help me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lang="en-US" dirty="0"/>
              <a:t>Any time one result doesn’t depend on another, doing the task in parallel can be a big win</a:t>
            </a:r>
            <a:endParaRPr dirty="0"/>
          </a:p>
        </p:txBody>
      </p:sp>
      <p:sp>
        <p:nvSpPr>
          <p:cNvPr id="279" name="Google Shape;279;g5df4597270_0_536"/>
          <p:cNvSpPr txBox="1">
            <a:spLocks noGrp="1"/>
          </p:cNvSpPr>
          <p:nvPr>
            <p:ph type="sldNum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956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1" y="1268760"/>
            <a:ext cx="7896225" cy="5184775"/>
          </a:xfrm>
        </p:spPr>
        <p:txBody>
          <a:bodyPr/>
          <a:lstStyle/>
          <a:p>
            <a:r>
              <a:rPr lang="en-US" dirty="0"/>
              <a:t>Instruction-Level Parallelism (ILP)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Already studied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Execute independent instructions from one instruction stream in parallel (pipelining, superscalar, VLIW)</a:t>
            </a:r>
          </a:p>
          <a:p>
            <a:r>
              <a:rPr lang="en-US" dirty="0"/>
              <a:t>Thread-Level Parallelism (TLP)</a:t>
            </a:r>
          </a:p>
          <a:p>
            <a:pPr lvl="1"/>
            <a:r>
              <a:rPr lang="en-US" dirty="0"/>
              <a:t>Execute independent instruction streams in parallel (multithreading, multiple cores)</a:t>
            </a:r>
          </a:p>
          <a:p>
            <a:r>
              <a:rPr lang="en-US" dirty="0"/>
              <a:t>Data-Level Parallelism (DLP)</a:t>
            </a:r>
          </a:p>
          <a:p>
            <a:pPr lvl="1"/>
            <a:r>
              <a:rPr lang="en-US" dirty="0"/>
              <a:t>Execute multiple operations of the same type in parallel (vector/SIMD execution)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E0B9-5B26-5C45-BB05-4CB9DABE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87FF-E4C8-5E42-9F27-298F0C2D9C6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Hazards reduce effectiveness of pipelining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Control Hazards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sym typeface="Calibri"/>
              </a:rPr>
              <a:t>Address of next instruction uncertain/unknown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Control Hazards are handled effectively by dynamic branch prediction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Superscalar processors use multiple execution units for additional instruction level parallelism</a:t>
            </a:r>
          </a:p>
          <a:p>
            <a:pPr lvl="1"/>
            <a:r>
              <a:rPr lang="en-US" dirty="0"/>
              <a:t>Performance benefit highly code dependent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5226A5BD-3431-9C45-816D-079B559CA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Ideal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6028-D505-D749-A49C-7FE391066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Repetition of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identical operations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same operation is repeated on a large number of different inputs (e.g., all laundry loads go through the same steps)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Repetition of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independent operations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dependencies between repeated operations</a:t>
            </a: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Uniformly partitionable 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suboperations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that don’t share resources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Fitting examples: automobile assembly line, doing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laundry, Buffet line where each counter-server takes the same time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about the </a:t>
            </a: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instruction processing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“cycle”?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B34CD150-787C-C94B-B603-0848681D9745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Class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4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49F8DCC0-9FDE-1648-8FC8-51C3B1D15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Instruction Pipeline: Not An Ideal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1094-E6E5-884A-B725-793AD368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600" dirty="0">
                <a:solidFill>
                  <a:srgbClr val="0000FF"/>
                </a:solidFill>
              </a:rPr>
              <a:t>Identical operations ... NOT!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sym typeface="Symbol" charset="0"/>
              </a:rPr>
              <a:t>	 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</a:t>
            </a:r>
            <a:r>
              <a:rPr lang="en-US" dirty="0">
                <a:solidFill>
                  <a:srgbClr val="FF0000"/>
                </a:solidFill>
              </a:rPr>
              <a:t> different instructions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not all need the same stages</a:t>
            </a:r>
          </a:p>
          <a:p>
            <a:pPr marL="671512" lvl="2" indent="0">
              <a:spcBef>
                <a:spcPts val="0"/>
              </a:spcBef>
              <a:buFont typeface="Wingdings" charset="0"/>
              <a:buNone/>
              <a:defRPr/>
            </a:pPr>
            <a:r>
              <a:rPr lang="en-US" dirty="0"/>
              <a:t>    Forcing different instructions to go through the same pipe stages</a:t>
            </a:r>
          </a:p>
          <a:p>
            <a:pPr marL="671512" lvl="2" indent="0">
              <a:spcBef>
                <a:spcPts val="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660066"/>
                </a:solidFill>
                <a:sym typeface="Wingdings"/>
              </a:rPr>
              <a:t> </a:t>
            </a:r>
            <a:r>
              <a:rPr lang="en-US" dirty="0">
                <a:solidFill>
                  <a:srgbClr val="660066"/>
                </a:solidFill>
              </a:rPr>
              <a:t>external fragmentation </a:t>
            </a:r>
            <a:r>
              <a:rPr lang="en-US" dirty="0"/>
              <a:t>(some pipe stages idle for some instructions)</a:t>
            </a:r>
          </a:p>
          <a:p>
            <a:pPr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600" dirty="0">
                <a:solidFill>
                  <a:srgbClr val="0000FF"/>
                </a:solidFill>
              </a:rPr>
              <a:t>Uniform </a:t>
            </a:r>
            <a:r>
              <a:rPr lang="en-US" sz="2600" dirty="0" err="1">
                <a:solidFill>
                  <a:srgbClr val="0000FF"/>
                </a:solidFill>
              </a:rPr>
              <a:t>suboperations</a:t>
            </a:r>
            <a:r>
              <a:rPr lang="en-US" sz="2600" dirty="0">
                <a:solidFill>
                  <a:srgbClr val="0000FF"/>
                </a:solidFill>
              </a:rPr>
              <a:t>  ...  NOT!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sym typeface="Symbol" charset="0"/>
              </a:rPr>
              <a:t>	 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</a:t>
            </a:r>
            <a:r>
              <a:rPr lang="en-US" dirty="0">
                <a:solidFill>
                  <a:srgbClr val="FF0000"/>
                </a:solidFill>
              </a:rPr>
              <a:t> different pipeline stages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not the same latency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sz="2000" dirty="0">
                <a:sym typeface="Wingdings"/>
              </a:rPr>
              <a:t>            Need to force each stage to be controlled by the same clock</a:t>
            </a:r>
            <a:endParaRPr lang="en-US" sz="2000" dirty="0"/>
          </a:p>
          <a:p>
            <a:pPr lvl="2"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660066"/>
                </a:solidFill>
                <a:sym typeface="Wingdings"/>
              </a:rPr>
              <a:t> </a:t>
            </a:r>
            <a:r>
              <a:rPr lang="en-US" dirty="0">
                <a:solidFill>
                  <a:srgbClr val="660066"/>
                </a:solidFill>
              </a:rPr>
              <a:t>internal fragmentation </a:t>
            </a:r>
            <a:r>
              <a:rPr lang="en-US" dirty="0"/>
              <a:t>(some pipe stages are too fast but all take the same clock cycle time)</a:t>
            </a:r>
          </a:p>
          <a:p>
            <a:pPr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600" dirty="0">
                <a:solidFill>
                  <a:srgbClr val="0000FF"/>
                </a:solidFill>
              </a:rPr>
              <a:t>Independent operations ... NOT!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</a:t>
            </a:r>
            <a:r>
              <a:rPr lang="en-US" dirty="0">
                <a:solidFill>
                  <a:srgbClr val="FF0000"/>
                </a:solidFill>
              </a:rPr>
              <a:t> instructions are not independent of each other</a:t>
            </a:r>
          </a:p>
          <a:p>
            <a:pPr marL="671512" lvl="2" indent="0">
              <a:spcBef>
                <a:spcPts val="0"/>
              </a:spcBef>
              <a:buFont typeface="Wingdings" charset="0"/>
              <a:buNone/>
              <a:defRPr/>
            </a:pPr>
            <a:r>
              <a:rPr lang="en-US" dirty="0"/>
              <a:t>   Need to detect and resolve inter-instruction dependencies to ensure the pipeline provides correct results</a:t>
            </a:r>
          </a:p>
          <a:p>
            <a:pPr marL="671512" lvl="2" indent="0">
              <a:spcBef>
                <a:spcPts val="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660066"/>
                </a:solidFill>
                <a:sym typeface="Wingdings"/>
              </a:rPr>
              <a:t> pipeline stalls </a:t>
            </a:r>
            <a:r>
              <a:rPr lang="en-US" dirty="0">
                <a:sym typeface="Wingdings"/>
              </a:rPr>
              <a:t>(pipeline is not always moving)</a:t>
            </a:r>
            <a:endParaRPr lang="en-US" dirty="0"/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910632A3-1FE6-1A4A-AE01-9A07599391B7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Class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985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0476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Pipelining Hazards</a:t>
            </a:r>
            <a:endParaRPr lang="en-A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pPr marL="0" indent="0">
              <a:spcBef>
                <a:spcPct val="20000"/>
              </a:spcBef>
              <a:buClr>
                <a:srgbClr val="990000"/>
              </a:buClr>
              <a:buSzPct val="6000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hazard is a situation that prevents starting the next instruction in the next clock cycle</a:t>
            </a:r>
          </a:p>
          <a:p>
            <a:pPr marL="0" indent="0">
              <a:spcBef>
                <a:spcPct val="20000"/>
              </a:spcBef>
              <a:buClr>
                <a:srgbClr val="990000"/>
              </a:buClr>
              <a:buSzPct val="6000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99000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hazard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 required resource is busy</a:t>
            </a:r>
            <a:b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(e.g. needed in multiple stages)</a:t>
            </a:r>
          </a:p>
          <a:p>
            <a:pPr marL="457200" indent="-457200">
              <a:spcBef>
                <a:spcPct val="20000"/>
              </a:spcBef>
              <a:buClr>
                <a:srgbClr val="99000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hazard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Data dependency between instructions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Need to wait for previous instruction to complete its data read/write</a:t>
            </a:r>
          </a:p>
          <a:p>
            <a:pPr marL="457200" indent="-457200">
              <a:spcBef>
                <a:spcPct val="20000"/>
              </a:spcBef>
              <a:buClr>
                <a:srgbClr val="99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hazard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Flow of execution depends on previous instruction</a:t>
            </a:r>
            <a:endParaRPr lang="en-AU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616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83E3-3734-4B4C-BD49-76553EDD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Data Hazard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8AFD-6C9C-3746-9205-3E059DD27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975"/>
            <a:ext cx="7632848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ensure that our programs run correctly?</a:t>
            </a:r>
          </a:p>
          <a:p>
            <a:r>
              <a:rPr lang="en-US" dirty="0"/>
              <a:t>Insert </a:t>
            </a:r>
            <a:r>
              <a:rPr lang="en-US" dirty="0" err="1"/>
              <a:t>nops</a:t>
            </a:r>
            <a:r>
              <a:rPr lang="en-US" dirty="0"/>
              <a:t> in code at compile time</a:t>
            </a:r>
          </a:p>
          <a:p>
            <a:r>
              <a:rPr lang="en-US" dirty="0"/>
              <a:t>Rearrange code at compile time</a:t>
            </a:r>
          </a:p>
          <a:p>
            <a:r>
              <a:rPr lang="en-US" dirty="0"/>
              <a:t>Forward data at run time</a:t>
            </a:r>
          </a:p>
          <a:p>
            <a:r>
              <a:rPr lang="en-US" dirty="0"/>
              <a:t>Stall the processor at run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Hardware stalling requires all stages before stalled stage to be stalled and stages after stalled stage to work normal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Buffet line, suddenly a person stops you (as some dishes are running low), but people ahead of you keep on movin</a:t>
            </a:r>
            <a:r>
              <a:rPr lang="en-US" dirty="0"/>
              <a:t>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AE09D-4DB7-4B49-B2F9-2388D34F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 this class we will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05B5D9-F8FE-9346-A187-4ADBAD4B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Hazard – Introduction</a:t>
            </a:r>
          </a:p>
          <a:p>
            <a:r>
              <a:rPr lang="en-US" dirty="0"/>
              <a:t>Control Hazard – Branch Prediction</a:t>
            </a:r>
          </a:p>
          <a:p>
            <a:r>
              <a:rPr lang="en-US" dirty="0"/>
              <a:t>Superscalar processors</a:t>
            </a:r>
          </a:p>
          <a:p>
            <a:r>
              <a:rPr lang="en-US" dirty="0"/>
              <a:t>How to exploit parallelism?</a:t>
            </a:r>
          </a:p>
        </p:txBody>
      </p:sp>
    </p:spTree>
    <p:extLst>
      <p:ext uri="{BB962C8B-B14F-4D97-AF65-F5344CB8AC3E}">
        <p14:creationId xmlns:p14="http://schemas.microsoft.com/office/powerpoint/2010/main" val="31921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3">
            <a:extLst>
              <a:ext uri="{FF2B5EF4-FFF2-40B4-BE49-F238E27FC236}">
                <a16:creationId xmlns:a16="http://schemas.microsoft.com/office/drawing/2014/main" id="{74CDB49A-6267-A346-BFDB-A0438DA6A2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Control Hazard – Branch Instruction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603D7176-6E29-F045-956A-BA679D77A722}" vid="{6239942A-843F-DA40-9548-ECE88D76E88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603D7176-6E29-F045-956A-BA679D77A722}" vid="{15ED08DE-E1FE-B04D-8A11-9A91574666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8820</TotalTime>
  <Words>1759</Words>
  <Application>Microsoft Macintosh PowerPoint</Application>
  <PresentationFormat>On-screen Show (4:3)</PresentationFormat>
  <Paragraphs>306</Paragraphs>
  <Slides>36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5" baseType="lpstr">
      <vt:lpstr>ＭＳ Ｐゴシック</vt:lpstr>
      <vt:lpstr>ＭＳ Ｐゴシック</vt:lpstr>
      <vt:lpstr>Arial</vt:lpstr>
      <vt:lpstr>Arial Narrow</vt:lpstr>
      <vt:lpstr>Calibri</vt:lpstr>
      <vt:lpstr>Calibri Light</vt:lpstr>
      <vt:lpstr>Consolas</vt:lpstr>
      <vt:lpstr>Courier</vt:lpstr>
      <vt:lpstr>Courier New</vt:lpstr>
      <vt:lpstr>Helvetica</vt:lpstr>
      <vt:lpstr>Symbol</vt:lpstr>
      <vt:lpstr>Times New Roman</vt:lpstr>
      <vt:lpstr>Wingdings</vt:lpstr>
      <vt:lpstr>Wingdings 2</vt:lpstr>
      <vt:lpstr>template2007</vt:lpstr>
      <vt:lpstr>Custom Design</vt:lpstr>
      <vt:lpstr>VISIO</vt:lpstr>
      <vt:lpstr>Visio.Drawing.15</vt:lpstr>
      <vt:lpstr>Visio.Drawing.11</vt:lpstr>
      <vt:lpstr>CS 211 Computer Architecture Lecture 34: RISC-V Pipeline Control Hazard; How to exploit parallelism?</vt:lpstr>
      <vt:lpstr>Acknowledgements</vt:lpstr>
      <vt:lpstr>Last Class</vt:lpstr>
      <vt:lpstr>An Ideal Pipeline</vt:lpstr>
      <vt:lpstr>Instruction Pipeline: Not An Ideal Pipeline</vt:lpstr>
      <vt:lpstr>Pipelining Hazards</vt:lpstr>
      <vt:lpstr>Handling Data Hazard</vt:lpstr>
      <vt:lpstr>In this class we will study</vt:lpstr>
      <vt:lpstr>Control Hazard – Branch Instruction</vt:lpstr>
      <vt:lpstr>Control Dependence</vt:lpstr>
      <vt:lpstr>Control Hazards</vt:lpstr>
      <vt:lpstr>Quiz 1</vt:lpstr>
      <vt:lpstr>Quiz 1</vt:lpstr>
      <vt:lpstr>Quiz 2: Branch Stall</vt:lpstr>
      <vt:lpstr>Quiz 2: Branch Stall</vt:lpstr>
      <vt:lpstr>Control Hazard – Branch Prediction</vt:lpstr>
      <vt:lpstr>Control Hazard: Branch Prediction</vt:lpstr>
      <vt:lpstr>Kill Instructions after Branch if Taken</vt:lpstr>
      <vt:lpstr>Branch Prediction</vt:lpstr>
      <vt:lpstr>Branch Prediction</vt:lpstr>
      <vt:lpstr>Static Branch Prediction</vt:lpstr>
      <vt:lpstr>Dynamic Branch Prediction</vt:lpstr>
      <vt:lpstr>One bit branch predictor</vt:lpstr>
      <vt:lpstr>2-Bit Predictor</vt:lpstr>
      <vt:lpstr>Superscalar Processors</vt:lpstr>
      <vt:lpstr>Increasing Processor Performance</vt:lpstr>
      <vt:lpstr>Superscalar Execution</vt:lpstr>
      <vt:lpstr>Superscalar Architecture</vt:lpstr>
      <vt:lpstr>In-Order Superscalar Performance Example</vt:lpstr>
      <vt:lpstr>Superscalar performance with dependencies</vt:lpstr>
      <vt:lpstr>Superscalar Execution Tradeoffs</vt:lpstr>
      <vt:lpstr>Exploit Parallelism</vt:lpstr>
      <vt:lpstr>But what if we want to improve general computing?</vt:lpstr>
      <vt:lpstr>Parallelism Analogy</vt:lpstr>
      <vt:lpstr>Types of Parallelism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305 Computer Architecture Lecture 29:</dc:title>
  <dc:creator>Microsoft Office User</dc:creator>
  <dc:description>Redesign of slides created by Randal E. Bryant and David R. O'Hallaron</dc:description>
  <cp:lastModifiedBy>Microsoft Office User</cp:lastModifiedBy>
  <cp:revision>44</cp:revision>
  <cp:lastPrinted>2010-01-19T15:27:43Z</cp:lastPrinted>
  <dcterms:created xsi:type="dcterms:W3CDTF">2020-11-14T12:20:17Z</dcterms:created>
  <dcterms:modified xsi:type="dcterms:W3CDTF">2021-04-19T05:38:44Z</dcterms:modified>
</cp:coreProperties>
</file>