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9" r:id="rId2"/>
  </p:sldMasterIdLst>
  <p:notesMasterIdLst>
    <p:notesMasterId r:id="rId58"/>
  </p:notesMasterIdLst>
  <p:handoutMasterIdLst>
    <p:handoutMasterId r:id="rId59"/>
  </p:handoutMasterIdLst>
  <p:sldIdLst>
    <p:sldId id="542" r:id="rId3"/>
    <p:sldId id="704" r:id="rId4"/>
    <p:sldId id="689" r:id="rId5"/>
    <p:sldId id="259" r:id="rId6"/>
    <p:sldId id="258" r:id="rId7"/>
    <p:sldId id="691" r:id="rId8"/>
    <p:sldId id="4433" r:id="rId9"/>
    <p:sldId id="4434" r:id="rId10"/>
    <p:sldId id="4435" r:id="rId11"/>
    <p:sldId id="706" r:id="rId12"/>
    <p:sldId id="4436" r:id="rId13"/>
    <p:sldId id="692" r:id="rId14"/>
    <p:sldId id="262" r:id="rId15"/>
    <p:sldId id="4437" r:id="rId16"/>
    <p:sldId id="263" r:id="rId17"/>
    <p:sldId id="693" r:id="rId18"/>
    <p:sldId id="265" r:id="rId19"/>
    <p:sldId id="4438" r:id="rId20"/>
    <p:sldId id="4430" r:id="rId21"/>
    <p:sldId id="266" r:id="rId22"/>
    <p:sldId id="267" r:id="rId23"/>
    <p:sldId id="708" r:id="rId24"/>
    <p:sldId id="694" r:id="rId25"/>
    <p:sldId id="695" r:id="rId26"/>
    <p:sldId id="1219" r:id="rId27"/>
    <p:sldId id="268" r:id="rId28"/>
    <p:sldId id="4431" r:id="rId29"/>
    <p:sldId id="269" r:id="rId30"/>
    <p:sldId id="270" r:id="rId31"/>
    <p:sldId id="271" r:id="rId32"/>
    <p:sldId id="707" r:id="rId33"/>
    <p:sldId id="274" r:id="rId34"/>
    <p:sldId id="273" r:id="rId35"/>
    <p:sldId id="4427" r:id="rId36"/>
    <p:sldId id="4429" r:id="rId37"/>
    <p:sldId id="4440" r:id="rId38"/>
    <p:sldId id="4432" r:id="rId39"/>
    <p:sldId id="696" r:id="rId40"/>
    <p:sldId id="697" r:id="rId41"/>
    <p:sldId id="4428" r:id="rId42"/>
    <p:sldId id="698" r:id="rId43"/>
    <p:sldId id="699" r:id="rId44"/>
    <p:sldId id="700" r:id="rId45"/>
    <p:sldId id="4443" r:id="rId46"/>
    <p:sldId id="1228" r:id="rId47"/>
    <p:sldId id="1195" r:id="rId48"/>
    <p:sldId id="701" r:id="rId49"/>
    <p:sldId id="4439" r:id="rId50"/>
    <p:sldId id="703" r:id="rId51"/>
    <p:sldId id="1220" r:id="rId52"/>
    <p:sldId id="4425" r:id="rId53"/>
    <p:sldId id="4424" r:id="rId54"/>
    <p:sldId id="4426" r:id="rId55"/>
    <p:sldId id="1190" r:id="rId56"/>
    <p:sldId id="1191" r:id="rId57"/>
  </p:sldIdLst>
  <p:sldSz cx="9144000" cy="6858000" type="screen4x3"/>
  <p:notesSz cx="7302500" cy="9586913"/>
  <p:custDataLst>
    <p:tags r:id="rId6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9029" autoAdjust="0"/>
    <p:restoredTop sz="94660"/>
  </p:normalViewPr>
  <p:slideViewPr>
    <p:cSldViewPr snapToObjects="1">
      <p:cViewPr varScale="1">
        <p:scale>
          <a:sx n="85" d="100"/>
          <a:sy n="85" d="100"/>
        </p:scale>
        <p:origin x="16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>
            <a:extLst>
              <a:ext uri="{FF2B5EF4-FFF2-40B4-BE49-F238E27FC236}">
                <a16:creationId xmlns:a16="http://schemas.microsoft.com/office/drawing/2014/main" id="{93606838-62BA-634B-9B43-031B16521F6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>
            <a:extLst>
              <a:ext uri="{FF2B5EF4-FFF2-40B4-BE49-F238E27FC236}">
                <a16:creationId xmlns:a16="http://schemas.microsoft.com/office/drawing/2014/main" id="{1379D897-A7DE-3C47-8BA2-C547FC082E9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>
            <a:extLst>
              <a:ext uri="{FF2B5EF4-FFF2-40B4-BE49-F238E27FC236}">
                <a16:creationId xmlns:a16="http://schemas.microsoft.com/office/drawing/2014/main" id="{E695D54D-C59C-D745-916B-4344A0E101C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>
            <a:extLst>
              <a:ext uri="{FF2B5EF4-FFF2-40B4-BE49-F238E27FC236}">
                <a16:creationId xmlns:a16="http://schemas.microsoft.com/office/drawing/2014/main" id="{91924BA3-4E83-BB4D-BC12-DCD7E73B71C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BA66BDB-A966-0B4E-921E-B5374247E8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>
            <a:extLst>
              <a:ext uri="{FF2B5EF4-FFF2-40B4-BE49-F238E27FC236}">
                <a16:creationId xmlns:a16="http://schemas.microsoft.com/office/drawing/2014/main" id="{FDB9E674-2DC6-B34D-B4F4-640BCB3E70E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>
            <a:extLst>
              <a:ext uri="{FF2B5EF4-FFF2-40B4-BE49-F238E27FC236}">
                <a16:creationId xmlns:a16="http://schemas.microsoft.com/office/drawing/2014/main" id="{A8AE672F-5155-A440-AA6A-E621E1432A1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54A9A80-52F6-984D-B5A0-A6594D5D0EF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8581" name="Rectangle 5">
            <a:extLst>
              <a:ext uri="{FF2B5EF4-FFF2-40B4-BE49-F238E27FC236}">
                <a16:creationId xmlns:a16="http://schemas.microsoft.com/office/drawing/2014/main" id="{BC8C197B-0126-BE49-853F-7958A338089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>
            <a:extLst>
              <a:ext uri="{FF2B5EF4-FFF2-40B4-BE49-F238E27FC236}">
                <a16:creationId xmlns:a16="http://schemas.microsoft.com/office/drawing/2014/main" id="{C72DA90D-0B1D-474B-B456-97C02BB51BE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>
            <a:extLst>
              <a:ext uri="{FF2B5EF4-FFF2-40B4-BE49-F238E27FC236}">
                <a16:creationId xmlns:a16="http://schemas.microsoft.com/office/drawing/2014/main" id="{EFEBE265-82B3-4A45-87ED-894E64F288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02FE7E09-3D77-CB41-949B-60591242B0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Slide Image Placeholder 1">
            <a:extLst>
              <a:ext uri="{FF2B5EF4-FFF2-40B4-BE49-F238E27FC236}">
                <a16:creationId xmlns:a16="http://schemas.microsoft.com/office/drawing/2014/main" id="{293B6921-905A-A741-93B0-6DF2DA51E5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6" name="Notes Placeholder 2">
            <a:extLst>
              <a:ext uri="{FF2B5EF4-FFF2-40B4-BE49-F238E27FC236}">
                <a16:creationId xmlns:a16="http://schemas.microsoft.com/office/drawing/2014/main" id="{E4652159-39AE-DE46-A12D-28FF9B45FA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147" name="Slide Number Placeholder 3">
            <a:extLst>
              <a:ext uri="{FF2B5EF4-FFF2-40B4-BE49-F238E27FC236}">
                <a16:creationId xmlns:a16="http://schemas.microsoft.com/office/drawing/2014/main" id="{7A164F34-AB82-2848-B384-AC7B443753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fld id="{76379729-9904-FE48-AF89-FEDB99F20A1E}" type="slidenum">
              <a:rPr lang="en-US" altLang="en-US" sz="1200" b="0" smtClean="0">
                <a:latin typeface="Times New Roman" panose="02020603050405020304" pitchFamily="18" charset="0"/>
              </a:rPr>
              <a:pPr/>
              <a:t>1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2:notes"/>
          <p:cNvSpPr txBox="1">
            <a:spLocks noGrp="1"/>
          </p:cNvSpPr>
          <p:nvPr>
            <p:ph type="body" idx="1"/>
          </p:nvPr>
        </p:nvSpPr>
        <p:spPr>
          <a:xfrm>
            <a:off x="550863" y="4562475"/>
            <a:ext cx="6303962" cy="4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46975" rIns="95625" bIns="46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9525" y="619125"/>
            <a:ext cx="4778375" cy="3582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8" name="Google Shape;238;p12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9440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Mention that making fast and efficient small hardware is more expensive than bigger, slower hardware</a:t>
            </a:r>
            <a:endParaRPr/>
          </a:p>
        </p:txBody>
      </p:sp>
      <p:sp>
        <p:nvSpPr>
          <p:cNvPr id="247" name="Google Shape;24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92214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6350" y="614363"/>
            <a:ext cx="4784725" cy="3587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56" name="Google Shape;256;p14:notes"/>
          <p:cNvSpPr txBox="1">
            <a:spLocks noGrp="1"/>
          </p:cNvSpPr>
          <p:nvPr>
            <p:ph type="body" idx="1"/>
          </p:nvPr>
        </p:nvSpPr>
        <p:spPr>
          <a:xfrm>
            <a:off x="550625" y="4561553"/>
            <a:ext cx="6303242" cy="432086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4675" tIns="47325" rIns="94675" bIns="47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Processor accesses data out of the highest levels.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Lowest level (usually disk) contains all available data.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4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077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7938" y="614363"/>
            <a:ext cx="4783137" cy="3587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90" name="Google Shape;290;p15:notes"/>
          <p:cNvSpPr txBox="1">
            <a:spLocks noGrp="1"/>
          </p:cNvSpPr>
          <p:nvPr>
            <p:ph type="body" idx="1"/>
          </p:nvPr>
        </p:nvSpPr>
        <p:spPr>
          <a:xfrm>
            <a:off x="550626" y="4563191"/>
            <a:ext cx="6301588" cy="431759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5050" tIns="47525" rIns="95050" bIns="47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5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55581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p1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Symbol </a:t>
            </a:r>
            <a:r>
              <a:rPr lang="en-US"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⊂ means “is a subset of”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6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6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92360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1" name="Google Shape;381;p1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case you didn’t know, RAM stands for Random Access Memory.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 comparison:  DRAM/SRAM is 4 to 8 times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Cost/cycle time comparison SRAM/DRAM is 8 to 16 times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http://parts.digikey.com/1/parts/1211303-ic-sram-1mbit-10ns-32soj-cy7c109d-10vxi.html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Quantity discount 10ns 1MBit SRAM $2.24, $17/Mbyte, $1700/100 Mbyte, $17000/GByte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http://www.frys.com/template/harddrives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DRAM: 4GB @ $70 or $17.50 per GB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24GB@$800 = $33/Gbyte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http://www.frys.com/category/Outpost/Hard+Drives+&amp;+Memory/Memory/Notebook+Memory/Apple+-+Mac++Memory/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DDR2 1GB @ $25 per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DDR3 1 GB @ $37.5 per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FLASH Media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Approx. $2 per Gbyte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19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72668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4763" y="617538"/>
            <a:ext cx="4783137" cy="35861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8" name="Google Shape;348;p18:notes"/>
          <p:cNvSpPr txBox="1">
            <a:spLocks noGrp="1"/>
          </p:cNvSpPr>
          <p:nvPr>
            <p:ph type="body" idx="1"/>
          </p:nvPr>
        </p:nvSpPr>
        <p:spPr>
          <a:xfrm>
            <a:off x="550334" y="4560570"/>
            <a:ext cx="6304279" cy="4318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8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48195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4763" y="617538"/>
            <a:ext cx="4783137" cy="35861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8" name="Google Shape;348;p18:notes"/>
          <p:cNvSpPr txBox="1">
            <a:spLocks noGrp="1"/>
          </p:cNvSpPr>
          <p:nvPr>
            <p:ph type="body" idx="1"/>
          </p:nvPr>
        </p:nvSpPr>
        <p:spPr>
          <a:xfrm>
            <a:off x="550334" y="4560570"/>
            <a:ext cx="6304279" cy="4318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8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46308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1"/>
          <p:cNvSpPr txBox="1">
            <a:spLocks noChangeArrowheads="1"/>
          </p:cNvSpPr>
          <p:nvPr/>
        </p:nvSpPr>
        <p:spPr bwMode="auto">
          <a:xfrm>
            <a:off x="1233987" y="726094"/>
            <a:ext cx="4835733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3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74391" y="4554201"/>
            <a:ext cx="5354925" cy="4314943"/>
          </a:xfrm>
          <a:noFill/>
          <a:ln/>
        </p:spPr>
        <p:txBody>
          <a:bodyPr wrap="none" lIns="95088" tIns="47544" rIns="95088" bIns="47544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058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5" name="Google Shape;33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5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p4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9991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272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6994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08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0" name="Google Shape;1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61528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5050" tIns="47525" rIns="95050" bIns="47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6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7938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1" name="Google Shape;17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50764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p8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1158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main stax -&gt; shelf -&gt; desk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Some text explaining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change pix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3" name="Google Shape;20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51978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p1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3" name="Google Shape;213;p10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6986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8" name="Google Shape;22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84565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327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413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22C34-F2BA-E541-A50D-062F88F8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05603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CC98A-2890-2543-B56B-80D4DA10B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82F50-98DE-8045-85C5-E378A10D9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B6A4F-E411-4A40-B7E6-DB9256719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2B84C9-E7CB-BA4B-BEC5-919F02E52561}" type="datetimeFigureOut">
              <a:rPr lang="en-US"/>
              <a:pPr>
                <a:defRPr/>
              </a:pPr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1E9BF-11B3-F347-AF64-111F8A70C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73F8A-F8EA-5C4D-9E19-C9445C47D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010924-9ABC-CA4E-9821-0F986AC93F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85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6EA3-B77A-D747-8203-AEE03241D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017FD-5E0E-EE4E-95B6-A0F90D32E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ACCB0-2E51-AD45-895B-357567F1E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5EA71C-B325-8A4A-93FA-69228C37CF47}" type="datetimeFigureOut">
              <a:rPr lang="en-US"/>
              <a:pPr>
                <a:defRPr/>
              </a:pPr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F54BE-BEB5-B24B-89E1-DA4356B4C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AA8FE-1F7C-3843-AA94-1E97892E2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B7613-442B-0B41-926D-4021C86190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14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A7ECB-AB95-184B-8443-EEC43DE53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65E05-8D34-5B44-BFD6-D117F7513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EC047-B51C-4A46-A0BD-2401CFA75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4C5591-C21E-8D4D-840F-64331B62083F}" type="datetimeFigureOut">
              <a:rPr lang="en-US"/>
              <a:pPr>
                <a:defRPr/>
              </a:pPr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38351-0DC9-C747-AF3C-FD4E794A7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3E40B-9F91-6945-AD29-4E067B331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6CDC08-E98C-B54F-9F49-698C3A6BDD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0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E0A03-4CD5-F043-816F-C0C61E328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BA966-85B0-7243-A700-C2559E313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B775D-FCE7-CD4A-930D-FFADEAA9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EF6C091-0153-4C4D-A7D5-3F2F98027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483E1F-2F2C-F74D-86F1-4598F0383F37}" type="datetimeFigureOut">
              <a:rPr lang="en-US"/>
              <a:pPr>
                <a:defRPr/>
              </a:pPr>
              <a:t>4/15/21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BB590DE-7E77-FB4C-99CB-24E47D03F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061953B-E7A1-B54E-A6C5-9C064BA5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C084C-C860-2B43-8FC3-1AC52DB90D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47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C130F-AF59-4A4A-BE9B-29328542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CA6C5-8DC1-5440-BDAE-43AF0C524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5C348-5B39-864B-A48B-9F41D8DEA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DFC358-F4EA-0948-9388-DAFBCD2F8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235568-3167-D948-9E2B-2476F698F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F4F577D-C6CC-614F-9EEA-1DC49CA78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D565C3-C320-9E44-8E41-CD159587C3CA}" type="datetimeFigureOut">
              <a:rPr lang="en-US"/>
              <a:pPr>
                <a:defRPr/>
              </a:pPr>
              <a:t>4/15/21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4644446-FC64-1E44-B7E2-0B77DD85F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2AD8C40-AE5A-384C-A0C2-C6ED211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DB3838-7B92-6145-A665-645F0EDCBD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22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4F60-6F5F-0E4B-B721-FEE92052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46C98F0-830A-8642-AA8C-9C4B3533B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AFC8AB-B056-2D46-9C44-AA36A532C5A6}" type="datetimeFigureOut">
              <a:rPr lang="en-US"/>
              <a:pPr>
                <a:defRPr/>
              </a:pPr>
              <a:t>4/15/21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9361D33-B476-9046-AF12-DB26F34A0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9B4D30A-B569-E049-AED6-2EC11CA3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5E0CD4-C67C-D54C-A853-69E5E138C1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263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5147229-9F38-DB46-8C34-F63F782F6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F537E-7931-5945-B364-AAE76C4E2C33}" type="datetimeFigureOut">
              <a:rPr lang="en-US"/>
              <a:pPr>
                <a:defRPr/>
              </a:pPr>
              <a:t>4/15/21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40D0B8E-0BC1-964C-8E36-8B188462B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1E55841-C0C5-6F4D-BFB3-8090211EE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10E45A-6BCB-F54E-B674-834E5DBC2C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534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097DD-014C-D44E-8F1D-57400DDE0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69825-7529-144A-A220-87CEEF7A6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AE02F-6E2E-674E-8DE2-D104D0312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118461C-741F-CF44-850A-525158A32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C34574-1333-4A45-8DF4-C2708DD42B8D}" type="datetimeFigureOut">
              <a:rPr lang="en-US"/>
              <a:pPr>
                <a:defRPr/>
              </a:pPr>
              <a:t>4/15/21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E4D4069-9155-9049-83F0-EF8DEC091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313C365-E9A2-1546-9A14-F9678321D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463461-79C7-A94E-A99A-6A2096F821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04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761" y="188640"/>
            <a:ext cx="8215687" cy="762000"/>
          </a:xfrm>
        </p:spPr>
        <p:txBody>
          <a:bodyPr/>
          <a:lstStyle>
            <a:lvl1pPr>
              <a:defRPr b="0" i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9702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5AD4-285C-1E44-9E92-7A9D229EC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E97E31-CF5D-AF41-A422-8411A2B658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F5D02-0312-6A4A-B541-B2A7F7570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5A4FE75-DF52-2448-A02C-C45FFB13C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E8F096-2254-C143-8E7E-C4BE1F9B9F9A}" type="datetimeFigureOut">
              <a:rPr lang="en-US"/>
              <a:pPr>
                <a:defRPr/>
              </a:pPr>
              <a:t>4/15/21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444D941-3A09-7C4E-A263-BC10B7B92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93DD4CA-C106-234F-8118-9B562B0F6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B109B-901F-4A43-B2FF-A03F8A38F9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034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5396A-F63F-7E49-8812-A3E768407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CEA53-86BB-F841-8C44-BD5BCCD6E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7988B-1DC8-FB43-A261-30B7EC8EE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0A0BE3-3BE7-0E40-A3EF-CB0C89D0A742}" type="datetimeFigureOut">
              <a:rPr lang="en-US"/>
              <a:pPr>
                <a:defRPr/>
              </a:pPr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22313-529B-104F-BCB3-8C9CAAFC0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4A7BB-11BB-754A-8E7F-91EF52A6D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ECEF9D-CE28-E045-93AB-561B3281B4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821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B0D1F5-4E33-5548-B60F-3A6315F841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30BDE-5AA4-1849-8900-A7B8640F5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92F92-DDF2-7E4E-9AA2-B2433B88D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05A2F-91F8-AD44-9C72-242908C22CAE}" type="datetimeFigureOut">
              <a:rPr lang="en-US"/>
              <a:pPr>
                <a:defRPr/>
              </a:pPr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5A89B-9F57-EC4A-859D-126508C4C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41392-017E-CC4F-8A94-B02BB8569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3FDFF-93AD-D54F-A08E-5AD4BAD7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1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833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2564904"/>
            <a:ext cx="7772400" cy="1470025"/>
          </a:xfrm>
        </p:spPr>
        <p:txBody>
          <a:bodyPr/>
          <a:lstStyle>
            <a:lvl1pPr>
              <a:defRPr b="1" i="0">
                <a:solidFill>
                  <a:srgbClr val="FF0000"/>
                </a:solidFill>
                <a:latin typeface="Calibri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159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1DD08-A91D-F340-BE57-66A5CF41C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2993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1303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8772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4599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9113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016A680-ED39-F74C-8B98-887F6A76DB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60363" y="188913"/>
            <a:ext cx="8243887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F0B7D1D-E1CE-5143-A448-EFE4C0E9A5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196975"/>
            <a:ext cx="820737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32B09C0-D40A-9140-874A-42860032D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6925" y="6489700"/>
            <a:ext cx="3667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>
              <a:defRPr/>
            </a:pPr>
            <a:fld id="{EC81DBFB-2B8C-CB4C-A6E8-21F0D20B8A45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>
                <a:defRPr/>
              </a:pPr>
              <a:t>‹#›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dt="0"/>
  <p:txStyles>
    <p:titleStyle>
      <a:lvl1pPr marL="119063" indent="-119063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Calibri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119063" indent="-119063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119063" indent="-119063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19063" indent="-119063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119063" indent="-119063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2" charset="2"/>
        <a:buChar char="¢"/>
        <a:defRPr sz="2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99D99FF9-23ED-8346-98F3-DB979A8DB0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7F7375B4-B385-F845-9E97-4BCF34A0F6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021C1-E507-A943-B791-6BF9469BC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AF2BEB8-0741-E44A-ACFA-6384C677360E}" type="datetimeFigureOut">
              <a:rPr lang="en-US"/>
              <a:pPr>
                <a:defRPr/>
              </a:pPr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EDE54-8E2C-874D-892A-E2642BFEAD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1BDB9-DFC6-FB49-814A-B5943A238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C7BBA77-01DC-164F-829E-81D7796EDF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5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5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2">
            <a:extLst>
              <a:ext uri="{FF2B5EF4-FFF2-40B4-BE49-F238E27FC236}">
                <a16:creationId xmlns:a16="http://schemas.microsoft.com/office/drawing/2014/main" id="{0A79E260-7147-9942-B0AF-466C646B842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708150"/>
            <a:ext cx="7772400" cy="1470025"/>
          </a:xfrm>
        </p:spPr>
        <p:txBody>
          <a:bodyPr/>
          <a:lstStyle/>
          <a:p>
            <a:pPr marL="0" indent="0" algn="l"/>
            <a:r>
              <a:rPr lang="en-US" altLang="en-US" sz="2800" b="0" dirty="0">
                <a:solidFill>
                  <a:srgbClr val="C00000"/>
                </a:solidFill>
              </a:rPr>
              <a:t>CS 211 Computer Architecture</a:t>
            </a:r>
            <a:br>
              <a:rPr lang="en-US" altLang="en-US" dirty="0">
                <a:solidFill>
                  <a:srgbClr val="C00000"/>
                </a:solidFill>
              </a:rPr>
            </a:br>
            <a:r>
              <a:rPr lang="en-US" altLang="en-US" sz="3000" dirty="0"/>
              <a:t>Lecture 35: Memory Hierarchy and Cache Memory</a:t>
            </a:r>
          </a:p>
        </p:txBody>
      </p:sp>
      <p:sp>
        <p:nvSpPr>
          <p:cNvPr id="5122" name="Subtitle 2">
            <a:extLst>
              <a:ext uri="{FF2B5EF4-FFF2-40B4-BE49-F238E27FC236}">
                <a16:creationId xmlns:a16="http://schemas.microsoft.com/office/drawing/2014/main" id="{12DCCBB3-642C-B045-82C6-727410E5D601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3886200"/>
            <a:ext cx="7677150" cy="1752600"/>
          </a:xfrm>
        </p:spPr>
        <p:txBody>
          <a:bodyPr/>
          <a:lstStyle/>
          <a:p>
            <a:pPr marL="0" indent="0" algn="r">
              <a:buNone/>
            </a:pPr>
            <a:r>
              <a:rPr lang="en-US" altLang="en-US" b="1" dirty="0"/>
              <a:t>Ravi Mittal</a:t>
            </a:r>
          </a:p>
          <a:p>
            <a:pPr marL="0" indent="0" algn="r">
              <a:buNone/>
            </a:pPr>
            <a:r>
              <a:rPr lang="en-US" altLang="en-US" dirty="0" err="1"/>
              <a:t>ravi.mittal@iitgoa.ac.in</a:t>
            </a:r>
            <a:endParaRPr lang="en-US" altLang="en-US" dirty="0"/>
          </a:p>
          <a:p>
            <a:pPr marL="0" indent="0" algn="r">
              <a:buNone/>
            </a:pPr>
            <a:r>
              <a:rPr lang="en-US" altLang="en-US" dirty="0"/>
              <a:t>Indian Institute of Technology, Goa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AC71A-FB00-A041-A912-1CF5D9B650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Cache Memory - Concept</a:t>
            </a:r>
          </a:p>
        </p:txBody>
      </p:sp>
    </p:spTree>
    <p:extLst>
      <p:ext uri="{BB962C8B-B14F-4D97-AF65-F5344CB8AC3E}">
        <p14:creationId xmlns:p14="http://schemas.microsoft.com/office/powerpoint/2010/main" val="1218866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93816-2F7C-A84D-A9F3-2C5DC617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210F6-A5A2-1F44-82DE-785807974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Speed ?</a:t>
            </a:r>
          </a:p>
          <a:p>
            <a:pPr lvl="1"/>
            <a:r>
              <a:rPr lang="en-US" dirty="0"/>
              <a:t>Latency </a:t>
            </a:r>
          </a:p>
          <a:p>
            <a:pPr lvl="1"/>
            <a:r>
              <a:rPr lang="en-US" dirty="0"/>
              <a:t>Throughput</a:t>
            </a:r>
          </a:p>
          <a:p>
            <a:r>
              <a:rPr lang="en-US" dirty="0"/>
              <a:t>Latency </a:t>
            </a:r>
          </a:p>
          <a:p>
            <a:pPr lvl="1"/>
            <a:r>
              <a:rPr lang="en-US" dirty="0"/>
              <a:t>Latency is the time to access the first byte of information</a:t>
            </a:r>
          </a:p>
          <a:p>
            <a:r>
              <a:rPr lang="en-US" dirty="0"/>
              <a:t>Throughput </a:t>
            </a:r>
          </a:p>
          <a:p>
            <a:pPr lvl="1"/>
            <a:r>
              <a:rPr lang="en-US" dirty="0"/>
              <a:t>The number of bytes per second that can be delivered</a:t>
            </a:r>
          </a:p>
          <a:p>
            <a:endParaRPr lang="en-US" dirty="0"/>
          </a:p>
          <a:p>
            <a:r>
              <a:rPr lang="en-US" dirty="0"/>
              <a:t>Ideally memories should have low latency and high throughput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189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Storage in a Computer</a:t>
            </a:r>
            <a:endParaRPr dirty="0">
              <a:sym typeface="Calibri"/>
            </a:endParaRPr>
          </a:p>
        </p:txBody>
      </p:sp>
      <p:sp>
        <p:nvSpPr>
          <p:cNvPr id="165" name="Google Shape;16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75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rgbClr val="C00000"/>
                </a:solidFill>
                <a:sym typeface="Calibri"/>
              </a:rPr>
              <a:t>Processor</a:t>
            </a:r>
            <a:endParaRPr dirty="0">
              <a:solidFill>
                <a:srgbClr val="C00000"/>
              </a:solidFill>
            </a:endParaRPr>
          </a:p>
          <a:p>
            <a:pPr lvl="1"/>
            <a:r>
              <a:rPr lang="en-US" dirty="0">
                <a:sym typeface="Calibri"/>
              </a:rPr>
              <a:t>Holds data in register files (~ 100 Bytes)</a:t>
            </a:r>
            <a:endParaRPr dirty="0"/>
          </a:p>
          <a:p>
            <a:pPr lvl="1"/>
            <a:r>
              <a:rPr lang="en-US" dirty="0">
                <a:sym typeface="Calibri"/>
              </a:rPr>
              <a:t>Registers accessed on sub-nanosecond timescale</a:t>
            </a:r>
            <a:endParaRPr dirty="0"/>
          </a:p>
          <a:p>
            <a:r>
              <a:rPr lang="en-US" dirty="0">
                <a:solidFill>
                  <a:srgbClr val="C00000"/>
                </a:solidFill>
                <a:sym typeface="Calibri"/>
              </a:rPr>
              <a:t>Memory (“main memory”)</a:t>
            </a:r>
            <a:endParaRPr dirty="0">
              <a:solidFill>
                <a:srgbClr val="C00000"/>
              </a:solidFill>
            </a:endParaRPr>
          </a:p>
          <a:p>
            <a:pPr lvl="1"/>
            <a:r>
              <a:rPr lang="en-US" dirty="0">
                <a:sym typeface="Calibri"/>
              </a:rPr>
              <a:t>Significantly more capacity than registers (~ </a:t>
            </a:r>
            <a:r>
              <a:rPr lang="en-US" dirty="0" err="1">
                <a:sym typeface="Calibri"/>
              </a:rPr>
              <a:t>GiB</a:t>
            </a:r>
            <a:r>
              <a:rPr lang="en-US" dirty="0">
                <a:sym typeface="Calibri"/>
              </a:rPr>
              <a:t>) – say 8 </a:t>
            </a:r>
            <a:r>
              <a:rPr lang="en-US" dirty="0" err="1">
                <a:sym typeface="Calibri"/>
              </a:rPr>
              <a:t>GiB</a:t>
            </a:r>
            <a:endParaRPr dirty="0"/>
          </a:p>
          <a:p>
            <a:pPr lvl="1"/>
            <a:r>
              <a:rPr lang="en-US" dirty="0">
                <a:sym typeface="Calibri"/>
              </a:rPr>
              <a:t>Access time ~ 50-100 ns</a:t>
            </a:r>
          </a:p>
          <a:p>
            <a:pPr lvl="1"/>
            <a:r>
              <a:rPr lang="en-US" dirty="0">
                <a:sym typeface="Calibri"/>
              </a:rPr>
              <a:t>DRAM memory is 10-100 times slower than processor – in terms of speed (execution time for processor vs access time for the Main Memory)</a:t>
            </a:r>
          </a:p>
          <a:p>
            <a:pPr lvl="1"/>
            <a:r>
              <a:rPr lang="en-US" dirty="0">
                <a:sym typeface="Calibri"/>
              </a:rPr>
              <a:t>DRAM throughput is good: 30 </a:t>
            </a:r>
            <a:endParaRPr dirty="0">
              <a:sym typeface="Calibri"/>
            </a:endParaRPr>
          </a:p>
          <a:p>
            <a:r>
              <a:rPr lang="en-US" dirty="0">
                <a:solidFill>
                  <a:srgbClr val="0070C0"/>
                </a:solidFill>
                <a:sym typeface="Calibri"/>
              </a:rPr>
              <a:t>Hundreds of clock cycles per memory access</a:t>
            </a:r>
          </a:p>
          <a:p>
            <a:pPr lvl="1"/>
            <a:r>
              <a:rPr lang="en-US" dirty="0">
                <a:solidFill>
                  <a:srgbClr val="002060"/>
                </a:solidFill>
                <a:sym typeface="Calibri"/>
              </a:rPr>
              <a:t>Would CPU wait for so long (say 500 cycles) to get data from memory?</a:t>
            </a:r>
          </a:p>
          <a:p>
            <a:pPr lvl="1"/>
            <a:r>
              <a:rPr lang="en-US" dirty="0">
                <a:solidFill>
                  <a:srgbClr val="002060"/>
                </a:solidFill>
                <a:sym typeface="Calibri"/>
              </a:rPr>
              <a:t>It will be very slow computation</a:t>
            </a:r>
            <a:endParaRPr dirty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endParaRPr dirty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9158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Processor-Memory Speed Gap</a:t>
            </a:r>
            <a:endParaRPr dirty="0">
              <a:sym typeface="Calibri"/>
            </a:endParaRPr>
          </a:p>
        </p:txBody>
      </p:sp>
      <p:pic>
        <p:nvPicPr>
          <p:cNvPr id="174" name="Google Shape;17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354" y="1859709"/>
            <a:ext cx="7189801" cy="4881659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7"/>
          <p:cNvSpPr/>
          <p:nvPr/>
        </p:nvSpPr>
        <p:spPr>
          <a:xfrm>
            <a:off x="1715915" y="3889024"/>
            <a:ext cx="2034340" cy="4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“Moore’s Law”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9" name="Google Shape;179;p7"/>
          <p:cNvGrpSpPr/>
          <p:nvPr/>
        </p:nvGrpSpPr>
        <p:grpSpPr>
          <a:xfrm>
            <a:off x="5616226" y="3011313"/>
            <a:ext cx="2566153" cy="1805097"/>
            <a:chOff x="5616226" y="3011313"/>
            <a:chExt cx="2566153" cy="1805097"/>
          </a:xfrm>
        </p:grpSpPr>
        <p:cxnSp>
          <p:nvCxnSpPr>
            <p:cNvPr id="180" name="Google Shape;180;p7"/>
            <p:cNvCxnSpPr/>
            <p:nvPr/>
          </p:nvCxnSpPr>
          <p:spPr>
            <a:xfrm>
              <a:off x="5616226" y="3079050"/>
              <a:ext cx="0" cy="1737360"/>
            </a:xfrm>
            <a:prstGeom prst="straightConnector1">
              <a:avLst/>
            </a:prstGeom>
            <a:noFill/>
            <a:ln w="25400" cap="flat" cmpd="sng">
              <a:solidFill>
                <a:srgbClr val="FC0128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81" name="Google Shape;181;p7"/>
            <p:cNvSpPr/>
            <p:nvPr/>
          </p:nvSpPr>
          <p:spPr>
            <a:xfrm>
              <a:off x="5616226" y="3011313"/>
              <a:ext cx="2566153" cy="11977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Processor-Memory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Performance Gap</a:t>
              </a:r>
              <a:br>
                <a:rPr lang="en-US" sz="24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24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(grows 50%/year)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2" name="Google Shape;182;p7"/>
          <p:cNvSpPr/>
          <p:nvPr/>
        </p:nvSpPr>
        <p:spPr>
          <a:xfrm>
            <a:off x="1331640" y="1086355"/>
            <a:ext cx="576156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1989 first Intel CPU with cache on chip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1998 Pentium III has two cache levels on chip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3" name="Google Shape;183;p7"/>
          <p:cNvGrpSpPr/>
          <p:nvPr/>
        </p:nvGrpSpPr>
        <p:grpSpPr>
          <a:xfrm>
            <a:off x="6897512" y="1755425"/>
            <a:ext cx="2007484" cy="1196975"/>
            <a:chOff x="6897512" y="1755425"/>
            <a:chExt cx="2007484" cy="1196975"/>
          </a:xfrm>
        </p:grpSpPr>
        <p:sp>
          <p:nvSpPr>
            <p:cNvPr id="184" name="Google Shape;184;p7"/>
            <p:cNvSpPr/>
            <p:nvPr/>
          </p:nvSpPr>
          <p:spPr>
            <a:xfrm>
              <a:off x="7441321" y="1755425"/>
              <a:ext cx="1463675" cy="1196975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µProc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55%/year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(2X/1.5yr)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7"/>
            <p:cNvSpPr/>
            <p:nvPr/>
          </p:nvSpPr>
          <p:spPr>
            <a:xfrm rot="10800000">
              <a:off x="6897512" y="2020711"/>
              <a:ext cx="1083733" cy="632178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6" name="Google Shape;186;p7"/>
          <p:cNvGrpSpPr/>
          <p:nvPr/>
        </p:nvGrpSpPr>
        <p:grpSpPr>
          <a:xfrm>
            <a:off x="6869290" y="4543776"/>
            <a:ext cx="2008714" cy="1253588"/>
            <a:chOff x="6869290" y="4543776"/>
            <a:chExt cx="2008714" cy="1253588"/>
          </a:xfrm>
        </p:grpSpPr>
        <p:sp>
          <p:nvSpPr>
            <p:cNvPr id="187" name="Google Shape;187;p7"/>
            <p:cNvSpPr/>
            <p:nvPr/>
          </p:nvSpPr>
          <p:spPr>
            <a:xfrm>
              <a:off x="7414329" y="4600227"/>
              <a:ext cx="1463675" cy="119713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DRAM Speed</a:t>
              </a:r>
              <a:endParaRPr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7%/year</a:t>
              </a:r>
              <a:endParaRPr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(2X/10yrs)</a:t>
              </a:r>
              <a:endParaRPr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7"/>
            <p:cNvSpPr/>
            <p:nvPr/>
          </p:nvSpPr>
          <p:spPr>
            <a:xfrm rot="10800000">
              <a:off x="6869290" y="4543776"/>
              <a:ext cx="1083733" cy="632178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" name="Google Shape;601;g5ce8b99149_0_339">
            <a:extLst>
              <a:ext uri="{FF2B5EF4-FFF2-40B4-BE49-F238E27FC236}">
                <a16:creationId xmlns:a16="http://schemas.microsoft.com/office/drawing/2014/main" id="{DCA04B2E-A392-5847-A8FF-A37CB2563639}"/>
              </a:ext>
            </a:extLst>
          </p:cNvPr>
          <p:cNvSpPr txBox="1">
            <a:spLocks/>
          </p:cNvSpPr>
          <p:nvPr/>
        </p:nvSpPr>
        <p:spPr>
          <a:xfrm>
            <a:off x="31924" y="6540798"/>
            <a:ext cx="435597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: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Krste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Asanović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 &amp; Randy H. Katz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162004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5EFB8-780E-394A-B10B-63257208D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Calibri"/>
              </a:rPr>
              <a:t>Processor-Memory Speed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DD44D-3177-B24A-BC47-B5DBB14BB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DRAM could keep up with processors in the 1970s</a:t>
            </a:r>
          </a:p>
          <a:p>
            <a:r>
              <a:rPr lang="en-US" dirty="0"/>
              <a:t>By early 80’s memories become way too slow compared to processors</a:t>
            </a:r>
          </a:p>
          <a:p>
            <a:r>
              <a:rPr lang="en-US" dirty="0"/>
              <a:t>2005 -2010: Multicore systems further worsen the gap between processor and memory speeds</a:t>
            </a:r>
          </a:p>
        </p:txBody>
      </p:sp>
    </p:spTree>
    <p:extLst>
      <p:ext uri="{BB962C8B-B14F-4D97-AF65-F5344CB8AC3E}">
        <p14:creationId xmlns:p14="http://schemas.microsoft.com/office/powerpoint/2010/main" val="892894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89000"/>
            <a:ext cx="9144000" cy="50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8"/>
          <p:cNvSpPr/>
          <p:nvPr/>
        </p:nvSpPr>
        <p:spPr>
          <a:xfrm>
            <a:off x="4097450" y="1812400"/>
            <a:ext cx="891300" cy="261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7" name="Google Shape;197;p8"/>
          <p:cNvCxnSpPr/>
          <p:nvPr/>
        </p:nvCxnSpPr>
        <p:spPr>
          <a:xfrm>
            <a:off x="4053950" y="2008300"/>
            <a:ext cx="934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8" name="Google Shape;198;p8"/>
          <p:cNvCxnSpPr/>
          <p:nvPr/>
        </p:nvCxnSpPr>
        <p:spPr>
          <a:xfrm>
            <a:off x="4053950" y="3086225"/>
            <a:ext cx="934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9" name="Google Shape;199;p8"/>
          <p:cNvCxnSpPr/>
          <p:nvPr/>
        </p:nvCxnSpPr>
        <p:spPr>
          <a:xfrm>
            <a:off x="4031750" y="4023300"/>
            <a:ext cx="970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0" name="Google Shape;200;p8"/>
          <p:cNvCxnSpPr/>
          <p:nvPr/>
        </p:nvCxnSpPr>
        <p:spPr>
          <a:xfrm>
            <a:off x="3948550" y="4251900"/>
            <a:ext cx="10941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601;g5ce8b99149_0_339">
            <a:extLst>
              <a:ext uri="{FF2B5EF4-FFF2-40B4-BE49-F238E27FC236}">
                <a16:creationId xmlns:a16="http://schemas.microsoft.com/office/drawing/2014/main" id="{936211C6-1AD6-9148-A1F7-00238A11A22A}"/>
              </a:ext>
            </a:extLst>
          </p:cNvPr>
          <p:cNvSpPr txBox="1">
            <a:spLocks/>
          </p:cNvSpPr>
          <p:nvPr/>
        </p:nvSpPr>
        <p:spPr>
          <a:xfrm>
            <a:off x="31924" y="6540798"/>
            <a:ext cx="435597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: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Krste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Asanović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 &amp; Randy H. Katz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 of California, Berkeley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4513FA-DF42-4549-BDFF-0F3BEBF1D5CB}"/>
              </a:ext>
            </a:extLst>
          </p:cNvPr>
          <p:cNvSpPr txBox="1"/>
          <p:nvPr/>
        </p:nvSpPr>
        <p:spPr>
          <a:xfrm>
            <a:off x="5148064" y="553073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DRAM</a:t>
            </a:r>
          </a:p>
        </p:txBody>
      </p:sp>
    </p:spTree>
    <p:extLst>
      <p:ext uri="{BB962C8B-B14F-4D97-AF65-F5344CB8AC3E}">
        <p14:creationId xmlns:p14="http://schemas.microsoft.com/office/powerpoint/2010/main" val="151180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Library Analogy</a:t>
            </a:r>
            <a:endParaRPr dirty="0">
              <a:sym typeface="Calibri"/>
            </a:endParaRPr>
          </a:p>
        </p:txBody>
      </p:sp>
      <p:sp>
        <p:nvSpPr>
          <p:cNvPr id="206" name="Google Shape;206;p9"/>
          <p:cNvSpPr txBox="1">
            <a:spLocks noGrp="1"/>
          </p:cNvSpPr>
          <p:nvPr>
            <p:ph type="body" idx="1"/>
          </p:nvPr>
        </p:nvSpPr>
        <p:spPr>
          <a:xfrm>
            <a:off x="457200" y="1298125"/>
            <a:ext cx="8388000" cy="493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Writing a report on a specific topic</a:t>
            </a:r>
            <a:endParaRPr dirty="0"/>
          </a:p>
          <a:p>
            <a:pPr lvl="1"/>
            <a:r>
              <a:rPr lang="en-US" dirty="0">
                <a:sym typeface="Calibri"/>
              </a:rPr>
              <a:t>e.g. history of the computer (your internet is out)</a:t>
            </a:r>
            <a:endParaRPr dirty="0"/>
          </a:p>
          <a:p>
            <a:r>
              <a:rPr lang="en-US" dirty="0">
                <a:sym typeface="Calibri"/>
              </a:rPr>
              <a:t>While at library, take books from shelves and put them on shelf above your desk</a:t>
            </a:r>
            <a:endParaRPr dirty="0"/>
          </a:p>
          <a:p>
            <a:r>
              <a:rPr lang="en-US" dirty="0">
                <a:sym typeface="Calibri"/>
              </a:rPr>
              <a:t>If need more, go get them and bring back to </a:t>
            </a:r>
            <a:r>
              <a:rPr lang="en-US" dirty="0"/>
              <a:t>shelf</a:t>
            </a:r>
            <a:endParaRPr dirty="0"/>
          </a:p>
          <a:p>
            <a:pPr lvl="1"/>
            <a:r>
              <a:rPr lang="en-US" dirty="0">
                <a:sym typeface="Calibri"/>
              </a:rPr>
              <a:t>Don’t return earlier books since might still need them</a:t>
            </a:r>
            <a:endParaRPr dirty="0"/>
          </a:p>
          <a:p>
            <a:pPr lvl="1"/>
            <a:r>
              <a:rPr lang="en-US" dirty="0">
                <a:sym typeface="Calibri"/>
              </a:rPr>
              <a:t>Limited space on </a:t>
            </a:r>
            <a:r>
              <a:rPr lang="en-US" dirty="0"/>
              <a:t>shelf</a:t>
            </a:r>
            <a:r>
              <a:rPr lang="en-US" dirty="0">
                <a:sym typeface="Calibri"/>
              </a:rPr>
              <a:t>; which books do we keep?</a:t>
            </a:r>
            <a:endParaRPr dirty="0"/>
          </a:p>
          <a:p>
            <a:r>
              <a:rPr lang="en-US" dirty="0">
                <a:sym typeface="Calibri"/>
              </a:rPr>
              <a:t>You hope these ~10 books on </a:t>
            </a:r>
            <a:r>
              <a:rPr lang="en-US" dirty="0"/>
              <a:t>shelf</a:t>
            </a:r>
            <a:r>
              <a:rPr lang="en-US" dirty="0">
                <a:sym typeface="Calibri"/>
              </a:rPr>
              <a:t> enough to write report</a:t>
            </a:r>
            <a:endParaRPr dirty="0"/>
          </a:p>
          <a:p>
            <a:pPr lvl="1"/>
            <a:r>
              <a:rPr lang="en-US" dirty="0">
                <a:sym typeface="Calibri"/>
              </a:rPr>
              <a:t>Only 0.00001% of the books in a big library</a:t>
            </a:r>
            <a:endParaRPr dirty="0"/>
          </a:p>
        </p:txBody>
      </p:sp>
      <p:sp>
        <p:nvSpPr>
          <p:cNvPr id="7" name="Google Shape;601;g5ce8b99149_0_339">
            <a:extLst>
              <a:ext uri="{FF2B5EF4-FFF2-40B4-BE49-F238E27FC236}">
                <a16:creationId xmlns:a16="http://schemas.microsoft.com/office/drawing/2014/main" id="{734D142A-7046-0E47-9DEB-39AB9AF5A47C}"/>
              </a:ext>
            </a:extLst>
          </p:cNvPr>
          <p:cNvSpPr txBox="1">
            <a:spLocks/>
          </p:cNvSpPr>
          <p:nvPr/>
        </p:nvSpPr>
        <p:spPr>
          <a:xfrm>
            <a:off x="31924" y="6540798"/>
            <a:ext cx="435597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: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Krste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Asanović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 &amp; Randy H. Katz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394848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10" descr="Image result for des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6125" y="2226250"/>
            <a:ext cx="1885950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0" descr="South Shore Morgan Cherry Axess 5-shelf Bookcase"/>
          <p:cNvPicPr preferRelativeResize="0"/>
          <p:nvPr/>
        </p:nvPicPr>
        <p:blipFill rotWithShape="1">
          <a:blip r:embed="rId4">
            <a:alphaModFix/>
          </a:blip>
          <a:srcRect l="27219" t="2742" r="23182"/>
          <a:stretch/>
        </p:blipFill>
        <p:spPr>
          <a:xfrm>
            <a:off x="3630325" y="1752600"/>
            <a:ext cx="1104079" cy="2164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0" descr="Image result for library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18550" y="4105650"/>
            <a:ext cx="3517525" cy="234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0" descr="Image result for book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901775" y="1950850"/>
            <a:ext cx="1104075" cy="110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0" descr="Image result for book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438400" y="1574300"/>
            <a:ext cx="1104075" cy="110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0"/>
          <p:cNvPicPr preferRelativeResize="0"/>
          <p:nvPr/>
        </p:nvPicPr>
        <p:blipFill rotWithShape="1">
          <a:blip r:embed="rId7">
            <a:alphaModFix/>
          </a:blip>
          <a:srcRect r="63888" b="17203"/>
          <a:stretch/>
        </p:blipFill>
        <p:spPr>
          <a:xfrm>
            <a:off x="0" y="1951050"/>
            <a:ext cx="3301999" cy="420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0"/>
          <p:cNvPicPr preferRelativeResize="0"/>
          <p:nvPr/>
        </p:nvPicPr>
        <p:blipFill rotWithShape="1">
          <a:blip r:embed="rId7">
            <a:alphaModFix/>
          </a:blip>
          <a:srcRect l="44248" t="17900" r="44713" b="29326"/>
          <a:stretch/>
        </p:blipFill>
        <p:spPr>
          <a:xfrm>
            <a:off x="3699700" y="1714463"/>
            <a:ext cx="1009237" cy="268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0"/>
          <p:cNvPicPr preferRelativeResize="0"/>
          <p:nvPr/>
        </p:nvPicPr>
        <p:blipFill rotWithShape="1">
          <a:blip r:embed="rId7">
            <a:alphaModFix/>
          </a:blip>
          <a:srcRect l="56734" t="2533" r="21633" b="14670"/>
          <a:stretch/>
        </p:blipFill>
        <p:spPr>
          <a:xfrm>
            <a:off x="6864250" y="2160475"/>
            <a:ext cx="1977950" cy="4205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Google Shape;224;p10"/>
          <p:cNvCxnSpPr>
            <a:stCxn id="216" idx="3"/>
            <a:endCxn id="217" idx="1"/>
          </p:cNvCxnSpPr>
          <p:nvPr/>
        </p:nvCxnSpPr>
        <p:spPr>
          <a:xfrm rot="10800000" flipH="1">
            <a:off x="2872075" y="2835025"/>
            <a:ext cx="758400" cy="219900"/>
          </a:xfrm>
          <a:prstGeom prst="straightConnector1">
            <a:avLst/>
          </a:prstGeom>
          <a:noFill/>
          <a:ln w="28575" cap="flat" cmpd="sng">
            <a:solidFill>
              <a:srgbClr val="0B5394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25" name="Google Shape;225;p10"/>
          <p:cNvCxnSpPr>
            <a:stCxn id="217" idx="3"/>
            <a:endCxn id="218" idx="0"/>
          </p:cNvCxnSpPr>
          <p:nvPr/>
        </p:nvCxnSpPr>
        <p:spPr>
          <a:xfrm>
            <a:off x="4734404" y="2835088"/>
            <a:ext cx="2043000" cy="1270500"/>
          </a:xfrm>
          <a:prstGeom prst="curved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3" name="Google Shape;601;g5ce8b99149_0_339">
            <a:extLst>
              <a:ext uri="{FF2B5EF4-FFF2-40B4-BE49-F238E27FC236}">
                <a16:creationId xmlns:a16="http://schemas.microsoft.com/office/drawing/2014/main" id="{D312D3F4-F6F9-4A42-A9B7-FB6A15F52E5D}"/>
              </a:ext>
            </a:extLst>
          </p:cNvPr>
          <p:cNvSpPr txBox="1">
            <a:spLocks/>
          </p:cNvSpPr>
          <p:nvPr/>
        </p:nvSpPr>
        <p:spPr>
          <a:xfrm>
            <a:off x="31924" y="6540798"/>
            <a:ext cx="435597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: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Krste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Asanović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 &amp; Randy H. Katz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197290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EAE1D-430B-0B41-8713-B9299B1A6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Cache Memory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4D01C7-3E02-4344-A4B3-CFF3481F6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835533"/>
            <a:ext cx="6876764" cy="3105635"/>
          </a:xfrm>
          <a:prstGeom prst="rect">
            <a:avLst/>
          </a:prstGeom>
        </p:spPr>
      </p:pic>
      <p:sp>
        <p:nvSpPr>
          <p:cNvPr id="4" name="Google Shape;601;g5ce8b99149_0_339">
            <a:extLst>
              <a:ext uri="{FF2B5EF4-FFF2-40B4-BE49-F238E27FC236}">
                <a16:creationId xmlns:a16="http://schemas.microsoft.com/office/drawing/2014/main" id="{05353F61-158A-CF48-A2CF-340B1FDDC87E}"/>
              </a:ext>
            </a:extLst>
          </p:cNvPr>
          <p:cNvSpPr txBox="1">
            <a:spLocks/>
          </p:cNvSpPr>
          <p:nvPr/>
        </p:nvSpPr>
        <p:spPr>
          <a:xfrm>
            <a:off x="31924" y="6540798"/>
            <a:ext cx="435597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: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Book – Harris and Harris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4007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AC71A-FB00-A041-A912-1CF5D9B650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Principle of Locality</a:t>
            </a:r>
          </a:p>
        </p:txBody>
      </p:sp>
    </p:spTree>
    <p:extLst>
      <p:ext uri="{BB962C8B-B14F-4D97-AF65-F5344CB8AC3E}">
        <p14:creationId xmlns:p14="http://schemas.microsoft.com/office/powerpoint/2010/main" val="1698140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B25D7-34F8-054A-859E-FABACE458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and 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D5B62-684B-9F4F-ACAD-FB44A5973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Krste</a:t>
            </a:r>
            <a:r>
              <a:rPr lang="en-US" dirty="0"/>
              <a:t> </a:t>
            </a:r>
            <a:r>
              <a:rPr lang="en-US" dirty="0" err="1"/>
              <a:t>Asanović</a:t>
            </a:r>
            <a:r>
              <a:rPr lang="en-US" dirty="0"/>
              <a:t> &amp; Randy H. Katz,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CS 61C: Great Ideas in Computer Architecture (Machine Structures), </a:t>
            </a:r>
            <a:r>
              <a:rPr lang="en-US" sz="1800" dirty="0"/>
              <a:t>http://</a:t>
            </a:r>
            <a:r>
              <a:rPr lang="en-US" sz="1800" dirty="0" err="1"/>
              <a:t>inst.eecs.berkeley.edu</a:t>
            </a:r>
            <a:r>
              <a:rPr lang="en-US" sz="1800" dirty="0"/>
              <a:t>/~cs61c/</a:t>
            </a:r>
          </a:p>
          <a:p>
            <a:r>
              <a:rPr lang="en-US" dirty="0"/>
              <a:t>Chapter 6, Memory Hierarchy, Book: Computer Systems: A programmer’s perspective, </a:t>
            </a:r>
            <a:r>
              <a:rPr lang="en-IN" dirty="0"/>
              <a:t>Randal E. Bryant and David R. </a:t>
            </a:r>
            <a:r>
              <a:rPr lang="en-IN" dirty="0" err="1"/>
              <a:t>O’Hallaron</a:t>
            </a:r>
            <a:r>
              <a:rPr lang="en-IN" dirty="0"/>
              <a:t> </a:t>
            </a:r>
          </a:p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MIT Course 6.004 Computation Structures, Spring 2020, Lecture on Cache</a:t>
            </a:r>
          </a:p>
          <a:p>
            <a:r>
              <a:rPr lang="en-US" dirty="0"/>
              <a:t>Book: Digital Design and Computer Architecture: RISC-V Edition, Harris &amp; Harris Elsevier</a:t>
            </a:r>
          </a:p>
          <a:p>
            <a:pPr marL="0" indent="0">
              <a:buNone/>
            </a:pPr>
            <a:b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219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Principle of Locality (1/3)</a:t>
            </a:r>
            <a:endParaRPr dirty="0">
              <a:sym typeface="Calibri"/>
            </a:endParaRPr>
          </a:p>
        </p:txBody>
      </p:sp>
      <p:sp>
        <p:nvSpPr>
          <p:cNvPr id="231" name="Google Shape;231;p11"/>
          <p:cNvSpPr txBox="1">
            <a:spLocks noGrp="1"/>
          </p:cNvSpPr>
          <p:nvPr>
            <p:ph idx="1"/>
          </p:nvPr>
        </p:nvSpPr>
        <p:spPr>
          <a:xfrm>
            <a:off x="539552" y="1196975"/>
            <a:ext cx="792088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sym typeface="Calibri"/>
              </a:rPr>
              <a:t>Principle of Locality: </a:t>
            </a:r>
          </a:p>
          <a:p>
            <a:r>
              <a:rPr lang="en-US" dirty="0">
                <a:sym typeface="Calibri"/>
              </a:rPr>
              <a:t>Programs access only </a:t>
            </a:r>
            <a:r>
              <a:rPr lang="en-US" dirty="0">
                <a:solidFill>
                  <a:srgbClr val="0070C0"/>
                </a:solidFill>
                <a:sym typeface="Calibri"/>
              </a:rPr>
              <a:t>a small portion </a:t>
            </a:r>
            <a:r>
              <a:rPr lang="en-US" dirty="0">
                <a:sym typeface="Calibri"/>
              </a:rPr>
              <a:t>of the full address space at any instant of time </a:t>
            </a:r>
            <a:r>
              <a:rPr lang="en-US" dirty="0">
                <a:solidFill>
                  <a:srgbClr val="0070C0"/>
                </a:solidFill>
                <a:sym typeface="Calibri"/>
              </a:rPr>
              <a:t>(spatial locality) </a:t>
            </a:r>
            <a:r>
              <a:rPr lang="en-US" dirty="0">
                <a:sym typeface="Calibri"/>
              </a:rPr>
              <a:t>and </a:t>
            </a:r>
            <a:r>
              <a:rPr lang="en-IN" dirty="0">
                <a:solidFill>
                  <a:srgbClr val="7030A0"/>
                </a:solidFill>
              </a:rPr>
              <a:t>repeatedly access</a:t>
            </a:r>
            <a:r>
              <a:rPr lang="en-IN" dirty="0"/>
              <a:t> that portion </a:t>
            </a:r>
            <a:r>
              <a:rPr lang="en-IN" dirty="0">
                <a:solidFill>
                  <a:srgbClr val="7030A0"/>
                </a:solidFill>
              </a:rPr>
              <a:t>(temporal locality) </a:t>
            </a:r>
          </a:p>
          <a:p>
            <a:endParaRPr sz="2800" dirty="0"/>
          </a:p>
          <a:p>
            <a:r>
              <a:rPr lang="en-US" dirty="0">
                <a:sym typeface="Calibri"/>
              </a:rPr>
              <a:t>Address space holds both code and data</a:t>
            </a:r>
            <a:endParaRPr dirty="0"/>
          </a:p>
          <a:p>
            <a:r>
              <a:rPr lang="en-US" altLang="en-US" dirty="0">
                <a:ea typeface="ＭＳ Ｐゴシック" panose="020B0600070205080204" pitchFamily="34" charset="-128"/>
              </a:rPr>
              <a:t>A “typical” program has a lot of locality in memory references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 Typical programs are composed of “loops”</a:t>
            </a:r>
            <a:endParaRPr lang="en-US" dirty="0">
              <a:sym typeface="Calibri"/>
            </a:endParaRPr>
          </a:p>
          <a:p>
            <a:pPr lvl="1"/>
            <a:r>
              <a:rPr lang="en-US" dirty="0">
                <a:sym typeface="Calibri"/>
              </a:rPr>
              <a:t>Loops and sequential instruction execution mean generally localized code access</a:t>
            </a:r>
            <a:endParaRPr dirty="0"/>
          </a:p>
        </p:txBody>
      </p:sp>
      <p:sp>
        <p:nvSpPr>
          <p:cNvPr id="7" name="Google Shape;601;g5ce8b99149_0_339">
            <a:extLst>
              <a:ext uri="{FF2B5EF4-FFF2-40B4-BE49-F238E27FC236}">
                <a16:creationId xmlns:a16="http://schemas.microsoft.com/office/drawing/2014/main" id="{A4B3C679-3A22-ED46-BFA8-74AA6D5D2C08}"/>
              </a:ext>
            </a:extLst>
          </p:cNvPr>
          <p:cNvSpPr txBox="1">
            <a:spLocks/>
          </p:cNvSpPr>
          <p:nvPr/>
        </p:nvSpPr>
        <p:spPr>
          <a:xfrm>
            <a:off x="31924" y="6540798"/>
            <a:ext cx="435597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: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Krste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Asanović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 &amp; Randy H. Katz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4165799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Principle of Locality (2/3)</a:t>
            </a:r>
            <a:endParaRPr dirty="0">
              <a:sym typeface="Calibri"/>
            </a:endParaRPr>
          </a:p>
        </p:txBody>
      </p:sp>
      <p:sp>
        <p:nvSpPr>
          <p:cNvPr id="241" name="Google Shape;241;p12"/>
          <p:cNvSpPr txBox="1">
            <a:spLocks noGrp="1"/>
          </p:cNvSpPr>
          <p:nvPr>
            <p:ph idx="1"/>
          </p:nvPr>
        </p:nvSpPr>
        <p:spPr>
          <a:xfrm>
            <a:off x="396875" y="1196975"/>
            <a:ext cx="7991549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  <a:sym typeface="Calibri"/>
              </a:rPr>
              <a:t>Temporal Locality (locality in time)</a:t>
            </a:r>
            <a:endParaRPr sz="2800" dirty="0">
              <a:solidFill>
                <a:srgbClr val="C00000"/>
              </a:solidFill>
            </a:endParaRPr>
          </a:p>
          <a:p>
            <a:pPr lvl="1"/>
            <a:r>
              <a:rPr lang="en-US" sz="2400" dirty="0">
                <a:solidFill>
                  <a:srgbClr val="0070C0"/>
                </a:solidFill>
                <a:sym typeface="Calibri"/>
              </a:rPr>
              <a:t>Go back to the same book on desk multiple times</a:t>
            </a:r>
            <a:endParaRPr sz="2400" dirty="0">
              <a:solidFill>
                <a:srgbClr val="0070C0"/>
              </a:solidFill>
            </a:endParaRPr>
          </a:p>
          <a:p>
            <a:pPr lvl="1"/>
            <a:r>
              <a:rPr lang="en-US" sz="2400" dirty="0">
                <a:sym typeface="Calibri"/>
              </a:rPr>
              <a:t>If a memory location is referenced then it will tend to be referenced again soon</a:t>
            </a:r>
            <a:endParaRPr sz="2400" dirty="0">
              <a:sym typeface="Calibri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  <a:sym typeface="Calibri"/>
              </a:rPr>
              <a:t>Spatial Locality (locality in space)</a:t>
            </a:r>
            <a:endParaRPr sz="2800" dirty="0">
              <a:solidFill>
                <a:srgbClr val="C00000"/>
              </a:solidFill>
            </a:endParaRPr>
          </a:p>
          <a:p>
            <a:pPr lvl="1"/>
            <a:r>
              <a:rPr lang="en-US" sz="2400" dirty="0">
                <a:solidFill>
                  <a:srgbClr val="0070C0"/>
                </a:solidFill>
                <a:sym typeface="Calibri"/>
              </a:rPr>
              <a:t>When go to shelves, grab many books on computers since related books are stored together</a:t>
            </a:r>
            <a:endParaRPr sz="2400" dirty="0">
              <a:solidFill>
                <a:srgbClr val="0070C0"/>
              </a:solidFill>
            </a:endParaRPr>
          </a:p>
          <a:p>
            <a:pPr lvl="1"/>
            <a:r>
              <a:rPr lang="en-US" sz="2400" dirty="0">
                <a:sym typeface="Calibri"/>
              </a:rPr>
              <a:t>If a memory location is referenced, the locations with nearby addresses will tend to be referenced soon</a:t>
            </a:r>
          </a:p>
          <a:p>
            <a:pPr lvl="1"/>
            <a:r>
              <a:rPr lang="en-US" altLang="en-US" sz="2400" dirty="0"/>
              <a:t>Most notable examples: 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Instruction memory references 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Array/data structure references</a:t>
            </a:r>
          </a:p>
          <a:p>
            <a:pPr lvl="2"/>
            <a:endParaRPr sz="2400" dirty="0"/>
          </a:p>
        </p:txBody>
      </p:sp>
      <p:sp>
        <p:nvSpPr>
          <p:cNvPr id="7" name="Google Shape;601;g5ce8b99149_0_339">
            <a:extLst>
              <a:ext uri="{FF2B5EF4-FFF2-40B4-BE49-F238E27FC236}">
                <a16:creationId xmlns:a16="http://schemas.microsoft.com/office/drawing/2014/main" id="{3A0E5A00-0848-5E40-A109-7D71CCB020F9}"/>
              </a:ext>
            </a:extLst>
          </p:cNvPr>
          <p:cNvSpPr txBox="1">
            <a:spLocks/>
          </p:cNvSpPr>
          <p:nvPr/>
        </p:nvSpPr>
        <p:spPr>
          <a:xfrm>
            <a:off x="31924" y="6540798"/>
            <a:ext cx="435597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: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Krste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Asanović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 &amp; Randy H. Katz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1481818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Title 1">
            <a:extLst>
              <a:ext uri="{FF2B5EF4-FFF2-40B4-BE49-F238E27FC236}">
                <a16:creationId xmlns:a16="http://schemas.microsoft.com/office/drawing/2014/main" id="{1F2D4665-00BD-1F40-A521-FD87231483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Memory Locality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B14FD8-65A6-1448-A82C-787ED0802D24}"/>
              </a:ext>
            </a:extLst>
          </p:cNvPr>
          <p:cNvSpPr/>
          <p:nvPr/>
        </p:nvSpPr>
        <p:spPr bwMode="auto">
          <a:xfrm>
            <a:off x="3695681" y="2339280"/>
            <a:ext cx="1905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4913E1-CDD7-8346-9ED7-B5323B1ACF39}"/>
              </a:ext>
            </a:extLst>
          </p:cNvPr>
          <p:cNvSpPr/>
          <p:nvPr/>
        </p:nvSpPr>
        <p:spPr bwMode="auto">
          <a:xfrm>
            <a:off x="4089381" y="2339280"/>
            <a:ext cx="381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305072EA-4C38-5349-AE88-C988A7EF5B96}"/>
              </a:ext>
            </a:extLst>
          </p:cNvPr>
          <p:cNvSpPr/>
          <p:nvPr/>
        </p:nvSpPr>
        <p:spPr bwMode="auto">
          <a:xfrm>
            <a:off x="3918737" y="1829491"/>
            <a:ext cx="627844" cy="433589"/>
          </a:xfrm>
          <a:custGeom>
            <a:avLst/>
            <a:gdLst>
              <a:gd name="connsiteX0" fmla="*/ 290847 w 627844"/>
              <a:gd name="connsiteY0" fmla="*/ 433589 h 433589"/>
              <a:gd name="connsiteX1" fmla="*/ 46149 w 627844"/>
              <a:gd name="connsiteY1" fmla="*/ 72980 h 433589"/>
              <a:gd name="connsiteX2" fmla="*/ 567743 w 627844"/>
              <a:gd name="connsiteY2" fmla="*/ 60101 h 433589"/>
              <a:gd name="connsiteX3" fmla="*/ 406757 w 627844"/>
              <a:gd name="connsiteY3" fmla="*/ 433589 h 433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7844" h="433589">
                <a:moveTo>
                  <a:pt x="290847" y="433589"/>
                </a:moveTo>
                <a:cubicBezTo>
                  <a:pt x="145423" y="284408"/>
                  <a:pt x="0" y="135228"/>
                  <a:pt x="46149" y="72980"/>
                </a:cubicBezTo>
                <a:cubicBezTo>
                  <a:pt x="92298" y="10732"/>
                  <a:pt x="507642" y="0"/>
                  <a:pt x="567743" y="60101"/>
                </a:cubicBezTo>
                <a:cubicBezTo>
                  <a:pt x="627844" y="120202"/>
                  <a:pt x="517300" y="276895"/>
                  <a:pt x="406757" y="433589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3E4A12-7D91-0347-99D3-3B7A25AB6859}"/>
              </a:ext>
            </a:extLst>
          </p:cNvPr>
          <p:cNvSpPr/>
          <p:nvPr/>
        </p:nvSpPr>
        <p:spPr bwMode="auto">
          <a:xfrm>
            <a:off x="3701942" y="3832020"/>
            <a:ext cx="1905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E33594-67DE-0C47-9958-8F52FC32BF07}"/>
              </a:ext>
            </a:extLst>
          </p:cNvPr>
          <p:cNvSpPr/>
          <p:nvPr/>
        </p:nvSpPr>
        <p:spPr bwMode="auto">
          <a:xfrm>
            <a:off x="4095642" y="3832020"/>
            <a:ext cx="381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FA7278-380C-194F-9C2C-76100242EEBD}"/>
              </a:ext>
            </a:extLst>
          </p:cNvPr>
          <p:cNvSpPr/>
          <p:nvPr/>
        </p:nvSpPr>
        <p:spPr bwMode="auto">
          <a:xfrm>
            <a:off x="4470381" y="3832020"/>
            <a:ext cx="381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95531F6C-0B4E-3845-9C59-590155A2F7CB}"/>
              </a:ext>
            </a:extLst>
          </p:cNvPr>
          <p:cNvSpPr/>
          <p:nvPr/>
        </p:nvSpPr>
        <p:spPr bwMode="auto">
          <a:xfrm>
            <a:off x="4016401" y="3401651"/>
            <a:ext cx="841420" cy="359535"/>
          </a:xfrm>
          <a:custGeom>
            <a:avLst/>
            <a:gdLst>
              <a:gd name="connsiteX0" fmla="*/ 200695 w 841420"/>
              <a:gd name="connsiteY0" fmla="*/ 353095 h 359535"/>
              <a:gd name="connsiteX1" fmla="*/ 91225 w 841420"/>
              <a:gd name="connsiteY1" fmla="*/ 56881 h 359535"/>
              <a:gd name="connsiteX2" fmla="*/ 748048 w 841420"/>
              <a:gd name="connsiteY2" fmla="*/ 50442 h 359535"/>
              <a:gd name="connsiteX3" fmla="*/ 651456 w 841420"/>
              <a:gd name="connsiteY3" fmla="*/ 359535 h 359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1420" h="359535">
                <a:moveTo>
                  <a:pt x="200695" y="353095"/>
                </a:moveTo>
                <a:cubicBezTo>
                  <a:pt x="100347" y="230209"/>
                  <a:pt x="0" y="107323"/>
                  <a:pt x="91225" y="56881"/>
                </a:cubicBezTo>
                <a:cubicBezTo>
                  <a:pt x="182450" y="6439"/>
                  <a:pt x="654676" y="0"/>
                  <a:pt x="748048" y="50442"/>
                </a:cubicBezTo>
                <a:cubicBezTo>
                  <a:pt x="841420" y="100884"/>
                  <a:pt x="746438" y="230209"/>
                  <a:pt x="651456" y="359535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591173-7063-EF46-83B4-8101010AC230}"/>
              </a:ext>
            </a:extLst>
          </p:cNvPr>
          <p:cNvSpPr/>
          <p:nvPr/>
        </p:nvSpPr>
        <p:spPr>
          <a:xfrm>
            <a:off x="1979712" y="2243063"/>
            <a:ext cx="13860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Temporal: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123B9D-3E4C-724B-A8DE-21BF2BEFD06E}"/>
              </a:ext>
            </a:extLst>
          </p:cNvPr>
          <p:cNvSpPr/>
          <p:nvPr/>
        </p:nvSpPr>
        <p:spPr>
          <a:xfrm>
            <a:off x="1979712" y="3832020"/>
            <a:ext cx="10967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Spatial: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71FE79-0BC1-1241-8250-560A1664794F}"/>
              </a:ext>
            </a:extLst>
          </p:cNvPr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Bryant</a:t>
            </a:r>
            <a:r>
              <a:rPr lang="en-US" sz="1000" b="0" i="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and </a:t>
            </a:r>
            <a:r>
              <a:rPr lang="en-US" sz="1000" b="0" i="0" baseline="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O’Hallaron</a:t>
            </a:r>
            <a:r>
              <a:rPr lang="en-US" sz="1000" b="0" i="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95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B27E7-676A-B547-B8A3-E27E357AA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Reference Patterns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3FEACF-A2F7-5A41-8C92-DAC0DEC19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56" y="1268760"/>
            <a:ext cx="7683500" cy="4965700"/>
          </a:xfrm>
          <a:prstGeom prst="rect">
            <a:avLst/>
          </a:prstGeom>
        </p:spPr>
      </p:pic>
      <p:sp>
        <p:nvSpPr>
          <p:cNvPr id="4" name="Google Shape;601;g5ce8b99149_0_339">
            <a:extLst>
              <a:ext uri="{FF2B5EF4-FFF2-40B4-BE49-F238E27FC236}">
                <a16:creationId xmlns:a16="http://schemas.microsoft.com/office/drawing/2014/main" id="{3C730CFA-D2B5-8A4B-8188-2DAC7E21974A}"/>
              </a:ext>
            </a:extLst>
          </p:cNvPr>
          <p:cNvSpPr txBox="1">
            <a:spLocks/>
          </p:cNvSpPr>
          <p:nvPr/>
        </p:nvSpPr>
        <p:spPr>
          <a:xfrm>
            <a:off x="31924" y="6540798"/>
            <a:ext cx="435597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: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Krste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Asanović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 &amp; Randy H. Katz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4048262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3EDAC-16C9-7040-ADF8-158A02AB6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Reference Patterns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A252BE-CA0C-4149-9F76-E7112918C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506" y="1556792"/>
            <a:ext cx="6197600" cy="4241800"/>
          </a:xfrm>
          <a:prstGeom prst="rect">
            <a:avLst/>
          </a:prstGeom>
        </p:spPr>
      </p:pic>
      <p:sp>
        <p:nvSpPr>
          <p:cNvPr id="4" name="Google Shape;601;g5ce8b99149_0_339">
            <a:extLst>
              <a:ext uri="{FF2B5EF4-FFF2-40B4-BE49-F238E27FC236}">
                <a16:creationId xmlns:a16="http://schemas.microsoft.com/office/drawing/2014/main" id="{56C76572-EFD3-9C45-94CF-7A17E1FA3E07}"/>
              </a:ext>
            </a:extLst>
          </p:cNvPr>
          <p:cNvSpPr txBox="1">
            <a:spLocks/>
          </p:cNvSpPr>
          <p:nvPr/>
        </p:nvSpPr>
        <p:spPr>
          <a:xfrm>
            <a:off x="31924" y="6540798"/>
            <a:ext cx="435597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: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Krste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Asanović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 &amp; Randy H. Katz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3275339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Locality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6" y="3185397"/>
            <a:ext cx="5318124" cy="2768858"/>
          </a:xfrm>
        </p:spPr>
        <p:txBody>
          <a:bodyPr/>
          <a:lstStyle/>
          <a:p>
            <a:r>
              <a:rPr lang="en-US" dirty="0"/>
              <a:t>Data references</a:t>
            </a:r>
          </a:p>
          <a:p>
            <a:pPr lvl="1"/>
            <a:r>
              <a:rPr lang="en-US" dirty="0"/>
              <a:t>Reference array elements in succession (stride-1 reference pattern).</a:t>
            </a:r>
          </a:p>
          <a:p>
            <a:pPr lvl="1"/>
            <a:r>
              <a:rPr lang="en-US" dirty="0"/>
              <a:t>Reference variable </a:t>
            </a:r>
            <a:r>
              <a:rPr lang="en-US" b="1" dirty="0">
                <a:latin typeface="Courier New"/>
                <a:cs typeface="Courier New"/>
              </a:rPr>
              <a:t>sum</a:t>
            </a:r>
            <a:r>
              <a:rPr lang="en-US" dirty="0"/>
              <a:t> each iteration.</a:t>
            </a:r>
          </a:p>
          <a:p>
            <a:r>
              <a:rPr lang="en-US" dirty="0"/>
              <a:t>Instruction references</a:t>
            </a:r>
          </a:p>
          <a:p>
            <a:pPr lvl="1"/>
            <a:r>
              <a:rPr lang="en-US" dirty="0"/>
              <a:t>Reference instructions in sequence.</a:t>
            </a:r>
          </a:p>
          <a:p>
            <a:pPr lvl="1"/>
            <a:r>
              <a:rPr lang="en-US" dirty="0"/>
              <a:t>Cycle through loop repeatedly. </a:t>
            </a:r>
          </a:p>
          <a:p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049587" y="1651000"/>
            <a:ext cx="3044825" cy="1092200"/>
          </a:xfrm>
          <a:prstGeom prst="rect">
            <a:avLst/>
          </a:prstGeom>
          <a:solidFill>
            <a:srgbClr val="F7F5CD"/>
          </a:solidFill>
          <a:ln w="12700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 sz="1600" dirty="0">
                <a:latin typeface="Courier New" charset="0"/>
              </a:rPr>
              <a:t>sum = 0;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 sz="1600" dirty="0">
                <a:latin typeface="Courier New" charset="0"/>
              </a:rPr>
              <a:t>for (</a:t>
            </a:r>
            <a:r>
              <a:rPr lang="en-US" sz="1600" dirty="0" err="1">
                <a:latin typeface="Courier New" charset="0"/>
              </a:rPr>
              <a:t>i</a:t>
            </a:r>
            <a:r>
              <a:rPr lang="en-US" sz="1600" dirty="0">
                <a:latin typeface="Courier New" charset="0"/>
              </a:rPr>
              <a:t> = 0; </a:t>
            </a:r>
            <a:r>
              <a:rPr lang="en-US" sz="1600" dirty="0" err="1">
                <a:latin typeface="Courier New" charset="0"/>
              </a:rPr>
              <a:t>i</a:t>
            </a:r>
            <a:r>
              <a:rPr lang="en-US" sz="1600" dirty="0">
                <a:latin typeface="Courier New" charset="0"/>
              </a:rPr>
              <a:t> &lt; </a:t>
            </a:r>
            <a:r>
              <a:rPr lang="en-US" sz="1600" dirty="0" err="1">
                <a:latin typeface="Courier New" charset="0"/>
              </a:rPr>
              <a:t>n</a:t>
            </a:r>
            <a:r>
              <a:rPr lang="en-US" sz="1600" dirty="0">
                <a:latin typeface="Courier New" charset="0"/>
              </a:rPr>
              <a:t>; </a:t>
            </a:r>
            <a:r>
              <a:rPr lang="en-US" sz="1600" dirty="0" err="1">
                <a:latin typeface="Courier New" charset="0"/>
              </a:rPr>
              <a:t>i</a:t>
            </a:r>
            <a:r>
              <a:rPr lang="en-US" sz="1600" dirty="0">
                <a:latin typeface="Courier New" charset="0"/>
              </a:rPr>
              <a:t>++)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 sz="1600" dirty="0">
                <a:latin typeface="Courier New" charset="0"/>
              </a:rPr>
              <a:t>	sum += </a:t>
            </a:r>
            <a:r>
              <a:rPr lang="en-US" sz="1600" dirty="0" err="1">
                <a:latin typeface="Courier New" charset="0"/>
              </a:rPr>
              <a:t>a[i</a:t>
            </a:r>
            <a:r>
              <a:rPr lang="en-US" sz="1600" dirty="0">
                <a:latin typeface="Courier New" charset="0"/>
              </a:rPr>
              <a:t>];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 sz="1600" dirty="0">
                <a:latin typeface="Courier New" charset="0"/>
              </a:rPr>
              <a:t>return sum;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90695" y="2872770"/>
            <a:ext cx="26587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Spatial or Temporal</a:t>
            </a:r>
          </a:p>
          <a:p>
            <a:pPr algn="ctr"/>
            <a:r>
              <a:rPr lang="en-US" dirty="0">
                <a:latin typeface="Calibri" pitchFamily="34" charset="0"/>
              </a:rPr>
              <a:t>Locality?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43278" y="4251067"/>
            <a:ext cx="1353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temporal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03579" y="5031431"/>
            <a:ext cx="103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spatial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13069" y="5444698"/>
            <a:ext cx="1353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temporal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5C35D5-84E1-4DE8-94A7-34FE5B73BFAA}"/>
              </a:ext>
            </a:extLst>
          </p:cNvPr>
          <p:cNvSpPr txBox="1"/>
          <p:nvPr/>
        </p:nvSpPr>
        <p:spPr>
          <a:xfrm>
            <a:off x="6303577" y="3769511"/>
            <a:ext cx="103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spatial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37C5AF-ABDF-FC49-BAEE-C5CCAED0C788}"/>
              </a:ext>
            </a:extLst>
          </p:cNvPr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77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Principle of Locality (3/3)</a:t>
            </a:r>
            <a:endParaRPr dirty="0">
              <a:sym typeface="Calibri"/>
            </a:endParaRPr>
          </a:p>
        </p:txBody>
      </p:sp>
      <p:sp>
        <p:nvSpPr>
          <p:cNvPr id="250" name="Google Shape;250;p1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We exploit the principle of locality in hardware via a </a:t>
            </a:r>
            <a:r>
              <a:rPr lang="en-US" dirty="0">
                <a:solidFill>
                  <a:srgbClr val="0070C0"/>
                </a:solidFill>
                <a:sym typeface="Calibri"/>
              </a:rPr>
              <a:t>memory hierarchy</a:t>
            </a:r>
            <a:r>
              <a:rPr lang="en-US" dirty="0">
                <a:sym typeface="Calibri"/>
              </a:rPr>
              <a:t> where:</a:t>
            </a:r>
            <a:endParaRPr dirty="0"/>
          </a:p>
          <a:p>
            <a:pPr lvl="1"/>
            <a:r>
              <a:rPr lang="en-US" dirty="0">
                <a:sym typeface="Calibri"/>
              </a:rPr>
              <a:t>Levels closer to processor are faster</a:t>
            </a:r>
            <a:br>
              <a:rPr lang="en-US" dirty="0">
                <a:sym typeface="Calibri"/>
              </a:rPr>
            </a:br>
            <a:r>
              <a:rPr lang="en-US" dirty="0">
                <a:sym typeface="Calibri"/>
              </a:rPr>
              <a:t>(and more expensive per bit - hence smaller)</a:t>
            </a:r>
            <a:endParaRPr dirty="0"/>
          </a:p>
          <a:p>
            <a:pPr lvl="1"/>
            <a:r>
              <a:rPr lang="en-US" dirty="0">
                <a:sym typeface="Calibri"/>
              </a:rPr>
              <a:t>Levels farther from processor are larger</a:t>
            </a:r>
            <a:br>
              <a:rPr lang="en-US" dirty="0">
                <a:sym typeface="Calibri"/>
              </a:rPr>
            </a:br>
            <a:r>
              <a:rPr lang="en-US" dirty="0">
                <a:sym typeface="Calibri"/>
              </a:rPr>
              <a:t>(and less expensive per bit  - hence slower)</a:t>
            </a:r>
            <a:endParaRPr dirty="0"/>
          </a:p>
          <a:p>
            <a:r>
              <a:rPr lang="en-US" dirty="0">
                <a:solidFill>
                  <a:srgbClr val="C00000"/>
                </a:solidFill>
                <a:sym typeface="Calibri"/>
              </a:rPr>
              <a:t>Goal:</a:t>
            </a:r>
            <a:r>
              <a:rPr lang="en-US" dirty="0">
                <a:sym typeface="Calibri"/>
              </a:rPr>
              <a:t>  </a:t>
            </a:r>
            <a:r>
              <a:rPr lang="en-US" dirty="0">
                <a:solidFill>
                  <a:srgbClr val="0070C0"/>
                </a:solidFill>
                <a:sym typeface="Calibri"/>
              </a:rPr>
              <a:t>Create the illusion of memory being almost as fast as fastest memory and almost as large as biggest memory of the hierarchy</a:t>
            </a:r>
            <a:endParaRPr dirty="0">
              <a:solidFill>
                <a:srgbClr val="0070C0"/>
              </a:solidFill>
              <a:sym typeface="Calibri"/>
            </a:endParaRPr>
          </a:p>
        </p:txBody>
      </p:sp>
      <p:sp>
        <p:nvSpPr>
          <p:cNvPr id="7" name="Google Shape;601;g5ce8b99149_0_339">
            <a:extLst>
              <a:ext uri="{FF2B5EF4-FFF2-40B4-BE49-F238E27FC236}">
                <a16:creationId xmlns:a16="http://schemas.microsoft.com/office/drawing/2014/main" id="{E62378FE-CCFB-6E4D-8E12-2C3E07D5B75E}"/>
              </a:ext>
            </a:extLst>
          </p:cNvPr>
          <p:cNvSpPr txBox="1">
            <a:spLocks/>
          </p:cNvSpPr>
          <p:nvPr/>
        </p:nvSpPr>
        <p:spPr>
          <a:xfrm>
            <a:off x="31924" y="6540798"/>
            <a:ext cx="435597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: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Krste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Asanović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 &amp; Randy H. Katz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2282045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AC71A-FB00-A041-A912-1CF5D9B650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Memory Hierarchy to Exploit Locality</a:t>
            </a:r>
          </a:p>
        </p:txBody>
      </p:sp>
    </p:spTree>
    <p:extLst>
      <p:ext uri="{BB962C8B-B14F-4D97-AF65-F5344CB8AC3E}">
        <p14:creationId xmlns:p14="http://schemas.microsoft.com/office/powerpoint/2010/main" val="12405203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Memory Hierarchy Schematic</a:t>
            </a:r>
            <a:endParaRPr dirty="0">
              <a:sym typeface="Calibri"/>
            </a:endParaRPr>
          </a:p>
        </p:txBody>
      </p:sp>
      <p:grpSp>
        <p:nvGrpSpPr>
          <p:cNvPr id="263" name="Google Shape;263;p14"/>
          <p:cNvGrpSpPr/>
          <p:nvPr/>
        </p:nvGrpSpPr>
        <p:grpSpPr>
          <a:xfrm>
            <a:off x="6309360" y="2377440"/>
            <a:ext cx="2514600" cy="3383280"/>
            <a:chOff x="6191250" y="1915795"/>
            <a:chExt cx="2514600" cy="3383280"/>
          </a:xfrm>
        </p:grpSpPr>
        <p:sp>
          <p:nvSpPr>
            <p:cNvPr id="264" name="Google Shape;264;p14"/>
            <p:cNvSpPr/>
            <p:nvPr/>
          </p:nvSpPr>
          <p:spPr>
            <a:xfrm>
              <a:off x="6191250" y="2098675"/>
              <a:ext cx="2438400" cy="10347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0" tIns="25400" rIns="63500" bIns="25400" anchor="t" anchorCtr="0">
              <a:noAutofit/>
            </a:bodyPr>
            <a:lstStyle/>
            <a:p>
              <a:pPr marL="0" marR="0" lvl="0" indent="0" algn="r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800"/>
                <a:buFont typeface="Times"/>
                <a:buNone/>
              </a:pPr>
              <a:r>
                <a:rPr lang="en-US" sz="28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Smaller,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r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800"/>
                <a:buFont typeface="Times"/>
                <a:buNone/>
              </a:pPr>
              <a:r>
                <a:rPr lang="en-US" sz="28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Faster,</a:t>
              </a:r>
              <a:br>
                <a:rPr lang="en-US" sz="28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28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More expensive</a:t>
              </a:r>
              <a:endParaRPr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5" name="Google Shape;265;p14"/>
            <p:cNvCxnSpPr/>
            <p:nvPr/>
          </p:nvCxnSpPr>
          <p:spPr>
            <a:xfrm>
              <a:off x="8705850" y="1915795"/>
              <a:ext cx="0" cy="338328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triangle" w="lg" len="lg"/>
              <a:tailEnd type="triangle" w="lg" len="lg"/>
            </a:ln>
          </p:spPr>
        </p:cxnSp>
        <p:sp>
          <p:nvSpPr>
            <p:cNvPr id="266" name="Google Shape;266;p14"/>
            <p:cNvSpPr/>
            <p:nvPr/>
          </p:nvSpPr>
          <p:spPr>
            <a:xfrm>
              <a:off x="6191250" y="4206240"/>
              <a:ext cx="2438400" cy="10347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0" tIns="25400" rIns="63500" bIns="25400" anchor="t" anchorCtr="0">
              <a:noAutofit/>
            </a:bodyPr>
            <a:lstStyle/>
            <a:p>
              <a:pPr marL="0" marR="0" lvl="0" indent="0" algn="r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800"/>
                <a:buFont typeface="Times"/>
                <a:buNone/>
              </a:pPr>
              <a:r>
                <a:rPr lang="en-US" sz="28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Bigger,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r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800"/>
                <a:buFont typeface="Times"/>
                <a:buNone/>
              </a:pPr>
              <a:r>
                <a:rPr lang="en-US" sz="28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Slower,</a:t>
              </a:r>
              <a:br>
                <a:rPr lang="en-US" sz="28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28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Cheaper</a:t>
              </a:r>
              <a:endParaRPr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7" name="Google Shape;267;p14"/>
          <p:cNvGrpSpPr/>
          <p:nvPr/>
        </p:nvGrpSpPr>
        <p:grpSpPr>
          <a:xfrm>
            <a:off x="1034459" y="1310574"/>
            <a:ext cx="6691947" cy="5255045"/>
            <a:chOff x="166053" y="1624652"/>
            <a:chExt cx="6691947" cy="5255045"/>
          </a:xfrm>
        </p:grpSpPr>
        <p:grpSp>
          <p:nvGrpSpPr>
            <p:cNvPr id="268" name="Google Shape;268;p14"/>
            <p:cNvGrpSpPr/>
            <p:nvPr/>
          </p:nvGrpSpPr>
          <p:grpSpPr>
            <a:xfrm>
              <a:off x="2779776" y="1737360"/>
              <a:ext cx="1828800" cy="777876"/>
              <a:chOff x="2316" y="492"/>
              <a:chExt cx="1152" cy="490"/>
            </a:xfrm>
          </p:grpSpPr>
          <p:sp>
            <p:nvSpPr>
              <p:cNvPr id="269" name="Google Shape;269;p14"/>
              <p:cNvSpPr/>
              <p:nvPr/>
            </p:nvSpPr>
            <p:spPr>
              <a:xfrm>
                <a:off x="2316" y="492"/>
                <a:ext cx="1152" cy="2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3500" tIns="25400" rIns="63500" bIns="25400" anchor="t" anchorCtr="0">
                <a:noAutofit/>
              </a:bodyPr>
              <a:lstStyle/>
              <a:p>
                <a:pPr marL="0" marR="0" lvl="0" indent="0" algn="ctr" rtl="0">
                  <a:lnSpc>
                    <a:spcPct val="7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200"/>
                  <a:buFont typeface="Times"/>
                  <a:buNone/>
                </a:pPr>
                <a:r>
                  <a:rPr lang="en-US" sz="32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Processor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70" name="Google Shape;270;p14"/>
              <p:cNvCxnSpPr/>
              <p:nvPr/>
            </p:nvCxnSpPr>
            <p:spPr>
              <a:xfrm rot="10800000">
                <a:off x="2874" y="694"/>
                <a:ext cx="0" cy="288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</p:cxnSp>
        </p:grpSp>
        <p:grpSp>
          <p:nvGrpSpPr>
            <p:cNvPr id="271" name="Google Shape;271;p14"/>
            <p:cNvGrpSpPr/>
            <p:nvPr/>
          </p:nvGrpSpPr>
          <p:grpSpPr>
            <a:xfrm>
              <a:off x="457200" y="2560321"/>
              <a:ext cx="6400800" cy="3657602"/>
              <a:chOff x="492" y="1008"/>
              <a:chExt cx="4032" cy="2304"/>
            </a:xfrm>
          </p:grpSpPr>
          <p:sp>
            <p:nvSpPr>
              <p:cNvPr id="272" name="Google Shape;272;p14"/>
              <p:cNvSpPr/>
              <p:nvPr/>
            </p:nvSpPr>
            <p:spPr>
              <a:xfrm>
                <a:off x="492" y="1008"/>
                <a:ext cx="4032" cy="2304"/>
              </a:xfrm>
              <a:prstGeom prst="triangle">
                <a:avLst>
                  <a:gd name="adj" fmla="val 50000"/>
                </a:avLst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73" name="Google Shape;273;p14"/>
              <p:cNvGrpSpPr/>
              <p:nvPr/>
            </p:nvGrpSpPr>
            <p:grpSpPr>
              <a:xfrm>
                <a:off x="2066" y="1251"/>
                <a:ext cx="900" cy="300"/>
                <a:chOff x="2066" y="1251"/>
                <a:chExt cx="900" cy="300"/>
              </a:xfrm>
            </p:grpSpPr>
            <p:sp>
              <p:nvSpPr>
                <p:cNvPr id="274" name="Google Shape;274;p14"/>
                <p:cNvSpPr/>
                <p:nvPr/>
              </p:nvSpPr>
              <p:spPr>
                <a:xfrm>
                  <a:off x="2066" y="1251"/>
                  <a:ext cx="9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3500" tIns="25400" rIns="63500" bIns="254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7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Times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Level 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75" name="Google Shape;275;p14"/>
                <p:cNvCxnSpPr/>
                <p:nvPr/>
              </p:nvCxnSpPr>
              <p:spPr>
                <a:xfrm>
                  <a:off x="2105" y="1469"/>
                  <a:ext cx="806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276" name="Google Shape;276;p14"/>
              <p:cNvGrpSpPr/>
              <p:nvPr/>
            </p:nvGrpSpPr>
            <p:grpSpPr>
              <a:xfrm>
                <a:off x="1701" y="1469"/>
                <a:ext cx="1613" cy="461"/>
                <a:chOff x="1701" y="1469"/>
                <a:chExt cx="1613" cy="461"/>
              </a:xfrm>
            </p:grpSpPr>
            <p:sp>
              <p:nvSpPr>
                <p:cNvPr id="277" name="Google Shape;277;p14"/>
                <p:cNvSpPr/>
                <p:nvPr/>
              </p:nvSpPr>
              <p:spPr>
                <a:xfrm>
                  <a:off x="2162" y="1469"/>
                  <a:ext cx="691" cy="46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3500" tIns="274300" rIns="63500" bIns="254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7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Times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Level 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78" name="Google Shape;278;p14"/>
                <p:cNvCxnSpPr/>
                <p:nvPr/>
              </p:nvCxnSpPr>
              <p:spPr>
                <a:xfrm>
                  <a:off x="1701" y="1930"/>
                  <a:ext cx="1613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279" name="Google Shape;279;p14"/>
              <p:cNvSpPr/>
              <p:nvPr/>
            </p:nvSpPr>
            <p:spPr>
              <a:xfrm>
                <a:off x="2162" y="2851"/>
                <a:ext cx="691" cy="4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3500" tIns="274300" rIns="63500" bIns="25400" anchor="t" anchorCtr="0">
                <a:noAutofit/>
              </a:bodyPr>
              <a:lstStyle/>
              <a:p>
                <a:pPr marL="0" marR="0" lvl="0" indent="0" algn="ctr" rtl="0">
                  <a:lnSpc>
                    <a:spcPct val="7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"/>
                  <a:buNone/>
                </a:pPr>
                <a:r>
                  <a:rPr lang="en-US" sz="2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Level n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80" name="Google Shape;280;p14"/>
              <p:cNvGrpSpPr/>
              <p:nvPr/>
            </p:nvGrpSpPr>
            <p:grpSpPr>
              <a:xfrm>
                <a:off x="1298" y="1930"/>
                <a:ext cx="2419" cy="461"/>
                <a:chOff x="1298" y="1930"/>
                <a:chExt cx="2419" cy="461"/>
              </a:xfrm>
            </p:grpSpPr>
            <p:sp>
              <p:nvSpPr>
                <p:cNvPr id="281" name="Google Shape;281;p14"/>
                <p:cNvSpPr/>
                <p:nvPr/>
              </p:nvSpPr>
              <p:spPr>
                <a:xfrm>
                  <a:off x="2162" y="1930"/>
                  <a:ext cx="691" cy="46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3500" tIns="274300" rIns="63500" bIns="254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7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Times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Level 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82" name="Google Shape;282;p14"/>
                <p:cNvCxnSpPr/>
                <p:nvPr/>
              </p:nvCxnSpPr>
              <p:spPr>
                <a:xfrm>
                  <a:off x="1298" y="2390"/>
                  <a:ext cx="2419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283" name="Google Shape;283;p14"/>
              <p:cNvGrpSpPr/>
              <p:nvPr/>
            </p:nvGrpSpPr>
            <p:grpSpPr>
              <a:xfrm>
                <a:off x="895" y="2390"/>
                <a:ext cx="3226" cy="461"/>
                <a:chOff x="895" y="2390"/>
                <a:chExt cx="3226" cy="461"/>
              </a:xfrm>
            </p:grpSpPr>
            <p:cxnSp>
              <p:nvCxnSpPr>
                <p:cNvPr id="284" name="Google Shape;284;p14"/>
                <p:cNvCxnSpPr/>
                <p:nvPr/>
              </p:nvCxnSpPr>
              <p:spPr>
                <a:xfrm>
                  <a:off x="895" y="2851"/>
                  <a:ext cx="3226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285" name="Google Shape;285;p14"/>
                <p:cNvSpPr/>
                <p:nvPr/>
              </p:nvSpPr>
              <p:spPr>
                <a:xfrm>
                  <a:off x="2162" y="2390"/>
                  <a:ext cx="691" cy="46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3500" tIns="274300" rIns="63500" bIns="254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7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Times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. . .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286" name="Google Shape;286;p14"/>
            <p:cNvSpPr txBox="1"/>
            <p:nvPr/>
          </p:nvSpPr>
          <p:spPr>
            <a:xfrm rot="18660000">
              <a:off x="-471063" y="3815642"/>
              <a:ext cx="5255045" cy="8730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Lower            		Higher</a:t>
              </a:r>
              <a:endParaRPr sz="2800" b="0" i="0" u="none" strike="noStrike" cap="none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7" name="Google Shape;287;p14"/>
            <p:cNvCxnSpPr>
              <a:cxnSpLocks/>
            </p:cNvCxnSpPr>
            <p:nvPr/>
          </p:nvCxnSpPr>
          <p:spPr>
            <a:xfrm flipH="1">
              <a:off x="166053" y="2374926"/>
              <a:ext cx="2937835" cy="3476284"/>
            </a:xfrm>
            <a:prstGeom prst="straightConnector1">
              <a:avLst/>
            </a:pr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triangle" w="lg" len="lg"/>
              <a:tailEnd type="triangle" w="lg" len="lg"/>
            </a:ln>
          </p:spPr>
        </p:cxnSp>
      </p:grpSp>
      <p:sp>
        <p:nvSpPr>
          <p:cNvPr id="33" name="Google Shape;601;g5ce8b99149_0_339">
            <a:extLst>
              <a:ext uri="{FF2B5EF4-FFF2-40B4-BE49-F238E27FC236}">
                <a16:creationId xmlns:a16="http://schemas.microsoft.com/office/drawing/2014/main" id="{ED1AA9B3-6571-584F-A706-FE5B2D72F303}"/>
              </a:ext>
            </a:extLst>
          </p:cNvPr>
          <p:cNvSpPr txBox="1">
            <a:spLocks/>
          </p:cNvSpPr>
          <p:nvPr/>
        </p:nvSpPr>
        <p:spPr>
          <a:xfrm>
            <a:off x="31924" y="6540798"/>
            <a:ext cx="435597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: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Krste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Asanović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 &amp; Randy H. Katz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127868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 txBox="1">
            <a:spLocks noGrp="1"/>
          </p:cNvSpPr>
          <p:nvPr>
            <p:ph type="title"/>
          </p:nvPr>
        </p:nvSpPr>
        <p:spPr>
          <a:xfrm>
            <a:off x="457200" y="72577"/>
            <a:ext cx="8229600" cy="980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Memory Cache Concept</a:t>
            </a:r>
            <a:endParaRPr dirty="0">
              <a:sym typeface="Calibri"/>
            </a:endParaRPr>
          </a:p>
        </p:txBody>
      </p:sp>
      <p:sp>
        <p:nvSpPr>
          <p:cNvPr id="294" name="Google Shape;294;p15"/>
          <p:cNvSpPr txBox="1">
            <a:spLocks noGrp="1"/>
          </p:cNvSpPr>
          <p:nvPr>
            <p:ph type="body" idx="1"/>
          </p:nvPr>
        </p:nvSpPr>
        <p:spPr>
          <a:xfrm>
            <a:off x="611560" y="1268760"/>
            <a:ext cx="7992888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Cache holds a copy of a subset of main memory</a:t>
            </a:r>
            <a:endParaRPr dirty="0"/>
          </a:p>
          <a:p>
            <a:pPr lvl="1"/>
            <a:r>
              <a:rPr lang="en-US" dirty="0"/>
              <a:t>We o</a:t>
            </a:r>
            <a:r>
              <a:rPr lang="en-US" dirty="0">
                <a:sym typeface="Calibri"/>
              </a:rPr>
              <a:t>ften use $ (“cash”) to abbreviate cache (e.g. D$ = Data Cache, L1$ = Level 1 Cache)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Keep recently accessed data in automatically managed fast memory</a:t>
            </a:r>
          </a:p>
          <a:p>
            <a:pPr lvl="1"/>
            <a:r>
              <a:rPr lang="en-US" altLang="en-US" b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Anticipation:</a:t>
            </a:r>
            <a:r>
              <a:rPr lang="en-US" altLang="en-US" dirty="0">
                <a:ea typeface="ＭＳ Ｐゴシック" panose="020B0600070205080204" pitchFamily="34" charset="-128"/>
              </a:rPr>
              <a:t> the data will be accessed again soon</a:t>
            </a:r>
            <a:endParaRPr dirty="0">
              <a:sym typeface="Calibri"/>
            </a:endParaRPr>
          </a:p>
          <a:p>
            <a:r>
              <a:rPr lang="en-US" dirty="0">
                <a:sym typeface="Calibri"/>
              </a:rPr>
              <a:t>Cache is </a:t>
            </a:r>
          </a:p>
          <a:p>
            <a:pPr lvl="1"/>
            <a:r>
              <a:rPr lang="en-US" dirty="0">
                <a:sym typeface="Calibri"/>
              </a:rPr>
              <a:t>SRAM</a:t>
            </a:r>
          </a:p>
          <a:p>
            <a:pPr lvl="1"/>
            <a:r>
              <a:rPr lang="en-US" dirty="0">
                <a:sym typeface="Calibri"/>
              </a:rPr>
              <a:t>Implemented with same IC processing technology as CPU</a:t>
            </a:r>
          </a:p>
          <a:p>
            <a:pPr lvl="1"/>
            <a:r>
              <a:rPr lang="en-US" dirty="0">
                <a:sym typeface="Calibri"/>
              </a:rPr>
              <a:t> Integrated on-chip</a:t>
            </a:r>
          </a:p>
          <a:p>
            <a:pPr lvl="2"/>
            <a:r>
              <a:rPr lang="en-US" dirty="0"/>
              <a:t>On-chip memory eliminates lengthy delays caused by traveling to and from a separate chip</a:t>
            </a:r>
            <a:r>
              <a:rPr lang="en-IN" dirty="0"/>
              <a:t> </a:t>
            </a:r>
            <a:endParaRPr lang="en-US" dirty="0">
              <a:sym typeface="Calibri"/>
            </a:endParaRPr>
          </a:p>
          <a:p>
            <a:pPr lvl="1"/>
            <a:r>
              <a:rPr lang="en-US" dirty="0"/>
              <a:t>The cache speed is comparable to the processor speed</a:t>
            </a:r>
            <a:r>
              <a:rPr lang="en-IN" dirty="0"/>
              <a:t> </a:t>
            </a:r>
            <a:endParaRPr lang="en-US" dirty="0">
              <a:sym typeface="Calibri"/>
            </a:endParaRPr>
          </a:p>
          <a:p>
            <a:pPr lvl="1"/>
            <a:r>
              <a:rPr lang="en-US" dirty="0">
                <a:sym typeface="Calibri"/>
              </a:rPr>
              <a:t>It is faster but more expensive than main memory (DRAM)</a:t>
            </a:r>
            <a:endParaRPr dirty="0"/>
          </a:p>
        </p:txBody>
      </p:sp>
      <p:sp>
        <p:nvSpPr>
          <p:cNvPr id="7" name="Google Shape;601;g5ce8b99149_0_339">
            <a:extLst>
              <a:ext uri="{FF2B5EF4-FFF2-40B4-BE49-F238E27FC236}">
                <a16:creationId xmlns:a16="http://schemas.microsoft.com/office/drawing/2014/main" id="{8BDF5E6F-953B-7B40-942E-28B86BDA35B0}"/>
              </a:ext>
            </a:extLst>
          </p:cNvPr>
          <p:cNvSpPr txBox="1">
            <a:spLocks/>
          </p:cNvSpPr>
          <p:nvPr/>
        </p:nvSpPr>
        <p:spPr>
          <a:xfrm>
            <a:off x="31924" y="6540798"/>
            <a:ext cx="435597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: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Krste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Asanović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 &amp; Randy H. Katz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35786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AC71A-FB00-A041-A912-1CF5D9B65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560" y="2564904"/>
            <a:ext cx="7772400" cy="1470025"/>
          </a:xfrm>
        </p:spPr>
        <p:txBody>
          <a:bodyPr/>
          <a:lstStyle/>
          <a:p>
            <a:r>
              <a:rPr lang="en-US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32369607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Memory Transfer in the Hierarchy</a:t>
            </a:r>
            <a:endParaRPr dirty="0">
              <a:sym typeface="Calibri"/>
            </a:endParaRPr>
          </a:p>
        </p:txBody>
      </p:sp>
      <p:sp>
        <p:nvSpPr>
          <p:cNvPr id="305" name="Google Shape;305;p16"/>
          <p:cNvSpPr txBox="1">
            <a:spLocks noGrp="1"/>
          </p:cNvSpPr>
          <p:nvPr>
            <p:ph type="body" idx="1"/>
          </p:nvPr>
        </p:nvSpPr>
        <p:spPr>
          <a:xfrm>
            <a:off x="274320" y="2560320"/>
            <a:ext cx="2926080" cy="155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Inclusive: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data in L1$ 	</a:t>
            </a:r>
            <a:b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⊂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in L2$ </a:t>
            </a:r>
            <a:b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⊂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in MM </a:t>
            </a:r>
            <a:b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⊂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in SM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9" name="Google Shape;309;p16"/>
          <p:cNvGrpSpPr/>
          <p:nvPr/>
        </p:nvGrpSpPr>
        <p:grpSpPr>
          <a:xfrm>
            <a:off x="1371600" y="1737360"/>
            <a:ext cx="6400800" cy="4480563"/>
            <a:chOff x="457200" y="1737360"/>
            <a:chExt cx="6400800" cy="4480563"/>
          </a:xfrm>
        </p:grpSpPr>
        <p:grpSp>
          <p:nvGrpSpPr>
            <p:cNvPr id="310" name="Google Shape;310;p16"/>
            <p:cNvGrpSpPr/>
            <p:nvPr/>
          </p:nvGrpSpPr>
          <p:grpSpPr>
            <a:xfrm>
              <a:off x="2779776" y="1737360"/>
              <a:ext cx="1828800" cy="777876"/>
              <a:chOff x="2316" y="492"/>
              <a:chExt cx="1152" cy="490"/>
            </a:xfrm>
          </p:grpSpPr>
          <p:sp>
            <p:nvSpPr>
              <p:cNvPr id="311" name="Google Shape;311;p16"/>
              <p:cNvSpPr/>
              <p:nvPr/>
            </p:nvSpPr>
            <p:spPr>
              <a:xfrm>
                <a:off x="2316" y="492"/>
                <a:ext cx="1152" cy="2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3500" tIns="25400" rIns="63500" bIns="25400" anchor="t" anchorCtr="0">
                <a:noAutofit/>
              </a:bodyPr>
              <a:lstStyle/>
              <a:p>
                <a:pPr marL="0" marR="0" lvl="0" indent="0" algn="ctr" rtl="0">
                  <a:lnSpc>
                    <a:spcPct val="7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200"/>
                  <a:buFont typeface="Times"/>
                  <a:buNone/>
                </a:pPr>
                <a:r>
                  <a:rPr lang="en-US" sz="32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Processor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2" name="Google Shape;312;p16"/>
              <p:cNvCxnSpPr/>
              <p:nvPr/>
            </p:nvCxnSpPr>
            <p:spPr>
              <a:xfrm rot="10800000">
                <a:off x="2869" y="694"/>
                <a:ext cx="0" cy="288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</p:cxnSp>
        </p:grpSp>
        <p:grpSp>
          <p:nvGrpSpPr>
            <p:cNvPr id="313" name="Google Shape;313;p16"/>
            <p:cNvGrpSpPr/>
            <p:nvPr/>
          </p:nvGrpSpPr>
          <p:grpSpPr>
            <a:xfrm>
              <a:off x="457200" y="2560321"/>
              <a:ext cx="6400800" cy="3657602"/>
              <a:chOff x="492" y="1008"/>
              <a:chExt cx="4032" cy="2304"/>
            </a:xfrm>
          </p:grpSpPr>
          <p:sp>
            <p:nvSpPr>
              <p:cNvPr id="314" name="Google Shape;314;p16"/>
              <p:cNvSpPr/>
              <p:nvPr/>
            </p:nvSpPr>
            <p:spPr>
              <a:xfrm>
                <a:off x="492" y="1008"/>
                <a:ext cx="4032" cy="2304"/>
              </a:xfrm>
              <a:prstGeom prst="triangle">
                <a:avLst>
                  <a:gd name="adj" fmla="val 50000"/>
                </a:avLst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16"/>
              <p:cNvSpPr/>
              <p:nvPr/>
            </p:nvSpPr>
            <p:spPr>
              <a:xfrm>
                <a:off x="2162" y="1008"/>
                <a:ext cx="691" cy="5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3500" tIns="365750" rIns="63500" bIns="25400" anchor="t" anchorCtr="0">
                <a:noAutofit/>
              </a:bodyPr>
              <a:lstStyle/>
              <a:p>
                <a:pPr marL="0" marR="0" lvl="0" indent="0" algn="ctr" rtl="0">
                  <a:lnSpc>
                    <a:spcPct val="7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"/>
                  <a:buNone/>
                </a:pPr>
                <a:r>
                  <a:rPr lang="en-US" sz="2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L1$</a:t>
                </a:r>
                <a:endParaRPr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16" name="Google Shape;316;p16"/>
              <p:cNvGrpSpPr/>
              <p:nvPr/>
            </p:nvGrpSpPr>
            <p:grpSpPr>
              <a:xfrm>
                <a:off x="2007" y="1584"/>
                <a:ext cx="1008" cy="576"/>
                <a:chOff x="2007" y="1584"/>
                <a:chExt cx="1008" cy="576"/>
              </a:xfrm>
            </p:grpSpPr>
            <p:sp>
              <p:nvSpPr>
                <p:cNvPr id="317" name="Google Shape;317;p16"/>
                <p:cNvSpPr/>
                <p:nvPr/>
              </p:nvSpPr>
              <p:spPr>
                <a:xfrm>
                  <a:off x="2162" y="1584"/>
                  <a:ext cx="691" cy="57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3500" tIns="365750" rIns="63500" bIns="254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7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Times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L2$</a:t>
                  </a:r>
                  <a:endParaRPr sz="2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18" name="Google Shape;318;p16"/>
                <p:cNvCxnSpPr/>
                <p:nvPr/>
              </p:nvCxnSpPr>
              <p:spPr>
                <a:xfrm>
                  <a:off x="2007" y="1584"/>
                  <a:ext cx="1008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319" name="Google Shape;319;p16"/>
              <p:cNvSpPr/>
              <p:nvPr/>
            </p:nvSpPr>
            <p:spPr>
              <a:xfrm>
                <a:off x="1644" y="2736"/>
                <a:ext cx="1728" cy="5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3500" tIns="365750" rIns="63500" bIns="25400" anchor="t" anchorCtr="0">
                <a:noAutofit/>
              </a:bodyPr>
              <a:lstStyle/>
              <a:p>
                <a:pPr marL="0" marR="0" lvl="0" indent="0" algn="ctr" rtl="0">
                  <a:lnSpc>
                    <a:spcPct val="7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"/>
                  <a:buNone/>
                </a:pPr>
                <a:r>
                  <a:rPr lang="en-US" sz="2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Secondary Memory</a:t>
                </a:r>
                <a:endParaRPr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20" name="Google Shape;320;p16"/>
              <p:cNvCxnSpPr/>
              <p:nvPr/>
            </p:nvCxnSpPr>
            <p:spPr>
              <a:xfrm>
                <a:off x="1517" y="2160"/>
                <a:ext cx="2004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grpSp>
            <p:nvGrpSpPr>
              <p:cNvPr id="321" name="Google Shape;321;p16"/>
              <p:cNvGrpSpPr/>
              <p:nvPr/>
            </p:nvGrpSpPr>
            <p:grpSpPr>
              <a:xfrm>
                <a:off x="1010" y="2160"/>
                <a:ext cx="3007" cy="576"/>
                <a:chOff x="1010" y="2160"/>
                <a:chExt cx="3007" cy="576"/>
              </a:xfrm>
            </p:grpSpPr>
            <p:cxnSp>
              <p:nvCxnSpPr>
                <p:cNvPr id="322" name="Google Shape;322;p16"/>
                <p:cNvCxnSpPr/>
                <p:nvPr/>
              </p:nvCxnSpPr>
              <p:spPr>
                <a:xfrm>
                  <a:off x="1010" y="2736"/>
                  <a:ext cx="3007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323" name="Google Shape;323;p16"/>
                <p:cNvSpPr/>
                <p:nvPr/>
              </p:nvSpPr>
              <p:spPr>
                <a:xfrm>
                  <a:off x="1644" y="2160"/>
                  <a:ext cx="1728" cy="57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3500" tIns="365750" rIns="63500" bIns="254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7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Times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Main Memory</a:t>
                  </a:r>
                  <a:endParaRPr sz="2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cxnSp>
        <p:nvCxnSpPr>
          <p:cNvPr id="324" name="Google Shape;324;p16"/>
          <p:cNvCxnSpPr/>
          <p:nvPr/>
        </p:nvCxnSpPr>
        <p:spPr>
          <a:xfrm rot="10800000">
            <a:off x="4572000" y="3246120"/>
            <a:ext cx="0" cy="457201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25" name="Google Shape;325;p16"/>
          <p:cNvCxnSpPr/>
          <p:nvPr/>
        </p:nvCxnSpPr>
        <p:spPr>
          <a:xfrm rot="10800000">
            <a:off x="4572000" y="4160520"/>
            <a:ext cx="0" cy="457201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26" name="Google Shape;326;p16"/>
          <p:cNvCxnSpPr/>
          <p:nvPr/>
        </p:nvCxnSpPr>
        <p:spPr>
          <a:xfrm rot="10800000">
            <a:off x="4572000" y="5074920"/>
            <a:ext cx="0" cy="457201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27" name="Google Shape;327;p16"/>
          <p:cNvSpPr txBox="1"/>
          <p:nvPr/>
        </p:nvSpPr>
        <p:spPr>
          <a:xfrm>
            <a:off x="6583680" y="2560320"/>
            <a:ext cx="2560320" cy="1553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1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Block: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Unit of transfer between main memory and cache; Also between Caches</a:t>
            </a:r>
            <a:endParaRPr sz="2400" b="1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8" name="Google Shape;328;p16"/>
          <p:cNvGrpSpPr/>
          <p:nvPr/>
        </p:nvGrpSpPr>
        <p:grpSpPr>
          <a:xfrm>
            <a:off x="4572353" y="2102723"/>
            <a:ext cx="2103438" cy="3519489"/>
            <a:chOff x="2802" y="457"/>
            <a:chExt cx="1325" cy="2217"/>
          </a:xfrm>
        </p:grpSpPr>
        <p:sp>
          <p:nvSpPr>
            <p:cNvPr id="329" name="Google Shape;329;p16"/>
            <p:cNvSpPr txBox="1"/>
            <p:nvPr/>
          </p:nvSpPr>
          <p:spPr>
            <a:xfrm>
              <a:off x="2802" y="457"/>
              <a:ext cx="1103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4-8 bytes (word)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6"/>
            <p:cNvSpPr txBox="1"/>
            <p:nvPr/>
          </p:nvSpPr>
          <p:spPr>
            <a:xfrm>
              <a:off x="2802" y="1868"/>
              <a:ext cx="1325" cy="2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16-128 bytes (block)</a:t>
              </a:r>
              <a:endParaRPr sz="1800" b="1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16"/>
            <p:cNvSpPr txBox="1"/>
            <p:nvPr/>
          </p:nvSpPr>
          <p:spPr>
            <a:xfrm>
              <a:off x="2802" y="2444"/>
              <a:ext cx="1325" cy="2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4,096+ bytes (page)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6"/>
            <p:cNvSpPr txBox="1"/>
            <p:nvPr/>
          </p:nvSpPr>
          <p:spPr>
            <a:xfrm>
              <a:off x="2802" y="1292"/>
              <a:ext cx="1325" cy="2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8-32 bytes (block)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Google Shape;601;g5ce8b99149_0_339">
            <a:extLst>
              <a:ext uri="{FF2B5EF4-FFF2-40B4-BE49-F238E27FC236}">
                <a16:creationId xmlns:a16="http://schemas.microsoft.com/office/drawing/2014/main" id="{09609041-694F-6741-919B-FAA5C27981EC}"/>
              </a:ext>
            </a:extLst>
          </p:cNvPr>
          <p:cNvSpPr txBox="1">
            <a:spLocks/>
          </p:cNvSpPr>
          <p:nvPr/>
        </p:nvSpPr>
        <p:spPr>
          <a:xfrm>
            <a:off x="31924" y="6540798"/>
            <a:ext cx="435597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: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Krste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Asanović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 &amp; Randy H. Katz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179180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5" name="Title 1">
            <a:extLst>
              <a:ext uri="{FF2B5EF4-FFF2-40B4-BE49-F238E27FC236}">
                <a16:creationId xmlns:a16="http://schemas.microsoft.com/office/drawing/2014/main" id="{A7E4C6CF-6A40-8647-AE9A-4EC02E730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EA2DB-B123-8947-A211-55D0C7521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Bigger is slower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SRAM,  1 MB-16MB, 0.5 </a:t>
            </a:r>
            <a:r>
              <a:rPr lang="en-US" altLang="en-US" dirty="0" err="1">
                <a:ea typeface="ＭＳ Ｐゴシック" panose="020B0600070205080204" pitchFamily="34" charset="-128"/>
              </a:rPr>
              <a:t>nanosec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DRAM, 1 GB – 16 GB 10- 50 </a:t>
            </a:r>
            <a:r>
              <a:rPr lang="en-US" altLang="en-US" dirty="0" err="1">
                <a:ea typeface="ＭＳ Ｐゴシック" panose="020B0600070205080204" pitchFamily="34" charset="-128"/>
              </a:rPr>
              <a:t>nanosec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Hard Disk, Terabyte, ~5000000 </a:t>
            </a:r>
            <a:r>
              <a:rPr lang="en-US" altLang="en-US" dirty="0" err="1">
                <a:ea typeface="ＭＳ Ｐゴシック" panose="020B0600070205080204" pitchFamily="34" charset="-128"/>
              </a:rPr>
              <a:t>nanosec</a:t>
            </a:r>
            <a:endParaRPr lang="en-US" altLang="en-US" sz="1000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Faster is more expensive (dollars and chip area)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SRAM, &lt; 100$ per Giga Byte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DRAM, &lt; 10$ per Giga Byte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Hard Disk &lt; 0.05 per Giga Byte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These sample values (circa ~2020) scale with time</a:t>
            </a:r>
          </a:p>
          <a:p>
            <a:endParaRPr lang="en-US" altLang="en-US" sz="1000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Other technologies are evolving, too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Flash memory (mature)</a:t>
            </a:r>
          </a:p>
        </p:txBody>
      </p:sp>
    </p:spTree>
    <p:extLst>
      <p:ext uri="{BB962C8B-B14F-4D97-AF65-F5344CB8AC3E}">
        <p14:creationId xmlns:p14="http://schemas.microsoft.com/office/powerpoint/2010/main" val="101310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Memory Hierarchy Technologies</a:t>
            </a:r>
            <a:endParaRPr dirty="0">
              <a:sym typeface="Calibri"/>
            </a:endParaRPr>
          </a:p>
        </p:txBody>
      </p:sp>
      <p:sp>
        <p:nvSpPr>
          <p:cNvPr id="385" name="Google Shape;385;p1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Caches use static RAM (SRAM)</a:t>
            </a:r>
            <a:endParaRPr dirty="0"/>
          </a:p>
          <a:p>
            <a:pPr lvl="1"/>
            <a:r>
              <a:rPr lang="en-US" dirty="0">
                <a:sym typeface="Calibri"/>
              </a:rPr>
              <a:t>Fast (typical access times of 0.5 ns)</a:t>
            </a:r>
            <a:endParaRPr dirty="0"/>
          </a:p>
          <a:p>
            <a:pPr lvl="1"/>
            <a:r>
              <a:rPr lang="en-US" dirty="0"/>
              <a:t>H</a:t>
            </a:r>
            <a:r>
              <a:rPr lang="en-US" dirty="0">
                <a:sym typeface="Calibri"/>
              </a:rPr>
              <a:t>igher power, expensive </a:t>
            </a:r>
          </a:p>
          <a:p>
            <a:pPr lvl="1"/>
            <a:r>
              <a:rPr lang="en-US" dirty="0">
                <a:solidFill>
                  <a:srgbClr val="7030A0"/>
                </a:solidFill>
                <a:sym typeface="Calibri"/>
              </a:rPr>
              <a:t>Static: content will last as long as power is o</a:t>
            </a:r>
            <a:r>
              <a:rPr lang="en-US" dirty="0">
                <a:sym typeface="Calibri"/>
              </a:rPr>
              <a:t>n</a:t>
            </a:r>
            <a:endParaRPr dirty="0">
              <a:sym typeface="Calibri"/>
            </a:endParaRPr>
          </a:p>
          <a:p>
            <a:r>
              <a:rPr lang="en-US" dirty="0">
                <a:sym typeface="Calibri"/>
              </a:rPr>
              <a:t>Main memory uses dynamic RAM (DRAM)</a:t>
            </a:r>
            <a:endParaRPr dirty="0"/>
          </a:p>
          <a:p>
            <a:pPr lvl="1"/>
            <a:r>
              <a:rPr lang="en-US" dirty="0"/>
              <a:t>L</a:t>
            </a:r>
            <a:r>
              <a:rPr lang="en-US" dirty="0">
                <a:sym typeface="Calibri"/>
              </a:rPr>
              <a:t>ower power, cheaper </a:t>
            </a:r>
          </a:p>
          <a:p>
            <a:pPr lvl="1"/>
            <a:r>
              <a:rPr lang="en-US" dirty="0">
                <a:sym typeface="Calibri"/>
              </a:rPr>
              <a:t>Slower (typical access times of 10- 50 ns) </a:t>
            </a:r>
            <a:endParaRPr dirty="0"/>
          </a:p>
          <a:p>
            <a:pPr lvl="1"/>
            <a:r>
              <a:rPr lang="en-US" dirty="0">
                <a:solidFill>
                  <a:srgbClr val="7030A0"/>
                </a:solidFill>
                <a:sym typeface="Calibri"/>
              </a:rPr>
              <a:t>Dynamic: needs to be “refreshed” regularly (~ every 8 </a:t>
            </a:r>
            <a:r>
              <a:rPr lang="en-US" dirty="0" err="1">
                <a:solidFill>
                  <a:srgbClr val="7030A0"/>
                </a:solidFill>
                <a:sym typeface="Calibri"/>
              </a:rPr>
              <a:t>ms</a:t>
            </a:r>
            <a:r>
              <a:rPr lang="en-US" dirty="0">
                <a:solidFill>
                  <a:srgbClr val="7030A0"/>
                </a:solidFill>
                <a:sym typeface="Calibri"/>
              </a:rPr>
              <a:t>)</a:t>
            </a:r>
            <a:endParaRPr dirty="0">
              <a:solidFill>
                <a:srgbClr val="7030A0"/>
              </a:solidFill>
              <a:sym typeface="Calibri"/>
            </a:endParaRPr>
          </a:p>
          <a:p>
            <a:pPr lvl="1"/>
            <a:endParaRPr dirty="0">
              <a:sym typeface="Calibri"/>
            </a:endParaRPr>
          </a:p>
        </p:txBody>
      </p:sp>
      <p:sp>
        <p:nvSpPr>
          <p:cNvPr id="7" name="Google Shape;601;g5ce8b99149_0_339">
            <a:extLst>
              <a:ext uri="{FF2B5EF4-FFF2-40B4-BE49-F238E27FC236}">
                <a16:creationId xmlns:a16="http://schemas.microsoft.com/office/drawing/2014/main" id="{B6FFAA9E-C197-C049-959B-1D334108F979}"/>
              </a:ext>
            </a:extLst>
          </p:cNvPr>
          <p:cNvSpPr txBox="1">
            <a:spLocks/>
          </p:cNvSpPr>
          <p:nvPr/>
        </p:nvSpPr>
        <p:spPr>
          <a:xfrm>
            <a:off x="31924" y="6540798"/>
            <a:ext cx="435597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: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Krste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Asanović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 &amp; Randy H. Katz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18458207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A Typical Memory Hierarchy (1/2)</a:t>
            </a:r>
            <a:endParaRPr dirty="0"/>
          </a:p>
        </p:txBody>
      </p:sp>
      <p:grpSp>
        <p:nvGrpSpPr>
          <p:cNvPr id="355" name="Google Shape;355;p18"/>
          <p:cNvGrpSpPr/>
          <p:nvPr/>
        </p:nvGrpSpPr>
        <p:grpSpPr>
          <a:xfrm>
            <a:off x="822960" y="1783080"/>
            <a:ext cx="4754880" cy="2468880"/>
            <a:chOff x="822960" y="1280160"/>
            <a:chExt cx="4754880" cy="2468880"/>
          </a:xfrm>
        </p:grpSpPr>
        <p:sp>
          <p:nvSpPr>
            <p:cNvPr id="356" name="Google Shape;356;p18"/>
            <p:cNvSpPr/>
            <p:nvPr/>
          </p:nvSpPr>
          <p:spPr>
            <a:xfrm>
              <a:off x="822960" y="1280160"/>
              <a:ext cx="4754880" cy="2468880"/>
            </a:xfrm>
            <a:prstGeom prst="rect">
              <a:avLst/>
            </a:prstGeom>
            <a:noFill/>
            <a:ln w="25400" cap="flat" cmpd="sng">
              <a:solidFill>
                <a:schemeClr val="accent6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8"/>
            <p:cNvSpPr/>
            <p:nvPr/>
          </p:nvSpPr>
          <p:spPr>
            <a:xfrm>
              <a:off x="822960" y="1280160"/>
              <a:ext cx="4754880" cy="3359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On-Chip Components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8" name="Google Shape;358;p18"/>
          <p:cNvGrpSpPr/>
          <p:nvPr/>
        </p:nvGrpSpPr>
        <p:grpSpPr>
          <a:xfrm>
            <a:off x="1005839" y="1783080"/>
            <a:ext cx="7752748" cy="2432050"/>
            <a:chOff x="1005839" y="1240192"/>
            <a:chExt cx="7752748" cy="2432050"/>
          </a:xfrm>
        </p:grpSpPr>
        <p:sp>
          <p:nvSpPr>
            <p:cNvPr id="359" name="Google Shape;359;p18" descr="10%"/>
            <p:cNvSpPr/>
            <p:nvPr/>
          </p:nvSpPr>
          <p:spPr>
            <a:xfrm>
              <a:off x="4530764" y="2306992"/>
              <a:ext cx="884859" cy="1197764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Second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Level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Cache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(SRAM)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8"/>
            <p:cNvSpPr/>
            <p:nvPr/>
          </p:nvSpPr>
          <p:spPr>
            <a:xfrm>
              <a:off x="1005839" y="1773592"/>
              <a:ext cx="2743200" cy="242888"/>
            </a:xfrm>
            <a:prstGeom prst="rect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Control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1005840" y="2230792"/>
              <a:ext cx="1371600" cy="1347788"/>
            </a:xfrm>
            <a:prstGeom prst="rect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1005840" y="2222325"/>
              <a:ext cx="1371600" cy="3359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Datapath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8"/>
            <p:cNvSpPr/>
            <p:nvPr/>
          </p:nvSpPr>
          <p:spPr>
            <a:xfrm>
              <a:off x="7640987" y="1240192"/>
              <a:ext cx="1117600" cy="2432050"/>
            </a:xfrm>
            <a:prstGeom prst="rect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Secondary</a:t>
              </a:r>
              <a:endParaRPr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Memory</a:t>
              </a:r>
              <a:endParaRPr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(Disk</a:t>
              </a:r>
              <a:endParaRPr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or Flash)</a:t>
              </a:r>
              <a:endParaRPr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4" name="Google Shape;364;p18"/>
            <p:cNvCxnSpPr/>
            <p:nvPr/>
          </p:nvCxnSpPr>
          <p:spPr>
            <a:xfrm rot="10800000" flipH="1">
              <a:off x="2302933" y="1241777"/>
              <a:ext cx="5339645" cy="159173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dashDot"/>
              <a:round/>
              <a:headEnd type="none" w="sm" len="sm"/>
              <a:tailEnd type="none" w="sm" len="sm"/>
            </a:ln>
          </p:spPr>
        </p:cxnSp>
        <p:cxnSp>
          <p:nvCxnSpPr>
            <p:cNvPr id="365" name="Google Shape;365;p18"/>
            <p:cNvCxnSpPr/>
            <p:nvPr/>
          </p:nvCxnSpPr>
          <p:spPr>
            <a:xfrm>
              <a:off x="2302933" y="3522134"/>
              <a:ext cx="5339645" cy="146756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dashDot"/>
              <a:round/>
              <a:headEnd type="none" w="sm" len="sm"/>
              <a:tailEnd type="none" w="sm" len="sm"/>
            </a:ln>
          </p:spPr>
        </p:cxnSp>
        <p:sp>
          <p:nvSpPr>
            <p:cNvPr id="366" name="Google Shape;366;p18"/>
            <p:cNvSpPr/>
            <p:nvPr/>
          </p:nvSpPr>
          <p:spPr>
            <a:xfrm rot="5400000">
              <a:off x="1783906" y="2999936"/>
              <a:ext cx="693738" cy="355600"/>
            </a:xfrm>
            <a:prstGeom prst="rect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RegFile</a:t>
              </a:r>
              <a:endPara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8" descr="10%"/>
            <p:cNvSpPr/>
            <p:nvPr/>
          </p:nvSpPr>
          <p:spPr>
            <a:xfrm>
              <a:off x="6040787" y="2154592"/>
              <a:ext cx="1041400" cy="1350963"/>
            </a:xfrm>
            <a:prstGeom prst="rect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Main 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Memory 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(DRAM)</a:t>
              </a:r>
              <a:endPara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8"/>
            <p:cNvSpPr/>
            <p:nvPr/>
          </p:nvSpPr>
          <p:spPr>
            <a:xfrm rot="5400000">
              <a:off x="3200400" y="3017520"/>
              <a:ext cx="640080" cy="548640"/>
            </a:xfrm>
            <a:prstGeom prst="rect">
              <a:avLst/>
            </a:prstGeom>
            <a:gradFill>
              <a:gsLst>
                <a:gs pos="0">
                  <a:srgbClr val="992D2B"/>
                </a:gs>
                <a:gs pos="80000">
                  <a:srgbClr val="C93D39"/>
                </a:gs>
                <a:gs pos="100000">
                  <a:srgbClr val="CD3A36"/>
                </a:gs>
              </a:gsLst>
              <a:lin ang="16200000" scaled="0"/>
            </a:gradFill>
            <a:ln w="9525" cap="flat" cmpd="sng">
              <a:solidFill>
                <a:srgbClr val="BD4B48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0" tIns="18275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Cache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8"/>
            <p:cNvSpPr/>
            <p:nvPr/>
          </p:nvSpPr>
          <p:spPr>
            <a:xfrm rot="5400000">
              <a:off x="3200400" y="2377440"/>
              <a:ext cx="640080" cy="548640"/>
            </a:xfrm>
            <a:prstGeom prst="rect">
              <a:avLst/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  <p:txBody>
            <a:bodyPr spcFirstLastPara="1" wrap="square" lIns="0" tIns="18275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Instr</a:t>
              </a: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Cache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0" name="Google Shape;370;p18"/>
          <p:cNvGrpSpPr/>
          <p:nvPr/>
        </p:nvGrpSpPr>
        <p:grpSpPr>
          <a:xfrm>
            <a:off x="137825" y="5748865"/>
            <a:ext cx="8961120" cy="365228"/>
            <a:chOff x="91440" y="5394960"/>
            <a:chExt cx="8961120" cy="365228"/>
          </a:xfrm>
        </p:grpSpPr>
        <p:sp>
          <p:nvSpPr>
            <p:cNvPr id="371" name="Google Shape;371;p18"/>
            <p:cNvSpPr/>
            <p:nvPr/>
          </p:nvSpPr>
          <p:spPr>
            <a:xfrm>
              <a:off x="91440" y="5394960"/>
              <a:ext cx="8961120" cy="3652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0" tIns="25400" rIns="63500" bIns="25400" anchor="t" anchorCtr="0">
              <a:noAutofit/>
            </a:bodyPr>
            <a:lstStyle/>
            <a:p>
              <a:pPr marL="0" marR="0" lvl="0" indent="0" algn="l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Cost/bit:</a:t>
              </a:r>
              <a:r>
                <a:rPr lang="en-US" sz="2000" dirty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	</a:t>
              </a:r>
              <a:r>
                <a:rPr lang="en-US" sz="2000" b="0" i="0" u="none" strike="noStrike" cap="none" dirty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highest											     </a:t>
              </a:r>
              <a:endParaRPr sz="2000" b="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72" name="Google Shape;372;p18"/>
            <p:cNvCxnSpPr/>
            <p:nvPr/>
          </p:nvCxnSpPr>
          <p:spPr>
            <a:xfrm>
              <a:off x="2900358" y="5577574"/>
              <a:ext cx="4937760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stealth" w="med" len="med"/>
              <a:tailEnd type="stealth" w="med" len="med"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</p:cxnSp>
      </p:grpSp>
      <p:grpSp>
        <p:nvGrpSpPr>
          <p:cNvPr id="373" name="Google Shape;373;p18"/>
          <p:cNvGrpSpPr/>
          <p:nvPr/>
        </p:nvGrpSpPr>
        <p:grpSpPr>
          <a:xfrm>
            <a:off x="91438" y="4289213"/>
            <a:ext cx="8801042" cy="739988"/>
            <a:chOff x="91440" y="4297680"/>
            <a:chExt cx="8802658" cy="548640"/>
          </a:xfrm>
        </p:grpSpPr>
        <p:sp>
          <p:nvSpPr>
            <p:cNvPr id="374" name="Google Shape;374;p18"/>
            <p:cNvSpPr/>
            <p:nvPr/>
          </p:nvSpPr>
          <p:spPr>
            <a:xfrm>
              <a:off x="91440" y="4297680"/>
              <a:ext cx="8802658" cy="3652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0" tIns="25400" rIns="63500" bIns="25400" anchor="t" anchorCtr="0">
              <a:noAutofit/>
            </a:bodyPr>
            <a:lstStyle/>
            <a:p>
              <a:pPr marL="0" marR="0" lvl="0" indent="0" algn="l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Speed:	     	</a:t>
              </a:r>
              <a:r>
                <a:rPr lang="en-US" sz="2000" b="0" i="0" u="none" strike="noStrike" cap="none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½’s</a:t>
              </a:r>
              <a:r>
                <a:rPr lang="en-US" sz="2000" b="0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	       </a:t>
              </a:r>
              <a:r>
                <a:rPr lang="en-US" sz="2000" b="0" i="0" u="none" strike="noStrike" cap="none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1’s	 	10’s</a:t>
              </a:r>
              <a:r>
                <a:rPr lang="en-US" sz="2000" b="0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  	        </a:t>
              </a:r>
              <a:r>
                <a:rPr lang="en-US" sz="2000" b="0" i="0" u="none" strike="noStrike" cap="none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100’s	 1,000,000’s</a:t>
              </a:r>
              <a:endParaRPr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18"/>
            <p:cNvSpPr txBox="1"/>
            <p:nvPr/>
          </p:nvSpPr>
          <p:spPr>
            <a:xfrm>
              <a:off x="91440" y="4480560"/>
              <a:ext cx="1004711" cy="3657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(cycles)</a:t>
              </a:r>
              <a:endParaRPr sz="16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6" name="Google Shape;376;p18"/>
          <p:cNvGrpSpPr/>
          <p:nvPr/>
        </p:nvGrpSpPr>
        <p:grpSpPr>
          <a:xfrm>
            <a:off x="91440" y="4937761"/>
            <a:ext cx="9039488" cy="640079"/>
            <a:chOff x="91440" y="4754881"/>
            <a:chExt cx="9039488" cy="640079"/>
          </a:xfrm>
        </p:grpSpPr>
        <p:sp>
          <p:nvSpPr>
            <p:cNvPr id="377" name="Google Shape;377;p18"/>
            <p:cNvSpPr/>
            <p:nvPr/>
          </p:nvSpPr>
          <p:spPr>
            <a:xfrm>
              <a:off x="169808" y="4754881"/>
              <a:ext cx="8961120" cy="3652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0" tIns="25400" rIns="63500" bIns="25400" anchor="t" anchorCtr="0">
              <a:noAutofit/>
            </a:bodyPr>
            <a:lstStyle/>
            <a:p>
              <a:pPr marL="0" marR="0" lvl="0" indent="0" algn="l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Size:		</a:t>
              </a:r>
              <a:r>
                <a:rPr lang="en-US" sz="2000" b="0" i="0" u="none" strike="noStrike" cap="none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100’s	    10K’s		 M’s</a:t>
              </a:r>
              <a:r>
                <a:rPr lang="en-US" sz="2000" b="0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	        </a:t>
              </a:r>
              <a:r>
                <a:rPr lang="en-US" sz="2000" b="0" i="0" u="none" strike="noStrike" cap="none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G’s		       T’s</a:t>
              </a:r>
              <a:endParaRPr sz="20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18"/>
            <p:cNvSpPr txBox="1"/>
            <p:nvPr/>
          </p:nvSpPr>
          <p:spPr>
            <a:xfrm>
              <a:off x="91440" y="5029200"/>
              <a:ext cx="1004711" cy="3657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(bytes)</a:t>
              </a:r>
              <a:endParaRPr sz="18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5B3BC57-20AA-CF4E-920C-0489AFCDCFB3}"/>
              </a:ext>
            </a:extLst>
          </p:cNvPr>
          <p:cNvSpPr/>
          <p:nvPr/>
        </p:nvSpPr>
        <p:spPr>
          <a:xfrm>
            <a:off x="8017059" y="5713983"/>
            <a:ext cx="8710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lowest</a:t>
            </a:r>
            <a:endParaRPr lang="en-US" sz="2000" dirty="0"/>
          </a:p>
        </p:txBody>
      </p:sp>
      <p:sp>
        <p:nvSpPr>
          <p:cNvPr id="31" name="Google Shape;601;g5ce8b99149_0_339">
            <a:extLst>
              <a:ext uri="{FF2B5EF4-FFF2-40B4-BE49-F238E27FC236}">
                <a16:creationId xmlns:a16="http://schemas.microsoft.com/office/drawing/2014/main" id="{CED87E63-7C4F-AC4F-9FAB-74BC9AB34C16}"/>
              </a:ext>
            </a:extLst>
          </p:cNvPr>
          <p:cNvSpPr txBox="1">
            <a:spLocks/>
          </p:cNvSpPr>
          <p:nvPr/>
        </p:nvSpPr>
        <p:spPr>
          <a:xfrm>
            <a:off x="31924" y="6540798"/>
            <a:ext cx="435597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: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Krste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Asanović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 &amp; Randy H. Katz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331401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A Typical Memory Hierarchy (2/2)</a:t>
            </a:r>
            <a:endParaRPr dirty="0"/>
          </a:p>
        </p:txBody>
      </p:sp>
      <p:sp>
        <p:nvSpPr>
          <p:cNvPr id="31" name="Google Shape;601;g5ce8b99149_0_339">
            <a:extLst>
              <a:ext uri="{FF2B5EF4-FFF2-40B4-BE49-F238E27FC236}">
                <a16:creationId xmlns:a16="http://schemas.microsoft.com/office/drawing/2014/main" id="{CED87E63-7C4F-AC4F-9FAB-74BC9AB34C16}"/>
              </a:ext>
            </a:extLst>
          </p:cNvPr>
          <p:cNvSpPr txBox="1">
            <a:spLocks/>
          </p:cNvSpPr>
          <p:nvPr/>
        </p:nvSpPr>
        <p:spPr>
          <a:xfrm>
            <a:off x="32116" y="6492900"/>
            <a:ext cx="435597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: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MIT Course 6.004 Computation Structures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D9BD0E-2BD5-1F40-A5D1-AE1D5DAFC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28" y="1438776"/>
            <a:ext cx="7668344" cy="427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8506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03D64-F565-B348-8B83-A1DB3F8ED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/>
              <a:t>So, what is the difference between 3 levels of Caches?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90BDA-275E-524E-AAD6-5279412C4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Capacity: 	L1: 32KB	L2: 256KB		L3: 10 MB</a:t>
            </a:r>
          </a:p>
          <a:p>
            <a:r>
              <a:rPr lang="en-US" dirty="0">
                <a:solidFill>
                  <a:srgbClr val="C00000"/>
                </a:solidFill>
              </a:rPr>
              <a:t>Speed: 	L1: 2-4 Cycles	L2: 10 Cycles		L3: 40 Cycles</a:t>
            </a:r>
          </a:p>
          <a:p>
            <a:endParaRPr lang="en-US" dirty="0"/>
          </a:p>
          <a:p>
            <a:r>
              <a:rPr lang="en-US" dirty="0"/>
              <a:t>What else? Why different speeds (access time)?</a:t>
            </a:r>
          </a:p>
          <a:p>
            <a:pPr lvl="1"/>
            <a:r>
              <a:rPr lang="en-US" dirty="0"/>
              <a:t>Technology is different !</a:t>
            </a:r>
          </a:p>
          <a:p>
            <a:pPr lvl="1"/>
            <a:r>
              <a:rPr lang="en-US" dirty="0"/>
              <a:t>Size is different. Small memory is faster</a:t>
            </a:r>
          </a:p>
          <a:p>
            <a:r>
              <a:rPr lang="en-US" dirty="0"/>
              <a:t>L1 is made from </a:t>
            </a:r>
            <a:r>
              <a:rPr lang="en-IN" dirty="0"/>
              <a:t>larger transistors and wider metal tracks</a:t>
            </a:r>
          </a:p>
          <a:p>
            <a:pPr lvl="1"/>
            <a:r>
              <a:rPr lang="en-IN" dirty="0">
                <a:sym typeface="Wingdings" pitchFamily="2" charset="2"/>
              </a:rPr>
              <a:t> Higher speed, but more space and power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5983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>
          <a:xfrm>
            <a:off x="130175" y="-34800"/>
            <a:ext cx="8556624" cy="63044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Example Memory Hierarchy</a:t>
            </a:r>
          </a:p>
        </p:txBody>
      </p:sp>
      <p:sp>
        <p:nvSpPr>
          <p:cNvPr id="151" name="AutoShape 195"/>
          <p:cNvSpPr>
            <a:spLocks noChangeAspect="1" noChangeArrowheads="1"/>
          </p:cNvSpPr>
          <p:nvPr/>
        </p:nvSpPr>
        <p:spPr bwMode="auto">
          <a:xfrm>
            <a:off x="552450" y="342900"/>
            <a:ext cx="6902450" cy="6456363"/>
          </a:xfrm>
          <a:prstGeom prst="triangle">
            <a:avLst>
              <a:gd name="adj" fmla="val 50000"/>
            </a:avLst>
          </a:prstGeom>
          <a:gradFill flip="none" rotWithShape="1">
            <a:gsLst>
              <a:gs pos="0">
                <a:schemeClr val="accent6">
                  <a:lumMod val="20000"/>
                  <a:lumOff val="80000"/>
                  <a:alpha val="7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140000" scaled="0"/>
            <a:tileRect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Arial"/>
            </a:endParaRPr>
          </a:p>
        </p:txBody>
      </p:sp>
      <p:sp>
        <p:nvSpPr>
          <p:cNvPr id="152" name="Text Box 196"/>
          <p:cNvSpPr txBox="1">
            <a:spLocks noChangeAspect="1" noChangeArrowheads="1"/>
          </p:cNvSpPr>
          <p:nvPr/>
        </p:nvSpPr>
        <p:spPr bwMode="auto">
          <a:xfrm>
            <a:off x="3744216" y="834509"/>
            <a:ext cx="62388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Regs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Arial"/>
            </a:endParaRPr>
          </a:p>
        </p:txBody>
      </p:sp>
      <p:sp>
        <p:nvSpPr>
          <p:cNvPr id="153" name="Text Box 198"/>
          <p:cNvSpPr txBox="1">
            <a:spLocks noChangeAspect="1" noChangeArrowheads="1"/>
          </p:cNvSpPr>
          <p:nvPr/>
        </p:nvSpPr>
        <p:spPr bwMode="auto">
          <a:xfrm>
            <a:off x="3531818" y="1283385"/>
            <a:ext cx="10486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L1 cache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(SRAM)</a:t>
            </a:r>
          </a:p>
        </p:txBody>
      </p:sp>
      <p:sp>
        <p:nvSpPr>
          <p:cNvPr id="154" name="Text Box 199"/>
          <p:cNvSpPr txBox="1">
            <a:spLocks noChangeAspect="1" noChangeArrowheads="1"/>
          </p:cNvSpPr>
          <p:nvPr/>
        </p:nvSpPr>
        <p:spPr bwMode="auto">
          <a:xfrm>
            <a:off x="3300985" y="3821797"/>
            <a:ext cx="15103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Main memory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(DRAM)</a:t>
            </a:r>
          </a:p>
        </p:txBody>
      </p:sp>
      <p:sp>
        <p:nvSpPr>
          <p:cNvPr id="155" name="Text Box 200"/>
          <p:cNvSpPr txBox="1">
            <a:spLocks noChangeAspect="1" noChangeArrowheads="1"/>
          </p:cNvSpPr>
          <p:nvPr/>
        </p:nvSpPr>
        <p:spPr bwMode="auto">
          <a:xfrm>
            <a:off x="2836916" y="4847322"/>
            <a:ext cx="24384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Local secondary storage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(local disks)</a:t>
            </a:r>
          </a:p>
        </p:txBody>
      </p:sp>
      <p:sp>
        <p:nvSpPr>
          <p:cNvPr id="156" name="Line 203"/>
          <p:cNvSpPr>
            <a:spLocks noChangeAspect="1" noChangeShapeType="1"/>
          </p:cNvSpPr>
          <p:nvPr/>
        </p:nvSpPr>
        <p:spPr bwMode="auto">
          <a:xfrm>
            <a:off x="3513138" y="1265238"/>
            <a:ext cx="9810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Arial"/>
            </a:endParaRPr>
          </a:p>
        </p:txBody>
      </p:sp>
      <p:sp>
        <p:nvSpPr>
          <p:cNvPr id="157" name="Line 204"/>
          <p:cNvSpPr>
            <a:spLocks noChangeAspect="1" noChangeShapeType="1"/>
          </p:cNvSpPr>
          <p:nvPr/>
        </p:nvSpPr>
        <p:spPr bwMode="auto">
          <a:xfrm>
            <a:off x="3162300" y="1903413"/>
            <a:ext cx="16716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Arial"/>
            </a:endParaRPr>
          </a:p>
        </p:txBody>
      </p:sp>
      <p:sp>
        <p:nvSpPr>
          <p:cNvPr id="158" name="Line 205"/>
          <p:cNvSpPr>
            <a:spLocks noChangeAspect="1" noChangeShapeType="1"/>
          </p:cNvSpPr>
          <p:nvPr/>
        </p:nvSpPr>
        <p:spPr bwMode="auto">
          <a:xfrm>
            <a:off x="2779713" y="2655888"/>
            <a:ext cx="24479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Arial"/>
            </a:endParaRPr>
          </a:p>
        </p:txBody>
      </p:sp>
      <p:sp>
        <p:nvSpPr>
          <p:cNvPr id="159" name="Line 222"/>
          <p:cNvSpPr>
            <a:spLocks noChangeAspect="1" noChangeShapeType="1"/>
          </p:cNvSpPr>
          <p:nvPr/>
        </p:nvSpPr>
        <p:spPr bwMode="auto">
          <a:xfrm>
            <a:off x="76200" y="3473449"/>
            <a:ext cx="0" cy="3120341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Arial"/>
            </a:endParaRPr>
          </a:p>
        </p:txBody>
      </p:sp>
      <p:sp>
        <p:nvSpPr>
          <p:cNvPr id="160" name="Text Box 223"/>
          <p:cNvSpPr txBox="1">
            <a:spLocks noChangeAspect="1" noChangeArrowheads="1"/>
          </p:cNvSpPr>
          <p:nvPr/>
        </p:nvSpPr>
        <p:spPr bwMode="auto">
          <a:xfrm>
            <a:off x="123825" y="3625166"/>
            <a:ext cx="1010213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Larger,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slower,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and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cheaper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(per byte)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storage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devices</a:t>
            </a:r>
          </a:p>
        </p:txBody>
      </p:sp>
      <p:sp>
        <p:nvSpPr>
          <p:cNvPr id="161" name="Line 224"/>
          <p:cNvSpPr>
            <a:spLocks noChangeAspect="1" noChangeShapeType="1"/>
          </p:cNvSpPr>
          <p:nvPr/>
        </p:nvSpPr>
        <p:spPr bwMode="auto">
          <a:xfrm>
            <a:off x="2255838" y="3586163"/>
            <a:ext cx="34750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Arial"/>
            </a:endParaRPr>
          </a:p>
        </p:txBody>
      </p:sp>
      <p:sp>
        <p:nvSpPr>
          <p:cNvPr id="162" name="Text Box 225"/>
          <p:cNvSpPr txBox="1">
            <a:spLocks noChangeAspect="1" noChangeArrowheads="1"/>
          </p:cNvSpPr>
          <p:nvPr/>
        </p:nvSpPr>
        <p:spPr bwMode="auto">
          <a:xfrm>
            <a:off x="2707875" y="5947460"/>
            <a:ext cx="269657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Remote secondary storage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(e.g., Web servers)</a:t>
            </a:r>
          </a:p>
        </p:txBody>
      </p:sp>
      <p:sp>
        <p:nvSpPr>
          <p:cNvPr id="165" name="Text Box 227"/>
          <p:cNvSpPr txBox="1">
            <a:spLocks noChangeAspect="1" noChangeArrowheads="1"/>
          </p:cNvSpPr>
          <p:nvPr/>
        </p:nvSpPr>
        <p:spPr bwMode="auto">
          <a:xfrm>
            <a:off x="7073306" y="5375050"/>
            <a:ext cx="206275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Local disks hold files retrieved from disks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on remote</a:t>
            </a:r>
            <a:r>
              <a:rPr kumimoji="0" lang="en-US" sz="1400" i="0" u="none" strike="noStrike" kern="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 servers.</a:t>
            </a:r>
            <a:endParaRPr kumimoji="0" lang="en-US" sz="140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 pitchFamily="34" charset="0"/>
              <a:cs typeface="Arial"/>
            </a:endParaRPr>
          </a:p>
        </p:txBody>
      </p:sp>
      <p:sp>
        <p:nvSpPr>
          <p:cNvPr id="166" name="Line 235"/>
          <p:cNvSpPr>
            <a:spLocks noChangeAspect="1" noChangeShapeType="1"/>
          </p:cNvSpPr>
          <p:nvPr/>
        </p:nvSpPr>
        <p:spPr bwMode="auto">
          <a:xfrm>
            <a:off x="1708150" y="4632325"/>
            <a:ext cx="45767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Arial"/>
            </a:endParaRPr>
          </a:p>
        </p:txBody>
      </p:sp>
      <p:sp>
        <p:nvSpPr>
          <p:cNvPr id="167" name="Text Box 236"/>
          <p:cNvSpPr txBox="1">
            <a:spLocks noChangeAspect="1" noChangeArrowheads="1"/>
          </p:cNvSpPr>
          <p:nvPr/>
        </p:nvSpPr>
        <p:spPr bwMode="auto">
          <a:xfrm>
            <a:off x="3531818" y="1948547"/>
            <a:ext cx="10486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L2 cache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(SRAM)</a:t>
            </a:r>
          </a:p>
        </p:txBody>
      </p:sp>
      <p:sp>
        <p:nvSpPr>
          <p:cNvPr id="169" name="Text Box 243"/>
          <p:cNvSpPr txBox="1">
            <a:spLocks noChangeAspect="1" noChangeArrowheads="1"/>
          </p:cNvSpPr>
          <p:nvPr/>
        </p:nvSpPr>
        <p:spPr bwMode="auto">
          <a:xfrm>
            <a:off x="4962526" y="1641804"/>
            <a:ext cx="28384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L1 cache holds </a:t>
            </a: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cache lines (blocks) </a:t>
            </a: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retrieved from the L2 cache.</a:t>
            </a:r>
          </a:p>
        </p:txBody>
      </p:sp>
      <p:sp>
        <p:nvSpPr>
          <p:cNvPr id="171" name="Text Box 233"/>
          <p:cNvSpPr txBox="1">
            <a:spLocks noChangeAspect="1" noChangeArrowheads="1"/>
          </p:cNvSpPr>
          <p:nvPr/>
        </p:nvSpPr>
        <p:spPr bwMode="auto">
          <a:xfrm>
            <a:off x="4573588" y="973465"/>
            <a:ext cx="29194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CPU registers hold </a:t>
            </a: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word</a:t>
            </a: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s retrieved from </a:t>
            </a:r>
            <a:r>
              <a:rPr kumimoji="0" lang="en-US" sz="140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th</a:t>
            </a:r>
            <a:r>
              <a:rPr lang="en-US" sz="1400" kern="0" dirty="0">
                <a:solidFill>
                  <a:srgbClr val="C00000"/>
                </a:solidFill>
                <a:latin typeface="Calibri" panose="020F0502020204030204" pitchFamily="34" charset="0"/>
                <a:cs typeface="Arial"/>
              </a:rPr>
              <a:t>e L1 cache</a:t>
            </a: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.</a:t>
            </a:r>
          </a:p>
        </p:txBody>
      </p:sp>
      <p:sp>
        <p:nvSpPr>
          <p:cNvPr id="174" name="Text Box 231"/>
          <p:cNvSpPr txBox="1">
            <a:spLocks noChangeAspect="1" noChangeArrowheads="1"/>
          </p:cNvSpPr>
          <p:nvPr/>
        </p:nvSpPr>
        <p:spPr bwMode="auto">
          <a:xfrm>
            <a:off x="5365751" y="2403800"/>
            <a:ext cx="26289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L2 cache holds </a:t>
            </a: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cache lines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 retrieved from L3 cache.</a:t>
            </a:r>
          </a:p>
        </p:txBody>
      </p:sp>
      <p:sp>
        <p:nvSpPr>
          <p:cNvPr id="176" name="Text Box 247"/>
          <p:cNvSpPr txBox="1">
            <a:spLocks noChangeAspect="1" noChangeArrowheads="1"/>
          </p:cNvSpPr>
          <p:nvPr/>
        </p:nvSpPr>
        <p:spPr bwMode="auto">
          <a:xfrm>
            <a:off x="3235325" y="644009"/>
            <a:ext cx="4635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L0:</a:t>
            </a:r>
          </a:p>
        </p:txBody>
      </p:sp>
      <p:sp>
        <p:nvSpPr>
          <p:cNvPr id="177" name="Text Box 248"/>
          <p:cNvSpPr txBox="1">
            <a:spLocks noChangeAspect="1" noChangeArrowheads="1"/>
          </p:cNvSpPr>
          <p:nvPr/>
        </p:nvSpPr>
        <p:spPr bwMode="auto">
          <a:xfrm>
            <a:off x="2867025" y="1353622"/>
            <a:ext cx="4635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L1:</a:t>
            </a:r>
          </a:p>
        </p:txBody>
      </p:sp>
      <p:sp>
        <p:nvSpPr>
          <p:cNvPr id="178" name="Text Box 249"/>
          <p:cNvSpPr txBox="1">
            <a:spLocks noChangeAspect="1" noChangeArrowheads="1"/>
          </p:cNvSpPr>
          <p:nvPr/>
        </p:nvSpPr>
        <p:spPr bwMode="auto">
          <a:xfrm>
            <a:off x="2486025" y="2041009"/>
            <a:ext cx="4635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L2:</a:t>
            </a:r>
          </a:p>
        </p:txBody>
      </p:sp>
      <p:sp>
        <p:nvSpPr>
          <p:cNvPr id="179" name="Text Box 250"/>
          <p:cNvSpPr txBox="1">
            <a:spLocks noChangeAspect="1" noChangeArrowheads="1"/>
          </p:cNvSpPr>
          <p:nvPr/>
        </p:nvSpPr>
        <p:spPr bwMode="auto">
          <a:xfrm>
            <a:off x="2079625" y="2796659"/>
            <a:ext cx="4635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L3:</a:t>
            </a:r>
          </a:p>
        </p:txBody>
      </p:sp>
      <p:sp>
        <p:nvSpPr>
          <p:cNvPr id="180" name="Text Box 251"/>
          <p:cNvSpPr txBox="1">
            <a:spLocks noChangeAspect="1" noChangeArrowheads="1"/>
          </p:cNvSpPr>
          <p:nvPr/>
        </p:nvSpPr>
        <p:spPr bwMode="auto">
          <a:xfrm>
            <a:off x="1554163" y="3795197"/>
            <a:ext cx="4635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L4:</a:t>
            </a:r>
          </a:p>
        </p:txBody>
      </p:sp>
      <p:sp>
        <p:nvSpPr>
          <p:cNvPr id="181" name="Text Box 252"/>
          <p:cNvSpPr txBox="1">
            <a:spLocks noChangeAspect="1" noChangeArrowheads="1"/>
          </p:cNvSpPr>
          <p:nvPr/>
        </p:nvSpPr>
        <p:spPr bwMode="auto">
          <a:xfrm>
            <a:off x="933450" y="4912797"/>
            <a:ext cx="4635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L5:</a:t>
            </a:r>
          </a:p>
        </p:txBody>
      </p:sp>
      <p:sp>
        <p:nvSpPr>
          <p:cNvPr id="182" name="Text Box 289"/>
          <p:cNvSpPr txBox="1">
            <a:spLocks noChangeAspect="1" noChangeArrowheads="1"/>
          </p:cNvSpPr>
          <p:nvPr/>
        </p:nvSpPr>
        <p:spPr bwMode="auto">
          <a:xfrm>
            <a:off x="130175" y="1137553"/>
            <a:ext cx="1010213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Smaller,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faster,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and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costlier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(per byte)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storage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devices</a:t>
            </a:r>
          </a:p>
        </p:txBody>
      </p:sp>
      <p:sp>
        <p:nvSpPr>
          <p:cNvPr id="183" name="Line 291"/>
          <p:cNvSpPr>
            <a:spLocks noChangeShapeType="1"/>
          </p:cNvSpPr>
          <p:nvPr/>
        </p:nvSpPr>
        <p:spPr bwMode="auto">
          <a:xfrm flipV="1">
            <a:off x="90487" y="595643"/>
            <a:ext cx="33337" cy="2512682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Arial"/>
            </a:endParaRPr>
          </a:p>
        </p:txBody>
      </p:sp>
      <p:sp>
        <p:nvSpPr>
          <p:cNvPr id="184" name="Line 292"/>
          <p:cNvSpPr>
            <a:spLocks noChangeAspect="1" noChangeShapeType="1"/>
          </p:cNvSpPr>
          <p:nvPr/>
        </p:nvSpPr>
        <p:spPr bwMode="auto">
          <a:xfrm>
            <a:off x="1117600" y="5743575"/>
            <a:ext cx="5765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Arial"/>
            </a:endParaRPr>
          </a:p>
        </p:txBody>
      </p:sp>
      <p:sp>
        <p:nvSpPr>
          <p:cNvPr id="185" name="Text Box 293"/>
          <p:cNvSpPr txBox="1">
            <a:spLocks noChangeAspect="1" noChangeArrowheads="1"/>
          </p:cNvSpPr>
          <p:nvPr/>
        </p:nvSpPr>
        <p:spPr bwMode="auto">
          <a:xfrm>
            <a:off x="3531818" y="2780397"/>
            <a:ext cx="10486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L3 cache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(SRAM)</a:t>
            </a:r>
          </a:p>
        </p:txBody>
      </p:sp>
      <p:sp>
        <p:nvSpPr>
          <p:cNvPr id="187" name="Text Box 295"/>
          <p:cNvSpPr txBox="1">
            <a:spLocks noChangeAspect="1" noChangeArrowheads="1"/>
          </p:cNvSpPr>
          <p:nvPr/>
        </p:nvSpPr>
        <p:spPr bwMode="auto">
          <a:xfrm>
            <a:off x="5810250" y="3305501"/>
            <a:ext cx="28765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L3 cache holds </a:t>
            </a: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cache lines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 retrieved from main memory.</a:t>
            </a:r>
          </a:p>
        </p:txBody>
      </p:sp>
      <p:sp>
        <p:nvSpPr>
          <p:cNvPr id="189" name="Text Box 297"/>
          <p:cNvSpPr txBox="1">
            <a:spLocks noChangeAspect="1" noChangeArrowheads="1"/>
          </p:cNvSpPr>
          <p:nvPr/>
        </p:nvSpPr>
        <p:spPr bwMode="auto">
          <a:xfrm>
            <a:off x="387350" y="5963722"/>
            <a:ext cx="4635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L6:</a:t>
            </a:r>
          </a:p>
        </p:txBody>
      </p:sp>
      <p:sp>
        <p:nvSpPr>
          <p:cNvPr id="234" name="Text Box 229"/>
          <p:cNvSpPr txBox="1">
            <a:spLocks noChangeAspect="1" noChangeArrowheads="1"/>
          </p:cNvSpPr>
          <p:nvPr/>
        </p:nvSpPr>
        <p:spPr bwMode="auto">
          <a:xfrm>
            <a:off x="6399689" y="4346121"/>
            <a:ext cx="25498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Main memory holds </a:t>
            </a: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disk blocks </a:t>
            </a: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retrieved from local disks.</a:t>
            </a:r>
          </a:p>
        </p:txBody>
      </p:sp>
    </p:spTree>
    <p:extLst>
      <p:ext uri="{BB962C8B-B14F-4D97-AF65-F5344CB8AC3E}">
        <p14:creationId xmlns:p14="http://schemas.microsoft.com/office/powerpoint/2010/main" val="3567856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AC71A-FB00-A041-A912-1CF5D9B650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Memory Access using Cache</a:t>
            </a:r>
          </a:p>
        </p:txBody>
      </p:sp>
    </p:spTree>
    <p:extLst>
      <p:ext uri="{BB962C8B-B14F-4D97-AF65-F5344CB8AC3E}">
        <p14:creationId xmlns:p14="http://schemas.microsoft.com/office/powerpoint/2010/main" val="250136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Who manages transfers?</a:t>
            </a:r>
            <a:endParaRPr dirty="0">
              <a:sym typeface="Calibri"/>
            </a:endParaRPr>
          </a:p>
        </p:txBody>
      </p:sp>
      <p:sp>
        <p:nvSpPr>
          <p:cNvPr id="338" name="Google Shape;338;p17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8363272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32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egisters ↔ Memory</a:t>
            </a:r>
            <a:endParaRPr dirty="0">
              <a:solidFill>
                <a:srgbClr val="0070C0"/>
              </a:solidFill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compiler (or assembly level programmer)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32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ache ↔ Main memory</a:t>
            </a:r>
            <a:endParaRPr dirty="0">
              <a:solidFill>
                <a:srgbClr val="0070C0"/>
              </a:solidFill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the cache controller hardware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32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ain memory ↔ Disks (secondary storage)</a:t>
            </a:r>
            <a:endParaRPr dirty="0">
              <a:solidFill>
                <a:srgbClr val="0070C0"/>
              </a:solidFill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the OS (virtual memory, which is a later topic)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Virtual to physical address mapping assisted by the hardware (TLB)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the programmer (files)</a:t>
            </a:r>
            <a:endParaRPr dirty="0"/>
          </a:p>
        </p:txBody>
      </p:sp>
      <p:sp>
        <p:nvSpPr>
          <p:cNvPr id="342" name="Google Shape;342;p17"/>
          <p:cNvSpPr/>
          <p:nvPr/>
        </p:nvSpPr>
        <p:spPr>
          <a:xfrm>
            <a:off x="457200" y="2743200"/>
            <a:ext cx="8229600" cy="109728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 are here</a:t>
            </a:r>
            <a:endParaRPr sz="24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7"/>
          <p:cNvSpPr/>
          <p:nvPr/>
        </p:nvSpPr>
        <p:spPr>
          <a:xfrm>
            <a:off x="508000" y="2136600"/>
            <a:ext cx="7933800" cy="50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7"/>
          <p:cNvSpPr/>
          <p:nvPr/>
        </p:nvSpPr>
        <p:spPr>
          <a:xfrm>
            <a:off x="508000" y="3126695"/>
            <a:ext cx="8096448" cy="6433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7"/>
          <p:cNvSpPr/>
          <p:nvPr/>
        </p:nvSpPr>
        <p:spPr>
          <a:xfrm>
            <a:off x="736650" y="4322675"/>
            <a:ext cx="7950150" cy="195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601;g5ce8b99149_0_339">
            <a:extLst>
              <a:ext uri="{FF2B5EF4-FFF2-40B4-BE49-F238E27FC236}">
                <a16:creationId xmlns:a16="http://schemas.microsoft.com/office/drawing/2014/main" id="{000F3455-EFE1-9643-99F3-3182D41CA600}"/>
              </a:ext>
            </a:extLst>
          </p:cNvPr>
          <p:cNvSpPr txBox="1">
            <a:spLocks/>
          </p:cNvSpPr>
          <p:nvPr/>
        </p:nvSpPr>
        <p:spPr>
          <a:xfrm>
            <a:off x="31924" y="6540798"/>
            <a:ext cx="435597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: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Krste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Asanović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 &amp; Randy H. Katz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890295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246C6-D05D-FC40-81FB-88DC4F596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Philosophy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D21FC-5BE8-AB44-AE46-D5BAF613F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073" y="2686927"/>
            <a:ext cx="8207375" cy="1367929"/>
          </a:xfrm>
        </p:spPr>
        <p:txBody>
          <a:bodyPr/>
          <a:lstStyle/>
          <a:p>
            <a:r>
              <a:rPr lang="en-IN" dirty="0"/>
              <a:t>Programmer-invisible hardware mechanism to give </a:t>
            </a:r>
            <a:r>
              <a:rPr lang="en-IN" b="1" i="1" dirty="0"/>
              <a:t>illusion </a:t>
            </a:r>
            <a:r>
              <a:rPr lang="en-IN" dirty="0"/>
              <a:t>of speed of fastest memory with size of largest memory </a:t>
            </a:r>
          </a:p>
          <a:p>
            <a:pPr lvl="1"/>
            <a:r>
              <a:rPr lang="en-IN" dirty="0"/>
              <a:t>Works fine (mostly) even if programmer has no idea what a cache is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E46514-4B70-A944-BBCD-7C8751032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62" y="1021638"/>
            <a:ext cx="8431712" cy="133961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EFF6F1-9EEA-AB4E-A22F-83A0843CD0C7}"/>
              </a:ext>
            </a:extLst>
          </p:cNvPr>
          <p:cNvSpPr txBox="1">
            <a:spLocks/>
          </p:cNvSpPr>
          <p:nvPr/>
        </p:nvSpPr>
        <p:spPr bwMode="auto">
          <a:xfrm>
            <a:off x="417682" y="4301191"/>
            <a:ext cx="8207375" cy="1367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Wingdings" pitchFamily="2" charset="2"/>
              <a:buChar char="§"/>
              <a:defRPr sz="20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N" dirty="0"/>
              <a:t>A small, interim storage component that transparently retains (caches) data from recently accessed locations </a:t>
            </a:r>
          </a:p>
          <a:p>
            <a:pPr marL="0" indent="0">
              <a:buNone/>
            </a:pPr>
            <a:r>
              <a:rPr lang="en-IN" kern="0" dirty="0"/>
              <a:t> </a:t>
            </a:r>
          </a:p>
          <a:p>
            <a:pPr marL="457200" lvl="1" indent="0">
              <a:buFont typeface="Wingdings" pitchFamily="2" charset="2"/>
              <a:buNone/>
            </a:pPr>
            <a:endParaRPr lang="en-US" kern="0" dirty="0"/>
          </a:p>
          <a:p>
            <a:pPr marL="457200" lvl="1" indent="0">
              <a:buFont typeface="Wingdings" pitchFamily="2" charset="2"/>
              <a:buNone/>
            </a:pPr>
            <a:endParaRPr lang="en-US" kern="0" dirty="0"/>
          </a:p>
          <a:p>
            <a:pPr marL="457200" lvl="1" indent="0">
              <a:buFont typeface="Wingdings" pitchFamily="2" charset="2"/>
              <a:buNone/>
            </a:pPr>
            <a:endParaRPr lang="en-US" kern="0" dirty="0"/>
          </a:p>
          <a:p>
            <a:pPr marL="457200" lvl="1" indent="0">
              <a:buFont typeface="Wingdings" pitchFamily="2" charset="2"/>
              <a:buNone/>
            </a:pPr>
            <a:endParaRPr lang="en-US" kern="0" dirty="0"/>
          </a:p>
          <a:p>
            <a:pPr marL="457200" lvl="1" indent="0">
              <a:buFont typeface="Wingdings" pitchFamily="2" charset="2"/>
              <a:buNone/>
            </a:pPr>
            <a:endParaRPr lang="en-US" kern="0" dirty="0"/>
          </a:p>
          <a:p>
            <a:pPr marL="457200" lvl="1" indent="0">
              <a:buFont typeface="Wingdings" pitchFamily="2" charset="2"/>
              <a:buNone/>
            </a:pPr>
            <a:endParaRPr lang="en-US" kern="0" dirty="0"/>
          </a:p>
        </p:txBody>
      </p:sp>
      <p:sp>
        <p:nvSpPr>
          <p:cNvPr id="8" name="Google Shape;601;g5ce8b99149_0_339">
            <a:extLst>
              <a:ext uri="{FF2B5EF4-FFF2-40B4-BE49-F238E27FC236}">
                <a16:creationId xmlns:a16="http://schemas.microsoft.com/office/drawing/2014/main" id="{8D3A6704-F3D4-0D41-A8F5-9BD3897D0E20}"/>
              </a:ext>
            </a:extLst>
          </p:cNvPr>
          <p:cNvSpPr txBox="1">
            <a:spLocks/>
          </p:cNvSpPr>
          <p:nvPr/>
        </p:nvSpPr>
        <p:spPr>
          <a:xfrm>
            <a:off x="32116" y="6492900"/>
            <a:ext cx="435597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: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MIT Course 6.004 Computation Structures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9" name="TextBox 8">
            <a:hlinkClick r:id="rId3" action="ppaction://hlinksldjump"/>
            <a:extLst>
              <a:ext uri="{FF2B5EF4-FFF2-40B4-BE49-F238E27FC236}">
                <a16:creationId xmlns:a16="http://schemas.microsoft.com/office/drawing/2014/main" id="{50ACED3F-F6DB-3045-B1C8-C1C76BA84846}"/>
              </a:ext>
            </a:extLst>
          </p:cNvPr>
          <p:cNvSpPr txBox="1"/>
          <p:nvPr/>
        </p:nvSpPr>
        <p:spPr>
          <a:xfrm>
            <a:off x="387778" y="5915455"/>
            <a:ext cx="3644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hlinkClick r:id="rId4" action="ppaction://hlinksldjump"/>
              </a:rPr>
              <a:t>Programmer visible Cache?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746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89000"/>
            <a:ext cx="9144000" cy="50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4"/>
          <p:cNvSpPr/>
          <p:nvPr/>
        </p:nvSpPr>
        <p:spPr>
          <a:xfrm>
            <a:off x="4097450" y="1812400"/>
            <a:ext cx="891300" cy="261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6" name="Google Shape;146;p4"/>
          <p:cNvCxnSpPr/>
          <p:nvPr/>
        </p:nvCxnSpPr>
        <p:spPr>
          <a:xfrm>
            <a:off x="4053950" y="2008300"/>
            <a:ext cx="934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7" name="Google Shape;147;p4"/>
          <p:cNvCxnSpPr/>
          <p:nvPr/>
        </p:nvCxnSpPr>
        <p:spPr>
          <a:xfrm>
            <a:off x="4053950" y="3086225"/>
            <a:ext cx="934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8" name="Google Shape;148;p4"/>
          <p:cNvCxnSpPr/>
          <p:nvPr/>
        </p:nvCxnSpPr>
        <p:spPr>
          <a:xfrm>
            <a:off x="4031750" y="4023300"/>
            <a:ext cx="970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9" name="Google Shape;149;p4"/>
          <p:cNvCxnSpPr/>
          <p:nvPr/>
        </p:nvCxnSpPr>
        <p:spPr>
          <a:xfrm>
            <a:off x="3948550" y="4251900"/>
            <a:ext cx="10941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601;g5ce8b99149_0_339">
            <a:extLst>
              <a:ext uri="{FF2B5EF4-FFF2-40B4-BE49-F238E27FC236}">
                <a16:creationId xmlns:a16="http://schemas.microsoft.com/office/drawing/2014/main" id="{E7736240-C6D2-9D48-AFA9-EE4E1AD0D2F9}"/>
              </a:ext>
            </a:extLst>
          </p:cNvPr>
          <p:cNvSpPr txBox="1">
            <a:spLocks/>
          </p:cNvSpPr>
          <p:nvPr/>
        </p:nvSpPr>
        <p:spPr>
          <a:xfrm>
            <a:off x="31924" y="6540798"/>
            <a:ext cx="435597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: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Krste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Asanović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 &amp; Randy H. Katz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13649445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246C6-D05D-FC40-81FB-88DC4F596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Philosophy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D21FC-5BE8-AB44-AE46-D5BAF613F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073" y="2686927"/>
            <a:ext cx="8207375" cy="3550385"/>
          </a:xfrm>
        </p:spPr>
        <p:txBody>
          <a:bodyPr/>
          <a:lstStyle/>
          <a:p>
            <a:r>
              <a:rPr lang="en-IN" dirty="0"/>
              <a:t>Processor sends accesses to cache </a:t>
            </a:r>
          </a:p>
          <a:p>
            <a:pPr lvl="1"/>
            <a:r>
              <a:rPr lang="en-IN" dirty="0"/>
              <a:t>Cache hit: Data for this address in cache, returned quickly </a:t>
            </a:r>
          </a:p>
          <a:p>
            <a:pPr lvl="1"/>
            <a:r>
              <a:rPr lang="en-IN" dirty="0"/>
              <a:t>Cache miss: Data not in cache </a:t>
            </a:r>
          </a:p>
          <a:p>
            <a:pPr lvl="2"/>
            <a:r>
              <a:rPr lang="en-IN" dirty="0"/>
              <a:t>Fetch data from memory, send it back to processor</a:t>
            </a:r>
          </a:p>
          <a:p>
            <a:pPr lvl="2"/>
            <a:r>
              <a:rPr lang="en-IN" dirty="0"/>
              <a:t>Retain this data in the cache (replacing some other data) </a:t>
            </a:r>
          </a:p>
          <a:p>
            <a:r>
              <a:rPr lang="en-IN" dirty="0"/>
              <a:t>Processor must deal with variable memory access time</a:t>
            </a:r>
            <a:br>
              <a:rPr lang="en-IN" dirty="0"/>
            </a:br>
            <a:endParaRPr lang="en-IN" dirty="0"/>
          </a:p>
          <a:p>
            <a:pPr lvl="3"/>
            <a:endParaRPr lang="en-IN" dirty="0"/>
          </a:p>
          <a:p>
            <a:endParaRPr lang="en-IN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E46514-4B70-A944-BBCD-7C8751032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62" y="1021638"/>
            <a:ext cx="8431712" cy="1339618"/>
          </a:xfrm>
          <a:prstGeom prst="rect">
            <a:avLst/>
          </a:prstGeom>
        </p:spPr>
      </p:pic>
      <p:sp>
        <p:nvSpPr>
          <p:cNvPr id="8" name="Google Shape;601;g5ce8b99149_0_339">
            <a:extLst>
              <a:ext uri="{FF2B5EF4-FFF2-40B4-BE49-F238E27FC236}">
                <a16:creationId xmlns:a16="http://schemas.microsoft.com/office/drawing/2014/main" id="{F611060E-14E1-304D-97ED-54C11E78DC95}"/>
              </a:ext>
            </a:extLst>
          </p:cNvPr>
          <p:cNvSpPr txBox="1">
            <a:spLocks/>
          </p:cNvSpPr>
          <p:nvPr/>
        </p:nvSpPr>
        <p:spPr>
          <a:xfrm>
            <a:off x="32116" y="6492900"/>
            <a:ext cx="435597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: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MIT Course 6.004 Computation Structures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07871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BB672-3CB7-6543-A303-0CFA5CB20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Access without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88F0A-F47C-CF46-9450-C5B0B2701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Load word instruction: </a:t>
            </a:r>
            <a:r>
              <a:rPr lang="en-IN" b="1" dirty="0" err="1">
                <a:latin typeface="Courier" pitchFamily="2" charset="0"/>
              </a:rPr>
              <a:t>lw</a:t>
            </a:r>
            <a:r>
              <a:rPr lang="en-IN" b="1" dirty="0">
                <a:latin typeface="Courier" pitchFamily="2" charset="0"/>
              </a:rPr>
              <a:t> t0, 0(t1)</a:t>
            </a:r>
            <a:br>
              <a:rPr lang="en-IN" b="1" dirty="0">
                <a:latin typeface="Courier" pitchFamily="2" charset="0"/>
              </a:rPr>
            </a:br>
            <a:r>
              <a:rPr lang="en-IN" b="1" dirty="0">
                <a:latin typeface="Courier" pitchFamily="2" charset="0"/>
              </a:rPr>
              <a:t>t1</a:t>
            </a:r>
            <a:r>
              <a:rPr lang="en-IN" b="1" dirty="0"/>
              <a:t> </a:t>
            </a:r>
            <a:r>
              <a:rPr lang="en-IN" dirty="0"/>
              <a:t>contains </a:t>
            </a:r>
            <a:r>
              <a:rPr lang="en-IN" b="1" dirty="0">
                <a:latin typeface="Courier" pitchFamily="2" charset="0"/>
              </a:rPr>
              <a:t>0x12F0</a:t>
            </a:r>
            <a:r>
              <a:rPr lang="en-IN" b="1" dirty="0"/>
              <a:t> </a:t>
            </a:r>
            <a:r>
              <a:rPr lang="en-IN" dirty="0"/>
              <a:t>Memory</a:t>
            </a:r>
            <a:r>
              <a:rPr lang="en-IN" dirty="0">
                <a:latin typeface="Courier" pitchFamily="2" charset="0"/>
              </a:rPr>
              <a:t>[</a:t>
            </a:r>
            <a:r>
              <a:rPr lang="en-IN" b="1" dirty="0">
                <a:latin typeface="Courier" pitchFamily="2" charset="0"/>
              </a:rPr>
              <a:t>0x12F0</a:t>
            </a:r>
            <a:r>
              <a:rPr lang="en-IN" dirty="0">
                <a:latin typeface="Courier" pitchFamily="2" charset="0"/>
              </a:rPr>
              <a:t>] = </a:t>
            </a:r>
            <a:r>
              <a:rPr lang="en-IN" b="1" dirty="0">
                <a:latin typeface="Courier" pitchFamily="2" charset="0"/>
              </a:rPr>
              <a:t>99 </a:t>
            </a:r>
            <a:endParaRPr lang="en-IN" dirty="0">
              <a:latin typeface="Courier" pitchFamily="2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IN" dirty="0"/>
              <a:t>Processor issues address </a:t>
            </a:r>
            <a:r>
              <a:rPr lang="en-IN" b="1" dirty="0">
                <a:latin typeface="Courier" pitchFamily="2" charset="0"/>
              </a:rPr>
              <a:t>0x12F0</a:t>
            </a:r>
            <a:r>
              <a:rPr lang="en-IN" b="1" dirty="0"/>
              <a:t> </a:t>
            </a:r>
            <a:r>
              <a:rPr lang="en-IN" dirty="0"/>
              <a:t>to Memory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dirty="0"/>
              <a:t>Memory reads word at address </a:t>
            </a:r>
            <a:r>
              <a:rPr lang="en-IN" b="1" dirty="0">
                <a:latin typeface="Courier" pitchFamily="2" charset="0"/>
              </a:rPr>
              <a:t>0x12F0 </a:t>
            </a:r>
            <a:r>
              <a:rPr lang="en-IN" dirty="0">
                <a:latin typeface="Courier" pitchFamily="2" charset="0"/>
              </a:rPr>
              <a:t>(</a:t>
            </a:r>
            <a:r>
              <a:rPr lang="en-IN" b="1" dirty="0">
                <a:latin typeface="Courier" pitchFamily="2" charset="0"/>
              </a:rPr>
              <a:t>99</a:t>
            </a:r>
            <a:r>
              <a:rPr lang="en-IN" dirty="0">
                <a:latin typeface="Courier" pitchFamily="2" charset="0"/>
              </a:rPr>
              <a:t>)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dirty="0"/>
              <a:t>Memory sends </a:t>
            </a:r>
            <a:r>
              <a:rPr lang="en-IN" b="1" dirty="0">
                <a:latin typeface="Courier" pitchFamily="2" charset="0"/>
              </a:rPr>
              <a:t>99</a:t>
            </a:r>
            <a:r>
              <a:rPr lang="en-IN" b="1" dirty="0"/>
              <a:t> </a:t>
            </a:r>
            <a:r>
              <a:rPr lang="en-IN" dirty="0"/>
              <a:t>to Processor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dirty="0"/>
              <a:t>Processor loads </a:t>
            </a:r>
            <a:r>
              <a:rPr lang="en-IN" b="1" dirty="0">
                <a:latin typeface="Courier" pitchFamily="2" charset="0"/>
              </a:rPr>
              <a:t>99</a:t>
            </a:r>
            <a:r>
              <a:rPr lang="en-IN" b="1" dirty="0"/>
              <a:t> </a:t>
            </a:r>
            <a:r>
              <a:rPr lang="en-IN" dirty="0"/>
              <a:t>into register </a:t>
            </a:r>
            <a:r>
              <a:rPr lang="en-IN" b="1" dirty="0">
                <a:latin typeface="Courier" pitchFamily="2" charset="0"/>
              </a:rPr>
              <a:t>t0 </a:t>
            </a:r>
            <a:endParaRPr lang="en-IN" dirty="0">
              <a:latin typeface="Courier" pitchFamily="2" charset="0"/>
            </a:endParaRPr>
          </a:p>
          <a:p>
            <a:pPr marL="400050" lvl="1" indent="0">
              <a:buNone/>
            </a:pPr>
            <a:br>
              <a:rPr lang="en-IN" dirty="0"/>
            </a:br>
            <a:endParaRPr lang="en-IN" dirty="0"/>
          </a:p>
          <a:p>
            <a:pPr marL="85725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Google Shape;601;g5ce8b99149_0_339">
            <a:extLst>
              <a:ext uri="{FF2B5EF4-FFF2-40B4-BE49-F238E27FC236}">
                <a16:creationId xmlns:a16="http://schemas.microsoft.com/office/drawing/2014/main" id="{1C9DB14E-4797-4B4E-B5A4-97A94D5146F5}"/>
              </a:ext>
            </a:extLst>
          </p:cNvPr>
          <p:cNvSpPr txBox="1">
            <a:spLocks/>
          </p:cNvSpPr>
          <p:nvPr/>
        </p:nvSpPr>
        <p:spPr>
          <a:xfrm>
            <a:off x="31924" y="6540798"/>
            <a:ext cx="435597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: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Krste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Asanović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 &amp; Randy H. Katz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2015587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0525-EAE7-B241-9923-6AB0669F7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Cache to Computer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87B0EC-4CEA-584D-9491-5307C6427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96752"/>
            <a:ext cx="8641981" cy="4739835"/>
          </a:xfrm>
          <a:prstGeom prst="rect">
            <a:avLst/>
          </a:prstGeom>
        </p:spPr>
      </p:pic>
      <p:sp>
        <p:nvSpPr>
          <p:cNvPr id="5" name="Google Shape;601;g5ce8b99149_0_339">
            <a:extLst>
              <a:ext uri="{FF2B5EF4-FFF2-40B4-BE49-F238E27FC236}">
                <a16:creationId xmlns:a16="http://schemas.microsoft.com/office/drawing/2014/main" id="{EE53755F-76C2-874F-83B9-BCA386FADA28}"/>
              </a:ext>
            </a:extLst>
          </p:cNvPr>
          <p:cNvSpPr txBox="1">
            <a:spLocks/>
          </p:cNvSpPr>
          <p:nvPr/>
        </p:nvSpPr>
        <p:spPr>
          <a:xfrm>
            <a:off x="31924" y="6540798"/>
            <a:ext cx="435597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: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Krste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Asanović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 &amp; Randy H. Katz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26299768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F61DD-9E30-534F-9A95-36569A86C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Access with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4BC4C-EFC6-D843-8A3F-F7B2B878B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Load word instruction: </a:t>
            </a:r>
            <a:r>
              <a:rPr lang="en-IN" b="1" dirty="0" err="1">
                <a:latin typeface="Courier" pitchFamily="2" charset="0"/>
              </a:rPr>
              <a:t>lw</a:t>
            </a:r>
            <a:r>
              <a:rPr lang="en-IN" b="1" dirty="0">
                <a:latin typeface="Courier" pitchFamily="2" charset="0"/>
              </a:rPr>
              <a:t> t0,0(t1)</a:t>
            </a:r>
            <a:br>
              <a:rPr lang="en-IN" b="1" dirty="0">
                <a:latin typeface="Courier" pitchFamily="2" charset="0"/>
              </a:rPr>
            </a:br>
            <a:endParaRPr lang="en-IN" b="1" dirty="0">
              <a:latin typeface="Courier" pitchFamily="2" charset="0"/>
            </a:endParaRPr>
          </a:p>
          <a:p>
            <a:r>
              <a:rPr lang="en-IN" b="1" dirty="0">
                <a:latin typeface="Courier" pitchFamily="2" charset="0"/>
              </a:rPr>
              <a:t>t1 </a:t>
            </a:r>
            <a:r>
              <a:rPr lang="en-IN" dirty="0"/>
              <a:t>contains </a:t>
            </a:r>
            <a:r>
              <a:rPr lang="en-IN" b="1" dirty="0">
                <a:latin typeface="Courier" pitchFamily="2" charset="0"/>
              </a:rPr>
              <a:t>0x12F0</a:t>
            </a:r>
            <a:r>
              <a:rPr lang="en-IN" dirty="0"/>
              <a:t>, Memory[0x12F0] = 99 </a:t>
            </a:r>
          </a:p>
          <a:p>
            <a:r>
              <a:rPr lang="en-IN" dirty="0"/>
              <a:t>With cache: </a:t>
            </a:r>
          </a:p>
          <a:p>
            <a:pPr marL="0" indent="0">
              <a:buNone/>
            </a:pPr>
            <a:r>
              <a:rPr lang="en-IN" dirty="0"/>
              <a:t>	Processor issues address </a:t>
            </a:r>
            <a:r>
              <a:rPr lang="en-IN" b="1" dirty="0">
                <a:latin typeface="Courier" pitchFamily="2" charset="0"/>
              </a:rPr>
              <a:t>0x12F0</a:t>
            </a:r>
            <a:r>
              <a:rPr lang="en-IN" dirty="0"/>
              <a:t> to Cache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dirty="0"/>
              <a:t>Cache checks to see if has copy of data at address </a:t>
            </a:r>
            <a:r>
              <a:rPr lang="en-IN" sz="2400" b="1" dirty="0">
                <a:latin typeface="Courier" pitchFamily="2" charset="0"/>
              </a:rPr>
              <a:t>0x12F0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dirty="0"/>
              <a:t>If finds a match (Hit): cache reads 99, sends to processor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dirty="0"/>
              <a:t>No match (Miss): cache sends address </a:t>
            </a:r>
            <a:r>
              <a:rPr lang="en-IN" sz="2400" b="1" dirty="0">
                <a:latin typeface="Courier" pitchFamily="2" charset="0"/>
              </a:rPr>
              <a:t>0x12F0</a:t>
            </a:r>
            <a:r>
              <a:rPr lang="en-IN" dirty="0"/>
              <a:t> to Memory </a:t>
            </a:r>
          </a:p>
          <a:p>
            <a:pPr marL="1314450" lvl="2" indent="-514350">
              <a:buFont typeface="+mj-lt"/>
              <a:buAutoNum type="romanUcPeriod"/>
            </a:pPr>
            <a:r>
              <a:rPr lang="en-IN" dirty="0"/>
              <a:t>Memory reads 99 at address </a:t>
            </a:r>
            <a:r>
              <a:rPr lang="en-IN" sz="2400" b="1" dirty="0">
                <a:latin typeface="Courier" pitchFamily="2" charset="0"/>
              </a:rPr>
              <a:t>0x12F0</a:t>
            </a:r>
            <a:r>
              <a:rPr lang="en-IN" dirty="0"/>
              <a:t> </a:t>
            </a:r>
          </a:p>
          <a:p>
            <a:pPr marL="1314450" lvl="2" indent="-514350">
              <a:buFont typeface="+mj-lt"/>
              <a:buAutoNum type="romanUcPeriod"/>
            </a:pPr>
            <a:r>
              <a:rPr lang="en-IN" dirty="0"/>
              <a:t>Memory sends 99 to Cache </a:t>
            </a:r>
          </a:p>
          <a:p>
            <a:pPr marL="1314450" lvl="2" indent="-514350">
              <a:buFont typeface="+mj-lt"/>
              <a:buAutoNum type="romanUcPeriod"/>
            </a:pPr>
            <a:r>
              <a:rPr lang="en-IN" dirty="0"/>
              <a:t>Cache replaces word which can store </a:t>
            </a:r>
            <a:r>
              <a:rPr lang="en-IN" sz="2400" b="1" dirty="0">
                <a:latin typeface="Courier" pitchFamily="2" charset="0"/>
              </a:rPr>
              <a:t>0x12F0</a:t>
            </a:r>
            <a:r>
              <a:rPr lang="en-IN" dirty="0"/>
              <a:t> with new 99 </a:t>
            </a:r>
          </a:p>
          <a:p>
            <a:pPr marL="1314450" lvl="2" indent="-514350">
              <a:buFont typeface="+mj-lt"/>
              <a:buAutoNum type="romanUcPeriod"/>
            </a:pPr>
            <a:r>
              <a:rPr lang="en-IN" dirty="0"/>
              <a:t>Cache sends 99 to processor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IN" dirty="0"/>
              <a:t>Processor loads 99 into register t0 </a:t>
            </a:r>
          </a:p>
          <a:p>
            <a:pPr marL="400050" lvl="1" indent="0">
              <a:buNone/>
            </a:pPr>
            <a:endParaRPr lang="en-IN" dirty="0"/>
          </a:p>
          <a:p>
            <a:pPr marL="1314450" lvl="2" indent="-514350">
              <a:buFont typeface="+mj-lt"/>
              <a:buAutoNum type="romanUcPeriod"/>
            </a:pP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Google Shape;601;g5ce8b99149_0_339">
            <a:extLst>
              <a:ext uri="{FF2B5EF4-FFF2-40B4-BE49-F238E27FC236}">
                <a16:creationId xmlns:a16="http://schemas.microsoft.com/office/drawing/2014/main" id="{A51C7AE2-8109-5840-B249-DF7ECF2E677B}"/>
              </a:ext>
            </a:extLst>
          </p:cNvPr>
          <p:cNvSpPr txBox="1">
            <a:spLocks/>
          </p:cNvSpPr>
          <p:nvPr/>
        </p:nvSpPr>
        <p:spPr>
          <a:xfrm>
            <a:off x="31924" y="6540798"/>
            <a:ext cx="435597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: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Krste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Asanović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 &amp; Randy H. Katz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23422191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AC71A-FB00-A041-A912-1CF5D9B65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2564904"/>
            <a:ext cx="8208912" cy="1470025"/>
          </a:xfrm>
        </p:spPr>
        <p:txBody>
          <a:bodyPr/>
          <a:lstStyle/>
          <a:p>
            <a:r>
              <a:rPr lang="en-US" dirty="0"/>
              <a:t>Cache Memory – Invisible to Programmers</a:t>
            </a:r>
          </a:p>
        </p:txBody>
      </p:sp>
    </p:spTree>
    <p:extLst>
      <p:ext uri="{BB962C8B-B14F-4D97-AF65-F5344CB8AC3E}">
        <p14:creationId xmlns:p14="http://schemas.microsoft.com/office/powerpoint/2010/main" val="9496781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6314BF-95DD-D34D-B38B-5D231B5E0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Hierarchy Interface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9372A-3CB9-C845-9AF8-C1DF6CA22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859619"/>
            <a:ext cx="8207375" cy="2592710"/>
          </a:xfrm>
        </p:spPr>
        <p:txBody>
          <a:bodyPr/>
          <a:lstStyle/>
          <a:p>
            <a:r>
              <a:rPr lang="en-IN" dirty="0"/>
              <a:t>Programming model: Single memory, single address space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0367A8-B849-E14B-857D-7C92E1EE3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389869"/>
            <a:ext cx="4680520" cy="2062460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D1F436B-39D3-C741-A2F3-7BF05F2630F6}"/>
              </a:ext>
            </a:extLst>
          </p:cNvPr>
          <p:cNvSpPr txBox="1">
            <a:spLocks/>
          </p:cNvSpPr>
          <p:nvPr/>
        </p:nvSpPr>
        <p:spPr bwMode="auto">
          <a:xfrm>
            <a:off x="713293" y="3432384"/>
            <a:ext cx="8207375" cy="1076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Wingdings" pitchFamily="2" charset="2"/>
              <a:buChar char="§"/>
              <a:defRPr sz="20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N" dirty="0"/>
              <a:t>Machine </a:t>
            </a:r>
            <a:r>
              <a:rPr lang="en-IN" dirty="0">
                <a:solidFill>
                  <a:srgbClr val="FF0000"/>
                </a:solidFill>
              </a:rPr>
              <a:t>transparently</a:t>
            </a:r>
            <a:r>
              <a:rPr lang="en-IN" dirty="0"/>
              <a:t> stores data in fast or slow memory, depending on usage patterns </a:t>
            </a:r>
          </a:p>
          <a:p>
            <a:endParaRPr lang="en-US" kern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811D2F-E08F-B846-8D90-2EE853EFA3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54" y="4293096"/>
            <a:ext cx="7996594" cy="2007375"/>
          </a:xfrm>
          <a:prstGeom prst="rect">
            <a:avLst/>
          </a:prstGeom>
        </p:spPr>
      </p:pic>
      <p:sp>
        <p:nvSpPr>
          <p:cNvPr id="10" name="Google Shape;601;g5ce8b99149_0_339">
            <a:extLst>
              <a:ext uri="{FF2B5EF4-FFF2-40B4-BE49-F238E27FC236}">
                <a16:creationId xmlns:a16="http://schemas.microsoft.com/office/drawing/2014/main" id="{F7BFB43A-3D59-6D4D-BD0D-95A334A240DA}"/>
              </a:ext>
            </a:extLst>
          </p:cNvPr>
          <p:cNvSpPr txBox="1">
            <a:spLocks/>
          </p:cNvSpPr>
          <p:nvPr/>
        </p:nvSpPr>
        <p:spPr>
          <a:xfrm>
            <a:off x="32116" y="6492900"/>
            <a:ext cx="435597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: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MIT Course 6.004 Computation Structures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54675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8" name="Rectangle 6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Caches Concept (revision)</a:t>
            </a:r>
          </a:p>
        </p:txBody>
      </p:sp>
      <p:sp>
        <p:nvSpPr>
          <p:cNvPr id="136199" name="Rectangle 7"/>
          <p:cNvSpPr>
            <a:spLocks noGrp="1" noChangeArrowheads="1"/>
          </p:cNvSpPr>
          <p:nvPr>
            <p:ph idx="1"/>
          </p:nvPr>
        </p:nvSpPr>
        <p:spPr>
          <a:xfrm>
            <a:off x="396875" y="1196752"/>
            <a:ext cx="8423597" cy="5184576"/>
          </a:xfrm>
        </p:spPr>
        <p:txBody>
          <a:bodyPr/>
          <a:lstStyle/>
          <a:p>
            <a:r>
              <a:rPr lang="en-US" i="1" dirty="0">
                <a:solidFill>
                  <a:srgbClr val="C00000"/>
                </a:solidFill>
              </a:rPr>
              <a:t>Cache:</a:t>
            </a:r>
            <a:r>
              <a:rPr lang="en-US" i="1" dirty="0"/>
              <a:t> </a:t>
            </a:r>
            <a:r>
              <a:rPr lang="en-US" dirty="0"/>
              <a:t>A smaller, faster storage device that acts as a staging area for a subset of the data in a larger, slower device.</a:t>
            </a:r>
          </a:p>
          <a:p>
            <a:r>
              <a:rPr lang="en-US" dirty="0"/>
              <a:t>Fundamental idea of a memory hierarchy:</a:t>
            </a:r>
          </a:p>
          <a:p>
            <a:pPr lvl="1"/>
            <a:r>
              <a:rPr lang="en-US" dirty="0"/>
              <a:t>For each </a:t>
            </a:r>
            <a:r>
              <a:rPr lang="en-US" dirty="0" err="1"/>
              <a:t>k</a:t>
            </a:r>
            <a:r>
              <a:rPr lang="en-US" dirty="0"/>
              <a:t>, the faster, smaller device at level </a:t>
            </a:r>
            <a:r>
              <a:rPr lang="en-US" dirty="0" err="1"/>
              <a:t>k</a:t>
            </a:r>
            <a:r>
              <a:rPr lang="en-US" dirty="0"/>
              <a:t> serves as a </a:t>
            </a:r>
            <a:r>
              <a:rPr lang="en-US" dirty="0">
                <a:solidFill>
                  <a:srgbClr val="C00000"/>
                </a:solidFill>
              </a:rPr>
              <a:t>cache</a:t>
            </a:r>
            <a:r>
              <a:rPr lang="en-US" dirty="0"/>
              <a:t> for the larger, slower device at level k+1.</a:t>
            </a:r>
          </a:p>
          <a:p>
            <a:r>
              <a:rPr lang="en-US" dirty="0"/>
              <a:t>Why do memory hierarchies work?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Because of locality</a:t>
            </a:r>
            <a:r>
              <a:rPr lang="en-US" dirty="0"/>
              <a:t>, programs tend to access the data at level </a:t>
            </a:r>
            <a:r>
              <a:rPr lang="en-US" dirty="0" err="1"/>
              <a:t>k</a:t>
            </a:r>
            <a:r>
              <a:rPr lang="en-US" dirty="0"/>
              <a:t> more often than they access the data at level k+1. </a:t>
            </a:r>
          </a:p>
          <a:p>
            <a:pPr lvl="1"/>
            <a:r>
              <a:rPr lang="en-US" dirty="0"/>
              <a:t>Thus, the storage at level k+1 can be slower, and thus larger and cheaper per bit.</a:t>
            </a:r>
          </a:p>
          <a:p>
            <a:r>
              <a:rPr lang="en-US" i="1" dirty="0">
                <a:solidFill>
                  <a:srgbClr val="C00000"/>
                </a:solidFill>
              </a:rPr>
              <a:t>Big Idea (Ideal):  </a:t>
            </a:r>
            <a:r>
              <a:rPr lang="en-US" dirty="0"/>
              <a:t>The memory hierarchy creates a large pool</a:t>
            </a:r>
            <a:br>
              <a:rPr lang="en-US" dirty="0"/>
            </a:br>
            <a:r>
              <a:rPr lang="en-US" dirty="0"/>
              <a:t>of storage that costs as much as the cheap storage near the bottom, but that serves data to programs at the rate of the fast storage near the top.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66D42E-3355-3849-89FA-A477E1A998F7}"/>
              </a:ext>
            </a:extLst>
          </p:cNvPr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14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183F3-DBC3-4944-B47A-9CD0F2D18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29338-8AC7-C741-9791-701370892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Instructions generally have </a:t>
            </a:r>
            <a:r>
              <a:rPr lang="en-IN" dirty="0" err="1">
                <a:solidFill>
                  <a:srgbClr val="FF0000"/>
                </a:solidFill>
              </a:rPr>
              <a:t>spacial</a:t>
            </a:r>
            <a:r>
              <a:rPr lang="en-IN" dirty="0"/>
              <a:t> and </a:t>
            </a:r>
            <a:r>
              <a:rPr lang="en-IN" dirty="0">
                <a:solidFill>
                  <a:srgbClr val="FF0000"/>
                </a:solidFill>
              </a:rPr>
              <a:t>temporal</a:t>
            </a:r>
            <a:r>
              <a:rPr lang="en-IN" dirty="0"/>
              <a:t> locality.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Which of the following statement is not true?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IN" dirty="0"/>
              <a:t>The first time a function </a:t>
            </a:r>
            <a:r>
              <a:rPr lang="en-IN" b="1" i="1" dirty="0"/>
              <a:t>with no loops </a:t>
            </a:r>
            <a:r>
              <a:rPr lang="en-IN" dirty="0"/>
              <a:t>executes the processor can take advantage of </a:t>
            </a:r>
            <a:r>
              <a:rPr lang="en-IN" b="1" i="1" dirty="0" err="1"/>
              <a:t>spacial</a:t>
            </a:r>
            <a:r>
              <a:rPr lang="en-IN" b="1" i="1" dirty="0"/>
              <a:t> </a:t>
            </a:r>
            <a:r>
              <a:rPr lang="en-IN" dirty="0"/>
              <a:t>locality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IN" dirty="0"/>
              <a:t>The first time a function </a:t>
            </a:r>
            <a:r>
              <a:rPr lang="en-IN" b="1" i="1" dirty="0"/>
              <a:t>with no loops </a:t>
            </a:r>
            <a:r>
              <a:rPr lang="en-IN" dirty="0"/>
              <a:t>executes the processor can take advantage of </a:t>
            </a:r>
            <a:r>
              <a:rPr lang="en-IN" b="1" i="1" dirty="0"/>
              <a:t>temporal </a:t>
            </a:r>
            <a:r>
              <a:rPr lang="en-IN" dirty="0"/>
              <a:t>locality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IN" dirty="0"/>
              <a:t>The first time a function </a:t>
            </a:r>
            <a:r>
              <a:rPr lang="en-IN" b="1" i="1" dirty="0"/>
              <a:t>with loops </a:t>
            </a:r>
            <a:r>
              <a:rPr lang="en-IN" dirty="0"/>
              <a:t>executes the processor can take advantage of </a:t>
            </a:r>
            <a:r>
              <a:rPr lang="en-IN" b="1" i="1" dirty="0" err="1"/>
              <a:t>spacial</a:t>
            </a:r>
            <a:r>
              <a:rPr lang="en-IN" b="1" i="1" dirty="0"/>
              <a:t> </a:t>
            </a:r>
            <a:r>
              <a:rPr lang="en-IN" dirty="0"/>
              <a:t>locality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IN" dirty="0"/>
              <a:t>The first time a function </a:t>
            </a:r>
            <a:r>
              <a:rPr lang="en-IN" b="1" i="1" dirty="0"/>
              <a:t>with loops </a:t>
            </a:r>
            <a:r>
              <a:rPr lang="en-IN" dirty="0"/>
              <a:t>executes the processor can take advantage of </a:t>
            </a:r>
            <a:r>
              <a:rPr lang="en-IN" b="1" i="1" dirty="0"/>
              <a:t>temporal </a:t>
            </a:r>
            <a:r>
              <a:rPr lang="en-IN" dirty="0"/>
              <a:t>locality </a:t>
            </a:r>
          </a:p>
          <a:p>
            <a:pPr marL="457200" lvl="1" indent="0">
              <a:buNone/>
            </a:pPr>
            <a:endParaRPr lang="en-IN" dirty="0"/>
          </a:p>
          <a:p>
            <a:pPr marL="914400" lvl="1" indent="-457200">
              <a:buFont typeface="+mj-lt"/>
              <a:buAutoNum type="alphaLcParenR"/>
            </a:pPr>
            <a:endParaRPr lang="en-IN" dirty="0"/>
          </a:p>
          <a:p>
            <a:endParaRPr lang="en-US" dirty="0"/>
          </a:p>
        </p:txBody>
      </p:sp>
      <p:sp>
        <p:nvSpPr>
          <p:cNvPr id="4" name="Google Shape;601;g5ce8b99149_0_339">
            <a:extLst>
              <a:ext uri="{FF2B5EF4-FFF2-40B4-BE49-F238E27FC236}">
                <a16:creationId xmlns:a16="http://schemas.microsoft.com/office/drawing/2014/main" id="{A2E2844A-4590-EA44-913E-5772872FB17D}"/>
              </a:ext>
            </a:extLst>
          </p:cNvPr>
          <p:cNvSpPr txBox="1">
            <a:spLocks/>
          </p:cNvSpPr>
          <p:nvPr/>
        </p:nvSpPr>
        <p:spPr>
          <a:xfrm>
            <a:off x="31924" y="6540798"/>
            <a:ext cx="435597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: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Krste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Asanović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 &amp; Randy H. Katz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28379935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183F3-DBC3-4944-B47A-9CD0F2D18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29338-8AC7-C741-9791-701370892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Instructions generally have </a:t>
            </a:r>
            <a:r>
              <a:rPr lang="en-IN" dirty="0" err="1">
                <a:solidFill>
                  <a:srgbClr val="FF0000"/>
                </a:solidFill>
              </a:rPr>
              <a:t>spacial</a:t>
            </a:r>
            <a:r>
              <a:rPr lang="en-IN" dirty="0"/>
              <a:t> and </a:t>
            </a:r>
            <a:r>
              <a:rPr lang="en-IN" dirty="0">
                <a:solidFill>
                  <a:srgbClr val="FF0000"/>
                </a:solidFill>
              </a:rPr>
              <a:t>temporal</a:t>
            </a:r>
            <a:r>
              <a:rPr lang="en-IN" dirty="0"/>
              <a:t> locality.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Which of the following statement is not true?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IN" dirty="0"/>
              <a:t>The first time a function </a:t>
            </a:r>
            <a:r>
              <a:rPr lang="en-IN" b="1" i="1" dirty="0"/>
              <a:t>with no loops </a:t>
            </a:r>
            <a:r>
              <a:rPr lang="en-IN" dirty="0"/>
              <a:t>executes the processor can take advantage of </a:t>
            </a:r>
            <a:r>
              <a:rPr lang="en-IN" b="1" i="1" dirty="0" err="1"/>
              <a:t>spacial</a:t>
            </a:r>
            <a:r>
              <a:rPr lang="en-IN" b="1" i="1" dirty="0"/>
              <a:t> </a:t>
            </a:r>
            <a:r>
              <a:rPr lang="en-IN" dirty="0"/>
              <a:t>locality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IN" dirty="0">
                <a:solidFill>
                  <a:srgbClr val="FF0000"/>
                </a:solidFill>
              </a:rPr>
              <a:t>The first time a function </a:t>
            </a:r>
            <a:r>
              <a:rPr lang="en-IN" b="1" i="1" dirty="0">
                <a:solidFill>
                  <a:srgbClr val="FF0000"/>
                </a:solidFill>
              </a:rPr>
              <a:t>with no loops </a:t>
            </a:r>
            <a:r>
              <a:rPr lang="en-IN" dirty="0">
                <a:solidFill>
                  <a:srgbClr val="FF0000"/>
                </a:solidFill>
              </a:rPr>
              <a:t>executes the processor can take advantage of </a:t>
            </a:r>
            <a:r>
              <a:rPr lang="en-IN" b="1" i="1" dirty="0">
                <a:solidFill>
                  <a:srgbClr val="FF0000"/>
                </a:solidFill>
              </a:rPr>
              <a:t>temporal </a:t>
            </a:r>
            <a:r>
              <a:rPr lang="en-IN" dirty="0">
                <a:solidFill>
                  <a:srgbClr val="FF0000"/>
                </a:solidFill>
              </a:rPr>
              <a:t>locality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IN" dirty="0"/>
              <a:t>The first time a function </a:t>
            </a:r>
            <a:r>
              <a:rPr lang="en-IN" b="1" i="1" dirty="0"/>
              <a:t>with loops </a:t>
            </a:r>
            <a:r>
              <a:rPr lang="en-IN" dirty="0"/>
              <a:t>executes the processor can take advantage of </a:t>
            </a:r>
            <a:r>
              <a:rPr lang="en-IN" b="1" i="1" dirty="0" err="1"/>
              <a:t>spacial</a:t>
            </a:r>
            <a:r>
              <a:rPr lang="en-IN" b="1" i="1" dirty="0"/>
              <a:t> </a:t>
            </a:r>
            <a:r>
              <a:rPr lang="en-IN" dirty="0"/>
              <a:t>locality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IN" dirty="0"/>
              <a:t>The first time a function </a:t>
            </a:r>
            <a:r>
              <a:rPr lang="en-IN" b="1" i="1" dirty="0"/>
              <a:t>with loops </a:t>
            </a:r>
            <a:r>
              <a:rPr lang="en-IN" dirty="0"/>
              <a:t>executes the processor can take advantage of </a:t>
            </a:r>
            <a:r>
              <a:rPr lang="en-IN" b="1" i="1" dirty="0"/>
              <a:t>temporal </a:t>
            </a:r>
            <a:r>
              <a:rPr lang="en-IN" dirty="0"/>
              <a:t>locality </a:t>
            </a:r>
          </a:p>
          <a:p>
            <a:pPr marL="457200" lvl="1" indent="0">
              <a:buNone/>
            </a:pPr>
            <a:endParaRPr lang="en-IN" dirty="0"/>
          </a:p>
          <a:p>
            <a:pPr marL="914400" lvl="1" indent="-457200">
              <a:buFont typeface="+mj-lt"/>
              <a:buAutoNum type="alphaLcParenR"/>
            </a:pPr>
            <a:endParaRPr lang="en-IN" dirty="0"/>
          </a:p>
          <a:p>
            <a:endParaRPr lang="en-US" dirty="0"/>
          </a:p>
        </p:txBody>
      </p:sp>
      <p:sp>
        <p:nvSpPr>
          <p:cNvPr id="4" name="Google Shape;601;g5ce8b99149_0_339">
            <a:extLst>
              <a:ext uri="{FF2B5EF4-FFF2-40B4-BE49-F238E27FC236}">
                <a16:creationId xmlns:a16="http://schemas.microsoft.com/office/drawing/2014/main" id="{A2E2844A-4590-EA44-913E-5772872FB17D}"/>
              </a:ext>
            </a:extLst>
          </p:cNvPr>
          <p:cNvSpPr txBox="1">
            <a:spLocks/>
          </p:cNvSpPr>
          <p:nvPr/>
        </p:nvSpPr>
        <p:spPr>
          <a:xfrm>
            <a:off x="31924" y="6540798"/>
            <a:ext cx="435597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: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Krste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Asanović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 &amp; Randy H. Katz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41377587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D22B7-C7A6-2C4C-A48A-71012E2D1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4B5DD-E199-AA42-AC2C-E2F1B4FCB26D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ym typeface="Calibri"/>
              </a:rPr>
              <a:t>Present to the programmer as much memory as the largest memory at  the speed of the fastest memory</a:t>
            </a:r>
            <a:endParaRPr lang="en-US" dirty="0"/>
          </a:p>
          <a:p>
            <a:r>
              <a:rPr lang="en-US" dirty="0">
                <a:sym typeface="Calibri"/>
              </a:rPr>
              <a:t>Approach:  Memory Hierarchy</a:t>
            </a:r>
            <a:endParaRPr lang="en-US" dirty="0"/>
          </a:p>
          <a:p>
            <a:pPr lvl="1"/>
            <a:r>
              <a:rPr lang="en-US" dirty="0">
                <a:sym typeface="Calibri"/>
              </a:rPr>
              <a:t>Successively higher levels contain “most used” data from lower levels</a:t>
            </a:r>
            <a:endParaRPr lang="en-US" dirty="0"/>
          </a:p>
          <a:p>
            <a:pPr lvl="1"/>
            <a:r>
              <a:rPr lang="en-US" dirty="0">
                <a:sym typeface="Calibri"/>
              </a:rPr>
              <a:t>Exploits temporal and spatial locality</a:t>
            </a:r>
          </a:p>
          <a:p>
            <a:r>
              <a:rPr lang="en-US" dirty="0">
                <a:sym typeface="Calibri"/>
              </a:rPr>
              <a:t>Cache is </a:t>
            </a:r>
            <a:r>
              <a:rPr lang="en-IN" dirty="0"/>
              <a:t>Programmer-invisible hardware mechanism to give </a:t>
            </a:r>
            <a:r>
              <a:rPr lang="en-IN" b="1" i="1" dirty="0"/>
              <a:t>illusion </a:t>
            </a:r>
            <a:r>
              <a:rPr lang="en-IN" dirty="0"/>
              <a:t>of speed of fastest memory with size of largest memory </a:t>
            </a:r>
          </a:p>
          <a:p>
            <a:endParaRPr lang="en-US" dirty="0">
              <a:sym typeface="Calibri"/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714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rPr lang="en-US" sz="2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Great Idea: Principle of Locality/Memory Hierarchy</a:t>
            </a:r>
            <a:endParaRPr sz="28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488" y="1196752"/>
            <a:ext cx="9053512" cy="53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3"/>
          <p:cNvSpPr/>
          <p:nvPr/>
        </p:nvSpPr>
        <p:spPr>
          <a:xfrm>
            <a:off x="2691270" y="2686807"/>
            <a:ext cx="3772904" cy="119713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601;g5ce8b99149_0_339">
            <a:extLst>
              <a:ext uri="{FF2B5EF4-FFF2-40B4-BE49-F238E27FC236}">
                <a16:creationId xmlns:a16="http://schemas.microsoft.com/office/drawing/2014/main" id="{C7125847-7505-6049-82D3-94BF7B3D9C9B}"/>
              </a:ext>
            </a:extLst>
          </p:cNvPr>
          <p:cNvSpPr txBox="1">
            <a:spLocks/>
          </p:cNvSpPr>
          <p:nvPr/>
        </p:nvSpPr>
        <p:spPr>
          <a:xfrm>
            <a:off x="31924" y="6540798"/>
            <a:ext cx="435597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: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Krste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Asanović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 &amp; Randy H. Katz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Univ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 of California, Berkeley </a:t>
            </a:r>
          </a:p>
        </p:txBody>
      </p:sp>
    </p:spTree>
    <p:extLst>
      <p:ext uri="{BB962C8B-B14F-4D97-AF65-F5344CB8AC3E}">
        <p14:creationId xmlns:p14="http://schemas.microsoft.com/office/powerpoint/2010/main" val="13225401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FE697-124F-704C-829E-E9BE474050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13249852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3FD3C-DF03-CE4D-9F88-9AB82E889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Programming model: </a:t>
            </a:r>
            <a:r>
              <a:rPr lang="en-IN" b="1" dirty="0">
                <a:solidFill>
                  <a:srgbClr val="FF0000"/>
                </a:solidFill>
              </a:rPr>
              <a:t>Single memory, single address space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841BDC0-338D-824F-92FE-86A4E58E5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Philosophy - Interface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B728B4-7C06-994A-AE1D-29509665D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1955800"/>
            <a:ext cx="8026400" cy="2946400"/>
          </a:xfrm>
          <a:prstGeom prst="rect">
            <a:avLst/>
          </a:prstGeom>
        </p:spPr>
      </p:pic>
      <p:sp>
        <p:nvSpPr>
          <p:cNvPr id="5" name="Google Shape;601;g5ce8b99149_0_339">
            <a:extLst>
              <a:ext uri="{FF2B5EF4-FFF2-40B4-BE49-F238E27FC236}">
                <a16:creationId xmlns:a16="http://schemas.microsoft.com/office/drawing/2014/main" id="{E1E9EF3D-0BE4-7D42-A785-04B6E89F98E9}"/>
              </a:ext>
            </a:extLst>
          </p:cNvPr>
          <p:cNvSpPr txBox="1">
            <a:spLocks/>
          </p:cNvSpPr>
          <p:nvPr/>
        </p:nvSpPr>
        <p:spPr>
          <a:xfrm>
            <a:off x="32116" y="6492900"/>
            <a:ext cx="435597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: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MIT Course 6.004 Computation Structures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01576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0914A0-AF07-C747-BDBF-D0DE63B04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Philosophy - Interface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52DEFC-213A-F54B-BDE4-8D423C5E7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196752"/>
            <a:ext cx="5039221" cy="4680520"/>
          </a:xfrm>
        </p:spPr>
        <p:txBody>
          <a:bodyPr/>
          <a:lstStyle/>
          <a:p>
            <a:r>
              <a:rPr lang="en-US" dirty="0"/>
              <a:t>Approach 1: Expose Hierarchy</a:t>
            </a:r>
          </a:p>
          <a:p>
            <a:pPr lvl="1"/>
            <a:r>
              <a:rPr lang="en-US" dirty="0"/>
              <a:t>Registers, SRAM, DRAM, Flash, Hard Disk</a:t>
            </a:r>
          </a:p>
          <a:p>
            <a:pPr lvl="1"/>
            <a:r>
              <a:rPr lang="en-US" dirty="0"/>
              <a:t>Tell programmer to “use them cleverly”</a:t>
            </a:r>
          </a:p>
          <a:p>
            <a:endParaRPr lang="en-US" dirty="0"/>
          </a:p>
          <a:p>
            <a:r>
              <a:rPr lang="en-US" dirty="0"/>
              <a:t>Approach 2: Hide Hierarchy</a:t>
            </a:r>
          </a:p>
          <a:p>
            <a:pPr lvl="1"/>
            <a:r>
              <a:rPr lang="en-US" dirty="0"/>
              <a:t>Programming model: Single memory, single address space</a:t>
            </a:r>
          </a:p>
          <a:p>
            <a:pPr lvl="1"/>
            <a:r>
              <a:rPr lang="en-US" dirty="0"/>
              <a:t>Machine transparently stores data in fast or slow memories depending on usage patterns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ECB2E6-2058-EB4B-A891-C94F899FB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1196752"/>
            <a:ext cx="3454400" cy="825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7C7535-75CC-ED43-814C-F36800344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5140221"/>
            <a:ext cx="4737100" cy="1219200"/>
          </a:xfrm>
          <a:prstGeom prst="rect">
            <a:avLst/>
          </a:prstGeom>
        </p:spPr>
      </p:pic>
      <p:sp>
        <p:nvSpPr>
          <p:cNvPr id="8" name="Pentagon 7">
            <a:hlinkClick r:id="rId4" action="ppaction://hlinksldjump"/>
            <a:extLst>
              <a:ext uri="{FF2B5EF4-FFF2-40B4-BE49-F238E27FC236}">
                <a16:creationId xmlns:a16="http://schemas.microsoft.com/office/drawing/2014/main" id="{E273D2AD-35C3-8641-81EE-5156BABBDAD6}"/>
              </a:ext>
            </a:extLst>
          </p:cNvPr>
          <p:cNvSpPr/>
          <p:nvPr/>
        </p:nvSpPr>
        <p:spPr bwMode="auto">
          <a:xfrm rot="10800000">
            <a:off x="683568" y="6188229"/>
            <a:ext cx="632644" cy="237932"/>
          </a:xfrm>
          <a:prstGeom prst="homePlate">
            <a:avLst/>
          </a:prstGeom>
          <a:solidFill>
            <a:schemeClr val="accent2"/>
          </a:solidFill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9" name="Google Shape;601;g5ce8b99149_0_339">
            <a:extLst>
              <a:ext uri="{FF2B5EF4-FFF2-40B4-BE49-F238E27FC236}">
                <a16:creationId xmlns:a16="http://schemas.microsoft.com/office/drawing/2014/main" id="{557A7424-0BF6-3546-82DA-34ADD8A0929F}"/>
              </a:ext>
            </a:extLst>
          </p:cNvPr>
          <p:cNvSpPr txBox="1">
            <a:spLocks/>
          </p:cNvSpPr>
          <p:nvPr/>
        </p:nvSpPr>
        <p:spPr>
          <a:xfrm>
            <a:off x="32116" y="6492900"/>
            <a:ext cx="435597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  <a:sym typeface="Calibri"/>
              </a:rPr>
              <a:t>: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MIT Course 6.004 Computation Structures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27478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E7062-F8CF-6D48-A295-1689EB330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20DCA-2A51-1C42-9190-6F2974997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Calibri"/>
              </a:rPr>
              <a:t>Modern processors have </a:t>
            </a:r>
            <a:r>
              <a:rPr lang="en-US" dirty="0">
                <a:solidFill>
                  <a:srgbClr val="0070C0"/>
                </a:solidFill>
                <a:sym typeface="Calibri"/>
              </a:rPr>
              <a:t>separate caches </a:t>
            </a:r>
            <a:r>
              <a:rPr lang="en-US" dirty="0">
                <a:sym typeface="Calibri"/>
              </a:rPr>
              <a:t>for </a:t>
            </a:r>
            <a:r>
              <a:rPr lang="en-US" dirty="0">
                <a:solidFill>
                  <a:srgbClr val="0070C0"/>
                </a:solidFill>
                <a:sym typeface="Calibri"/>
              </a:rPr>
              <a:t>instructions</a:t>
            </a:r>
            <a:r>
              <a:rPr lang="en-US" dirty="0">
                <a:sym typeface="Calibri"/>
              </a:rPr>
              <a:t> and </a:t>
            </a:r>
            <a:r>
              <a:rPr lang="en-US" dirty="0">
                <a:solidFill>
                  <a:srgbClr val="0070C0"/>
                </a:solidFill>
                <a:sym typeface="Calibri"/>
              </a:rPr>
              <a:t>data,</a:t>
            </a:r>
            <a:r>
              <a:rPr lang="en-US" dirty="0">
                <a:sym typeface="Calibri"/>
              </a:rPr>
              <a:t> as well as several levels of caches implemented in different sizes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8061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1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Estimates of Locality</a:t>
            </a:r>
          </a:p>
        </p:txBody>
      </p:sp>
      <p:sp>
        <p:nvSpPr>
          <p:cNvPr id="132102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Claim:</a:t>
            </a:r>
            <a:r>
              <a:rPr lang="en-US" dirty="0"/>
              <a:t> Being able to look at code and get a qualitative sense of its locality is a key skill for a professional programmer.</a:t>
            </a:r>
          </a:p>
          <a:p>
            <a:r>
              <a:rPr lang="en-US" dirty="0">
                <a:solidFill>
                  <a:srgbClr val="C00000"/>
                </a:solidFill>
              </a:rPr>
              <a:t>Question: </a:t>
            </a:r>
            <a:r>
              <a:rPr lang="en-US" dirty="0"/>
              <a:t>Does this function have good locality with respect to array </a:t>
            </a:r>
            <a:r>
              <a:rPr lang="en-US" dirty="0">
                <a:latin typeface="Courier New"/>
                <a:cs typeface="Courier New"/>
              </a:rPr>
              <a:t>a</a:t>
            </a:r>
            <a:r>
              <a:rPr lang="en-US" dirty="0"/>
              <a:t>?</a:t>
            </a:r>
          </a:p>
        </p:txBody>
      </p:sp>
      <p:sp>
        <p:nvSpPr>
          <p:cNvPr id="132100" name="Text Box 1028"/>
          <p:cNvSpPr txBox="1">
            <a:spLocks noChangeArrowheads="1"/>
          </p:cNvSpPr>
          <p:nvPr/>
        </p:nvSpPr>
        <p:spPr bwMode="auto">
          <a:xfrm>
            <a:off x="3481774" y="2819085"/>
            <a:ext cx="4441825" cy="2589213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</a:t>
            </a:r>
            <a:r>
              <a:rPr lang="en-US" sz="1800" dirty="0" err="1">
                <a:latin typeface="Courier New" charset="0"/>
              </a:rPr>
              <a:t>sum_array_rows(int</a:t>
            </a:r>
            <a:r>
              <a:rPr lang="en-US" sz="1800" dirty="0">
                <a:latin typeface="Courier New" charset="0"/>
              </a:rPr>
              <a:t> </a:t>
            </a:r>
            <a:r>
              <a:rPr lang="en-US" sz="1800" dirty="0" err="1">
                <a:latin typeface="Courier New" charset="0"/>
              </a:rPr>
              <a:t>a[M][N</a:t>
            </a:r>
            <a:r>
              <a:rPr lang="en-US" sz="1800" dirty="0">
                <a:latin typeface="Courier New" charset="0"/>
              </a:rPr>
              <a:t>])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</a:t>
            </a: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,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, sum = 0;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for (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 = 0;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 &lt; M;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    for (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 = 0;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 &lt; N;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        sum += </a:t>
            </a:r>
            <a:r>
              <a:rPr lang="en-US" sz="1800" dirty="0" err="1">
                <a:latin typeface="Courier New" charset="0"/>
              </a:rPr>
              <a:t>a[i][j</a:t>
            </a:r>
            <a:r>
              <a:rPr lang="en-US" sz="1800" dirty="0">
                <a:latin typeface="Courier New" charset="0"/>
              </a:rPr>
              <a:t>];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return sum;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45EC20-4737-4863-9787-07ADA35D357A}"/>
              </a:ext>
            </a:extLst>
          </p:cNvPr>
          <p:cNvSpPr txBox="1"/>
          <p:nvPr/>
        </p:nvSpPr>
        <p:spPr>
          <a:xfrm>
            <a:off x="598118" y="4481735"/>
            <a:ext cx="1724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Answer: yes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53A2F7C-99E5-9E44-8615-3EC4D9BC2124}"/>
              </a:ext>
            </a:extLst>
          </p:cNvPr>
          <p:cNvGrpSpPr/>
          <p:nvPr/>
        </p:nvGrpSpPr>
        <p:grpSpPr>
          <a:xfrm>
            <a:off x="248299" y="3350403"/>
            <a:ext cx="7776022" cy="3133890"/>
            <a:chOff x="248299" y="3350403"/>
            <a:chExt cx="7776022" cy="313389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9D55A12-B9B0-4731-B3AB-1F55AC0A25D8}"/>
                </a:ext>
              </a:extLst>
            </p:cNvPr>
            <p:cNvSpPr txBox="1"/>
            <p:nvPr/>
          </p:nvSpPr>
          <p:spPr>
            <a:xfrm>
              <a:off x="248299" y="3350403"/>
              <a:ext cx="26387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itchFamily="34" charset="0"/>
                </a:rPr>
                <a:t>Hint: array layout</a:t>
              </a:r>
              <a:br>
                <a:rPr lang="en-US" dirty="0">
                  <a:latin typeface="Calibri" pitchFamily="34" charset="0"/>
                </a:rPr>
              </a:br>
              <a:r>
                <a:rPr lang="en-US" dirty="0">
                  <a:latin typeface="Calibri" pitchFamily="34" charset="0"/>
                </a:rPr>
                <a:t> is row-major order</a:t>
              </a:r>
            </a:p>
          </p:txBody>
        </p:sp>
        <p:grpSp>
          <p:nvGrpSpPr>
            <p:cNvPr id="7" name="Group 16">
              <a:extLst>
                <a:ext uri="{FF2B5EF4-FFF2-40B4-BE49-F238E27FC236}">
                  <a16:creationId xmlns:a16="http://schemas.microsoft.com/office/drawing/2014/main" id="{32821BF7-BDC6-D24D-AA62-AF18BC09A9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7097" y="5622775"/>
              <a:ext cx="7157224" cy="861518"/>
              <a:chOff x="336" y="3408"/>
              <a:chExt cx="5184" cy="624"/>
            </a:xfrm>
          </p:grpSpPr>
          <p:grpSp>
            <p:nvGrpSpPr>
              <p:cNvPr id="8" name="Group 17">
                <a:extLst>
                  <a:ext uri="{FF2B5EF4-FFF2-40B4-BE49-F238E27FC236}">
                    <a16:creationId xmlns:a16="http://schemas.microsoft.com/office/drawing/2014/main" id="{4E2A6451-116F-684C-8509-9D255126D6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" y="3408"/>
                <a:ext cx="1344" cy="624"/>
                <a:chOff x="1488" y="3504"/>
                <a:chExt cx="1344" cy="624"/>
              </a:xfrm>
            </p:grpSpPr>
            <p:sp>
              <p:nvSpPr>
                <p:cNvPr id="18" name="Rectangle 20">
                  <a:extLst>
                    <a:ext uri="{FF2B5EF4-FFF2-40B4-BE49-F238E27FC236}">
                      <a16:creationId xmlns:a16="http://schemas.microsoft.com/office/drawing/2014/main" id="{8981B401-DE84-B746-8B75-CF32928D4A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3504"/>
                  <a:ext cx="1344" cy="624"/>
                </a:xfrm>
                <a:prstGeom prst="rect">
                  <a:avLst/>
                </a:prstGeom>
                <a:solidFill>
                  <a:srgbClr val="F1C7C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0">
                      <a:latin typeface="Courier New" pitchFamily="-96" charset="0"/>
                    </a:rPr>
                    <a:t>• • •</a:t>
                  </a: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2A2F06CE-6010-E040-9200-0973DBE941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3504"/>
                  <a:ext cx="384" cy="624"/>
                </a:xfrm>
                <a:prstGeom prst="rect">
                  <a:avLst/>
                </a:prstGeom>
                <a:solidFill>
                  <a:srgbClr val="F1C7C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dirty="0">
                      <a:latin typeface="Courier New" pitchFamily="-96" charset="0"/>
                    </a:rPr>
                    <a:t>a</a:t>
                  </a:r>
                </a:p>
                <a:p>
                  <a:pPr algn="ctr" eaLnBrk="0" hangingPunct="0"/>
                  <a:r>
                    <a:rPr lang="en-US" sz="1400" dirty="0">
                      <a:latin typeface="Courier New" pitchFamily="-96" charset="0"/>
                    </a:rPr>
                    <a:t>[0]</a:t>
                  </a:r>
                </a:p>
                <a:p>
                  <a:pPr algn="ctr" eaLnBrk="0" hangingPunct="0"/>
                  <a:r>
                    <a:rPr lang="en-US" sz="1400" dirty="0">
                      <a:latin typeface="Courier New" pitchFamily="-96" charset="0"/>
                    </a:rPr>
                    <a:t>[0]</a:t>
                  </a: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383D22A-D922-A341-8EEE-C3FDE6EB9C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3504"/>
                  <a:ext cx="384" cy="624"/>
                </a:xfrm>
                <a:prstGeom prst="rect">
                  <a:avLst/>
                </a:prstGeom>
                <a:solidFill>
                  <a:srgbClr val="F1C7C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dirty="0">
                      <a:latin typeface="Courier New" pitchFamily="-96" charset="0"/>
                    </a:rPr>
                    <a:t>a</a:t>
                  </a:r>
                </a:p>
                <a:p>
                  <a:pPr algn="ctr" eaLnBrk="0" hangingPunct="0"/>
                  <a:r>
                    <a:rPr lang="en-US" sz="1400" dirty="0">
                      <a:latin typeface="Courier New" pitchFamily="-96" charset="0"/>
                    </a:rPr>
                    <a:t>[0]</a:t>
                  </a:r>
                </a:p>
                <a:p>
                  <a:pPr algn="ctr" eaLnBrk="0" hangingPunct="0"/>
                  <a:r>
                    <a:rPr lang="en-US" sz="1400" dirty="0">
                      <a:latin typeface="Courier New" pitchFamily="-96" charset="0"/>
                    </a:rPr>
                    <a:t>[N-1]</a:t>
                  </a:r>
                </a:p>
              </p:txBody>
            </p:sp>
          </p:grpSp>
          <p:grpSp>
            <p:nvGrpSpPr>
              <p:cNvPr id="9" name="Group 21">
                <a:extLst>
                  <a:ext uri="{FF2B5EF4-FFF2-40B4-BE49-F238E27FC236}">
                    <a16:creationId xmlns:a16="http://schemas.microsoft.com/office/drawing/2014/main" id="{775C70C8-9C99-C040-862C-043789495C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80" y="3408"/>
                <a:ext cx="1344" cy="624"/>
                <a:chOff x="1488" y="3504"/>
                <a:chExt cx="1344" cy="624"/>
              </a:xfrm>
            </p:grpSpPr>
            <p:sp>
              <p:nvSpPr>
                <p:cNvPr id="15" name="Rectangle 24">
                  <a:extLst>
                    <a:ext uri="{FF2B5EF4-FFF2-40B4-BE49-F238E27FC236}">
                      <a16:creationId xmlns:a16="http://schemas.microsoft.com/office/drawing/2014/main" id="{9C459E01-D13E-104C-B66E-C7D79247E6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3504"/>
                  <a:ext cx="1344" cy="624"/>
                </a:xfrm>
                <a:prstGeom prst="rect">
                  <a:avLst/>
                </a:prstGeom>
                <a:solidFill>
                  <a:srgbClr val="F6F5BD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0">
                      <a:latin typeface="Courier New" pitchFamily="-96" charset="0"/>
                    </a:rPr>
                    <a:t>• • •</a:t>
                  </a:r>
                </a:p>
              </p:txBody>
            </p:sp>
            <p:sp>
              <p:nvSpPr>
                <p:cNvPr id="16" name="Rectangle 22">
                  <a:extLst>
                    <a:ext uri="{FF2B5EF4-FFF2-40B4-BE49-F238E27FC236}">
                      <a16:creationId xmlns:a16="http://schemas.microsoft.com/office/drawing/2014/main" id="{4970F43B-0023-FC4B-85EB-829340DEFF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3504"/>
                  <a:ext cx="384" cy="624"/>
                </a:xfrm>
                <a:prstGeom prst="rect">
                  <a:avLst/>
                </a:prstGeom>
                <a:solidFill>
                  <a:srgbClr val="F6F5BD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dirty="0">
                      <a:latin typeface="Courier New" pitchFamily="-96" charset="0"/>
                    </a:rPr>
                    <a:t>a</a:t>
                  </a:r>
                </a:p>
                <a:p>
                  <a:pPr algn="ctr" eaLnBrk="0" hangingPunct="0"/>
                  <a:r>
                    <a:rPr lang="en-US" sz="1400" dirty="0">
                      <a:latin typeface="Courier New" pitchFamily="-96" charset="0"/>
                    </a:rPr>
                    <a:t>[1]</a:t>
                  </a:r>
                </a:p>
                <a:p>
                  <a:pPr algn="ctr" eaLnBrk="0" hangingPunct="0"/>
                  <a:r>
                    <a:rPr lang="en-US" sz="1400" dirty="0">
                      <a:latin typeface="Courier New" pitchFamily="-96" charset="0"/>
                    </a:rPr>
                    <a:t>[0]</a:t>
                  </a:r>
                </a:p>
              </p:txBody>
            </p:sp>
            <p:sp>
              <p:nvSpPr>
                <p:cNvPr id="17" name="Rectangle 23">
                  <a:extLst>
                    <a:ext uri="{FF2B5EF4-FFF2-40B4-BE49-F238E27FC236}">
                      <a16:creationId xmlns:a16="http://schemas.microsoft.com/office/drawing/2014/main" id="{BEE15EB2-D5F5-F74C-A357-271DC690C1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3504"/>
                  <a:ext cx="384" cy="624"/>
                </a:xfrm>
                <a:prstGeom prst="rect">
                  <a:avLst/>
                </a:prstGeom>
                <a:solidFill>
                  <a:srgbClr val="F6F5BD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dirty="0">
                      <a:latin typeface="Courier New" pitchFamily="-96" charset="0"/>
                    </a:rPr>
                    <a:t>a</a:t>
                  </a:r>
                </a:p>
                <a:p>
                  <a:pPr algn="ctr" eaLnBrk="0" hangingPunct="0"/>
                  <a:r>
                    <a:rPr lang="en-US" sz="1400" dirty="0">
                      <a:latin typeface="Courier New" pitchFamily="-96" charset="0"/>
                    </a:rPr>
                    <a:t>[1]</a:t>
                  </a:r>
                </a:p>
                <a:p>
                  <a:pPr algn="ctr" eaLnBrk="0" hangingPunct="0"/>
                  <a:r>
                    <a:rPr lang="en-US" sz="1400" dirty="0">
                      <a:latin typeface="Courier New" pitchFamily="-96" charset="0"/>
                    </a:rPr>
                    <a:t>[N-1]</a:t>
                  </a:r>
                </a:p>
              </p:txBody>
            </p:sp>
          </p:grpSp>
          <p:grpSp>
            <p:nvGrpSpPr>
              <p:cNvPr id="10" name="Group 25">
                <a:extLst>
                  <a:ext uri="{FF2B5EF4-FFF2-40B4-BE49-F238E27FC236}">
                    <a16:creationId xmlns:a16="http://schemas.microsoft.com/office/drawing/2014/main" id="{33BD5FC7-A6FD-D846-94DF-D65873BBBA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76" y="3408"/>
                <a:ext cx="1344" cy="624"/>
                <a:chOff x="1488" y="3504"/>
                <a:chExt cx="1344" cy="624"/>
              </a:xfrm>
            </p:grpSpPr>
            <p:sp>
              <p:nvSpPr>
                <p:cNvPr id="12" name="Rectangle 28">
                  <a:extLst>
                    <a:ext uri="{FF2B5EF4-FFF2-40B4-BE49-F238E27FC236}">
                      <a16:creationId xmlns:a16="http://schemas.microsoft.com/office/drawing/2014/main" id="{7A688E6D-67D1-F54A-92A2-66B8499DE3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3504"/>
                  <a:ext cx="1344" cy="624"/>
                </a:xfrm>
                <a:prstGeom prst="rect">
                  <a:avLst/>
                </a:prstGeom>
                <a:solidFill>
                  <a:srgbClr val="D5F1C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0">
                      <a:latin typeface="Courier New" pitchFamily="-96" charset="0"/>
                    </a:rPr>
                    <a:t>• • •</a:t>
                  </a:r>
                </a:p>
              </p:txBody>
            </p:sp>
            <p:sp>
              <p:nvSpPr>
                <p:cNvPr id="13" name="Rectangle 26">
                  <a:extLst>
                    <a:ext uri="{FF2B5EF4-FFF2-40B4-BE49-F238E27FC236}">
                      <a16:creationId xmlns:a16="http://schemas.microsoft.com/office/drawing/2014/main" id="{A45C7086-4443-0149-A8F3-528973B271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3504"/>
                  <a:ext cx="384" cy="624"/>
                </a:xfrm>
                <a:prstGeom prst="rect">
                  <a:avLst/>
                </a:prstGeom>
                <a:solidFill>
                  <a:srgbClr val="D5F1C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dirty="0">
                      <a:latin typeface="Courier New" pitchFamily="-96" charset="0"/>
                    </a:rPr>
                    <a:t>a</a:t>
                  </a:r>
                </a:p>
                <a:p>
                  <a:pPr algn="ctr" eaLnBrk="0" hangingPunct="0"/>
                  <a:r>
                    <a:rPr lang="en-US" sz="1400" dirty="0">
                      <a:latin typeface="Courier New" pitchFamily="-96" charset="0"/>
                    </a:rPr>
                    <a:t>[M-1]</a:t>
                  </a:r>
                </a:p>
                <a:p>
                  <a:pPr algn="ctr" eaLnBrk="0" hangingPunct="0"/>
                  <a:r>
                    <a:rPr lang="en-US" sz="1400" dirty="0">
                      <a:latin typeface="Courier New" pitchFamily="-96" charset="0"/>
                    </a:rPr>
                    <a:t>[0]</a:t>
                  </a:r>
                </a:p>
              </p:txBody>
            </p:sp>
            <p:sp>
              <p:nvSpPr>
                <p:cNvPr id="14" name="Rectangle 27">
                  <a:extLst>
                    <a:ext uri="{FF2B5EF4-FFF2-40B4-BE49-F238E27FC236}">
                      <a16:creationId xmlns:a16="http://schemas.microsoft.com/office/drawing/2014/main" id="{79902B49-6C53-E744-9B38-0E166B13BF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3504"/>
                  <a:ext cx="384" cy="624"/>
                </a:xfrm>
                <a:prstGeom prst="rect">
                  <a:avLst/>
                </a:prstGeom>
                <a:solidFill>
                  <a:srgbClr val="D5F1C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dirty="0">
                      <a:latin typeface="Courier New" pitchFamily="-96" charset="0"/>
                    </a:rPr>
                    <a:t>a</a:t>
                  </a:r>
                </a:p>
                <a:p>
                  <a:pPr algn="ctr" eaLnBrk="0" hangingPunct="0"/>
                  <a:r>
                    <a:rPr lang="en-US" sz="1400" dirty="0">
                      <a:latin typeface="Courier New" pitchFamily="-96" charset="0"/>
                    </a:rPr>
                    <a:t>[M-1]</a:t>
                  </a:r>
                </a:p>
                <a:p>
                  <a:pPr algn="ctr" eaLnBrk="0" hangingPunct="0"/>
                  <a:r>
                    <a:rPr lang="en-US" sz="1400" dirty="0">
                      <a:latin typeface="Courier New" pitchFamily="-96" charset="0"/>
                    </a:rPr>
                    <a:t>[N-1]</a:t>
                  </a:r>
                </a:p>
              </p:txBody>
            </p:sp>
          </p:grpSp>
          <p:sp>
            <p:nvSpPr>
              <p:cNvPr id="11" name="Rectangle 29">
                <a:extLst>
                  <a:ext uri="{FF2B5EF4-FFF2-40B4-BE49-F238E27FC236}">
                    <a16:creationId xmlns:a16="http://schemas.microsoft.com/office/drawing/2014/main" id="{A633FC7F-636A-7041-8768-C790FA36EC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3408"/>
                <a:ext cx="1152" cy="62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400" b="0">
                    <a:latin typeface="Courier New" pitchFamily="-96" charset="0"/>
                  </a:rPr>
                  <a:t>•  •  •</a:t>
                </a:r>
              </a:p>
            </p:txBody>
          </p: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0BB1EAE-2F02-5F49-840C-B3335CEFE5EF}"/>
              </a:ext>
            </a:extLst>
          </p:cNvPr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38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Locality Example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Question: </a:t>
            </a:r>
            <a:r>
              <a:rPr lang="en-US" dirty="0"/>
              <a:t>Does this function have good locality with respect to array </a:t>
            </a:r>
            <a:r>
              <a:rPr lang="en-US" dirty="0">
                <a:latin typeface="Courier New"/>
                <a:cs typeface="Courier New"/>
              </a:rPr>
              <a:t>a</a:t>
            </a:r>
            <a:r>
              <a:rPr lang="en-US" dirty="0"/>
              <a:t>?</a:t>
            </a:r>
          </a:p>
        </p:txBody>
      </p:sp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867097" y="2506326"/>
            <a:ext cx="4441825" cy="2589212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</a:t>
            </a:r>
            <a:r>
              <a:rPr lang="en-US" sz="1800" dirty="0" err="1">
                <a:latin typeface="Courier New" charset="0"/>
              </a:rPr>
              <a:t>sum_array_cols(int</a:t>
            </a:r>
            <a:r>
              <a:rPr lang="en-US" sz="1800" dirty="0">
                <a:latin typeface="Courier New" charset="0"/>
              </a:rPr>
              <a:t> </a:t>
            </a:r>
            <a:r>
              <a:rPr lang="en-US" sz="1800" dirty="0" err="1">
                <a:latin typeface="Courier New" charset="0"/>
              </a:rPr>
              <a:t>a[M][N</a:t>
            </a:r>
            <a:r>
              <a:rPr lang="en-US" sz="1800" dirty="0">
                <a:latin typeface="Courier New" charset="0"/>
              </a:rPr>
              <a:t>])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</a:t>
            </a: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,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, sum = 0;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for (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 = 0;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 &lt; N;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    for (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 = 0;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 &lt; M;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        sum += </a:t>
            </a:r>
            <a:r>
              <a:rPr lang="en-US" sz="1800" dirty="0" err="1">
                <a:latin typeface="Courier New" charset="0"/>
              </a:rPr>
              <a:t>a[i][j</a:t>
            </a:r>
            <a:r>
              <a:rPr lang="en-US" sz="1800" dirty="0">
                <a:latin typeface="Courier New" charset="0"/>
              </a:rPr>
              <a:t>];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return sum;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810A75-937C-4D6F-9C78-6B0DF0D10DC9}"/>
              </a:ext>
            </a:extLst>
          </p:cNvPr>
          <p:cNvSpPr txBox="1"/>
          <p:nvPr/>
        </p:nvSpPr>
        <p:spPr>
          <a:xfrm>
            <a:off x="6078736" y="3713243"/>
            <a:ext cx="2830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Answer: no, unless…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566AD5-FDF4-45C7-8C7F-7D736D0CB2EF}"/>
              </a:ext>
            </a:extLst>
          </p:cNvPr>
          <p:cNvSpPr txBox="1"/>
          <p:nvPr/>
        </p:nvSpPr>
        <p:spPr>
          <a:xfrm>
            <a:off x="6634975" y="4339305"/>
            <a:ext cx="2090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M is very small</a:t>
            </a:r>
          </a:p>
        </p:txBody>
      </p:sp>
      <p:grpSp>
        <p:nvGrpSpPr>
          <p:cNvPr id="9" name="Group 16">
            <a:extLst>
              <a:ext uri="{FF2B5EF4-FFF2-40B4-BE49-F238E27FC236}">
                <a16:creationId xmlns:a16="http://schemas.microsoft.com/office/drawing/2014/main" id="{67208DF7-4AAB-6E4A-89F0-8BBC6F934466}"/>
              </a:ext>
            </a:extLst>
          </p:cNvPr>
          <p:cNvGrpSpPr>
            <a:grpSpLocks/>
          </p:cNvGrpSpPr>
          <p:nvPr/>
        </p:nvGrpSpPr>
        <p:grpSpPr bwMode="auto">
          <a:xfrm>
            <a:off x="867097" y="5622775"/>
            <a:ext cx="7157224" cy="861518"/>
            <a:chOff x="336" y="3408"/>
            <a:chExt cx="5184" cy="624"/>
          </a:xfrm>
        </p:grpSpPr>
        <p:grpSp>
          <p:nvGrpSpPr>
            <p:cNvPr id="10" name="Group 17">
              <a:extLst>
                <a:ext uri="{FF2B5EF4-FFF2-40B4-BE49-F238E27FC236}">
                  <a16:creationId xmlns:a16="http://schemas.microsoft.com/office/drawing/2014/main" id="{0D82A56D-D23D-7A46-AB7F-65398995D5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3408"/>
              <a:ext cx="1344" cy="624"/>
              <a:chOff x="1488" y="3504"/>
              <a:chExt cx="1344" cy="624"/>
            </a:xfrm>
          </p:grpSpPr>
          <p:sp>
            <p:nvSpPr>
              <p:cNvPr id="20" name="Rectangle 20">
                <a:extLst>
                  <a:ext uri="{FF2B5EF4-FFF2-40B4-BE49-F238E27FC236}">
                    <a16:creationId xmlns:a16="http://schemas.microsoft.com/office/drawing/2014/main" id="{97D2AC12-CBE4-0C40-AA2F-2EC2D9B603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400" b="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18E0D86-ECFA-D84D-9EF3-04F299368C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400" dirty="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400" dirty="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400" dirty="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60577D0-2F95-6940-A1AC-6D6E8E2CB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400" dirty="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400" dirty="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400" dirty="0">
                    <a:latin typeface="Courier New" pitchFamily="-96" charset="0"/>
                  </a:rPr>
                  <a:t>[N-1]</a:t>
                </a:r>
              </a:p>
            </p:txBody>
          </p:sp>
        </p:grpSp>
        <p:grpSp>
          <p:nvGrpSpPr>
            <p:cNvPr id="11" name="Group 21">
              <a:extLst>
                <a:ext uri="{FF2B5EF4-FFF2-40B4-BE49-F238E27FC236}">
                  <a16:creationId xmlns:a16="http://schemas.microsoft.com/office/drawing/2014/main" id="{056EB566-3897-464A-9EA1-97047E918D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3408"/>
              <a:ext cx="1344" cy="624"/>
              <a:chOff x="1488" y="3504"/>
              <a:chExt cx="1344" cy="624"/>
            </a:xfrm>
          </p:grpSpPr>
          <p:sp>
            <p:nvSpPr>
              <p:cNvPr id="17" name="Rectangle 24">
                <a:extLst>
                  <a:ext uri="{FF2B5EF4-FFF2-40B4-BE49-F238E27FC236}">
                    <a16:creationId xmlns:a16="http://schemas.microsoft.com/office/drawing/2014/main" id="{234E563C-77F8-6647-B736-E585CFA755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6F5BD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400" b="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18" name="Rectangle 22">
                <a:extLst>
                  <a:ext uri="{FF2B5EF4-FFF2-40B4-BE49-F238E27FC236}">
                    <a16:creationId xmlns:a16="http://schemas.microsoft.com/office/drawing/2014/main" id="{91044104-F4EC-AE4C-91C0-FED55B6DA0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400" dirty="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400" dirty="0">
                    <a:latin typeface="Courier New" pitchFamily="-96" charset="0"/>
                  </a:rPr>
                  <a:t>[1]</a:t>
                </a:r>
              </a:p>
              <a:p>
                <a:pPr algn="ctr" eaLnBrk="0" hangingPunct="0"/>
                <a:r>
                  <a:rPr lang="en-US" sz="1400" dirty="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19" name="Rectangle 23">
                <a:extLst>
                  <a:ext uri="{FF2B5EF4-FFF2-40B4-BE49-F238E27FC236}">
                    <a16:creationId xmlns:a16="http://schemas.microsoft.com/office/drawing/2014/main" id="{1E10A606-C095-304E-9C7C-A19F06656A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400" dirty="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400" dirty="0">
                    <a:latin typeface="Courier New" pitchFamily="-96" charset="0"/>
                  </a:rPr>
                  <a:t>[1]</a:t>
                </a:r>
              </a:p>
              <a:p>
                <a:pPr algn="ctr" eaLnBrk="0" hangingPunct="0"/>
                <a:r>
                  <a:rPr lang="en-US" sz="1400" dirty="0">
                    <a:latin typeface="Courier New" pitchFamily="-96" charset="0"/>
                  </a:rPr>
                  <a:t>[N-1]</a:t>
                </a:r>
              </a:p>
            </p:txBody>
          </p:sp>
        </p:grpSp>
        <p:grpSp>
          <p:nvGrpSpPr>
            <p:cNvPr id="12" name="Group 25">
              <a:extLst>
                <a:ext uri="{FF2B5EF4-FFF2-40B4-BE49-F238E27FC236}">
                  <a16:creationId xmlns:a16="http://schemas.microsoft.com/office/drawing/2014/main" id="{16E97A84-F935-8342-94DC-ADD29DB337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3408"/>
              <a:ext cx="1344" cy="624"/>
              <a:chOff x="1488" y="3504"/>
              <a:chExt cx="1344" cy="624"/>
            </a:xfrm>
          </p:grpSpPr>
          <p:sp>
            <p:nvSpPr>
              <p:cNvPr id="14" name="Rectangle 28">
                <a:extLst>
                  <a:ext uri="{FF2B5EF4-FFF2-40B4-BE49-F238E27FC236}">
                    <a16:creationId xmlns:a16="http://schemas.microsoft.com/office/drawing/2014/main" id="{D086D78A-BD13-1C41-B746-A3B5BAF4EC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400" b="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15" name="Rectangle 26">
                <a:extLst>
                  <a:ext uri="{FF2B5EF4-FFF2-40B4-BE49-F238E27FC236}">
                    <a16:creationId xmlns:a16="http://schemas.microsoft.com/office/drawing/2014/main" id="{33CC59CD-5B9B-D746-86C6-10F9EF78B3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400" dirty="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400" dirty="0">
                    <a:latin typeface="Courier New" pitchFamily="-96" charset="0"/>
                  </a:rPr>
                  <a:t>[M-1]</a:t>
                </a:r>
              </a:p>
              <a:p>
                <a:pPr algn="ctr" eaLnBrk="0" hangingPunct="0"/>
                <a:r>
                  <a:rPr lang="en-US" sz="1400" dirty="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16" name="Rectangle 27">
                <a:extLst>
                  <a:ext uri="{FF2B5EF4-FFF2-40B4-BE49-F238E27FC236}">
                    <a16:creationId xmlns:a16="http://schemas.microsoft.com/office/drawing/2014/main" id="{651A1468-83C5-7849-9D6A-B5723BC413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400" dirty="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400" dirty="0">
                    <a:latin typeface="Courier New" pitchFamily="-96" charset="0"/>
                  </a:rPr>
                  <a:t>[M-1]</a:t>
                </a:r>
              </a:p>
              <a:p>
                <a:pPr algn="ctr" eaLnBrk="0" hangingPunct="0"/>
                <a:r>
                  <a:rPr lang="en-US" sz="1400" dirty="0">
                    <a:latin typeface="Courier New" pitchFamily="-96" charset="0"/>
                  </a:rPr>
                  <a:t>[N-1]</a:t>
                </a:r>
              </a:p>
            </p:txBody>
          </p:sp>
        </p:grpSp>
        <p:sp>
          <p:nvSpPr>
            <p:cNvPr id="13" name="Rectangle 29">
              <a:extLst>
                <a:ext uri="{FF2B5EF4-FFF2-40B4-BE49-F238E27FC236}">
                  <a16:creationId xmlns:a16="http://schemas.microsoft.com/office/drawing/2014/main" id="{2E44C984-8E8E-2A42-A267-5CC0F4BDE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3408"/>
              <a:ext cx="1152" cy="62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b="0">
                  <a:latin typeface="Courier New" pitchFamily="-96" charset="0"/>
                </a:rPr>
                <a:t>•  •  •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0C9A888-EFDE-9A41-9C20-00416B273860}"/>
              </a:ext>
            </a:extLst>
          </p:cNvPr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21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4E700-5E4C-EF4D-A8C3-091D57BE2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class we will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203DE-F7B1-C24C-B3D3-8C41B1580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Memory Concept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Principle of Locality</a:t>
            </a:r>
          </a:p>
          <a:p>
            <a:endParaRPr lang="en-US" dirty="0"/>
          </a:p>
          <a:p>
            <a:r>
              <a:rPr lang="en-US" dirty="0"/>
              <a:t>Memory Hierarchy to Exploit locality</a:t>
            </a:r>
          </a:p>
          <a:p>
            <a:endParaRPr lang="en-US" dirty="0"/>
          </a:p>
          <a:p>
            <a:r>
              <a:rPr lang="en-US" dirty="0"/>
              <a:t>Memory Access using Cache</a:t>
            </a:r>
          </a:p>
        </p:txBody>
      </p:sp>
    </p:spTree>
    <p:extLst>
      <p:ext uri="{BB962C8B-B14F-4D97-AF65-F5344CB8AC3E}">
        <p14:creationId xmlns:p14="http://schemas.microsoft.com/office/powerpoint/2010/main" val="3611727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E6DD6-11D1-1D47-93E2-76AD1C844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Kilo, Mega, Giga, Tera, Peta, </a:t>
            </a:r>
            <a:r>
              <a:rPr lang="en-IN" sz="3200" dirty="0" err="1"/>
              <a:t>Exa</a:t>
            </a:r>
            <a:r>
              <a:rPr lang="en-IN" sz="3200" dirty="0"/>
              <a:t>, Zetta, </a:t>
            </a:r>
            <a:r>
              <a:rPr lang="en-IN" sz="3200" dirty="0" err="1"/>
              <a:t>Yotta</a:t>
            </a:r>
            <a:br>
              <a:rPr lang="en-IN" sz="3200" dirty="0"/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1A325-FECF-624B-AA91-9BF43DD5C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61" y="1628800"/>
            <a:ext cx="8207375" cy="3240359"/>
          </a:xfrm>
        </p:spPr>
        <p:txBody>
          <a:bodyPr/>
          <a:lstStyle/>
          <a:p>
            <a:r>
              <a:rPr lang="en-IN" dirty="0"/>
              <a:t>Common use prefixes (all SI, except K [= k in SI])</a:t>
            </a:r>
          </a:p>
          <a:p>
            <a:r>
              <a:rPr lang="en-IN" dirty="0"/>
              <a:t>Confusing! Common usage of “kilobyte” means 1024 bytes, but the “correct” SI value is 1000 bytes</a:t>
            </a:r>
          </a:p>
          <a:p>
            <a:r>
              <a:rPr lang="en-IN" dirty="0"/>
              <a:t>Hard Disk manufacturers &amp; Telecommunications are the only computing groups that use SI factors</a:t>
            </a:r>
          </a:p>
          <a:p>
            <a:r>
              <a:rPr lang="en-IN" dirty="0"/>
              <a:t>What is advertised as a 1 TB drive actually holds about 90% of what you expect</a:t>
            </a:r>
          </a:p>
          <a:p>
            <a:r>
              <a:rPr lang="en-IN" dirty="0"/>
              <a:t>A 1 Mbit/s connection transfers 10</a:t>
            </a:r>
            <a:r>
              <a:rPr lang="en-IN" baseline="30000" dirty="0"/>
              <a:t>6</a:t>
            </a:r>
            <a:r>
              <a:rPr lang="en-IN" dirty="0"/>
              <a:t> bits per second</a:t>
            </a:r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237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957250C-49AB-CE44-BEF1-A180385555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12776"/>
            <a:ext cx="8280920" cy="347037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D55B315-DDA8-D348-8995-F6ABC8AD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761" y="188640"/>
            <a:ext cx="8215687" cy="762000"/>
          </a:xfrm>
        </p:spPr>
        <p:txBody>
          <a:bodyPr/>
          <a:lstStyle/>
          <a:p>
            <a:r>
              <a:rPr lang="en-IN" sz="3200" dirty="0"/>
              <a:t>Kilo, Mega, Giga, Tera, Peta, </a:t>
            </a:r>
            <a:r>
              <a:rPr lang="en-IN" sz="3200" dirty="0" err="1"/>
              <a:t>Exa</a:t>
            </a:r>
            <a:r>
              <a:rPr lang="en-IN" sz="3200" dirty="0"/>
              <a:t>, Zetta, </a:t>
            </a:r>
            <a:r>
              <a:rPr lang="en-IN" sz="3200" dirty="0" err="1"/>
              <a:t>Yotta</a:t>
            </a:r>
            <a:br>
              <a:rPr lang="en-IN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19343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CF87A-FBB0-4F4A-9C35-AB3B4875A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196975"/>
            <a:ext cx="8207375" cy="2448049"/>
          </a:xfrm>
        </p:spPr>
        <p:txBody>
          <a:bodyPr/>
          <a:lstStyle/>
          <a:p>
            <a:r>
              <a:rPr lang="en-IN" sz="2000" dirty="0"/>
              <a:t>International Electrotechnical Commission (IEC) in 1999 introduced these to specify binary quantities</a:t>
            </a:r>
          </a:p>
          <a:p>
            <a:r>
              <a:rPr lang="en-IN" sz="2000" dirty="0"/>
              <a:t>Names come from shortened versions of the original SI prefixes (same pronunciation) and bi is short for “binary”, but pronounced “bee” :-(</a:t>
            </a:r>
          </a:p>
          <a:p>
            <a:r>
              <a:rPr lang="en-IN" sz="2000" dirty="0"/>
              <a:t>Now SI prefixes only have their base-10 meaning and never have a base-2 meaning</a:t>
            </a:r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D91FB5-9CCA-5E48-A72D-5FB1D4AEA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284984"/>
            <a:ext cx="5384800" cy="29083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E28598E-1209-0347-86CB-0A6D36298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761" y="188640"/>
            <a:ext cx="8215687" cy="762000"/>
          </a:xfrm>
        </p:spPr>
        <p:txBody>
          <a:bodyPr/>
          <a:lstStyle/>
          <a:p>
            <a:r>
              <a:rPr lang="en-IN" sz="3200" dirty="0"/>
              <a:t>Kilo, Mega, Giga, Tera, Peta, </a:t>
            </a:r>
            <a:r>
              <a:rPr lang="en-IN" sz="3200" dirty="0" err="1"/>
              <a:t>Exa</a:t>
            </a:r>
            <a:r>
              <a:rPr lang="en-IN" sz="3200" dirty="0"/>
              <a:t>, Zetta, </a:t>
            </a:r>
            <a:r>
              <a:rPr lang="en-IN" sz="3200" dirty="0" err="1"/>
              <a:t>Yotta</a:t>
            </a:r>
            <a:br>
              <a:rPr lang="en-IN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557832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4" id="{D7F4AC24-0D94-5F49-9EB8-AC913473463D}" vid="{2C6032DB-F1FC-3944-A4F0-BBD4C3C1639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D7F4AC24-0D94-5F49-9EB8-AC913473463D}" vid="{DCD20C75-C3B3-BE48-8012-BD7BE03485AB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14545</TotalTime>
  <Words>3564</Words>
  <Application>Microsoft Macintosh PowerPoint</Application>
  <PresentationFormat>On-screen Show (4:3)</PresentationFormat>
  <Paragraphs>512</Paragraphs>
  <Slides>55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69" baseType="lpstr">
      <vt:lpstr>ＭＳ Ｐゴシック</vt:lpstr>
      <vt:lpstr>Arial</vt:lpstr>
      <vt:lpstr>Arial Narrow</vt:lpstr>
      <vt:lpstr>Arimo</vt:lpstr>
      <vt:lpstr>Calibri</vt:lpstr>
      <vt:lpstr>Calibri Light</vt:lpstr>
      <vt:lpstr>Courier</vt:lpstr>
      <vt:lpstr>Courier New</vt:lpstr>
      <vt:lpstr>Times</vt:lpstr>
      <vt:lpstr>Times New Roman</vt:lpstr>
      <vt:lpstr>Wingdings</vt:lpstr>
      <vt:lpstr>Wingdings 2</vt:lpstr>
      <vt:lpstr>template2007</vt:lpstr>
      <vt:lpstr>Custom Design</vt:lpstr>
      <vt:lpstr>CS 211 Computer Architecture Lecture 35: Memory Hierarchy and Cache Memory</vt:lpstr>
      <vt:lpstr>References and Acknowledgements</vt:lpstr>
      <vt:lpstr>Review</vt:lpstr>
      <vt:lpstr>PowerPoint Presentation</vt:lpstr>
      <vt:lpstr>Great Idea: Principle of Locality/Memory Hierarchy</vt:lpstr>
      <vt:lpstr>In this class we will study</vt:lpstr>
      <vt:lpstr>Kilo, Mega, Giga, Tera, Peta, Exa, Zetta, Yotta </vt:lpstr>
      <vt:lpstr>Kilo, Mega, Giga, Tera, Peta, Exa, Zetta, Yotta </vt:lpstr>
      <vt:lpstr>Kilo, Mega, Giga, Tera, Peta, Exa, Zetta, Yotta </vt:lpstr>
      <vt:lpstr>Cache Memory - Concept</vt:lpstr>
      <vt:lpstr>Memory Performance</vt:lpstr>
      <vt:lpstr>Storage in a Computer</vt:lpstr>
      <vt:lpstr>Processor-Memory Speed Gap</vt:lpstr>
      <vt:lpstr>Processor-Memory Speed</vt:lpstr>
      <vt:lpstr>PowerPoint Presentation</vt:lpstr>
      <vt:lpstr>Library Analogy</vt:lpstr>
      <vt:lpstr>PowerPoint Presentation</vt:lpstr>
      <vt:lpstr>Introducing Cache Memory</vt:lpstr>
      <vt:lpstr>Principle of Locality</vt:lpstr>
      <vt:lpstr>Principle of Locality (1/3)</vt:lpstr>
      <vt:lpstr>Principle of Locality (2/3)</vt:lpstr>
      <vt:lpstr>Memory Locality</vt:lpstr>
      <vt:lpstr>Memory Reference Patterns</vt:lpstr>
      <vt:lpstr>Memory Reference Patterns</vt:lpstr>
      <vt:lpstr>Locality Example</vt:lpstr>
      <vt:lpstr>Principle of Locality (3/3)</vt:lpstr>
      <vt:lpstr>Memory Hierarchy to Exploit Locality</vt:lpstr>
      <vt:lpstr>Memory Hierarchy Schematic</vt:lpstr>
      <vt:lpstr>Memory Cache Concept</vt:lpstr>
      <vt:lpstr>Memory Transfer in the Hierarchy</vt:lpstr>
      <vt:lpstr>The Problem</vt:lpstr>
      <vt:lpstr>Memory Hierarchy Technologies</vt:lpstr>
      <vt:lpstr>A Typical Memory Hierarchy (1/2)</vt:lpstr>
      <vt:lpstr>A Typical Memory Hierarchy (2/2)</vt:lpstr>
      <vt:lpstr>So, what is the difference between 3 levels of Caches?</vt:lpstr>
      <vt:lpstr>Example Memory Hierarchy</vt:lpstr>
      <vt:lpstr>Memory Access using Cache</vt:lpstr>
      <vt:lpstr>Who manages transfers?</vt:lpstr>
      <vt:lpstr>Cache Philosophy (1/2)</vt:lpstr>
      <vt:lpstr>Cache Philosophy (2/2)</vt:lpstr>
      <vt:lpstr>Memory Access without Cache</vt:lpstr>
      <vt:lpstr>Adding Cache to Computer</vt:lpstr>
      <vt:lpstr>Memory Access with Cache</vt:lpstr>
      <vt:lpstr>Cache Memory – Invisible to Programmers</vt:lpstr>
      <vt:lpstr>Memory Hierarchy Interface</vt:lpstr>
      <vt:lpstr>Caches Concept (revision)</vt:lpstr>
      <vt:lpstr>Quiz</vt:lpstr>
      <vt:lpstr>Quiz</vt:lpstr>
      <vt:lpstr>Class Summary</vt:lpstr>
      <vt:lpstr>Backup Slides</vt:lpstr>
      <vt:lpstr>Cache Philosophy - Interface</vt:lpstr>
      <vt:lpstr>Cache Philosophy - Interface</vt:lpstr>
      <vt:lpstr>PowerPoint Presentation</vt:lpstr>
      <vt:lpstr>Qualitative Estimates of Locality</vt:lpstr>
      <vt:lpstr>Locality Example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305 Computer Architecture Lecture :</dc:title>
  <dc:creator>Microsoft Office User</dc:creator>
  <dc:description>Redesign of slides created by Randal E. Bryant and David R. O'Hallaron</dc:description>
  <cp:lastModifiedBy>Microsoft Office User</cp:lastModifiedBy>
  <cp:revision>62</cp:revision>
  <cp:lastPrinted>2010-01-19T15:27:43Z</cp:lastPrinted>
  <dcterms:created xsi:type="dcterms:W3CDTF">2020-11-19T09:01:19Z</dcterms:created>
  <dcterms:modified xsi:type="dcterms:W3CDTF">2021-04-20T05:24:54Z</dcterms:modified>
</cp:coreProperties>
</file>