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693" r:id="rId3"/>
  </p:sldMasterIdLst>
  <p:notesMasterIdLst>
    <p:notesMasterId r:id="rId67"/>
  </p:notesMasterIdLst>
  <p:handoutMasterIdLst>
    <p:handoutMasterId r:id="rId68"/>
  </p:handoutMasterIdLst>
  <p:sldIdLst>
    <p:sldId id="4470" r:id="rId4"/>
    <p:sldId id="4471" r:id="rId5"/>
    <p:sldId id="542" r:id="rId6"/>
    <p:sldId id="704" r:id="rId7"/>
    <p:sldId id="691" r:id="rId8"/>
    <p:sldId id="4446" r:id="rId9"/>
    <p:sldId id="258" r:id="rId10"/>
    <p:sldId id="4428" r:id="rId11"/>
    <p:sldId id="1228" r:id="rId12"/>
    <p:sldId id="4441" r:id="rId13"/>
    <p:sldId id="1221" r:id="rId14"/>
    <p:sldId id="1222" r:id="rId15"/>
    <p:sldId id="1235" r:id="rId16"/>
    <p:sldId id="686" r:id="rId17"/>
    <p:sldId id="1241" r:id="rId18"/>
    <p:sldId id="1243" r:id="rId19"/>
    <p:sldId id="1242" r:id="rId20"/>
    <p:sldId id="1244" r:id="rId21"/>
    <p:sldId id="1245" r:id="rId22"/>
    <p:sldId id="1246" r:id="rId23"/>
    <p:sldId id="1240" r:id="rId24"/>
    <p:sldId id="278" r:id="rId25"/>
    <p:sldId id="1230" r:id="rId26"/>
    <p:sldId id="1231" r:id="rId27"/>
    <p:sldId id="1232" r:id="rId28"/>
    <p:sldId id="282" r:id="rId29"/>
    <p:sldId id="1233" r:id="rId30"/>
    <p:sldId id="713" r:id="rId31"/>
    <p:sldId id="714" r:id="rId32"/>
    <p:sldId id="4462" r:id="rId33"/>
    <p:sldId id="715" r:id="rId34"/>
    <p:sldId id="1236" r:id="rId35"/>
    <p:sldId id="716" r:id="rId36"/>
    <p:sldId id="4465" r:id="rId37"/>
    <p:sldId id="1247" r:id="rId38"/>
    <p:sldId id="4467" r:id="rId39"/>
    <p:sldId id="4444" r:id="rId40"/>
    <p:sldId id="1237" r:id="rId41"/>
    <p:sldId id="4468" r:id="rId42"/>
    <p:sldId id="4445" r:id="rId43"/>
    <p:sldId id="1238" r:id="rId44"/>
    <p:sldId id="404" r:id="rId45"/>
    <p:sldId id="474" r:id="rId46"/>
    <p:sldId id="262" r:id="rId47"/>
    <p:sldId id="4469" r:id="rId48"/>
    <p:sldId id="719" r:id="rId49"/>
    <p:sldId id="1229" r:id="rId50"/>
    <p:sldId id="1239" r:id="rId51"/>
    <p:sldId id="1290" r:id="rId52"/>
    <p:sldId id="1291" r:id="rId53"/>
    <p:sldId id="1292" r:id="rId54"/>
    <p:sldId id="1293" r:id="rId55"/>
    <p:sldId id="1294" r:id="rId56"/>
    <p:sldId id="1301" r:id="rId57"/>
    <p:sldId id="1369" r:id="rId58"/>
    <p:sldId id="1370" r:id="rId59"/>
    <p:sldId id="4425" r:id="rId60"/>
    <p:sldId id="4424" r:id="rId61"/>
    <p:sldId id="280" r:id="rId62"/>
    <p:sldId id="281" r:id="rId63"/>
    <p:sldId id="283" r:id="rId64"/>
    <p:sldId id="711" r:id="rId65"/>
    <p:sldId id="4443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7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1F66B14-1337-BC49-A6DE-A97AEE51A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BC5F4A-60C3-3A4E-80ED-1E863D0D53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4350CEA-7C68-BA42-970E-84E5668CC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2E020AA7-88DC-9849-9B13-F7C75399D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3B0B994A-FB0D-F14D-8F65-2C3D4E65F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96B5FED8-3BB6-AF43-83B2-91B0507F9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260CEB06-E423-2F45-8229-6B5F08C805AD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47AD07D-D6B2-4944-8822-8DABE038F3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F23D404-D4A6-E44F-8992-5B3F88F364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DACAC-4F59-E94C-8CC9-0B52735B9394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88352D19-1FD6-D747-B4E2-163268966D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290577C3-3065-A745-A3A4-7F6C4B507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5C6B2E-B9C1-F347-8A4F-E09B34E86A72}" type="slidenum">
              <a:rPr lang="en-AU" altLang="en-US" smtClean="0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C6F50BA1-E2FD-5546-B510-841706B38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B7BAC156-F588-5844-8C54-A3D264BED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1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9FD7FA6-E1D8-9348-BFE8-7DBF72A27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4F9D235-A53B-9F4E-880F-3FE8E61D18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5975B-CFE9-9E43-83B1-47A48352A4FD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71912F40-6524-A44F-8233-D492C4D204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EF4D10BB-8254-594E-B5A9-53FE09E0B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4F2F2-5F9E-9044-A682-A4FA5B7EDA86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3A5FA56F-6E9C-6840-A0B1-5F1B72EDA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F5F76224-4BA0-0943-87E7-5A805AD92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45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2272089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5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2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6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1735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“slot” or “cubby” or “locker” or “location”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cache block partitioned to words</a:t>
            </a:r>
            <a:endParaRPr/>
          </a:p>
        </p:txBody>
      </p:sp>
      <p:sp>
        <p:nvSpPr>
          <p:cNvPr id="439" name="Google Shape;439;p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88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808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call tag field the “block number” (only works for fully associative).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0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727EBEA-4BF3-C44B-827D-10F14BE7D8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3A88358-9127-984F-90E2-2F252E534C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5181B-CF8E-8742-B314-278874D3D913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D24FC8FA-4270-BC41-9EA7-518628B1F3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7F77464A-CB3C-AE45-99DF-56210D6DE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4360E-C33F-FE42-AF5C-3A01525BD92F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6D234520-54B5-094E-8A03-6D88F9B76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E4A52E73-5175-E64F-8D7F-16FA13449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1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F53C524-E0BC-AC4F-A45A-52F4488045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0A8591B-A505-DA4B-B7B8-A6099A3362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5920F1-9977-0643-9D95-790F0E7B5C90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B86134FF-0DBD-9849-8CB6-EFC3008C9D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AC6E2FF1-7636-D746-8C70-7F5A7A41F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0930CC-3DAE-0F40-A99A-7EDCC6597121}" type="slidenum">
              <a:rPr lang="en-AU" altLang="en-US" smtClean="0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50D1222F-090B-5449-9CAE-FB72F3016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0152B83A-89A0-DA45-983E-6E0848834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99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567B3CD-A70D-2648-A9DA-71E2E5B11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22DCFC-AF0F-BD41-A8ED-45B3C6E2B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548210-5711-954A-80AB-373FE9037C88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EED7F792-D3E1-A740-8133-5BEE802C23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5324AD9C-97B0-014B-A573-36798B960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CF2CA-1423-844D-8B9F-7CF57446DDD3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62D0E750-EA8C-364F-BB55-8BF83C4FF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147CF80A-88FF-D349-9FAE-9C9CC1D04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9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0C7019-5B74-4E42-B151-F26CEE109B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9E8C009-A0DA-8443-AFE0-A65BC0A063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130C28-3B07-9F4F-82B7-3859EF20BC04}" type="datetime3">
              <a:rPr lang="en-AU" altLang="en-US" smtClean="0">
                <a:latin typeface="Times New Roman" panose="02020603050405020304" pitchFamily="18" charset="0"/>
              </a:rPr>
              <a:pPr/>
              <a:t>17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2F8912C4-A6E0-EA41-8D4F-317E54AD21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0E2D9990-9394-7A4F-A2FE-E9A2193A6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C6873D-76D7-2B43-B655-E09570389CCA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2D908EB5-B903-2F44-AC81-622E9820D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EE5C5A51-63BB-C84B-8754-62F64FA29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4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61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564904"/>
            <a:ext cx="7772400" cy="1470025"/>
          </a:xfrm>
        </p:spPr>
        <p:txBody>
          <a:bodyPr/>
          <a:lstStyle>
            <a:lvl1pPr>
              <a:defRPr b="1" i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CAFD-7178-984F-A0B5-589FA210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80D4-1B49-4748-84D9-23851793EF4B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9527-1DFE-BE41-B63D-E122E098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36C-D9B8-E642-B658-E4CB751B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53CCB-E25A-BD47-8D60-9F8E00B6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5F58-7CAD-AE4A-80D1-42EF987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E6271-A756-6F4E-ACA6-685AB615E6C5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01DE-5A37-3045-827B-69F2A46F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2B19-91DC-144D-BADE-B5B4FC8C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168-16AF-384B-B2B5-84D7E60E1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CB1E-D87E-8041-B09E-9CE03D4E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4F225-932A-4743-A0A9-EC0E4248AB5C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4804-45D3-5C4B-9016-9F4EA9EF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5224-A0B6-1540-B455-25B46BF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32AF-69DB-5743-8F78-149353A5D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31D9EE-78B8-7C44-BC85-F64E44A1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E497B-5B9A-E845-8AB1-FBB8E9D4C12C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FC1837-34D5-7140-9CED-63775E24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CAF5C2-1F2A-1B4F-BCF3-5777AFC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B906A-A4A3-EF4F-B77D-771028A4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91CB4E-2A24-0A49-900F-3538349F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10F76-D2BC-FF47-A27D-0670916B544D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B8ED58-ADDA-0F4B-BDD0-73205C52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574F8A-2045-9E46-BA57-1781FDB3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D7CF-17EA-9F4F-90CC-3014CEC4E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1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1C5BF-9233-8C44-8AEB-8F6D51A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5AE78-7D39-8C4B-A8E0-66A221328AF7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D85C48-8898-0741-B6EE-C960907F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91096B-5D84-204E-931F-8C9EB5CC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C8FE7-0190-2343-AF27-E04ADA1E2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1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D55A15-C6BF-3744-8904-9BCD44F8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9F769-9BB0-0A49-B724-66C23D2C56DF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6C4313-8A09-4849-8CC4-B37079EF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B32779-4E3B-5B4C-8776-673DC76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DC6C5-FE63-2E42-A30D-AF44A7B49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96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EB61EA-C6B1-704E-948A-384E4544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FBBC4-A081-4146-BBE0-4459A704DB01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8365BD-FCC0-A04D-9056-EAD47A6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C5263C-48AC-0F43-BACA-FC8AF69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E2367-07E3-124D-95EE-67F1F60D8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6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26CC56-B762-BD4F-B6C2-185DCBE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4CC9-4B91-4D4D-A257-42DDA3595F03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5BA608-14DF-AE4A-B41D-3AD467B1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F20CA9-3D62-FA43-8256-B8990760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2D388-1CB9-984F-AAA7-C15A6C368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790F-91B6-7346-9564-DAA6C74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2FA6-AA11-D240-8101-9DC2E8369B4C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6675-89CA-1142-8BD8-9CC992A7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7519-F718-DB48-8C3A-B42B384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59C3-6C18-4140-BA1D-741C002A7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5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320C-5DF4-B74C-B637-9F87D7BB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B290-4087-2A45-BB55-D9BBD91F6C08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B6DB-7DAE-F144-A575-FB3D8FA1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C38F-9053-7543-86E8-A1BC4F00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7A54-6991-F644-8F4F-06F5836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5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0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7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8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22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4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3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28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342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2B6765-97E9-0E48-84F5-8A3303FE9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2438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1ED3BB-EC96-8347-BF9A-6F2870988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8207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992733A6-3782-F040-A718-24B49E5ED4D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92" r:id="rId12"/>
  </p:sldLayoutIdLst>
  <p:hf sldNum="0" hd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21F991E-2DD4-FB45-8089-E22E10C1C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A0EBACA5-4CBD-A446-96C2-D5353CB9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C33CDC-2654-D64E-9CBA-9F96394276CF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DE7A42-37A8-6543-81E2-4ABFFA449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4EB-9426-6343-A571-076B3A3F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564904"/>
            <a:ext cx="7591425" cy="762000"/>
          </a:xfrm>
        </p:spPr>
        <p:txBody>
          <a:bodyPr/>
          <a:lstStyle/>
          <a:p>
            <a:r>
              <a:rPr lang="en-US" dirty="0"/>
              <a:t>Happy Ramanavami</a:t>
            </a:r>
          </a:p>
        </p:txBody>
      </p:sp>
    </p:spTree>
    <p:extLst>
      <p:ext uri="{BB962C8B-B14F-4D97-AF65-F5344CB8AC3E}">
        <p14:creationId xmlns:p14="http://schemas.microsoft.com/office/powerpoint/2010/main" val="32625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 – Main Memory Interaction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4451A-23F3-794A-8E46-CE0BD231D6D3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 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422DB2-5BDB-214E-BDC9-81B169E50315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C2FF-3CB9-3740-A919-FF83E68610D5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</a:p>
        </p:txBody>
      </p:sp>
    </p:spTree>
    <p:extLst>
      <p:ext uri="{BB962C8B-B14F-4D97-AF65-F5344CB8AC3E}">
        <p14:creationId xmlns:p14="http://schemas.microsoft.com/office/powerpoint/2010/main" val="361784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6FC-8A9B-DF40-99B6-E712C1F2B1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Direct Mapped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B3F-6E84-774A-853D-1DA57C81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991549" cy="4608289"/>
          </a:xfrm>
        </p:spPr>
        <p:txBody>
          <a:bodyPr/>
          <a:lstStyle/>
          <a:p>
            <a:r>
              <a:rPr lang="en-IN" dirty="0"/>
              <a:t>Each memory location is mapped to exactly one location in the cache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Hence called </a:t>
            </a:r>
            <a:r>
              <a:rPr lang="en-IN" dirty="0">
                <a:solidFill>
                  <a:srgbClr val="0070C0"/>
                </a:solidFill>
              </a:rPr>
              <a:t>Direct Mapped Cache</a:t>
            </a:r>
          </a:p>
          <a:p>
            <a:pPr lvl="1"/>
            <a:r>
              <a:rPr lang="en-IN" dirty="0"/>
              <a:t>Therefore, we only need to look in a single location in the cache for the data if it exists in the cache </a:t>
            </a:r>
          </a:p>
          <a:p>
            <a:r>
              <a:rPr lang="en-IN" dirty="0">
                <a:solidFill>
                  <a:srgbClr val="0070C0"/>
                </a:solidFill>
              </a:rPr>
              <a:t>Block </a:t>
            </a:r>
            <a:r>
              <a:rPr lang="en-IN" dirty="0"/>
              <a:t>is the unit of transfer between cache and memory</a:t>
            </a:r>
          </a:p>
          <a:p>
            <a:pPr lvl="1"/>
            <a:r>
              <a:rPr lang="en-IN" dirty="0"/>
              <a:t>Word </a:t>
            </a:r>
            <a:r>
              <a:rPr lang="en-IN" dirty="0">
                <a:solidFill>
                  <a:srgbClr val="0070C0"/>
                </a:solidFill>
              </a:rPr>
              <a:t>Block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Line</a:t>
            </a:r>
            <a:r>
              <a:rPr lang="en-IN" dirty="0"/>
              <a:t> are used interchangeably </a:t>
            </a:r>
          </a:p>
          <a:p>
            <a:pPr lvl="2"/>
            <a:r>
              <a:rPr lang="en-IN" dirty="0"/>
              <a:t>Though some authors define line as block + Tag + valid bit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25E-8805-4241-BB63-F1007E757A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Direct Mapped Cache</a:t>
            </a:r>
            <a:r>
              <a:rPr lang="en-US" sz="3200" dirty="0">
                <a:solidFill>
                  <a:srgbClr val="FF0000"/>
                </a:solidFill>
              </a:rPr>
              <a:t>: Block Size </a:t>
            </a:r>
            <a:r>
              <a:rPr lang="en-US" sz="3200" dirty="0"/>
              <a:t>1 byte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1632C-7AC8-8D4F-A978-FBAEE8B8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7" y="1144139"/>
            <a:ext cx="7542386" cy="5308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E12DF8-ABAA-8F4D-9560-E57AB72F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1" y="5877272"/>
            <a:ext cx="1093862" cy="556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30444-3C35-5C4D-AFD7-4D630B8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057" y="6040683"/>
            <a:ext cx="864096" cy="41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9E6AF-1AAE-F444-8A89-A47A8827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" y="6021286"/>
            <a:ext cx="597407" cy="412417"/>
          </a:xfrm>
          <a:prstGeom prst="rect">
            <a:avLst/>
          </a:prstGeom>
        </p:spPr>
      </p:pic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ADF0BC45-6E38-C546-9A5D-95A086011D7E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Dan Garcia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514B5-C5F9-2643-A873-4CF57E929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365104"/>
            <a:ext cx="3240360" cy="6919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C06C7B5-CBE8-E741-BC69-87F99625646F}"/>
              </a:ext>
            </a:extLst>
          </p:cNvPr>
          <p:cNvSpPr/>
          <p:nvPr/>
        </p:nvSpPr>
        <p:spPr bwMode="auto">
          <a:xfrm>
            <a:off x="3892959" y="4711078"/>
            <a:ext cx="4090194" cy="1584176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5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983-C0F8-9049-841F-A4D502B542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Direct Mapped Cache</a:t>
            </a:r>
            <a:r>
              <a:rPr lang="en-US" sz="3200" dirty="0">
                <a:solidFill>
                  <a:srgbClr val="FF0000"/>
                </a:solidFill>
              </a:rPr>
              <a:t>: Block Size </a:t>
            </a:r>
            <a:r>
              <a:rPr lang="en-US" sz="3200" dirty="0"/>
              <a:t>2 bytes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921C0-3214-D04D-BA70-F73069AD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4" y="1052736"/>
            <a:ext cx="7367984" cy="5226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7B31DF-C923-F44A-9C42-1B3BB02A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3" y="5864015"/>
            <a:ext cx="785986" cy="412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E5340-1F93-4D46-B34E-870AA418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3" y="5864015"/>
            <a:ext cx="597406" cy="412416"/>
          </a:xfrm>
          <a:prstGeom prst="rect">
            <a:avLst/>
          </a:prstGeom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76197C65-04EC-C44B-922C-7265A6D008F7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Dan Garcia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1A759-D4B3-4448-9345-AF6771234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445223"/>
            <a:ext cx="4530402" cy="831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1F955-F3BB-CD45-BA92-D3F5641B3D11}"/>
              </a:ext>
            </a:extLst>
          </p:cNvPr>
          <p:cNvSpPr txBox="1"/>
          <p:nvPr/>
        </p:nvSpPr>
        <p:spPr>
          <a:xfrm>
            <a:off x="2971646" y="6393458"/>
            <a:ext cx="283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16 blocks </a:t>
            </a:r>
            <a:r>
              <a:rPr lang="en-US" dirty="0">
                <a:latin typeface="Calibri" pitchFamily="34" charset="0"/>
                <a:sym typeface="Wingdings" pitchFamily="2" charset="2"/>
              </a:rPr>
              <a:t> 4 blocks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95B1-1CB1-7844-A737-7576C5E929A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Direct Mapped Cache: Use </a:t>
            </a:r>
            <a:r>
              <a:rPr lang="en-US" sz="3200" b="1" dirty="0">
                <a:solidFill>
                  <a:srgbClr val="FF0000"/>
                </a:solidFill>
              </a:rPr>
              <a:t>Tag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60161-38B0-9743-B619-8F0D1FEE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063814"/>
            <a:ext cx="7264226" cy="5076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B212F-22F9-B24B-B34D-E1D2E133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344727" y="5683548"/>
            <a:ext cx="1611649" cy="45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4420-BB9C-5A42-BF7B-594F86E30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92336"/>
            <a:ext cx="720080" cy="22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33CD4-29D7-2D46-A8D9-366DE14EF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60348"/>
            <a:ext cx="720080" cy="224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4D49D2-1B09-6943-83E8-2D9A5D459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92080" y="2228359"/>
            <a:ext cx="576064" cy="150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5567D-4FC1-274F-94C1-379B78992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56964" y="2470285"/>
            <a:ext cx="611179" cy="15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C1C79-585A-B647-8112-B68196F1E9B9}"/>
              </a:ext>
            </a:extLst>
          </p:cNvPr>
          <p:cNvSpPr txBox="1"/>
          <p:nvPr/>
        </p:nvSpPr>
        <p:spPr>
          <a:xfrm>
            <a:off x="5508104" y="1621794"/>
            <a:ext cx="28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9030-5F5D-834A-914A-6037F04058EA}"/>
              </a:ext>
            </a:extLst>
          </p:cNvPr>
          <p:cNvSpPr txBox="1"/>
          <p:nvPr/>
        </p:nvSpPr>
        <p:spPr>
          <a:xfrm>
            <a:off x="5435898" y="1895077"/>
            <a:ext cx="28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9860F-A52B-FC4C-A695-626A3E325C67}"/>
              </a:ext>
            </a:extLst>
          </p:cNvPr>
          <p:cNvSpPr txBox="1"/>
          <p:nvPr/>
        </p:nvSpPr>
        <p:spPr>
          <a:xfrm>
            <a:off x="5384342" y="2131731"/>
            <a:ext cx="48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A4EE4-B27D-7444-8F51-64DB7A110667}"/>
              </a:ext>
            </a:extLst>
          </p:cNvPr>
          <p:cNvSpPr txBox="1"/>
          <p:nvPr/>
        </p:nvSpPr>
        <p:spPr>
          <a:xfrm>
            <a:off x="5384342" y="2378731"/>
            <a:ext cx="41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1E</a:t>
            </a:r>
          </a:p>
        </p:txBody>
      </p:sp>
      <p:sp>
        <p:nvSpPr>
          <p:cNvPr id="15" name="Google Shape;601;g5ce8b99149_0_339">
            <a:extLst>
              <a:ext uri="{FF2B5EF4-FFF2-40B4-BE49-F238E27FC236}">
                <a16:creationId xmlns:a16="http://schemas.microsoft.com/office/drawing/2014/main" id="{9E9408A1-502E-1D42-8901-94EFC365BC2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Dan Garcia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2667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95B1-1CB1-7844-A737-7576C5E9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79672"/>
            <a:ext cx="8243887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Direct Mapped Cache: Block Size 2 bytes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60161-38B0-9743-B619-8F0D1FEE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063814"/>
            <a:ext cx="7264226" cy="5076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B212F-22F9-B24B-B34D-E1D2E133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344727" y="5683548"/>
            <a:ext cx="1611649" cy="45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4420-BB9C-5A42-BF7B-594F86E30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92336"/>
            <a:ext cx="720080" cy="22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33CD4-29D7-2D46-A8D9-366DE14EF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60348"/>
            <a:ext cx="720080" cy="224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4D49D2-1B09-6943-83E8-2D9A5D459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92080" y="2228359"/>
            <a:ext cx="576064" cy="150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5567D-4FC1-274F-94C1-379B78992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56964" y="2470285"/>
            <a:ext cx="611179" cy="15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C1C79-585A-B647-8112-B68196F1E9B9}"/>
              </a:ext>
            </a:extLst>
          </p:cNvPr>
          <p:cNvSpPr txBox="1"/>
          <p:nvPr/>
        </p:nvSpPr>
        <p:spPr>
          <a:xfrm>
            <a:off x="5508104" y="1621794"/>
            <a:ext cx="28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9030-5F5D-834A-914A-6037F04058EA}"/>
              </a:ext>
            </a:extLst>
          </p:cNvPr>
          <p:cNvSpPr txBox="1"/>
          <p:nvPr/>
        </p:nvSpPr>
        <p:spPr>
          <a:xfrm>
            <a:off x="5435898" y="1895077"/>
            <a:ext cx="28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9860F-A52B-FC4C-A695-626A3E325C67}"/>
              </a:ext>
            </a:extLst>
          </p:cNvPr>
          <p:cNvSpPr txBox="1"/>
          <p:nvPr/>
        </p:nvSpPr>
        <p:spPr>
          <a:xfrm>
            <a:off x="5384342" y="2131731"/>
            <a:ext cx="48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A4EE4-B27D-7444-8F51-64DB7A110667}"/>
              </a:ext>
            </a:extLst>
          </p:cNvPr>
          <p:cNvSpPr txBox="1"/>
          <p:nvPr/>
        </p:nvSpPr>
        <p:spPr>
          <a:xfrm>
            <a:off x="5384342" y="2378731"/>
            <a:ext cx="41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" name="Google Shape;601;g5ce8b99149_0_339">
            <a:extLst>
              <a:ext uri="{FF2B5EF4-FFF2-40B4-BE49-F238E27FC236}">
                <a16:creationId xmlns:a16="http://schemas.microsoft.com/office/drawing/2014/main" id="{3E8B8512-6A1B-1045-9CF2-14814C13E012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Dan Garcia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81073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D9C6-D8E7-BB43-A4D7-40AC25DE860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Direct Mapped Caches – address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98F3-8C2E-5646-BDF4-6C4FBCB6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multiple memory addresses map to the same cache index, how do we know which one is there?</a:t>
            </a:r>
          </a:p>
          <a:p>
            <a:r>
              <a:rPr lang="en-US" dirty="0"/>
              <a:t>What if the block size is &gt; 1 ?</a:t>
            </a:r>
          </a:p>
          <a:p>
            <a:r>
              <a:rPr lang="en-IN" b="1" dirty="0">
                <a:solidFill>
                  <a:srgbClr val="0070C0"/>
                </a:solidFill>
              </a:rPr>
              <a:t>Answer: divide memory address into three fields </a:t>
            </a:r>
            <a:endParaRPr lang="en-IN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B4E8-876E-D54F-9251-6D529704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9" y="2996952"/>
            <a:ext cx="8604250" cy="3160020"/>
          </a:xfrm>
          <a:prstGeom prst="rect">
            <a:avLst/>
          </a:prstGeom>
        </p:spPr>
      </p:pic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F1C5AED7-C75E-B34A-9020-AEB44F7BA23F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Dan Garcia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372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266A-EB5F-8F4C-A7FC-C5070114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F69A-72ED-6948-9B59-F436EE17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207375" cy="2304033"/>
          </a:xfrm>
        </p:spPr>
        <p:txBody>
          <a:bodyPr/>
          <a:lstStyle/>
          <a:p>
            <a:r>
              <a:rPr lang="en-US" dirty="0"/>
              <a:t>Did you ever look into your behavior?</a:t>
            </a:r>
          </a:p>
          <a:p>
            <a:r>
              <a:rPr lang="en-US" dirty="0"/>
              <a:t>Why do you behave in a particular way?</a:t>
            </a:r>
          </a:p>
          <a:p>
            <a:pPr lvl="1"/>
            <a:r>
              <a:rPr lang="en-US" dirty="0"/>
              <a:t>Is it appropriate behavior?</a:t>
            </a:r>
          </a:p>
          <a:p>
            <a:r>
              <a:rPr lang="en-US" dirty="0"/>
              <a:t>How can you change your behavior, if you think so?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30AC1-5B83-E044-B429-DCD923F49047}"/>
              </a:ext>
            </a:extLst>
          </p:cNvPr>
          <p:cNvSpPr txBox="1"/>
          <p:nvPr/>
        </p:nvSpPr>
        <p:spPr>
          <a:xfrm>
            <a:off x="1115616" y="3356992"/>
            <a:ext cx="5651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Most of the people who fail in their career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it’s due to their behavior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Not due to their competence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9D59A-271C-3243-A724-F2B72159BF6D}"/>
              </a:ext>
            </a:extLst>
          </p:cNvPr>
          <p:cNvSpPr txBox="1"/>
          <p:nvPr/>
        </p:nvSpPr>
        <p:spPr>
          <a:xfrm>
            <a:off x="1403648" y="5430192"/>
            <a:ext cx="566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So, the first thing is to watch your behavior</a:t>
            </a:r>
          </a:p>
        </p:txBody>
      </p:sp>
    </p:spTree>
    <p:extLst>
      <p:ext uri="{BB962C8B-B14F-4D97-AF65-F5344CB8AC3E}">
        <p14:creationId xmlns:p14="http://schemas.microsoft.com/office/powerpoint/2010/main" val="145091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F450-7C5B-1649-9232-941462E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Direct-Mapped Cache Terminology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00E0-7CE7-5B4F-92D3-870C4A66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fields are read as unsigned integers.</a:t>
            </a:r>
          </a:p>
          <a:p>
            <a:r>
              <a:rPr lang="en-IN" dirty="0">
                <a:solidFill>
                  <a:srgbClr val="C00000"/>
                </a:solidFill>
              </a:rPr>
              <a:t>Index </a:t>
            </a:r>
          </a:p>
          <a:p>
            <a:pPr lvl="1"/>
            <a:r>
              <a:rPr lang="en-IN" dirty="0"/>
              <a:t>specifies the cache index (which </a:t>
            </a:r>
            <a:r>
              <a:rPr lang="en-IN" dirty="0">
                <a:solidFill>
                  <a:srgbClr val="FF0000"/>
                </a:solidFill>
              </a:rPr>
              <a:t>“row”/”set”</a:t>
            </a:r>
            <a:r>
              <a:rPr lang="en-IN" dirty="0"/>
              <a:t> of the cache we should look in)</a:t>
            </a:r>
          </a:p>
          <a:p>
            <a:pPr lvl="1"/>
            <a:r>
              <a:rPr lang="en-IN" dirty="0"/>
              <a:t>Which colour we must look into – in previous example</a:t>
            </a:r>
          </a:p>
          <a:p>
            <a:r>
              <a:rPr lang="en-IN" dirty="0">
                <a:solidFill>
                  <a:srgbClr val="C00000"/>
                </a:solidFill>
              </a:rPr>
              <a:t>Tag </a:t>
            </a:r>
          </a:p>
          <a:p>
            <a:pPr lvl="1"/>
            <a:r>
              <a:rPr lang="en-IN" dirty="0"/>
              <a:t>These are used to distinguish between all the memory addresses that map to the same location (all the same </a:t>
            </a:r>
            <a:r>
              <a:rPr lang="en-IN" dirty="0" err="1"/>
              <a:t>color</a:t>
            </a:r>
            <a:r>
              <a:rPr lang="en-IN" dirty="0"/>
              <a:t> blocks in MM that map to one block in Cache</a:t>
            </a:r>
          </a:p>
          <a:p>
            <a:pPr lvl="1"/>
            <a:r>
              <a:rPr lang="en-US" altLang="en-US" dirty="0"/>
              <a:t>Tag – Higher order bits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Offset </a:t>
            </a:r>
          </a:p>
          <a:p>
            <a:pPr lvl="1"/>
            <a:r>
              <a:rPr lang="en-IN" dirty="0"/>
              <a:t>once we’ve found correct block, specifies which byte within the block we want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2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6FC-8A9B-DF40-99B6-E712C1F2B1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Direct Mapped Cache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B3F-6E84-774A-853D-1DA57C81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3815085" cy="295210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Main Memory: </a:t>
            </a:r>
            <a:r>
              <a:rPr lang="en-IN" dirty="0"/>
              <a:t>32 words (bytes) that maps to 8 words (bytes) of cache</a:t>
            </a:r>
          </a:p>
          <a:p>
            <a:r>
              <a:rPr lang="en-IN" dirty="0">
                <a:solidFill>
                  <a:srgbClr val="0070C0"/>
                </a:solidFill>
              </a:rPr>
              <a:t>Cache:</a:t>
            </a:r>
            <a:r>
              <a:rPr lang="en-IN" dirty="0"/>
              <a:t> 8-blocks that uses the three lowest bits (8=2</a:t>
            </a:r>
            <a:r>
              <a:rPr lang="en-IN" baseline="30000" dirty="0"/>
              <a:t>3</a:t>
            </a:r>
            <a:r>
              <a:rPr lang="en-IN" dirty="0"/>
              <a:t>) of the block address</a:t>
            </a:r>
          </a:p>
          <a:p>
            <a:pPr lvl="1"/>
            <a:r>
              <a:rPr lang="en-IN" dirty="0"/>
              <a:t>Each block consists of one word (one byte)</a:t>
            </a:r>
          </a:p>
          <a:p>
            <a:r>
              <a:rPr lang="en-US" altLang="en-US" dirty="0"/>
              <a:t>What if there is no data in a location?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Valid bit (V): </a:t>
            </a:r>
            <a:r>
              <a:rPr lang="en-US" altLang="en-US" dirty="0"/>
              <a:t>1 = present, 0 = not present</a:t>
            </a:r>
          </a:p>
          <a:p>
            <a:pPr lvl="1"/>
            <a:r>
              <a:rPr lang="en-US" altLang="en-US" dirty="0"/>
              <a:t>Initially 0</a:t>
            </a:r>
            <a:endParaRPr lang="en-AU" altLang="en-US" dirty="0"/>
          </a:p>
          <a:p>
            <a:pPr marL="0" indent="0">
              <a:buNone/>
            </a:pPr>
            <a:endParaRPr lang="en-AU" altLang="en-US" dirty="0">
              <a:solidFill>
                <a:srgbClr val="FF0000"/>
              </a:solidFill>
            </a:endParaRP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9" descr="f05-05-P374493">
            <a:extLst>
              <a:ext uri="{FF2B5EF4-FFF2-40B4-BE49-F238E27FC236}">
                <a16:creationId xmlns:a16="http://schemas.microsoft.com/office/drawing/2014/main" id="{A14F1D11-794E-8F40-92CF-9410BAF1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9CB36A76-5B3D-B94D-AF2A-B8A28614FF45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36B70-C18F-0C4E-9C57-E4B139BECFF7}"/>
              </a:ext>
            </a:extLst>
          </p:cNvPr>
          <p:cNvSpPr/>
          <p:nvPr/>
        </p:nvSpPr>
        <p:spPr bwMode="auto">
          <a:xfrm>
            <a:off x="5754672" y="163706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 2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6C200-E46F-014F-B126-4DE174C070E6}"/>
              </a:ext>
            </a:extLst>
          </p:cNvPr>
          <p:cNvSpPr/>
          <p:nvPr/>
        </p:nvSpPr>
        <p:spPr bwMode="auto">
          <a:xfrm>
            <a:off x="6745272" y="1637061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951FC-D7EF-9248-8546-B4FE42B70062}"/>
              </a:ext>
            </a:extLst>
          </p:cNvPr>
          <p:cNvSpPr/>
          <p:nvPr/>
        </p:nvSpPr>
        <p:spPr bwMode="auto">
          <a:xfrm>
            <a:off x="7507272" y="1637061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2B50A-373D-CE44-B3B1-61CC3B28AD2C}"/>
              </a:ext>
            </a:extLst>
          </p:cNvPr>
          <p:cNvSpPr txBox="1"/>
          <p:nvPr/>
        </p:nvSpPr>
        <p:spPr>
          <a:xfrm>
            <a:off x="5665594" y="1297099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9C1A4F77-63D0-464E-BBD5-2BBDED0C18B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135672" y="1605927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B8BE9DB2-7AC9-514D-9323-C374D259226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011973" y="1717411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03910006-F4B4-E249-8427-02B7E3928A2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697772" y="1793610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743A6-6FD4-0F42-AFAD-116D063A5EF4}"/>
              </a:ext>
            </a:extLst>
          </p:cNvPr>
          <p:cNvSpPr txBox="1"/>
          <p:nvPr/>
        </p:nvSpPr>
        <p:spPr>
          <a:xfrm>
            <a:off x="6011966" y="2149387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C5E1D-8217-EE42-8FCB-EE56813DF5CE}"/>
              </a:ext>
            </a:extLst>
          </p:cNvPr>
          <p:cNvSpPr txBox="1"/>
          <p:nvPr/>
        </p:nvSpPr>
        <p:spPr>
          <a:xfrm>
            <a:off x="6766054" y="2148177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or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2F1D5-5BF0-F245-A6EB-0D24EA684AC4}"/>
              </a:ext>
            </a:extLst>
          </p:cNvPr>
          <p:cNvSpPr txBox="1"/>
          <p:nvPr/>
        </p:nvSpPr>
        <p:spPr>
          <a:xfrm>
            <a:off x="7450389" y="2148177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416326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1035FB0F-4A4C-A245-9628-91BEFAC4B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41988" name="Rectangle 57">
            <a:extLst>
              <a:ext uri="{FF2B5EF4-FFF2-40B4-BE49-F238E27FC236}">
                <a16:creationId xmlns:a16="http://schemas.microsoft.com/office/drawing/2014/main" id="{7877267E-2671-2B4F-BECD-E21D50824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Cache:</a:t>
            </a:r>
            <a:r>
              <a:rPr lang="en-US" altLang="en-US" dirty="0"/>
              <a:t> 8-blocks, 1 word/block, direct mapped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MM:</a:t>
            </a:r>
            <a:r>
              <a:rPr lang="en-US" altLang="en-US" dirty="0"/>
              <a:t> 32 blocks </a:t>
            </a:r>
            <a:r>
              <a:rPr lang="en-US" altLang="en-US" dirty="0">
                <a:sym typeface="Wingdings" pitchFamily="2" charset="2"/>
              </a:rPr>
              <a:t> Cache 8 blocks mapping</a:t>
            </a:r>
            <a:endParaRPr lang="en-US" altLang="en-US" dirty="0"/>
          </a:p>
          <a:p>
            <a:pPr eaLnBrk="1" hangingPunct="1"/>
            <a:r>
              <a:rPr lang="en-US" altLang="en-US" dirty="0"/>
              <a:t>Initial state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3B2F3668-78A8-884F-9B68-710C03A7680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19CF3423-C68F-6A49-B464-B7F5AC5FF4E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19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16FF29FA-B17F-D744-A1C1-F6CDE08D6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57027" name="Group 3">
            <a:extLst>
              <a:ext uri="{FF2B5EF4-FFF2-40B4-BE49-F238E27FC236}">
                <a16:creationId xmlns:a16="http://schemas.microsoft.com/office/drawing/2014/main" id="{D2BA3CE2-1EFC-7042-AFF9-004C786A1A34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>
            <a:extLst>
              <a:ext uri="{FF2B5EF4-FFF2-40B4-BE49-F238E27FC236}">
                <a16:creationId xmlns:a16="http://schemas.microsoft.com/office/drawing/2014/main" id="{009BDD09-A4D4-A84D-BE80-5AB73149ADF8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E98C2A1A-BBF7-804F-9414-0B49651A51D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53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C458B9B-C4F2-D942-90D2-97B96EE64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59075" name="Group 3">
            <a:extLst>
              <a:ext uri="{FF2B5EF4-FFF2-40B4-BE49-F238E27FC236}">
                <a16:creationId xmlns:a16="http://schemas.microsoft.com/office/drawing/2014/main" id="{EBF39E7D-5415-DA45-89F7-BEE6A4DB6368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>
            <a:extLst>
              <a:ext uri="{FF2B5EF4-FFF2-40B4-BE49-F238E27FC236}">
                <a16:creationId xmlns:a16="http://schemas.microsoft.com/office/drawing/2014/main" id="{190E9739-3289-884A-BD3C-E54EC0EA695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6715B7EC-07EB-1944-B994-9C5785619A4E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53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92F7BB09-0C05-6544-B6DE-7758D8595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61123" name="Group 3">
            <a:extLst>
              <a:ext uri="{FF2B5EF4-FFF2-40B4-BE49-F238E27FC236}">
                <a16:creationId xmlns:a16="http://schemas.microsoft.com/office/drawing/2014/main" id="{F533B98A-C3DE-834F-B49F-B7212F1123FE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>
            <a:extLst>
              <a:ext uri="{FF2B5EF4-FFF2-40B4-BE49-F238E27FC236}">
                <a16:creationId xmlns:a16="http://schemas.microsoft.com/office/drawing/2014/main" id="{2692D0C3-1345-5348-A3D8-6B546DE7B2D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09701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EBAA3699-712E-C945-80B7-612B14109C95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98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E7079818-BB84-4344-81A8-673F7B5B0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63171" name="Group 3">
            <a:extLst>
              <a:ext uri="{FF2B5EF4-FFF2-40B4-BE49-F238E27FC236}">
                <a16:creationId xmlns:a16="http://schemas.microsoft.com/office/drawing/2014/main" id="{CD136625-C861-E24E-80FC-FB93D9A806DC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>
            <a:extLst>
              <a:ext uri="{FF2B5EF4-FFF2-40B4-BE49-F238E27FC236}">
                <a16:creationId xmlns:a16="http://schemas.microsoft.com/office/drawing/2014/main" id="{8F8CAFFA-1201-AC44-B9B5-0C45C90B65A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02BC0DCD-0B31-8946-A10E-CCF418561FB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00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BE6B153A-A5D8-7442-8A45-16EF2298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 Mapped Cache:  Example 1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65219" name="Group 3">
            <a:extLst>
              <a:ext uri="{FF2B5EF4-FFF2-40B4-BE49-F238E27FC236}">
                <a16:creationId xmlns:a16="http://schemas.microsoft.com/office/drawing/2014/main" id="{60129567-A8E7-BE4E-A706-17106F5B48FA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>
            <a:extLst>
              <a:ext uri="{FF2B5EF4-FFF2-40B4-BE49-F238E27FC236}">
                <a16:creationId xmlns:a16="http://schemas.microsoft.com/office/drawing/2014/main" id="{74B873FE-FE5A-E640-943F-1D88D53C7E57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399D44E6-2A45-DC44-B6BC-6FF334E73BC2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64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E7C81F97-AE03-0142-8780-3876D0E4B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Blocks and Addressing the Cache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A9D1F56E-5144-8548-BB3E-3CE8CC32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sz="1600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Each block maps to a location in the cache, determined by the </a:t>
            </a:r>
            <a:r>
              <a:rPr lang="en-US" dirty="0">
                <a:solidFill>
                  <a:srgbClr val="0070C0"/>
                </a:solidFill>
              </a:rPr>
              <a:t>index bits </a:t>
            </a:r>
            <a:r>
              <a:rPr lang="en-US" dirty="0"/>
              <a:t>in the address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used to index into the tag and data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Cache access: 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1) index into the tag and data entry (stores) with index bits in address 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2) check </a:t>
            </a:r>
            <a:r>
              <a:rPr lang="en-US" dirty="0">
                <a:solidFill>
                  <a:srgbClr val="0070C0"/>
                </a:solidFill>
              </a:rPr>
              <a:t>valid bit </a:t>
            </a:r>
            <a:endParaRPr lang="en-US" dirty="0"/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/>
              <a:t>3) compare tag bits in address with the stored tag in tag store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/>
              <a:t>If a block is in the cache (cache hit), </a:t>
            </a:r>
            <a:r>
              <a:rPr lang="en-US" dirty="0">
                <a:solidFill>
                  <a:srgbClr val="0070C0"/>
                </a:solidFill>
              </a:rPr>
              <a:t>the stored tag should be valid and match the tag of the block</a:t>
            </a:r>
          </a:p>
        </p:txBody>
      </p:sp>
      <p:sp>
        <p:nvSpPr>
          <p:cNvPr id="84996" name="Rectangle 71">
            <a:extLst>
              <a:ext uri="{FF2B5EF4-FFF2-40B4-BE49-F238E27FC236}">
                <a16:creationId xmlns:a16="http://schemas.microsoft.com/office/drawing/2014/main" id="{A1163C66-DF88-CB40-8F9C-117991D1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2636838"/>
            <a:ext cx="1477962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Box 72">
            <a:extLst>
              <a:ext uri="{FF2B5EF4-FFF2-40B4-BE49-F238E27FC236}">
                <a16:creationId xmlns:a16="http://schemas.microsoft.com/office/drawing/2014/main" id="{4F5437E2-BDAC-5E46-AA53-8E5E8AEC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3024188"/>
            <a:ext cx="122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8-bit address</a:t>
            </a:r>
          </a:p>
        </p:txBody>
      </p:sp>
      <p:cxnSp>
        <p:nvCxnSpPr>
          <p:cNvPr id="84998" name="Straight Connector 74">
            <a:extLst>
              <a:ext uri="{FF2B5EF4-FFF2-40B4-BE49-F238E27FC236}">
                <a16:creationId xmlns:a16="http://schemas.microsoft.com/office/drawing/2014/main" id="{3D82E83B-7AE9-1442-9A6E-F129F935E05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61250" y="2803525"/>
            <a:ext cx="331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9" name="Straight Connector 75">
            <a:extLst>
              <a:ext uri="{FF2B5EF4-FFF2-40B4-BE49-F238E27FC236}">
                <a16:creationId xmlns:a16="http://schemas.microsoft.com/office/drawing/2014/main" id="{3DB98079-42BD-214A-B784-4F2C2137DE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25469" y="2802732"/>
            <a:ext cx="3333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0" name="TextBox 78">
            <a:extLst>
              <a:ext uri="{FF2B5EF4-FFF2-40B4-BE49-F238E27FC236}">
                <a16:creationId xmlns:a16="http://schemas.microsoft.com/office/drawing/2014/main" id="{1652478C-A8A8-DC4F-A8A4-A55AE67E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2286000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01" name="TextBox 80">
            <a:extLst>
              <a:ext uri="{FF2B5EF4-FFF2-40B4-BE49-F238E27FC236}">
                <a16:creationId xmlns:a16="http://schemas.microsoft.com/office/drawing/2014/main" id="{31D7C552-8C73-B046-97DB-B8F6207A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30028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5002" name="TextBox 81">
            <a:extLst>
              <a:ext uri="{FF2B5EF4-FFF2-40B4-BE49-F238E27FC236}">
                <a16:creationId xmlns:a16="http://schemas.microsoft.com/office/drawing/2014/main" id="{2F3A98B4-69CF-AF48-9AD9-8E14CEFC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230028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sp>
        <p:nvSpPr>
          <p:cNvPr id="85003" name="TextBox 82">
            <a:extLst>
              <a:ext uri="{FF2B5EF4-FFF2-40B4-BE49-F238E27FC236}">
                <a16:creationId xmlns:a16="http://schemas.microsoft.com/office/drawing/2014/main" id="{56390A32-5E43-E241-80E5-A61347E0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263683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04" name="TextBox 83">
            <a:extLst>
              <a:ext uri="{FF2B5EF4-FFF2-40B4-BE49-F238E27FC236}">
                <a16:creationId xmlns:a16="http://schemas.microsoft.com/office/drawing/2014/main" id="{F678E010-19C9-C94F-81BC-78CC674C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6352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05" name="TextBox 84">
            <a:extLst>
              <a:ext uri="{FF2B5EF4-FFF2-40B4-BE49-F238E27FC236}">
                <a16:creationId xmlns:a16="http://schemas.microsoft.com/office/drawing/2014/main" id="{E1297746-72F7-C34E-81E1-0C7BAA58C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2652713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2b</a:t>
            </a:r>
          </a:p>
        </p:txBody>
      </p:sp>
      <p:sp>
        <p:nvSpPr>
          <p:cNvPr id="15" name="Google Shape;601;g5ce8b99149_0_339">
            <a:extLst>
              <a:ext uri="{FF2B5EF4-FFF2-40B4-BE49-F238E27FC236}">
                <a16:creationId xmlns:a16="http://schemas.microsoft.com/office/drawing/2014/main" id="{2CDB272D-95A7-C249-A500-3309DDD9623F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4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/>
      <p:bldP spid="85000" grpId="0"/>
      <p:bldP spid="85001" grpId="0"/>
      <p:bldP spid="85002" grpId="0"/>
      <p:bldP spid="85003" grpId="0"/>
      <p:bldP spid="85004" grpId="0"/>
      <p:bldP spid="850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>
            <a:extLst>
              <a:ext uri="{FF2B5EF4-FFF2-40B4-BE49-F238E27FC236}">
                <a16:creationId xmlns:a16="http://schemas.microsoft.com/office/drawing/2014/main" id="{860370AF-2CB3-E642-A5BC-C64AB659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37962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Direct-Mapped Cache:  Example 2 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28D82E09-B19F-F445-BA42-8852F5C16B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9453" y="832672"/>
            <a:ext cx="6256535" cy="1531938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byte-addressable</a:t>
            </a:r>
            <a:r>
              <a:rPr lang="en-US" altLang="en-US" sz="2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main memory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256 bytes, 8-byte per block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sym typeface="Wingdings" pitchFamily="2" charset="2"/>
              </a:rPr>
              <a:t>32 blocks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  <a:sym typeface="Wingdings" pitchFamily="2" charset="2"/>
              </a:rPr>
              <a:t>Note that we have shown block numbers in the diagram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Assume cache: 64 bytes, </a:t>
            </a: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sym typeface="Wingdings" pitchFamily="2" charset="2"/>
              </a:rPr>
              <a:t>8 blocks</a:t>
            </a:r>
          </a:p>
          <a:p>
            <a:pPr lvl="1"/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  <a:sym typeface="Wingdings" pitchFamily="2" charset="2"/>
              </a:rPr>
              <a:t>Direct-mapped: A block can go to only one location</a:t>
            </a: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600" dirty="0">
              <a:solidFill>
                <a:srgbClr val="C0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600" dirty="0">
              <a:solidFill>
                <a:srgbClr val="C0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r>
              <a:rPr lang="en-US" altLang="en-US" sz="1600" dirty="0">
                <a:solidFill>
                  <a:srgbClr val="C00000"/>
                </a:solidFill>
                <a:ea typeface="ＭＳ Ｐゴシック" panose="020B0600070205080204" pitchFamily="34" charset="-128"/>
                <a:sym typeface="Wingdings" pitchFamily="2" charset="2"/>
              </a:rPr>
              <a:t>Addresses with same index contend for the same location - </a:t>
            </a:r>
            <a:r>
              <a:rPr lang="en-US" altLang="en-US" sz="1400" dirty="0">
                <a:solidFill>
                  <a:srgbClr val="C00000"/>
                </a:solidFill>
                <a:ea typeface="ＭＳ Ｐゴシック" panose="020B0600070205080204" pitchFamily="34" charset="-128"/>
                <a:sym typeface="Wingdings" pitchFamily="2" charset="2"/>
              </a:rPr>
              <a:t>Cause conflict misses</a:t>
            </a:r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  <a:p>
            <a:pPr lvl="1"/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grpSp>
        <p:nvGrpSpPr>
          <p:cNvPr id="82949" name="Group 59">
            <a:extLst>
              <a:ext uri="{FF2B5EF4-FFF2-40B4-BE49-F238E27FC236}">
                <a16:creationId xmlns:a16="http://schemas.microsoft.com/office/drawing/2014/main" id="{39FE42E4-53B3-0D40-A2A9-7F9F802C7784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3314700"/>
            <a:ext cx="1477963" cy="1338263"/>
            <a:chOff x="2544619" y="2612161"/>
            <a:chExt cx="1477818" cy="1339274"/>
          </a:xfrm>
        </p:grpSpPr>
        <p:sp>
          <p:nvSpPr>
            <p:cNvPr id="204848" name="Rectangle 51">
              <a:extLst>
                <a:ext uri="{FF2B5EF4-FFF2-40B4-BE49-F238E27FC236}">
                  <a16:creationId xmlns:a16="http://schemas.microsoft.com/office/drawing/2014/main" id="{958A575C-5101-C447-BFCE-EB9B908C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9" name="Rectangle 52">
              <a:extLst>
                <a:ext uri="{FF2B5EF4-FFF2-40B4-BE49-F238E27FC236}">
                  <a16:creationId xmlns:a16="http://schemas.microsoft.com/office/drawing/2014/main" id="{36CA5E67-AEB2-EC48-B5F7-6EFF68219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0" name="Rectangle 53">
              <a:extLst>
                <a:ext uri="{FF2B5EF4-FFF2-40B4-BE49-F238E27FC236}">
                  <a16:creationId xmlns:a16="http://schemas.microsoft.com/office/drawing/2014/main" id="{CFEC1B95-89F2-E940-B317-42F6AB75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1" name="Rectangle 54">
              <a:extLst>
                <a:ext uri="{FF2B5EF4-FFF2-40B4-BE49-F238E27FC236}">
                  <a16:creationId xmlns:a16="http://schemas.microsoft.com/office/drawing/2014/main" id="{89D7E3AF-1EBC-5347-9D3E-BAF206F4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2" name="Rectangle 55">
              <a:extLst>
                <a:ext uri="{FF2B5EF4-FFF2-40B4-BE49-F238E27FC236}">
                  <a16:creationId xmlns:a16="http://schemas.microsoft.com/office/drawing/2014/main" id="{021F1176-8994-084E-AB55-4769794F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3" name="Rectangle 56">
              <a:extLst>
                <a:ext uri="{FF2B5EF4-FFF2-40B4-BE49-F238E27FC236}">
                  <a16:creationId xmlns:a16="http://schemas.microsoft.com/office/drawing/2014/main" id="{511872EA-C62C-B143-9102-803886D8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4" name="Rectangle 57">
              <a:extLst>
                <a:ext uri="{FF2B5EF4-FFF2-40B4-BE49-F238E27FC236}">
                  <a16:creationId xmlns:a16="http://schemas.microsoft.com/office/drawing/2014/main" id="{B8DAE724-E518-CC40-9804-DD3656A5C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55" name="Rectangle 58">
              <a:extLst>
                <a:ext uri="{FF2B5EF4-FFF2-40B4-BE49-F238E27FC236}">
                  <a16:creationId xmlns:a16="http://schemas.microsoft.com/office/drawing/2014/main" id="{1DFA08FA-9FAF-784E-86E8-670F1FDBB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0" name="TextBox 60">
            <a:extLst>
              <a:ext uri="{FF2B5EF4-FFF2-40B4-BE49-F238E27FC236}">
                <a16:creationId xmlns:a16="http://schemas.microsoft.com/office/drawing/2014/main" id="{939AFD36-29C6-6E4F-8F69-C896FC55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898775"/>
            <a:ext cx="577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grpSp>
        <p:nvGrpSpPr>
          <p:cNvPr id="82951" name="Group 61">
            <a:extLst>
              <a:ext uri="{FF2B5EF4-FFF2-40B4-BE49-F238E27FC236}">
                <a16:creationId xmlns:a16="http://schemas.microsoft.com/office/drawing/2014/main" id="{D368EBC7-5123-7F4B-8209-F043C1027D85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3326343"/>
            <a:ext cx="1477963" cy="1339850"/>
            <a:chOff x="2544619" y="2612161"/>
            <a:chExt cx="1477818" cy="1339274"/>
          </a:xfrm>
        </p:grpSpPr>
        <p:sp>
          <p:nvSpPr>
            <p:cNvPr id="204840" name="Rectangle 62">
              <a:extLst>
                <a:ext uri="{FF2B5EF4-FFF2-40B4-BE49-F238E27FC236}">
                  <a16:creationId xmlns:a16="http://schemas.microsoft.com/office/drawing/2014/main" id="{0B93FC90-176C-374D-93BB-8F21D58B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1" name="Rectangle 63">
              <a:extLst>
                <a:ext uri="{FF2B5EF4-FFF2-40B4-BE49-F238E27FC236}">
                  <a16:creationId xmlns:a16="http://schemas.microsoft.com/office/drawing/2014/main" id="{FCC74668-FEF4-7541-A6A7-906DECD2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2" name="Rectangle 64">
              <a:extLst>
                <a:ext uri="{FF2B5EF4-FFF2-40B4-BE49-F238E27FC236}">
                  <a16:creationId xmlns:a16="http://schemas.microsoft.com/office/drawing/2014/main" id="{700C0ADE-D1B7-084F-A354-7C2B919BC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3" name="Rectangle 65">
              <a:extLst>
                <a:ext uri="{FF2B5EF4-FFF2-40B4-BE49-F238E27FC236}">
                  <a16:creationId xmlns:a16="http://schemas.microsoft.com/office/drawing/2014/main" id="{B218AF82-A324-F745-B3B6-637C38A05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4" name="Rectangle 66">
              <a:extLst>
                <a:ext uri="{FF2B5EF4-FFF2-40B4-BE49-F238E27FC236}">
                  <a16:creationId xmlns:a16="http://schemas.microsoft.com/office/drawing/2014/main" id="{F6A80D79-A87B-8C42-BDEB-765C30AB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5" name="Rectangle 67">
              <a:extLst>
                <a:ext uri="{FF2B5EF4-FFF2-40B4-BE49-F238E27FC236}">
                  <a16:creationId xmlns:a16="http://schemas.microsoft.com/office/drawing/2014/main" id="{048E26D5-A778-104E-BAFA-B9575984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6" name="Rectangle 68">
              <a:extLst>
                <a:ext uri="{FF2B5EF4-FFF2-40B4-BE49-F238E27FC236}">
                  <a16:creationId xmlns:a16="http://schemas.microsoft.com/office/drawing/2014/main" id="{3E5E830E-29F5-9341-B02D-EF05DF0F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47" name="Rectangle 69">
              <a:extLst>
                <a:ext uri="{FF2B5EF4-FFF2-40B4-BE49-F238E27FC236}">
                  <a16:creationId xmlns:a16="http://schemas.microsoft.com/office/drawing/2014/main" id="{FEC45425-AAAF-5E4F-B4C6-B0215F775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2" name="TextBox 70">
            <a:extLst>
              <a:ext uri="{FF2B5EF4-FFF2-40B4-BE49-F238E27FC236}">
                <a16:creationId xmlns:a16="http://schemas.microsoft.com/office/drawing/2014/main" id="{794D0C8E-909A-3344-A6E8-DEB77ED3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289401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2953" name="Rectangle 71">
            <a:extLst>
              <a:ext uri="{FF2B5EF4-FFF2-40B4-BE49-F238E27FC236}">
                <a16:creationId xmlns:a16="http://schemas.microsoft.com/office/drawing/2014/main" id="{0BD96832-2DA4-8F4C-9649-160E1036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2944813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TextBox 72">
            <a:extLst>
              <a:ext uri="{FF2B5EF4-FFF2-40B4-BE49-F238E27FC236}">
                <a16:creationId xmlns:a16="http://schemas.microsoft.com/office/drawing/2014/main" id="{C21EBB3C-B7E0-3B40-AF9F-6A350F84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3332163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cxnSp>
        <p:nvCxnSpPr>
          <p:cNvPr id="82955" name="Straight Connector 74">
            <a:extLst>
              <a:ext uri="{FF2B5EF4-FFF2-40B4-BE49-F238E27FC236}">
                <a16:creationId xmlns:a16="http://schemas.microsoft.com/office/drawing/2014/main" id="{39469B1D-B497-D14E-A2AD-32B91F22D2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11488" y="3111500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Straight Connector 75">
            <a:extLst>
              <a:ext uri="{FF2B5EF4-FFF2-40B4-BE49-F238E27FC236}">
                <a16:creationId xmlns:a16="http://schemas.microsoft.com/office/drawing/2014/main" id="{272CF4F2-4B11-B649-A710-54E0A594AC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75706" y="3110707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7" name="TextBox 78">
            <a:extLst>
              <a:ext uri="{FF2B5EF4-FFF2-40B4-BE49-F238E27FC236}">
                <a16:creationId xmlns:a16="http://schemas.microsoft.com/office/drawing/2014/main" id="{47190795-8184-3D4E-83FB-6B473473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593975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C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2958" name="TextBox 80">
            <a:extLst>
              <a:ext uri="{FF2B5EF4-FFF2-40B4-BE49-F238E27FC236}">
                <a16:creationId xmlns:a16="http://schemas.microsoft.com/office/drawing/2014/main" id="{F50EE21B-E572-554B-A28D-CD83F35C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2608263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2959" name="TextBox 81">
            <a:extLst>
              <a:ext uri="{FF2B5EF4-FFF2-40B4-BE49-F238E27FC236}">
                <a16:creationId xmlns:a16="http://schemas.microsoft.com/office/drawing/2014/main" id="{143E8BE5-DC6F-0549-A0AC-B5C0BEE3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608263"/>
            <a:ext cx="670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offset</a:t>
            </a:r>
          </a:p>
        </p:txBody>
      </p:sp>
      <p:sp>
        <p:nvSpPr>
          <p:cNvPr id="82960" name="TextBox 82">
            <a:extLst>
              <a:ext uri="{FF2B5EF4-FFF2-40B4-BE49-F238E27FC236}">
                <a16:creationId xmlns:a16="http://schemas.microsoft.com/office/drawing/2014/main" id="{0DF59BD7-64C3-0443-B947-1A330544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944813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2961" name="TextBox 83">
            <a:extLst>
              <a:ext uri="{FF2B5EF4-FFF2-40B4-BE49-F238E27FC236}">
                <a16:creationId xmlns:a16="http://schemas.microsoft.com/office/drawing/2014/main" id="{D4043E30-6EFA-C84B-B6E6-7DEB7E4B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943225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2962" name="TextBox 84">
            <a:extLst>
              <a:ext uri="{FF2B5EF4-FFF2-40B4-BE49-F238E27FC236}">
                <a16:creationId xmlns:a16="http://schemas.microsoft.com/office/drawing/2014/main" id="{BE5FA358-5B0E-C147-8D9B-8DB6B277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2960688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2b</a:t>
            </a:r>
          </a:p>
        </p:txBody>
      </p:sp>
      <p:cxnSp>
        <p:nvCxnSpPr>
          <p:cNvPr id="82963" name="Straight Connector 86">
            <a:extLst>
              <a:ext uri="{FF2B5EF4-FFF2-40B4-BE49-F238E27FC236}">
                <a16:creationId xmlns:a16="http://schemas.microsoft.com/office/drawing/2014/main" id="{44F1ED8A-3E11-EA4F-998E-1FCE9D040271}"/>
              </a:ext>
            </a:extLst>
          </p:cNvPr>
          <p:cNvCxnSpPr>
            <a:cxnSpLocks noChangeShapeType="1"/>
            <a:stCxn id="82953" idx="2"/>
          </p:cNvCxnSpPr>
          <p:nvPr/>
        </p:nvCxnSpPr>
        <p:spPr bwMode="auto">
          <a:xfrm rot="16200000" flipH="1">
            <a:off x="2625726" y="3632200"/>
            <a:ext cx="711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Straight Arrow Connector 88">
            <a:extLst>
              <a:ext uri="{FF2B5EF4-FFF2-40B4-BE49-F238E27FC236}">
                <a16:creationId xmlns:a16="http://schemas.microsoft.com/office/drawing/2014/main" id="{5E4F17A2-E9D4-C24F-A7EB-A07E90317B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2913" y="3979863"/>
            <a:ext cx="15192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6" name="Straight Connector 95">
            <a:extLst>
              <a:ext uri="{FF2B5EF4-FFF2-40B4-BE49-F238E27FC236}">
                <a16:creationId xmlns:a16="http://schemas.microsoft.com/office/drawing/2014/main" id="{FFE49A09-93C2-754E-B0EA-35A703D7C4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98144" y="3983831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7" name="TextBox 96">
            <a:extLst>
              <a:ext uri="{FF2B5EF4-FFF2-40B4-BE49-F238E27FC236}">
                <a16:creationId xmlns:a16="http://schemas.microsoft.com/office/drawing/2014/main" id="{BF5C8AB2-19CF-804C-9A4C-81475BB8D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4446588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2968" name="TextBox 97">
            <a:extLst>
              <a:ext uri="{FF2B5EF4-FFF2-40B4-BE49-F238E27FC236}">
                <a16:creationId xmlns:a16="http://schemas.microsoft.com/office/drawing/2014/main" id="{E62BF2CE-11C2-334F-B045-496F9B00D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4437063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2969" name="Rectangle 98">
            <a:extLst>
              <a:ext uri="{FF2B5EF4-FFF2-40B4-BE49-F238E27FC236}">
                <a16:creationId xmlns:a16="http://schemas.microsoft.com/office/drawing/2014/main" id="{D390AE3B-2F0B-7C47-A9A6-EEBCEAC1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5068888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0" name="TextBox 99">
            <a:extLst>
              <a:ext uri="{FF2B5EF4-FFF2-40B4-BE49-F238E27FC236}">
                <a16:creationId xmlns:a16="http://schemas.microsoft.com/office/drawing/2014/main" id="{61339B8B-8A29-8941-BDB8-DCE0D2E30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50466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2971" name="Straight Arrow Connector 101">
            <a:extLst>
              <a:ext uri="{FF2B5EF4-FFF2-40B4-BE49-F238E27FC236}">
                <a16:creationId xmlns:a16="http://schemas.microsoft.com/office/drawing/2014/main" id="{75B7BF4C-984A-724A-A488-2DF304A16C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76032" y="486489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Straight Arrow Connector 106">
            <a:extLst>
              <a:ext uri="{FF2B5EF4-FFF2-40B4-BE49-F238E27FC236}">
                <a16:creationId xmlns:a16="http://schemas.microsoft.com/office/drawing/2014/main" id="{479CEA7A-1CC2-DB43-BEB3-E2C04E6AA4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350" y="4649788"/>
            <a:ext cx="469900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3" name="Straight Connector 113">
            <a:extLst>
              <a:ext uri="{FF2B5EF4-FFF2-40B4-BE49-F238E27FC236}">
                <a16:creationId xmlns:a16="http://schemas.microsoft.com/office/drawing/2014/main" id="{20886D5A-7E3B-494E-8CB2-65475126AC5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4263231"/>
            <a:ext cx="197167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4" name="Straight Arrow Connector 115">
            <a:extLst>
              <a:ext uri="{FF2B5EF4-FFF2-40B4-BE49-F238E27FC236}">
                <a16:creationId xmlns:a16="http://schemas.microsoft.com/office/drawing/2014/main" id="{7DD58DB8-807F-194F-9F49-9810C34D4843}"/>
              </a:ext>
            </a:extLst>
          </p:cNvPr>
          <p:cNvCxnSpPr>
            <a:cxnSpLocks noChangeShapeType="1"/>
            <a:endCxn id="82969" idx="1"/>
          </p:cNvCxnSpPr>
          <p:nvPr/>
        </p:nvCxnSpPr>
        <p:spPr bwMode="auto">
          <a:xfrm flipV="1">
            <a:off x="2468563" y="5237163"/>
            <a:ext cx="2479675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5" name="Straight Arrow Connector 116">
            <a:extLst>
              <a:ext uri="{FF2B5EF4-FFF2-40B4-BE49-F238E27FC236}">
                <a16:creationId xmlns:a16="http://schemas.microsoft.com/office/drawing/2014/main" id="{48A692F5-CBEC-0D4A-B33E-47576A58E8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11182" y="486489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6" name="Freeform 48">
            <a:extLst>
              <a:ext uri="{FF2B5EF4-FFF2-40B4-BE49-F238E27FC236}">
                <a16:creationId xmlns:a16="http://schemas.microsoft.com/office/drawing/2014/main" id="{17FA946F-0C9E-3A47-BD6A-4336430C03E4}"/>
              </a:ext>
            </a:extLst>
          </p:cNvPr>
          <p:cNvSpPr>
            <a:spLocks/>
          </p:cNvSpPr>
          <p:nvPr/>
        </p:nvSpPr>
        <p:spPr bwMode="auto">
          <a:xfrm>
            <a:off x="6229350" y="5070475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Text Box 61">
            <a:extLst>
              <a:ext uri="{FF2B5EF4-FFF2-40B4-BE49-F238E27FC236}">
                <a16:creationId xmlns:a16="http://schemas.microsoft.com/office/drawing/2014/main" id="{1A73C6A8-FD75-B84F-9972-AD13F59D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5046663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2978" name="Straight Arrow Connector 121">
            <a:extLst>
              <a:ext uri="{FF2B5EF4-FFF2-40B4-BE49-F238E27FC236}">
                <a16:creationId xmlns:a16="http://schemas.microsoft.com/office/drawing/2014/main" id="{42A61776-0191-9F4C-A84C-D61A62249E7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797800" y="5230813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9" name="TextBox 122">
            <a:extLst>
              <a:ext uri="{FF2B5EF4-FFF2-40B4-BE49-F238E27FC236}">
                <a16:creationId xmlns:a16="http://schemas.microsoft.com/office/drawing/2014/main" id="{6891695F-42C5-8048-9AD1-D9A8B47CC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201" y="4736275"/>
            <a:ext cx="1335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byte in block: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offset</a:t>
            </a:r>
          </a:p>
        </p:txBody>
      </p:sp>
      <p:cxnSp>
        <p:nvCxnSpPr>
          <p:cNvPr id="82980" name="Straight Arrow Connector 99">
            <a:extLst>
              <a:ext uri="{FF2B5EF4-FFF2-40B4-BE49-F238E27FC236}">
                <a16:creationId xmlns:a16="http://schemas.microsoft.com/office/drawing/2014/main" id="{48C6E5EB-C0C0-C145-9E43-10AE8031F6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153819" y="5541169"/>
            <a:ext cx="263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1" name="Straight Arrow Connector 100">
            <a:extLst>
              <a:ext uri="{FF2B5EF4-FFF2-40B4-BE49-F238E27FC236}">
                <a16:creationId xmlns:a16="http://schemas.microsoft.com/office/drawing/2014/main" id="{FA93CC10-8FD4-CD45-B769-B73BBE92DC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989762" y="5519738"/>
            <a:ext cx="265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82" name="TextBox 102">
            <a:extLst>
              <a:ext uri="{FF2B5EF4-FFF2-40B4-BE49-F238E27FC236}">
                <a16:creationId xmlns:a16="http://schemas.microsoft.com/office/drawing/2014/main" id="{B0829A73-5BDB-1140-B0A4-17182C73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545138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  <p:sp>
        <p:nvSpPr>
          <p:cNvPr id="82983" name="TextBox 103">
            <a:extLst>
              <a:ext uri="{FF2B5EF4-FFF2-40B4-BE49-F238E27FC236}">
                <a16:creationId xmlns:a16="http://schemas.microsoft.com/office/drawing/2014/main" id="{29EEB412-A31D-B242-A542-6D303DBCA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5545138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FFB78-F746-4944-A973-5251F432B9F6}"/>
              </a:ext>
            </a:extLst>
          </p:cNvPr>
          <p:cNvSpPr txBox="1"/>
          <p:nvPr/>
        </p:nvSpPr>
        <p:spPr>
          <a:xfrm>
            <a:off x="229717" y="6396335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Main Memory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080D08-44E8-3C48-AC09-FF0736A4E6E9}"/>
              </a:ext>
            </a:extLst>
          </p:cNvPr>
          <p:cNvGrpSpPr/>
          <p:nvPr/>
        </p:nvGrpSpPr>
        <p:grpSpPr>
          <a:xfrm>
            <a:off x="369888" y="953163"/>
            <a:ext cx="1477962" cy="5523837"/>
            <a:chOff x="369888" y="953163"/>
            <a:chExt cx="1477962" cy="5523837"/>
          </a:xfrm>
        </p:grpSpPr>
        <p:grpSp>
          <p:nvGrpSpPr>
            <p:cNvPr id="104" name="Group 50">
              <a:extLst>
                <a:ext uri="{FF2B5EF4-FFF2-40B4-BE49-F238E27FC236}">
                  <a16:creationId xmlns:a16="http://schemas.microsoft.com/office/drawing/2014/main" id="{78751738-1D2D-1241-8259-981D2DC51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88" y="1023938"/>
              <a:ext cx="1477962" cy="5356225"/>
              <a:chOff x="369455" y="1171281"/>
              <a:chExt cx="1477818" cy="5357096"/>
            </a:xfrm>
          </p:grpSpPr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9F3A6B19-BFAA-EC4F-8023-B97C7A6A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1171281"/>
                <a:ext cx="1477818" cy="2678548"/>
                <a:chOff x="554182" y="1985841"/>
                <a:chExt cx="1477818" cy="2678548"/>
              </a:xfrm>
            </p:grpSpPr>
            <p:grpSp>
              <p:nvGrpSpPr>
                <p:cNvPr id="161" name="Group 14">
                  <a:extLst>
                    <a:ext uri="{FF2B5EF4-FFF2-40B4-BE49-F238E27FC236}">
                      <a16:creationId xmlns:a16="http://schemas.microsoft.com/office/drawing/2014/main" id="{3E22858B-09C7-9B4D-AA38-E8132FA2AA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1985841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73" name="Group 8">
                    <a:extLst>
                      <a:ext uri="{FF2B5EF4-FFF2-40B4-BE49-F238E27FC236}">
                        <a16:creationId xmlns:a16="http://schemas.microsoft.com/office/drawing/2014/main" id="{A0F97A93-59E9-1F4F-AAB5-82B86FBFB6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9" name="Rectangle 4">
                      <a:extLst>
                        <a:ext uri="{FF2B5EF4-FFF2-40B4-BE49-F238E27FC236}">
                          <a16:creationId xmlns:a16="http://schemas.microsoft.com/office/drawing/2014/main" id="{57320EAC-E962-244A-875C-D140650235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5">
                      <a:extLst>
                        <a:ext uri="{FF2B5EF4-FFF2-40B4-BE49-F238E27FC236}">
                          <a16:creationId xmlns:a16="http://schemas.microsoft.com/office/drawing/2014/main" id="{9D22C74B-62C8-A042-B82E-2D4B985207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6">
                      <a:extLst>
                        <a:ext uri="{FF2B5EF4-FFF2-40B4-BE49-F238E27FC236}">
                          <a16:creationId xmlns:a16="http://schemas.microsoft.com/office/drawing/2014/main" id="{01F025E1-A059-2D46-B25C-7AD222326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7">
                      <a:extLst>
                        <a:ext uri="{FF2B5EF4-FFF2-40B4-BE49-F238E27FC236}">
                          <a16:creationId xmlns:a16="http://schemas.microsoft.com/office/drawing/2014/main" id="{64538770-793D-B745-AE81-4CF13600F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9">
                    <a:extLst>
                      <a:ext uri="{FF2B5EF4-FFF2-40B4-BE49-F238E27FC236}">
                        <a16:creationId xmlns:a16="http://schemas.microsoft.com/office/drawing/2014/main" id="{DB4BE31C-0847-9245-98DE-FEDF164721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5" name="Rectangle 10">
                      <a:extLst>
                        <a:ext uri="{FF2B5EF4-FFF2-40B4-BE49-F238E27FC236}">
                          <a16:creationId xmlns:a16="http://schemas.microsoft.com/office/drawing/2014/main" id="{FA74D88A-A177-2349-A43E-F17125079D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Rectangle 11">
                      <a:extLst>
                        <a:ext uri="{FF2B5EF4-FFF2-40B4-BE49-F238E27FC236}">
                          <a16:creationId xmlns:a16="http://schemas.microsoft.com/office/drawing/2014/main" id="{FC0087CD-2491-2C42-841F-68F4DACEC7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Rectangle 12">
                      <a:extLst>
                        <a:ext uri="{FF2B5EF4-FFF2-40B4-BE49-F238E27FC236}">
                          <a16:creationId xmlns:a16="http://schemas.microsoft.com/office/drawing/2014/main" id="{5E7C24CC-E16D-284B-97C3-AC99B2876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8" name="Rectangle 13">
                      <a:extLst>
                        <a:ext uri="{FF2B5EF4-FFF2-40B4-BE49-F238E27FC236}">
                          <a16:creationId xmlns:a16="http://schemas.microsoft.com/office/drawing/2014/main" id="{F68C7985-0D16-9742-95DD-BD04682817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2" name="Group 15">
                  <a:extLst>
                    <a:ext uri="{FF2B5EF4-FFF2-40B4-BE49-F238E27FC236}">
                      <a16:creationId xmlns:a16="http://schemas.microsoft.com/office/drawing/2014/main" id="{6E526696-2031-5E40-965F-6949CDCC13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325115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63" name="Group 8">
                    <a:extLst>
                      <a:ext uri="{FF2B5EF4-FFF2-40B4-BE49-F238E27FC236}">
                        <a16:creationId xmlns:a16="http://schemas.microsoft.com/office/drawing/2014/main" id="{D7831CC8-87A3-3147-BBB8-DA0512EA85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9" name="Rectangle 22">
                      <a:extLst>
                        <a:ext uri="{FF2B5EF4-FFF2-40B4-BE49-F238E27FC236}">
                          <a16:creationId xmlns:a16="http://schemas.microsoft.com/office/drawing/2014/main" id="{60F06829-0E59-8D41-B0B4-35F204EC9B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tangle 23">
                      <a:extLst>
                        <a:ext uri="{FF2B5EF4-FFF2-40B4-BE49-F238E27FC236}">
                          <a16:creationId xmlns:a16="http://schemas.microsoft.com/office/drawing/2014/main" id="{D759B000-8E88-D847-BA4D-0FC696AF71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Rectangle 24">
                      <a:extLst>
                        <a:ext uri="{FF2B5EF4-FFF2-40B4-BE49-F238E27FC236}">
                          <a16:creationId xmlns:a16="http://schemas.microsoft.com/office/drawing/2014/main" id="{ECA01673-E56A-874E-ACDF-127CCF23CA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Rectangle 25">
                      <a:extLst>
                        <a:ext uri="{FF2B5EF4-FFF2-40B4-BE49-F238E27FC236}">
                          <a16:creationId xmlns:a16="http://schemas.microsoft.com/office/drawing/2014/main" id="{C2ADDDDC-CC4C-E446-A956-6B63BF460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9">
                    <a:extLst>
                      <a:ext uri="{FF2B5EF4-FFF2-40B4-BE49-F238E27FC236}">
                        <a16:creationId xmlns:a16="http://schemas.microsoft.com/office/drawing/2014/main" id="{37AC2DBF-D47D-0E42-B33E-348D0E69C7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5" name="Rectangle 18">
                      <a:extLst>
                        <a:ext uri="{FF2B5EF4-FFF2-40B4-BE49-F238E27FC236}">
                          <a16:creationId xmlns:a16="http://schemas.microsoft.com/office/drawing/2014/main" id="{51B2E9B8-800E-2D4A-A0A1-09A364B36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19">
                      <a:extLst>
                        <a:ext uri="{FF2B5EF4-FFF2-40B4-BE49-F238E27FC236}">
                          <a16:creationId xmlns:a16="http://schemas.microsoft.com/office/drawing/2014/main" id="{C0D67CBB-4BA5-1D4B-BB3D-871613594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20">
                      <a:extLst>
                        <a:ext uri="{FF2B5EF4-FFF2-40B4-BE49-F238E27FC236}">
                          <a16:creationId xmlns:a16="http://schemas.microsoft.com/office/drawing/2014/main" id="{644ED38B-103E-5447-AD9B-4918B647D8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Rectangle 21">
                      <a:extLst>
                        <a:ext uri="{FF2B5EF4-FFF2-40B4-BE49-F238E27FC236}">
                          <a16:creationId xmlns:a16="http://schemas.microsoft.com/office/drawing/2014/main" id="{AEB508B1-8A8C-844A-816F-759090847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1F11483D-29FC-544A-8760-06E3D0AB2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3849829"/>
                <a:ext cx="1477818" cy="2678548"/>
                <a:chOff x="2433782" y="3512702"/>
                <a:chExt cx="1477818" cy="2678548"/>
              </a:xfrm>
            </p:grpSpPr>
            <p:grpSp>
              <p:nvGrpSpPr>
                <p:cNvPr id="139" name="Group 26">
                  <a:extLst>
                    <a:ext uri="{FF2B5EF4-FFF2-40B4-BE49-F238E27FC236}">
                      <a16:creationId xmlns:a16="http://schemas.microsoft.com/office/drawing/2014/main" id="{C3D4985C-D861-7846-86AB-1BE1016B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3512702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51" name="Group 8">
                    <a:extLst>
                      <a:ext uri="{FF2B5EF4-FFF2-40B4-BE49-F238E27FC236}">
                        <a16:creationId xmlns:a16="http://schemas.microsoft.com/office/drawing/2014/main" id="{8A3DBAF6-90C7-D340-9EE5-F21761D4E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7" name="Rectangle 33">
                      <a:extLst>
                        <a:ext uri="{FF2B5EF4-FFF2-40B4-BE49-F238E27FC236}">
                          <a16:creationId xmlns:a16="http://schemas.microsoft.com/office/drawing/2014/main" id="{01CF6738-7E49-224C-AC2C-1998F3B4E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Rectangle 34">
                      <a:extLst>
                        <a:ext uri="{FF2B5EF4-FFF2-40B4-BE49-F238E27FC236}">
                          <a16:creationId xmlns:a16="http://schemas.microsoft.com/office/drawing/2014/main" id="{79416FEB-23D9-B847-8D17-1DE3EE87F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Rectangle 35">
                      <a:extLst>
                        <a:ext uri="{FF2B5EF4-FFF2-40B4-BE49-F238E27FC236}">
                          <a16:creationId xmlns:a16="http://schemas.microsoft.com/office/drawing/2014/main" id="{7EBC83D1-56C9-8A42-97FA-02079DC4B6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36">
                      <a:extLst>
                        <a:ext uri="{FF2B5EF4-FFF2-40B4-BE49-F238E27FC236}">
                          <a16:creationId xmlns:a16="http://schemas.microsoft.com/office/drawing/2014/main" id="{C8CD20F2-A8F6-C14A-A3D1-DD16735E0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2" name="Group 9">
                    <a:extLst>
                      <a:ext uri="{FF2B5EF4-FFF2-40B4-BE49-F238E27FC236}">
                        <a16:creationId xmlns:a16="http://schemas.microsoft.com/office/drawing/2014/main" id="{EB715068-CF8F-9349-B220-2848E0B97C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3" name="Rectangle 29">
                      <a:extLst>
                        <a:ext uri="{FF2B5EF4-FFF2-40B4-BE49-F238E27FC236}">
                          <a16:creationId xmlns:a16="http://schemas.microsoft.com/office/drawing/2014/main" id="{6110C354-C7C1-7D4A-95EE-D3E8B7C473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0">
                      <a:extLst>
                        <a:ext uri="{FF2B5EF4-FFF2-40B4-BE49-F238E27FC236}">
                          <a16:creationId xmlns:a16="http://schemas.microsoft.com/office/drawing/2014/main" id="{45DA7AF7-CB05-7144-A197-6D07A989B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Rectangle 31">
                      <a:extLst>
                        <a:ext uri="{FF2B5EF4-FFF2-40B4-BE49-F238E27FC236}">
                          <a16:creationId xmlns:a16="http://schemas.microsoft.com/office/drawing/2014/main" id="{804877AA-7F15-9B4D-9738-1C01587B6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Rectangle 32">
                      <a:extLst>
                        <a:ext uri="{FF2B5EF4-FFF2-40B4-BE49-F238E27FC236}">
                          <a16:creationId xmlns:a16="http://schemas.microsoft.com/office/drawing/2014/main" id="{B443B9B7-4B3C-0141-83C4-AE2C1E5A2B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37">
                  <a:extLst>
                    <a:ext uri="{FF2B5EF4-FFF2-40B4-BE49-F238E27FC236}">
                      <a16:creationId xmlns:a16="http://schemas.microsoft.com/office/drawing/2014/main" id="{71BECA7B-3685-6F47-8016-79CA10713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4851976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41" name="Group 8">
                    <a:extLst>
                      <a:ext uri="{FF2B5EF4-FFF2-40B4-BE49-F238E27FC236}">
                        <a16:creationId xmlns:a16="http://schemas.microsoft.com/office/drawing/2014/main" id="{DE060E91-9E6C-6C44-9385-6A9ADD66E6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7" name="Rectangle 44">
                      <a:extLst>
                        <a:ext uri="{FF2B5EF4-FFF2-40B4-BE49-F238E27FC236}">
                          <a16:creationId xmlns:a16="http://schemas.microsoft.com/office/drawing/2014/main" id="{B638358B-51D4-BB49-B9B0-0F7705901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8884AAA6-E724-8F44-A100-22AA7FA1EE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46">
                      <a:extLst>
                        <a:ext uri="{FF2B5EF4-FFF2-40B4-BE49-F238E27FC236}">
                          <a16:creationId xmlns:a16="http://schemas.microsoft.com/office/drawing/2014/main" id="{54A1E6EA-5B7C-0143-86EA-55E7FD179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7">
                      <a:extLst>
                        <a:ext uri="{FF2B5EF4-FFF2-40B4-BE49-F238E27FC236}">
                          <a16:creationId xmlns:a16="http://schemas.microsoft.com/office/drawing/2014/main" id="{5456334E-D81E-3E4C-8EF2-2EED84327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2" name="Group 9">
                    <a:extLst>
                      <a:ext uri="{FF2B5EF4-FFF2-40B4-BE49-F238E27FC236}">
                        <a16:creationId xmlns:a16="http://schemas.microsoft.com/office/drawing/2014/main" id="{8CE58197-420A-554C-800D-F4ABDBAA8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3" name="Rectangle 40">
                      <a:extLst>
                        <a:ext uri="{FF2B5EF4-FFF2-40B4-BE49-F238E27FC236}">
                          <a16:creationId xmlns:a16="http://schemas.microsoft.com/office/drawing/2014/main" id="{B00A19B9-1E3B-2846-880C-8847C82DD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Rectangle 41">
                      <a:extLst>
                        <a:ext uri="{FF2B5EF4-FFF2-40B4-BE49-F238E27FC236}">
                          <a16:creationId xmlns:a16="http://schemas.microsoft.com/office/drawing/2014/main" id="{06E46D71-7074-3940-91E9-12E75279E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Rectangle 42">
                      <a:extLst>
                        <a:ext uri="{FF2B5EF4-FFF2-40B4-BE49-F238E27FC236}">
                          <a16:creationId xmlns:a16="http://schemas.microsoft.com/office/drawing/2014/main" id="{5DEB8C75-78BE-5042-92C0-A5417794C8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Rectangle 43">
                      <a:extLst>
                        <a:ext uri="{FF2B5EF4-FFF2-40B4-BE49-F238E27FC236}">
                          <a16:creationId xmlns:a16="http://schemas.microsoft.com/office/drawing/2014/main" id="{4103A5D7-2F62-184E-9C56-0862BD30F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5F74B0-129C-4149-8337-6232B1CDBC19}"/>
                </a:ext>
              </a:extLst>
            </p:cNvPr>
            <p:cNvSpPr txBox="1"/>
            <p:nvPr/>
          </p:nvSpPr>
          <p:spPr>
            <a:xfrm>
              <a:off x="465753" y="9531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00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84E96E6-3716-EB40-A3CB-88AE712D22D0}"/>
                </a:ext>
              </a:extLst>
            </p:cNvPr>
            <p:cNvSpPr txBox="1"/>
            <p:nvPr/>
          </p:nvSpPr>
          <p:spPr>
            <a:xfrm>
              <a:off x="456194" y="11055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4C3AEE-9FD3-4B4C-9787-607304E720F4}"/>
                </a:ext>
              </a:extLst>
            </p:cNvPr>
            <p:cNvSpPr txBox="1"/>
            <p:nvPr/>
          </p:nvSpPr>
          <p:spPr>
            <a:xfrm>
              <a:off x="457200" y="12924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0A3255-A4C9-A64F-95BF-97ECD9B383B4}"/>
                </a:ext>
              </a:extLst>
            </p:cNvPr>
            <p:cNvSpPr txBox="1"/>
            <p:nvPr/>
          </p:nvSpPr>
          <p:spPr>
            <a:xfrm>
              <a:off x="457200" y="14448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00011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918F0A-64A9-0D4E-B9C8-9BC40B768032}"/>
                </a:ext>
              </a:extLst>
            </p:cNvPr>
            <p:cNvSpPr txBox="1"/>
            <p:nvPr/>
          </p:nvSpPr>
          <p:spPr>
            <a:xfrm>
              <a:off x="456194" y="16002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4B0E5-C72C-1243-8ABE-FE83DACEDDCB}"/>
                </a:ext>
              </a:extLst>
            </p:cNvPr>
            <p:cNvSpPr txBox="1"/>
            <p:nvPr/>
          </p:nvSpPr>
          <p:spPr>
            <a:xfrm>
              <a:off x="457200" y="17526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711978-F40B-6A46-ABE4-625A6314A739}"/>
                </a:ext>
              </a:extLst>
            </p:cNvPr>
            <p:cNvSpPr txBox="1"/>
            <p:nvPr/>
          </p:nvSpPr>
          <p:spPr>
            <a:xfrm>
              <a:off x="457200" y="19782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00110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FF001D-46EE-D04F-9857-D057EEB4DFAC}"/>
                </a:ext>
              </a:extLst>
            </p:cNvPr>
            <p:cNvSpPr txBox="1"/>
            <p:nvPr/>
          </p:nvSpPr>
          <p:spPr>
            <a:xfrm>
              <a:off x="457200" y="21336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6D84AB-671A-9D40-AC99-2C9A945BB708}"/>
                </a:ext>
              </a:extLst>
            </p:cNvPr>
            <p:cNvSpPr txBox="1"/>
            <p:nvPr/>
          </p:nvSpPr>
          <p:spPr>
            <a:xfrm>
              <a:off x="456194" y="22860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01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1DBAFB-6603-9142-AD8A-9741A3B84730}"/>
                </a:ext>
              </a:extLst>
            </p:cNvPr>
            <p:cNvSpPr txBox="1"/>
            <p:nvPr/>
          </p:nvSpPr>
          <p:spPr>
            <a:xfrm>
              <a:off x="446635" y="24384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D56335-2522-614E-AC52-0D0B350668F4}"/>
                </a:ext>
              </a:extLst>
            </p:cNvPr>
            <p:cNvSpPr txBox="1"/>
            <p:nvPr/>
          </p:nvSpPr>
          <p:spPr>
            <a:xfrm>
              <a:off x="447641" y="262526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54E8E-F639-454C-B0DF-9BE4046FC009}"/>
                </a:ext>
              </a:extLst>
            </p:cNvPr>
            <p:cNvSpPr txBox="1"/>
            <p:nvPr/>
          </p:nvSpPr>
          <p:spPr>
            <a:xfrm>
              <a:off x="447641" y="2777660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DB3524-354A-8E44-AEDF-97F1FDECEE28}"/>
                </a:ext>
              </a:extLst>
            </p:cNvPr>
            <p:cNvSpPr txBox="1"/>
            <p:nvPr/>
          </p:nvSpPr>
          <p:spPr>
            <a:xfrm>
              <a:off x="446635" y="29330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53EC68-2274-7342-AD19-26651CDED98F}"/>
                </a:ext>
              </a:extLst>
            </p:cNvPr>
            <p:cNvSpPr txBox="1"/>
            <p:nvPr/>
          </p:nvSpPr>
          <p:spPr>
            <a:xfrm>
              <a:off x="447641" y="30854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01101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F35D04-7A91-C04E-AA47-966E61DF25D0}"/>
                </a:ext>
              </a:extLst>
            </p:cNvPr>
            <p:cNvSpPr txBox="1"/>
            <p:nvPr/>
          </p:nvSpPr>
          <p:spPr>
            <a:xfrm>
              <a:off x="447641" y="331106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01110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48E1F1-334C-4144-B361-FB4C5F954D52}"/>
                </a:ext>
              </a:extLst>
            </p:cNvPr>
            <p:cNvSpPr txBox="1"/>
            <p:nvPr/>
          </p:nvSpPr>
          <p:spPr>
            <a:xfrm>
              <a:off x="447641" y="3466437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68F64-542E-1C40-AA68-F4BB1C92CD34}"/>
                </a:ext>
              </a:extLst>
            </p:cNvPr>
            <p:cNvSpPr txBox="1"/>
            <p:nvPr/>
          </p:nvSpPr>
          <p:spPr>
            <a:xfrm>
              <a:off x="456194" y="36171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10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236FB6-34EA-074F-ABA7-98376BAC83F4}"/>
                </a:ext>
              </a:extLst>
            </p:cNvPr>
            <p:cNvSpPr txBox="1"/>
            <p:nvPr/>
          </p:nvSpPr>
          <p:spPr>
            <a:xfrm>
              <a:off x="446635" y="37695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10001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46FD18-C0C3-4F44-8575-0F3FC3397436}"/>
                </a:ext>
              </a:extLst>
            </p:cNvPr>
            <p:cNvSpPr txBox="1"/>
            <p:nvPr/>
          </p:nvSpPr>
          <p:spPr>
            <a:xfrm>
              <a:off x="447641" y="395644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10010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D854E6-F014-A84D-AD11-7CDF7DF90C97}"/>
                </a:ext>
              </a:extLst>
            </p:cNvPr>
            <p:cNvSpPr txBox="1"/>
            <p:nvPr/>
          </p:nvSpPr>
          <p:spPr>
            <a:xfrm>
              <a:off x="447641" y="41088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10011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FD8279-B8FB-BB45-A3C0-0DF959FEDE15}"/>
                </a:ext>
              </a:extLst>
            </p:cNvPr>
            <p:cNvSpPr txBox="1"/>
            <p:nvPr/>
          </p:nvSpPr>
          <p:spPr>
            <a:xfrm>
              <a:off x="446635" y="42642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10100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2B34C6-8B11-DF43-90C0-4A8511B6A6E7}"/>
                </a:ext>
              </a:extLst>
            </p:cNvPr>
            <p:cNvSpPr txBox="1"/>
            <p:nvPr/>
          </p:nvSpPr>
          <p:spPr>
            <a:xfrm>
              <a:off x="462334" y="445774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10101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B67FA-3866-2347-B3D0-F5CED55ED58C}"/>
                </a:ext>
              </a:extLst>
            </p:cNvPr>
            <p:cNvSpPr txBox="1"/>
            <p:nvPr/>
          </p:nvSpPr>
          <p:spPr>
            <a:xfrm>
              <a:off x="447641" y="46422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77E8CE-4231-5A41-A40B-6B8B7948AB59}"/>
                </a:ext>
              </a:extLst>
            </p:cNvPr>
            <p:cNvSpPr txBox="1"/>
            <p:nvPr/>
          </p:nvSpPr>
          <p:spPr>
            <a:xfrm>
              <a:off x="447641" y="47976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10111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F86FF4-58CA-184F-AB96-372D3C41CD7B}"/>
                </a:ext>
              </a:extLst>
            </p:cNvPr>
            <p:cNvSpPr txBox="1"/>
            <p:nvPr/>
          </p:nvSpPr>
          <p:spPr>
            <a:xfrm>
              <a:off x="456194" y="49887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11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A2264-0F5E-F44B-882E-1E3BB70B4164}"/>
                </a:ext>
              </a:extLst>
            </p:cNvPr>
            <p:cNvSpPr txBox="1"/>
            <p:nvPr/>
          </p:nvSpPr>
          <p:spPr>
            <a:xfrm>
              <a:off x="446635" y="51411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11001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F56E00-AC53-1D46-8828-160CA836C030}"/>
                </a:ext>
              </a:extLst>
            </p:cNvPr>
            <p:cNvSpPr txBox="1"/>
            <p:nvPr/>
          </p:nvSpPr>
          <p:spPr>
            <a:xfrm>
              <a:off x="447641" y="53280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7A6E8-0D7F-EB41-B4EF-1B13FDE1F5DD}"/>
                </a:ext>
              </a:extLst>
            </p:cNvPr>
            <p:cNvSpPr txBox="1"/>
            <p:nvPr/>
          </p:nvSpPr>
          <p:spPr>
            <a:xfrm>
              <a:off x="447641" y="5480446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11011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1E8387-2F39-8242-833E-E7E064BB8800}"/>
                </a:ext>
              </a:extLst>
            </p:cNvPr>
            <p:cNvSpPr txBox="1"/>
            <p:nvPr/>
          </p:nvSpPr>
          <p:spPr>
            <a:xfrm>
              <a:off x="446635" y="56358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E3794-17FF-B947-8FD5-16A3DF2F3947}"/>
                </a:ext>
              </a:extLst>
            </p:cNvPr>
            <p:cNvSpPr txBox="1"/>
            <p:nvPr/>
          </p:nvSpPr>
          <p:spPr>
            <a:xfrm>
              <a:off x="447641" y="57912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EA9FD-8B15-8C43-ACDB-17C07A0FE7EB}"/>
                </a:ext>
              </a:extLst>
            </p:cNvPr>
            <p:cNvSpPr txBox="1"/>
            <p:nvPr/>
          </p:nvSpPr>
          <p:spPr>
            <a:xfrm>
              <a:off x="461045" y="5973598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8359A5B-F579-B944-9EF8-BD7C001C051A}"/>
                </a:ext>
              </a:extLst>
            </p:cNvPr>
            <p:cNvSpPr txBox="1"/>
            <p:nvPr/>
          </p:nvSpPr>
          <p:spPr>
            <a:xfrm>
              <a:off x="447641" y="6169223"/>
              <a:ext cx="99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5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2" grpId="0"/>
      <p:bldP spid="82953" grpId="0" animBg="1"/>
      <p:bldP spid="82954" grpId="0"/>
      <p:bldP spid="82957" grpId="0"/>
      <p:bldP spid="82958" grpId="0"/>
      <p:bldP spid="82959" grpId="0"/>
      <p:bldP spid="82960" grpId="0"/>
      <p:bldP spid="82961" grpId="0"/>
      <p:bldP spid="82962" grpId="0"/>
      <p:bldP spid="82967" grpId="0"/>
      <p:bldP spid="82968" grpId="0"/>
      <p:bldP spid="82969" grpId="0" animBg="1"/>
      <p:bldP spid="82970" grpId="0"/>
      <p:bldP spid="82977" grpId="0"/>
      <p:bldP spid="82979" grpId="0"/>
      <p:bldP spid="82982" grpId="0"/>
      <p:bldP spid="829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D1D1617A-BF7F-4F46-A629-4A2AF86F86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36: Cache Memory organization – Set Associative Caches</a:t>
            </a: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548AFE35-8989-A043-96F4-26E384E1B6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/>
              <a:t>Ravi Mittal</a:t>
            </a:r>
          </a:p>
          <a:p>
            <a:pPr algn="r"/>
            <a:r>
              <a:rPr lang="en-US" altLang="en-US"/>
              <a:t>ravi.mittal@iitgoa.ac.in</a:t>
            </a:r>
          </a:p>
          <a:p>
            <a:pPr algn="r"/>
            <a:r>
              <a:rPr lang="en-US" altLang="en-US"/>
              <a:t>Indian Institute of Technology, Goa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4">
            <a:extLst>
              <a:ext uri="{FF2B5EF4-FFF2-40B4-BE49-F238E27FC236}">
                <a16:creationId xmlns:a16="http://schemas.microsoft.com/office/drawing/2014/main" id="{DE6B0F3A-69CF-7C45-8B0A-1729D4C7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" y="138257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0" name="Rectangle 4">
            <a:extLst>
              <a:ext uri="{FF2B5EF4-FFF2-40B4-BE49-F238E27FC236}">
                <a16:creationId xmlns:a16="http://schemas.microsoft.com/office/drawing/2014/main" id="{E3776CED-8883-114D-B1EE-675C3C42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214620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1" name="Rectangle 4">
            <a:extLst>
              <a:ext uri="{FF2B5EF4-FFF2-40B4-BE49-F238E27FC236}">
                <a16:creationId xmlns:a16="http://schemas.microsoft.com/office/drawing/2014/main" id="{3045A03F-1161-F349-B81C-4D5C09DE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388191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9" name="Rectangle 4">
            <a:extLst>
              <a:ext uri="{FF2B5EF4-FFF2-40B4-BE49-F238E27FC236}">
                <a16:creationId xmlns:a16="http://schemas.microsoft.com/office/drawing/2014/main" id="{D9ECE698-15EA-5B49-8185-C0E2345E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52417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8" name="Rectangle 4">
            <a:extLst>
              <a:ext uri="{FF2B5EF4-FFF2-40B4-BE49-F238E27FC236}">
                <a16:creationId xmlns:a16="http://schemas.microsoft.com/office/drawing/2014/main" id="{3FDC8233-D587-A644-926F-69D43163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1189074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7" name="Rectangle 4">
            <a:extLst>
              <a:ext uri="{FF2B5EF4-FFF2-40B4-BE49-F238E27FC236}">
                <a16:creationId xmlns:a16="http://schemas.microsoft.com/office/drawing/2014/main" id="{FC4A6349-4A15-8448-8897-9C6AC990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394932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2" name="Rectangle 4">
            <a:extLst>
              <a:ext uri="{FF2B5EF4-FFF2-40B4-BE49-F238E27FC236}">
                <a16:creationId xmlns:a16="http://schemas.microsoft.com/office/drawing/2014/main" id="{98FA4D84-69B5-1F4D-86C5-D9649CE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60" y="404815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3" name="Rectangle 4">
            <a:extLst>
              <a:ext uri="{FF2B5EF4-FFF2-40B4-BE49-F238E27FC236}">
                <a16:creationId xmlns:a16="http://schemas.microsoft.com/office/drawing/2014/main" id="{259A09D1-9F3E-914E-AD05-DD2A2A6A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67670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5" name="Rectangle 4">
            <a:extLst>
              <a:ext uri="{FF2B5EF4-FFF2-40B4-BE49-F238E27FC236}">
                <a16:creationId xmlns:a16="http://schemas.microsoft.com/office/drawing/2014/main" id="{941DAA1D-8442-BE43-8FF7-A3E1FC89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5546203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6" name="Rectangle 4">
            <a:extLst>
              <a:ext uri="{FF2B5EF4-FFF2-40B4-BE49-F238E27FC236}">
                <a16:creationId xmlns:a16="http://schemas.microsoft.com/office/drawing/2014/main" id="{AF08B677-0F4C-5544-ADF1-632EEC4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4200559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7" name="Rectangle 4">
            <a:extLst>
              <a:ext uri="{FF2B5EF4-FFF2-40B4-BE49-F238E27FC236}">
                <a16:creationId xmlns:a16="http://schemas.microsoft.com/office/drawing/2014/main" id="{44EA3487-5AF0-8E4F-A92B-6E94E7A6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855186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8" name="Rectangle 4">
            <a:extLst>
              <a:ext uri="{FF2B5EF4-FFF2-40B4-BE49-F238E27FC236}">
                <a16:creationId xmlns:a16="http://schemas.microsoft.com/office/drawing/2014/main" id="{B7F8DEC0-0D0D-A14D-9FEB-BA5B2913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1545605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9" name="Rectangle 4">
            <a:extLst>
              <a:ext uri="{FF2B5EF4-FFF2-40B4-BE49-F238E27FC236}">
                <a16:creationId xmlns:a16="http://schemas.microsoft.com/office/drawing/2014/main" id="{1A6B1A4D-8E1D-F242-82BC-F7BA67CA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" y="1716414"/>
            <a:ext cx="1477962" cy="1662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0" name="Rectangle 4">
            <a:extLst>
              <a:ext uri="{FF2B5EF4-FFF2-40B4-BE49-F238E27FC236}">
                <a16:creationId xmlns:a16="http://schemas.microsoft.com/office/drawing/2014/main" id="{7A0B2D2B-3156-5749-87C1-C29B1062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2999346"/>
            <a:ext cx="1477962" cy="1662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1" name="Rectangle 4">
            <a:extLst>
              <a:ext uri="{FF2B5EF4-FFF2-40B4-BE49-F238E27FC236}">
                <a16:creationId xmlns:a16="http://schemas.microsoft.com/office/drawing/2014/main" id="{CD6A8EC3-636B-8643-9BF4-AB3273A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4371405"/>
            <a:ext cx="1477962" cy="1662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2" name="Rectangle 4">
            <a:extLst>
              <a:ext uri="{FF2B5EF4-FFF2-40B4-BE49-F238E27FC236}">
                <a16:creationId xmlns:a16="http://schemas.microsoft.com/office/drawing/2014/main" id="{E795786D-85A7-0348-8521-B7A79F4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5704314"/>
            <a:ext cx="1477962" cy="1662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3" name="Rectangle 4">
            <a:extLst>
              <a:ext uri="{FF2B5EF4-FFF2-40B4-BE49-F238E27FC236}">
                <a16:creationId xmlns:a16="http://schemas.microsoft.com/office/drawing/2014/main" id="{16ACE8E9-ADFE-4D4F-8A34-08BB6657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5882559"/>
            <a:ext cx="1477962" cy="166228"/>
          </a:xfrm>
          <a:prstGeom prst="rect">
            <a:avLst/>
          </a:prstGeom>
          <a:solidFill>
            <a:srgbClr val="B7FF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4" name="Rectangle 4">
            <a:extLst>
              <a:ext uri="{FF2B5EF4-FFF2-40B4-BE49-F238E27FC236}">
                <a16:creationId xmlns:a16="http://schemas.microsoft.com/office/drawing/2014/main" id="{6BD38016-BCB2-2B4E-A021-D00D6009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4548269"/>
            <a:ext cx="1477962" cy="166228"/>
          </a:xfrm>
          <a:prstGeom prst="rect">
            <a:avLst/>
          </a:prstGeom>
          <a:solidFill>
            <a:srgbClr val="B7FF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5" name="Rectangle 4">
            <a:extLst>
              <a:ext uri="{FF2B5EF4-FFF2-40B4-BE49-F238E27FC236}">
                <a16:creationId xmlns:a16="http://schemas.microsoft.com/office/drawing/2014/main" id="{8EE23982-63FA-5745-BC5F-AA270C7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3164132"/>
            <a:ext cx="1477962" cy="166228"/>
          </a:xfrm>
          <a:prstGeom prst="rect">
            <a:avLst/>
          </a:prstGeom>
          <a:solidFill>
            <a:srgbClr val="B7FF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6" name="Rectangle 4">
            <a:extLst>
              <a:ext uri="{FF2B5EF4-FFF2-40B4-BE49-F238E27FC236}">
                <a16:creationId xmlns:a16="http://schemas.microsoft.com/office/drawing/2014/main" id="{59254B66-6513-034C-B393-5B07B5D5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1881769"/>
            <a:ext cx="1477962" cy="166228"/>
          </a:xfrm>
          <a:prstGeom prst="rect">
            <a:avLst/>
          </a:prstGeom>
          <a:solidFill>
            <a:srgbClr val="B7FFB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7" name="Rectangle 4">
            <a:extLst>
              <a:ext uri="{FF2B5EF4-FFF2-40B4-BE49-F238E27FC236}">
                <a16:creationId xmlns:a16="http://schemas.microsoft.com/office/drawing/2014/main" id="{9EAB6364-5121-4D42-8856-EBD115D9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2" y="6225489"/>
            <a:ext cx="1477962" cy="1662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8" name="Rectangle 4">
            <a:extLst>
              <a:ext uri="{FF2B5EF4-FFF2-40B4-BE49-F238E27FC236}">
                <a16:creationId xmlns:a16="http://schemas.microsoft.com/office/drawing/2014/main" id="{09A8E4A3-F865-2843-B40E-767FBA22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6035357"/>
            <a:ext cx="1477962" cy="166228"/>
          </a:xfrm>
          <a:prstGeom prst="rect">
            <a:avLst/>
          </a:prstGeom>
          <a:solidFill>
            <a:srgbClr val="FF6C5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9" name="Rectangle 4">
            <a:extLst>
              <a:ext uri="{FF2B5EF4-FFF2-40B4-BE49-F238E27FC236}">
                <a16:creationId xmlns:a16="http://schemas.microsoft.com/office/drawing/2014/main" id="{1E707C0C-6B16-074D-BB1F-E8F85254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4739550"/>
            <a:ext cx="1477962" cy="166228"/>
          </a:xfrm>
          <a:prstGeom prst="rect">
            <a:avLst/>
          </a:prstGeom>
          <a:solidFill>
            <a:srgbClr val="FF6C5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A4D11675-EE3D-7246-812C-E449B2FD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046555"/>
            <a:ext cx="1477962" cy="166228"/>
          </a:xfrm>
          <a:prstGeom prst="rect">
            <a:avLst/>
          </a:prstGeom>
          <a:solidFill>
            <a:srgbClr val="FF6C5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1" name="Rectangle 4">
            <a:extLst>
              <a:ext uri="{FF2B5EF4-FFF2-40B4-BE49-F238E27FC236}">
                <a16:creationId xmlns:a16="http://schemas.microsoft.com/office/drawing/2014/main" id="{77CA1B3E-2378-0E4B-9400-25F5042A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3355268"/>
            <a:ext cx="1477962" cy="166228"/>
          </a:xfrm>
          <a:prstGeom prst="rect">
            <a:avLst/>
          </a:prstGeom>
          <a:solidFill>
            <a:srgbClr val="FF6C5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2" name="Rectangle 4">
            <a:extLst>
              <a:ext uri="{FF2B5EF4-FFF2-40B4-BE49-F238E27FC236}">
                <a16:creationId xmlns:a16="http://schemas.microsoft.com/office/drawing/2014/main" id="{A1CF4405-2112-2643-8C46-FD138A72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4865424"/>
            <a:ext cx="1477962" cy="1662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3" name="Rectangle 4">
            <a:extLst>
              <a:ext uri="{FF2B5EF4-FFF2-40B4-BE49-F238E27FC236}">
                <a16:creationId xmlns:a16="http://schemas.microsoft.com/office/drawing/2014/main" id="{55C72C93-1E7C-5D4F-AFB8-23361FB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3532032"/>
            <a:ext cx="1477962" cy="1662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4" name="Rectangle 4">
            <a:extLst>
              <a:ext uri="{FF2B5EF4-FFF2-40B4-BE49-F238E27FC236}">
                <a16:creationId xmlns:a16="http://schemas.microsoft.com/office/drawing/2014/main" id="{A3652C3D-7D0B-9E4F-94E7-C3AE4B1C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2186286"/>
            <a:ext cx="1477962" cy="1662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080D08-44E8-3C48-AC09-FF0736A4E6E9}"/>
              </a:ext>
            </a:extLst>
          </p:cNvPr>
          <p:cNvGrpSpPr/>
          <p:nvPr/>
        </p:nvGrpSpPr>
        <p:grpSpPr>
          <a:xfrm>
            <a:off x="369888" y="953163"/>
            <a:ext cx="1477962" cy="5523837"/>
            <a:chOff x="369888" y="953163"/>
            <a:chExt cx="1477962" cy="5523837"/>
          </a:xfrm>
        </p:grpSpPr>
        <p:grpSp>
          <p:nvGrpSpPr>
            <p:cNvPr id="104" name="Group 50">
              <a:extLst>
                <a:ext uri="{FF2B5EF4-FFF2-40B4-BE49-F238E27FC236}">
                  <a16:creationId xmlns:a16="http://schemas.microsoft.com/office/drawing/2014/main" id="{78751738-1D2D-1241-8259-981D2DC51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88" y="1023938"/>
              <a:ext cx="1477962" cy="5356225"/>
              <a:chOff x="369455" y="1171281"/>
              <a:chExt cx="1477818" cy="5357096"/>
            </a:xfrm>
          </p:grpSpPr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9F3A6B19-BFAA-EC4F-8023-B97C7A6A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1171281"/>
                <a:ext cx="1477818" cy="2678548"/>
                <a:chOff x="554182" y="1985841"/>
                <a:chExt cx="1477818" cy="2678548"/>
              </a:xfrm>
            </p:grpSpPr>
            <p:grpSp>
              <p:nvGrpSpPr>
                <p:cNvPr id="161" name="Group 14">
                  <a:extLst>
                    <a:ext uri="{FF2B5EF4-FFF2-40B4-BE49-F238E27FC236}">
                      <a16:creationId xmlns:a16="http://schemas.microsoft.com/office/drawing/2014/main" id="{3E22858B-09C7-9B4D-AA38-E8132FA2AA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1985841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73" name="Group 8">
                    <a:extLst>
                      <a:ext uri="{FF2B5EF4-FFF2-40B4-BE49-F238E27FC236}">
                        <a16:creationId xmlns:a16="http://schemas.microsoft.com/office/drawing/2014/main" id="{A0F97A93-59E9-1F4F-AAB5-82B86FBFB6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9" name="Rectangle 4">
                      <a:extLst>
                        <a:ext uri="{FF2B5EF4-FFF2-40B4-BE49-F238E27FC236}">
                          <a16:creationId xmlns:a16="http://schemas.microsoft.com/office/drawing/2014/main" id="{57320EAC-E962-244A-875C-D140650235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5">
                      <a:extLst>
                        <a:ext uri="{FF2B5EF4-FFF2-40B4-BE49-F238E27FC236}">
                          <a16:creationId xmlns:a16="http://schemas.microsoft.com/office/drawing/2014/main" id="{9D22C74B-62C8-A042-B82E-2D4B985207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6">
                      <a:extLst>
                        <a:ext uri="{FF2B5EF4-FFF2-40B4-BE49-F238E27FC236}">
                          <a16:creationId xmlns:a16="http://schemas.microsoft.com/office/drawing/2014/main" id="{01F025E1-A059-2D46-B25C-7AD222326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7">
                      <a:extLst>
                        <a:ext uri="{FF2B5EF4-FFF2-40B4-BE49-F238E27FC236}">
                          <a16:creationId xmlns:a16="http://schemas.microsoft.com/office/drawing/2014/main" id="{64538770-793D-B745-AE81-4CF13600F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9">
                    <a:extLst>
                      <a:ext uri="{FF2B5EF4-FFF2-40B4-BE49-F238E27FC236}">
                        <a16:creationId xmlns:a16="http://schemas.microsoft.com/office/drawing/2014/main" id="{DB4BE31C-0847-9245-98DE-FEDF164721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5" name="Rectangle 10">
                      <a:extLst>
                        <a:ext uri="{FF2B5EF4-FFF2-40B4-BE49-F238E27FC236}">
                          <a16:creationId xmlns:a16="http://schemas.microsoft.com/office/drawing/2014/main" id="{FA74D88A-A177-2349-A43E-F17125079D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Rectangle 11">
                      <a:extLst>
                        <a:ext uri="{FF2B5EF4-FFF2-40B4-BE49-F238E27FC236}">
                          <a16:creationId xmlns:a16="http://schemas.microsoft.com/office/drawing/2014/main" id="{FC0087CD-2491-2C42-841F-68F4DACEC7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Rectangle 12">
                      <a:extLst>
                        <a:ext uri="{FF2B5EF4-FFF2-40B4-BE49-F238E27FC236}">
                          <a16:creationId xmlns:a16="http://schemas.microsoft.com/office/drawing/2014/main" id="{5E7C24CC-E16D-284B-97C3-AC99B2876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8" name="Rectangle 13">
                      <a:extLst>
                        <a:ext uri="{FF2B5EF4-FFF2-40B4-BE49-F238E27FC236}">
                          <a16:creationId xmlns:a16="http://schemas.microsoft.com/office/drawing/2014/main" id="{F68C7985-0D16-9742-95DD-BD04682817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2" name="Group 15">
                  <a:extLst>
                    <a:ext uri="{FF2B5EF4-FFF2-40B4-BE49-F238E27FC236}">
                      <a16:creationId xmlns:a16="http://schemas.microsoft.com/office/drawing/2014/main" id="{6E526696-2031-5E40-965F-6949CDCC13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325115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63" name="Group 8">
                    <a:extLst>
                      <a:ext uri="{FF2B5EF4-FFF2-40B4-BE49-F238E27FC236}">
                        <a16:creationId xmlns:a16="http://schemas.microsoft.com/office/drawing/2014/main" id="{D7831CC8-87A3-3147-BBB8-DA0512EA85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9" name="Rectangle 22">
                      <a:extLst>
                        <a:ext uri="{FF2B5EF4-FFF2-40B4-BE49-F238E27FC236}">
                          <a16:creationId xmlns:a16="http://schemas.microsoft.com/office/drawing/2014/main" id="{60F06829-0E59-8D41-B0B4-35F204EC9B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tangle 23">
                      <a:extLst>
                        <a:ext uri="{FF2B5EF4-FFF2-40B4-BE49-F238E27FC236}">
                          <a16:creationId xmlns:a16="http://schemas.microsoft.com/office/drawing/2014/main" id="{D759B000-8E88-D847-BA4D-0FC696AF71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Rectangle 24">
                      <a:extLst>
                        <a:ext uri="{FF2B5EF4-FFF2-40B4-BE49-F238E27FC236}">
                          <a16:creationId xmlns:a16="http://schemas.microsoft.com/office/drawing/2014/main" id="{ECA01673-E56A-874E-ACDF-127CCF23CA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Rectangle 25">
                      <a:extLst>
                        <a:ext uri="{FF2B5EF4-FFF2-40B4-BE49-F238E27FC236}">
                          <a16:creationId xmlns:a16="http://schemas.microsoft.com/office/drawing/2014/main" id="{C2ADDDDC-CC4C-E446-A956-6B63BF460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9">
                    <a:extLst>
                      <a:ext uri="{FF2B5EF4-FFF2-40B4-BE49-F238E27FC236}">
                        <a16:creationId xmlns:a16="http://schemas.microsoft.com/office/drawing/2014/main" id="{37AC2DBF-D47D-0E42-B33E-348D0E69C7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5" name="Rectangle 18">
                      <a:extLst>
                        <a:ext uri="{FF2B5EF4-FFF2-40B4-BE49-F238E27FC236}">
                          <a16:creationId xmlns:a16="http://schemas.microsoft.com/office/drawing/2014/main" id="{51B2E9B8-800E-2D4A-A0A1-09A364B36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19">
                      <a:extLst>
                        <a:ext uri="{FF2B5EF4-FFF2-40B4-BE49-F238E27FC236}">
                          <a16:creationId xmlns:a16="http://schemas.microsoft.com/office/drawing/2014/main" id="{C0D67CBB-4BA5-1D4B-BB3D-871613594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20">
                      <a:extLst>
                        <a:ext uri="{FF2B5EF4-FFF2-40B4-BE49-F238E27FC236}">
                          <a16:creationId xmlns:a16="http://schemas.microsoft.com/office/drawing/2014/main" id="{644ED38B-103E-5447-AD9B-4918B647D8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Rectangle 21">
                      <a:extLst>
                        <a:ext uri="{FF2B5EF4-FFF2-40B4-BE49-F238E27FC236}">
                          <a16:creationId xmlns:a16="http://schemas.microsoft.com/office/drawing/2014/main" id="{AEB508B1-8A8C-844A-816F-759090847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1F11483D-29FC-544A-8760-06E3D0AB2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3849829"/>
                <a:ext cx="1477818" cy="2678548"/>
                <a:chOff x="2433782" y="3512702"/>
                <a:chExt cx="1477818" cy="2678548"/>
              </a:xfrm>
            </p:grpSpPr>
            <p:grpSp>
              <p:nvGrpSpPr>
                <p:cNvPr id="139" name="Group 26">
                  <a:extLst>
                    <a:ext uri="{FF2B5EF4-FFF2-40B4-BE49-F238E27FC236}">
                      <a16:creationId xmlns:a16="http://schemas.microsoft.com/office/drawing/2014/main" id="{C3D4985C-D861-7846-86AB-1BE1016B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3512702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51" name="Group 8">
                    <a:extLst>
                      <a:ext uri="{FF2B5EF4-FFF2-40B4-BE49-F238E27FC236}">
                        <a16:creationId xmlns:a16="http://schemas.microsoft.com/office/drawing/2014/main" id="{8A3DBAF6-90C7-D340-9EE5-F21761D4E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7" name="Rectangle 33">
                      <a:extLst>
                        <a:ext uri="{FF2B5EF4-FFF2-40B4-BE49-F238E27FC236}">
                          <a16:creationId xmlns:a16="http://schemas.microsoft.com/office/drawing/2014/main" id="{01CF6738-7E49-224C-AC2C-1998F3B4E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Rectangle 34">
                      <a:extLst>
                        <a:ext uri="{FF2B5EF4-FFF2-40B4-BE49-F238E27FC236}">
                          <a16:creationId xmlns:a16="http://schemas.microsoft.com/office/drawing/2014/main" id="{79416FEB-23D9-B847-8D17-1DE3EE87F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Rectangle 35">
                      <a:extLst>
                        <a:ext uri="{FF2B5EF4-FFF2-40B4-BE49-F238E27FC236}">
                          <a16:creationId xmlns:a16="http://schemas.microsoft.com/office/drawing/2014/main" id="{7EBC83D1-56C9-8A42-97FA-02079DC4B6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36">
                      <a:extLst>
                        <a:ext uri="{FF2B5EF4-FFF2-40B4-BE49-F238E27FC236}">
                          <a16:creationId xmlns:a16="http://schemas.microsoft.com/office/drawing/2014/main" id="{C8CD20F2-A8F6-C14A-A3D1-DD16735E0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2" name="Group 9">
                    <a:extLst>
                      <a:ext uri="{FF2B5EF4-FFF2-40B4-BE49-F238E27FC236}">
                        <a16:creationId xmlns:a16="http://schemas.microsoft.com/office/drawing/2014/main" id="{EB715068-CF8F-9349-B220-2848E0B97C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3" name="Rectangle 29">
                      <a:extLst>
                        <a:ext uri="{FF2B5EF4-FFF2-40B4-BE49-F238E27FC236}">
                          <a16:creationId xmlns:a16="http://schemas.microsoft.com/office/drawing/2014/main" id="{6110C354-C7C1-7D4A-95EE-D3E8B7C473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0">
                      <a:extLst>
                        <a:ext uri="{FF2B5EF4-FFF2-40B4-BE49-F238E27FC236}">
                          <a16:creationId xmlns:a16="http://schemas.microsoft.com/office/drawing/2014/main" id="{45DA7AF7-CB05-7144-A197-6D07A989B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Rectangle 31">
                      <a:extLst>
                        <a:ext uri="{FF2B5EF4-FFF2-40B4-BE49-F238E27FC236}">
                          <a16:creationId xmlns:a16="http://schemas.microsoft.com/office/drawing/2014/main" id="{804877AA-7F15-9B4D-9738-1C01587B6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Rectangle 32">
                      <a:extLst>
                        <a:ext uri="{FF2B5EF4-FFF2-40B4-BE49-F238E27FC236}">
                          <a16:creationId xmlns:a16="http://schemas.microsoft.com/office/drawing/2014/main" id="{B443B9B7-4B3C-0141-83C4-AE2C1E5A2B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37">
                  <a:extLst>
                    <a:ext uri="{FF2B5EF4-FFF2-40B4-BE49-F238E27FC236}">
                      <a16:creationId xmlns:a16="http://schemas.microsoft.com/office/drawing/2014/main" id="{71BECA7B-3685-6F47-8016-79CA10713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4851976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41" name="Group 8">
                    <a:extLst>
                      <a:ext uri="{FF2B5EF4-FFF2-40B4-BE49-F238E27FC236}">
                        <a16:creationId xmlns:a16="http://schemas.microsoft.com/office/drawing/2014/main" id="{DE060E91-9E6C-6C44-9385-6A9ADD66E6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7" name="Rectangle 44">
                      <a:extLst>
                        <a:ext uri="{FF2B5EF4-FFF2-40B4-BE49-F238E27FC236}">
                          <a16:creationId xmlns:a16="http://schemas.microsoft.com/office/drawing/2014/main" id="{B638358B-51D4-BB49-B9B0-0F7705901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8884AAA6-E724-8F44-A100-22AA7FA1EE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46">
                      <a:extLst>
                        <a:ext uri="{FF2B5EF4-FFF2-40B4-BE49-F238E27FC236}">
                          <a16:creationId xmlns:a16="http://schemas.microsoft.com/office/drawing/2014/main" id="{54A1E6EA-5B7C-0143-86EA-55E7FD179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7">
                      <a:extLst>
                        <a:ext uri="{FF2B5EF4-FFF2-40B4-BE49-F238E27FC236}">
                          <a16:creationId xmlns:a16="http://schemas.microsoft.com/office/drawing/2014/main" id="{5456334E-D81E-3E4C-8EF2-2EED84327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2" name="Group 9">
                    <a:extLst>
                      <a:ext uri="{FF2B5EF4-FFF2-40B4-BE49-F238E27FC236}">
                        <a16:creationId xmlns:a16="http://schemas.microsoft.com/office/drawing/2014/main" id="{8CE58197-420A-554C-800D-F4ABDBAA8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3" name="Rectangle 40">
                      <a:extLst>
                        <a:ext uri="{FF2B5EF4-FFF2-40B4-BE49-F238E27FC236}">
                          <a16:creationId xmlns:a16="http://schemas.microsoft.com/office/drawing/2014/main" id="{B00A19B9-1E3B-2846-880C-8847C82DD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Rectangle 41">
                      <a:extLst>
                        <a:ext uri="{FF2B5EF4-FFF2-40B4-BE49-F238E27FC236}">
                          <a16:creationId xmlns:a16="http://schemas.microsoft.com/office/drawing/2014/main" id="{06E46D71-7074-3940-91E9-12E75279E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Rectangle 42">
                      <a:extLst>
                        <a:ext uri="{FF2B5EF4-FFF2-40B4-BE49-F238E27FC236}">
                          <a16:creationId xmlns:a16="http://schemas.microsoft.com/office/drawing/2014/main" id="{5DEB8C75-78BE-5042-92C0-A5417794C8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Rectangle 43">
                      <a:extLst>
                        <a:ext uri="{FF2B5EF4-FFF2-40B4-BE49-F238E27FC236}">
                          <a16:creationId xmlns:a16="http://schemas.microsoft.com/office/drawing/2014/main" id="{4103A5D7-2F62-184E-9C56-0862BD30F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5F74B0-129C-4149-8337-6232B1CDBC19}"/>
                </a:ext>
              </a:extLst>
            </p:cNvPr>
            <p:cNvSpPr txBox="1"/>
            <p:nvPr/>
          </p:nvSpPr>
          <p:spPr>
            <a:xfrm>
              <a:off x="465753" y="9531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00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84E96E6-3716-EB40-A3CB-88AE712D22D0}"/>
                </a:ext>
              </a:extLst>
            </p:cNvPr>
            <p:cNvSpPr txBox="1"/>
            <p:nvPr/>
          </p:nvSpPr>
          <p:spPr>
            <a:xfrm>
              <a:off x="456194" y="11055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4C3AEE-9FD3-4B4C-9787-607304E720F4}"/>
                </a:ext>
              </a:extLst>
            </p:cNvPr>
            <p:cNvSpPr txBox="1"/>
            <p:nvPr/>
          </p:nvSpPr>
          <p:spPr>
            <a:xfrm>
              <a:off x="457200" y="12924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0A3255-A4C9-A64F-95BF-97ECD9B383B4}"/>
                </a:ext>
              </a:extLst>
            </p:cNvPr>
            <p:cNvSpPr txBox="1"/>
            <p:nvPr/>
          </p:nvSpPr>
          <p:spPr>
            <a:xfrm>
              <a:off x="457200" y="14448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00011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918F0A-64A9-0D4E-B9C8-9BC40B768032}"/>
                </a:ext>
              </a:extLst>
            </p:cNvPr>
            <p:cNvSpPr txBox="1"/>
            <p:nvPr/>
          </p:nvSpPr>
          <p:spPr>
            <a:xfrm>
              <a:off x="456194" y="16002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4B0E5-C72C-1243-8ABE-FE83DACEDDCB}"/>
                </a:ext>
              </a:extLst>
            </p:cNvPr>
            <p:cNvSpPr txBox="1"/>
            <p:nvPr/>
          </p:nvSpPr>
          <p:spPr>
            <a:xfrm>
              <a:off x="457200" y="17526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711978-F40B-6A46-ABE4-625A6314A739}"/>
                </a:ext>
              </a:extLst>
            </p:cNvPr>
            <p:cNvSpPr txBox="1"/>
            <p:nvPr/>
          </p:nvSpPr>
          <p:spPr>
            <a:xfrm>
              <a:off x="457200" y="19782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00110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FF001D-46EE-D04F-9857-D057EEB4DFAC}"/>
                </a:ext>
              </a:extLst>
            </p:cNvPr>
            <p:cNvSpPr txBox="1"/>
            <p:nvPr/>
          </p:nvSpPr>
          <p:spPr>
            <a:xfrm>
              <a:off x="457200" y="21336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00111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6D84AB-671A-9D40-AC99-2C9A945BB708}"/>
                </a:ext>
              </a:extLst>
            </p:cNvPr>
            <p:cNvSpPr txBox="1"/>
            <p:nvPr/>
          </p:nvSpPr>
          <p:spPr>
            <a:xfrm>
              <a:off x="456194" y="22860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01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1DBAFB-6603-9142-AD8A-9741A3B84730}"/>
                </a:ext>
              </a:extLst>
            </p:cNvPr>
            <p:cNvSpPr txBox="1"/>
            <p:nvPr/>
          </p:nvSpPr>
          <p:spPr>
            <a:xfrm>
              <a:off x="446635" y="24384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D56335-2522-614E-AC52-0D0B350668F4}"/>
                </a:ext>
              </a:extLst>
            </p:cNvPr>
            <p:cNvSpPr txBox="1"/>
            <p:nvPr/>
          </p:nvSpPr>
          <p:spPr>
            <a:xfrm>
              <a:off x="447641" y="262526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54E8E-F639-454C-B0DF-9BE4046FC009}"/>
                </a:ext>
              </a:extLst>
            </p:cNvPr>
            <p:cNvSpPr txBox="1"/>
            <p:nvPr/>
          </p:nvSpPr>
          <p:spPr>
            <a:xfrm>
              <a:off x="447641" y="2777660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DB3524-354A-8E44-AEDF-97F1FDECEE28}"/>
                </a:ext>
              </a:extLst>
            </p:cNvPr>
            <p:cNvSpPr txBox="1"/>
            <p:nvPr/>
          </p:nvSpPr>
          <p:spPr>
            <a:xfrm>
              <a:off x="446635" y="29330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53EC68-2274-7342-AD19-26651CDED98F}"/>
                </a:ext>
              </a:extLst>
            </p:cNvPr>
            <p:cNvSpPr txBox="1"/>
            <p:nvPr/>
          </p:nvSpPr>
          <p:spPr>
            <a:xfrm>
              <a:off x="447641" y="30854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01101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F35D04-7A91-C04E-AA47-966E61DF25D0}"/>
                </a:ext>
              </a:extLst>
            </p:cNvPr>
            <p:cNvSpPr txBox="1"/>
            <p:nvPr/>
          </p:nvSpPr>
          <p:spPr>
            <a:xfrm>
              <a:off x="447641" y="331106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01110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48E1F1-334C-4144-B361-FB4C5F954D52}"/>
                </a:ext>
              </a:extLst>
            </p:cNvPr>
            <p:cNvSpPr txBox="1"/>
            <p:nvPr/>
          </p:nvSpPr>
          <p:spPr>
            <a:xfrm>
              <a:off x="447641" y="3466437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01111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68F64-542E-1C40-AA68-F4BB1C92CD34}"/>
                </a:ext>
              </a:extLst>
            </p:cNvPr>
            <p:cNvSpPr txBox="1"/>
            <p:nvPr/>
          </p:nvSpPr>
          <p:spPr>
            <a:xfrm>
              <a:off x="456194" y="36171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10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236FB6-34EA-074F-ABA7-98376BAC83F4}"/>
                </a:ext>
              </a:extLst>
            </p:cNvPr>
            <p:cNvSpPr txBox="1"/>
            <p:nvPr/>
          </p:nvSpPr>
          <p:spPr>
            <a:xfrm>
              <a:off x="446635" y="37695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10001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46FD18-C0C3-4F44-8575-0F3FC3397436}"/>
                </a:ext>
              </a:extLst>
            </p:cNvPr>
            <p:cNvSpPr txBox="1"/>
            <p:nvPr/>
          </p:nvSpPr>
          <p:spPr>
            <a:xfrm>
              <a:off x="447641" y="395644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10010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D854E6-F014-A84D-AD11-7CDF7DF90C97}"/>
                </a:ext>
              </a:extLst>
            </p:cNvPr>
            <p:cNvSpPr txBox="1"/>
            <p:nvPr/>
          </p:nvSpPr>
          <p:spPr>
            <a:xfrm>
              <a:off x="447641" y="41088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10011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FD8279-B8FB-BB45-A3C0-0DF959FEDE15}"/>
                </a:ext>
              </a:extLst>
            </p:cNvPr>
            <p:cNvSpPr txBox="1"/>
            <p:nvPr/>
          </p:nvSpPr>
          <p:spPr>
            <a:xfrm>
              <a:off x="446635" y="42642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10100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2B34C6-8B11-DF43-90C0-4A8511B6A6E7}"/>
                </a:ext>
              </a:extLst>
            </p:cNvPr>
            <p:cNvSpPr txBox="1"/>
            <p:nvPr/>
          </p:nvSpPr>
          <p:spPr>
            <a:xfrm>
              <a:off x="462334" y="445774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10101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B67FA-3866-2347-B3D0-F5CED55ED58C}"/>
                </a:ext>
              </a:extLst>
            </p:cNvPr>
            <p:cNvSpPr txBox="1"/>
            <p:nvPr/>
          </p:nvSpPr>
          <p:spPr>
            <a:xfrm>
              <a:off x="447641" y="46422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77E8CE-4231-5A41-A40B-6B8B7948AB59}"/>
                </a:ext>
              </a:extLst>
            </p:cNvPr>
            <p:cNvSpPr txBox="1"/>
            <p:nvPr/>
          </p:nvSpPr>
          <p:spPr>
            <a:xfrm>
              <a:off x="447641" y="47976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10111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F86FF4-58CA-184F-AB96-372D3C41CD7B}"/>
                </a:ext>
              </a:extLst>
            </p:cNvPr>
            <p:cNvSpPr txBox="1"/>
            <p:nvPr/>
          </p:nvSpPr>
          <p:spPr>
            <a:xfrm>
              <a:off x="456194" y="49887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</a:t>
              </a:r>
              <a:r>
                <a:rPr lang="en-US" sz="1400" b="0" dirty="0">
                  <a:solidFill>
                    <a:srgbClr val="FF0000"/>
                  </a:solidFill>
                </a:rPr>
                <a:t>11</a:t>
              </a:r>
              <a:r>
                <a:rPr lang="en-US" sz="1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A2264-0F5E-F44B-882E-1E3BB70B4164}"/>
                </a:ext>
              </a:extLst>
            </p:cNvPr>
            <p:cNvSpPr txBox="1"/>
            <p:nvPr/>
          </p:nvSpPr>
          <p:spPr>
            <a:xfrm>
              <a:off x="446635" y="51411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11001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F56E00-AC53-1D46-8828-160CA836C030}"/>
                </a:ext>
              </a:extLst>
            </p:cNvPr>
            <p:cNvSpPr txBox="1"/>
            <p:nvPr/>
          </p:nvSpPr>
          <p:spPr>
            <a:xfrm>
              <a:off x="447641" y="53280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7A6E8-0D7F-EB41-B4EF-1B13FDE1F5DD}"/>
                </a:ext>
              </a:extLst>
            </p:cNvPr>
            <p:cNvSpPr txBox="1"/>
            <p:nvPr/>
          </p:nvSpPr>
          <p:spPr>
            <a:xfrm>
              <a:off x="447641" y="5480446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11011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1E8387-2F39-8242-833E-E7E064BB8800}"/>
                </a:ext>
              </a:extLst>
            </p:cNvPr>
            <p:cNvSpPr txBox="1"/>
            <p:nvPr/>
          </p:nvSpPr>
          <p:spPr>
            <a:xfrm>
              <a:off x="446635" y="56358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E3794-17FF-B947-8FD5-16A3DF2F3947}"/>
                </a:ext>
              </a:extLst>
            </p:cNvPr>
            <p:cNvSpPr txBox="1"/>
            <p:nvPr/>
          </p:nvSpPr>
          <p:spPr>
            <a:xfrm>
              <a:off x="447641" y="57912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EA9FD-8B15-8C43-ACDB-17C07A0FE7EB}"/>
                </a:ext>
              </a:extLst>
            </p:cNvPr>
            <p:cNvSpPr txBox="1"/>
            <p:nvPr/>
          </p:nvSpPr>
          <p:spPr>
            <a:xfrm>
              <a:off x="461045" y="5973598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8359A5B-F579-B944-9EF8-BD7C001C051A}"/>
                </a:ext>
              </a:extLst>
            </p:cNvPr>
            <p:cNvSpPr txBox="1"/>
            <p:nvPr/>
          </p:nvSpPr>
          <p:spPr>
            <a:xfrm>
              <a:off x="447641" y="6169223"/>
              <a:ext cx="99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Block: 11111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3FFB78-F746-4944-A973-5251F432B9F6}"/>
              </a:ext>
            </a:extLst>
          </p:cNvPr>
          <p:cNvSpPr txBox="1"/>
          <p:nvPr/>
        </p:nvSpPr>
        <p:spPr>
          <a:xfrm>
            <a:off x="229717" y="6396335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04801" name="Title 1">
            <a:extLst>
              <a:ext uri="{FF2B5EF4-FFF2-40B4-BE49-F238E27FC236}">
                <a16:creationId xmlns:a16="http://schemas.microsoft.com/office/drawing/2014/main" id="{860370AF-2CB3-E642-A5BC-C64AB659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37962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Direct-Mapped Cache:  1-way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B2F1BA-48A0-314B-9978-94F3DAA51225}"/>
              </a:ext>
            </a:extLst>
          </p:cNvPr>
          <p:cNvGrpSpPr/>
          <p:nvPr/>
        </p:nvGrpSpPr>
        <p:grpSpPr>
          <a:xfrm>
            <a:off x="4788024" y="1600200"/>
            <a:ext cx="2016224" cy="3780648"/>
            <a:chOff x="3635896" y="1356394"/>
            <a:chExt cx="3096344" cy="411028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E54C9D9-8759-714C-AD47-FDAF8B5DE602}"/>
                </a:ext>
              </a:extLst>
            </p:cNvPr>
            <p:cNvSpPr/>
            <p:nvPr/>
          </p:nvSpPr>
          <p:spPr bwMode="auto">
            <a:xfrm>
              <a:off x="3649509" y="2429402"/>
              <a:ext cx="3082731" cy="4172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2ED9D4D-ECAC-5449-8B7F-28BE5A05678C}"/>
                </a:ext>
              </a:extLst>
            </p:cNvPr>
            <p:cNvSpPr/>
            <p:nvPr/>
          </p:nvSpPr>
          <p:spPr bwMode="auto">
            <a:xfrm>
              <a:off x="4849700" y="2518819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F1C2157-1658-6F4E-9CF5-B249366A4CA5}"/>
                </a:ext>
              </a:extLst>
            </p:cNvPr>
            <p:cNvSpPr/>
            <p:nvPr/>
          </p:nvSpPr>
          <p:spPr bwMode="auto">
            <a:xfrm>
              <a:off x="5068075" y="2518819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2988D9-F4D3-B042-8CB7-E0191AF9FB69}"/>
                </a:ext>
              </a:extLst>
            </p:cNvPr>
            <p:cNvSpPr/>
            <p:nvPr/>
          </p:nvSpPr>
          <p:spPr bwMode="auto">
            <a:xfrm>
              <a:off x="5276988" y="2518819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8ED8D60-42DE-9A4E-97C5-590A4009FCA1}"/>
                </a:ext>
              </a:extLst>
            </p:cNvPr>
            <p:cNvSpPr/>
            <p:nvPr/>
          </p:nvSpPr>
          <p:spPr bwMode="auto">
            <a:xfrm>
              <a:off x="6416140" y="2518819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02E9F50-6DA5-C049-93E0-BE672FED8B32}"/>
                </a:ext>
              </a:extLst>
            </p:cNvPr>
            <p:cNvSpPr/>
            <p:nvPr/>
          </p:nvSpPr>
          <p:spPr bwMode="auto">
            <a:xfrm>
              <a:off x="4126666" y="2518819"/>
              <a:ext cx="575161" cy="238446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9A021C8-5EEC-964A-A0E5-BCF22A17FC1A}"/>
                </a:ext>
              </a:extLst>
            </p:cNvPr>
            <p:cNvSpPr/>
            <p:nvPr/>
          </p:nvSpPr>
          <p:spPr bwMode="auto">
            <a:xfrm>
              <a:off x="3750959" y="2518819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D9296CD-439D-B146-B58B-5824B06F01B4}"/>
                </a:ext>
              </a:extLst>
            </p:cNvPr>
            <p:cNvSpPr/>
            <p:nvPr/>
          </p:nvSpPr>
          <p:spPr bwMode="auto">
            <a:xfrm>
              <a:off x="5495942" y="2518819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F31D36-361C-314E-8A94-09693DBCB061}"/>
                </a:ext>
              </a:extLst>
            </p:cNvPr>
            <p:cNvSpPr/>
            <p:nvPr/>
          </p:nvSpPr>
          <p:spPr bwMode="auto">
            <a:xfrm>
              <a:off x="6182869" y="2518819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03754BF-93CE-EE4C-80F0-A70BF147E75D}"/>
                </a:ext>
              </a:extLst>
            </p:cNvPr>
            <p:cNvSpPr/>
            <p:nvPr/>
          </p:nvSpPr>
          <p:spPr bwMode="auto">
            <a:xfrm>
              <a:off x="5949021" y="2518819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445DF8C-96D2-A346-9AF8-2494B3951A6A}"/>
                </a:ext>
              </a:extLst>
            </p:cNvPr>
            <p:cNvSpPr/>
            <p:nvPr/>
          </p:nvSpPr>
          <p:spPr bwMode="auto">
            <a:xfrm>
              <a:off x="5715172" y="2518819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058A9E4-5F99-FF4E-BC00-4177380A6350}"/>
                </a:ext>
              </a:extLst>
            </p:cNvPr>
            <p:cNvSpPr/>
            <p:nvPr/>
          </p:nvSpPr>
          <p:spPr bwMode="auto">
            <a:xfrm>
              <a:off x="3649509" y="1892898"/>
              <a:ext cx="3082731" cy="4172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F9D2B92-5F3E-AF4F-9AB5-3A1CDF0CDAE3}"/>
                </a:ext>
              </a:extLst>
            </p:cNvPr>
            <p:cNvSpPr/>
            <p:nvPr/>
          </p:nvSpPr>
          <p:spPr bwMode="auto">
            <a:xfrm>
              <a:off x="4849700" y="1982315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113D99E-B998-8348-9AA4-47A6F0B9ED8F}"/>
                </a:ext>
              </a:extLst>
            </p:cNvPr>
            <p:cNvSpPr/>
            <p:nvPr/>
          </p:nvSpPr>
          <p:spPr bwMode="auto">
            <a:xfrm>
              <a:off x="5068075" y="1982315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DB04D35-A8F9-A64B-A02D-8F6ED7DE0D33}"/>
                </a:ext>
              </a:extLst>
            </p:cNvPr>
            <p:cNvSpPr/>
            <p:nvPr/>
          </p:nvSpPr>
          <p:spPr bwMode="auto">
            <a:xfrm>
              <a:off x="5276988" y="1982315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B975F6B-10D8-BA4B-B100-A3151F276817}"/>
                </a:ext>
              </a:extLst>
            </p:cNvPr>
            <p:cNvSpPr/>
            <p:nvPr/>
          </p:nvSpPr>
          <p:spPr bwMode="auto">
            <a:xfrm>
              <a:off x="6416140" y="1982315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84D570B-65C6-BA43-AFC3-301231229E31}"/>
                </a:ext>
              </a:extLst>
            </p:cNvPr>
            <p:cNvSpPr/>
            <p:nvPr/>
          </p:nvSpPr>
          <p:spPr bwMode="auto">
            <a:xfrm>
              <a:off x="4126666" y="1982315"/>
              <a:ext cx="575161" cy="238446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AAE2A7B-66DA-0043-B598-9035A924C923}"/>
                </a:ext>
              </a:extLst>
            </p:cNvPr>
            <p:cNvSpPr/>
            <p:nvPr/>
          </p:nvSpPr>
          <p:spPr bwMode="auto">
            <a:xfrm>
              <a:off x="3750959" y="1982315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B114BE1-D8E6-8B48-A709-795EF6441EA3}"/>
                </a:ext>
              </a:extLst>
            </p:cNvPr>
            <p:cNvSpPr/>
            <p:nvPr/>
          </p:nvSpPr>
          <p:spPr bwMode="auto">
            <a:xfrm>
              <a:off x="5495942" y="1982315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DDBC1F3-8984-6541-8CB8-60F021B04E19}"/>
                </a:ext>
              </a:extLst>
            </p:cNvPr>
            <p:cNvSpPr/>
            <p:nvPr/>
          </p:nvSpPr>
          <p:spPr bwMode="auto">
            <a:xfrm>
              <a:off x="6182869" y="1982315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0C24F32-5C41-E747-9A31-72AAE38735F5}"/>
                </a:ext>
              </a:extLst>
            </p:cNvPr>
            <p:cNvSpPr/>
            <p:nvPr/>
          </p:nvSpPr>
          <p:spPr bwMode="auto">
            <a:xfrm>
              <a:off x="5949021" y="1982315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11C0E10-0021-3A4F-8C84-3D8F46633227}"/>
                </a:ext>
              </a:extLst>
            </p:cNvPr>
            <p:cNvSpPr/>
            <p:nvPr/>
          </p:nvSpPr>
          <p:spPr bwMode="auto">
            <a:xfrm>
              <a:off x="5715172" y="1982315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F312448-837E-ED4D-BE57-80472FD9E068}"/>
                </a:ext>
              </a:extLst>
            </p:cNvPr>
            <p:cNvSpPr/>
            <p:nvPr/>
          </p:nvSpPr>
          <p:spPr bwMode="auto">
            <a:xfrm>
              <a:off x="3649509" y="1356394"/>
              <a:ext cx="3082731" cy="4172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F55C844-B79C-2744-BC21-FB8110A78A57}"/>
                </a:ext>
              </a:extLst>
            </p:cNvPr>
            <p:cNvSpPr/>
            <p:nvPr/>
          </p:nvSpPr>
          <p:spPr bwMode="auto">
            <a:xfrm>
              <a:off x="4849700" y="1445811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6DE5A6B-E6C2-1B49-9A06-B7E1E8A3725F}"/>
                </a:ext>
              </a:extLst>
            </p:cNvPr>
            <p:cNvSpPr/>
            <p:nvPr/>
          </p:nvSpPr>
          <p:spPr bwMode="auto">
            <a:xfrm>
              <a:off x="5068075" y="1445811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74FA3E-38E4-7D4F-BE35-71FBB470EC45}"/>
                </a:ext>
              </a:extLst>
            </p:cNvPr>
            <p:cNvSpPr/>
            <p:nvPr/>
          </p:nvSpPr>
          <p:spPr bwMode="auto">
            <a:xfrm>
              <a:off x="5276988" y="1445811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47DFE79-3AAF-074E-BDA5-4A460AF45A30}"/>
                </a:ext>
              </a:extLst>
            </p:cNvPr>
            <p:cNvSpPr/>
            <p:nvPr/>
          </p:nvSpPr>
          <p:spPr bwMode="auto">
            <a:xfrm>
              <a:off x="6416140" y="1445811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8ED41D-DE13-D143-B8BF-D197B8C9C66E}"/>
                </a:ext>
              </a:extLst>
            </p:cNvPr>
            <p:cNvSpPr/>
            <p:nvPr/>
          </p:nvSpPr>
          <p:spPr bwMode="auto">
            <a:xfrm>
              <a:off x="4126666" y="1445811"/>
              <a:ext cx="575161" cy="238446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A2C84335-6B1C-6841-AB77-15E8EE08FE32}"/>
                </a:ext>
              </a:extLst>
            </p:cNvPr>
            <p:cNvSpPr/>
            <p:nvPr/>
          </p:nvSpPr>
          <p:spPr bwMode="auto">
            <a:xfrm>
              <a:off x="3750959" y="1445811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53BCA10-A6EF-B84A-8E3F-7A5E3BD93FF8}"/>
                </a:ext>
              </a:extLst>
            </p:cNvPr>
            <p:cNvSpPr/>
            <p:nvPr/>
          </p:nvSpPr>
          <p:spPr bwMode="auto">
            <a:xfrm>
              <a:off x="5495942" y="1445811"/>
              <a:ext cx="218374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34AD4C-8326-A449-8F03-7C8F35805487}"/>
                </a:ext>
              </a:extLst>
            </p:cNvPr>
            <p:cNvSpPr/>
            <p:nvPr/>
          </p:nvSpPr>
          <p:spPr bwMode="auto">
            <a:xfrm>
              <a:off x="6182869" y="1445811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FEC032C-128C-0047-9BCC-CF2E3E45A01B}"/>
                </a:ext>
              </a:extLst>
            </p:cNvPr>
            <p:cNvSpPr/>
            <p:nvPr/>
          </p:nvSpPr>
          <p:spPr bwMode="auto">
            <a:xfrm>
              <a:off x="5949021" y="1445811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E450020-0FBE-4B41-825F-6BEB9CEC39E6}"/>
                </a:ext>
              </a:extLst>
            </p:cNvPr>
            <p:cNvSpPr/>
            <p:nvPr/>
          </p:nvSpPr>
          <p:spPr bwMode="auto">
            <a:xfrm>
              <a:off x="5715172" y="1445811"/>
              <a:ext cx="234427" cy="23844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4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6A6297-47FC-E241-9763-6B126FABF186}"/>
                </a:ext>
              </a:extLst>
            </p:cNvPr>
            <p:cNvGrpSpPr/>
            <p:nvPr/>
          </p:nvGrpSpPr>
          <p:grpSpPr>
            <a:xfrm>
              <a:off x="3635896" y="2940841"/>
              <a:ext cx="3082731" cy="417281"/>
              <a:chOff x="3203848" y="4417448"/>
              <a:chExt cx="3848288" cy="5334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5C3CB14-EE4B-6442-9BCD-DFC328B5FE89}"/>
                  </a:ext>
                </a:extLst>
              </p:cNvPr>
              <p:cNvSpPr/>
              <p:nvPr/>
            </p:nvSpPr>
            <p:spPr bwMode="auto">
              <a:xfrm>
                <a:off x="3203848" y="4417448"/>
                <a:ext cx="3848288" cy="533400"/>
              </a:xfrm>
              <a:prstGeom prst="rect">
                <a:avLst/>
              </a:prstGeom>
              <a:solidFill>
                <a:srgbClr val="FF8AAB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4E98876-34D7-D546-8295-AC8F6A7BA283}"/>
                  </a:ext>
                </a:extLst>
              </p:cNvPr>
              <p:cNvSpPr/>
              <p:nvPr/>
            </p:nvSpPr>
            <p:spPr bwMode="auto">
              <a:xfrm>
                <a:off x="47020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C27100A-E519-314E-8893-0D21FE4FEBFE}"/>
                  </a:ext>
                </a:extLst>
              </p:cNvPr>
              <p:cNvSpPr/>
              <p:nvPr/>
            </p:nvSpPr>
            <p:spPr bwMode="auto">
              <a:xfrm>
                <a:off x="4974696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06BEFA9-A057-EA44-A4D0-1C473CF63F06}"/>
                  </a:ext>
                </a:extLst>
              </p:cNvPr>
              <p:cNvSpPr/>
              <p:nvPr/>
            </p:nvSpPr>
            <p:spPr bwMode="auto">
              <a:xfrm>
                <a:off x="5235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B7A3DAA-50B1-EC44-A1F3-9C9426F02F20}"/>
                  </a:ext>
                </a:extLst>
              </p:cNvPr>
              <p:cNvSpPr/>
              <p:nvPr/>
            </p:nvSpPr>
            <p:spPr bwMode="auto">
              <a:xfrm>
                <a:off x="66575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1A8CC0E-615F-7147-98A2-A81C332D378E}"/>
                  </a:ext>
                </a:extLst>
              </p:cNvPr>
              <p:cNvSpPr/>
              <p:nvPr/>
            </p:nvSpPr>
            <p:spPr bwMode="auto">
              <a:xfrm>
                <a:off x="3799501" y="45317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2B4BFA4-4EBA-4643-AE8C-1A2EE4BA7D6D}"/>
                  </a:ext>
                </a:extLst>
              </p:cNvPr>
              <p:cNvSpPr/>
              <p:nvPr/>
            </p:nvSpPr>
            <p:spPr bwMode="auto">
              <a:xfrm>
                <a:off x="3330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B1DA096-8E1D-DD4F-BE57-009938EFE191}"/>
                  </a:ext>
                </a:extLst>
              </p:cNvPr>
              <p:cNvSpPr/>
              <p:nvPr/>
            </p:nvSpPr>
            <p:spPr bwMode="auto">
              <a:xfrm>
                <a:off x="5508819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DDAA37F-BA03-0C41-AE91-93DE26EF5A3D}"/>
                  </a:ext>
                </a:extLst>
              </p:cNvPr>
              <p:cNvSpPr/>
              <p:nvPr/>
            </p:nvSpPr>
            <p:spPr bwMode="auto">
              <a:xfrm>
                <a:off x="63663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1A789F4-8096-5B4D-B652-2CB2C4E2AF6C}"/>
                  </a:ext>
                </a:extLst>
              </p:cNvPr>
              <p:cNvSpPr/>
              <p:nvPr/>
            </p:nvSpPr>
            <p:spPr bwMode="auto">
              <a:xfrm>
                <a:off x="6074414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05C9A83-92FB-A948-AFEC-20E5D0DDDAE3}"/>
                  </a:ext>
                </a:extLst>
              </p:cNvPr>
              <p:cNvSpPr/>
              <p:nvPr/>
            </p:nvSpPr>
            <p:spPr bwMode="auto">
              <a:xfrm>
                <a:off x="5782492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86D2133-09FF-CF4B-ACF4-2DE2F6D7C98A}"/>
                </a:ext>
              </a:extLst>
            </p:cNvPr>
            <p:cNvGrpSpPr/>
            <p:nvPr/>
          </p:nvGrpSpPr>
          <p:grpSpPr>
            <a:xfrm>
              <a:off x="3635896" y="3464948"/>
              <a:ext cx="3096344" cy="2001728"/>
              <a:chOff x="3186854" y="1979048"/>
              <a:chExt cx="3865282" cy="2558760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F89EE93-0467-FD47-9C28-C23718E24E38}"/>
                  </a:ext>
                </a:extLst>
              </p:cNvPr>
              <p:cNvSpPr/>
              <p:nvPr/>
            </p:nvSpPr>
            <p:spPr bwMode="auto">
              <a:xfrm>
                <a:off x="3203848" y="3350648"/>
                <a:ext cx="3848288" cy="533400"/>
              </a:xfrm>
              <a:prstGeom prst="rect">
                <a:avLst/>
              </a:prstGeom>
              <a:solidFill>
                <a:srgbClr val="FF6C5E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CB55B1B-621A-A348-91DA-B1D0F205EE46}"/>
                  </a:ext>
                </a:extLst>
              </p:cNvPr>
              <p:cNvSpPr/>
              <p:nvPr/>
            </p:nvSpPr>
            <p:spPr bwMode="auto">
              <a:xfrm>
                <a:off x="4702091" y="34649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5E00676-817F-3046-9B6E-5619BAE8233B}"/>
                  </a:ext>
                </a:extLst>
              </p:cNvPr>
              <p:cNvSpPr/>
              <p:nvPr/>
            </p:nvSpPr>
            <p:spPr bwMode="auto">
              <a:xfrm>
                <a:off x="4974696" y="34649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F519A9D-48F7-0A43-BA2C-FE90DD32B516}"/>
                  </a:ext>
                </a:extLst>
              </p:cNvPr>
              <p:cNvSpPr/>
              <p:nvPr/>
            </p:nvSpPr>
            <p:spPr bwMode="auto">
              <a:xfrm>
                <a:off x="5235491" y="34649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DBC1F75-FC5A-654D-AA0E-29AEEDFCAE98}"/>
                  </a:ext>
                </a:extLst>
              </p:cNvPr>
              <p:cNvSpPr/>
              <p:nvPr/>
            </p:nvSpPr>
            <p:spPr bwMode="auto">
              <a:xfrm>
                <a:off x="6657536" y="34649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7F7E42F-682D-8944-9E22-4D6E9061F599}"/>
                  </a:ext>
                </a:extLst>
              </p:cNvPr>
              <p:cNvSpPr/>
              <p:nvPr/>
            </p:nvSpPr>
            <p:spPr bwMode="auto">
              <a:xfrm>
                <a:off x="3799501" y="34649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43CE2E41-9F74-AF4C-AF4F-ACCBDF4FE0D8}"/>
                  </a:ext>
                </a:extLst>
              </p:cNvPr>
              <p:cNvSpPr/>
              <p:nvPr/>
            </p:nvSpPr>
            <p:spPr bwMode="auto">
              <a:xfrm>
                <a:off x="3330491" y="34649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46942575-17D7-D64C-BBEE-028C494C38EC}"/>
                  </a:ext>
                </a:extLst>
              </p:cNvPr>
              <p:cNvSpPr/>
              <p:nvPr/>
            </p:nvSpPr>
            <p:spPr bwMode="auto">
              <a:xfrm>
                <a:off x="5508819" y="34649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AE35BA6-A895-7D42-8F07-F348B98E2283}"/>
                  </a:ext>
                </a:extLst>
              </p:cNvPr>
              <p:cNvSpPr/>
              <p:nvPr/>
            </p:nvSpPr>
            <p:spPr bwMode="auto">
              <a:xfrm>
                <a:off x="6366336" y="34649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CADCB23-1C94-F349-AB49-3177A882EEBE}"/>
                  </a:ext>
                </a:extLst>
              </p:cNvPr>
              <p:cNvSpPr/>
              <p:nvPr/>
            </p:nvSpPr>
            <p:spPr bwMode="auto">
              <a:xfrm>
                <a:off x="6074414" y="34649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EEC0A2E-4DEE-374A-90EC-9366D130C82B}"/>
                  </a:ext>
                </a:extLst>
              </p:cNvPr>
              <p:cNvSpPr/>
              <p:nvPr/>
            </p:nvSpPr>
            <p:spPr bwMode="auto">
              <a:xfrm>
                <a:off x="5782492" y="34649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2A1214B-3B13-9B4C-B9F5-862C3FD0F561}"/>
                  </a:ext>
                </a:extLst>
              </p:cNvPr>
              <p:cNvSpPr/>
              <p:nvPr/>
            </p:nvSpPr>
            <p:spPr bwMode="auto">
              <a:xfrm>
                <a:off x="3203848" y="2664848"/>
                <a:ext cx="3848288" cy="533400"/>
              </a:xfrm>
              <a:prstGeom prst="rect">
                <a:avLst/>
              </a:prstGeom>
              <a:solidFill>
                <a:srgbClr val="B7FFBA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0D155EB-AAF3-2048-8177-2C9627A1FE6D}"/>
                  </a:ext>
                </a:extLst>
              </p:cNvPr>
              <p:cNvSpPr/>
              <p:nvPr/>
            </p:nvSpPr>
            <p:spPr bwMode="auto">
              <a:xfrm>
                <a:off x="4702091" y="27791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DFEE581-957B-6C41-AFC7-B8F5800AC935}"/>
                  </a:ext>
                </a:extLst>
              </p:cNvPr>
              <p:cNvSpPr/>
              <p:nvPr/>
            </p:nvSpPr>
            <p:spPr bwMode="auto">
              <a:xfrm>
                <a:off x="4974696" y="27791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CF3C31E0-006A-8E45-A9A6-9B0CA02CE32B}"/>
                  </a:ext>
                </a:extLst>
              </p:cNvPr>
              <p:cNvSpPr/>
              <p:nvPr/>
            </p:nvSpPr>
            <p:spPr bwMode="auto">
              <a:xfrm>
                <a:off x="5235491" y="27791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20758B9-2432-9545-B251-4D6744F58AB6}"/>
                  </a:ext>
                </a:extLst>
              </p:cNvPr>
              <p:cNvSpPr/>
              <p:nvPr/>
            </p:nvSpPr>
            <p:spPr bwMode="auto">
              <a:xfrm>
                <a:off x="6657536" y="27791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A1C4F8B-E86A-1D49-9B5F-4DF004042499}"/>
                  </a:ext>
                </a:extLst>
              </p:cNvPr>
              <p:cNvSpPr/>
              <p:nvPr/>
            </p:nvSpPr>
            <p:spPr bwMode="auto">
              <a:xfrm>
                <a:off x="3799501" y="27791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BE9A0D1-89EE-E443-84D7-32AB8B410403}"/>
                  </a:ext>
                </a:extLst>
              </p:cNvPr>
              <p:cNvSpPr/>
              <p:nvPr/>
            </p:nvSpPr>
            <p:spPr bwMode="auto">
              <a:xfrm>
                <a:off x="3330491" y="27791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C0A58FE3-3DE4-BE46-AFAF-11B8C2801C46}"/>
                  </a:ext>
                </a:extLst>
              </p:cNvPr>
              <p:cNvSpPr/>
              <p:nvPr/>
            </p:nvSpPr>
            <p:spPr bwMode="auto">
              <a:xfrm>
                <a:off x="5508819" y="27791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56A6705-4BDF-C546-9B47-81C18230C71B}"/>
                  </a:ext>
                </a:extLst>
              </p:cNvPr>
              <p:cNvSpPr/>
              <p:nvPr/>
            </p:nvSpPr>
            <p:spPr bwMode="auto">
              <a:xfrm>
                <a:off x="6366336" y="27791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455B5AD-5427-C940-A4A1-7FECF17E3F52}"/>
                  </a:ext>
                </a:extLst>
              </p:cNvPr>
              <p:cNvSpPr/>
              <p:nvPr/>
            </p:nvSpPr>
            <p:spPr bwMode="auto">
              <a:xfrm>
                <a:off x="6074414" y="27791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FEF4ED7-B144-FC44-8573-2727014FC58D}"/>
                  </a:ext>
                </a:extLst>
              </p:cNvPr>
              <p:cNvSpPr/>
              <p:nvPr/>
            </p:nvSpPr>
            <p:spPr bwMode="auto">
              <a:xfrm>
                <a:off x="5782492" y="27791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80EADBE-8809-B541-8E20-BB10E9981B1C}"/>
                  </a:ext>
                </a:extLst>
              </p:cNvPr>
              <p:cNvSpPr/>
              <p:nvPr/>
            </p:nvSpPr>
            <p:spPr bwMode="auto">
              <a:xfrm>
                <a:off x="3203848" y="1979048"/>
                <a:ext cx="3848288" cy="533400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Calibri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C948468-2AAE-F049-8315-449EBEF4A825}"/>
                  </a:ext>
                </a:extLst>
              </p:cNvPr>
              <p:cNvSpPr/>
              <p:nvPr/>
            </p:nvSpPr>
            <p:spPr bwMode="auto">
              <a:xfrm>
                <a:off x="4702091" y="20933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C27184E-4B19-9F4E-9235-217F76167B55}"/>
                  </a:ext>
                </a:extLst>
              </p:cNvPr>
              <p:cNvSpPr/>
              <p:nvPr/>
            </p:nvSpPr>
            <p:spPr bwMode="auto">
              <a:xfrm>
                <a:off x="4974696" y="20933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BA17D82E-DBA2-5C47-B123-D04AB7448F99}"/>
                  </a:ext>
                </a:extLst>
              </p:cNvPr>
              <p:cNvSpPr/>
              <p:nvPr/>
            </p:nvSpPr>
            <p:spPr bwMode="auto">
              <a:xfrm>
                <a:off x="5235491" y="20933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FEF7734-3875-BA4D-ACD8-90A7C8AAC203}"/>
                  </a:ext>
                </a:extLst>
              </p:cNvPr>
              <p:cNvSpPr/>
              <p:nvPr/>
            </p:nvSpPr>
            <p:spPr bwMode="auto">
              <a:xfrm>
                <a:off x="6657536" y="20933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527BA4B-6D6F-5C44-89D6-4C833E819D2A}"/>
                  </a:ext>
                </a:extLst>
              </p:cNvPr>
              <p:cNvSpPr/>
              <p:nvPr/>
            </p:nvSpPr>
            <p:spPr bwMode="auto">
              <a:xfrm>
                <a:off x="3799501" y="20933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1DF8133-04F3-4D4F-B7F7-DE6B5D6C034E}"/>
                  </a:ext>
                </a:extLst>
              </p:cNvPr>
              <p:cNvSpPr/>
              <p:nvPr/>
            </p:nvSpPr>
            <p:spPr bwMode="auto">
              <a:xfrm>
                <a:off x="3330491" y="20933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6839236C-D3C2-C549-9EE2-5F6FA710C179}"/>
                  </a:ext>
                </a:extLst>
              </p:cNvPr>
              <p:cNvSpPr/>
              <p:nvPr/>
            </p:nvSpPr>
            <p:spPr bwMode="auto">
              <a:xfrm>
                <a:off x="5508819" y="20933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9CACDA8-263A-B646-AAB3-9A753ED47292}"/>
                  </a:ext>
                </a:extLst>
              </p:cNvPr>
              <p:cNvSpPr/>
              <p:nvPr/>
            </p:nvSpPr>
            <p:spPr bwMode="auto">
              <a:xfrm>
                <a:off x="6366336" y="20933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1075243D-EC9E-4C43-BA35-90772D0B8563}"/>
                  </a:ext>
                </a:extLst>
              </p:cNvPr>
              <p:cNvSpPr/>
              <p:nvPr/>
            </p:nvSpPr>
            <p:spPr bwMode="auto">
              <a:xfrm>
                <a:off x="6074414" y="20933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86FDE12-01A2-F64B-B261-EC45EB509B2C}"/>
                  </a:ext>
                </a:extLst>
              </p:cNvPr>
              <p:cNvSpPr/>
              <p:nvPr/>
            </p:nvSpPr>
            <p:spPr bwMode="auto">
              <a:xfrm>
                <a:off x="5782492" y="20933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4</a:t>
                </a: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F10087B-DB46-744B-814D-71574743C287}"/>
                  </a:ext>
                </a:extLst>
              </p:cNvPr>
              <p:cNvGrpSpPr/>
              <p:nvPr/>
            </p:nvGrpSpPr>
            <p:grpSpPr>
              <a:xfrm>
                <a:off x="3186854" y="4004408"/>
                <a:ext cx="3848288" cy="533400"/>
                <a:chOff x="3203848" y="4417448"/>
                <a:chExt cx="3848288" cy="533400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E65DCAE-3902-224E-9A44-F6BF72062E8B}"/>
                    </a:ext>
                  </a:extLst>
                </p:cNvPr>
                <p:cNvSpPr/>
                <p:nvPr/>
              </p:nvSpPr>
              <p:spPr bwMode="auto">
                <a:xfrm>
                  <a:off x="3203848" y="4417448"/>
                  <a:ext cx="3848288" cy="53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1400" dirty="0">
                    <a:latin typeface="Calibri" pitchFamily="34" charset="0"/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5A8CD31D-E56C-4343-8543-73994DA53898}"/>
                    </a:ext>
                  </a:extLst>
                </p:cNvPr>
                <p:cNvSpPr/>
                <p:nvPr/>
              </p:nvSpPr>
              <p:spPr bwMode="auto">
                <a:xfrm>
                  <a:off x="4702091" y="4531748"/>
                  <a:ext cx="272605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601AC80-6FDA-6B43-B11D-CB906FE57C95}"/>
                    </a:ext>
                  </a:extLst>
                </p:cNvPr>
                <p:cNvSpPr/>
                <p:nvPr/>
              </p:nvSpPr>
              <p:spPr bwMode="auto">
                <a:xfrm>
                  <a:off x="4974696" y="4531748"/>
                  <a:ext cx="272605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01DBDF3A-E913-5E4E-B33E-FE9F0DD64701}"/>
                    </a:ext>
                  </a:extLst>
                </p:cNvPr>
                <p:cNvSpPr/>
                <p:nvPr/>
              </p:nvSpPr>
              <p:spPr bwMode="auto">
                <a:xfrm>
                  <a:off x="5235491" y="4531748"/>
                  <a:ext cx="272605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A23F0EA3-2B3F-A547-9A8E-051F0704B91F}"/>
                    </a:ext>
                  </a:extLst>
                </p:cNvPr>
                <p:cNvSpPr/>
                <p:nvPr/>
              </p:nvSpPr>
              <p:spPr bwMode="auto">
                <a:xfrm>
                  <a:off x="6657536" y="4531748"/>
                  <a:ext cx="292644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6295E05-913B-F349-AF3D-3F56A391AD16}"/>
                    </a:ext>
                  </a:extLst>
                </p:cNvPr>
                <p:cNvSpPr/>
                <p:nvPr/>
              </p:nvSpPr>
              <p:spPr bwMode="auto">
                <a:xfrm>
                  <a:off x="3799501" y="4531748"/>
                  <a:ext cx="717995" cy="304800"/>
                </a:xfrm>
                <a:prstGeom prst="rect">
                  <a:avLst/>
                </a:prstGeom>
                <a:solidFill>
                  <a:schemeClr val="accent3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rmAutofit fontScale="62500" lnSpcReduction="20000"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tag</a:t>
                  </a: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6E8A005-CF43-A046-8669-2A954E6082B0}"/>
                    </a:ext>
                  </a:extLst>
                </p:cNvPr>
                <p:cNvSpPr/>
                <p:nvPr/>
              </p:nvSpPr>
              <p:spPr bwMode="auto">
                <a:xfrm>
                  <a:off x="3330491" y="4531748"/>
                  <a:ext cx="272605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v</a:t>
                  </a: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1F749B6-1C8F-E240-9C5D-52BD6D96CD61}"/>
                    </a:ext>
                  </a:extLst>
                </p:cNvPr>
                <p:cNvSpPr/>
                <p:nvPr/>
              </p:nvSpPr>
              <p:spPr bwMode="auto">
                <a:xfrm>
                  <a:off x="5508819" y="4531748"/>
                  <a:ext cx="272605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84FDE04-CA2E-B047-9D1B-0A4F272B6E78}"/>
                    </a:ext>
                  </a:extLst>
                </p:cNvPr>
                <p:cNvSpPr/>
                <p:nvPr/>
              </p:nvSpPr>
              <p:spPr bwMode="auto">
                <a:xfrm>
                  <a:off x="6366336" y="4531748"/>
                  <a:ext cx="292644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6</a:t>
                  </a: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8FF619D7-6C86-E44B-B506-45533227D675}"/>
                    </a:ext>
                  </a:extLst>
                </p:cNvPr>
                <p:cNvSpPr/>
                <p:nvPr/>
              </p:nvSpPr>
              <p:spPr bwMode="auto">
                <a:xfrm>
                  <a:off x="6074414" y="4531748"/>
                  <a:ext cx="292644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45990F3-25FF-1A4E-9613-802E79B78849}"/>
                    </a:ext>
                  </a:extLst>
                </p:cNvPr>
                <p:cNvSpPr/>
                <p:nvPr/>
              </p:nvSpPr>
              <p:spPr bwMode="auto">
                <a:xfrm>
                  <a:off x="5782492" y="4531748"/>
                  <a:ext cx="292644" cy="3048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latin typeface="Calibri" pitchFamily="34" charset="0"/>
                    </a:rPr>
                    <a:t>4</a:t>
                  </a:r>
                </a:p>
              </p:txBody>
            </p:sp>
          </p:grpSp>
        </p:grp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D7BF6BE8-1A95-5142-855E-9CC1A6815B38}"/>
              </a:ext>
            </a:extLst>
          </p:cNvPr>
          <p:cNvSpPr txBox="1"/>
          <p:nvPr/>
        </p:nvSpPr>
        <p:spPr>
          <a:xfrm>
            <a:off x="4866268" y="5543490"/>
            <a:ext cx="179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Cache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06AD-1372-8848-AE9B-37CF1101AD27}"/>
              </a:ext>
            </a:extLst>
          </p:cNvPr>
          <p:cNvSpPr txBox="1"/>
          <p:nvPr/>
        </p:nvSpPr>
        <p:spPr>
          <a:xfrm>
            <a:off x="3854852" y="1206908"/>
            <a:ext cx="773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1A4D3-F3B7-6649-996F-1BBE31C51662}"/>
              </a:ext>
            </a:extLst>
          </p:cNvPr>
          <p:cNvSpPr txBox="1"/>
          <p:nvPr/>
        </p:nvSpPr>
        <p:spPr>
          <a:xfrm>
            <a:off x="4001377" y="157811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000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BCD2542-93B3-AB4F-90C0-67E278B5F4CD}"/>
              </a:ext>
            </a:extLst>
          </p:cNvPr>
          <p:cNvSpPr txBox="1"/>
          <p:nvPr/>
        </p:nvSpPr>
        <p:spPr>
          <a:xfrm>
            <a:off x="4001377" y="206037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001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EC1F07A-3654-FA4D-9C6E-FA7A4A5A2EB4}"/>
              </a:ext>
            </a:extLst>
          </p:cNvPr>
          <p:cNvSpPr txBox="1"/>
          <p:nvPr/>
        </p:nvSpPr>
        <p:spPr>
          <a:xfrm>
            <a:off x="3910252" y="501456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111</a:t>
            </a:r>
          </a:p>
        </p:txBody>
      </p:sp>
      <p:sp>
        <p:nvSpPr>
          <p:cNvPr id="308" name="Rectangle 71">
            <a:extLst>
              <a:ext uri="{FF2B5EF4-FFF2-40B4-BE49-F238E27FC236}">
                <a16:creationId xmlns:a16="http://schemas.microsoft.com/office/drawing/2014/main" id="{0AFAE81C-6678-2745-A0BB-517DC4E7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485" y="1133486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09" name="Straight Connector 74">
            <a:extLst>
              <a:ext uri="{FF2B5EF4-FFF2-40B4-BE49-F238E27FC236}">
                <a16:creationId xmlns:a16="http://schemas.microsoft.com/office/drawing/2014/main" id="{70F32E50-1396-FD40-91F9-5B7B0E755D7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165423" y="1300173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" name="Straight Connector 75">
            <a:extLst>
              <a:ext uri="{FF2B5EF4-FFF2-40B4-BE49-F238E27FC236}">
                <a16:creationId xmlns:a16="http://schemas.microsoft.com/office/drawing/2014/main" id="{78597AD0-EED7-9E42-BA67-94ECF439875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629641" y="1299380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" name="TextBox 78">
            <a:extLst>
              <a:ext uri="{FF2B5EF4-FFF2-40B4-BE49-F238E27FC236}">
                <a16:creationId xmlns:a16="http://schemas.microsoft.com/office/drawing/2014/main" id="{ECD48C5F-BE5C-9247-A242-BC1E623C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710" y="782648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C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312" name="TextBox 80">
            <a:extLst>
              <a:ext uri="{FF2B5EF4-FFF2-40B4-BE49-F238E27FC236}">
                <a16:creationId xmlns:a16="http://schemas.microsoft.com/office/drawing/2014/main" id="{A8E00F64-AD79-9A46-801B-C0AF37C3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085" y="796936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313" name="TextBox 81">
            <a:extLst>
              <a:ext uri="{FF2B5EF4-FFF2-40B4-BE49-F238E27FC236}">
                <a16:creationId xmlns:a16="http://schemas.microsoft.com/office/drawing/2014/main" id="{2427A7E9-25E8-8541-8031-3A4CFE801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60" y="796936"/>
            <a:ext cx="670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offset</a:t>
            </a:r>
          </a:p>
        </p:txBody>
      </p:sp>
      <p:sp>
        <p:nvSpPr>
          <p:cNvPr id="314" name="TextBox 82">
            <a:extLst>
              <a:ext uri="{FF2B5EF4-FFF2-40B4-BE49-F238E27FC236}">
                <a16:creationId xmlns:a16="http://schemas.microsoft.com/office/drawing/2014/main" id="{A8796B0E-3277-1840-A5F1-7DE8F5F7F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23" y="113348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315" name="TextBox 83">
            <a:extLst>
              <a:ext uri="{FF2B5EF4-FFF2-40B4-BE49-F238E27FC236}">
                <a16:creationId xmlns:a16="http://schemas.microsoft.com/office/drawing/2014/main" id="{8F9EEEFF-732E-3D40-8F45-12EEF254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123" y="113189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316" name="TextBox 84">
            <a:extLst>
              <a:ext uri="{FF2B5EF4-FFF2-40B4-BE49-F238E27FC236}">
                <a16:creationId xmlns:a16="http://schemas.microsoft.com/office/drawing/2014/main" id="{03C69B3E-25F2-DD48-83C2-E7B089F6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485" y="1149361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26062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11" grpId="0"/>
      <p:bldP spid="312" grpId="0"/>
      <p:bldP spid="313" grpId="0"/>
      <p:bldP spid="314" grpId="0"/>
      <p:bldP spid="315" grpId="0"/>
      <p:bldP spid="3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A4F32091-C096-0A43-ABF1-9C88829D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Direct-Mapped Caches - Observations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3CC4966B-A6EC-144F-9BD9-A2E0BBE00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blocks in memory that map to the same index in the cache cannot be present in the cache at the same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index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one entry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Can lead to 0% hit rate if more than one block accessed in an interleaved manner map to the same index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Assume addresses A and B have the same index bits but different tag bits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A, B, A, B, A, B, A, B, … 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conflict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 in the cache index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All accesses are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conflict misses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BCDBF443-DDD5-0743-A6C4-7E0A491C569F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7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Associative Caches</a:t>
            </a:r>
          </a:p>
        </p:txBody>
      </p:sp>
    </p:spTree>
    <p:extLst>
      <p:ext uri="{BB962C8B-B14F-4D97-AF65-F5344CB8AC3E}">
        <p14:creationId xmlns:p14="http://schemas.microsoft.com/office/powerpoint/2010/main" val="205079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Associativity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14D4EE27-B8D2-B344-9306-834BC416E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8761" y="1196976"/>
            <a:ext cx="8215489" cy="3168128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In previous example, Addresses 0 and 8 always conflict in direct mapped cache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Instead of having one column of 8, have 2 columns of 4 blocks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2 blocks represent one set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Set: Set is indexed by index bits; Here each set has two blocks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Each block in a set has it’s own tag 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Key idea: Associative memory within the set</a:t>
            </a:r>
          </a:p>
          <a:p>
            <a:pPr marL="0" indent="0"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+ Accommodates conflicts better (fewer conflict misses)</a:t>
            </a:r>
          </a:p>
          <a:p>
            <a:pPr marL="0" indent="0"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-- More complex, slower access, larger tag store</a:t>
            </a: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sp>
        <p:nvSpPr>
          <p:cNvPr id="68" name="Google Shape;601;g5ce8b99149_0_339">
            <a:extLst>
              <a:ext uri="{FF2B5EF4-FFF2-40B4-BE49-F238E27FC236}">
                <a16:creationId xmlns:a16="http://schemas.microsoft.com/office/drawing/2014/main" id="{0B8B2F07-C44D-CB48-A3CB-3EDEDF0AFA8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0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4">
            <a:extLst>
              <a:ext uri="{FF2B5EF4-FFF2-40B4-BE49-F238E27FC236}">
                <a16:creationId xmlns:a16="http://schemas.microsoft.com/office/drawing/2014/main" id="{4AAB4ABA-4E26-F049-943F-DDAB85E2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2" y="169566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4" name="Rectangle 4">
            <a:extLst>
              <a:ext uri="{FF2B5EF4-FFF2-40B4-BE49-F238E27FC236}">
                <a16:creationId xmlns:a16="http://schemas.microsoft.com/office/drawing/2014/main" id="{DE6B0F3A-69CF-7C45-8B0A-1729D4C7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" y="138257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" name="Rectangle 4">
            <a:extLst>
              <a:ext uri="{FF2B5EF4-FFF2-40B4-BE49-F238E27FC236}">
                <a16:creationId xmlns:a16="http://schemas.microsoft.com/office/drawing/2014/main" id="{E3776CED-8883-114D-B1EE-675C3C42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214620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1" name="Rectangle 4">
            <a:extLst>
              <a:ext uri="{FF2B5EF4-FFF2-40B4-BE49-F238E27FC236}">
                <a16:creationId xmlns:a16="http://schemas.microsoft.com/office/drawing/2014/main" id="{3045A03F-1161-F349-B81C-4D5C09DE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388191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9" name="Rectangle 4">
            <a:extLst>
              <a:ext uri="{FF2B5EF4-FFF2-40B4-BE49-F238E27FC236}">
                <a16:creationId xmlns:a16="http://schemas.microsoft.com/office/drawing/2014/main" id="{D9ECE698-15EA-5B49-8185-C0E2345E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52417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" name="Rectangle 4">
            <a:extLst>
              <a:ext uri="{FF2B5EF4-FFF2-40B4-BE49-F238E27FC236}">
                <a16:creationId xmlns:a16="http://schemas.microsoft.com/office/drawing/2014/main" id="{3FDC8233-D587-A644-926F-69D43163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1189074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7" name="Rectangle 4">
            <a:extLst>
              <a:ext uri="{FF2B5EF4-FFF2-40B4-BE49-F238E27FC236}">
                <a16:creationId xmlns:a16="http://schemas.microsoft.com/office/drawing/2014/main" id="{FC4A6349-4A15-8448-8897-9C6AC990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394932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2" name="Rectangle 4">
            <a:extLst>
              <a:ext uri="{FF2B5EF4-FFF2-40B4-BE49-F238E27FC236}">
                <a16:creationId xmlns:a16="http://schemas.microsoft.com/office/drawing/2014/main" id="{98FA4D84-69B5-1F4D-86C5-D9649CE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60" y="404815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3" name="Rectangle 4">
            <a:extLst>
              <a:ext uri="{FF2B5EF4-FFF2-40B4-BE49-F238E27FC236}">
                <a16:creationId xmlns:a16="http://schemas.microsoft.com/office/drawing/2014/main" id="{259A09D1-9F3E-914E-AD05-DD2A2A6A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676709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5" name="Rectangle 4">
            <a:extLst>
              <a:ext uri="{FF2B5EF4-FFF2-40B4-BE49-F238E27FC236}">
                <a16:creationId xmlns:a16="http://schemas.microsoft.com/office/drawing/2014/main" id="{941DAA1D-8442-BE43-8FF7-A3E1FC89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5546203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" name="Rectangle 4">
            <a:extLst>
              <a:ext uri="{FF2B5EF4-FFF2-40B4-BE49-F238E27FC236}">
                <a16:creationId xmlns:a16="http://schemas.microsoft.com/office/drawing/2014/main" id="{AF08B677-0F4C-5544-ADF1-632EEC4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4200559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7" name="Rectangle 4">
            <a:extLst>
              <a:ext uri="{FF2B5EF4-FFF2-40B4-BE49-F238E27FC236}">
                <a16:creationId xmlns:a16="http://schemas.microsoft.com/office/drawing/2014/main" id="{44EA3487-5AF0-8E4F-A92B-6E94E7A6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855186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" name="Rectangle 4">
            <a:extLst>
              <a:ext uri="{FF2B5EF4-FFF2-40B4-BE49-F238E27FC236}">
                <a16:creationId xmlns:a16="http://schemas.microsoft.com/office/drawing/2014/main" id="{B7F8DEC0-0D0D-A14D-9FEB-BA5B2913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1545605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" name="Rectangle 4">
            <a:extLst>
              <a:ext uri="{FF2B5EF4-FFF2-40B4-BE49-F238E27FC236}">
                <a16:creationId xmlns:a16="http://schemas.microsoft.com/office/drawing/2014/main" id="{7A0B2D2B-3156-5749-87C1-C29B1062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2999346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1" name="Rectangle 4">
            <a:extLst>
              <a:ext uri="{FF2B5EF4-FFF2-40B4-BE49-F238E27FC236}">
                <a16:creationId xmlns:a16="http://schemas.microsoft.com/office/drawing/2014/main" id="{CD6A8EC3-636B-8643-9BF4-AB3273A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437140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" name="Rectangle 4">
            <a:extLst>
              <a:ext uri="{FF2B5EF4-FFF2-40B4-BE49-F238E27FC236}">
                <a16:creationId xmlns:a16="http://schemas.microsoft.com/office/drawing/2014/main" id="{E795786D-85A7-0348-8521-B7A79F4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5704314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" name="Rectangle 4">
            <a:extLst>
              <a:ext uri="{FF2B5EF4-FFF2-40B4-BE49-F238E27FC236}">
                <a16:creationId xmlns:a16="http://schemas.microsoft.com/office/drawing/2014/main" id="{16ACE8E9-ADFE-4D4F-8A34-08BB6657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588255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" name="Rectangle 4">
            <a:extLst>
              <a:ext uri="{FF2B5EF4-FFF2-40B4-BE49-F238E27FC236}">
                <a16:creationId xmlns:a16="http://schemas.microsoft.com/office/drawing/2014/main" id="{6BD38016-BCB2-2B4E-A021-D00D6009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454826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5" name="Rectangle 4">
            <a:extLst>
              <a:ext uri="{FF2B5EF4-FFF2-40B4-BE49-F238E27FC236}">
                <a16:creationId xmlns:a16="http://schemas.microsoft.com/office/drawing/2014/main" id="{8EE23982-63FA-5745-BC5F-AA270C7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316413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" name="Rectangle 4">
            <a:extLst>
              <a:ext uri="{FF2B5EF4-FFF2-40B4-BE49-F238E27FC236}">
                <a16:creationId xmlns:a16="http://schemas.microsoft.com/office/drawing/2014/main" id="{59254B66-6513-034C-B393-5B07B5D5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188176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" name="Rectangle 4">
            <a:extLst>
              <a:ext uri="{FF2B5EF4-FFF2-40B4-BE49-F238E27FC236}">
                <a16:creationId xmlns:a16="http://schemas.microsoft.com/office/drawing/2014/main" id="{9EAB6364-5121-4D42-8856-EBD115D9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2" y="6225489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8" name="Rectangle 4">
            <a:extLst>
              <a:ext uri="{FF2B5EF4-FFF2-40B4-BE49-F238E27FC236}">
                <a16:creationId xmlns:a16="http://schemas.microsoft.com/office/drawing/2014/main" id="{09A8E4A3-F865-2843-B40E-767FBA22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6035357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9" name="Rectangle 4">
            <a:extLst>
              <a:ext uri="{FF2B5EF4-FFF2-40B4-BE49-F238E27FC236}">
                <a16:creationId xmlns:a16="http://schemas.microsoft.com/office/drawing/2014/main" id="{1E707C0C-6B16-074D-BB1F-E8F85254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4739550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A4D11675-EE3D-7246-812C-E449B2FD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046555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1" name="Rectangle 4">
            <a:extLst>
              <a:ext uri="{FF2B5EF4-FFF2-40B4-BE49-F238E27FC236}">
                <a16:creationId xmlns:a16="http://schemas.microsoft.com/office/drawing/2014/main" id="{77CA1B3E-2378-0E4B-9400-25F5042A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3355268"/>
            <a:ext cx="1477962" cy="16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2" name="Rectangle 4">
            <a:extLst>
              <a:ext uri="{FF2B5EF4-FFF2-40B4-BE49-F238E27FC236}">
                <a16:creationId xmlns:a16="http://schemas.microsoft.com/office/drawing/2014/main" id="{A1CF4405-2112-2643-8C46-FD138A72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4865424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3" name="Rectangle 4">
            <a:extLst>
              <a:ext uri="{FF2B5EF4-FFF2-40B4-BE49-F238E27FC236}">
                <a16:creationId xmlns:a16="http://schemas.microsoft.com/office/drawing/2014/main" id="{55C72C93-1E7C-5D4F-AFB8-23361FB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3532032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4" name="Rectangle 4">
            <a:extLst>
              <a:ext uri="{FF2B5EF4-FFF2-40B4-BE49-F238E27FC236}">
                <a16:creationId xmlns:a16="http://schemas.microsoft.com/office/drawing/2014/main" id="{A3652C3D-7D0B-9E4F-94E7-C3AE4B1C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2186286"/>
            <a:ext cx="1477962" cy="166228"/>
          </a:xfrm>
          <a:prstGeom prst="rect">
            <a:avLst/>
          </a:prstGeom>
          <a:solidFill>
            <a:srgbClr val="FF8A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080D08-44E8-3C48-AC09-FF0736A4E6E9}"/>
              </a:ext>
            </a:extLst>
          </p:cNvPr>
          <p:cNvGrpSpPr/>
          <p:nvPr/>
        </p:nvGrpSpPr>
        <p:grpSpPr>
          <a:xfrm>
            <a:off x="369888" y="953163"/>
            <a:ext cx="1477962" cy="5523837"/>
            <a:chOff x="369888" y="953163"/>
            <a:chExt cx="1477962" cy="5523837"/>
          </a:xfrm>
        </p:grpSpPr>
        <p:grpSp>
          <p:nvGrpSpPr>
            <p:cNvPr id="104" name="Group 50">
              <a:extLst>
                <a:ext uri="{FF2B5EF4-FFF2-40B4-BE49-F238E27FC236}">
                  <a16:creationId xmlns:a16="http://schemas.microsoft.com/office/drawing/2014/main" id="{78751738-1D2D-1241-8259-981D2DC51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88" y="1023938"/>
              <a:ext cx="1477962" cy="5356225"/>
              <a:chOff x="369455" y="1171281"/>
              <a:chExt cx="1477818" cy="5357096"/>
            </a:xfrm>
          </p:grpSpPr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9F3A6B19-BFAA-EC4F-8023-B97C7A6A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1171281"/>
                <a:ext cx="1477818" cy="2678548"/>
                <a:chOff x="554182" y="1985841"/>
                <a:chExt cx="1477818" cy="2678548"/>
              </a:xfrm>
            </p:grpSpPr>
            <p:grpSp>
              <p:nvGrpSpPr>
                <p:cNvPr id="161" name="Group 14">
                  <a:extLst>
                    <a:ext uri="{FF2B5EF4-FFF2-40B4-BE49-F238E27FC236}">
                      <a16:creationId xmlns:a16="http://schemas.microsoft.com/office/drawing/2014/main" id="{3E22858B-09C7-9B4D-AA38-E8132FA2AA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1985841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73" name="Group 8">
                    <a:extLst>
                      <a:ext uri="{FF2B5EF4-FFF2-40B4-BE49-F238E27FC236}">
                        <a16:creationId xmlns:a16="http://schemas.microsoft.com/office/drawing/2014/main" id="{A0F97A93-59E9-1F4F-AAB5-82B86FBFB6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9" name="Rectangle 4">
                      <a:extLst>
                        <a:ext uri="{FF2B5EF4-FFF2-40B4-BE49-F238E27FC236}">
                          <a16:creationId xmlns:a16="http://schemas.microsoft.com/office/drawing/2014/main" id="{57320EAC-E962-244A-875C-D140650235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5">
                      <a:extLst>
                        <a:ext uri="{FF2B5EF4-FFF2-40B4-BE49-F238E27FC236}">
                          <a16:creationId xmlns:a16="http://schemas.microsoft.com/office/drawing/2014/main" id="{9D22C74B-62C8-A042-B82E-2D4B985207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6">
                      <a:extLst>
                        <a:ext uri="{FF2B5EF4-FFF2-40B4-BE49-F238E27FC236}">
                          <a16:creationId xmlns:a16="http://schemas.microsoft.com/office/drawing/2014/main" id="{01F025E1-A059-2D46-B25C-7AD222326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7">
                      <a:extLst>
                        <a:ext uri="{FF2B5EF4-FFF2-40B4-BE49-F238E27FC236}">
                          <a16:creationId xmlns:a16="http://schemas.microsoft.com/office/drawing/2014/main" id="{64538770-793D-B745-AE81-4CF13600F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9">
                    <a:extLst>
                      <a:ext uri="{FF2B5EF4-FFF2-40B4-BE49-F238E27FC236}">
                        <a16:creationId xmlns:a16="http://schemas.microsoft.com/office/drawing/2014/main" id="{DB4BE31C-0847-9245-98DE-FEDF164721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5" name="Rectangle 10">
                      <a:extLst>
                        <a:ext uri="{FF2B5EF4-FFF2-40B4-BE49-F238E27FC236}">
                          <a16:creationId xmlns:a16="http://schemas.microsoft.com/office/drawing/2014/main" id="{FA74D88A-A177-2349-A43E-F17125079D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Rectangle 11">
                      <a:extLst>
                        <a:ext uri="{FF2B5EF4-FFF2-40B4-BE49-F238E27FC236}">
                          <a16:creationId xmlns:a16="http://schemas.microsoft.com/office/drawing/2014/main" id="{FC0087CD-2491-2C42-841F-68F4DACEC7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Rectangle 12">
                      <a:extLst>
                        <a:ext uri="{FF2B5EF4-FFF2-40B4-BE49-F238E27FC236}">
                          <a16:creationId xmlns:a16="http://schemas.microsoft.com/office/drawing/2014/main" id="{5E7C24CC-E16D-284B-97C3-AC99B2876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8" name="Rectangle 13">
                      <a:extLst>
                        <a:ext uri="{FF2B5EF4-FFF2-40B4-BE49-F238E27FC236}">
                          <a16:creationId xmlns:a16="http://schemas.microsoft.com/office/drawing/2014/main" id="{F68C7985-0D16-9742-95DD-BD04682817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2" name="Group 15">
                  <a:extLst>
                    <a:ext uri="{FF2B5EF4-FFF2-40B4-BE49-F238E27FC236}">
                      <a16:creationId xmlns:a16="http://schemas.microsoft.com/office/drawing/2014/main" id="{6E526696-2031-5E40-965F-6949CDCC13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325115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63" name="Group 8">
                    <a:extLst>
                      <a:ext uri="{FF2B5EF4-FFF2-40B4-BE49-F238E27FC236}">
                        <a16:creationId xmlns:a16="http://schemas.microsoft.com/office/drawing/2014/main" id="{D7831CC8-87A3-3147-BBB8-DA0512EA85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9" name="Rectangle 22">
                      <a:extLst>
                        <a:ext uri="{FF2B5EF4-FFF2-40B4-BE49-F238E27FC236}">
                          <a16:creationId xmlns:a16="http://schemas.microsoft.com/office/drawing/2014/main" id="{60F06829-0E59-8D41-B0B4-35F204EC9B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tangle 23">
                      <a:extLst>
                        <a:ext uri="{FF2B5EF4-FFF2-40B4-BE49-F238E27FC236}">
                          <a16:creationId xmlns:a16="http://schemas.microsoft.com/office/drawing/2014/main" id="{D759B000-8E88-D847-BA4D-0FC696AF71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Rectangle 24">
                      <a:extLst>
                        <a:ext uri="{FF2B5EF4-FFF2-40B4-BE49-F238E27FC236}">
                          <a16:creationId xmlns:a16="http://schemas.microsoft.com/office/drawing/2014/main" id="{ECA01673-E56A-874E-ACDF-127CCF23CA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Rectangle 25">
                      <a:extLst>
                        <a:ext uri="{FF2B5EF4-FFF2-40B4-BE49-F238E27FC236}">
                          <a16:creationId xmlns:a16="http://schemas.microsoft.com/office/drawing/2014/main" id="{C2ADDDDC-CC4C-E446-A956-6B63BF460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9">
                    <a:extLst>
                      <a:ext uri="{FF2B5EF4-FFF2-40B4-BE49-F238E27FC236}">
                        <a16:creationId xmlns:a16="http://schemas.microsoft.com/office/drawing/2014/main" id="{37AC2DBF-D47D-0E42-B33E-348D0E69C7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5" name="Rectangle 18">
                      <a:extLst>
                        <a:ext uri="{FF2B5EF4-FFF2-40B4-BE49-F238E27FC236}">
                          <a16:creationId xmlns:a16="http://schemas.microsoft.com/office/drawing/2014/main" id="{51B2E9B8-800E-2D4A-A0A1-09A364B36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19">
                      <a:extLst>
                        <a:ext uri="{FF2B5EF4-FFF2-40B4-BE49-F238E27FC236}">
                          <a16:creationId xmlns:a16="http://schemas.microsoft.com/office/drawing/2014/main" id="{C0D67CBB-4BA5-1D4B-BB3D-871613594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20">
                      <a:extLst>
                        <a:ext uri="{FF2B5EF4-FFF2-40B4-BE49-F238E27FC236}">
                          <a16:creationId xmlns:a16="http://schemas.microsoft.com/office/drawing/2014/main" id="{644ED38B-103E-5447-AD9B-4918B647D8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Rectangle 21">
                      <a:extLst>
                        <a:ext uri="{FF2B5EF4-FFF2-40B4-BE49-F238E27FC236}">
                          <a16:creationId xmlns:a16="http://schemas.microsoft.com/office/drawing/2014/main" id="{AEB508B1-8A8C-844A-816F-759090847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1F11483D-29FC-544A-8760-06E3D0AB2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3849829"/>
                <a:ext cx="1477818" cy="2678548"/>
                <a:chOff x="2433782" y="3512702"/>
                <a:chExt cx="1477818" cy="2678548"/>
              </a:xfrm>
            </p:grpSpPr>
            <p:grpSp>
              <p:nvGrpSpPr>
                <p:cNvPr id="139" name="Group 26">
                  <a:extLst>
                    <a:ext uri="{FF2B5EF4-FFF2-40B4-BE49-F238E27FC236}">
                      <a16:creationId xmlns:a16="http://schemas.microsoft.com/office/drawing/2014/main" id="{C3D4985C-D861-7846-86AB-1BE1016B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3512702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51" name="Group 8">
                    <a:extLst>
                      <a:ext uri="{FF2B5EF4-FFF2-40B4-BE49-F238E27FC236}">
                        <a16:creationId xmlns:a16="http://schemas.microsoft.com/office/drawing/2014/main" id="{8A3DBAF6-90C7-D340-9EE5-F21761D4E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7" name="Rectangle 33">
                      <a:extLst>
                        <a:ext uri="{FF2B5EF4-FFF2-40B4-BE49-F238E27FC236}">
                          <a16:creationId xmlns:a16="http://schemas.microsoft.com/office/drawing/2014/main" id="{01CF6738-7E49-224C-AC2C-1998F3B4E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Rectangle 34">
                      <a:extLst>
                        <a:ext uri="{FF2B5EF4-FFF2-40B4-BE49-F238E27FC236}">
                          <a16:creationId xmlns:a16="http://schemas.microsoft.com/office/drawing/2014/main" id="{79416FEB-23D9-B847-8D17-1DE3EE87F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Rectangle 35">
                      <a:extLst>
                        <a:ext uri="{FF2B5EF4-FFF2-40B4-BE49-F238E27FC236}">
                          <a16:creationId xmlns:a16="http://schemas.microsoft.com/office/drawing/2014/main" id="{7EBC83D1-56C9-8A42-97FA-02079DC4B6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36">
                      <a:extLst>
                        <a:ext uri="{FF2B5EF4-FFF2-40B4-BE49-F238E27FC236}">
                          <a16:creationId xmlns:a16="http://schemas.microsoft.com/office/drawing/2014/main" id="{C8CD20F2-A8F6-C14A-A3D1-DD16735E0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2" name="Group 9">
                    <a:extLst>
                      <a:ext uri="{FF2B5EF4-FFF2-40B4-BE49-F238E27FC236}">
                        <a16:creationId xmlns:a16="http://schemas.microsoft.com/office/drawing/2014/main" id="{EB715068-CF8F-9349-B220-2848E0B97C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3" name="Rectangle 29">
                      <a:extLst>
                        <a:ext uri="{FF2B5EF4-FFF2-40B4-BE49-F238E27FC236}">
                          <a16:creationId xmlns:a16="http://schemas.microsoft.com/office/drawing/2014/main" id="{6110C354-C7C1-7D4A-95EE-D3E8B7C473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0">
                      <a:extLst>
                        <a:ext uri="{FF2B5EF4-FFF2-40B4-BE49-F238E27FC236}">
                          <a16:creationId xmlns:a16="http://schemas.microsoft.com/office/drawing/2014/main" id="{45DA7AF7-CB05-7144-A197-6D07A989B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Rectangle 31">
                      <a:extLst>
                        <a:ext uri="{FF2B5EF4-FFF2-40B4-BE49-F238E27FC236}">
                          <a16:creationId xmlns:a16="http://schemas.microsoft.com/office/drawing/2014/main" id="{804877AA-7F15-9B4D-9738-1C01587B6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Rectangle 32">
                      <a:extLst>
                        <a:ext uri="{FF2B5EF4-FFF2-40B4-BE49-F238E27FC236}">
                          <a16:creationId xmlns:a16="http://schemas.microsoft.com/office/drawing/2014/main" id="{B443B9B7-4B3C-0141-83C4-AE2C1E5A2B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37">
                  <a:extLst>
                    <a:ext uri="{FF2B5EF4-FFF2-40B4-BE49-F238E27FC236}">
                      <a16:creationId xmlns:a16="http://schemas.microsoft.com/office/drawing/2014/main" id="{71BECA7B-3685-6F47-8016-79CA10713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4851976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41" name="Group 8">
                    <a:extLst>
                      <a:ext uri="{FF2B5EF4-FFF2-40B4-BE49-F238E27FC236}">
                        <a16:creationId xmlns:a16="http://schemas.microsoft.com/office/drawing/2014/main" id="{DE060E91-9E6C-6C44-9385-6A9ADD66E6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7" name="Rectangle 44">
                      <a:extLst>
                        <a:ext uri="{FF2B5EF4-FFF2-40B4-BE49-F238E27FC236}">
                          <a16:creationId xmlns:a16="http://schemas.microsoft.com/office/drawing/2014/main" id="{B638358B-51D4-BB49-B9B0-0F7705901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8884AAA6-E724-8F44-A100-22AA7FA1EE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46">
                      <a:extLst>
                        <a:ext uri="{FF2B5EF4-FFF2-40B4-BE49-F238E27FC236}">
                          <a16:creationId xmlns:a16="http://schemas.microsoft.com/office/drawing/2014/main" id="{54A1E6EA-5B7C-0143-86EA-55E7FD179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7">
                      <a:extLst>
                        <a:ext uri="{FF2B5EF4-FFF2-40B4-BE49-F238E27FC236}">
                          <a16:creationId xmlns:a16="http://schemas.microsoft.com/office/drawing/2014/main" id="{5456334E-D81E-3E4C-8EF2-2EED84327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2" name="Group 9">
                    <a:extLst>
                      <a:ext uri="{FF2B5EF4-FFF2-40B4-BE49-F238E27FC236}">
                        <a16:creationId xmlns:a16="http://schemas.microsoft.com/office/drawing/2014/main" id="{8CE58197-420A-554C-800D-F4ABDBAA8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3" name="Rectangle 40">
                      <a:extLst>
                        <a:ext uri="{FF2B5EF4-FFF2-40B4-BE49-F238E27FC236}">
                          <a16:creationId xmlns:a16="http://schemas.microsoft.com/office/drawing/2014/main" id="{B00A19B9-1E3B-2846-880C-8847C82DD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Rectangle 41">
                      <a:extLst>
                        <a:ext uri="{FF2B5EF4-FFF2-40B4-BE49-F238E27FC236}">
                          <a16:creationId xmlns:a16="http://schemas.microsoft.com/office/drawing/2014/main" id="{06E46D71-7074-3940-91E9-12E75279E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Rectangle 42">
                      <a:extLst>
                        <a:ext uri="{FF2B5EF4-FFF2-40B4-BE49-F238E27FC236}">
                          <a16:creationId xmlns:a16="http://schemas.microsoft.com/office/drawing/2014/main" id="{5DEB8C75-78BE-5042-92C0-A5417794C8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Rectangle 43">
                      <a:extLst>
                        <a:ext uri="{FF2B5EF4-FFF2-40B4-BE49-F238E27FC236}">
                          <a16:creationId xmlns:a16="http://schemas.microsoft.com/office/drawing/2014/main" id="{4103A5D7-2F62-184E-9C56-0862BD30F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5F74B0-129C-4149-8337-6232B1CDBC19}"/>
                </a:ext>
              </a:extLst>
            </p:cNvPr>
            <p:cNvSpPr txBox="1"/>
            <p:nvPr/>
          </p:nvSpPr>
          <p:spPr>
            <a:xfrm>
              <a:off x="465753" y="9531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84E96E6-3716-EB40-A3CB-88AE712D22D0}"/>
                </a:ext>
              </a:extLst>
            </p:cNvPr>
            <p:cNvSpPr txBox="1"/>
            <p:nvPr/>
          </p:nvSpPr>
          <p:spPr>
            <a:xfrm>
              <a:off x="456194" y="11055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4C3AEE-9FD3-4B4C-9787-607304E720F4}"/>
                </a:ext>
              </a:extLst>
            </p:cNvPr>
            <p:cNvSpPr txBox="1"/>
            <p:nvPr/>
          </p:nvSpPr>
          <p:spPr>
            <a:xfrm>
              <a:off x="457200" y="12924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0A3255-A4C9-A64F-95BF-97ECD9B383B4}"/>
                </a:ext>
              </a:extLst>
            </p:cNvPr>
            <p:cNvSpPr txBox="1"/>
            <p:nvPr/>
          </p:nvSpPr>
          <p:spPr>
            <a:xfrm>
              <a:off x="457200" y="14448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918F0A-64A9-0D4E-B9C8-9BC40B768032}"/>
                </a:ext>
              </a:extLst>
            </p:cNvPr>
            <p:cNvSpPr txBox="1"/>
            <p:nvPr/>
          </p:nvSpPr>
          <p:spPr>
            <a:xfrm>
              <a:off x="456194" y="16002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4B0E5-C72C-1243-8ABE-FE83DACEDDCB}"/>
                </a:ext>
              </a:extLst>
            </p:cNvPr>
            <p:cNvSpPr txBox="1"/>
            <p:nvPr/>
          </p:nvSpPr>
          <p:spPr>
            <a:xfrm>
              <a:off x="457200" y="17526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711978-F40B-6A46-ABE4-625A6314A739}"/>
                </a:ext>
              </a:extLst>
            </p:cNvPr>
            <p:cNvSpPr txBox="1"/>
            <p:nvPr/>
          </p:nvSpPr>
          <p:spPr>
            <a:xfrm>
              <a:off x="457200" y="19782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FF001D-46EE-D04F-9857-D057EEB4DFAC}"/>
                </a:ext>
              </a:extLst>
            </p:cNvPr>
            <p:cNvSpPr txBox="1"/>
            <p:nvPr/>
          </p:nvSpPr>
          <p:spPr>
            <a:xfrm>
              <a:off x="457200" y="21336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6D84AB-671A-9D40-AC99-2C9A945BB708}"/>
                </a:ext>
              </a:extLst>
            </p:cNvPr>
            <p:cNvSpPr txBox="1"/>
            <p:nvPr/>
          </p:nvSpPr>
          <p:spPr>
            <a:xfrm>
              <a:off x="456194" y="22860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1DBAFB-6603-9142-AD8A-9741A3B84730}"/>
                </a:ext>
              </a:extLst>
            </p:cNvPr>
            <p:cNvSpPr txBox="1"/>
            <p:nvPr/>
          </p:nvSpPr>
          <p:spPr>
            <a:xfrm>
              <a:off x="446635" y="24384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D56335-2522-614E-AC52-0D0B350668F4}"/>
                </a:ext>
              </a:extLst>
            </p:cNvPr>
            <p:cNvSpPr txBox="1"/>
            <p:nvPr/>
          </p:nvSpPr>
          <p:spPr>
            <a:xfrm>
              <a:off x="447641" y="262526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54E8E-F639-454C-B0DF-9BE4046FC009}"/>
                </a:ext>
              </a:extLst>
            </p:cNvPr>
            <p:cNvSpPr txBox="1"/>
            <p:nvPr/>
          </p:nvSpPr>
          <p:spPr>
            <a:xfrm>
              <a:off x="447641" y="2777660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DB3524-354A-8E44-AEDF-97F1FDECEE28}"/>
                </a:ext>
              </a:extLst>
            </p:cNvPr>
            <p:cNvSpPr txBox="1"/>
            <p:nvPr/>
          </p:nvSpPr>
          <p:spPr>
            <a:xfrm>
              <a:off x="446635" y="29330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53EC68-2274-7342-AD19-26651CDED98F}"/>
                </a:ext>
              </a:extLst>
            </p:cNvPr>
            <p:cNvSpPr txBox="1"/>
            <p:nvPr/>
          </p:nvSpPr>
          <p:spPr>
            <a:xfrm>
              <a:off x="447641" y="30854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F35D04-7A91-C04E-AA47-966E61DF25D0}"/>
                </a:ext>
              </a:extLst>
            </p:cNvPr>
            <p:cNvSpPr txBox="1"/>
            <p:nvPr/>
          </p:nvSpPr>
          <p:spPr>
            <a:xfrm>
              <a:off x="447641" y="331106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48E1F1-334C-4144-B361-FB4C5F954D52}"/>
                </a:ext>
              </a:extLst>
            </p:cNvPr>
            <p:cNvSpPr txBox="1"/>
            <p:nvPr/>
          </p:nvSpPr>
          <p:spPr>
            <a:xfrm>
              <a:off x="447641" y="3466437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68F64-542E-1C40-AA68-F4BB1C92CD34}"/>
                </a:ext>
              </a:extLst>
            </p:cNvPr>
            <p:cNvSpPr txBox="1"/>
            <p:nvPr/>
          </p:nvSpPr>
          <p:spPr>
            <a:xfrm>
              <a:off x="456194" y="36171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236FB6-34EA-074F-ABA7-98376BAC83F4}"/>
                </a:ext>
              </a:extLst>
            </p:cNvPr>
            <p:cNvSpPr txBox="1"/>
            <p:nvPr/>
          </p:nvSpPr>
          <p:spPr>
            <a:xfrm>
              <a:off x="446635" y="37695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46FD18-C0C3-4F44-8575-0F3FC3397436}"/>
                </a:ext>
              </a:extLst>
            </p:cNvPr>
            <p:cNvSpPr txBox="1"/>
            <p:nvPr/>
          </p:nvSpPr>
          <p:spPr>
            <a:xfrm>
              <a:off x="447641" y="395644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D854E6-F014-A84D-AD11-7CDF7DF90C97}"/>
                </a:ext>
              </a:extLst>
            </p:cNvPr>
            <p:cNvSpPr txBox="1"/>
            <p:nvPr/>
          </p:nvSpPr>
          <p:spPr>
            <a:xfrm>
              <a:off x="447641" y="41088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FD8279-B8FB-BB45-A3C0-0DF959FEDE15}"/>
                </a:ext>
              </a:extLst>
            </p:cNvPr>
            <p:cNvSpPr txBox="1"/>
            <p:nvPr/>
          </p:nvSpPr>
          <p:spPr>
            <a:xfrm>
              <a:off x="446635" y="42642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2B34C6-8B11-DF43-90C0-4A8511B6A6E7}"/>
                </a:ext>
              </a:extLst>
            </p:cNvPr>
            <p:cNvSpPr txBox="1"/>
            <p:nvPr/>
          </p:nvSpPr>
          <p:spPr>
            <a:xfrm>
              <a:off x="462334" y="445774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B67FA-3866-2347-B3D0-F5CED55ED58C}"/>
                </a:ext>
              </a:extLst>
            </p:cNvPr>
            <p:cNvSpPr txBox="1"/>
            <p:nvPr/>
          </p:nvSpPr>
          <p:spPr>
            <a:xfrm>
              <a:off x="447641" y="46422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77E8CE-4231-5A41-A40B-6B8B7948AB59}"/>
                </a:ext>
              </a:extLst>
            </p:cNvPr>
            <p:cNvSpPr txBox="1"/>
            <p:nvPr/>
          </p:nvSpPr>
          <p:spPr>
            <a:xfrm>
              <a:off x="447641" y="47976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F86FF4-58CA-184F-AB96-372D3C41CD7B}"/>
                </a:ext>
              </a:extLst>
            </p:cNvPr>
            <p:cNvSpPr txBox="1"/>
            <p:nvPr/>
          </p:nvSpPr>
          <p:spPr>
            <a:xfrm>
              <a:off x="456194" y="49887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A2264-0F5E-F44B-882E-1E3BB70B4164}"/>
                </a:ext>
              </a:extLst>
            </p:cNvPr>
            <p:cNvSpPr txBox="1"/>
            <p:nvPr/>
          </p:nvSpPr>
          <p:spPr>
            <a:xfrm>
              <a:off x="446635" y="51411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F56E00-AC53-1D46-8828-160CA836C030}"/>
                </a:ext>
              </a:extLst>
            </p:cNvPr>
            <p:cNvSpPr txBox="1"/>
            <p:nvPr/>
          </p:nvSpPr>
          <p:spPr>
            <a:xfrm>
              <a:off x="447641" y="53280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7A6E8-0D7F-EB41-B4EF-1B13FDE1F5DD}"/>
                </a:ext>
              </a:extLst>
            </p:cNvPr>
            <p:cNvSpPr txBox="1"/>
            <p:nvPr/>
          </p:nvSpPr>
          <p:spPr>
            <a:xfrm>
              <a:off x="447641" y="5480446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1E8387-2F39-8242-833E-E7E064BB8800}"/>
                </a:ext>
              </a:extLst>
            </p:cNvPr>
            <p:cNvSpPr txBox="1"/>
            <p:nvPr/>
          </p:nvSpPr>
          <p:spPr>
            <a:xfrm>
              <a:off x="446635" y="56358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E3794-17FF-B947-8FD5-16A3DF2F3947}"/>
                </a:ext>
              </a:extLst>
            </p:cNvPr>
            <p:cNvSpPr txBox="1"/>
            <p:nvPr/>
          </p:nvSpPr>
          <p:spPr>
            <a:xfrm>
              <a:off x="447641" y="57912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EA9FD-8B15-8C43-ACDB-17C07A0FE7EB}"/>
                </a:ext>
              </a:extLst>
            </p:cNvPr>
            <p:cNvSpPr txBox="1"/>
            <p:nvPr/>
          </p:nvSpPr>
          <p:spPr>
            <a:xfrm>
              <a:off x="461045" y="5973598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8359A5B-F579-B944-9EF8-BD7C001C051A}"/>
                </a:ext>
              </a:extLst>
            </p:cNvPr>
            <p:cNvSpPr txBox="1"/>
            <p:nvPr/>
          </p:nvSpPr>
          <p:spPr>
            <a:xfrm>
              <a:off x="447641" y="6169223"/>
              <a:ext cx="99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3FFB78-F746-4944-A973-5251F432B9F6}"/>
              </a:ext>
            </a:extLst>
          </p:cNvPr>
          <p:cNvSpPr txBox="1"/>
          <p:nvPr/>
        </p:nvSpPr>
        <p:spPr>
          <a:xfrm>
            <a:off x="229717" y="6396335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04801" name="Title 1">
            <a:extLst>
              <a:ext uri="{FF2B5EF4-FFF2-40B4-BE49-F238E27FC236}">
                <a16:creationId xmlns:a16="http://schemas.microsoft.com/office/drawing/2014/main" id="{860370AF-2CB3-E642-A5BC-C64AB659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37962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Associative Cache: </a:t>
            </a:r>
            <a:r>
              <a:rPr lang="en-US" altLang="en-US" sz="3200" b="1" dirty="0">
                <a:solidFill>
                  <a:srgbClr val="FF0000"/>
                </a:solidFill>
              </a:rPr>
              <a:t>2-way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D12FC5-BEF0-1D42-99E9-BF38EF97FA34}"/>
              </a:ext>
            </a:extLst>
          </p:cNvPr>
          <p:cNvGrpSpPr/>
          <p:nvPr/>
        </p:nvGrpSpPr>
        <p:grpSpPr>
          <a:xfrm>
            <a:off x="5292080" y="1320268"/>
            <a:ext cx="3403659" cy="1707530"/>
            <a:chOff x="3705865" y="1319303"/>
            <a:chExt cx="3765738" cy="1833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D9AB80-525F-7147-9FF9-53C14850EF2F}"/>
                </a:ext>
              </a:extLst>
            </p:cNvPr>
            <p:cNvGrpSpPr/>
            <p:nvPr/>
          </p:nvGrpSpPr>
          <p:grpSpPr>
            <a:xfrm>
              <a:off x="3707904" y="2269400"/>
              <a:ext cx="1860216" cy="392530"/>
              <a:chOff x="4872024" y="2609561"/>
              <a:chExt cx="1860216" cy="39253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E54C9D9-8759-714C-AD47-FDAF8B5DE602}"/>
                  </a:ext>
                </a:extLst>
              </p:cNvPr>
              <p:cNvSpPr/>
              <p:nvPr/>
            </p:nvSpPr>
            <p:spPr bwMode="auto">
              <a:xfrm>
                <a:off x="4872024" y="2609561"/>
                <a:ext cx="1860216" cy="3925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2ED9D4D-ECAC-5449-8B7F-28BE5A05678C}"/>
                  </a:ext>
                </a:extLst>
              </p:cNvPr>
              <p:cNvSpPr/>
              <p:nvPr/>
            </p:nvSpPr>
            <p:spPr bwMode="auto">
              <a:xfrm>
                <a:off x="5596257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F1C2157-1658-6F4E-9CF5-B249366A4CA5}"/>
                  </a:ext>
                </a:extLst>
              </p:cNvPr>
              <p:cNvSpPr/>
              <p:nvPr/>
            </p:nvSpPr>
            <p:spPr bwMode="auto">
              <a:xfrm>
                <a:off x="5728031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92988D9-F4D3-B042-8CB7-E0191AF9FB69}"/>
                  </a:ext>
                </a:extLst>
              </p:cNvPr>
              <p:cNvSpPr/>
              <p:nvPr/>
            </p:nvSpPr>
            <p:spPr bwMode="auto">
              <a:xfrm>
                <a:off x="5854096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8ED8D60-42DE-9A4E-97C5-590A4009FCA1}"/>
                  </a:ext>
                </a:extLst>
              </p:cNvPr>
              <p:cNvSpPr/>
              <p:nvPr/>
            </p:nvSpPr>
            <p:spPr bwMode="auto">
              <a:xfrm>
                <a:off x="6541495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2E9F50-6DA5-C049-93E0-BE672FED8B32}"/>
                  </a:ext>
                </a:extLst>
              </p:cNvPr>
              <p:cNvSpPr/>
              <p:nvPr/>
            </p:nvSpPr>
            <p:spPr bwMode="auto">
              <a:xfrm>
                <a:off x="5159955" y="269367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9A021C8-5EEC-964A-A0E5-BCF22A17FC1A}"/>
                  </a:ext>
                </a:extLst>
              </p:cNvPr>
              <p:cNvSpPr/>
              <p:nvPr/>
            </p:nvSpPr>
            <p:spPr bwMode="auto">
              <a:xfrm>
                <a:off x="4933242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D9296CD-439D-B146-B58B-5824B06F01B4}"/>
                  </a:ext>
                </a:extLst>
              </p:cNvPr>
              <p:cNvSpPr/>
              <p:nvPr/>
            </p:nvSpPr>
            <p:spPr bwMode="auto">
              <a:xfrm>
                <a:off x="5986219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7F31D36-361C-314E-8A94-09693DBCB061}"/>
                  </a:ext>
                </a:extLst>
              </p:cNvPr>
              <p:cNvSpPr/>
              <p:nvPr/>
            </p:nvSpPr>
            <p:spPr bwMode="auto">
              <a:xfrm>
                <a:off x="6400732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3754BF-93CE-EE4C-80F0-A70BF147E75D}"/>
                  </a:ext>
                </a:extLst>
              </p:cNvPr>
              <p:cNvSpPr/>
              <p:nvPr/>
            </p:nvSpPr>
            <p:spPr bwMode="auto">
              <a:xfrm>
                <a:off x="6259621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445DF8C-96D2-A346-9AF8-2494B3951A6A}"/>
                  </a:ext>
                </a:extLst>
              </p:cNvPr>
              <p:cNvSpPr/>
              <p:nvPr/>
            </p:nvSpPr>
            <p:spPr bwMode="auto">
              <a:xfrm>
                <a:off x="6118509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641062-CD66-3C4B-AA27-0778CB958CE2}"/>
                </a:ext>
              </a:extLst>
            </p:cNvPr>
            <p:cNvGrpSpPr/>
            <p:nvPr/>
          </p:nvGrpSpPr>
          <p:grpSpPr>
            <a:xfrm>
              <a:off x="3705865" y="1793756"/>
              <a:ext cx="1860216" cy="392530"/>
              <a:chOff x="4872024" y="2104881"/>
              <a:chExt cx="1860216" cy="39253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058A9E4-5F99-FF4E-BC00-4177380A6350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F9D2B92-5F3E-AF4F-9AB5-3A1CDF0CDAE3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113D99E-B998-8348-9AA4-47A6F0B9ED8F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DB04D35-A8F9-A64B-A02D-8F6ED7DE0D33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B975F6B-10D8-BA4B-B100-A3151F276817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84D570B-65C6-BA43-AFC3-301231229E31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AE2A7B-66DA-0043-B598-9035A924C923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B114BE1-D8E6-8B48-A709-795EF6441EA3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DDBC1F3-8984-6541-8CB8-60F021B04E19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0C24F32-5C41-E747-9A31-72AAE38735F5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11C0E10-0021-3A4F-8C84-3D8F46633227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0002D8-056D-1445-89D3-5F09F7113370}"/>
                </a:ext>
              </a:extLst>
            </p:cNvPr>
            <p:cNvGrpSpPr/>
            <p:nvPr/>
          </p:nvGrpSpPr>
          <p:grpSpPr>
            <a:xfrm>
              <a:off x="3707233" y="1319303"/>
              <a:ext cx="1860216" cy="392530"/>
              <a:chOff x="4860032" y="1600200"/>
              <a:chExt cx="1860216" cy="39253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F312448-837E-ED4D-BE57-80472FD9E068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F55C844-B79C-2744-BC21-FB8110A78A57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6DE5A6B-E6C2-1B49-9A06-B7E1E8A3725F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D74FA3E-38E4-7D4F-BE35-71FBB470EC45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47DFE79-3AAF-074E-BDA5-4A460AF45A30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8ED41D-DE13-D143-B8BF-D197B8C9C66E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2C84335-6B1C-6841-AB77-15E8EE08FE32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53BCA10-A6EF-B84A-8E3F-7A5E3BD93FF8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334AD4C-8326-A449-8F03-7C8F35805487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FEC032C-128C-0047-9BCC-CF2E3E45A01B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DE450020-0FBE-4B41-825F-6BEB9CEC39E6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6A6297-47FC-E241-9763-6B126FABF186}"/>
                </a:ext>
              </a:extLst>
            </p:cNvPr>
            <p:cNvGrpSpPr/>
            <p:nvPr/>
          </p:nvGrpSpPr>
          <p:grpSpPr>
            <a:xfrm>
              <a:off x="3707904" y="2759823"/>
              <a:ext cx="1860216" cy="392530"/>
              <a:chOff x="3203848" y="4417448"/>
              <a:chExt cx="3848288" cy="5334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5C3CB14-EE4B-6442-9BCD-DFC328B5FE89}"/>
                  </a:ext>
                </a:extLst>
              </p:cNvPr>
              <p:cNvSpPr/>
              <p:nvPr/>
            </p:nvSpPr>
            <p:spPr bwMode="auto">
              <a:xfrm>
                <a:off x="3203848" y="4417448"/>
                <a:ext cx="3848288" cy="533400"/>
              </a:xfrm>
              <a:prstGeom prst="rect">
                <a:avLst/>
              </a:prstGeom>
              <a:solidFill>
                <a:srgbClr val="FF8AAB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4E98876-34D7-D546-8295-AC8F6A7BA283}"/>
                  </a:ext>
                </a:extLst>
              </p:cNvPr>
              <p:cNvSpPr/>
              <p:nvPr/>
            </p:nvSpPr>
            <p:spPr bwMode="auto">
              <a:xfrm>
                <a:off x="47020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C27100A-E519-314E-8893-0D21FE4FEBFE}"/>
                  </a:ext>
                </a:extLst>
              </p:cNvPr>
              <p:cNvSpPr/>
              <p:nvPr/>
            </p:nvSpPr>
            <p:spPr bwMode="auto">
              <a:xfrm>
                <a:off x="4974696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06BEFA9-A057-EA44-A4D0-1C473CF63F06}"/>
                  </a:ext>
                </a:extLst>
              </p:cNvPr>
              <p:cNvSpPr/>
              <p:nvPr/>
            </p:nvSpPr>
            <p:spPr bwMode="auto">
              <a:xfrm>
                <a:off x="5235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B7A3DAA-50B1-EC44-A1F3-9C9426F02F20}"/>
                  </a:ext>
                </a:extLst>
              </p:cNvPr>
              <p:cNvSpPr/>
              <p:nvPr/>
            </p:nvSpPr>
            <p:spPr bwMode="auto">
              <a:xfrm>
                <a:off x="66575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1A8CC0E-615F-7147-98A2-A81C332D378E}"/>
                  </a:ext>
                </a:extLst>
              </p:cNvPr>
              <p:cNvSpPr/>
              <p:nvPr/>
            </p:nvSpPr>
            <p:spPr bwMode="auto">
              <a:xfrm>
                <a:off x="3799501" y="45317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2B4BFA4-4EBA-4643-AE8C-1A2EE4BA7D6D}"/>
                  </a:ext>
                </a:extLst>
              </p:cNvPr>
              <p:cNvSpPr/>
              <p:nvPr/>
            </p:nvSpPr>
            <p:spPr bwMode="auto">
              <a:xfrm>
                <a:off x="3330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B1DA096-8E1D-DD4F-BE57-009938EFE191}"/>
                  </a:ext>
                </a:extLst>
              </p:cNvPr>
              <p:cNvSpPr/>
              <p:nvPr/>
            </p:nvSpPr>
            <p:spPr bwMode="auto">
              <a:xfrm>
                <a:off x="5508819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DDAA37F-BA03-0C41-AE91-93DE26EF5A3D}"/>
                  </a:ext>
                </a:extLst>
              </p:cNvPr>
              <p:cNvSpPr/>
              <p:nvPr/>
            </p:nvSpPr>
            <p:spPr bwMode="auto">
              <a:xfrm>
                <a:off x="63663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1A789F4-8096-5B4D-B652-2CB2C4E2AF6C}"/>
                  </a:ext>
                </a:extLst>
              </p:cNvPr>
              <p:cNvSpPr/>
              <p:nvPr/>
            </p:nvSpPr>
            <p:spPr bwMode="auto">
              <a:xfrm>
                <a:off x="6074414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05C9A83-92FB-A948-AFEC-20E5D0DDDAE3}"/>
                  </a:ext>
                </a:extLst>
              </p:cNvPr>
              <p:cNvSpPr/>
              <p:nvPr/>
            </p:nvSpPr>
            <p:spPr bwMode="auto">
              <a:xfrm>
                <a:off x="5782492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42460F0-DE04-5A43-ADE7-1161A38747A7}"/>
                </a:ext>
              </a:extLst>
            </p:cNvPr>
            <p:cNvGrpSpPr/>
            <p:nvPr/>
          </p:nvGrpSpPr>
          <p:grpSpPr>
            <a:xfrm>
              <a:off x="5611387" y="1319303"/>
              <a:ext cx="1860216" cy="392530"/>
              <a:chOff x="4860032" y="1600200"/>
              <a:chExt cx="1860216" cy="39253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4B4AB1CA-8AB7-B847-A5D8-1475BC8037FD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47DD8C63-D658-A246-BB6F-50BD9C665E09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66A776F-484B-8946-A1E1-C757B23F91EF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21A30C4-2934-FF42-8980-FE7DB168D9A7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C425957F-FB88-A24E-B7A1-81F3172D8C0F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DEEBAE6B-36B1-CF47-88AB-AE962B187846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E285D53-B773-604B-9BBF-FDE0AE90092E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667E440E-650E-B347-A576-B9708D0E2799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5D1AF30-ABFD-C444-A871-22B61D41FD63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9945EB89-7B8F-1B4B-AA1A-D7B9803CA4AD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1D5EFD32-802C-F34B-A177-D52756D6B815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CB73AA9-090F-D442-BC4B-E710F4054716}"/>
                </a:ext>
              </a:extLst>
            </p:cNvPr>
            <p:cNvGrpSpPr/>
            <p:nvPr/>
          </p:nvGrpSpPr>
          <p:grpSpPr>
            <a:xfrm>
              <a:off x="5596257" y="1791089"/>
              <a:ext cx="1860216" cy="392530"/>
              <a:chOff x="4872024" y="2104881"/>
              <a:chExt cx="1860216" cy="392530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EBEDF7E1-5597-B643-A7AB-1C5484F3026B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655A913-AF19-4B44-8886-19735A49F5A7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145799B0-82FF-004E-B7EF-CD8593535C60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1C8F9C0A-00EE-AB4D-AF82-B0FB49C4248E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A60A1BB-9892-7847-88BA-15D8C7C8618A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63E731E-8F61-094B-B3DC-70C7FE651C36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CD95C5D4-59BE-7F46-B8BD-F7FB8D991342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056404F-D3E1-0041-8546-D74CBABC137D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C85C6365-8DF9-FA46-83C8-9F5FAA68827A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5D29706D-5F18-1A42-B21C-CB346325E656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47D72AB5-CB38-1242-81BF-37CB82D93441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03F51B-0C36-5146-89C1-7B6F5FC9EDF3}"/>
                </a:ext>
              </a:extLst>
            </p:cNvPr>
            <p:cNvGrpSpPr/>
            <p:nvPr/>
          </p:nvGrpSpPr>
          <p:grpSpPr>
            <a:xfrm>
              <a:off x="5580112" y="2269400"/>
              <a:ext cx="1860216" cy="392530"/>
              <a:chOff x="4872024" y="2609561"/>
              <a:chExt cx="1860216" cy="392530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EF453F-9B28-6D42-A010-9D883B45277B}"/>
                  </a:ext>
                </a:extLst>
              </p:cNvPr>
              <p:cNvSpPr/>
              <p:nvPr/>
            </p:nvSpPr>
            <p:spPr bwMode="auto">
              <a:xfrm>
                <a:off x="4872024" y="2609561"/>
                <a:ext cx="1860216" cy="3925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DD15ED76-F5A5-9645-987D-DE8E2D4D4EEF}"/>
                  </a:ext>
                </a:extLst>
              </p:cNvPr>
              <p:cNvSpPr/>
              <p:nvPr/>
            </p:nvSpPr>
            <p:spPr bwMode="auto">
              <a:xfrm>
                <a:off x="5596257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CF6BF721-3087-7246-B40E-7BF43127261B}"/>
                  </a:ext>
                </a:extLst>
              </p:cNvPr>
              <p:cNvSpPr/>
              <p:nvPr/>
            </p:nvSpPr>
            <p:spPr bwMode="auto">
              <a:xfrm>
                <a:off x="5728031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B2DD703E-3382-484D-86DC-2C2A5E504397}"/>
                  </a:ext>
                </a:extLst>
              </p:cNvPr>
              <p:cNvSpPr/>
              <p:nvPr/>
            </p:nvSpPr>
            <p:spPr bwMode="auto">
              <a:xfrm>
                <a:off x="5854096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03679866-0C2A-2649-A2DF-8D89203FEC67}"/>
                  </a:ext>
                </a:extLst>
              </p:cNvPr>
              <p:cNvSpPr/>
              <p:nvPr/>
            </p:nvSpPr>
            <p:spPr bwMode="auto">
              <a:xfrm>
                <a:off x="6541495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3C7902C3-751B-FD47-AD8C-81013192D185}"/>
                  </a:ext>
                </a:extLst>
              </p:cNvPr>
              <p:cNvSpPr/>
              <p:nvPr/>
            </p:nvSpPr>
            <p:spPr bwMode="auto">
              <a:xfrm>
                <a:off x="5159955" y="269367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A6C095F-CAE4-0C49-AEA6-8CD3ECACBE0E}"/>
                  </a:ext>
                </a:extLst>
              </p:cNvPr>
              <p:cNvSpPr/>
              <p:nvPr/>
            </p:nvSpPr>
            <p:spPr bwMode="auto">
              <a:xfrm>
                <a:off x="4933242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6CF439CC-8455-254E-9651-50D84B99E2CA}"/>
                  </a:ext>
                </a:extLst>
              </p:cNvPr>
              <p:cNvSpPr/>
              <p:nvPr/>
            </p:nvSpPr>
            <p:spPr bwMode="auto">
              <a:xfrm>
                <a:off x="5986219" y="269367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E5D4A87A-06C3-AE43-AA3C-DBDD88512848}"/>
                  </a:ext>
                </a:extLst>
              </p:cNvPr>
              <p:cNvSpPr/>
              <p:nvPr/>
            </p:nvSpPr>
            <p:spPr bwMode="auto">
              <a:xfrm>
                <a:off x="6400732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465AB35D-3392-F945-AD23-1CC22DD9F202}"/>
                  </a:ext>
                </a:extLst>
              </p:cNvPr>
              <p:cNvSpPr/>
              <p:nvPr/>
            </p:nvSpPr>
            <p:spPr bwMode="auto">
              <a:xfrm>
                <a:off x="6259621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F542F65E-B389-3C4B-9BC3-88BFC08F435C}"/>
                  </a:ext>
                </a:extLst>
              </p:cNvPr>
              <p:cNvSpPr/>
              <p:nvPr/>
            </p:nvSpPr>
            <p:spPr bwMode="auto">
              <a:xfrm>
                <a:off x="6118509" y="269367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BD1EA82-3541-3045-AA1C-5524410893DB}"/>
                </a:ext>
              </a:extLst>
            </p:cNvPr>
            <p:cNvGrpSpPr/>
            <p:nvPr/>
          </p:nvGrpSpPr>
          <p:grpSpPr>
            <a:xfrm>
              <a:off x="5580112" y="2742035"/>
              <a:ext cx="1860216" cy="392530"/>
              <a:chOff x="3203848" y="4417448"/>
              <a:chExt cx="3848288" cy="5334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1D6A5A1-B81A-8449-A67C-004F8BCB688D}"/>
                  </a:ext>
                </a:extLst>
              </p:cNvPr>
              <p:cNvSpPr/>
              <p:nvPr/>
            </p:nvSpPr>
            <p:spPr bwMode="auto">
              <a:xfrm>
                <a:off x="3203848" y="4417448"/>
                <a:ext cx="3848288" cy="533400"/>
              </a:xfrm>
              <a:prstGeom prst="rect">
                <a:avLst/>
              </a:prstGeom>
              <a:solidFill>
                <a:srgbClr val="FF8AAB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7BEDC128-8E1C-CE4D-8958-FDCFE85A1695}"/>
                  </a:ext>
                </a:extLst>
              </p:cNvPr>
              <p:cNvSpPr/>
              <p:nvPr/>
            </p:nvSpPr>
            <p:spPr bwMode="auto">
              <a:xfrm>
                <a:off x="47020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E57930DF-B304-1245-8504-C3CBB8F988C6}"/>
                  </a:ext>
                </a:extLst>
              </p:cNvPr>
              <p:cNvSpPr/>
              <p:nvPr/>
            </p:nvSpPr>
            <p:spPr bwMode="auto">
              <a:xfrm>
                <a:off x="4974696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B5B80213-AA53-574C-B9DB-9DA5D48E778E}"/>
                  </a:ext>
                </a:extLst>
              </p:cNvPr>
              <p:cNvSpPr/>
              <p:nvPr/>
            </p:nvSpPr>
            <p:spPr bwMode="auto">
              <a:xfrm>
                <a:off x="5235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8625ED63-17BE-064F-B0AF-735460C596FF}"/>
                  </a:ext>
                </a:extLst>
              </p:cNvPr>
              <p:cNvSpPr/>
              <p:nvPr/>
            </p:nvSpPr>
            <p:spPr bwMode="auto">
              <a:xfrm>
                <a:off x="66575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AD08F0DF-A6EE-2A4F-A331-86344AEE51BB}"/>
                  </a:ext>
                </a:extLst>
              </p:cNvPr>
              <p:cNvSpPr/>
              <p:nvPr/>
            </p:nvSpPr>
            <p:spPr bwMode="auto">
              <a:xfrm>
                <a:off x="3799501" y="4531748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A2C8DE23-114F-7C4D-B6A3-531CCB646A10}"/>
                  </a:ext>
                </a:extLst>
              </p:cNvPr>
              <p:cNvSpPr/>
              <p:nvPr/>
            </p:nvSpPr>
            <p:spPr bwMode="auto">
              <a:xfrm>
                <a:off x="3330491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F93045A7-FF8F-9043-A506-00D9B1389521}"/>
                  </a:ext>
                </a:extLst>
              </p:cNvPr>
              <p:cNvSpPr/>
              <p:nvPr/>
            </p:nvSpPr>
            <p:spPr bwMode="auto">
              <a:xfrm>
                <a:off x="5508819" y="453174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A141738-23DE-014B-B2D8-D5A40C242183}"/>
                  </a:ext>
                </a:extLst>
              </p:cNvPr>
              <p:cNvSpPr/>
              <p:nvPr/>
            </p:nvSpPr>
            <p:spPr bwMode="auto">
              <a:xfrm>
                <a:off x="6366336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A648EB0F-A2DF-E848-83F6-1500A1CB1B85}"/>
                  </a:ext>
                </a:extLst>
              </p:cNvPr>
              <p:cNvSpPr/>
              <p:nvPr/>
            </p:nvSpPr>
            <p:spPr bwMode="auto">
              <a:xfrm>
                <a:off x="6074414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1AA20D5A-871F-A243-A3D2-344C6F43D9F3}"/>
                  </a:ext>
                </a:extLst>
              </p:cNvPr>
              <p:cNvSpPr/>
              <p:nvPr/>
            </p:nvSpPr>
            <p:spPr bwMode="auto">
              <a:xfrm>
                <a:off x="5782492" y="4531748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alibri" pitchFamily="34" charset="0"/>
                  </a:rPr>
                  <a:t>4</a:t>
                </a:r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180648E7-D86F-5846-91C0-DC34CA33454D}"/>
              </a:ext>
            </a:extLst>
          </p:cNvPr>
          <p:cNvSpPr txBox="1"/>
          <p:nvPr/>
        </p:nvSpPr>
        <p:spPr>
          <a:xfrm>
            <a:off x="5868144" y="3355268"/>
            <a:ext cx="179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Cache Memory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98644B-588E-FD40-B420-C6B295B05B5A}"/>
              </a:ext>
            </a:extLst>
          </p:cNvPr>
          <p:cNvSpPr txBox="1"/>
          <p:nvPr/>
        </p:nvSpPr>
        <p:spPr>
          <a:xfrm>
            <a:off x="5436096" y="4188260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Index </a:t>
            </a:r>
            <a:r>
              <a:rPr lang="en-US" b="0" dirty="0">
                <a:latin typeface="Calibri" pitchFamily="34" charset="0"/>
              </a:rPr>
              <a:t>: 2 bits</a:t>
            </a:r>
          </a:p>
          <a:p>
            <a:r>
              <a:rPr lang="en-US" dirty="0">
                <a:latin typeface="Calibri" pitchFamily="34" charset="0"/>
              </a:rPr>
              <a:t>Tag: </a:t>
            </a:r>
            <a:r>
              <a:rPr lang="en-US" b="0" dirty="0">
                <a:latin typeface="Calibri" pitchFamily="34" charset="0"/>
              </a:rPr>
              <a:t>3 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6B16D-A506-9A43-8EEA-A13C019EE4DE}"/>
              </a:ext>
            </a:extLst>
          </p:cNvPr>
          <p:cNvSpPr txBox="1"/>
          <p:nvPr/>
        </p:nvSpPr>
        <p:spPr>
          <a:xfrm>
            <a:off x="2713466" y="5428932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4 colored blocks 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 2 index bits</a:t>
            </a:r>
            <a:endParaRPr lang="en-US" b="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8 blocks of the same color in MM are mapped</a:t>
            </a:r>
          </a:p>
          <a:p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 to 2 blocks in Cache 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 3 tag bits</a:t>
            </a:r>
            <a:endParaRPr lang="en-US" b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7BA80F7-D686-F843-9A95-D8037A6B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272784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SET 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C1E084-634A-AF49-AF2F-285C3899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53" y="1798767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SET 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E732AC-D86F-3B40-B3A0-72314BEE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53" y="2221709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SET 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39685FA-B7EB-7D43-9A7B-9E5F217B4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53" y="2690400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3103D-7075-9741-B2CC-51C55DF0DE4F}"/>
              </a:ext>
            </a:extLst>
          </p:cNvPr>
          <p:cNvSpPr/>
          <p:nvPr/>
        </p:nvSpPr>
        <p:spPr>
          <a:xfrm>
            <a:off x="4344500" y="755928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/>
      <p:bldP spid="235" grpId="0"/>
      <p:bldP spid="2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668" y="188640"/>
            <a:ext cx="8215687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Associative Cache:  </a:t>
            </a:r>
            <a:r>
              <a:rPr lang="en-US" altLang="en-US" sz="3200" b="1" dirty="0">
                <a:solidFill>
                  <a:srgbClr val="FF0000"/>
                </a:solidFill>
              </a:rPr>
              <a:t>2- way </a:t>
            </a: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5D6FF381-9886-FE45-BC91-D9047617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82" y="2639368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Rectangle 6">
            <a:extLst>
              <a:ext uri="{FF2B5EF4-FFF2-40B4-BE49-F238E27FC236}">
                <a16:creationId xmlns:a16="http://schemas.microsoft.com/office/drawing/2014/main" id="{29A5B9EA-4946-F94F-B55D-0C5D912E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82" y="2810818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Rectangle 7">
            <a:extLst>
              <a:ext uri="{FF2B5EF4-FFF2-40B4-BE49-F238E27FC236}">
                <a16:creationId xmlns:a16="http://schemas.microsoft.com/office/drawing/2014/main" id="{E22A95A7-7AB7-7546-90E1-D63DB5BA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82" y="2977506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4999" name="Rectangle 8">
            <a:extLst>
              <a:ext uri="{FF2B5EF4-FFF2-40B4-BE49-F238E27FC236}">
                <a16:creationId xmlns:a16="http://schemas.microsoft.com/office/drawing/2014/main" id="{1BE2B26D-D588-0140-9EA7-189A83BB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82" y="3142606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0" name="Rectangle 9">
            <a:extLst>
              <a:ext uri="{FF2B5EF4-FFF2-40B4-BE49-F238E27FC236}">
                <a16:creationId xmlns:a16="http://schemas.microsoft.com/office/drawing/2014/main" id="{271EE07F-B8D2-1142-904F-988E8A9B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6D7A58F1-C30B-CF49-8CF0-BCD679F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2" name="Rectangle 11">
            <a:extLst>
              <a:ext uri="{FF2B5EF4-FFF2-40B4-BE49-F238E27FC236}">
                <a16:creationId xmlns:a16="http://schemas.microsoft.com/office/drawing/2014/main" id="{1F8A444B-1BDF-6D47-858C-1B3D69C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3" name="Rectangle 12">
            <a:extLst>
              <a:ext uri="{FF2B5EF4-FFF2-40B4-BE49-F238E27FC236}">
                <a16:creationId xmlns:a16="http://schemas.microsoft.com/office/drawing/2014/main" id="{8CFCB562-7CB0-1E45-A1F0-2D37C673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4" name="TextBox 13">
            <a:extLst>
              <a:ext uri="{FF2B5EF4-FFF2-40B4-BE49-F238E27FC236}">
                <a16:creationId xmlns:a16="http://schemas.microsoft.com/office/drawing/2014/main" id="{27510A09-5CC9-3245-9301-2EECB691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293" y="2078534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Way 1</a:t>
            </a:r>
          </a:p>
        </p:txBody>
      </p:sp>
      <p:sp>
        <p:nvSpPr>
          <p:cNvPr id="85005" name="Rectangle 15">
            <a:extLst>
              <a:ext uri="{FF2B5EF4-FFF2-40B4-BE49-F238E27FC236}">
                <a16:creationId xmlns:a16="http://schemas.microsoft.com/office/drawing/2014/main" id="{79EA98C8-E377-AB4F-828C-7F811DB1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053" y="2630488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6" name="Rectangle 16">
            <a:extLst>
              <a:ext uri="{FF2B5EF4-FFF2-40B4-BE49-F238E27FC236}">
                <a16:creationId xmlns:a16="http://schemas.microsoft.com/office/drawing/2014/main" id="{8EF1A4C4-E4BE-C244-B81F-CAA9CECD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053" y="2800351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7" name="Rectangle 17">
            <a:extLst>
              <a:ext uri="{FF2B5EF4-FFF2-40B4-BE49-F238E27FC236}">
                <a16:creationId xmlns:a16="http://schemas.microsoft.com/office/drawing/2014/main" id="{AD432375-8FF4-754B-AC3D-FC3D283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053" y="2967038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8" name="Rectangle 18">
            <a:extLst>
              <a:ext uri="{FF2B5EF4-FFF2-40B4-BE49-F238E27FC236}">
                <a16:creationId xmlns:a16="http://schemas.microsoft.com/office/drawing/2014/main" id="{A13DA05C-D41B-4944-9E91-A904089A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053" y="3133726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9" name="Rectangle 19">
            <a:extLst>
              <a:ext uri="{FF2B5EF4-FFF2-40B4-BE49-F238E27FC236}">
                <a16:creationId xmlns:a16="http://schemas.microsoft.com/office/drawing/2014/main" id="{09DCC0D1-BA8A-C54E-9AB3-A836FD71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0" name="Rectangle 20">
            <a:extLst>
              <a:ext uri="{FF2B5EF4-FFF2-40B4-BE49-F238E27FC236}">
                <a16:creationId xmlns:a16="http://schemas.microsoft.com/office/drawing/2014/main" id="{997F3818-FEAF-8C4B-9EF4-03AC340E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1" name="Rectangle 21">
            <a:extLst>
              <a:ext uri="{FF2B5EF4-FFF2-40B4-BE49-F238E27FC236}">
                <a16:creationId xmlns:a16="http://schemas.microsoft.com/office/drawing/2014/main" id="{AE060A96-06A1-B94A-A482-F5F91C44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2" name="Rectangle 22">
            <a:extLst>
              <a:ext uri="{FF2B5EF4-FFF2-40B4-BE49-F238E27FC236}">
                <a16:creationId xmlns:a16="http://schemas.microsoft.com/office/drawing/2014/main" id="{59138812-C99E-1845-B263-41E73B01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3" name="TextBox 23">
            <a:extLst>
              <a:ext uri="{FF2B5EF4-FFF2-40B4-BE49-F238E27FC236}">
                <a16:creationId xmlns:a16="http://schemas.microsoft.com/office/drawing/2014/main" id="{A77CF628-0004-6343-90A6-CD0D2CB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344" y="2078594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Way 0</a:t>
            </a:r>
          </a:p>
        </p:txBody>
      </p:sp>
      <p:sp>
        <p:nvSpPr>
          <p:cNvPr id="85014" name="TextBox 24">
            <a:extLst>
              <a:ext uri="{FF2B5EF4-FFF2-40B4-BE49-F238E27FC236}">
                <a16:creationId xmlns:a16="http://schemas.microsoft.com/office/drawing/2014/main" id="{2479C164-286A-D24F-B3D4-FDC33B08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087688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15" name="TextBox 25">
            <a:extLst>
              <a:ext uri="{FF2B5EF4-FFF2-40B4-BE49-F238E27FC236}">
                <a16:creationId xmlns:a16="http://schemas.microsoft.com/office/drawing/2014/main" id="{A8422727-0C33-4046-8099-80407CF3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3078163"/>
            <a:ext cx="415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16" name="Rectangle 26">
            <a:extLst>
              <a:ext uri="{FF2B5EF4-FFF2-40B4-BE49-F238E27FC236}">
                <a16:creationId xmlns:a16="http://schemas.microsoft.com/office/drawing/2014/main" id="{604B6517-FEB9-974B-89CE-2C0FE5AB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71157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7" name="TextBox 27">
            <a:extLst>
              <a:ext uri="{FF2B5EF4-FFF2-40B4-BE49-F238E27FC236}">
                <a16:creationId xmlns:a16="http://schemas.microsoft.com/office/drawing/2014/main" id="{18F5C11D-0B32-304D-8276-C7D8ED95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6877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18" name="Straight Arrow Connector 28">
            <a:extLst>
              <a:ext uri="{FF2B5EF4-FFF2-40B4-BE49-F238E27FC236}">
                <a16:creationId xmlns:a16="http://schemas.microsoft.com/office/drawing/2014/main" id="{278AD076-6C3B-9644-BF94-55BF2334589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77141" y="3472935"/>
            <a:ext cx="1422128" cy="1013386"/>
          </a:xfrm>
          <a:prstGeom prst="bentConnector3">
            <a:avLst>
              <a:gd name="adj1" fmla="val 7036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Straight Arrow Connector 29">
            <a:extLst>
              <a:ext uri="{FF2B5EF4-FFF2-40B4-BE49-F238E27FC236}">
                <a16:creationId xmlns:a16="http://schemas.microsoft.com/office/drawing/2014/main" id="{7E0E6231-C6EF-0E40-9CC6-5151BD1E5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8535" y="3287712"/>
            <a:ext cx="1215231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Straight Arrow Connector 30">
            <a:extLst>
              <a:ext uri="{FF2B5EF4-FFF2-40B4-BE49-F238E27FC236}">
                <a16:creationId xmlns:a16="http://schemas.microsoft.com/office/drawing/2014/main" id="{18B16E5D-F64B-484C-835D-A6D7109237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87419" y="3510756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Straight Connector 31">
            <a:extLst>
              <a:ext uri="{FF2B5EF4-FFF2-40B4-BE49-F238E27FC236}">
                <a16:creationId xmlns:a16="http://schemas.microsoft.com/office/drawing/2014/main" id="{066D852C-EDF5-6546-BABD-DA7F0530F1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14169" y="2959894"/>
            <a:ext cx="6762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Box 33">
            <a:extLst>
              <a:ext uri="{FF2B5EF4-FFF2-40B4-BE49-F238E27FC236}">
                <a16:creationId xmlns:a16="http://schemas.microsoft.com/office/drawing/2014/main" id="{B6C608DC-E1C9-BA44-9653-312E4819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819" y="3099743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23" name="TextBox 34">
            <a:extLst>
              <a:ext uri="{FF2B5EF4-FFF2-40B4-BE49-F238E27FC236}">
                <a16:creationId xmlns:a16="http://schemas.microsoft.com/office/drawing/2014/main" id="{1165EA1D-F4CF-A34F-915D-FCB003B2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594" y="3090218"/>
            <a:ext cx="415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24" name="Rectangle 35">
            <a:extLst>
              <a:ext uri="{FF2B5EF4-FFF2-40B4-BE49-F238E27FC236}">
                <a16:creationId xmlns:a16="http://schemas.microsoft.com/office/drawing/2014/main" id="{CE81705B-712E-6049-BA8A-382EA225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763" y="3740249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5" name="TextBox 36">
            <a:extLst>
              <a:ext uri="{FF2B5EF4-FFF2-40B4-BE49-F238E27FC236}">
                <a16:creationId xmlns:a16="http://schemas.microsoft.com/office/drawing/2014/main" id="{B60A7A8E-0CB6-AA4B-B681-5AF18A91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650" y="3718967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27" name="Straight Arrow Connector 38">
            <a:extLst>
              <a:ext uri="{FF2B5EF4-FFF2-40B4-BE49-F238E27FC236}">
                <a16:creationId xmlns:a16="http://schemas.microsoft.com/office/drawing/2014/main" id="{3135B825-1B06-844A-881B-EEF1A7B498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2793" y="5055558"/>
            <a:ext cx="46990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Straight Connector 39">
            <a:extLst>
              <a:ext uri="{FF2B5EF4-FFF2-40B4-BE49-F238E27FC236}">
                <a16:creationId xmlns:a16="http://schemas.microsoft.com/office/drawing/2014/main" id="{4A2632B6-2D27-9D4A-8674-081BD98A7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527856" y="2971156"/>
            <a:ext cx="677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FFB1F4-0BF7-444F-A912-2D42A37580EF}"/>
              </a:ext>
            </a:extLst>
          </p:cNvPr>
          <p:cNvGrpSpPr/>
          <p:nvPr/>
        </p:nvGrpSpPr>
        <p:grpSpPr>
          <a:xfrm>
            <a:off x="2512259" y="4705574"/>
            <a:ext cx="724263" cy="338138"/>
            <a:chOff x="2863487" y="5284856"/>
            <a:chExt cx="724263" cy="338138"/>
          </a:xfrm>
        </p:grpSpPr>
        <p:sp>
          <p:nvSpPr>
            <p:cNvPr id="85039" name="Rectangle 50">
              <a:extLst>
                <a:ext uri="{FF2B5EF4-FFF2-40B4-BE49-F238E27FC236}">
                  <a16:creationId xmlns:a16="http://schemas.microsoft.com/office/drawing/2014/main" id="{039C8259-A1EA-664E-819B-38804C7AB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487" y="5284856"/>
              <a:ext cx="625475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40" name="TextBox 51">
              <a:extLst>
                <a:ext uri="{FF2B5EF4-FFF2-40B4-BE49-F238E27FC236}">
                  <a16:creationId xmlns:a16="http://schemas.microsoft.com/office/drawing/2014/main" id="{E740C579-04C4-EF43-93E3-BB68ADC27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5299324"/>
              <a:ext cx="673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Logic</a:t>
              </a:r>
            </a:p>
          </p:txBody>
        </p:sp>
      </p:grpSp>
      <p:cxnSp>
        <p:nvCxnSpPr>
          <p:cNvPr id="85041" name="Straight Arrow Connector 53">
            <a:extLst>
              <a:ext uri="{FF2B5EF4-FFF2-40B4-BE49-F238E27FC236}">
                <a16:creationId xmlns:a16="http://schemas.microsoft.com/office/drawing/2014/main" id="{9B1CF68C-C999-D84F-A398-AA829A9BB8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7257" y="4078387"/>
            <a:ext cx="34243" cy="61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2" name="Straight Arrow Connector 55">
            <a:extLst>
              <a:ext uri="{FF2B5EF4-FFF2-40B4-BE49-F238E27FC236}">
                <a16:creationId xmlns:a16="http://schemas.microsoft.com/office/drawing/2014/main" id="{1D390405-7984-3E45-9106-343E0E6D74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45211" y="3302794"/>
            <a:ext cx="1447601" cy="4183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3" name="Straight Arrow Connector 59">
            <a:extLst>
              <a:ext uri="{FF2B5EF4-FFF2-40B4-BE49-F238E27FC236}">
                <a16:creationId xmlns:a16="http://schemas.microsoft.com/office/drawing/2014/main" id="{8708A10A-422E-8D47-A251-30E7F2119E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43809" y="349964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4" name="Freeform 48">
            <a:extLst>
              <a:ext uri="{FF2B5EF4-FFF2-40B4-BE49-F238E27FC236}">
                <a16:creationId xmlns:a16="http://schemas.microsoft.com/office/drawing/2014/main" id="{46E0AF9E-60FD-784D-9DAE-EEB4A6380DB5}"/>
              </a:ext>
            </a:extLst>
          </p:cNvPr>
          <p:cNvSpPr>
            <a:spLocks/>
          </p:cNvSpPr>
          <p:nvPr/>
        </p:nvSpPr>
        <p:spPr bwMode="auto">
          <a:xfrm>
            <a:off x="5649913" y="3721100"/>
            <a:ext cx="21272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5" name="Text Box 61">
            <a:extLst>
              <a:ext uri="{FF2B5EF4-FFF2-40B4-BE49-F238E27FC236}">
                <a16:creationId xmlns:a16="http://schemas.microsoft.com/office/drawing/2014/main" id="{CABC6F26-6BE0-884C-AE52-F9F2D513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371951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47" name="Straight Arrow Connector 66">
            <a:extLst>
              <a:ext uri="{FF2B5EF4-FFF2-40B4-BE49-F238E27FC236}">
                <a16:creationId xmlns:a16="http://schemas.microsoft.com/office/drawing/2014/main" id="{EA7568F4-4367-3D4E-B56B-BBE3C6291E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60344" y="4256881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8" name="Freeform 48">
            <a:extLst>
              <a:ext uri="{FF2B5EF4-FFF2-40B4-BE49-F238E27FC236}">
                <a16:creationId xmlns:a16="http://schemas.microsoft.com/office/drawing/2014/main" id="{1BB83BA3-7AA2-A845-9FD8-FBEC2C6F1282}"/>
              </a:ext>
            </a:extLst>
          </p:cNvPr>
          <p:cNvSpPr>
            <a:spLocks/>
          </p:cNvSpPr>
          <p:nvPr/>
        </p:nvSpPr>
        <p:spPr bwMode="auto">
          <a:xfrm>
            <a:off x="5878513" y="4500563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9" name="Text Box 61">
            <a:extLst>
              <a:ext uri="{FF2B5EF4-FFF2-40B4-BE49-F238E27FC236}">
                <a16:creationId xmlns:a16="http://schemas.microsoft.com/office/drawing/2014/main" id="{B6FC53CD-7A2E-584C-BE2B-FBE7FD8A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4751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50" name="Straight Arrow Connector 69">
            <a:extLst>
              <a:ext uri="{FF2B5EF4-FFF2-40B4-BE49-F238E27FC236}">
                <a16:creationId xmlns:a16="http://schemas.microsoft.com/office/drawing/2014/main" id="{66DE0E4D-5603-9E4A-8633-0EB75716D1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446963" y="4660900"/>
            <a:ext cx="523875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051" name="TextBox 70">
            <a:extLst>
              <a:ext uri="{FF2B5EF4-FFF2-40B4-BE49-F238E27FC236}">
                <a16:creationId xmlns:a16="http://schemas.microsoft.com/office/drawing/2014/main" id="{D44A445D-EF21-184D-8C4D-6F931E56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349" y="4762216"/>
            <a:ext cx="10871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byte offset</a:t>
            </a:r>
          </a:p>
        </p:txBody>
      </p:sp>
      <p:cxnSp>
        <p:nvCxnSpPr>
          <p:cNvPr id="85052" name="Straight Arrow Connector 71">
            <a:extLst>
              <a:ext uri="{FF2B5EF4-FFF2-40B4-BE49-F238E27FC236}">
                <a16:creationId xmlns:a16="http://schemas.microsoft.com/office/drawing/2014/main" id="{771D147E-ED51-C44E-A728-6DA9756A31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59551" y="5029200"/>
            <a:ext cx="417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927" y="2584212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 0</a:t>
            </a:r>
          </a:p>
        </p:txBody>
      </p:sp>
      <p:cxnSp>
        <p:nvCxnSpPr>
          <p:cNvPr id="85057" name="Straight Arrow Connector 68">
            <a:extLst>
              <a:ext uri="{FF2B5EF4-FFF2-40B4-BE49-F238E27FC236}">
                <a16:creationId xmlns:a16="http://schemas.microsoft.com/office/drawing/2014/main" id="{82913830-95FF-A34B-AAD7-99433396EA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54131" y="3606899"/>
            <a:ext cx="265112" cy="15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8" name="TextBox 69">
            <a:extLst>
              <a:ext uri="{FF2B5EF4-FFF2-40B4-BE49-F238E27FC236}">
                <a16:creationId xmlns:a16="http://schemas.microsoft.com/office/drawing/2014/main" id="{4B035E75-C530-734D-98FA-23483339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59" y="6013835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</a:t>
            </a:r>
          </a:p>
        </p:txBody>
      </p:sp>
      <p:sp>
        <p:nvSpPr>
          <p:cNvPr id="68" name="Google Shape;601;g5ce8b99149_0_339">
            <a:extLst>
              <a:ext uri="{FF2B5EF4-FFF2-40B4-BE49-F238E27FC236}">
                <a16:creationId xmlns:a16="http://schemas.microsoft.com/office/drawing/2014/main" id="{0B8B2F07-C44D-CB48-A3CB-3EDEDF0AFA8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ECD4DE-F6AA-9F4D-BA49-FDCCBF418436}"/>
              </a:ext>
            </a:extLst>
          </p:cNvPr>
          <p:cNvGrpSpPr/>
          <p:nvPr/>
        </p:nvGrpSpPr>
        <p:grpSpPr>
          <a:xfrm>
            <a:off x="516495" y="1394321"/>
            <a:ext cx="2190764" cy="684213"/>
            <a:chOff x="804863" y="5359400"/>
            <a:chExt cx="2190764" cy="684213"/>
          </a:xfrm>
        </p:grpSpPr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75C9995-9F3B-0F48-9C22-5E272C4D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8" name="Straight Connector 42">
              <a:extLst>
                <a:ext uri="{FF2B5EF4-FFF2-40B4-BE49-F238E27FC236}">
                  <a16:creationId xmlns:a16="http://schemas.microsoft.com/office/drawing/2014/main" id="{E3FAF9D1-3993-C544-862F-B869BB2A4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43">
              <a:extLst>
                <a:ext uri="{FF2B5EF4-FFF2-40B4-BE49-F238E27FC236}">
                  <a16:creationId xmlns:a16="http://schemas.microsoft.com/office/drawing/2014/main" id="{5FF6986C-11CE-E147-84F9-180849C95E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TextBox 44">
              <a:extLst>
                <a:ext uri="{FF2B5EF4-FFF2-40B4-BE49-F238E27FC236}">
                  <a16:creationId xmlns:a16="http://schemas.microsoft.com/office/drawing/2014/main" id="{657FC546-14EE-734F-BD47-03B625C57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81" name="TextBox 45">
              <a:extLst>
                <a:ext uri="{FF2B5EF4-FFF2-40B4-BE49-F238E27FC236}">
                  <a16:creationId xmlns:a16="http://schemas.microsoft.com/office/drawing/2014/main" id="{9677F6B7-48F0-E044-9A57-D5F78440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82" name="TextBox 46">
              <a:extLst>
                <a:ext uri="{FF2B5EF4-FFF2-40B4-BE49-F238E27FC236}">
                  <a16:creationId xmlns:a16="http://schemas.microsoft.com/office/drawing/2014/main" id="{ACD87EAC-D6D1-A94E-A054-CCB42E94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176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83" name="TextBox 47">
              <a:extLst>
                <a:ext uri="{FF2B5EF4-FFF2-40B4-BE49-F238E27FC236}">
                  <a16:creationId xmlns:a16="http://schemas.microsoft.com/office/drawing/2014/main" id="{13FC9866-9658-6D4F-AE2A-F9558AC6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84" name="TextBox 48">
              <a:extLst>
                <a:ext uri="{FF2B5EF4-FFF2-40B4-BE49-F238E27FC236}">
                  <a16:creationId xmlns:a16="http://schemas.microsoft.com/office/drawing/2014/main" id="{478D71A7-A8C0-1B46-824C-F2977D6A0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2 bits</a:t>
              </a:r>
            </a:p>
          </p:txBody>
        </p:sp>
        <p:sp>
          <p:nvSpPr>
            <p:cNvPr id="85" name="TextBox 49">
              <a:extLst>
                <a:ext uri="{FF2B5EF4-FFF2-40B4-BE49-F238E27FC236}">
                  <a16:creationId xmlns:a16="http://schemas.microsoft.com/office/drawing/2014/main" id="{D121C529-D1B1-8643-B684-E37847DB2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825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3b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25E9BD-E97D-5E4E-9621-BD4450B0B49F}"/>
              </a:ext>
            </a:extLst>
          </p:cNvPr>
          <p:cNvGrpSpPr/>
          <p:nvPr/>
        </p:nvGrpSpPr>
        <p:grpSpPr>
          <a:xfrm>
            <a:off x="3982193" y="4716686"/>
            <a:ext cx="724263" cy="338138"/>
            <a:chOff x="2863487" y="5284856"/>
            <a:chExt cx="724263" cy="338138"/>
          </a:xfrm>
        </p:grpSpPr>
        <p:sp>
          <p:nvSpPr>
            <p:cNvPr id="123" name="Rectangle 50">
              <a:extLst>
                <a:ext uri="{FF2B5EF4-FFF2-40B4-BE49-F238E27FC236}">
                  <a16:creationId xmlns:a16="http://schemas.microsoft.com/office/drawing/2014/main" id="{72CD1B83-1D82-524E-880A-8036B167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487" y="5284856"/>
              <a:ext cx="625475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" name="TextBox 51">
              <a:extLst>
                <a:ext uri="{FF2B5EF4-FFF2-40B4-BE49-F238E27FC236}">
                  <a16:creationId xmlns:a16="http://schemas.microsoft.com/office/drawing/2014/main" id="{14251606-6517-8F4F-8536-7CB287508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5299324"/>
              <a:ext cx="673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Logic</a:t>
              </a:r>
            </a:p>
          </p:txBody>
        </p:sp>
      </p:grpSp>
      <p:cxnSp>
        <p:nvCxnSpPr>
          <p:cNvPr id="127" name="Straight Arrow Connector 53">
            <a:extLst>
              <a:ext uri="{FF2B5EF4-FFF2-40B4-BE49-F238E27FC236}">
                <a16:creationId xmlns:a16="http://schemas.microsoft.com/office/drawing/2014/main" id="{68E2BF35-783A-D046-BFC5-5E0C432662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94640" y="4103815"/>
            <a:ext cx="290" cy="61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28">
            <a:extLst>
              <a:ext uri="{FF2B5EF4-FFF2-40B4-BE49-F238E27FC236}">
                <a16:creationId xmlns:a16="http://schemas.microsoft.com/office/drawing/2014/main" id="{329467D9-F128-FA4E-AFF8-91FCD92D7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20143" y="3316828"/>
            <a:ext cx="9315" cy="1387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D6FFE42-5967-0741-B5D5-2050CAF91A61}"/>
              </a:ext>
            </a:extLst>
          </p:cNvPr>
          <p:cNvGrpSpPr/>
          <p:nvPr/>
        </p:nvGrpSpPr>
        <p:grpSpPr>
          <a:xfrm>
            <a:off x="3225618" y="5499473"/>
            <a:ext cx="724263" cy="338138"/>
            <a:chOff x="2863487" y="5284856"/>
            <a:chExt cx="724263" cy="338138"/>
          </a:xfrm>
        </p:grpSpPr>
        <p:sp>
          <p:nvSpPr>
            <p:cNvPr id="133" name="Rectangle 50">
              <a:extLst>
                <a:ext uri="{FF2B5EF4-FFF2-40B4-BE49-F238E27FC236}">
                  <a16:creationId xmlns:a16="http://schemas.microsoft.com/office/drawing/2014/main" id="{8EAAEA2A-CDC9-DA4D-9A04-E09A49D5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487" y="5284856"/>
              <a:ext cx="625475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" name="TextBox 51">
              <a:extLst>
                <a:ext uri="{FF2B5EF4-FFF2-40B4-BE49-F238E27FC236}">
                  <a16:creationId xmlns:a16="http://schemas.microsoft.com/office/drawing/2014/main" id="{133B289B-8E9F-C74F-8020-86EDE3D2C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5299324"/>
              <a:ext cx="673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Logic</a:t>
              </a:r>
            </a:p>
          </p:txBody>
        </p:sp>
      </p:grpSp>
      <p:cxnSp>
        <p:nvCxnSpPr>
          <p:cNvPr id="135" name="Straight Arrow Connector 38">
            <a:extLst>
              <a:ext uri="{FF2B5EF4-FFF2-40B4-BE49-F238E27FC236}">
                <a16:creationId xmlns:a16="http://schemas.microsoft.com/office/drawing/2014/main" id="{C23999B8-7036-9E47-B34E-5AA376FA9C0C}"/>
              </a:ext>
            </a:extLst>
          </p:cNvPr>
          <p:cNvCxnSpPr>
            <a:cxnSpLocks noChangeShapeType="1"/>
            <a:endCxn id="134" idx="0"/>
          </p:cNvCxnSpPr>
          <p:nvPr/>
        </p:nvCxnSpPr>
        <p:spPr bwMode="auto">
          <a:xfrm flipH="1">
            <a:off x="3613331" y="5055558"/>
            <a:ext cx="600426" cy="4583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Straight Arrow Connector 71">
            <a:extLst>
              <a:ext uri="{FF2B5EF4-FFF2-40B4-BE49-F238E27FC236}">
                <a16:creationId xmlns:a16="http://schemas.microsoft.com/office/drawing/2014/main" id="{12DFCD04-8FB6-3041-A6B5-1985FE4484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30587" y="6038067"/>
            <a:ext cx="417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68">
            <a:extLst>
              <a:ext uri="{FF2B5EF4-FFF2-40B4-BE49-F238E27FC236}">
                <a16:creationId xmlns:a16="http://schemas.microsoft.com/office/drawing/2014/main" id="{F962393F-1071-8D44-A031-ACB533046FA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33384" y="3509243"/>
            <a:ext cx="1" cy="209724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TextBox 69">
            <a:extLst>
              <a:ext uri="{FF2B5EF4-FFF2-40B4-BE49-F238E27FC236}">
                <a16:creationId xmlns:a16="http://schemas.microsoft.com/office/drawing/2014/main" id="{CA2DA257-4F69-894F-8A42-B11D6A51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274" y="517665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Hit1</a:t>
            </a:r>
          </a:p>
        </p:txBody>
      </p:sp>
      <p:sp>
        <p:nvSpPr>
          <p:cNvPr id="152" name="TextBox 69">
            <a:extLst>
              <a:ext uri="{FF2B5EF4-FFF2-40B4-BE49-F238E27FC236}">
                <a16:creationId xmlns:a16="http://schemas.microsoft.com/office/drawing/2014/main" id="{B12D84D6-CB48-914A-B43A-1B0A9AA5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513" y="5144053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Hit0</a:t>
            </a:r>
          </a:p>
        </p:txBody>
      </p:sp>
      <p:sp>
        <p:nvSpPr>
          <p:cNvPr id="153" name="TextBox 69">
            <a:extLst>
              <a:ext uri="{FF2B5EF4-FFF2-40B4-BE49-F238E27FC236}">
                <a16:creationId xmlns:a16="http://schemas.microsoft.com/office/drawing/2014/main" id="{C7706BA3-E0CF-8D47-923B-4F6F6D70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482" y="3765381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Hit1</a:t>
            </a:r>
          </a:p>
        </p:txBody>
      </p:sp>
      <p:cxnSp>
        <p:nvCxnSpPr>
          <p:cNvPr id="154" name="Straight Arrow Connector 69">
            <a:extLst>
              <a:ext uri="{FF2B5EF4-FFF2-40B4-BE49-F238E27FC236}">
                <a16:creationId xmlns:a16="http://schemas.microsoft.com/office/drawing/2014/main" id="{89AFAE89-56D9-594E-8DFA-1D02B30989C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546817" y="3917404"/>
            <a:ext cx="523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7493A5F-A963-EF40-A739-15C9E8595BD7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rot="16200000" flipH="1">
            <a:off x="1861675" y="1019898"/>
            <a:ext cx="1432575" cy="3530796"/>
          </a:xfrm>
          <a:prstGeom prst="bentConnector2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EF872E3-E886-1F41-A3FB-4ACD41CF39E2}"/>
              </a:ext>
            </a:extLst>
          </p:cNvPr>
          <p:cNvCxnSpPr>
            <a:stCxn id="77" idx="2"/>
            <a:endCxn id="84997" idx="1"/>
          </p:cNvCxnSpPr>
          <p:nvPr/>
        </p:nvCxnSpPr>
        <p:spPr bwMode="auto">
          <a:xfrm rot="16200000" flipH="1">
            <a:off x="1452102" y="1986682"/>
            <a:ext cx="815628" cy="999331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894450-C1DA-F54A-8A42-B7F8FFE16C46}"/>
              </a:ext>
            </a:extLst>
          </p:cNvPr>
          <p:cNvCxnSpPr/>
          <p:nvPr/>
        </p:nvCxnSpPr>
        <p:spPr bwMode="auto">
          <a:xfrm>
            <a:off x="1835696" y="2078533"/>
            <a:ext cx="0" cy="3693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TextBox 34">
            <a:extLst>
              <a:ext uri="{FF2B5EF4-FFF2-40B4-BE49-F238E27FC236}">
                <a16:creationId xmlns:a16="http://schemas.microsoft.com/office/drawing/2014/main" id="{E84080FE-AAAF-7644-A0B2-7EFADCAA1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728" y="2399452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7" name="TextBox 33">
            <a:extLst>
              <a:ext uri="{FF2B5EF4-FFF2-40B4-BE49-F238E27FC236}">
                <a16:creationId xmlns:a16="http://schemas.microsoft.com/office/drawing/2014/main" id="{8CAE7026-4738-3E4E-B1CD-AD7B14F46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27" y="2423905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8" name="TextBox 34">
            <a:extLst>
              <a:ext uri="{FF2B5EF4-FFF2-40B4-BE49-F238E27FC236}">
                <a16:creationId xmlns:a16="http://schemas.microsoft.com/office/drawing/2014/main" id="{19822A39-C094-5245-8501-C1A664E1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36" y="2392362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9" name="TextBox 33">
            <a:extLst>
              <a:ext uri="{FF2B5EF4-FFF2-40B4-BE49-F238E27FC236}">
                <a16:creationId xmlns:a16="http://schemas.microsoft.com/office/drawing/2014/main" id="{C31F24E1-94FF-4146-95F0-5691BABA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24" y="2361961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90" name="TextBox 33">
            <a:extLst>
              <a:ext uri="{FF2B5EF4-FFF2-40B4-BE49-F238E27FC236}">
                <a16:creationId xmlns:a16="http://schemas.microsoft.com/office/drawing/2014/main" id="{D7F4DD8F-F78B-8A49-9E86-AEEF523CE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198" y="2390776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</a:p>
        </p:txBody>
      </p:sp>
      <p:sp>
        <p:nvSpPr>
          <p:cNvPr id="91" name="TextBox 33">
            <a:extLst>
              <a:ext uri="{FF2B5EF4-FFF2-40B4-BE49-F238E27FC236}">
                <a16:creationId xmlns:a16="http://schemas.microsoft.com/office/drawing/2014/main" id="{79E87651-9617-6547-A23F-BB46327F5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770" y="2400468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9C691A-9350-BE42-8D45-77C8F252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654" y="2795683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BC0997-FAC0-9B4B-8C5D-7BC3B756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295" y="2966006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4FF0B9-7DFC-F047-B6B3-A9DC9CCE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384" y="3118400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26021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3" grpId="0" animBg="1"/>
      <p:bldP spid="85004" grpId="0"/>
      <p:bldP spid="85005" grpId="0" animBg="1"/>
      <p:bldP spid="85006" grpId="0" animBg="1"/>
      <p:bldP spid="85007" grpId="0" animBg="1"/>
      <p:bldP spid="85008" grpId="0" animBg="1"/>
      <p:bldP spid="85009" grpId="0" animBg="1"/>
      <p:bldP spid="85010" grpId="0" animBg="1"/>
      <p:bldP spid="85011" grpId="0" animBg="1"/>
      <p:bldP spid="85012" grpId="0" animBg="1"/>
      <p:bldP spid="85013" grpId="0"/>
      <p:bldP spid="85014" grpId="0"/>
      <p:bldP spid="85015" grpId="0"/>
      <p:bldP spid="85016" grpId="0" animBg="1"/>
      <p:bldP spid="85017" grpId="0"/>
      <p:bldP spid="85022" grpId="0"/>
      <p:bldP spid="85023" grpId="0"/>
      <p:bldP spid="85024" grpId="0" animBg="1"/>
      <p:bldP spid="85025" grpId="0"/>
      <p:bldP spid="85045" grpId="0"/>
      <p:bldP spid="85049" grpId="0"/>
      <p:bldP spid="85051" grpId="0"/>
      <p:bldP spid="75" grpId="0"/>
      <p:bldP spid="85058" grpId="0"/>
      <p:bldP spid="151" grpId="0"/>
      <p:bldP spid="152" grpId="0"/>
      <p:bldP spid="15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4">
            <a:extLst>
              <a:ext uri="{FF2B5EF4-FFF2-40B4-BE49-F238E27FC236}">
                <a16:creationId xmlns:a16="http://schemas.microsoft.com/office/drawing/2014/main" id="{4AAB4ABA-4E26-F049-943F-DDAB85E2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2" y="169566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4" name="Rectangle 4">
            <a:extLst>
              <a:ext uri="{FF2B5EF4-FFF2-40B4-BE49-F238E27FC236}">
                <a16:creationId xmlns:a16="http://schemas.microsoft.com/office/drawing/2014/main" id="{DE6B0F3A-69CF-7C45-8B0A-1729D4C7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" y="138257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" name="Rectangle 4">
            <a:extLst>
              <a:ext uri="{FF2B5EF4-FFF2-40B4-BE49-F238E27FC236}">
                <a16:creationId xmlns:a16="http://schemas.microsoft.com/office/drawing/2014/main" id="{E3776CED-8883-114D-B1EE-675C3C42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214620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1" name="Rectangle 4">
            <a:extLst>
              <a:ext uri="{FF2B5EF4-FFF2-40B4-BE49-F238E27FC236}">
                <a16:creationId xmlns:a16="http://schemas.microsoft.com/office/drawing/2014/main" id="{3045A03F-1161-F349-B81C-4D5C09DE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388191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9" name="Rectangle 4">
            <a:extLst>
              <a:ext uri="{FF2B5EF4-FFF2-40B4-BE49-F238E27FC236}">
                <a16:creationId xmlns:a16="http://schemas.microsoft.com/office/drawing/2014/main" id="{D9ECE698-15EA-5B49-8185-C0E2345E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52417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" name="Rectangle 4">
            <a:extLst>
              <a:ext uri="{FF2B5EF4-FFF2-40B4-BE49-F238E27FC236}">
                <a16:creationId xmlns:a16="http://schemas.microsoft.com/office/drawing/2014/main" id="{3FDC8233-D587-A644-926F-69D43163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1189074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7" name="Rectangle 4">
            <a:extLst>
              <a:ext uri="{FF2B5EF4-FFF2-40B4-BE49-F238E27FC236}">
                <a16:creationId xmlns:a16="http://schemas.microsoft.com/office/drawing/2014/main" id="{FC4A6349-4A15-8448-8897-9C6AC990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539493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2" name="Rectangle 4">
            <a:extLst>
              <a:ext uri="{FF2B5EF4-FFF2-40B4-BE49-F238E27FC236}">
                <a16:creationId xmlns:a16="http://schemas.microsoft.com/office/drawing/2014/main" id="{98FA4D84-69B5-1F4D-86C5-D9649CE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60" y="404815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3" name="Rectangle 4">
            <a:extLst>
              <a:ext uri="{FF2B5EF4-FFF2-40B4-BE49-F238E27FC236}">
                <a16:creationId xmlns:a16="http://schemas.microsoft.com/office/drawing/2014/main" id="{259A09D1-9F3E-914E-AD05-DD2A2A6A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67670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5" name="Rectangle 4">
            <a:extLst>
              <a:ext uri="{FF2B5EF4-FFF2-40B4-BE49-F238E27FC236}">
                <a16:creationId xmlns:a16="http://schemas.microsoft.com/office/drawing/2014/main" id="{941DAA1D-8442-BE43-8FF7-A3E1FC89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5546203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" name="Rectangle 4">
            <a:extLst>
              <a:ext uri="{FF2B5EF4-FFF2-40B4-BE49-F238E27FC236}">
                <a16:creationId xmlns:a16="http://schemas.microsoft.com/office/drawing/2014/main" id="{AF08B677-0F4C-5544-ADF1-632EEC4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420055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7" name="Rectangle 4">
            <a:extLst>
              <a:ext uri="{FF2B5EF4-FFF2-40B4-BE49-F238E27FC236}">
                <a16:creationId xmlns:a16="http://schemas.microsoft.com/office/drawing/2014/main" id="{44EA3487-5AF0-8E4F-A92B-6E94E7A6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855186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" name="Rectangle 4">
            <a:extLst>
              <a:ext uri="{FF2B5EF4-FFF2-40B4-BE49-F238E27FC236}">
                <a16:creationId xmlns:a16="http://schemas.microsoft.com/office/drawing/2014/main" id="{B7F8DEC0-0D0D-A14D-9FEB-BA5B2913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7" y="1545605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" name="Rectangle 4">
            <a:extLst>
              <a:ext uri="{FF2B5EF4-FFF2-40B4-BE49-F238E27FC236}">
                <a16:creationId xmlns:a16="http://schemas.microsoft.com/office/drawing/2014/main" id="{7A0B2D2B-3156-5749-87C1-C29B1062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2999346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1" name="Rectangle 4">
            <a:extLst>
              <a:ext uri="{FF2B5EF4-FFF2-40B4-BE49-F238E27FC236}">
                <a16:creationId xmlns:a16="http://schemas.microsoft.com/office/drawing/2014/main" id="{CD6A8EC3-636B-8643-9BF4-AB3273A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437140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" name="Rectangle 4">
            <a:extLst>
              <a:ext uri="{FF2B5EF4-FFF2-40B4-BE49-F238E27FC236}">
                <a16:creationId xmlns:a16="http://schemas.microsoft.com/office/drawing/2014/main" id="{E795786D-85A7-0348-8521-B7A79F4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5704314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" name="Rectangle 4">
            <a:extLst>
              <a:ext uri="{FF2B5EF4-FFF2-40B4-BE49-F238E27FC236}">
                <a16:creationId xmlns:a16="http://schemas.microsoft.com/office/drawing/2014/main" id="{16ACE8E9-ADFE-4D4F-8A34-08BB6657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588255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" name="Rectangle 4">
            <a:extLst>
              <a:ext uri="{FF2B5EF4-FFF2-40B4-BE49-F238E27FC236}">
                <a16:creationId xmlns:a16="http://schemas.microsoft.com/office/drawing/2014/main" id="{6BD38016-BCB2-2B4E-A021-D00D6009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454826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5" name="Rectangle 4">
            <a:extLst>
              <a:ext uri="{FF2B5EF4-FFF2-40B4-BE49-F238E27FC236}">
                <a16:creationId xmlns:a16="http://schemas.microsoft.com/office/drawing/2014/main" id="{8EE23982-63FA-5745-BC5F-AA270C7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6" y="316413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" name="Rectangle 4">
            <a:extLst>
              <a:ext uri="{FF2B5EF4-FFF2-40B4-BE49-F238E27FC236}">
                <a16:creationId xmlns:a16="http://schemas.microsoft.com/office/drawing/2014/main" id="{59254B66-6513-034C-B393-5B07B5D5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188176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" name="Rectangle 4">
            <a:extLst>
              <a:ext uri="{FF2B5EF4-FFF2-40B4-BE49-F238E27FC236}">
                <a16:creationId xmlns:a16="http://schemas.microsoft.com/office/drawing/2014/main" id="{9EAB6364-5121-4D42-8856-EBD115D9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2" y="6225489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8" name="Rectangle 4">
            <a:extLst>
              <a:ext uri="{FF2B5EF4-FFF2-40B4-BE49-F238E27FC236}">
                <a16:creationId xmlns:a16="http://schemas.microsoft.com/office/drawing/2014/main" id="{09A8E4A3-F865-2843-B40E-767FBA22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6035357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9" name="Rectangle 4">
            <a:extLst>
              <a:ext uri="{FF2B5EF4-FFF2-40B4-BE49-F238E27FC236}">
                <a16:creationId xmlns:a16="http://schemas.microsoft.com/office/drawing/2014/main" id="{1E707C0C-6B16-074D-BB1F-E8F85254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4739550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A4D11675-EE3D-7246-812C-E449B2FD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38" y="204655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1" name="Rectangle 4">
            <a:extLst>
              <a:ext uri="{FF2B5EF4-FFF2-40B4-BE49-F238E27FC236}">
                <a16:creationId xmlns:a16="http://schemas.microsoft.com/office/drawing/2014/main" id="{77CA1B3E-2378-0E4B-9400-25F5042A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335526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2" name="Rectangle 4">
            <a:extLst>
              <a:ext uri="{FF2B5EF4-FFF2-40B4-BE49-F238E27FC236}">
                <a16:creationId xmlns:a16="http://schemas.microsoft.com/office/drawing/2014/main" id="{A1CF4405-2112-2643-8C46-FD138A72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9" y="4865424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3" name="Rectangle 4">
            <a:extLst>
              <a:ext uri="{FF2B5EF4-FFF2-40B4-BE49-F238E27FC236}">
                <a16:creationId xmlns:a16="http://schemas.microsoft.com/office/drawing/2014/main" id="{55C72C93-1E7C-5D4F-AFB8-23361FB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" y="3532032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4" name="Rectangle 4">
            <a:extLst>
              <a:ext uri="{FF2B5EF4-FFF2-40B4-BE49-F238E27FC236}">
                <a16:creationId xmlns:a16="http://schemas.microsoft.com/office/drawing/2014/main" id="{A3652C3D-7D0B-9E4F-94E7-C3AE4B1C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4" y="2186286"/>
            <a:ext cx="1477962" cy="166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080D08-44E8-3C48-AC09-FF0736A4E6E9}"/>
              </a:ext>
            </a:extLst>
          </p:cNvPr>
          <p:cNvGrpSpPr/>
          <p:nvPr/>
        </p:nvGrpSpPr>
        <p:grpSpPr>
          <a:xfrm>
            <a:off x="369888" y="953163"/>
            <a:ext cx="1477962" cy="5523837"/>
            <a:chOff x="369888" y="953163"/>
            <a:chExt cx="1477962" cy="5523837"/>
          </a:xfrm>
        </p:grpSpPr>
        <p:grpSp>
          <p:nvGrpSpPr>
            <p:cNvPr id="104" name="Group 50">
              <a:extLst>
                <a:ext uri="{FF2B5EF4-FFF2-40B4-BE49-F238E27FC236}">
                  <a16:creationId xmlns:a16="http://schemas.microsoft.com/office/drawing/2014/main" id="{78751738-1D2D-1241-8259-981D2DC51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88" y="1023938"/>
              <a:ext cx="1477962" cy="5356225"/>
              <a:chOff x="369455" y="1171281"/>
              <a:chExt cx="1477818" cy="5357096"/>
            </a:xfrm>
          </p:grpSpPr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9F3A6B19-BFAA-EC4F-8023-B97C7A6A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1171281"/>
                <a:ext cx="1477818" cy="2678548"/>
                <a:chOff x="554182" y="1985841"/>
                <a:chExt cx="1477818" cy="2678548"/>
              </a:xfrm>
            </p:grpSpPr>
            <p:grpSp>
              <p:nvGrpSpPr>
                <p:cNvPr id="161" name="Group 14">
                  <a:extLst>
                    <a:ext uri="{FF2B5EF4-FFF2-40B4-BE49-F238E27FC236}">
                      <a16:creationId xmlns:a16="http://schemas.microsoft.com/office/drawing/2014/main" id="{3E22858B-09C7-9B4D-AA38-E8132FA2AA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1985841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73" name="Group 8">
                    <a:extLst>
                      <a:ext uri="{FF2B5EF4-FFF2-40B4-BE49-F238E27FC236}">
                        <a16:creationId xmlns:a16="http://schemas.microsoft.com/office/drawing/2014/main" id="{A0F97A93-59E9-1F4F-AAB5-82B86FBFB6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9" name="Rectangle 4">
                      <a:extLst>
                        <a:ext uri="{FF2B5EF4-FFF2-40B4-BE49-F238E27FC236}">
                          <a16:creationId xmlns:a16="http://schemas.microsoft.com/office/drawing/2014/main" id="{57320EAC-E962-244A-875C-D140650235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5">
                      <a:extLst>
                        <a:ext uri="{FF2B5EF4-FFF2-40B4-BE49-F238E27FC236}">
                          <a16:creationId xmlns:a16="http://schemas.microsoft.com/office/drawing/2014/main" id="{9D22C74B-62C8-A042-B82E-2D4B985207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6">
                      <a:extLst>
                        <a:ext uri="{FF2B5EF4-FFF2-40B4-BE49-F238E27FC236}">
                          <a16:creationId xmlns:a16="http://schemas.microsoft.com/office/drawing/2014/main" id="{01F025E1-A059-2D46-B25C-7AD222326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7">
                      <a:extLst>
                        <a:ext uri="{FF2B5EF4-FFF2-40B4-BE49-F238E27FC236}">
                          <a16:creationId xmlns:a16="http://schemas.microsoft.com/office/drawing/2014/main" id="{64538770-793D-B745-AE81-4CF13600F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9">
                    <a:extLst>
                      <a:ext uri="{FF2B5EF4-FFF2-40B4-BE49-F238E27FC236}">
                        <a16:creationId xmlns:a16="http://schemas.microsoft.com/office/drawing/2014/main" id="{DB4BE31C-0847-9245-98DE-FEDF164721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5" name="Rectangle 10">
                      <a:extLst>
                        <a:ext uri="{FF2B5EF4-FFF2-40B4-BE49-F238E27FC236}">
                          <a16:creationId xmlns:a16="http://schemas.microsoft.com/office/drawing/2014/main" id="{FA74D88A-A177-2349-A43E-F17125079D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Rectangle 11">
                      <a:extLst>
                        <a:ext uri="{FF2B5EF4-FFF2-40B4-BE49-F238E27FC236}">
                          <a16:creationId xmlns:a16="http://schemas.microsoft.com/office/drawing/2014/main" id="{FC0087CD-2491-2C42-841F-68F4DACEC7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Rectangle 12">
                      <a:extLst>
                        <a:ext uri="{FF2B5EF4-FFF2-40B4-BE49-F238E27FC236}">
                          <a16:creationId xmlns:a16="http://schemas.microsoft.com/office/drawing/2014/main" id="{5E7C24CC-E16D-284B-97C3-AC99B2876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8" name="Rectangle 13">
                      <a:extLst>
                        <a:ext uri="{FF2B5EF4-FFF2-40B4-BE49-F238E27FC236}">
                          <a16:creationId xmlns:a16="http://schemas.microsoft.com/office/drawing/2014/main" id="{F68C7985-0D16-9742-95DD-BD04682817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2" name="Group 15">
                  <a:extLst>
                    <a:ext uri="{FF2B5EF4-FFF2-40B4-BE49-F238E27FC236}">
                      <a16:creationId xmlns:a16="http://schemas.microsoft.com/office/drawing/2014/main" id="{6E526696-2031-5E40-965F-6949CDCC13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325115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63" name="Group 8">
                    <a:extLst>
                      <a:ext uri="{FF2B5EF4-FFF2-40B4-BE49-F238E27FC236}">
                        <a16:creationId xmlns:a16="http://schemas.microsoft.com/office/drawing/2014/main" id="{D7831CC8-87A3-3147-BBB8-DA0512EA85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9" name="Rectangle 22">
                      <a:extLst>
                        <a:ext uri="{FF2B5EF4-FFF2-40B4-BE49-F238E27FC236}">
                          <a16:creationId xmlns:a16="http://schemas.microsoft.com/office/drawing/2014/main" id="{60F06829-0E59-8D41-B0B4-35F204EC9B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tangle 23">
                      <a:extLst>
                        <a:ext uri="{FF2B5EF4-FFF2-40B4-BE49-F238E27FC236}">
                          <a16:creationId xmlns:a16="http://schemas.microsoft.com/office/drawing/2014/main" id="{D759B000-8E88-D847-BA4D-0FC696AF71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Rectangle 24">
                      <a:extLst>
                        <a:ext uri="{FF2B5EF4-FFF2-40B4-BE49-F238E27FC236}">
                          <a16:creationId xmlns:a16="http://schemas.microsoft.com/office/drawing/2014/main" id="{ECA01673-E56A-874E-ACDF-127CCF23CA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Rectangle 25">
                      <a:extLst>
                        <a:ext uri="{FF2B5EF4-FFF2-40B4-BE49-F238E27FC236}">
                          <a16:creationId xmlns:a16="http://schemas.microsoft.com/office/drawing/2014/main" id="{C2ADDDDC-CC4C-E446-A956-6B63BF460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9">
                    <a:extLst>
                      <a:ext uri="{FF2B5EF4-FFF2-40B4-BE49-F238E27FC236}">
                        <a16:creationId xmlns:a16="http://schemas.microsoft.com/office/drawing/2014/main" id="{37AC2DBF-D47D-0E42-B33E-348D0E69C7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5" name="Rectangle 18">
                      <a:extLst>
                        <a:ext uri="{FF2B5EF4-FFF2-40B4-BE49-F238E27FC236}">
                          <a16:creationId xmlns:a16="http://schemas.microsoft.com/office/drawing/2014/main" id="{51B2E9B8-800E-2D4A-A0A1-09A364B36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19">
                      <a:extLst>
                        <a:ext uri="{FF2B5EF4-FFF2-40B4-BE49-F238E27FC236}">
                          <a16:creationId xmlns:a16="http://schemas.microsoft.com/office/drawing/2014/main" id="{C0D67CBB-4BA5-1D4B-BB3D-871613594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20">
                      <a:extLst>
                        <a:ext uri="{FF2B5EF4-FFF2-40B4-BE49-F238E27FC236}">
                          <a16:creationId xmlns:a16="http://schemas.microsoft.com/office/drawing/2014/main" id="{644ED38B-103E-5447-AD9B-4918B647D8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Rectangle 21">
                      <a:extLst>
                        <a:ext uri="{FF2B5EF4-FFF2-40B4-BE49-F238E27FC236}">
                          <a16:creationId xmlns:a16="http://schemas.microsoft.com/office/drawing/2014/main" id="{AEB508B1-8A8C-844A-816F-759090847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1F11483D-29FC-544A-8760-06E3D0AB2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3849829"/>
                <a:ext cx="1477818" cy="2678548"/>
                <a:chOff x="2433782" y="3512702"/>
                <a:chExt cx="1477818" cy="2678548"/>
              </a:xfrm>
            </p:grpSpPr>
            <p:grpSp>
              <p:nvGrpSpPr>
                <p:cNvPr id="139" name="Group 26">
                  <a:extLst>
                    <a:ext uri="{FF2B5EF4-FFF2-40B4-BE49-F238E27FC236}">
                      <a16:creationId xmlns:a16="http://schemas.microsoft.com/office/drawing/2014/main" id="{C3D4985C-D861-7846-86AB-1BE1016B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3512702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51" name="Group 8">
                    <a:extLst>
                      <a:ext uri="{FF2B5EF4-FFF2-40B4-BE49-F238E27FC236}">
                        <a16:creationId xmlns:a16="http://schemas.microsoft.com/office/drawing/2014/main" id="{8A3DBAF6-90C7-D340-9EE5-F21761D4E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7" name="Rectangle 33">
                      <a:extLst>
                        <a:ext uri="{FF2B5EF4-FFF2-40B4-BE49-F238E27FC236}">
                          <a16:creationId xmlns:a16="http://schemas.microsoft.com/office/drawing/2014/main" id="{01CF6738-7E49-224C-AC2C-1998F3B4E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Rectangle 34">
                      <a:extLst>
                        <a:ext uri="{FF2B5EF4-FFF2-40B4-BE49-F238E27FC236}">
                          <a16:creationId xmlns:a16="http://schemas.microsoft.com/office/drawing/2014/main" id="{79416FEB-23D9-B847-8D17-1DE3EE87F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Rectangle 35">
                      <a:extLst>
                        <a:ext uri="{FF2B5EF4-FFF2-40B4-BE49-F238E27FC236}">
                          <a16:creationId xmlns:a16="http://schemas.microsoft.com/office/drawing/2014/main" id="{7EBC83D1-56C9-8A42-97FA-02079DC4B6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36">
                      <a:extLst>
                        <a:ext uri="{FF2B5EF4-FFF2-40B4-BE49-F238E27FC236}">
                          <a16:creationId xmlns:a16="http://schemas.microsoft.com/office/drawing/2014/main" id="{C8CD20F2-A8F6-C14A-A3D1-DD16735E0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2" name="Group 9">
                    <a:extLst>
                      <a:ext uri="{FF2B5EF4-FFF2-40B4-BE49-F238E27FC236}">
                        <a16:creationId xmlns:a16="http://schemas.microsoft.com/office/drawing/2014/main" id="{EB715068-CF8F-9349-B220-2848E0B97C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3" name="Rectangle 29">
                      <a:extLst>
                        <a:ext uri="{FF2B5EF4-FFF2-40B4-BE49-F238E27FC236}">
                          <a16:creationId xmlns:a16="http://schemas.microsoft.com/office/drawing/2014/main" id="{6110C354-C7C1-7D4A-95EE-D3E8B7C473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0">
                      <a:extLst>
                        <a:ext uri="{FF2B5EF4-FFF2-40B4-BE49-F238E27FC236}">
                          <a16:creationId xmlns:a16="http://schemas.microsoft.com/office/drawing/2014/main" id="{45DA7AF7-CB05-7144-A197-6D07A989B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Rectangle 31">
                      <a:extLst>
                        <a:ext uri="{FF2B5EF4-FFF2-40B4-BE49-F238E27FC236}">
                          <a16:creationId xmlns:a16="http://schemas.microsoft.com/office/drawing/2014/main" id="{804877AA-7F15-9B4D-9738-1C01587B6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Rectangle 32">
                      <a:extLst>
                        <a:ext uri="{FF2B5EF4-FFF2-40B4-BE49-F238E27FC236}">
                          <a16:creationId xmlns:a16="http://schemas.microsoft.com/office/drawing/2014/main" id="{B443B9B7-4B3C-0141-83C4-AE2C1E5A2B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37">
                  <a:extLst>
                    <a:ext uri="{FF2B5EF4-FFF2-40B4-BE49-F238E27FC236}">
                      <a16:creationId xmlns:a16="http://schemas.microsoft.com/office/drawing/2014/main" id="{71BECA7B-3685-6F47-8016-79CA10713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4851976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41" name="Group 8">
                    <a:extLst>
                      <a:ext uri="{FF2B5EF4-FFF2-40B4-BE49-F238E27FC236}">
                        <a16:creationId xmlns:a16="http://schemas.microsoft.com/office/drawing/2014/main" id="{DE060E91-9E6C-6C44-9385-6A9ADD66E6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7" name="Rectangle 44">
                      <a:extLst>
                        <a:ext uri="{FF2B5EF4-FFF2-40B4-BE49-F238E27FC236}">
                          <a16:creationId xmlns:a16="http://schemas.microsoft.com/office/drawing/2014/main" id="{B638358B-51D4-BB49-B9B0-0F7705901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8884AAA6-E724-8F44-A100-22AA7FA1EE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46">
                      <a:extLst>
                        <a:ext uri="{FF2B5EF4-FFF2-40B4-BE49-F238E27FC236}">
                          <a16:creationId xmlns:a16="http://schemas.microsoft.com/office/drawing/2014/main" id="{54A1E6EA-5B7C-0143-86EA-55E7FD179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7">
                      <a:extLst>
                        <a:ext uri="{FF2B5EF4-FFF2-40B4-BE49-F238E27FC236}">
                          <a16:creationId xmlns:a16="http://schemas.microsoft.com/office/drawing/2014/main" id="{5456334E-D81E-3E4C-8EF2-2EED84327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2" name="Group 9">
                    <a:extLst>
                      <a:ext uri="{FF2B5EF4-FFF2-40B4-BE49-F238E27FC236}">
                        <a16:creationId xmlns:a16="http://schemas.microsoft.com/office/drawing/2014/main" id="{8CE58197-420A-554C-800D-F4ABDBAA8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3" name="Rectangle 40">
                      <a:extLst>
                        <a:ext uri="{FF2B5EF4-FFF2-40B4-BE49-F238E27FC236}">
                          <a16:creationId xmlns:a16="http://schemas.microsoft.com/office/drawing/2014/main" id="{B00A19B9-1E3B-2846-880C-8847C82DD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Rectangle 41">
                      <a:extLst>
                        <a:ext uri="{FF2B5EF4-FFF2-40B4-BE49-F238E27FC236}">
                          <a16:creationId xmlns:a16="http://schemas.microsoft.com/office/drawing/2014/main" id="{06E46D71-7074-3940-91E9-12E75279E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Rectangle 42">
                      <a:extLst>
                        <a:ext uri="{FF2B5EF4-FFF2-40B4-BE49-F238E27FC236}">
                          <a16:creationId xmlns:a16="http://schemas.microsoft.com/office/drawing/2014/main" id="{5DEB8C75-78BE-5042-92C0-A5417794C8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Rectangle 43">
                      <a:extLst>
                        <a:ext uri="{FF2B5EF4-FFF2-40B4-BE49-F238E27FC236}">
                          <a16:creationId xmlns:a16="http://schemas.microsoft.com/office/drawing/2014/main" id="{4103A5D7-2F62-184E-9C56-0862BD30F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5F74B0-129C-4149-8337-6232B1CDBC19}"/>
                </a:ext>
              </a:extLst>
            </p:cNvPr>
            <p:cNvSpPr txBox="1"/>
            <p:nvPr/>
          </p:nvSpPr>
          <p:spPr>
            <a:xfrm>
              <a:off x="465753" y="9531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84E96E6-3716-EB40-A3CB-88AE712D22D0}"/>
                </a:ext>
              </a:extLst>
            </p:cNvPr>
            <p:cNvSpPr txBox="1"/>
            <p:nvPr/>
          </p:nvSpPr>
          <p:spPr>
            <a:xfrm>
              <a:off x="456194" y="11055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4C3AEE-9FD3-4B4C-9787-607304E720F4}"/>
                </a:ext>
              </a:extLst>
            </p:cNvPr>
            <p:cNvSpPr txBox="1"/>
            <p:nvPr/>
          </p:nvSpPr>
          <p:spPr>
            <a:xfrm>
              <a:off x="457200" y="12924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0A3255-A4C9-A64F-95BF-97ECD9B383B4}"/>
                </a:ext>
              </a:extLst>
            </p:cNvPr>
            <p:cNvSpPr txBox="1"/>
            <p:nvPr/>
          </p:nvSpPr>
          <p:spPr>
            <a:xfrm>
              <a:off x="457200" y="14448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918F0A-64A9-0D4E-B9C8-9BC40B768032}"/>
                </a:ext>
              </a:extLst>
            </p:cNvPr>
            <p:cNvSpPr txBox="1"/>
            <p:nvPr/>
          </p:nvSpPr>
          <p:spPr>
            <a:xfrm>
              <a:off x="456194" y="16002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4B0E5-C72C-1243-8ABE-FE83DACEDDCB}"/>
                </a:ext>
              </a:extLst>
            </p:cNvPr>
            <p:cNvSpPr txBox="1"/>
            <p:nvPr/>
          </p:nvSpPr>
          <p:spPr>
            <a:xfrm>
              <a:off x="457200" y="17526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711978-F40B-6A46-ABE4-625A6314A739}"/>
                </a:ext>
              </a:extLst>
            </p:cNvPr>
            <p:cNvSpPr txBox="1"/>
            <p:nvPr/>
          </p:nvSpPr>
          <p:spPr>
            <a:xfrm>
              <a:off x="457200" y="19782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FF001D-46EE-D04F-9857-D057EEB4DFAC}"/>
                </a:ext>
              </a:extLst>
            </p:cNvPr>
            <p:cNvSpPr txBox="1"/>
            <p:nvPr/>
          </p:nvSpPr>
          <p:spPr>
            <a:xfrm>
              <a:off x="457200" y="21336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6D84AB-671A-9D40-AC99-2C9A945BB708}"/>
                </a:ext>
              </a:extLst>
            </p:cNvPr>
            <p:cNvSpPr txBox="1"/>
            <p:nvPr/>
          </p:nvSpPr>
          <p:spPr>
            <a:xfrm>
              <a:off x="456194" y="22860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1DBAFB-6603-9142-AD8A-9741A3B84730}"/>
                </a:ext>
              </a:extLst>
            </p:cNvPr>
            <p:cNvSpPr txBox="1"/>
            <p:nvPr/>
          </p:nvSpPr>
          <p:spPr>
            <a:xfrm>
              <a:off x="446635" y="24384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D56335-2522-614E-AC52-0D0B350668F4}"/>
                </a:ext>
              </a:extLst>
            </p:cNvPr>
            <p:cNvSpPr txBox="1"/>
            <p:nvPr/>
          </p:nvSpPr>
          <p:spPr>
            <a:xfrm>
              <a:off x="447641" y="262526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54E8E-F639-454C-B0DF-9BE4046FC009}"/>
                </a:ext>
              </a:extLst>
            </p:cNvPr>
            <p:cNvSpPr txBox="1"/>
            <p:nvPr/>
          </p:nvSpPr>
          <p:spPr>
            <a:xfrm>
              <a:off x="447641" y="2777660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DB3524-354A-8E44-AEDF-97F1FDECEE28}"/>
                </a:ext>
              </a:extLst>
            </p:cNvPr>
            <p:cNvSpPr txBox="1"/>
            <p:nvPr/>
          </p:nvSpPr>
          <p:spPr>
            <a:xfrm>
              <a:off x="446635" y="29330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53EC68-2274-7342-AD19-26651CDED98F}"/>
                </a:ext>
              </a:extLst>
            </p:cNvPr>
            <p:cNvSpPr txBox="1"/>
            <p:nvPr/>
          </p:nvSpPr>
          <p:spPr>
            <a:xfrm>
              <a:off x="447641" y="30854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F35D04-7A91-C04E-AA47-966E61DF25D0}"/>
                </a:ext>
              </a:extLst>
            </p:cNvPr>
            <p:cNvSpPr txBox="1"/>
            <p:nvPr/>
          </p:nvSpPr>
          <p:spPr>
            <a:xfrm>
              <a:off x="447641" y="331106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48E1F1-334C-4144-B361-FB4C5F954D52}"/>
                </a:ext>
              </a:extLst>
            </p:cNvPr>
            <p:cNvSpPr txBox="1"/>
            <p:nvPr/>
          </p:nvSpPr>
          <p:spPr>
            <a:xfrm>
              <a:off x="447641" y="3466437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68F64-542E-1C40-AA68-F4BB1C92CD34}"/>
                </a:ext>
              </a:extLst>
            </p:cNvPr>
            <p:cNvSpPr txBox="1"/>
            <p:nvPr/>
          </p:nvSpPr>
          <p:spPr>
            <a:xfrm>
              <a:off x="456194" y="36171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236FB6-34EA-074F-ABA7-98376BAC83F4}"/>
                </a:ext>
              </a:extLst>
            </p:cNvPr>
            <p:cNvSpPr txBox="1"/>
            <p:nvPr/>
          </p:nvSpPr>
          <p:spPr>
            <a:xfrm>
              <a:off x="446635" y="37695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46FD18-C0C3-4F44-8575-0F3FC3397436}"/>
                </a:ext>
              </a:extLst>
            </p:cNvPr>
            <p:cNvSpPr txBox="1"/>
            <p:nvPr/>
          </p:nvSpPr>
          <p:spPr>
            <a:xfrm>
              <a:off x="447641" y="395644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D854E6-F014-A84D-AD11-7CDF7DF90C97}"/>
                </a:ext>
              </a:extLst>
            </p:cNvPr>
            <p:cNvSpPr txBox="1"/>
            <p:nvPr/>
          </p:nvSpPr>
          <p:spPr>
            <a:xfrm>
              <a:off x="447641" y="41088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FD8279-B8FB-BB45-A3C0-0DF959FEDE15}"/>
                </a:ext>
              </a:extLst>
            </p:cNvPr>
            <p:cNvSpPr txBox="1"/>
            <p:nvPr/>
          </p:nvSpPr>
          <p:spPr>
            <a:xfrm>
              <a:off x="446635" y="42642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2B34C6-8B11-DF43-90C0-4A8511B6A6E7}"/>
                </a:ext>
              </a:extLst>
            </p:cNvPr>
            <p:cNvSpPr txBox="1"/>
            <p:nvPr/>
          </p:nvSpPr>
          <p:spPr>
            <a:xfrm>
              <a:off x="462334" y="445774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B67FA-3866-2347-B3D0-F5CED55ED58C}"/>
                </a:ext>
              </a:extLst>
            </p:cNvPr>
            <p:cNvSpPr txBox="1"/>
            <p:nvPr/>
          </p:nvSpPr>
          <p:spPr>
            <a:xfrm>
              <a:off x="447641" y="46422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77E8CE-4231-5A41-A40B-6B8B7948AB59}"/>
                </a:ext>
              </a:extLst>
            </p:cNvPr>
            <p:cNvSpPr txBox="1"/>
            <p:nvPr/>
          </p:nvSpPr>
          <p:spPr>
            <a:xfrm>
              <a:off x="447641" y="47976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F86FF4-58CA-184F-AB96-372D3C41CD7B}"/>
                </a:ext>
              </a:extLst>
            </p:cNvPr>
            <p:cNvSpPr txBox="1"/>
            <p:nvPr/>
          </p:nvSpPr>
          <p:spPr>
            <a:xfrm>
              <a:off x="456194" y="49887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A2264-0F5E-F44B-882E-1E3BB70B4164}"/>
                </a:ext>
              </a:extLst>
            </p:cNvPr>
            <p:cNvSpPr txBox="1"/>
            <p:nvPr/>
          </p:nvSpPr>
          <p:spPr>
            <a:xfrm>
              <a:off x="446635" y="51411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F56E00-AC53-1D46-8828-160CA836C030}"/>
                </a:ext>
              </a:extLst>
            </p:cNvPr>
            <p:cNvSpPr txBox="1"/>
            <p:nvPr/>
          </p:nvSpPr>
          <p:spPr>
            <a:xfrm>
              <a:off x="447641" y="53280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7A6E8-0D7F-EB41-B4EF-1B13FDE1F5DD}"/>
                </a:ext>
              </a:extLst>
            </p:cNvPr>
            <p:cNvSpPr txBox="1"/>
            <p:nvPr/>
          </p:nvSpPr>
          <p:spPr>
            <a:xfrm>
              <a:off x="447641" y="5480446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1E8387-2F39-8242-833E-E7E064BB8800}"/>
                </a:ext>
              </a:extLst>
            </p:cNvPr>
            <p:cNvSpPr txBox="1"/>
            <p:nvPr/>
          </p:nvSpPr>
          <p:spPr>
            <a:xfrm>
              <a:off x="446635" y="56358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E3794-17FF-B947-8FD5-16A3DF2F3947}"/>
                </a:ext>
              </a:extLst>
            </p:cNvPr>
            <p:cNvSpPr txBox="1"/>
            <p:nvPr/>
          </p:nvSpPr>
          <p:spPr>
            <a:xfrm>
              <a:off x="447641" y="57912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EA9FD-8B15-8C43-ACDB-17C07A0FE7EB}"/>
                </a:ext>
              </a:extLst>
            </p:cNvPr>
            <p:cNvSpPr txBox="1"/>
            <p:nvPr/>
          </p:nvSpPr>
          <p:spPr>
            <a:xfrm>
              <a:off x="461045" y="5973598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8359A5B-F579-B944-9EF8-BD7C001C051A}"/>
                </a:ext>
              </a:extLst>
            </p:cNvPr>
            <p:cNvSpPr txBox="1"/>
            <p:nvPr/>
          </p:nvSpPr>
          <p:spPr>
            <a:xfrm>
              <a:off x="447641" y="6169223"/>
              <a:ext cx="99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3FFB78-F746-4944-A973-5251F432B9F6}"/>
              </a:ext>
            </a:extLst>
          </p:cNvPr>
          <p:cNvSpPr txBox="1"/>
          <p:nvPr/>
        </p:nvSpPr>
        <p:spPr>
          <a:xfrm>
            <a:off x="229717" y="6396335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04801" name="Title 1">
            <a:extLst>
              <a:ext uri="{FF2B5EF4-FFF2-40B4-BE49-F238E27FC236}">
                <a16:creationId xmlns:a16="http://schemas.microsoft.com/office/drawing/2014/main" id="{860370AF-2CB3-E642-A5BC-C64AB659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8" y="51432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Associative Cache: </a:t>
            </a:r>
            <a:r>
              <a:rPr lang="en-US" altLang="en-US" sz="3200" b="1" dirty="0">
                <a:solidFill>
                  <a:srgbClr val="FF0000"/>
                </a:solidFill>
              </a:rPr>
              <a:t>4-way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B6621C-C172-EB4C-8414-E12BEDF4861B}"/>
              </a:ext>
            </a:extLst>
          </p:cNvPr>
          <p:cNvGrpSpPr/>
          <p:nvPr/>
        </p:nvGrpSpPr>
        <p:grpSpPr>
          <a:xfrm>
            <a:off x="5580112" y="2034977"/>
            <a:ext cx="1721017" cy="774497"/>
            <a:chOff x="5292080" y="1320268"/>
            <a:chExt cx="3403659" cy="8076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641062-CD66-3C4B-AA27-0778CB958CE2}"/>
                </a:ext>
              </a:extLst>
            </p:cNvPr>
            <p:cNvGrpSpPr/>
            <p:nvPr/>
          </p:nvGrpSpPr>
          <p:grpSpPr>
            <a:xfrm>
              <a:off x="5292080" y="1762232"/>
              <a:ext cx="1681355" cy="365651"/>
              <a:chOff x="4872024" y="2104881"/>
              <a:chExt cx="1860216" cy="39253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058A9E4-5F99-FF4E-BC00-4177380A6350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F9D2B92-5F3E-AF4F-9AB5-3A1CDF0CDAE3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113D99E-B998-8348-9AA4-47A6F0B9ED8F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DB04D35-A8F9-A64B-A02D-8F6ED7DE0D33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B975F6B-10D8-BA4B-B100-A3151F276817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84D570B-65C6-BA43-AFC3-301231229E31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AE2A7B-66DA-0043-B598-9035A924C923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B114BE1-D8E6-8B48-A709-795EF6441EA3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DDBC1F3-8984-6541-8CB8-60F021B04E19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0C24F32-5C41-E747-9A31-72AAE38735F5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11C0E10-0021-3A4F-8C84-3D8F46633227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0002D8-056D-1445-89D3-5F09F7113370}"/>
                </a:ext>
              </a:extLst>
            </p:cNvPr>
            <p:cNvGrpSpPr/>
            <p:nvPr/>
          </p:nvGrpSpPr>
          <p:grpSpPr>
            <a:xfrm>
              <a:off x="5293316" y="1320268"/>
              <a:ext cx="1681355" cy="365651"/>
              <a:chOff x="4860032" y="1600200"/>
              <a:chExt cx="1860216" cy="39253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F312448-837E-ED4D-BE57-80472FD9E068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F55C844-B79C-2744-BC21-FB8110A78A57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6DE5A6B-E6C2-1B49-9A06-B7E1E8A3725F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D74FA3E-38E4-7D4F-BE35-71FBB470EC45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47DFE79-3AAF-074E-BDA5-4A460AF45A30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8ED41D-DE13-D143-B8BF-D197B8C9C66E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2C84335-6B1C-6841-AB77-15E8EE08FE32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53BCA10-A6EF-B84A-8E3F-7A5E3BD93FF8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334AD4C-8326-A449-8F03-7C8F35805487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FEC032C-128C-0047-9BCC-CF2E3E45A01B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DE450020-0FBE-4B41-825F-6BEB9CEC39E6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42460F0-DE04-5A43-ADE7-1161A38747A7}"/>
                </a:ext>
              </a:extLst>
            </p:cNvPr>
            <p:cNvGrpSpPr/>
            <p:nvPr/>
          </p:nvGrpSpPr>
          <p:grpSpPr>
            <a:xfrm>
              <a:off x="7014384" y="1320268"/>
              <a:ext cx="1681355" cy="365651"/>
              <a:chOff x="4860032" y="1600200"/>
              <a:chExt cx="1860216" cy="39253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4B4AB1CA-8AB7-B847-A5D8-1475BC8037FD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47DD8C63-D658-A246-BB6F-50BD9C665E09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66A776F-484B-8946-A1E1-C757B23F91EF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21A30C4-2934-FF42-8980-FE7DB168D9A7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C425957F-FB88-A24E-B7A1-81F3172D8C0F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DEEBAE6B-36B1-CF47-88AB-AE962B187846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E285D53-B773-604B-9BBF-FDE0AE90092E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667E440E-650E-B347-A576-B9708D0E2799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5D1AF30-ABFD-C444-A871-22B61D41FD63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9945EB89-7B8F-1B4B-AA1A-D7B9803CA4AD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1D5EFD32-802C-F34B-A177-D52756D6B815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CB73AA9-090F-D442-BC4B-E710F4054716}"/>
                </a:ext>
              </a:extLst>
            </p:cNvPr>
            <p:cNvGrpSpPr/>
            <p:nvPr/>
          </p:nvGrpSpPr>
          <p:grpSpPr>
            <a:xfrm>
              <a:off x="7000709" y="1759748"/>
              <a:ext cx="1681355" cy="365651"/>
              <a:chOff x="4872024" y="2104881"/>
              <a:chExt cx="1860216" cy="392530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EBEDF7E1-5597-B643-A7AB-1C5484F3026B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655A913-AF19-4B44-8886-19735A49F5A7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145799B0-82FF-004E-B7EF-CD8593535C60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1C8F9C0A-00EE-AB4D-AF82-B0FB49C4248E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A60A1BB-9892-7847-88BA-15D8C7C8618A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63E731E-8F61-094B-B3DC-70C7FE651C36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CD95C5D4-59BE-7F46-B8BD-F7FB8D991342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056404F-D3E1-0041-8546-D74CBABC137D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C85C6365-8DF9-FA46-83C8-9F5FAA68827A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5D29706D-5F18-1A42-B21C-CB346325E656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47D72AB5-CB38-1242-81BF-37CB82D93441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66F775F-3E75-6947-B0F2-6BB14749DEEB}"/>
              </a:ext>
            </a:extLst>
          </p:cNvPr>
          <p:cNvGrpSpPr/>
          <p:nvPr/>
        </p:nvGrpSpPr>
        <p:grpSpPr>
          <a:xfrm>
            <a:off x="3779912" y="2035126"/>
            <a:ext cx="1721017" cy="774497"/>
            <a:chOff x="5292080" y="1320268"/>
            <a:chExt cx="3403659" cy="807615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E44B4B3-C25D-B142-B9B1-9D6B198C6544}"/>
                </a:ext>
              </a:extLst>
            </p:cNvPr>
            <p:cNvGrpSpPr/>
            <p:nvPr/>
          </p:nvGrpSpPr>
          <p:grpSpPr>
            <a:xfrm>
              <a:off x="5292080" y="1762232"/>
              <a:ext cx="1681355" cy="365651"/>
              <a:chOff x="4872024" y="2104881"/>
              <a:chExt cx="1860216" cy="392530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2FC77CFA-2A7D-5944-81B6-C5905DEEA098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809232ED-B7F8-A645-B7D9-67F8986AAB07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297E5186-D886-3641-96C3-BEDBEC204F96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7035AA7-19BC-8A4F-ADAF-2D8BAD61B921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DCFE5614-D431-E040-8EF6-7A8EC7921ECA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EC7027B-3E0D-8847-B728-2E6D4322CB27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52949D9-5D7F-7644-AE57-EFE8BEA9A6FD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945BE068-2476-5D42-AF4C-CC7B37EE4B5E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8193FEB1-9F10-384F-A334-BB5F4B8AE76C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6C3608E-D0A7-4149-A7FA-331356135246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85119A0-F242-6940-932C-CC854800DB1B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719661E-F26B-934B-ACA9-10B09783A687}"/>
                </a:ext>
              </a:extLst>
            </p:cNvPr>
            <p:cNvGrpSpPr/>
            <p:nvPr/>
          </p:nvGrpSpPr>
          <p:grpSpPr>
            <a:xfrm>
              <a:off x="5293316" y="1320268"/>
              <a:ext cx="1681355" cy="365651"/>
              <a:chOff x="4860032" y="1600200"/>
              <a:chExt cx="1860216" cy="39253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B73EF459-19A2-3647-A3C7-23CBA7EBF061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2D2EFFE7-5A70-FB43-97EA-5E4D95863E0B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74D6E51-BC0A-F347-A134-C5D3FB5675A9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05DBEDB-9B45-6F46-B425-E14BCFEFBA4B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7D873FB-C74F-C84B-B991-A2EB2D620F74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834DF11-DD64-B74B-A183-316F30027013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0B11810-D40C-EA4A-A26E-56E8779D424A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9E6333CD-559C-3B42-921D-CC368D8B9351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011A143-7DDF-6246-9726-A58E2D9266B9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A7C4EFE9-900F-DB45-A2A7-6801E43ED8B6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2AF43BB2-CFCD-0F45-825A-7D22EF1635B2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284986D9-AF18-0E4F-982A-7A12B49116E5}"/>
                </a:ext>
              </a:extLst>
            </p:cNvPr>
            <p:cNvGrpSpPr/>
            <p:nvPr/>
          </p:nvGrpSpPr>
          <p:grpSpPr>
            <a:xfrm>
              <a:off x="7014384" y="1320268"/>
              <a:ext cx="1681355" cy="365651"/>
              <a:chOff x="4860032" y="1600200"/>
              <a:chExt cx="1860216" cy="39253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FBABCC9-F53A-4340-9405-5BCB77903738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0B002AD-5270-ED4E-BB94-BF7225F908F2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9FE05BF-E498-FE44-81C1-EBEEF4E3E3C7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44538E9-0059-C24C-AA08-99E4B19472AC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111F1B4-97F0-B048-9E1F-213DF0AF0F16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A691DF8-58B3-CC4A-9AE5-DF02D20BA527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2F07FD0-056D-724B-A4EA-B1B604E98D62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6AA6CE78-5CDE-0E45-87F4-CD97F2F8D1C8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3B51BBE3-E887-7941-A820-D92530D7E14D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8B081B35-767A-C144-90DF-AE9199E532CC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555A1A09-2D91-6A46-AC10-2003E94F8308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9FC0BDE-FA95-B440-8C67-AB116655F84C}"/>
                </a:ext>
              </a:extLst>
            </p:cNvPr>
            <p:cNvGrpSpPr/>
            <p:nvPr/>
          </p:nvGrpSpPr>
          <p:grpSpPr>
            <a:xfrm>
              <a:off x="7000709" y="1759748"/>
              <a:ext cx="1681355" cy="365651"/>
              <a:chOff x="4872024" y="2104881"/>
              <a:chExt cx="1860216" cy="392530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3DD655E3-F097-9F4B-B2F5-F9BF4ACCAD8B}"/>
                  </a:ext>
                </a:extLst>
              </p:cNvPr>
              <p:cNvSpPr/>
              <p:nvPr/>
            </p:nvSpPr>
            <p:spPr bwMode="auto">
              <a:xfrm>
                <a:off x="4872024" y="2104881"/>
                <a:ext cx="1860216" cy="3925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050FFD9-6EC9-FD46-8E09-5B1F40A05865}"/>
                  </a:ext>
                </a:extLst>
              </p:cNvPr>
              <p:cNvSpPr/>
              <p:nvPr/>
            </p:nvSpPr>
            <p:spPr bwMode="auto">
              <a:xfrm>
                <a:off x="5596257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B5A1DBA-CF69-AB42-82BD-FD8EA2B61824}"/>
                  </a:ext>
                </a:extLst>
              </p:cNvPr>
              <p:cNvSpPr/>
              <p:nvPr/>
            </p:nvSpPr>
            <p:spPr bwMode="auto">
              <a:xfrm>
                <a:off x="5728031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FBB2CA3-EC53-8E4C-8EBB-889F175F3DD5}"/>
                  </a:ext>
                </a:extLst>
              </p:cNvPr>
              <p:cNvSpPr/>
              <p:nvPr/>
            </p:nvSpPr>
            <p:spPr bwMode="auto">
              <a:xfrm>
                <a:off x="5854096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8947FB3-0C36-0B43-96D5-58C5375F596D}"/>
                  </a:ext>
                </a:extLst>
              </p:cNvPr>
              <p:cNvSpPr/>
              <p:nvPr/>
            </p:nvSpPr>
            <p:spPr bwMode="auto">
              <a:xfrm>
                <a:off x="6541495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5C193EA-108B-7E4B-A127-5FE6ECBC35AD}"/>
                  </a:ext>
                </a:extLst>
              </p:cNvPr>
              <p:cNvSpPr/>
              <p:nvPr/>
            </p:nvSpPr>
            <p:spPr bwMode="auto">
              <a:xfrm>
                <a:off x="5159955" y="2188994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8034495-9446-1B4C-BA41-0FBC8652806B}"/>
                  </a:ext>
                </a:extLst>
              </p:cNvPr>
              <p:cNvSpPr/>
              <p:nvPr/>
            </p:nvSpPr>
            <p:spPr bwMode="auto">
              <a:xfrm>
                <a:off x="4933242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2A45C5D0-FDFB-9E42-B384-67A01DE8D350}"/>
                  </a:ext>
                </a:extLst>
              </p:cNvPr>
              <p:cNvSpPr/>
              <p:nvPr/>
            </p:nvSpPr>
            <p:spPr bwMode="auto">
              <a:xfrm>
                <a:off x="5986219" y="2188994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82C17F3-B226-604A-BE1B-B3C0D4B52A2B}"/>
                  </a:ext>
                </a:extLst>
              </p:cNvPr>
              <p:cNvSpPr/>
              <p:nvPr/>
            </p:nvSpPr>
            <p:spPr bwMode="auto">
              <a:xfrm>
                <a:off x="6400732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34E817C-8E26-9C4B-AB7D-F3F7E6858672}"/>
                  </a:ext>
                </a:extLst>
              </p:cNvPr>
              <p:cNvSpPr/>
              <p:nvPr/>
            </p:nvSpPr>
            <p:spPr bwMode="auto">
              <a:xfrm>
                <a:off x="6259621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7D1617C-BCB4-994A-A950-D4CA964548AC}"/>
                  </a:ext>
                </a:extLst>
              </p:cNvPr>
              <p:cNvSpPr/>
              <p:nvPr/>
            </p:nvSpPr>
            <p:spPr bwMode="auto">
              <a:xfrm>
                <a:off x="6118509" y="2188994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48C4D-778F-5947-9882-42065F058535}"/>
              </a:ext>
            </a:extLst>
          </p:cNvPr>
          <p:cNvSpPr txBox="1"/>
          <p:nvPr/>
        </p:nvSpPr>
        <p:spPr>
          <a:xfrm>
            <a:off x="4283968" y="3661864"/>
            <a:ext cx="1683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Index : 1 bit</a:t>
            </a:r>
          </a:p>
          <a:p>
            <a:r>
              <a:rPr lang="en-US" dirty="0">
                <a:latin typeface="Calibri" pitchFamily="34" charset="0"/>
              </a:rPr>
              <a:t>Tag: 4 bits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79F3802-48E8-2F41-B259-A7A07F1DF78A}"/>
              </a:ext>
            </a:extLst>
          </p:cNvPr>
          <p:cNvSpPr txBox="1"/>
          <p:nvPr/>
        </p:nvSpPr>
        <p:spPr>
          <a:xfrm>
            <a:off x="4932040" y="2840587"/>
            <a:ext cx="179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Cache Memory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C88C63F-A829-D947-AFD7-47FFD921901B}"/>
              </a:ext>
            </a:extLst>
          </p:cNvPr>
          <p:cNvSpPr txBox="1"/>
          <p:nvPr/>
        </p:nvSpPr>
        <p:spPr>
          <a:xfrm>
            <a:off x="2805999" y="4647049"/>
            <a:ext cx="6160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 colored blocks 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b="0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1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 index bit</a:t>
            </a:r>
            <a:endParaRPr lang="en-US" b="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b="0" dirty="0">
                <a:solidFill>
                  <a:srgbClr val="C00000"/>
                </a:solidFill>
                <a:latin typeface="Calibri" pitchFamily="34" charset="0"/>
              </a:rPr>
              <a:t>16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 blocks (of same color) in MM are mapped to </a:t>
            </a:r>
          </a:p>
          <a:p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4 blocks (of a set) in Cache 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b="0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4</a:t>
            </a:r>
            <a:r>
              <a:rPr lang="en-US" b="0" dirty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 tag bits</a:t>
            </a:r>
            <a:endParaRPr lang="en-US" b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507D5B-A500-6048-84D1-A8B67781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33" y="2055481"/>
            <a:ext cx="538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51563D-8B3A-DF4C-B205-901B3ADF5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33" y="2476481"/>
            <a:ext cx="538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SET1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25BDEF9-C71F-724A-BE64-BCD4B03FF1D3}"/>
              </a:ext>
            </a:extLst>
          </p:cNvPr>
          <p:cNvGrpSpPr/>
          <p:nvPr/>
        </p:nvGrpSpPr>
        <p:grpSpPr>
          <a:xfrm>
            <a:off x="6618716" y="737460"/>
            <a:ext cx="2190764" cy="684213"/>
            <a:chOff x="804863" y="5359400"/>
            <a:chExt cx="2190764" cy="684213"/>
          </a:xfrm>
        </p:grpSpPr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53A28253-0234-624C-BD25-AEF886E1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6" name="Straight Connector 42">
              <a:extLst>
                <a:ext uri="{FF2B5EF4-FFF2-40B4-BE49-F238E27FC236}">
                  <a16:creationId xmlns:a16="http://schemas.microsoft.com/office/drawing/2014/main" id="{F8A3887C-F6A7-6844-B399-0E6235D002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43">
              <a:extLst>
                <a:ext uri="{FF2B5EF4-FFF2-40B4-BE49-F238E27FC236}">
                  <a16:creationId xmlns:a16="http://schemas.microsoft.com/office/drawing/2014/main" id="{5A27AC50-BE64-D64C-A805-0E07CE1579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TextBox 44">
              <a:extLst>
                <a:ext uri="{FF2B5EF4-FFF2-40B4-BE49-F238E27FC236}">
                  <a16:creationId xmlns:a16="http://schemas.microsoft.com/office/drawing/2014/main" id="{82412FC2-20E3-9746-9605-B53FBC819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229" name="TextBox 45">
              <a:extLst>
                <a:ext uri="{FF2B5EF4-FFF2-40B4-BE49-F238E27FC236}">
                  <a16:creationId xmlns:a16="http://schemas.microsoft.com/office/drawing/2014/main" id="{975390AA-7225-4B4A-AB8D-1624CC7C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230" name="TextBox 46">
              <a:extLst>
                <a:ext uri="{FF2B5EF4-FFF2-40B4-BE49-F238E27FC236}">
                  <a16:creationId xmlns:a16="http://schemas.microsoft.com/office/drawing/2014/main" id="{2D1AC1EB-0A4D-F140-9332-6D084B3AD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176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231" name="TextBox 47">
              <a:extLst>
                <a:ext uri="{FF2B5EF4-FFF2-40B4-BE49-F238E27FC236}">
                  <a16:creationId xmlns:a16="http://schemas.microsoft.com/office/drawing/2014/main" id="{886CCCDE-0237-FE43-80FE-62221F4F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232" name="TextBox 48">
              <a:extLst>
                <a:ext uri="{FF2B5EF4-FFF2-40B4-BE49-F238E27FC236}">
                  <a16:creationId xmlns:a16="http://schemas.microsoft.com/office/drawing/2014/main" id="{B933CC22-1D11-4944-815B-E0205A9BB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1 bit</a:t>
              </a:r>
            </a:p>
          </p:txBody>
        </p:sp>
        <p:sp>
          <p:nvSpPr>
            <p:cNvPr id="233" name="TextBox 49">
              <a:extLst>
                <a:ext uri="{FF2B5EF4-FFF2-40B4-BE49-F238E27FC236}">
                  <a16:creationId xmlns:a16="http://schemas.microsoft.com/office/drawing/2014/main" id="{181111AB-1F23-884F-BC78-0129AEBEB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930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5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0F64F-C8C1-4E47-ABE1-26EBC361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438457"/>
            <a:ext cx="8207375" cy="1943293"/>
          </a:xfrm>
        </p:spPr>
        <p:txBody>
          <a:bodyPr/>
          <a:lstStyle/>
          <a:p>
            <a:r>
              <a:rPr lang="en-US" dirty="0"/>
              <a:t>Two sets</a:t>
            </a:r>
          </a:p>
          <a:p>
            <a:r>
              <a:rPr lang="en-US" dirty="0"/>
              <a:t>Each set has 4 blocks (Lines)</a:t>
            </a:r>
          </a:p>
          <a:p>
            <a:endParaRPr lang="en-US" dirty="0"/>
          </a:p>
        </p:txBody>
      </p:sp>
      <p:sp>
        <p:nvSpPr>
          <p:cNvPr id="85004" name="TextBox 13">
            <a:extLst>
              <a:ext uri="{FF2B5EF4-FFF2-40B4-BE49-F238E27FC236}">
                <a16:creationId xmlns:a16="http://schemas.microsoft.com/office/drawing/2014/main" id="{27510A09-5CC9-3245-9301-2EECB691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400" y="2544786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Way 1</a:t>
            </a:r>
          </a:p>
        </p:txBody>
      </p:sp>
      <p:sp>
        <p:nvSpPr>
          <p:cNvPr id="85013" name="TextBox 23">
            <a:extLst>
              <a:ext uri="{FF2B5EF4-FFF2-40B4-BE49-F238E27FC236}">
                <a16:creationId xmlns:a16="http://schemas.microsoft.com/office/drawing/2014/main" id="{A77CF628-0004-6343-90A6-CD0D2CB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85" y="2592698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Way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B5AD8B-20D4-5D42-BCF6-3A10BD81E39A}"/>
              </a:ext>
            </a:extLst>
          </p:cNvPr>
          <p:cNvGrpSpPr/>
          <p:nvPr/>
        </p:nvGrpSpPr>
        <p:grpSpPr>
          <a:xfrm>
            <a:off x="6509792" y="3019096"/>
            <a:ext cx="1913662" cy="567539"/>
            <a:chOff x="6509792" y="3019096"/>
            <a:chExt cx="1913662" cy="567539"/>
          </a:xfrm>
        </p:grpSpPr>
        <p:sp>
          <p:nvSpPr>
            <p:cNvPr id="85002" name="Rectangle 11">
              <a:extLst>
                <a:ext uri="{FF2B5EF4-FFF2-40B4-BE49-F238E27FC236}">
                  <a16:creationId xmlns:a16="http://schemas.microsoft.com/office/drawing/2014/main" id="{1F8A444B-1BDF-6D47-858C-1B3D69C3B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03" name="Rectangle 12">
              <a:extLst>
                <a:ext uri="{FF2B5EF4-FFF2-40B4-BE49-F238E27FC236}">
                  <a16:creationId xmlns:a16="http://schemas.microsoft.com/office/drawing/2014/main" id="{8CFCB562-7CB0-1E45-A1F0-2D37C6735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1" name="Rectangle 21">
              <a:extLst>
                <a:ext uri="{FF2B5EF4-FFF2-40B4-BE49-F238E27FC236}">
                  <a16:creationId xmlns:a16="http://schemas.microsoft.com/office/drawing/2014/main" id="{AE060A96-06A1-B94A-A482-F5F91C44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2" name="Rectangle 22">
              <a:extLst>
                <a:ext uri="{FF2B5EF4-FFF2-40B4-BE49-F238E27FC236}">
                  <a16:creationId xmlns:a16="http://schemas.microsoft.com/office/drawing/2014/main" id="{59138812-C99E-1845-B263-41E73B01F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4" name="TextBox 24">
              <a:extLst>
                <a:ext uri="{FF2B5EF4-FFF2-40B4-BE49-F238E27FC236}">
                  <a16:creationId xmlns:a16="http://schemas.microsoft.com/office/drawing/2014/main" id="{2479C164-286A-D24F-B3D4-FDC33B084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269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85015" name="TextBox 25">
              <a:extLst>
                <a:ext uri="{FF2B5EF4-FFF2-40B4-BE49-F238E27FC236}">
                  <a16:creationId xmlns:a16="http://schemas.microsoft.com/office/drawing/2014/main" id="{A8422727-0C33-4046-8099-80407CF3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3770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85021" name="Straight Connector 31">
              <a:extLst>
                <a:ext uri="{FF2B5EF4-FFF2-40B4-BE49-F238E27FC236}">
                  <a16:creationId xmlns:a16="http://schemas.microsoft.com/office/drawing/2014/main" id="{066D852C-EDF5-6546-BABD-DA7F0530F1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98337" y="3279702"/>
              <a:ext cx="2948" cy="306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440" y="3164828"/>
            <a:ext cx="538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SET0</a:t>
            </a:r>
          </a:p>
        </p:txBody>
      </p:sp>
      <p:sp>
        <p:nvSpPr>
          <p:cNvPr id="68" name="Google Shape;601;g5ce8b99149_0_339">
            <a:extLst>
              <a:ext uri="{FF2B5EF4-FFF2-40B4-BE49-F238E27FC236}">
                <a16:creationId xmlns:a16="http://schemas.microsoft.com/office/drawing/2014/main" id="{0B8B2F07-C44D-CB48-A3CB-3EDEDF0AFA8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ECD4DE-F6AA-9F4D-BA49-FDCCBF418436}"/>
              </a:ext>
            </a:extLst>
          </p:cNvPr>
          <p:cNvGrpSpPr/>
          <p:nvPr/>
        </p:nvGrpSpPr>
        <p:grpSpPr>
          <a:xfrm>
            <a:off x="516495" y="1394321"/>
            <a:ext cx="2190764" cy="684213"/>
            <a:chOff x="804863" y="5359400"/>
            <a:chExt cx="2190764" cy="684213"/>
          </a:xfrm>
        </p:grpSpPr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75C9995-9F3B-0F48-9C22-5E272C4D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8" name="Straight Connector 42">
              <a:extLst>
                <a:ext uri="{FF2B5EF4-FFF2-40B4-BE49-F238E27FC236}">
                  <a16:creationId xmlns:a16="http://schemas.microsoft.com/office/drawing/2014/main" id="{E3FAF9D1-3993-C544-862F-B869BB2A4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43">
              <a:extLst>
                <a:ext uri="{FF2B5EF4-FFF2-40B4-BE49-F238E27FC236}">
                  <a16:creationId xmlns:a16="http://schemas.microsoft.com/office/drawing/2014/main" id="{5FF6986C-11CE-E147-84F9-180849C95E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TextBox 44">
              <a:extLst>
                <a:ext uri="{FF2B5EF4-FFF2-40B4-BE49-F238E27FC236}">
                  <a16:creationId xmlns:a16="http://schemas.microsoft.com/office/drawing/2014/main" id="{657FC546-14EE-734F-BD47-03B625C57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81" name="TextBox 45">
              <a:extLst>
                <a:ext uri="{FF2B5EF4-FFF2-40B4-BE49-F238E27FC236}">
                  <a16:creationId xmlns:a16="http://schemas.microsoft.com/office/drawing/2014/main" id="{9677F6B7-48F0-E044-9A57-D5F78440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82" name="TextBox 46">
              <a:extLst>
                <a:ext uri="{FF2B5EF4-FFF2-40B4-BE49-F238E27FC236}">
                  <a16:creationId xmlns:a16="http://schemas.microsoft.com/office/drawing/2014/main" id="{ACD87EAC-D6D1-A94E-A054-CCB42E94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176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83" name="TextBox 47">
              <a:extLst>
                <a:ext uri="{FF2B5EF4-FFF2-40B4-BE49-F238E27FC236}">
                  <a16:creationId xmlns:a16="http://schemas.microsoft.com/office/drawing/2014/main" id="{13FC9866-9658-6D4F-AE2A-F9558AC6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84" name="TextBox 48">
              <a:extLst>
                <a:ext uri="{FF2B5EF4-FFF2-40B4-BE49-F238E27FC236}">
                  <a16:creationId xmlns:a16="http://schemas.microsoft.com/office/drawing/2014/main" id="{478D71A7-A8C0-1B46-824C-F2977D6A0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1 bit</a:t>
              </a:r>
            </a:p>
          </p:txBody>
        </p:sp>
        <p:sp>
          <p:nvSpPr>
            <p:cNvPr id="85" name="TextBox 49">
              <a:extLst>
                <a:ext uri="{FF2B5EF4-FFF2-40B4-BE49-F238E27FC236}">
                  <a16:creationId xmlns:a16="http://schemas.microsoft.com/office/drawing/2014/main" id="{D121C529-D1B1-8643-B684-E37847DB2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930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4b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F5ED96B-9BD2-7147-B41B-54572EE14F84}"/>
              </a:ext>
            </a:extLst>
          </p:cNvPr>
          <p:cNvGrpSpPr/>
          <p:nvPr/>
        </p:nvGrpSpPr>
        <p:grpSpPr>
          <a:xfrm>
            <a:off x="4586950" y="3019096"/>
            <a:ext cx="1913662" cy="567539"/>
            <a:chOff x="6509792" y="3019096"/>
            <a:chExt cx="1913662" cy="567539"/>
          </a:xfrm>
        </p:grpSpPr>
        <p:sp>
          <p:nvSpPr>
            <p:cNvPr id="174" name="Rectangle 11">
              <a:extLst>
                <a:ext uri="{FF2B5EF4-FFF2-40B4-BE49-F238E27FC236}">
                  <a16:creationId xmlns:a16="http://schemas.microsoft.com/office/drawing/2014/main" id="{9951D8EE-D8D9-374B-BA59-6B23451A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" name="Rectangle 12">
              <a:extLst>
                <a:ext uri="{FF2B5EF4-FFF2-40B4-BE49-F238E27FC236}">
                  <a16:creationId xmlns:a16="http://schemas.microsoft.com/office/drawing/2014/main" id="{3B948C59-7559-C742-8E78-A749B17E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" name="Rectangle 21">
              <a:extLst>
                <a:ext uri="{FF2B5EF4-FFF2-40B4-BE49-F238E27FC236}">
                  <a16:creationId xmlns:a16="http://schemas.microsoft.com/office/drawing/2014/main" id="{18A32A0A-C6AA-CE4C-808A-E59E827B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Rectangle 22">
              <a:extLst>
                <a:ext uri="{FF2B5EF4-FFF2-40B4-BE49-F238E27FC236}">
                  <a16:creationId xmlns:a16="http://schemas.microsoft.com/office/drawing/2014/main" id="{53DCEA9F-ACCA-D749-A562-754AEBA2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" name="TextBox 24">
              <a:extLst>
                <a:ext uri="{FF2B5EF4-FFF2-40B4-BE49-F238E27FC236}">
                  <a16:creationId xmlns:a16="http://schemas.microsoft.com/office/drawing/2014/main" id="{CA9C4E79-D683-544F-8460-53B64E022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269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79" name="TextBox 25">
              <a:extLst>
                <a:ext uri="{FF2B5EF4-FFF2-40B4-BE49-F238E27FC236}">
                  <a16:creationId xmlns:a16="http://schemas.microsoft.com/office/drawing/2014/main" id="{91FF5C38-7CA5-454D-B602-14ADCBFA5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3770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80" name="Straight Connector 31">
              <a:extLst>
                <a:ext uri="{FF2B5EF4-FFF2-40B4-BE49-F238E27FC236}">
                  <a16:creationId xmlns:a16="http://schemas.microsoft.com/office/drawing/2014/main" id="{83C384EA-1178-D04B-AD3D-73AE43601A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98337" y="3279702"/>
              <a:ext cx="2948" cy="306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AC77D0C-81E0-3A49-8629-16B985B9E28E}"/>
              </a:ext>
            </a:extLst>
          </p:cNvPr>
          <p:cNvGrpSpPr/>
          <p:nvPr/>
        </p:nvGrpSpPr>
        <p:grpSpPr>
          <a:xfrm>
            <a:off x="2661253" y="3019096"/>
            <a:ext cx="1913662" cy="567539"/>
            <a:chOff x="6509792" y="3019096"/>
            <a:chExt cx="1913662" cy="567539"/>
          </a:xfrm>
        </p:grpSpPr>
        <p:sp>
          <p:nvSpPr>
            <p:cNvPr id="182" name="Rectangle 11">
              <a:extLst>
                <a:ext uri="{FF2B5EF4-FFF2-40B4-BE49-F238E27FC236}">
                  <a16:creationId xmlns:a16="http://schemas.microsoft.com/office/drawing/2014/main" id="{C0C621FD-7EFE-8A49-8F99-163C9454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3" name="Rectangle 12">
              <a:extLst>
                <a:ext uri="{FF2B5EF4-FFF2-40B4-BE49-F238E27FC236}">
                  <a16:creationId xmlns:a16="http://schemas.microsoft.com/office/drawing/2014/main" id="{B712AB7D-1AB6-094D-BD1B-150BF042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" name="Rectangle 21">
              <a:extLst>
                <a:ext uri="{FF2B5EF4-FFF2-40B4-BE49-F238E27FC236}">
                  <a16:creationId xmlns:a16="http://schemas.microsoft.com/office/drawing/2014/main" id="{0B3D7107-83D5-6C47-94CB-5876727D6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Rectangle 22">
              <a:extLst>
                <a:ext uri="{FF2B5EF4-FFF2-40B4-BE49-F238E27FC236}">
                  <a16:creationId xmlns:a16="http://schemas.microsoft.com/office/drawing/2014/main" id="{BC427D0E-EF46-5B44-8E7F-41FAA4C87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6" name="TextBox 24">
              <a:extLst>
                <a:ext uri="{FF2B5EF4-FFF2-40B4-BE49-F238E27FC236}">
                  <a16:creationId xmlns:a16="http://schemas.microsoft.com/office/drawing/2014/main" id="{95423B36-9263-F049-9C42-3F1C81534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269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87" name="TextBox 25">
              <a:extLst>
                <a:ext uri="{FF2B5EF4-FFF2-40B4-BE49-F238E27FC236}">
                  <a16:creationId xmlns:a16="http://schemas.microsoft.com/office/drawing/2014/main" id="{8540CF2C-1149-F44C-9D56-AFA852B42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3770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88" name="Straight Connector 31">
              <a:extLst>
                <a:ext uri="{FF2B5EF4-FFF2-40B4-BE49-F238E27FC236}">
                  <a16:creationId xmlns:a16="http://schemas.microsoft.com/office/drawing/2014/main" id="{E1BCBE4E-13D9-4C4F-8A16-E1255B4A2F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98337" y="3279702"/>
              <a:ext cx="2948" cy="306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E563851-7CE6-A14D-9335-30DE7C2D2F9C}"/>
              </a:ext>
            </a:extLst>
          </p:cNvPr>
          <p:cNvGrpSpPr/>
          <p:nvPr/>
        </p:nvGrpSpPr>
        <p:grpSpPr>
          <a:xfrm>
            <a:off x="733188" y="3019096"/>
            <a:ext cx="1913662" cy="567539"/>
            <a:chOff x="6509792" y="3019096"/>
            <a:chExt cx="1913662" cy="567539"/>
          </a:xfrm>
        </p:grpSpPr>
        <p:sp>
          <p:nvSpPr>
            <p:cNvPr id="190" name="Rectangle 11">
              <a:extLst>
                <a:ext uri="{FF2B5EF4-FFF2-40B4-BE49-F238E27FC236}">
                  <a16:creationId xmlns:a16="http://schemas.microsoft.com/office/drawing/2014/main" id="{424C7042-8B90-E54B-BBE8-84B3C7FB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Rectangle 12">
              <a:extLst>
                <a:ext uri="{FF2B5EF4-FFF2-40B4-BE49-F238E27FC236}">
                  <a16:creationId xmlns:a16="http://schemas.microsoft.com/office/drawing/2014/main" id="{9579DB19-5B84-3645-974D-70B3A3DF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2" name="Rectangle 21">
              <a:extLst>
                <a:ext uri="{FF2B5EF4-FFF2-40B4-BE49-F238E27FC236}">
                  <a16:creationId xmlns:a16="http://schemas.microsoft.com/office/drawing/2014/main" id="{C465F5E7-FD85-DA40-B901-808E8F16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" name="Rectangle 22">
              <a:extLst>
                <a:ext uri="{FF2B5EF4-FFF2-40B4-BE49-F238E27FC236}">
                  <a16:creationId xmlns:a16="http://schemas.microsoft.com/office/drawing/2014/main" id="{CBF80CD1-3D4E-F04E-855F-2E569CBD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416774"/>
              <a:ext cx="959407" cy="166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60A4AB3F-AFD7-A740-8873-C6B016522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269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95" name="TextBox 25">
              <a:extLst>
                <a:ext uri="{FF2B5EF4-FFF2-40B4-BE49-F238E27FC236}">
                  <a16:creationId xmlns:a16="http://schemas.microsoft.com/office/drawing/2014/main" id="{B90DD7FF-9F6A-EE40-9642-4AB8987D7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3770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96" name="Straight Connector 31">
              <a:extLst>
                <a:ext uri="{FF2B5EF4-FFF2-40B4-BE49-F238E27FC236}">
                  <a16:creationId xmlns:a16="http://schemas.microsoft.com/office/drawing/2014/main" id="{47A7D7BB-0D09-254E-BDF3-B6C8355A70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98337" y="3279702"/>
              <a:ext cx="2948" cy="306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TextBox 13">
            <a:extLst>
              <a:ext uri="{FF2B5EF4-FFF2-40B4-BE49-F238E27FC236}">
                <a16:creationId xmlns:a16="http://schemas.microsoft.com/office/drawing/2014/main" id="{F966D016-5761-EA44-9456-89E99515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156" y="2544786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Way 2</a:t>
            </a:r>
          </a:p>
        </p:txBody>
      </p:sp>
      <p:sp>
        <p:nvSpPr>
          <p:cNvPr id="198" name="TextBox 13">
            <a:extLst>
              <a:ext uri="{FF2B5EF4-FFF2-40B4-BE49-F238E27FC236}">
                <a16:creationId xmlns:a16="http://schemas.microsoft.com/office/drawing/2014/main" id="{F999C4D2-F900-0C45-B8E7-DB9A004E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34" y="2520194"/>
            <a:ext cx="842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Way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C64F31-5576-1048-8BA9-F30C78D0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806" y="3375157"/>
            <a:ext cx="538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SET1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C857579-C9AC-FB46-9287-AE5083B0F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Associative Cache:  </a:t>
            </a:r>
            <a:r>
              <a:rPr lang="en-US" altLang="en-US" sz="3200" b="1" dirty="0">
                <a:solidFill>
                  <a:srgbClr val="FF0000"/>
                </a:solidFill>
              </a:rPr>
              <a:t>4 - way </a:t>
            </a:r>
          </a:p>
        </p:txBody>
      </p:sp>
    </p:spTree>
    <p:extLst>
      <p:ext uri="{BB962C8B-B14F-4D97-AF65-F5344CB8AC3E}">
        <p14:creationId xmlns:p14="http://schemas.microsoft.com/office/powerpoint/2010/main" val="16674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/>
      <p:bldP spid="85013" grpId="0"/>
      <p:bldP spid="197" grpId="0"/>
      <p:bldP spid="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4294785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4">
            <a:extLst>
              <a:ext uri="{FF2B5EF4-FFF2-40B4-BE49-F238E27FC236}">
                <a16:creationId xmlns:a16="http://schemas.microsoft.com/office/drawing/2014/main" id="{4AAB4ABA-4E26-F049-943F-DDAB85E2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3" y="1585601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4" name="Rectangle 4">
            <a:extLst>
              <a:ext uri="{FF2B5EF4-FFF2-40B4-BE49-F238E27FC236}">
                <a16:creationId xmlns:a16="http://schemas.microsoft.com/office/drawing/2014/main" id="{DE6B0F3A-69CF-7C45-8B0A-1729D4C7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4" y="127251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" name="Rectangle 4">
            <a:extLst>
              <a:ext uri="{FF2B5EF4-FFF2-40B4-BE49-F238E27FC236}">
                <a16:creationId xmlns:a16="http://schemas.microsoft.com/office/drawing/2014/main" id="{E3776CED-8883-114D-B1EE-675C3C42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1" y="5104553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1" name="Rectangle 4">
            <a:extLst>
              <a:ext uri="{FF2B5EF4-FFF2-40B4-BE49-F238E27FC236}">
                <a16:creationId xmlns:a16="http://schemas.microsoft.com/office/drawing/2014/main" id="{3045A03F-1161-F349-B81C-4D5C09DE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377185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9" name="Rectangle 4">
            <a:extLst>
              <a:ext uri="{FF2B5EF4-FFF2-40B4-BE49-F238E27FC236}">
                <a16:creationId xmlns:a16="http://schemas.microsoft.com/office/drawing/2014/main" id="{D9ECE698-15EA-5B49-8185-C0E2345E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241410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" name="Rectangle 4">
            <a:extLst>
              <a:ext uri="{FF2B5EF4-FFF2-40B4-BE49-F238E27FC236}">
                <a16:creationId xmlns:a16="http://schemas.microsoft.com/office/drawing/2014/main" id="{3FDC8233-D587-A644-926F-69D43163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1079007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7" name="Rectangle 4">
            <a:extLst>
              <a:ext uri="{FF2B5EF4-FFF2-40B4-BE49-F238E27FC236}">
                <a16:creationId xmlns:a16="http://schemas.microsoft.com/office/drawing/2014/main" id="{FC4A6349-4A15-8448-8897-9C6AC990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1" y="528486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2" name="Rectangle 4">
            <a:extLst>
              <a:ext uri="{FF2B5EF4-FFF2-40B4-BE49-F238E27FC236}">
                <a16:creationId xmlns:a16="http://schemas.microsoft.com/office/drawing/2014/main" id="{98FA4D84-69B5-1F4D-86C5-D9649CE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" y="393809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3" name="Rectangle 4">
            <a:extLst>
              <a:ext uri="{FF2B5EF4-FFF2-40B4-BE49-F238E27FC236}">
                <a16:creationId xmlns:a16="http://schemas.microsoft.com/office/drawing/2014/main" id="{259A09D1-9F3E-914E-AD05-DD2A2A6A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256664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5" name="Rectangle 4">
            <a:extLst>
              <a:ext uri="{FF2B5EF4-FFF2-40B4-BE49-F238E27FC236}">
                <a16:creationId xmlns:a16="http://schemas.microsoft.com/office/drawing/2014/main" id="{941DAA1D-8442-BE43-8FF7-A3E1FC89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8" y="5436136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" name="Rectangle 4">
            <a:extLst>
              <a:ext uri="{FF2B5EF4-FFF2-40B4-BE49-F238E27FC236}">
                <a16:creationId xmlns:a16="http://schemas.microsoft.com/office/drawing/2014/main" id="{AF08B677-0F4C-5544-ADF1-632EEC4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8" y="409049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7" name="Rectangle 4">
            <a:extLst>
              <a:ext uri="{FF2B5EF4-FFF2-40B4-BE49-F238E27FC236}">
                <a16:creationId xmlns:a16="http://schemas.microsoft.com/office/drawing/2014/main" id="{44EA3487-5AF0-8E4F-A92B-6E94E7A6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274511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" name="Rectangle 4">
            <a:extLst>
              <a:ext uri="{FF2B5EF4-FFF2-40B4-BE49-F238E27FC236}">
                <a16:creationId xmlns:a16="http://schemas.microsoft.com/office/drawing/2014/main" id="{B7F8DEC0-0D0D-A14D-9FEB-BA5B2913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8" y="143553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" name="Rectangle 4">
            <a:extLst>
              <a:ext uri="{FF2B5EF4-FFF2-40B4-BE49-F238E27FC236}">
                <a16:creationId xmlns:a16="http://schemas.microsoft.com/office/drawing/2014/main" id="{7A0B2D2B-3156-5749-87C1-C29B1062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7" y="288927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1" name="Rectangle 4">
            <a:extLst>
              <a:ext uri="{FF2B5EF4-FFF2-40B4-BE49-F238E27FC236}">
                <a16:creationId xmlns:a16="http://schemas.microsoft.com/office/drawing/2014/main" id="{CD6A8EC3-636B-8643-9BF4-AB3273A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1" y="426133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" name="Rectangle 4">
            <a:extLst>
              <a:ext uri="{FF2B5EF4-FFF2-40B4-BE49-F238E27FC236}">
                <a16:creationId xmlns:a16="http://schemas.microsoft.com/office/drawing/2014/main" id="{E795786D-85A7-0348-8521-B7A79F4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7" y="5594247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" name="Rectangle 4">
            <a:extLst>
              <a:ext uri="{FF2B5EF4-FFF2-40B4-BE49-F238E27FC236}">
                <a16:creationId xmlns:a16="http://schemas.microsoft.com/office/drawing/2014/main" id="{16ACE8E9-ADFE-4D4F-8A34-08BB6657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5" y="577249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" name="Rectangle 4">
            <a:extLst>
              <a:ext uri="{FF2B5EF4-FFF2-40B4-BE49-F238E27FC236}">
                <a16:creationId xmlns:a16="http://schemas.microsoft.com/office/drawing/2014/main" id="{6BD38016-BCB2-2B4E-A021-D00D6009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7" y="443820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5" name="Rectangle 4">
            <a:extLst>
              <a:ext uri="{FF2B5EF4-FFF2-40B4-BE49-F238E27FC236}">
                <a16:creationId xmlns:a16="http://schemas.microsoft.com/office/drawing/2014/main" id="{8EE23982-63FA-5745-BC5F-AA270C7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7" y="305406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" name="Rectangle 4">
            <a:extLst>
              <a:ext uri="{FF2B5EF4-FFF2-40B4-BE49-F238E27FC236}">
                <a16:creationId xmlns:a16="http://schemas.microsoft.com/office/drawing/2014/main" id="{59254B66-6513-034C-B393-5B07B5D5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0" y="177170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" name="Rectangle 4">
            <a:extLst>
              <a:ext uri="{FF2B5EF4-FFF2-40B4-BE49-F238E27FC236}">
                <a16:creationId xmlns:a16="http://schemas.microsoft.com/office/drawing/2014/main" id="{9EAB6364-5121-4D42-8856-EBD115D9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3" y="6115422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8" name="Rectangle 4">
            <a:extLst>
              <a:ext uri="{FF2B5EF4-FFF2-40B4-BE49-F238E27FC236}">
                <a16:creationId xmlns:a16="http://schemas.microsoft.com/office/drawing/2014/main" id="{09A8E4A3-F865-2843-B40E-767FBA22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0" y="5925290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9" name="Rectangle 4">
            <a:extLst>
              <a:ext uri="{FF2B5EF4-FFF2-40B4-BE49-F238E27FC236}">
                <a16:creationId xmlns:a16="http://schemas.microsoft.com/office/drawing/2014/main" id="{1E707C0C-6B16-074D-BB1F-E8F85254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5" y="4629483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0" name="Rectangle 4">
            <a:extLst>
              <a:ext uri="{FF2B5EF4-FFF2-40B4-BE49-F238E27FC236}">
                <a16:creationId xmlns:a16="http://schemas.microsoft.com/office/drawing/2014/main" id="{A4D11675-EE3D-7246-812C-E449B2FD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9" y="1936488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1" name="Rectangle 4">
            <a:extLst>
              <a:ext uri="{FF2B5EF4-FFF2-40B4-BE49-F238E27FC236}">
                <a16:creationId xmlns:a16="http://schemas.microsoft.com/office/drawing/2014/main" id="{77CA1B3E-2378-0E4B-9400-25F5042A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0" y="3245201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2" name="Rectangle 4">
            <a:extLst>
              <a:ext uri="{FF2B5EF4-FFF2-40B4-BE49-F238E27FC236}">
                <a16:creationId xmlns:a16="http://schemas.microsoft.com/office/drawing/2014/main" id="{A1CF4405-2112-2643-8C46-FD138A72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0" y="4755357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3" name="Rectangle 4">
            <a:extLst>
              <a:ext uri="{FF2B5EF4-FFF2-40B4-BE49-F238E27FC236}">
                <a16:creationId xmlns:a16="http://schemas.microsoft.com/office/drawing/2014/main" id="{55C72C93-1E7C-5D4F-AFB8-23361FB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1" y="3421965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4" name="Rectangle 4">
            <a:extLst>
              <a:ext uri="{FF2B5EF4-FFF2-40B4-BE49-F238E27FC236}">
                <a16:creationId xmlns:a16="http://schemas.microsoft.com/office/drawing/2014/main" id="{A3652C3D-7D0B-9E4F-94E7-C3AE4B1C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5" y="2076219"/>
            <a:ext cx="1477962" cy="1662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080D08-44E8-3C48-AC09-FF0736A4E6E9}"/>
              </a:ext>
            </a:extLst>
          </p:cNvPr>
          <p:cNvGrpSpPr/>
          <p:nvPr/>
        </p:nvGrpSpPr>
        <p:grpSpPr>
          <a:xfrm>
            <a:off x="134119" y="843096"/>
            <a:ext cx="1477962" cy="5523837"/>
            <a:chOff x="369888" y="953163"/>
            <a:chExt cx="1477962" cy="5523837"/>
          </a:xfrm>
        </p:grpSpPr>
        <p:grpSp>
          <p:nvGrpSpPr>
            <p:cNvPr id="104" name="Group 50">
              <a:extLst>
                <a:ext uri="{FF2B5EF4-FFF2-40B4-BE49-F238E27FC236}">
                  <a16:creationId xmlns:a16="http://schemas.microsoft.com/office/drawing/2014/main" id="{78751738-1D2D-1241-8259-981D2DC51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88" y="1023938"/>
              <a:ext cx="1477962" cy="5356225"/>
              <a:chOff x="369455" y="1171281"/>
              <a:chExt cx="1477818" cy="5357096"/>
            </a:xfrm>
          </p:grpSpPr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9F3A6B19-BFAA-EC4F-8023-B97C7A6A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1171281"/>
                <a:ext cx="1477818" cy="2678548"/>
                <a:chOff x="554182" y="1985841"/>
                <a:chExt cx="1477818" cy="2678548"/>
              </a:xfrm>
            </p:grpSpPr>
            <p:grpSp>
              <p:nvGrpSpPr>
                <p:cNvPr id="161" name="Group 14">
                  <a:extLst>
                    <a:ext uri="{FF2B5EF4-FFF2-40B4-BE49-F238E27FC236}">
                      <a16:creationId xmlns:a16="http://schemas.microsoft.com/office/drawing/2014/main" id="{3E22858B-09C7-9B4D-AA38-E8132FA2AA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1985841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73" name="Group 8">
                    <a:extLst>
                      <a:ext uri="{FF2B5EF4-FFF2-40B4-BE49-F238E27FC236}">
                        <a16:creationId xmlns:a16="http://schemas.microsoft.com/office/drawing/2014/main" id="{A0F97A93-59E9-1F4F-AAB5-82B86FBFB6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9" name="Rectangle 4">
                      <a:extLst>
                        <a:ext uri="{FF2B5EF4-FFF2-40B4-BE49-F238E27FC236}">
                          <a16:creationId xmlns:a16="http://schemas.microsoft.com/office/drawing/2014/main" id="{57320EAC-E962-244A-875C-D140650235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0" name="Rectangle 5">
                      <a:extLst>
                        <a:ext uri="{FF2B5EF4-FFF2-40B4-BE49-F238E27FC236}">
                          <a16:creationId xmlns:a16="http://schemas.microsoft.com/office/drawing/2014/main" id="{9D22C74B-62C8-A042-B82E-2D4B985207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1" name="Rectangle 6">
                      <a:extLst>
                        <a:ext uri="{FF2B5EF4-FFF2-40B4-BE49-F238E27FC236}">
                          <a16:creationId xmlns:a16="http://schemas.microsoft.com/office/drawing/2014/main" id="{01F025E1-A059-2D46-B25C-7AD222326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" name="Rectangle 7">
                      <a:extLst>
                        <a:ext uri="{FF2B5EF4-FFF2-40B4-BE49-F238E27FC236}">
                          <a16:creationId xmlns:a16="http://schemas.microsoft.com/office/drawing/2014/main" id="{64538770-793D-B745-AE81-4CF13600F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4" name="Group 9">
                    <a:extLst>
                      <a:ext uri="{FF2B5EF4-FFF2-40B4-BE49-F238E27FC236}">
                        <a16:creationId xmlns:a16="http://schemas.microsoft.com/office/drawing/2014/main" id="{DB4BE31C-0847-9245-98DE-FEDF164721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75" name="Rectangle 10">
                      <a:extLst>
                        <a:ext uri="{FF2B5EF4-FFF2-40B4-BE49-F238E27FC236}">
                          <a16:creationId xmlns:a16="http://schemas.microsoft.com/office/drawing/2014/main" id="{FA74D88A-A177-2349-A43E-F17125079D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Rectangle 11">
                      <a:extLst>
                        <a:ext uri="{FF2B5EF4-FFF2-40B4-BE49-F238E27FC236}">
                          <a16:creationId xmlns:a16="http://schemas.microsoft.com/office/drawing/2014/main" id="{FC0087CD-2491-2C42-841F-68F4DACEC7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Rectangle 12">
                      <a:extLst>
                        <a:ext uri="{FF2B5EF4-FFF2-40B4-BE49-F238E27FC236}">
                          <a16:creationId xmlns:a16="http://schemas.microsoft.com/office/drawing/2014/main" id="{5E7C24CC-E16D-284B-97C3-AC99B28761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8" name="Rectangle 13">
                      <a:extLst>
                        <a:ext uri="{FF2B5EF4-FFF2-40B4-BE49-F238E27FC236}">
                          <a16:creationId xmlns:a16="http://schemas.microsoft.com/office/drawing/2014/main" id="{F68C7985-0D16-9742-95DD-BD04682817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2" name="Group 15">
                  <a:extLst>
                    <a:ext uri="{FF2B5EF4-FFF2-40B4-BE49-F238E27FC236}">
                      <a16:creationId xmlns:a16="http://schemas.microsoft.com/office/drawing/2014/main" id="{6E526696-2031-5E40-965F-6949CDCC13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182" y="3325115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63" name="Group 8">
                    <a:extLst>
                      <a:ext uri="{FF2B5EF4-FFF2-40B4-BE49-F238E27FC236}">
                        <a16:creationId xmlns:a16="http://schemas.microsoft.com/office/drawing/2014/main" id="{D7831CC8-87A3-3147-BBB8-DA0512EA85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9" name="Rectangle 22">
                      <a:extLst>
                        <a:ext uri="{FF2B5EF4-FFF2-40B4-BE49-F238E27FC236}">
                          <a16:creationId xmlns:a16="http://schemas.microsoft.com/office/drawing/2014/main" id="{60F06829-0E59-8D41-B0B4-35F204EC9B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tangle 23">
                      <a:extLst>
                        <a:ext uri="{FF2B5EF4-FFF2-40B4-BE49-F238E27FC236}">
                          <a16:creationId xmlns:a16="http://schemas.microsoft.com/office/drawing/2014/main" id="{D759B000-8E88-D847-BA4D-0FC696AF71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Rectangle 24">
                      <a:extLst>
                        <a:ext uri="{FF2B5EF4-FFF2-40B4-BE49-F238E27FC236}">
                          <a16:creationId xmlns:a16="http://schemas.microsoft.com/office/drawing/2014/main" id="{ECA01673-E56A-874E-ACDF-127CCF23CA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Rectangle 25">
                      <a:extLst>
                        <a:ext uri="{FF2B5EF4-FFF2-40B4-BE49-F238E27FC236}">
                          <a16:creationId xmlns:a16="http://schemas.microsoft.com/office/drawing/2014/main" id="{C2ADDDDC-CC4C-E446-A956-6B63BF460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9">
                    <a:extLst>
                      <a:ext uri="{FF2B5EF4-FFF2-40B4-BE49-F238E27FC236}">
                        <a16:creationId xmlns:a16="http://schemas.microsoft.com/office/drawing/2014/main" id="{37AC2DBF-D47D-0E42-B33E-348D0E69C7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65" name="Rectangle 18">
                      <a:extLst>
                        <a:ext uri="{FF2B5EF4-FFF2-40B4-BE49-F238E27FC236}">
                          <a16:creationId xmlns:a16="http://schemas.microsoft.com/office/drawing/2014/main" id="{51B2E9B8-800E-2D4A-A0A1-09A364B36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Rectangle 19">
                      <a:extLst>
                        <a:ext uri="{FF2B5EF4-FFF2-40B4-BE49-F238E27FC236}">
                          <a16:creationId xmlns:a16="http://schemas.microsoft.com/office/drawing/2014/main" id="{C0D67CBB-4BA5-1D4B-BB3D-871613594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Rectangle 20">
                      <a:extLst>
                        <a:ext uri="{FF2B5EF4-FFF2-40B4-BE49-F238E27FC236}">
                          <a16:creationId xmlns:a16="http://schemas.microsoft.com/office/drawing/2014/main" id="{644ED38B-103E-5447-AD9B-4918B647D8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Rectangle 21">
                      <a:extLst>
                        <a:ext uri="{FF2B5EF4-FFF2-40B4-BE49-F238E27FC236}">
                          <a16:creationId xmlns:a16="http://schemas.microsoft.com/office/drawing/2014/main" id="{AEB508B1-8A8C-844A-816F-759090847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1F11483D-29FC-544A-8760-06E3D0AB2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55" y="3849829"/>
                <a:ext cx="1477818" cy="2678548"/>
                <a:chOff x="2433782" y="3512702"/>
                <a:chExt cx="1477818" cy="2678548"/>
              </a:xfrm>
            </p:grpSpPr>
            <p:grpSp>
              <p:nvGrpSpPr>
                <p:cNvPr id="139" name="Group 26">
                  <a:extLst>
                    <a:ext uri="{FF2B5EF4-FFF2-40B4-BE49-F238E27FC236}">
                      <a16:creationId xmlns:a16="http://schemas.microsoft.com/office/drawing/2014/main" id="{C3D4985C-D861-7846-86AB-1BE1016B15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3512702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51" name="Group 8">
                    <a:extLst>
                      <a:ext uri="{FF2B5EF4-FFF2-40B4-BE49-F238E27FC236}">
                        <a16:creationId xmlns:a16="http://schemas.microsoft.com/office/drawing/2014/main" id="{8A3DBAF6-90C7-D340-9EE5-F21761D4E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7" name="Rectangle 33">
                      <a:extLst>
                        <a:ext uri="{FF2B5EF4-FFF2-40B4-BE49-F238E27FC236}">
                          <a16:creationId xmlns:a16="http://schemas.microsoft.com/office/drawing/2014/main" id="{01CF6738-7E49-224C-AC2C-1998F3B4E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8" name="Rectangle 34">
                      <a:extLst>
                        <a:ext uri="{FF2B5EF4-FFF2-40B4-BE49-F238E27FC236}">
                          <a16:creationId xmlns:a16="http://schemas.microsoft.com/office/drawing/2014/main" id="{79416FEB-23D9-B847-8D17-1DE3EE87F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Rectangle 35">
                      <a:extLst>
                        <a:ext uri="{FF2B5EF4-FFF2-40B4-BE49-F238E27FC236}">
                          <a16:creationId xmlns:a16="http://schemas.microsoft.com/office/drawing/2014/main" id="{7EBC83D1-56C9-8A42-97FA-02079DC4B6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tangle 36">
                      <a:extLst>
                        <a:ext uri="{FF2B5EF4-FFF2-40B4-BE49-F238E27FC236}">
                          <a16:creationId xmlns:a16="http://schemas.microsoft.com/office/drawing/2014/main" id="{C8CD20F2-A8F6-C14A-A3D1-DD16735E0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2" name="Group 9">
                    <a:extLst>
                      <a:ext uri="{FF2B5EF4-FFF2-40B4-BE49-F238E27FC236}">
                        <a16:creationId xmlns:a16="http://schemas.microsoft.com/office/drawing/2014/main" id="{EB715068-CF8F-9349-B220-2848E0B97C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53" name="Rectangle 29">
                      <a:extLst>
                        <a:ext uri="{FF2B5EF4-FFF2-40B4-BE49-F238E27FC236}">
                          <a16:creationId xmlns:a16="http://schemas.microsoft.com/office/drawing/2014/main" id="{6110C354-C7C1-7D4A-95EE-D3E8B7C473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" name="Rectangle 30">
                      <a:extLst>
                        <a:ext uri="{FF2B5EF4-FFF2-40B4-BE49-F238E27FC236}">
                          <a16:creationId xmlns:a16="http://schemas.microsoft.com/office/drawing/2014/main" id="{45DA7AF7-CB05-7144-A197-6D07A989B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Rectangle 31">
                      <a:extLst>
                        <a:ext uri="{FF2B5EF4-FFF2-40B4-BE49-F238E27FC236}">
                          <a16:creationId xmlns:a16="http://schemas.microsoft.com/office/drawing/2014/main" id="{804877AA-7F15-9B4D-9738-1C01587B6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6" name="Rectangle 32">
                      <a:extLst>
                        <a:ext uri="{FF2B5EF4-FFF2-40B4-BE49-F238E27FC236}">
                          <a16:creationId xmlns:a16="http://schemas.microsoft.com/office/drawing/2014/main" id="{B443B9B7-4B3C-0141-83C4-AE2C1E5A2B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37">
                  <a:extLst>
                    <a:ext uri="{FF2B5EF4-FFF2-40B4-BE49-F238E27FC236}">
                      <a16:creationId xmlns:a16="http://schemas.microsoft.com/office/drawing/2014/main" id="{71BECA7B-3685-6F47-8016-79CA10713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3782" y="4851976"/>
                  <a:ext cx="1477818" cy="1339274"/>
                  <a:chOff x="554182" y="2567709"/>
                  <a:chExt cx="1477818" cy="1339274"/>
                </a:xfrm>
              </p:grpSpPr>
              <p:grpSp>
                <p:nvGrpSpPr>
                  <p:cNvPr id="141" name="Group 8">
                    <a:extLst>
                      <a:ext uri="{FF2B5EF4-FFF2-40B4-BE49-F238E27FC236}">
                        <a16:creationId xmlns:a16="http://schemas.microsoft.com/office/drawing/2014/main" id="{DE060E91-9E6C-6C44-9385-6A9ADD66E6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2567709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7" name="Rectangle 44">
                      <a:extLst>
                        <a:ext uri="{FF2B5EF4-FFF2-40B4-BE49-F238E27FC236}">
                          <a16:creationId xmlns:a16="http://schemas.microsoft.com/office/drawing/2014/main" id="{B638358B-51D4-BB49-B9B0-0F7705901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8884AAA6-E724-8F44-A100-22AA7FA1EE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46">
                      <a:extLst>
                        <a:ext uri="{FF2B5EF4-FFF2-40B4-BE49-F238E27FC236}">
                          <a16:creationId xmlns:a16="http://schemas.microsoft.com/office/drawing/2014/main" id="{54A1E6EA-5B7C-0143-86EA-55E7FD179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0" name="Rectangle 47">
                      <a:extLst>
                        <a:ext uri="{FF2B5EF4-FFF2-40B4-BE49-F238E27FC236}">
                          <a16:creationId xmlns:a16="http://schemas.microsoft.com/office/drawing/2014/main" id="{5456334E-D81E-3E4C-8EF2-2EED843276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2" name="Group 9">
                    <a:extLst>
                      <a:ext uri="{FF2B5EF4-FFF2-40B4-BE49-F238E27FC236}">
                        <a16:creationId xmlns:a16="http://schemas.microsoft.com/office/drawing/2014/main" id="{8CE58197-420A-554C-800D-F4ABDBAA8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4182" y="3237346"/>
                    <a:ext cx="1477818" cy="669637"/>
                    <a:chOff x="554182" y="2567709"/>
                    <a:chExt cx="1477818" cy="669637"/>
                  </a:xfrm>
                </p:grpSpPr>
                <p:sp>
                  <p:nvSpPr>
                    <p:cNvPr id="143" name="Rectangle 40">
                      <a:extLst>
                        <a:ext uri="{FF2B5EF4-FFF2-40B4-BE49-F238E27FC236}">
                          <a16:creationId xmlns:a16="http://schemas.microsoft.com/office/drawing/2014/main" id="{B00A19B9-1E3B-2846-880C-8847C82DD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567709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Rectangle 41">
                      <a:extLst>
                        <a:ext uri="{FF2B5EF4-FFF2-40B4-BE49-F238E27FC236}">
                          <a16:creationId xmlns:a16="http://schemas.microsoft.com/office/drawing/2014/main" id="{06E46D71-7074-3940-91E9-12E75279E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733964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Rectangle 42">
                      <a:extLst>
                        <a:ext uri="{FF2B5EF4-FFF2-40B4-BE49-F238E27FC236}">
                          <a16:creationId xmlns:a16="http://schemas.microsoft.com/office/drawing/2014/main" id="{5DEB8C75-78BE-5042-92C0-A5417794C8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2904836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Rectangle 43">
                      <a:extLst>
                        <a:ext uri="{FF2B5EF4-FFF2-40B4-BE49-F238E27FC236}">
                          <a16:creationId xmlns:a16="http://schemas.microsoft.com/office/drawing/2014/main" id="{4103A5D7-2F62-184E-9C56-0862BD30F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182" y="3071091"/>
                      <a:ext cx="1477818" cy="16625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5F74B0-129C-4149-8337-6232B1CDBC19}"/>
                </a:ext>
              </a:extLst>
            </p:cNvPr>
            <p:cNvSpPr txBox="1"/>
            <p:nvPr/>
          </p:nvSpPr>
          <p:spPr>
            <a:xfrm>
              <a:off x="465753" y="9531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84E96E6-3716-EB40-A3CB-88AE712D22D0}"/>
                </a:ext>
              </a:extLst>
            </p:cNvPr>
            <p:cNvSpPr txBox="1"/>
            <p:nvPr/>
          </p:nvSpPr>
          <p:spPr>
            <a:xfrm>
              <a:off x="456194" y="110556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4C3AEE-9FD3-4B4C-9787-607304E720F4}"/>
                </a:ext>
              </a:extLst>
            </p:cNvPr>
            <p:cNvSpPr txBox="1"/>
            <p:nvPr/>
          </p:nvSpPr>
          <p:spPr>
            <a:xfrm>
              <a:off x="457200" y="12924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0A3255-A4C9-A64F-95BF-97ECD9B383B4}"/>
                </a:ext>
              </a:extLst>
            </p:cNvPr>
            <p:cNvSpPr txBox="1"/>
            <p:nvPr/>
          </p:nvSpPr>
          <p:spPr>
            <a:xfrm>
              <a:off x="457200" y="14448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00011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918F0A-64A9-0D4E-B9C8-9BC40B768032}"/>
                </a:ext>
              </a:extLst>
            </p:cNvPr>
            <p:cNvSpPr txBox="1"/>
            <p:nvPr/>
          </p:nvSpPr>
          <p:spPr>
            <a:xfrm>
              <a:off x="456194" y="16002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4B0E5-C72C-1243-8ABE-FE83DACEDDCB}"/>
                </a:ext>
              </a:extLst>
            </p:cNvPr>
            <p:cNvSpPr txBox="1"/>
            <p:nvPr/>
          </p:nvSpPr>
          <p:spPr>
            <a:xfrm>
              <a:off x="457200" y="17526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711978-F40B-6A46-ABE4-625A6314A739}"/>
                </a:ext>
              </a:extLst>
            </p:cNvPr>
            <p:cNvSpPr txBox="1"/>
            <p:nvPr/>
          </p:nvSpPr>
          <p:spPr>
            <a:xfrm>
              <a:off x="457200" y="1978223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FF001D-46EE-D04F-9857-D057EEB4DFAC}"/>
                </a:ext>
              </a:extLst>
            </p:cNvPr>
            <p:cNvSpPr txBox="1"/>
            <p:nvPr/>
          </p:nvSpPr>
          <p:spPr>
            <a:xfrm>
              <a:off x="457200" y="21336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00111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6D84AB-671A-9D40-AC99-2C9A945BB708}"/>
                </a:ext>
              </a:extLst>
            </p:cNvPr>
            <p:cNvSpPr txBox="1"/>
            <p:nvPr/>
          </p:nvSpPr>
          <p:spPr>
            <a:xfrm>
              <a:off x="456194" y="22860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B1DBAFB-6603-9142-AD8A-9741A3B84730}"/>
                </a:ext>
              </a:extLst>
            </p:cNvPr>
            <p:cNvSpPr txBox="1"/>
            <p:nvPr/>
          </p:nvSpPr>
          <p:spPr>
            <a:xfrm>
              <a:off x="446635" y="243840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01001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D56335-2522-614E-AC52-0D0B350668F4}"/>
                </a:ext>
              </a:extLst>
            </p:cNvPr>
            <p:cNvSpPr txBox="1"/>
            <p:nvPr/>
          </p:nvSpPr>
          <p:spPr>
            <a:xfrm>
              <a:off x="447641" y="262526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54E8E-F639-454C-B0DF-9BE4046FC009}"/>
                </a:ext>
              </a:extLst>
            </p:cNvPr>
            <p:cNvSpPr txBox="1"/>
            <p:nvPr/>
          </p:nvSpPr>
          <p:spPr>
            <a:xfrm>
              <a:off x="447641" y="2777660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DB3524-354A-8E44-AEDF-97F1FDECEE28}"/>
                </a:ext>
              </a:extLst>
            </p:cNvPr>
            <p:cNvSpPr txBox="1"/>
            <p:nvPr/>
          </p:nvSpPr>
          <p:spPr>
            <a:xfrm>
              <a:off x="446635" y="29330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53EC68-2274-7342-AD19-26651CDED98F}"/>
                </a:ext>
              </a:extLst>
            </p:cNvPr>
            <p:cNvSpPr txBox="1"/>
            <p:nvPr/>
          </p:nvSpPr>
          <p:spPr>
            <a:xfrm>
              <a:off x="447641" y="3085437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01101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F35D04-7A91-C04E-AA47-966E61DF25D0}"/>
                </a:ext>
              </a:extLst>
            </p:cNvPr>
            <p:cNvSpPr txBox="1"/>
            <p:nvPr/>
          </p:nvSpPr>
          <p:spPr>
            <a:xfrm>
              <a:off x="447641" y="331106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E48E1F1-334C-4144-B361-FB4C5F954D52}"/>
                </a:ext>
              </a:extLst>
            </p:cNvPr>
            <p:cNvSpPr txBox="1"/>
            <p:nvPr/>
          </p:nvSpPr>
          <p:spPr>
            <a:xfrm>
              <a:off x="447641" y="3466437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01111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68F64-542E-1C40-AA68-F4BB1C92CD34}"/>
                </a:ext>
              </a:extLst>
            </p:cNvPr>
            <p:cNvSpPr txBox="1"/>
            <p:nvPr/>
          </p:nvSpPr>
          <p:spPr>
            <a:xfrm>
              <a:off x="456194" y="36171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B236FB6-34EA-074F-ABA7-98376BAC83F4}"/>
                </a:ext>
              </a:extLst>
            </p:cNvPr>
            <p:cNvSpPr txBox="1"/>
            <p:nvPr/>
          </p:nvSpPr>
          <p:spPr>
            <a:xfrm>
              <a:off x="446635" y="376958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10001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46FD18-C0C3-4F44-8575-0F3FC3397436}"/>
                </a:ext>
              </a:extLst>
            </p:cNvPr>
            <p:cNvSpPr txBox="1"/>
            <p:nvPr/>
          </p:nvSpPr>
          <p:spPr>
            <a:xfrm>
              <a:off x="447641" y="3956446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D854E6-F014-A84D-AD11-7CDF7DF90C97}"/>
                </a:ext>
              </a:extLst>
            </p:cNvPr>
            <p:cNvSpPr txBox="1"/>
            <p:nvPr/>
          </p:nvSpPr>
          <p:spPr>
            <a:xfrm>
              <a:off x="447641" y="41088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10011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FD8279-B8FB-BB45-A3C0-0DF959FEDE15}"/>
                </a:ext>
              </a:extLst>
            </p:cNvPr>
            <p:cNvSpPr txBox="1"/>
            <p:nvPr/>
          </p:nvSpPr>
          <p:spPr>
            <a:xfrm>
              <a:off x="446635" y="426422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2B34C6-8B11-DF43-90C0-4A8511B6A6E7}"/>
                </a:ext>
              </a:extLst>
            </p:cNvPr>
            <p:cNvSpPr txBox="1"/>
            <p:nvPr/>
          </p:nvSpPr>
          <p:spPr>
            <a:xfrm>
              <a:off x="462334" y="4457743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10101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B67FA-3866-2347-B3D0-F5CED55ED58C}"/>
                </a:ext>
              </a:extLst>
            </p:cNvPr>
            <p:cNvSpPr txBox="1"/>
            <p:nvPr/>
          </p:nvSpPr>
          <p:spPr>
            <a:xfrm>
              <a:off x="447641" y="46422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77E8CE-4231-5A41-A40B-6B8B7948AB59}"/>
                </a:ext>
              </a:extLst>
            </p:cNvPr>
            <p:cNvSpPr txBox="1"/>
            <p:nvPr/>
          </p:nvSpPr>
          <p:spPr>
            <a:xfrm>
              <a:off x="447641" y="47976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10111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AF86FF4-58CA-184F-AB96-372D3C41CD7B}"/>
                </a:ext>
              </a:extLst>
            </p:cNvPr>
            <p:cNvSpPr txBox="1"/>
            <p:nvPr/>
          </p:nvSpPr>
          <p:spPr>
            <a:xfrm>
              <a:off x="456194" y="49887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A2264-0F5E-F44B-882E-1E3BB70B4164}"/>
                </a:ext>
              </a:extLst>
            </p:cNvPr>
            <p:cNvSpPr txBox="1"/>
            <p:nvPr/>
          </p:nvSpPr>
          <p:spPr>
            <a:xfrm>
              <a:off x="446635" y="514118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11001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F56E00-AC53-1D46-8828-160CA836C030}"/>
                </a:ext>
              </a:extLst>
            </p:cNvPr>
            <p:cNvSpPr txBox="1"/>
            <p:nvPr/>
          </p:nvSpPr>
          <p:spPr>
            <a:xfrm>
              <a:off x="447641" y="5328046"/>
              <a:ext cx="1025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7A6E8-0D7F-EB41-B4EF-1B13FDE1F5DD}"/>
                </a:ext>
              </a:extLst>
            </p:cNvPr>
            <p:cNvSpPr txBox="1"/>
            <p:nvPr/>
          </p:nvSpPr>
          <p:spPr>
            <a:xfrm>
              <a:off x="447641" y="5480446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11011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1E8387-2F39-8242-833E-E7E064BB8800}"/>
                </a:ext>
              </a:extLst>
            </p:cNvPr>
            <p:cNvSpPr txBox="1"/>
            <p:nvPr/>
          </p:nvSpPr>
          <p:spPr>
            <a:xfrm>
              <a:off x="446635" y="5635823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E3794-17FF-B947-8FD5-16A3DF2F3947}"/>
                </a:ext>
              </a:extLst>
            </p:cNvPr>
            <p:cNvSpPr txBox="1"/>
            <p:nvPr/>
          </p:nvSpPr>
          <p:spPr>
            <a:xfrm>
              <a:off x="447641" y="5791200"/>
              <a:ext cx="1014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11101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EA9FD-8B15-8C43-ACDB-17C07A0FE7EB}"/>
                </a:ext>
              </a:extLst>
            </p:cNvPr>
            <p:cNvSpPr txBox="1"/>
            <p:nvPr/>
          </p:nvSpPr>
          <p:spPr>
            <a:xfrm>
              <a:off x="461045" y="5973598"/>
              <a:ext cx="100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8359A5B-F579-B944-9EF8-BD7C001C051A}"/>
                </a:ext>
              </a:extLst>
            </p:cNvPr>
            <p:cNvSpPr txBox="1"/>
            <p:nvPr/>
          </p:nvSpPr>
          <p:spPr>
            <a:xfrm>
              <a:off x="447641" y="6169223"/>
              <a:ext cx="99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</a:rPr>
                <a:t>Block: 11111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3FFB78-F746-4944-A973-5251F432B9F6}"/>
              </a:ext>
            </a:extLst>
          </p:cNvPr>
          <p:cNvSpPr txBox="1"/>
          <p:nvPr/>
        </p:nvSpPr>
        <p:spPr>
          <a:xfrm>
            <a:off x="-6052" y="6286268"/>
            <a:ext cx="170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04801" name="Title 1">
            <a:extLst>
              <a:ext uri="{FF2B5EF4-FFF2-40B4-BE49-F238E27FC236}">
                <a16:creationId xmlns:a16="http://schemas.microsoft.com/office/drawing/2014/main" id="{860370AF-2CB3-E642-A5BC-C64AB659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8" y="51432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Set Associative Cache: 8-way (Fully Associative)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48C4D-778F-5947-9882-42065F058535}"/>
              </a:ext>
            </a:extLst>
          </p:cNvPr>
          <p:cNvSpPr txBox="1"/>
          <p:nvPr/>
        </p:nvSpPr>
        <p:spPr>
          <a:xfrm>
            <a:off x="6588224" y="3115747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itchFamily="34" charset="0"/>
              </a:rPr>
              <a:t>Index : 0 bit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5AB602-CFB7-C24E-B4C9-2825B4E80B71}"/>
              </a:ext>
            </a:extLst>
          </p:cNvPr>
          <p:cNvGrpSpPr/>
          <p:nvPr/>
        </p:nvGrpSpPr>
        <p:grpSpPr>
          <a:xfrm>
            <a:off x="3017595" y="2515193"/>
            <a:ext cx="2390081" cy="350657"/>
            <a:chOff x="3017595" y="2515193"/>
            <a:chExt cx="2390081" cy="350657"/>
          </a:xfrm>
        </p:grpSpPr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CE3446EC-1623-774B-81D7-279848954CD4}"/>
                </a:ext>
              </a:extLst>
            </p:cNvPr>
            <p:cNvGrpSpPr/>
            <p:nvPr/>
          </p:nvGrpSpPr>
          <p:grpSpPr>
            <a:xfrm>
              <a:off x="4843733" y="2515193"/>
              <a:ext cx="563943" cy="350657"/>
              <a:chOff x="4860032" y="1600200"/>
              <a:chExt cx="1860216" cy="392530"/>
            </a:xfrm>
          </p:grpSpPr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F55354BF-5148-6340-B3FB-086024AB7C78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ED968032-4297-FF4F-97B2-3B7D576F40BD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406F6B66-D20D-6D48-ABEA-029BFD1D9AB6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287DEC3C-B46A-FD43-9D7F-B8318FE660DC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FB40014A-437A-1D44-8078-30029273494D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C0643237-94C5-0140-A0E1-841DA6EF9A32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A09AB96E-0F12-4B44-8E20-27D590615558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E3383CBE-5BD0-724A-9719-B4CF2E9D6A00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3015CA9-5F88-EE4A-9887-7A9D5B2C8718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3615D42F-0883-E44A-8C3D-C90D1B6D2593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EC3C454D-2C1A-B141-80CA-3F2BD74EB91B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28581523-BC2D-4C4D-9406-6980A72F982E}"/>
                </a:ext>
              </a:extLst>
            </p:cNvPr>
            <p:cNvGrpSpPr/>
            <p:nvPr/>
          </p:nvGrpSpPr>
          <p:grpSpPr>
            <a:xfrm>
              <a:off x="3625947" y="2515193"/>
              <a:ext cx="563943" cy="350657"/>
              <a:chOff x="4860032" y="1600200"/>
              <a:chExt cx="1860216" cy="392530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101D539-DE77-E34F-86CF-66B6CF39074D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0B4FC887-7681-5F46-B015-A4970011EAEC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E0CCF93-56B1-E24E-9A1B-0710E16B13FD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B40708A2-B261-4346-9703-E21537622739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798EE4D6-42C7-0947-9F75-B6EC81F33F31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77F2CFD7-4E54-F042-9F08-1E1F7CE3EB2B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4398CE1A-BF7E-7144-9031-95C8B5FA0D09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B06E73F2-5C2A-1C48-A76D-233D0EADBAF7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9244A6A-00A6-7047-B937-390FE99BAEBF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22BB3736-4E98-8A4E-B1DF-736B4032E857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93079914-801C-7143-8F62-AB7C55261A51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ADA2FCC1-ADF8-8C47-B04C-885D277AEB2F}"/>
                </a:ext>
              </a:extLst>
            </p:cNvPr>
            <p:cNvGrpSpPr/>
            <p:nvPr/>
          </p:nvGrpSpPr>
          <p:grpSpPr>
            <a:xfrm>
              <a:off x="4227741" y="2515193"/>
              <a:ext cx="563943" cy="350657"/>
              <a:chOff x="4860032" y="1600200"/>
              <a:chExt cx="1860216" cy="392530"/>
            </a:xfrm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9372F8EB-AB5F-9942-92FC-DEA83A3825E2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24C14A1B-BD5E-3242-B2AA-23DA22DB6AC6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9CE6EE2-309D-9F4D-B83C-F6BB3D05246C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0F5FE9E6-D7B1-2740-9053-E31B260C8ACD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6008FAB1-B6A2-FC43-BF97-5CBCC45317B2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6D93EB09-3FF2-4F4C-A5E9-4190BF128412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E8DC1D03-2403-284F-8681-6237DF93EE94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F9CF1D23-0F28-B045-8332-D01027884DA4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E1ACD2CE-92F9-804E-B259-E1663396440D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A345FD0A-1C6E-CC4E-BDB8-78869719925F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6E105A2-9515-9F46-94E1-2AE6A9821E22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27C4F10C-B512-A44E-98F4-9FAAAC3E21E0}"/>
                </a:ext>
              </a:extLst>
            </p:cNvPr>
            <p:cNvSpPr/>
            <p:nvPr/>
          </p:nvSpPr>
          <p:spPr bwMode="auto">
            <a:xfrm>
              <a:off x="3017595" y="2515193"/>
              <a:ext cx="563943" cy="3506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400" dirty="0">
                <a:latin typeface="Calibri" pitchFamily="34" charset="0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0998B5D1-BCF8-CA44-B6AB-6C9867C5775B}"/>
                </a:ext>
              </a:extLst>
            </p:cNvPr>
            <p:cNvSpPr/>
            <p:nvPr/>
          </p:nvSpPr>
          <p:spPr bwMode="auto">
            <a:xfrm>
              <a:off x="3240789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520C1445-F51C-204B-A8E4-0F66BAFBE54A}"/>
                </a:ext>
              </a:extLst>
            </p:cNvPr>
            <p:cNvSpPr/>
            <p:nvPr/>
          </p:nvSpPr>
          <p:spPr bwMode="auto">
            <a:xfrm>
              <a:off x="3280738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83E11AEF-6894-1F4E-9E37-7DC6B31D6658}"/>
                </a:ext>
              </a:extLst>
            </p:cNvPr>
            <p:cNvSpPr/>
            <p:nvPr/>
          </p:nvSpPr>
          <p:spPr bwMode="auto">
            <a:xfrm>
              <a:off x="3318955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E8D01723-7A50-D143-BFB2-9200ED39AA25}"/>
                </a:ext>
              </a:extLst>
            </p:cNvPr>
            <p:cNvSpPr/>
            <p:nvPr/>
          </p:nvSpPr>
          <p:spPr bwMode="auto">
            <a:xfrm>
              <a:off x="3527347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285822A1-D43B-3448-9DE4-468E64EE00E5}"/>
                </a:ext>
              </a:extLst>
            </p:cNvPr>
            <p:cNvSpPr/>
            <p:nvPr/>
          </p:nvSpPr>
          <p:spPr bwMode="auto">
            <a:xfrm>
              <a:off x="3108520" y="2590333"/>
              <a:ext cx="105218" cy="200375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DF6CDBCB-9B22-6E48-A3F9-AEEE0564F6B0}"/>
                </a:ext>
              </a:extLst>
            </p:cNvPr>
            <p:cNvSpPr/>
            <p:nvPr/>
          </p:nvSpPr>
          <p:spPr bwMode="auto">
            <a:xfrm>
              <a:off x="3039789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57C10383-4CB5-7C48-B250-2B4425C827F7}"/>
                </a:ext>
              </a:extLst>
            </p:cNvPr>
            <p:cNvSpPr/>
            <p:nvPr/>
          </p:nvSpPr>
          <p:spPr bwMode="auto">
            <a:xfrm>
              <a:off x="3359010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4A416DBD-FABF-F04B-B764-9B99A6A7076A}"/>
                </a:ext>
              </a:extLst>
            </p:cNvPr>
            <p:cNvSpPr/>
            <p:nvPr/>
          </p:nvSpPr>
          <p:spPr bwMode="auto">
            <a:xfrm>
              <a:off x="3484674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4BF0E66C-FE6C-D440-BE23-61AC8214BFA9}"/>
                </a:ext>
              </a:extLst>
            </p:cNvPr>
            <p:cNvSpPr/>
            <p:nvPr/>
          </p:nvSpPr>
          <p:spPr bwMode="auto">
            <a:xfrm>
              <a:off x="3441894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E64C59A0-2C6F-F64C-8C91-7F94C8C1AA36}"/>
                </a:ext>
              </a:extLst>
            </p:cNvPr>
            <p:cNvSpPr/>
            <p:nvPr/>
          </p:nvSpPr>
          <p:spPr bwMode="auto">
            <a:xfrm>
              <a:off x="3399115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8D4FB5CE-6CAC-044B-8FB1-AFBA729B5DFF}"/>
              </a:ext>
            </a:extLst>
          </p:cNvPr>
          <p:cNvGrpSpPr/>
          <p:nvPr/>
        </p:nvGrpSpPr>
        <p:grpSpPr>
          <a:xfrm>
            <a:off x="5459725" y="2515193"/>
            <a:ext cx="2390081" cy="350657"/>
            <a:chOff x="3017595" y="2515193"/>
            <a:chExt cx="2390081" cy="350657"/>
          </a:xfrm>
        </p:grpSpPr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3A3E1D0A-D8EE-404E-B0E6-9DBC7A46D442}"/>
                </a:ext>
              </a:extLst>
            </p:cNvPr>
            <p:cNvGrpSpPr/>
            <p:nvPr/>
          </p:nvGrpSpPr>
          <p:grpSpPr>
            <a:xfrm>
              <a:off x="4843733" y="2515193"/>
              <a:ext cx="563943" cy="350657"/>
              <a:chOff x="4860032" y="1600200"/>
              <a:chExt cx="1860216" cy="39253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2173979C-BAB4-4348-9097-6246C57937E2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42DE462E-ACA0-CC47-8BE7-E0A5511ACC9F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E4E9CD03-A43D-364A-83C4-85D5AB978918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E4438AAF-70FF-5C4B-A26C-53A1986D6C6E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F94285DB-1C09-824A-B3A6-FD19373F107F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C90B34CB-9513-2643-BCB3-FD55CC2FC9BE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02A814B2-9914-1A4D-B3E5-E6FAD7951929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7BEE80B4-2F9F-A04C-A832-70725A7A07CC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B7B7A65C-AEF4-C94D-BFB2-D08247E6A062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96644097-90A0-CF4B-B712-266CAA37B0AC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803A23BE-4982-1542-AC89-AAAA4572E7FA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483ED81E-32C0-9148-ACEB-83E840F99DC4}"/>
                </a:ext>
              </a:extLst>
            </p:cNvPr>
            <p:cNvGrpSpPr/>
            <p:nvPr/>
          </p:nvGrpSpPr>
          <p:grpSpPr>
            <a:xfrm>
              <a:off x="3625947" y="2515193"/>
              <a:ext cx="563943" cy="350657"/>
              <a:chOff x="4860032" y="1600200"/>
              <a:chExt cx="1860216" cy="392530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A328FE61-0A22-9945-9BE8-2158C5B48DCA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25AB5D1B-39A9-EF48-AC07-701485BE5D39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77CAB184-FFE7-E744-ACF1-BF6769224037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1FEA7490-B3C0-A14D-ABA4-872E4CB82988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62E5E51-61B1-B941-A041-9D1B47171227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304AEE29-5B3B-394F-B4BF-9F20AF87ABDF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924" name="Rectangle 923">
                <a:extLst>
                  <a:ext uri="{FF2B5EF4-FFF2-40B4-BE49-F238E27FC236}">
                    <a16:creationId xmlns:a16="http://schemas.microsoft.com/office/drawing/2014/main" id="{E7288DE1-DBD0-9B4A-8A0C-E9960D3D2817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6FD34A90-AF70-054C-9057-627BE922D5E6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DA5B67F4-4D31-0844-819B-95FFD2454F92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508CF2C7-8427-6E4F-9989-487016D88244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B6BCAD8A-83D3-FE4F-B090-5383BA70BB4E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8732C4F8-2A85-7A48-9533-175B575C564A}"/>
                </a:ext>
              </a:extLst>
            </p:cNvPr>
            <p:cNvGrpSpPr/>
            <p:nvPr/>
          </p:nvGrpSpPr>
          <p:grpSpPr>
            <a:xfrm>
              <a:off x="4227741" y="2515193"/>
              <a:ext cx="563943" cy="350657"/>
              <a:chOff x="4860032" y="1600200"/>
              <a:chExt cx="1860216" cy="392530"/>
            </a:xfrm>
          </p:grpSpPr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40CFDFCB-11D4-5E43-911E-C10495995A2F}"/>
                  </a:ext>
                </a:extLst>
              </p:cNvPr>
              <p:cNvSpPr/>
              <p:nvPr/>
            </p:nvSpPr>
            <p:spPr bwMode="auto">
              <a:xfrm>
                <a:off x="4860032" y="1600200"/>
                <a:ext cx="1860216" cy="392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400" dirty="0">
                  <a:latin typeface="Calibri" pitchFamily="34" charset="0"/>
                </a:endParaRPr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E60397-C1E8-5549-98DA-F20A191F9772}"/>
                  </a:ext>
                </a:extLst>
              </p:cNvPr>
              <p:cNvSpPr/>
              <p:nvPr/>
            </p:nvSpPr>
            <p:spPr bwMode="auto">
              <a:xfrm>
                <a:off x="5596257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982CD2D0-C5BD-9444-9A0F-1CE4361C9B7A}"/>
                  </a:ext>
                </a:extLst>
              </p:cNvPr>
              <p:cNvSpPr/>
              <p:nvPr/>
            </p:nvSpPr>
            <p:spPr bwMode="auto">
              <a:xfrm>
                <a:off x="5728031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2F0A22AF-4EA8-F34E-A4C4-0105A6CA3FF2}"/>
                  </a:ext>
                </a:extLst>
              </p:cNvPr>
              <p:cNvSpPr/>
              <p:nvPr/>
            </p:nvSpPr>
            <p:spPr bwMode="auto">
              <a:xfrm>
                <a:off x="5854096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4DF93BCA-7910-4A4A-8DD4-C886443DD3B9}"/>
                  </a:ext>
                </a:extLst>
              </p:cNvPr>
              <p:cNvSpPr/>
              <p:nvPr/>
            </p:nvSpPr>
            <p:spPr bwMode="auto">
              <a:xfrm>
                <a:off x="6541495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9FADFBCE-3299-374E-9669-AF11EA2E31C1}"/>
                  </a:ext>
                </a:extLst>
              </p:cNvPr>
              <p:cNvSpPr/>
              <p:nvPr/>
            </p:nvSpPr>
            <p:spPr bwMode="auto">
              <a:xfrm>
                <a:off x="5159955" y="1684313"/>
                <a:ext cx="347070" cy="224302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8BB88DF6-F1AA-8C42-A202-AEE77D20784D}"/>
                  </a:ext>
                </a:extLst>
              </p:cNvPr>
              <p:cNvSpPr/>
              <p:nvPr/>
            </p:nvSpPr>
            <p:spPr bwMode="auto">
              <a:xfrm>
                <a:off x="4933242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1E70FD09-ED37-4F47-BCCE-A96F7C97E3EF}"/>
                  </a:ext>
                </a:extLst>
              </p:cNvPr>
              <p:cNvSpPr/>
              <p:nvPr/>
            </p:nvSpPr>
            <p:spPr bwMode="auto">
              <a:xfrm>
                <a:off x="5986219" y="1684313"/>
                <a:ext cx="131774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86A5D904-AEA7-5247-AA4D-D5106A7A2A03}"/>
                  </a:ext>
                </a:extLst>
              </p:cNvPr>
              <p:cNvSpPr/>
              <p:nvPr/>
            </p:nvSpPr>
            <p:spPr bwMode="auto">
              <a:xfrm>
                <a:off x="6400732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0CECF92-380C-2F4D-9D6C-92C22509F62F}"/>
                  </a:ext>
                </a:extLst>
              </p:cNvPr>
              <p:cNvSpPr/>
              <p:nvPr/>
            </p:nvSpPr>
            <p:spPr bwMode="auto">
              <a:xfrm>
                <a:off x="6259621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E8B52935-C7E4-9C45-A75F-64B62FC851B6}"/>
                  </a:ext>
                </a:extLst>
              </p:cNvPr>
              <p:cNvSpPr/>
              <p:nvPr/>
            </p:nvSpPr>
            <p:spPr bwMode="auto">
              <a:xfrm>
                <a:off x="6118509" y="1684313"/>
                <a:ext cx="141461" cy="22430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00" dirty="0">
                    <a:latin typeface="Calibri" pitchFamily="34" charset="0"/>
                  </a:rPr>
                  <a:t>4</a:t>
                </a:r>
              </a:p>
            </p:txBody>
          </p:sp>
        </p:grp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34A534EC-FDC4-0043-96FC-FF1AC6FF9CD6}"/>
                </a:ext>
              </a:extLst>
            </p:cNvPr>
            <p:cNvSpPr/>
            <p:nvPr/>
          </p:nvSpPr>
          <p:spPr bwMode="auto">
            <a:xfrm>
              <a:off x="3017595" y="2515193"/>
              <a:ext cx="563943" cy="3506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400" dirty="0">
                <a:latin typeface="Calibri" pitchFamily="34" charset="0"/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1D7FE100-8A82-E64B-8AA3-7BB1C7F7D427}"/>
                </a:ext>
              </a:extLst>
            </p:cNvPr>
            <p:cNvSpPr/>
            <p:nvPr/>
          </p:nvSpPr>
          <p:spPr bwMode="auto">
            <a:xfrm>
              <a:off x="3240789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E683107B-0948-7046-A277-50CE0B77407D}"/>
                </a:ext>
              </a:extLst>
            </p:cNvPr>
            <p:cNvSpPr/>
            <p:nvPr/>
          </p:nvSpPr>
          <p:spPr bwMode="auto">
            <a:xfrm>
              <a:off x="3280738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42E3AC20-26F3-534C-B3F5-9FEF03833FFC}"/>
                </a:ext>
              </a:extLst>
            </p:cNvPr>
            <p:cNvSpPr/>
            <p:nvPr/>
          </p:nvSpPr>
          <p:spPr bwMode="auto">
            <a:xfrm>
              <a:off x="3318955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3756EB36-FC26-1644-9BEA-A75116E5DA2B}"/>
                </a:ext>
              </a:extLst>
            </p:cNvPr>
            <p:cNvSpPr/>
            <p:nvPr/>
          </p:nvSpPr>
          <p:spPr bwMode="auto">
            <a:xfrm>
              <a:off x="3527347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3A3892FA-924A-0A43-8BEB-5E9F42AE7123}"/>
                </a:ext>
              </a:extLst>
            </p:cNvPr>
            <p:cNvSpPr/>
            <p:nvPr/>
          </p:nvSpPr>
          <p:spPr bwMode="auto">
            <a:xfrm>
              <a:off x="3108520" y="2590333"/>
              <a:ext cx="105218" cy="200375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472FF198-F308-5047-9D7F-9C72B44F76F6}"/>
                </a:ext>
              </a:extLst>
            </p:cNvPr>
            <p:cNvSpPr/>
            <p:nvPr/>
          </p:nvSpPr>
          <p:spPr bwMode="auto">
            <a:xfrm>
              <a:off x="3039789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71C45971-2A50-BF4A-9EE7-DB7B2EA46212}"/>
                </a:ext>
              </a:extLst>
            </p:cNvPr>
            <p:cNvSpPr/>
            <p:nvPr/>
          </p:nvSpPr>
          <p:spPr bwMode="auto">
            <a:xfrm>
              <a:off x="3359010" y="2590333"/>
              <a:ext cx="39948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120F9B5A-F40A-0D45-A33D-3E664BA8B525}"/>
                </a:ext>
              </a:extLst>
            </p:cNvPr>
            <p:cNvSpPr/>
            <p:nvPr/>
          </p:nvSpPr>
          <p:spPr bwMode="auto">
            <a:xfrm>
              <a:off x="3484674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7EBB47D9-66BD-EC46-92CD-0C98AA38C066}"/>
                </a:ext>
              </a:extLst>
            </p:cNvPr>
            <p:cNvSpPr/>
            <p:nvPr/>
          </p:nvSpPr>
          <p:spPr bwMode="auto">
            <a:xfrm>
              <a:off x="3441894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31BCEF4A-95AB-CD4B-9202-A74C307CFB73}"/>
                </a:ext>
              </a:extLst>
            </p:cNvPr>
            <p:cNvSpPr/>
            <p:nvPr/>
          </p:nvSpPr>
          <p:spPr bwMode="auto">
            <a:xfrm>
              <a:off x="3399115" y="2590333"/>
              <a:ext cx="42886" cy="2003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500" dirty="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8CBE4-9E3C-1D45-962C-290FCDFFD8CE}"/>
              </a:ext>
            </a:extLst>
          </p:cNvPr>
          <p:cNvSpPr/>
          <p:nvPr/>
        </p:nvSpPr>
        <p:spPr>
          <a:xfrm>
            <a:off x="2065921" y="4290483"/>
            <a:ext cx="69242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Tag: 5 bits : To find out the blocks that are present in </a:t>
            </a:r>
          </a:p>
          <a:p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cache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AD57046-C87A-9943-B5E9-81772F88E5AF}"/>
              </a:ext>
            </a:extLst>
          </p:cNvPr>
          <p:cNvGrpSpPr/>
          <p:nvPr/>
        </p:nvGrpSpPr>
        <p:grpSpPr>
          <a:xfrm>
            <a:off x="5501893" y="966193"/>
            <a:ext cx="2190764" cy="684213"/>
            <a:chOff x="804863" y="5359400"/>
            <a:chExt cx="2190764" cy="684213"/>
          </a:xfrm>
        </p:grpSpPr>
        <p:sp>
          <p:nvSpPr>
            <p:cNvPr id="211" name="Rectangle 40">
              <a:extLst>
                <a:ext uri="{FF2B5EF4-FFF2-40B4-BE49-F238E27FC236}">
                  <a16:creationId xmlns:a16="http://schemas.microsoft.com/office/drawing/2014/main" id="{B977E54F-844C-3040-B197-541AD42F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2" name="Straight Connector 42">
              <a:extLst>
                <a:ext uri="{FF2B5EF4-FFF2-40B4-BE49-F238E27FC236}">
                  <a16:creationId xmlns:a16="http://schemas.microsoft.com/office/drawing/2014/main" id="{5AD16BB9-B445-734C-BE4A-CDE340F289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43">
              <a:extLst>
                <a:ext uri="{FF2B5EF4-FFF2-40B4-BE49-F238E27FC236}">
                  <a16:creationId xmlns:a16="http://schemas.microsoft.com/office/drawing/2014/main" id="{9CEA7CB4-235E-E745-9E73-A61E07E2D5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" name="TextBox 44">
              <a:extLst>
                <a:ext uri="{FF2B5EF4-FFF2-40B4-BE49-F238E27FC236}">
                  <a16:creationId xmlns:a16="http://schemas.microsoft.com/office/drawing/2014/main" id="{902AABB2-49EB-2149-94AB-922FDCD15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215" name="TextBox 45">
              <a:extLst>
                <a:ext uri="{FF2B5EF4-FFF2-40B4-BE49-F238E27FC236}">
                  <a16:creationId xmlns:a16="http://schemas.microsoft.com/office/drawing/2014/main" id="{35912769-6278-3042-84C7-1F0EEB130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216" name="TextBox 46">
              <a:extLst>
                <a:ext uri="{FF2B5EF4-FFF2-40B4-BE49-F238E27FC236}">
                  <a16:creationId xmlns:a16="http://schemas.microsoft.com/office/drawing/2014/main" id="{2A3F48FA-8234-C04B-ABD5-ABC7E5E5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176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217" name="TextBox 47">
              <a:extLst>
                <a:ext uri="{FF2B5EF4-FFF2-40B4-BE49-F238E27FC236}">
                  <a16:creationId xmlns:a16="http://schemas.microsoft.com/office/drawing/2014/main" id="{2C7DCFE8-338C-604E-8632-C30F2D426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218" name="TextBox 48">
              <a:extLst>
                <a:ext uri="{FF2B5EF4-FFF2-40B4-BE49-F238E27FC236}">
                  <a16:creationId xmlns:a16="http://schemas.microsoft.com/office/drawing/2014/main" id="{EDF91DC1-8F9F-D141-945E-912153D2D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0 bit</a:t>
              </a:r>
            </a:p>
          </p:txBody>
        </p:sp>
        <p:sp>
          <p:nvSpPr>
            <p:cNvPr id="219" name="TextBox 49">
              <a:extLst>
                <a:ext uri="{FF2B5EF4-FFF2-40B4-BE49-F238E27FC236}">
                  <a16:creationId xmlns:a16="http://schemas.microsoft.com/office/drawing/2014/main" id="{CD92F4B4-AB71-164C-ADA0-2A74E875C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930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5b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86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25D7-34F8-054A-859E-FABACE4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5B62-684B-9F4F-ACAD-FB44A59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Structures), </a:t>
            </a:r>
            <a:r>
              <a:rPr lang="en-US" sz="1800" dirty="0"/>
              <a:t>http://</a:t>
            </a:r>
            <a:r>
              <a:rPr lang="en-US" sz="1800" dirty="0" err="1"/>
              <a:t>inst.eecs.berkeley.edu</a:t>
            </a:r>
            <a:r>
              <a:rPr lang="en-US" sz="1800" dirty="0"/>
              <a:t>/~cs61c/</a:t>
            </a:r>
          </a:p>
          <a:p>
            <a:r>
              <a:rPr lang="en-US" dirty="0"/>
              <a:t>Chapter 6, Memory Hierarchy, Book: Computer Systems: A programmer’s perspective, </a:t>
            </a:r>
            <a:r>
              <a:rPr lang="en-IN" dirty="0"/>
              <a:t>Randal E. Bryant and David R. </a:t>
            </a:r>
            <a:r>
              <a:rPr lang="en-IN" dirty="0" err="1"/>
              <a:t>O’Hallaron</a:t>
            </a:r>
            <a:r>
              <a:rPr lang="en-IN" dirty="0"/>
              <a:t> </a:t>
            </a:r>
          </a:p>
          <a:p>
            <a:r>
              <a:rPr lang="en-US" dirty="0"/>
              <a:t>Prof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Mutlu’s</a:t>
            </a:r>
            <a:r>
              <a:rPr lang="en-US" dirty="0"/>
              <a:t> Class Presentation, </a:t>
            </a:r>
            <a:r>
              <a:rPr lang="en-US" altLang="en-US" dirty="0"/>
              <a:t>ETH Zürich, Lecture 21b: Memory Hierarchy and Caches, Sprint 2020</a:t>
            </a:r>
          </a:p>
          <a:p>
            <a:r>
              <a:rPr lang="en-US" altLang="en-US" dirty="0"/>
              <a:t>Patterson and Hennessy, Book: Computer Organization and Design, Hardware/Software Interface, RISC-V Edition</a:t>
            </a:r>
          </a:p>
          <a:p>
            <a:r>
              <a:rPr lang="en-IN" dirty="0"/>
              <a:t>MIT 6.004 Spring 2020, Class on Caches</a:t>
            </a:r>
          </a:p>
          <a:p>
            <a:r>
              <a:rPr lang="en-US" dirty="0"/>
              <a:t>Digital Design and Computer Architecture: RISC-V Edition, Harris &amp; Harris Elsevier</a:t>
            </a:r>
            <a:endParaRPr lang="en-IN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0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Fully Associative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0F64F-C8C1-4E47-ABE1-26EBC361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438457"/>
            <a:ext cx="8207375" cy="1943293"/>
          </a:xfrm>
        </p:spPr>
        <p:txBody>
          <a:bodyPr/>
          <a:lstStyle/>
          <a:p>
            <a:r>
              <a:rPr lang="en-US" dirty="0"/>
              <a:t>One set</a:t>
            </a:r>
          </a:p>
          <a:p>
            <a:r>
              <a:rPr lang="en-US" dirty="0"/>
              <a:t>Each set has 8 blocks (Lines)</a:t>
            </a:r>
          </a:p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49" y="3139775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68" name="Google Shape;601;g5ce8b99149_0_339">
            <a:extLst>
              <a:ext uri="{FF2B5EF4-FFF2-40B4-BE49-F238E27FC236}">
                <a16:creationId xmlns:a16="http://schemas.microsoft.com/office/drawing/2014/main" id="{0B8B2F07-C44D-CB48-A3CB-3EDEDF0AFA8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ECD4DE-F6AA-9F4D-BA49-FDCCBF418436}"/>
              </a:ext>
            </a:extLst>
          </p:cNvPr>
          <p:cNvGrpSpPr/>
          <p:nvPr/>
        </p:nvGrpSpPr>
        <p:grpSpPr>
          <a:xfrm>
            <a:off x="516495" y="1394321"/>
            <a:ext cx="2190764" cy="684213"/>
            <a:chOff x="804863" y="5359400"/>
            <a:chExt cx="2190764" cy="684213"/>
          </a:xfrm>
        </p:grpSpPr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75C9995-9F3B-0F48-9C22-5E272C4D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8" name="Straight Connector 42">
              <a:extLst>
                <a:ext uri="{FF2B5EF4-FFF2-40B4-BE49-F238E27FC236}">
                  <a16:creationId xmlns:a16="http://schemas.microsoft.com/office/drawing/2014/main" id="{E3FAF9D1-3993-C544-862F-B869BB2A4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43">
              <a:extLst>
                <a:ext uri="{FF2B5EF4-FFF2-40B4-BE49-F238E27FC236}">
                  <a16:creationId xmlns:a16="http://schemas.microsoft.com/office/drawing/2014/main" id="{5FF6986C-11CE-E147-84F9-180849C95E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TextBox 44">
              <a:extLst>
                <a:ext uri="{FF2B5EF4-FFF2-40B4-BE49-F238E27FC236}">
                  <a16:creationId xmlns:a16="http://schemas.microsoft.com/office/drawing/2014/main" id="{657FC546-14EE-734F-BD47-03B625C57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81" name="TextBox 45">
              <a:extLst>
                <a:ext uri="{FF2B5EF4-FFF2-40B4-BE49-F238E27FC236}">
                  <a16:creationId xmlns:a16="http://schemas.microsoft.com/office/drawing/2014/main" id="{9677F6B7-48F0-E044-9A57-D5F78440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82" name="TextBox 46">
              <a:extLst>
                <a:ext uri="{FF2B5EF4-FFF2-40B4-BE49-F238E27FC236}">
                  <a16:creationId xmlns:a16="http://schemas.microsoft.com/office/drawing/2014/main" id="{ACD87EAC-D6D1-A94E-A054-CCB42E94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176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83" name="TextBox 47">
              <a:extLst>
                <a:ext uri="{FF2B5EF4-FFF2-40B4-BE49-F238E27FC236}">
                  <a16:creationId xmlns:a16="http://schemas.microsoft.com/office/drawing/2014/main" id="{13FC9866-9658-6D4F-AE2A-F9558AC6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84" name="TextBox 48">
              <a:extLst>
                <a:ext uri="{FF2B5EF4-FFF2-40B4-BE49-F238E27FC236}">
                  <a16:creationId xmlns:a16="http://schemas.microsoft.com/office/drawing/2014/main" id="{478D71A7-A8C0-1B46-824C-F2977D6A0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0 bit</a:t>
              </a:r>
            </a:p>
          </p:txBody>
        </p:sp>
        <p:sp>
          <p:nvSpPr>
            <p:cNvPr id="85" name="TextBox 49">
              <a:extLst>
                <a:ext uri="{FF2B5EF4-FFF2-40B4-BE49-F238E27FC236}">
                  <a16:creationId xmlns:a16="http://schemas.microsoft.com/office/drawing/2014/main" id="{D121C529-D1B1-8643-B684-E37847DB2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930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5b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7A9374-5E6D-6544-9BF7-E5E5036FCE7E}"/>
              </a:ext>
            </a:extLst>
          </p:cNvPr>
          <p:cNvGrpSpPr/>
          <p:nvPr/>
        </p:nvGrpSpPr>
        <p:grpSpPr>
          <a:xfrm>
            <a:off x="4644008" y="3019096"/>
            <a:ext cx="3779446" cy="397678"/>
            <a:chOff x="733188" y="3019096"/>
            <a:chExt cx="7690266" cy="397678"/>
          </a:xfrm>
        </p:grpSpPr>
        <p:sp>
          <p:nvSpPr>
            <p:cNvPr id="85002" name="Rectangle 11">
              <a:extLst>
                <a:ext uri="{FF2B5EF4-FFF2-40B4-BE49-F238E27FC236}">
                  <a16:creationId xmlns:a16="http://schemas.microsoft.com/office/drawing/2014/main" id="{1F8A444B-1BDF-6D47-858C-1B3D69C3B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1" name="Rectangle 21">
              <a:extLst>
                <a:ext uri="{FF2B5EF4-FFF2-40B4-BE49-F238E27FC236}">
                  <a16:creationId xmlns:a16="http://schemas.microsoft.com/office/drawing/2014/main" id="{AE060A96-06A1-B94A-A482-F5F91C44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14" name="TextBox 24">
              <a:extLst>
                <a:ext uri="{FF2B5EF4-FFF2-40B4-BE49-F238E27FC236}">
                  <a16:creationId xmlns:a16="http://schemas.microsoft.com/office/drawing/2014/main" id="{2479C164-286A-D24F-B3D4-FDC33B084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85015" name="TextBox 25">
              <a:extLst>
                <a:ext uri="{FF2B5EF4-FFF2-40B4-BE49-F238E27FC236}">
                  <a16:creationId xmlns:a16="http://schemas.microsoft.com/office/drawing/2014/main" id="{A8422727-0C33-4046-8099-80407CF3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85021" name="Straight Connector 31">
              <a:extLst>
                <a:ext uri="{FF2B5EF4-FFF2-40B4-BE49-F238E27FC236}">
                  <a16:creationId xmlns:a16="http://schemas.microsoft.com/office/drawing/2014/main" id="{066D852C-EDF5-6546-BABD-DA7F0530F1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01285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Rectangle 11">
              <a:extLst>
                <a:ext uri="{FF2B5EF4-FFF2-40B4-BE49-F238E27FC236}">
                  <a16:creationId xmlns:a16="http://schemas.microsoft.com/office/drawing/2014/main" id="{9951D8EE-D8D9-374B-BA59-6B23451A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950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" name="Rectangle 21">
              <a:extLst>
                <a:ext uri="{FF2B5EF4-FFF2-40B4-BE49-F238E27FC236}">
                  <a16:creationId xmlns:a16="http://schemas.microsoft.com/office/drawing/2014/main" id="{18A32A0A-C6AA-CE4C-808A-E59E827B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205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" name="TextBox 24">
              <a:extLst>
                <a:ext uri="{FF2B5EF4-FFF2-40B4-BE49-F238E27FC236}">
                  <a16:creationId xmlns:a16="http://schemas.microsoft.com/office/drawing/2014/main" id="{CA9C4E79-D683-544F-8460-53B64E022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689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79" name="TextBox 25">
              <a:extLst>
                <a:ext uri="{FF2B5EF4-FFF2-40B4-BE49-F238E27FC236}">
                  <a16:creationId xmlns:a16="http://schemas.microsoft.com/office/drawing/2014/main" id="{91FF5C38-7CA5-454D-B602-14ADCBFA5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887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80" name="Straight Connector 31">
              <a:extLst>
                <a:ext uri="{FF2B5EF4-FFF2-40B4-BE49-F238E27FC236}">
                  <a16:creationId xmlns:a16="http://schemas.microsoft.com/office/drawing/2014/main" id="{83C384EA-1178-D04B-AD3D-73AE43601A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8443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Rectangle 11">
              <a:extLst>
                <a:ext uri="{FF2B5EF4-FFF2-40B4-BE49-F238E27FC236}">
                  <a16:creationId xmlns:a16="http://schemas.microsoft.com/office/drawing/2014/main" id="{C0C621FD-7EFE-8A49-8F99-163C9454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53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" name="Rectangle 21">
              <a:extLst>
                <a:ext uri="{FF2B5EF4-FFF2-40B4-BE49-F238E27FC236}">
                  <a16:creationId xmlns:a16="http://schemas.microsoft.com/office/drawing/2014/main" id="{0B3D7107-83D5-6C47-94CB-5876727D6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508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6" name="TextBox 24">
              <a:extLst>
                <a:ext uri="{FF2B5EF4-FFF2-40B4-BE49-F238E27FC236}">
                  <a16:creationId xmlns:a16="http://schemas.microsoft.com/office/drawing/2014/main" id="{95423B36-9263-F049-9C42-3F1C81534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992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87" name="TextBox 25">
              <a:extLst>
                <a:ext uri="{FF2B5EF4-FFF2-40B4-BE49-F238E27FC236}">
                  <a16:creationId xmlns:a16="http://schemas.microsoft.com/office/drawing/2014/main" id="{8540CF2C-1149-F44C-9D56-AFA852B42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190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88" name="Straight Connector 31">
              <a:extLst>
                <a:ext uri="{FF2B5EF4-FFF2-40B4-BE49-F238E27FC236}">
                  <a16:creationId xmlns:a16="http://schemas.microsoft.com/office/drawing/2014/main" id="{E1BCBE4E-13D9-4C4F-8A16-E1255B4A2F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52746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Rectangle 11">
              <a:extLst>
                <a:ext uri="{FF2B5EF4-FFF2-40B4-BE49-F238E27FC236}">
                  <a16:creationId xmlns:a16="http://schemas.microsoft.com/office/drawing/2014/main" id="{424C7042-8B90-E54B-BBE8-84B3C7FB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88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2" name="Rectangle 21">
              <a:extLst>
                <a:ext uri="{FF2B5EF4-FFF2-40B4-BE49-F238E27FC236}">
                  <a16:creationId xmlns:a16="http://schemas.microsoft.com/office/drawing/2014/main" id="{C465F5E7-FD85-DA40-B901-808E8F16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43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60A4AB3F-AFD7-A740-8873-C6B016522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26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95" name="TextBox 25">
              <a:extLst>
                <a:ext uri="{FF2B5EF4-FFF2-40B4-BE49-F238E27FC236}">
                  <a16:creationId xmlns:a16="http://schemas.microsoft.com/office/drawing/2014/main" id="{B90DD7FF-9F6A-EE40-9642-4AB8987D7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124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196" name="Straight Connector 31">
              <a:extLst>
                <a:ext uri="{FF2B5EF4-FFF2-40B4-BE49-F238E27FC236}">
                  <a16:creationId xmlns:a16="http://schemas.microsoft.com/office/drawing/2014/main" id="{47A7D7BB-0D09-254E-BDF3-B6C8355A70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681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84725C-7690-AC42-8C97-DED19F900DB3}"/>
              </a:ext>
            </a:extLst>
          </p:cNvPr>
          <p:cNvGrpSpPr/>
          <p:nvPr/>
        </p:nvGrpSpPr>
        <p:grpSpPr>
          <a:xfrm>
            <a:off x="4902390" y="2520194"/>
            <a:ext cx="3295272" cy="380281"/>
            <a:chOff x="1330634" y="2520194"/>
            <a:chExt cx="7240777" cy="380281"/>
          </a:xfrm>
        </p:grpSpPr>
        <p:sp>
          <p:nvSpPr>
            <p:cNvPr id="85004" name="TextBox 13">
              <a:extLst>
                <a:ext uri="{FF2B5EF4-FFF2-40B4-BE49-F238E27FC236}">
                  <a16:creationId xmlns:a16="http://schemas.microsoft.com/office/drawing/2014/main" id="{27510A09-5CC9-3245-9301-2EECB6913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401" y="2544786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1</a:t>
              </a:r>
            </a:p>
          </p:txBody>
        </p:sp>
        <p:sp>
          <p:nvSpPr>
            <p:cNvPr id="85013" name="TextBox 23">
              <a:extLst>
                <a:ext uri="{FF2B5EF4-FFF2-40B4-BE49-F238E27FC236}">
                  <a16:creationId xmlns:a16="http://schemas.microsoft.com/office/drawing/2014/main" id="{A77CF628-0004-6343-90A6-CD0D2CB48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584" y="2592698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0</a:t>
              </a:r>
            </a:p>
          </p:txBody>
        </p:sp>
        <p:sp>
          <p:nvSpPr>
            <p:cNvPr id="197" name="TextBox 13">
              <a:extLst>
                <a:ext uri="{FF2B5EF4-FFF2-40B4-BE49-F238E27FC236}">
                  <a16:creationId xmlns:a16="http://schemas.microsoft.com/office/drawing/2014/main" id="{F966D016-5761-EA44-9456-89E99515C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156" y="2544786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2</a:t>
              </a:r>
            </a:p>
          </p:txBody>
        </p:sp>
        <p:sp>
          <p:nvSpPr>
            <p:cNvPr id="198" name="TextBox 13">
              <a:extLst>
                <a:ext uri="{FF2B5EF4-FFF2-40B4-BE49-F238E27FC236}">
                  <a16:creationId xmlns:a16="http://schemas.microsoft.com/office/drawing/2014/main" id="{F999C4D2-F900-0C45-B8E7-DB9A004EE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634" y="2520194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9D0ACA-599A-D240-9E84-E1C9D84B53DC}"/>
              </a:ext>
            </a:extLst>
          </p:cNvPr>
          <p:cNvGrpSpPr/>
          <p:nvPr/>
        </p:nvGrpSpPr>
        <p:grpSpPr>
          <a:xfrm>
            <a:off x="848820" y="3019096"/>
            <a:ext cx="3779446" cy="397678"/>
            <a:chOff x="733188" y="3019096"/>
            <a:chExt cx="7690266" cy="397678"/>
          </a:xfrm>
        </p:grpSpPr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0D7588AB-FBCC-204C-8CF7-6C308906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792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Rectangle 21">
              <a:extLst>
                <a:ext uri="{FF2B5EF4-FFF2-40B4-BE49-F238E27FC236}">
                  <a16:creationId xmlns:a16="http://schemas.microsoft.com/office/drawing/2014/main" id="{F5DD4029-E75A-E74C-B115-8BFA8360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047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TextBox 24">
              <a:extLst>
                <a:ext uri="{FF2B5EF4-FFF2-40B4-BE49-F238E27FC236}">
                  <a16:creationId xmlns:a16="http://schemas.microsoft.com/office/drawing/2014/main" id="{082954C0-CECD-2343-93D9-BCE8CFB57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531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1" name="TextBox 25">
              <a:extLst>
                <a:ext uri="{FF2B5EF4-FFF2-40B4-BE49-F238E27FC236}">
                  <a16:creationId xmlns:a16="http://schemas.microsoft.com/office/drawing/2014/main" id="{876CA0AF-F1BF-CF44-BAC3-C6E09EEEF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729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62" name="Straight Connector 31">
              <a:extLst>
                <a:ext uri="{FF2B5EF4-FFF2-40B4-BE49-F238E27FC236}">
                  <a16:creationId xmlns:a16="http://schemas.microsoft.com/office/drawing/2014/main" id="{8DE0C717-DBAC-1540-8E35-84620AF5DA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01285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9CC2C7AB-75A0-C246-A32E-5FABAD77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950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3AC327AF-3181-DA4F-A0EE-16948D3CF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205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TextBox 24">
              <a:extLst>
                <a:ext uri="{FF2B5EF4-FFF2-40B4-BE49-F238E27FC236}">
                  <a16:creationId xmlns:a16="http://schemas.microsoft.com/office/drawing/2014/main" id="{7115F2B9-0B21-0F47-BE14-1DF804CA0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689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34705095-D320-C24D-9E30-1B6A015C9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887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67" name="Straight Connector 31">
              <a:extLst>
                <a:ext uri="{FF2B5EF4-FFF2-40B4-BE49-F238E27FC236}">
                  <a16:creationId xmlns:a16="http://schemas.microsoft.com/office/drawing/2014/main" id="{474D8C6F-F711-D84D-A240-E584917538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8443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CC19614F-BF76-DC41-A21C-463913B1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53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62CB57C5-5C97-B544-A2C5-5698648C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508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TextBox 24">
              <a:extLst>
                <a:ext uri="{FF2B5EF4-FFF2-40B4-BE49-F238E27FC236}">
                  <a16:creationId xmlns:a16="http://schemas.microsoft.com/office/drawing/2014/main" id="{AF876813-F0F4-E14A-AB5E-8B7BEE295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992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73" name="TextBox 25">
              <a:extLst>
                <a:ext uri="{FF2B5EF4-FFF2-40B4-BE49-F238E27FC236}">
                  <a16:creationId xmlns:a16="http://schemas.microsoft.com/office/drawing/2014/main" id="{0C4B3868-B8B2-AD4D-B2BA-AFDCDE4FE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190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74" name="Straight Connector 31">
              <a:extLst>
                <a:ext uri="{FF2B5EF4-FFF2-40B4-BE49-F238E27FC236}">
                  <a16:creationId xmlns:a16="http://schemas.microsoft.com/office/drawing/2014/main" id="{11AE986D-1832-414A-9EBA-15AA4AAE8C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52746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Rectangle 11">
              <a:extLst>
                <a:ext uri="{FF2B5EF4-FFF2-40B4-BE49-F238E27FC236}">
                  <a16:creationId xmlns:a16="http://schemas.microsoft.com/office/drawing/2014/main" id="{79DF5F1B-556B-1148-BA85-FCDB04094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88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3C902FED-FFB3-7B41-BE24-05A7ED63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43" y="3251674"/>
              <a:ext cx="959407" cy="165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5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" name="TextBox 24">
              <a:extLst>
                <a:ext uri="{FF2B5EF4-FFF2-40B4-BE49-F238E27FC236}">
                  <a16:creationId xmlns:a16="http://schemas.microsoft.com/office/drawing/2014/main" id="{71B58E43-C1FB-8441-87AF-8E2F6AD49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26" y="3041718"/>
              <a:ext cx="5160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88" name="TextBox 25">
              <a:extLst>
                <a:ext uri="{FF2B5EF4-FFF2-40B4-BE49-F238E27FC236}">
                  <a16:creationId xmlns:a16="http://schemas.microsoft.com/office/drawing/2014/main" id="{22520533-A0FE-974D-BB0B-F7742F13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124" y="3019096"/>
              <a:ext cx="68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cxnSp>
          <p:nvCxnSpPr>
            <p:cNvPr id="89" name="Straight Connector 31">
              <a:extLst>
                <a:ext uri="{FF2B5EF4-FFF2-40B4-BE49-F238E27FC236}">
                  <a16:creationId xmlns:a16="http://schemas.microsoft.com/office/drawing/2014/main" id="{7E689B07-BEE1-5C49-B218-E3E85E641E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681" y="3279702"/>
              <a:ext cx="0" cy="137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25F75D1-E3E6-CA40-BA29-4701F4E8E021}"/>
              </a:ext>
            </a:extLst>
          </p:cNvPr>
          <p:cNvGrpSpPr/>
          <p:nvPr/>
        </p:nvGrpSpPr>
        <p:grpSpPr>
          <a:xfrm>
            <a:off x="1451720" y="2492207"/>
            <a:ext cx="3295272" cy="380281"/>
            <a:chOff x="1330634" y="2520194"/>
            <a:chExt cx="7240777" cy="380281"/>
          </a:xfrm>
        </p:grpSpPr>
        <p:sp>
          <p:nvSpPr>
            <p:cNvPr id="91" name="TextBox 13">
              <a:extLst>
                <a:ext uri="{FF2B5EF4-FFF2-40B4-BE49-F238E27FC236}">
                  <a16:creationId xmlns:a16="http://schemas.microsoft.com/office/drawing/2014/main" id="{B17FC367-1A60-B74E-B94E-6CB4450A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401" y="2544786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5</a:t>
              </a:r>
            </a:p>
          </p:txBody>
        </p:sp>
        <p:sp>
          <p:nvSpPr>
            <p:cNvPr id="92" name="TextBox 23">
              <a:extLst>
                <a:ext uri="{FF2B5EF4-FFF2-40B4-BE49-F238E27FC236}">
                  <a16:creationId xmlns:a16="http://schemas.microsoft.com/office/drawing/2014/main" id="{4AE9A9EF-90F3-134B-AD1C-4F3148521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584" y="2592698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4</a:t>
              </a:r>
            </a:p>
          </p:txBody>
        </p:sp>
        <p:sp>
          <p:nvSpPr>
            <p:cNvPr id="93" name="TextBox 13">
              <a:extLst>
                <a:ext uri="{FF2B5EF4-FFF2-40B4-BE49-F238E27FC236}">
                  <a16:creationId xmlns:a16="http://schemas.microsoft.com/office/drawing/2014/main" id="{77484C2F-04E9-374D-AF00-5CC744C50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156" y="2544786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6</a:t>
              </a:r>
            </a:p>
          </p:txBody>
        </p:sp>
        <p:sp>
          <p:nvSpPr>
            <p:cNvPr id="94" name="TextBox 13">
              <a:extLst>
                <a:ext uri="{FF2B5EF4-FFF2-40B4-BE49-F238E27FC236}">
                  <a16:creationId xmlns:a16="http://schemas.microsoft.com/office/drawing/2014/main" id="{F1F72081-8061-D54D-B313-3384B063C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634" y="2520194"/>
              <a:ext cx="1528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70C0"/>
                  </a:solidFill>
                  <a:latin typeface="Arial" panose="020B0604020202020204" pitchFamily="34" charset="0"/>
                </a:rPr>
                <a:t>Way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307485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Range of Set-Associative Caches</a:t>
            </a:r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71204"/>
            <a:ext cx="7370018" cy="16737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+mn-ea"/>
                <a:cs typeface="+mn-cs"/>
              </a:rPr>
              <a:t>For a fixed-size cache, and a given block size, each increase by a factor of two in associativity doubles the number of blocks per set (i.e., the number of “ways”) and halves the number of sets </a:t>
            </a:r>
          </a:p>
          <a:p>
            <a:pPr lvl="1"/>
            <a:r>
              <a:rPr lang="en-US" dirty="0"/>
              <a:t>Decreases the size of the index by 1 bit and increases the size of the tag by 1 bit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779521" y="4419129"/>
            <a:ext cx="5300858" cy="5529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5606190" y="4419130"/>
            <a:ext cx="0" cy="54221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10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789940" y="4498651"/>
            <a:ext cx="13538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charset="0"/>
              </a:rPr>
              <a:t>Block offset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50154" y="4501116"/>
            <a:ext cx="7100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charset="0"/>
              </a:rPr>
              <a:t>Index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47124" y="4511818"/>
            <a:ext cx="5038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charset="0"/>
              </a:rPr>
              <a:t>Tag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93657" y="3779407"/>
            <a:ext cx="3190938" cy="1181943"/>
            <a:chOff x="2867542" y="3528877"/>
            <a:chExt cx="4254584" cy="1575924"/>
          </a:xfrm>
        </p:grpSpPr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4523477" y="4381842"/>
              <a:ext cx="0" cy="722959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100" b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7542" y="3528877"/>
              <a:ext cx="42545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More Associativity (more ways)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>
              <a:off x="3841267" y="4219500"/>
              <a:ext cx="1343394" cy="1588"/>
            </a:xfrm>
            <a:prstGeom prst="straightConnector1">
              <a:avLst/>
            </a:prstGeom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7400" y="5143500"/>
            <a:ext cx="4909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What if we can also change the block size?</a:t>
            </a:r>
          </a:p>
        </p:txBody>
      </p:sp>
      <p:sp>
        <p:nvSpPr>
          <p:cNvPr id="25" name="Google Shape;601;g5ce8b99149_0_339">
            <a:extLst>
              <a:ext uri="{FF2B5EF4-FFF2-40B4-BE49-F238E27FC236}">
                <a16:creationId xmlns:a16="http://schemas.microsoft.com/office/drawing/2014/main" id="{AE9A140D-FB14-E84E-AF07-5C1C094C411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923920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478E-6 2.14451E-6 L 0.04602 2.1445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47"/>
            <a:ext cx="8229600" cy="1143000"/>
          </a:xfrm>
        </p:spPr>
        <p:txBody>
          <a:bodyPr/>
          <a:lstStyle/>
          <a:p>
            <a:r>
              <a:rPr lang="en-US" dirty="0"/>
              <a:t>Set Associate Caches: 1-way to 8-way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698"/>
            <a:ext cx="8435280" cy="13144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latin typeface="Calibri" panose="020F0502020204030204" pitchFamily="34" charset="0"/>
              </a:rPr>
              <a:t>Direct Mapped: 8 blocks, 1 way, 1 tag comparator, 8 sets (1 block / set), index 3 bits</a:t>
            </a:r>
          </a:p>
          <a:p>
            <a:pPr marL="342900" indent="-342900" fontAlgn="base"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latin typeface="Calibri" panose="020F0502020204030204" pitchFamily="34" charset="0"/>
              </a:rPr>
              <a:t>2 Way Set Associative: 8 blocks, 2 ways, 2 tag comparators, 4 sets (2 blocks/set), index 2 bits</a:t>
            </a:r>
          </a:p>
          <a:p>
            <a:pPr marL="342900" indent="-342900" fontAlgn="base"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latin typeface="Calibri" panose="020F0502020204030204" pitchFamily="34" charset="0"/>
              </a:rPr>
              <a:t>4 Way Set Associative: 8 blocks, 4 ways, 4 tag comparators, 2 sets (4 blocks/set), index 1  bit, </a:t>
            </a:r>
          </a:p>
          <a:p>
            <a:pPr marL="342900" indent="-342900" fontAlgn="base"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1600" dirty="0">
                <a:latin typeface="Calibri" panose="020F0502020204030204" pitchFamily="34" charset="0"/>
              </a:rPr>
              <a:t>Fully Associative: 8 blocks, 8 ways, 8 tag comparators, 1 set (8 blocks / set), index 0 bit</a:t>
            </a:r>
          </a:p>
          <a:p>
            <a:pPr marL="342900" indent="-342900" fontAlgn="base"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43265" y="3314700"/>
            <a:ext cx="1742685" cy="2286000"/>
            <a:chOff x="191020" y="3276600"/>
            <a:chExt cx="2323580" cy="3048000"/>
          </a:xfrm>
        </p:grpSpPr>
        <p:sp>
          <p:nvSpPr>
            <p:cNvPr id="12" name="Rectangle 11"/>
            <p:cNvSpPr/>
            <p:nvPr/>
          </p:nvSpPr>
          <p:spPr>
            <a:xfrm>
              <a:off x="1371600" y="3276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657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4038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4419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020" y="3282435"/>
              <a:ext cx="123666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DM: 8 sets</a:t>
              </a:r>
            </a:p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1 way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4800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5181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5562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5943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12610" y="3338472"/>
            <a:ext cx="1742685" cy="2286000"/>
            <a:chOff x="2835729" y="3276600"/>
            <a:chExt cx="2323580" cy="3048000"/>
          </a:xfrm>
        </p:grpSpPr>
        <p:sp>
          <p:nvSpPr>
            <p:cNvPr id="17" name="Rectangle 16"/>
            <p:cNvSpPr/>
            <p:nvPr/>
          </p:nvSpPr>
          <p:spPr>
            <a:xfrm>
              <a:off x="4016309" y="3276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6309" y="3657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6309" y="4038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6309" y="4419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5729" y="3282435"/>
              <a:ext cx="103558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FA: 1 set</a:t>
              </a:r>
            </a:p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8 ways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16309" y="4800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6309" y="5181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6309" y="5562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6309" y="5943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95736" y="3380507"/>
            <a:ext cx="2297949" cy="2286000"/>
            <a:chOff x="5715000" y="3264358"/>
            <a:chExt cx="3063933" cy="3048000"/>
          </a:xfrm>
        </p:grpSpPr>
        <p:sp>
          <p:nvSpPr>
            <p:cNvPr id="26" name="Rectangle 25"/>
            <p:cNvSpPr/>
            <p:nvPr/>
          </p:nvSpPr>
          <p:spPr>
            <a:xfrm>
              <a:off x="6895580" y="3264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95580" y="3645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95580" y="4026358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95580" y="4407358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0" y="3270193"/>
              <a:ext cx="122606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2 Way SA: </a:t>
              </a:r>
              <a:br>
                <a:rPr lang="en-US" sz="1350" b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4 sets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3914" y="3472934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>
                  <a:solidFill>
                    <a:prstClr val="black"/>
                  </a:solidFill>
                  <a:latin typeface="Calibri"/>
                </a:rPr>
                <a:t>Set 0</a:t>
              </a:r>
              <a:endParaRPr lang="en-US" sz="135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3914" y="4178697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>
                  <a:solidFill>
                    <a:prstClr val="black"/>
                  </a:solidFill>
                  <a:latin typeface="Calibri"/>
                </a:rPr>
                <a:t>Set 1</a:t>
              </a:r>
              <a:endParaRPr lang="en-US" sz="135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5917" y="5020905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Set 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65917" y="5726669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Set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95580" y="4788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95580" y="5169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95580" y="5550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95580" y="5931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87304" y="3344103"/>
            <a:ext cx="2297949" cy="2286000"/>
            <a:chOff x="9037094" y="3215820"/>
            <a:chExt cx="3063933" cy="3048000"/>
          </a:xfrm>
        </p:grpSpPr>
        <p:sp>
          <p:nvSpPr>
            <p:cNvPr id="41" name="Rectangle 40"/>
            <p:cNvSpPr/>
            <p:nvPr/>
          </p:nvSpPr>
          <p:spPr>
            <a:xfrm>
              <a:off x="10217674" y="3215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7674" y="3596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7674" y="3977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7674" y="4358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37094" y="3221655"/>
              <a:ext cx="122606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4 Way SA: </a:t>
              </a:r>
              <a:br>
                <a:rPr lang="en-US" sz="1350" b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2 sets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356008" y="3821668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>
                  <a:solidFill>
                    <a:prstClr val="black"/>
                  </a:solidFill>
                  <a:latin typeface="Calibri"/>
                </a:rPr>
                <a:t>Set 0</a:t>
              </a:r>
              <a:endParaRPr lang="en-US" sz="135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388011" y="5345668"/>
              <a:ext cx="7130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black"/>
                  </a:solidFill>
                  <a:latin typeface="Calibri"/>
                </a:rPr>
                <a:t>Set 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17674" y="4739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217674" y="5120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17674" y="5501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217674" y="5882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</p:grpSp>
      <p:sp>
        <p:nvSpPr>
          <p:cNvPr id="58" name="Google Shape;601;g5ce8b99149_0_339">
            <a:extLst>
              <a:ext uri="{FF2B5EF4-FFF2-40B4-BE49-F238E27FC236}">
                <a16:creationId xmlns:a16="http://schemas.microsoft.com/office/drawing/2014/main" id="{139FC365-D0C0-A542-B0E6-F9CCDDDE496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658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5B6922-36BF-EF4F-AA8A-410466C7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Associative Caches: Another view</a:t>
            </a:r>
          </a:p>
        </p:txBody>
      </p:sp>
      <p:sp>
        <p:nvSpPr>
          <p:cNvPr id="8272" name="Rectangle 80">
            <a:extLst>
              <a:ext uri="{FF2B5EF4-FFF2-40B4-BE49-F238E27FC236}">
                <a16:creationId xmlns:a16="http://schemas.microsoft.com/office/drawing/2014/main" id="{07D3E4BA-B116-8B4B-B025-26E051C77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720894"/>
            <a:ext cx="7162800" cy="11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3200" indent="-203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32 blocks mapped to 8 blocks in cache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Block 12 placed in 8 block cache: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Fully associative, direct mapped, 2-way set associative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S.A. Mapping = Block Number Modulo Number Sets</a:t>
            </a:r>
          </a:p>
        </p:txBody>
      </p:sp>
      <p:sp>
        <p:nvSpPr>
          <p:cNvPr id="8273" name="Text Box 81">
            <a:extLst>
              <a:ext uri="{FF2B5EF4-FFF2-40B4-BE49-F238E27FC236}">
                <a16:creationId xmlns:a16="http://schemas.microsoft.com/office/drawing/2014/main" id="{DB77E0F5-8D42-5C46-98AA-26523FA5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0"/>
            <a:ext cx="11961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0">
                <a:latin typeface="Calibri" panose="020F0502020204030204" pitchFamily="34" charset="0"/>
                <a:cs typeface="Calibri" panose="020F0502020204030204" pitchFamily="34" charset="0"/>
              </a:rPr>
              <a:t>0 1 2 3 4 5 6 7</a:t>
            </a:r>
            <a:endParaRPr lang="en-US" altLang="en-US" sz="1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4" name="Rectangle 82">
            <a:extLst>
              <a:ext uri="{FF2B5EF4-FFF2-40B4-BE49-F238E27FC236}">
                <a16:creationId xmlns:a16="http://schemas.microsoft.com/office/drawing/2014/main" id="{98E7E4E6-2795-6F46-A09E-C0E147C2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5" name="Rectangle 83">
            <a:extLst>
              <a:ext uri="{FF2B5EF4-FFF2-40B4-BE49-F238E27FC236}">
                <a16:creationId xmlns:a16="http://schemas.microsoft.com/office/drawing/2014/main" id="{F4B01172-EEF7-3B48-B183-D45F92C0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6" name="Rectangle 84">
            <a:extLst>
              <a:ext uri="{FF2B5EF4-FFF2-40B4-BE49-F238E27FC236}">
                <a16:creationId xmlns:a16="http://schemas.microsoft.com/office/drawing/2014/main" id="{1BC396AC-9EE5-A247-8C60-60551686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7" name="Rectangle 85">
            <a:extLst>
              <a:ext uri="{FF2B5EF4-FFF2-40B4-BE49-F238E27FC236}">
                <a16:creationId xmlns:a16="http://schemas.microsoft.com/office/drawing/2014/main" id="{8EE33648-083A-A340-AD40-002A02C7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8" name="Rectangle 86">
            <a:extLst>
              <a:ext uri="{FF2B5EF4-FFF2-40B4-BE49-F238E27FC236}">
                <a16:creationId xmlns:a16="http://schemas.microsoft.com/office/drawing/2014/main" id="{7A4E4E28-2385-1746-A53C-623B585A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79" name="Rectangle 87">
            <a:extLst>
              <a:ext uri="{FF2B5EF4-FFF2-40B4-BE49-F238E27FC236}">
                <a16:creationId xmlns:a16="http://schemas.microsoft.com/office/drawing/2014/main" id="{0270AA96-B948-0441-B1E5-84ACD779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80" name="Rectangle 88">
            <a:extLst>
              <a:ext uri="{FF2B5EF4-FFF2-40B4-BE49-F238E27FC236}">
                <a16:creationId xmlns:a16="http://schemas.microsoft.com/office/drawing/2014/main" id="{100077C5-C49B-D647-B84E-56EB63D0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81" name="Text Box 89">
            <a:extLst>
              <a:ext uri="{FF2B5EF4-FFF2-40B4-BE49-F238E27FC236}">
                <a16:creationId xmlns:a16="http://schemas.microsoft.com/office/drawing/2014/main" id="{064FF530-0590-0C48-89F1-CF38805F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2" y="2895600"/>
            <a:ext cx="588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400" b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  <a:p>
            <a:pPr algn="r" eaLnBrk="0" hangingPunct="0"/>
            <a:r>
              <a:rPr lang="en-US" altLang="en-US" sz="1400" b="0">
                <a:latin typeface="Calibri" panose="020F0502020204030204" pitchFamily="34" charset="0"/>
                <a:cs typeface="Calibri" panose="020F0502020204030204" pitchFamily="34" charset="0"/>
              </a:rPr>
              <a:t>no.</a:t>
            </a:r>
          </a:p>
        </p:txBody>
      </p:sp>
      <p:sp>
        <p:nvSpPr>
          <p:cNvPr id="8282" name="Text Box 90">
            <a:extLst>
              <a:ext uri="{FF2B5EF4-FFF2-40B4-BE49-F238E27FC236}">
                <a16:creationId xmlns:a16="http://schemas.microsoft.com/office/drawing/2014/main" id="{0CA825F5-6E96-A946-AE88-BD21503D3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1994311"/>
            <a:ext cx="16922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associative:</a:t>
            </a:r>
          </a:p>
          <a:p>
            <a:pPr eaLnBrk="0" hangingPunct="0"/>
            <a:r>
              <a:rPr lang="en-US" altLang="en-US" sz="1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12 can go anywhere</a:t>
            </a:r>
            <a:endParaRPr lang="en-US" altLang="en-US" sz="18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83" name="Group 91">
            <a:extLst>
              <a:ext uri="{FF2B5EF4-FFF2-40B4-BE49-F238E27FC236}">
                <a16:creationId xmlns:a16="http://schemas.microsoft.com/office/drawing/2014/main" id="{FE084826-A8F8-F04E-A117-4158EB3DC66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1981200"/>
            <a:ext cx="2447926" cy="2274888"/>
            <a:chOff x="2227" y="1632"/>
            <a:chExt cx="1542" cy="1433"/>
          </a:xfrm>
        </p:grpSpPr>
        <p:sp>
          <p:nvSpPr>
            <p:cNvPr id="8284" name="Text Box 92">
              <a:extLst>
                <a:ext uri="{FF2B5EF4-FFF2-40B4-BE49-F238E27FC236}">
                  <a16:creationId xmlns:a16="http://schemas.microsoft.com/office/drawing/2014/main" id="{1FFEB306-B4D8-B04A-BB67-8C6BD32C4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56"/>
              <a:ext cx="7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0 1 2 3 4 5 6 7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285" name="Group 93">
              <a:extLst>
                <a:ext uri="{FF2B5EF4-FFF2-40B4-BE49-F238E27FC236}">
                  <a16:creationId xmlns:a16="http://schemas.microsoft.com/office/drawing/2014/main" id="{2B275A53-E264-0747-B4B4-7E9B4BAD3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2441"/>
              <a:ext cx="768" cy="624"/>
              <a:chOff x="2653" y="2441"/>
              <a:chExt cx="768" cy="624"/>
            </a:xfrm>
          </p:grpSpPr>
          <p:sp>
            <p:nvSpPr>
              <p:cNvPr id="8286" name="Rectangle 94">
                <a:extLst>
                  <a:ext uri="{FF2B5EF4-FFF2-40B4-BE49-F238E27FC236}">
                    <a16:creationId xmlns:a16="http://schemas.microsoft.com/office/drawing/2014/main" id="{222BF649-1EB8-D245-B510-F3B85C13C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7" name="Rectangle 95">
                <a:extLst>
                  <a:ext uri="{FF2B5EF4-FFF2-40B4-BE49-F238E27FC236}">
                    <a16:creationId xmlns:a16="http://schemas.microsoft.com/office/drawing/2014/main" id="{D666F12E-317C-3846-BFC9-BBD03B959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8" name="Rectangle 96">
                <a:extLst>
                  <a:ext uri="{FF2B5EF4-FFF2-40B4-BE49-F238E27FC236}">
                    <a16:creationId xmlns:a16="http://schemas.microsoft.com/office/drawing/2014/main" id="{1309BEF2-3D8E-114F-9EBE-AD19F658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9" name="Rectangle 97">
                <a:extLst>
                  <a:ext uri="{FF2B5EF4-FFF2-40B4-BE49-F238E27FC236}">
                    <a16:creationId xmlns:a16="http://schemas.microsoft.com/office/drawing/2014/main" id="{3FB2A372-B183-1249-AA4D-18118E255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0" name="Rectangle 98">
                <a:extLst>
                  <a:ext uri="{FF2B5EF4-FFF2-40B4-BE49-F238E27FC236}">
                    <a16:creationId xmlns:a16="http://schemas.microsoft.com/office/drawing/2014/main" id="{0195A597-B4F2-8949-83D0-C53456310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441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1" name="Rectangle 99">
                <a:extLst>
                  <a:ext uri="{FF2B5EF4-FFF2-40B4-BE49-F238E27FC236}">
                    <a16:creationId xmlns:a16="http://schemas.microsoft.com/office/drawing/2014/main" id="{A7B49E24-F486-D34F-99D7-77336A98A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2" name="Rectangle 100">
                <a:extLst>
                  <a:ext uri="{FF2B5EF4-FFF2-40B4-BE49-F238E27FC236}">
                    <a16:creationId xmlns:a16="http://schemas.microsoft.com/office/drawing/2014/main" id="{101CAF7E-8D65-B046-8A96-C5C9B4FD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3" name="Rectangle 101">
                <a:extLst>
                  <a:ext uri="{FF2B5EF4-FFF2-40B4-BE49-F238E27FC236}">
                    <a16:creationId xmlns:a16="http://schemas.microsoft.com/office/drawing/2014/main" id="{8979A8D7-868A-EF4E-8180-6FA3BF2F6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41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294" name="Text Box 102">
              <a:extLst>
                <a:ext uri="{FF2B5EF4-FFF2-40B4-BE49-F238E27FC236}">
                  <a16:creationId xmlns:a16="http://schemas.microsoft.com/office/drawing/2014/main" id="{D2C0D837-E0E2-8746-AEEB-846F6F1EC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208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no.</a:t>
              </a:r>
            </a:p>
          </p:txBody>
        </p:sp>
        <p:sp>
          <p:nvSpPr>
            <p:cNvPr id="8295" name="Text Box 103">
              <a:extLst>
                <a:ext uri="{FF2B5EF4-FFF2-40B4-BE49-F238E27FC236}">
                  <a16:creationId xmlns:a16="http://schemas.microsoft.com/office/drawing/2014/main" id="{344B9DC6-D9AC-0349-8616-6C040504F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32"/>
              <a:ext cx="1177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Direct mapped:</a:t>
              </a:r>
            </a:p>
            <a:p>
              <a:pPr eaLnBrk="0" hangingPunct="0"/>
              <a:r>
                <a:rPr lang="en-US" altLang="en-US" sz="1400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block 12 can go only into block 4 (12 mod 8)</a:t>
              </a:r>
              <a:endParaRPr lang="en-US" alt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96" name="Group 104">
            <a:extLst>
              <a:ext uri="{FF2B5EF4-FFF2-40B4-BE49-F238E27FC236}">
                <a16:creationId xmlns:a16="http://schemas.microsoft.com/office/drawing/2014/main" id="{CCA96B7F-DA36-4642-948D-E66407532799}"/>
              </a:ext>
            </a:extLst>
          </p:cNvPr>
          <p:cNvGrpSpPr>
            <a:grpSpLocks/>
          </p:cNvGrpSpPr>
          <p:nvPr/>
        </p:nvGrpSpPr>
        <p:grpSpPr bwMode="auto">
          <a:xfrm>
            <a:off x="5821364" y="1981200"/>
            <a:ext cx="2271713" cy="2886075"/>
            <a:chOff x="3907" y="1728"/>
            <a:chExt cx="1431" cy="1818"/>
          </a:xfrm>
        </p:grpSpPr>
        <p:sp>
          <p:nvSpPr>
            <p:cNvPr id="8297" name="Text Box 105">
              <a:extLst>
                <a:ext uri="{FF2B5EF4-FFF2-40B4-BE49-F238E27FC236}">
                  <a16:creationId xmlns:a16="http://schemas.microsoft.com/office/drawing/2014/main" id="{6083C756-72FA-504C-A23D-BBDF81A64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52"/>
              <a:ext cx="7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0 1 2 3 4 5 6 7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98" name="Rectangle 106">
              <a:extLst>
                <a:ext uri="{FF2B5EF4-FFF2-40B4-BE49-F238E27FC236}">
                  <a16:creationId xmlns:a16="http://schemas.microsoft.com/office/drawing/2014/main" id="{0B15A313-9732-D648-A90A-EC8B87C0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537"/>
              <a:ext cx="96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99" name="Rectangle 107">
              <a:extLst>
                <a:ext uri="{FF2B5EF4-FFF2-40B4-BE49-F238E27FC236}">
                  <a16:creationId xmlns:a16="http://schemas.microsoft.com/office/drawing/2014/main" id="{42A04FD4-4B65-1A4D-A1CF-B6B57AA11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537"/>
              <a:ext cx="96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0" name="Rectangle 108">
              <a:extLst>
                <a:ext uri="{FF2B5EF4-FFF2-40B4-BE49-F238E27FC236}">
                  <a16:creationId xmlns:a16="http://schemas.microsoft.com/office/drawing/2014/main" id="{C03868D6-09E1-2E41-92A7-40D6FA4A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1" name="Rectangle 109">
              <a:extLst>
                <a:ext uri="{FF2B5EF4-FFF2-40B4-BE49-F238E27FC236}">
                  <a16:creationId xmlns:a16="http://schemas.microsoft.com/office/drawing/2014/main" id="{F4806656-6AE5-FF47-A785-E3A1D782B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2" name="Rectangle 110">
              <a:extLst>
                <a:ext uri="{FF2B5EF4-FFF2-40B4-BE49-F238E27FC236}">
                  <a16:creationId xmlns:a16="http://schemas.microsoft.com/office/drawing/2014/main" id="{661C5F8C-958F-7E43-9523-316BDB3E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3" name="Rectangle 111">
              <a:extLst>
                <a:ext uri="{FF2B5EF4-FFF2-40B4-BE49-F238E27FC236}">
                  <a16:creationId xmlns:a16="http://schemas.microsoft.com/office/drawing/2014/main" id="{6D24843C-A20C-FA41-9B66-F4BDCF6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4" name="Rectangle 112">
              <a:extLst>
                <a:ext uri="{FF2B5EF4-FFF2-40B4-BE49-F238E27FC236}">
                  <a16:creationId xmlns:a16="http://schemas.microsoft.com/office/drawing/2014/main" id="{641BAA2B-10BC-1243-AB18-65F2A596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5" name="Rectangle 113">
              <a:extLst>
                <a:ext uri="{FF2B5EF4-FFF2-40B4-BE49-F238E27FC236}">
                  <a16:creationId xmlns:a16="http://schemas.microsoft.com/office/drawing/2014/main" id="{8F111724-3A3E-6C42-8014-7E46FEA7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2537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6" name="Text Box 114">
              <a:extLst>
                <a:ext uri="{FF2B5EF4-FFF2-40B4-BE49-F238E27FC236}">
                  <a16:creationId xmlns:a16="http://schemas.microsoft.com/office/drawing/2014/main" id="{3B7489D4-99F8-984F-87C9-24D5B5F6B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" y="2304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no.</a:t>
              </a:r>
            </a:p>
          </p:txBody>
        </p:sp>
        <p:sp>
          <p:nvSpPr>
            <p:cNvPr id="8307" name="Text Box 115">
              <a:extLst>
                <a:ext uri="{FF2B5EF4-FFF2-40B4-BE49-F238E27FC236}">
                  <a16:creationId xmlns:a16="http://schemas.microsoft.com/office/drawing/2014/main" id="{CF09D807-60C3-3E43-BD83-F85CC20F0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728"/>
              <a:ext cx="106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Set associative:</a:t>
              </a:r>
            </a:p>
            <a:p>
              <a:pPr eaLnBrk="0" hangingPunct="0"/>
              <a:r>
                <a:rPr lang="en-US" altLang="en-US" sz="1400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block 12 can go anywhere in set 0 (12 mod 4)</a:t>
              </a:r>
              <a:endParaRPr lang="en-US" alt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8" name="Text Box 116">
              <a:extLst>
                <a:ext uri="{FF2B5EF4-FFF2-40B4-BE49-F238E27FC236}">
                  <a16:creationId xmlns:a16="http://schemas.microsoft.com/office/drawing/2014/main" id="{0F53AD91-D4DC-864E-BEC6-AD37DF30C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216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</a:p>
            <a:p>
              <a:pPr algn="ctr" eaLnBrk="0" hangingPunct="0"/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9" name="Text Box 117">
              <a:extLst>
                <a:ext uri="{FF2B5EF4-FFF2-40B4-BE49-F238E27FC236}">
                  <a16:creationId xmlns:a16="http://schemas.microsoft.com/office/drawing/2014/main" id="{B32398BF-804D-3844-951C-74F31835A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3" y="3216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</a:p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0" name="Text Box 118">
              <a:extLst>
                <a:ext uri="{FF2B5EF4-FFF2-40B4-BE49-F238E27FC236}">
                  <a16:creationId xmlns:a16="http://schemas.microsoft.com/office/drawing/2014/main" id="{7AEBF3F0-294A-1147-B8C7-10D9B455E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3216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</a:p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1" name="Text Box 119">
              <a:extLst>
                <a:ext uri="{FF2B5EF4-FFF2-40B4-BE49-F238E27FC236}">
                  <a16:creationId xmlns:a16="http://schemas.microsoft.com/office/drawing/2014/main" id="{F0FA8FF2-E4A9-244E-AE57-391067C0D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3216"/>
              <a:ext cx="2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</a:p>
            <a:p>
              <a:pPr algn="ct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312" name="Rectangle 120">
            <a:extLst>
              <a:ext uri="{FF2B5EF4-FFF2-40B4-BE49-F238E27FC236}">
                <a16:creationId xmlns:a16="http://schemas.microsoft.com/office/drawing/2014/main" id="{745205A4-A371-B247-B9C2-CE1F10EE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3265488"/>
            <a:ext cx="152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313" name="Group 121">
            <a:extLst>
              <a:ext uri="{FF2B5EF4-FFF2-40B4-BE49-F238E27FC236}">
                <a16:creationId xmlns:a16="http://schemas.microsoft.com/office/drawing/2014/main" id="{486B0483-15F7-3B48-9E4F-68FE56EA9ED1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4495800"/>
            <a:ext cx="5767390" cy="1984375"/>
            <a:chOff x="403" y="2784"/>
            <a:chExt cx="3633" cy="1250"/>
          </a:xfrm>
        </p:grpSpPr>
        <p:sp>
          <p:nvSpPr>
            <p:cNvPr id="8314" name="Rectangle 122">
              <a:extLst>
                <a:ext uri="{FF2B5EF4-FFF2-40B4-BE49-F238E27FC236}">
                  <a16:creationId xmlns:a16="http://schemas.microsoft.com/office/drawing/2014/main" id="{255CA272-CFDE-DA42-9BC6-501A181F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5" name="Rectangle 123">
              <a:extLst>
                <a:ext uri="{FF2B5EF4-FFF2-40B4-BE49-F238E27FC236}">
                  <a16:creationId xmlns:a16="http://schemas.microsoft.com/office/drawing/2014/main" id="{20D26D22-4C4F-1844-AA0E-1C214A2B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6" name="Rectangle 124">
              <a:extLst>
                <a:ext uri="{FF2B5EF4-FFF2-40B4-BE49-F238E27FC236}">
                  <a16:creationId xmlns:a16="http://schemas.microsoft.com/office/drawing/2014/main" id="{B90AC28B-4CD7-ED40-BAA6-44FF3B38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7" name="Rectangle 125">
              <a:extLst>
                <a:ext uri="{FF2B5EF4-FFF2-40B4-BE49-F238E27FC236}">
                  <a16:creationId xmlns:a16="http://schemas.microsoft.com/office/drawing/2014/main" id="{BFF72618-D95B-AD48-BE01-897F5EA1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8" name="Rectangle 126">
              <a:extLst>
                <a:ext uri="{FF2B5EF4-FFF2-40B4-BE49-F238E27FC236}">
                  <a16:creationId xmlns:a16="http://schemas.microsoft.com/office/drawing/2014/main" id="{98875F4C-DDB8-2541-93C0-CFCFAEAC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9" name="Rectangle 127">
              <a:extLst>
                <a:ext uri="{FF2B5EF4-FFF2-40B4-BE49-F238E27FC236}">
                  <a16:creationId xmlns:a16="http://schemas.microsoft.com/office/drawing/2014/main" id="{2BE63092-04DB-AC42-850C-8513AAAA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0" name="Rectangle 128">
              <a:extLst>
                <a:ext uri="{FF2B5EF4-FFF2-40B4-BE49-F238E27FC236}">
                  <a16:creationId xmlns:a16="http://schemas.microsoft.com/office/drawing/2014/main" id="{478C37CA-0D51-D74C-BF35-9A84FDD3F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1" name="Rectangle 129">
              <a:extLst>
                <a:ext uri="{FF2B5EF4-FFF2-40B4-BE49-F238E27FC236}">
                  <a16:creationId xmlns:a16="http://schemas.microsoft.com/office/drawing/2014/main" id="{3CF29DF1-B502-274C-BF4C-E70880B0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2" name="Rectangle 130">
              <a:extLst>
                <a:ext uri="{FF2B5EF4-FFF2-40B4-BE49-F238E27FC236}">
                  <a16:creationId xmlns:a16="http://schemas.microsoft.com/office/drawing/2014/main" id="{71BF4B61-89FB-014A-9089-754A6E4F0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3" name="Rectangle 131">
              <a:extLst>
                <a:ext uri="{FF2B5EF4-FFF2-40B4-BE49-F238E27FC236}">
                  <a16:creationId xmlns:a16="http://schemas.microsoft.com/office/drawing/2014/main" id="{EE773591-4EA0-D443-84FA-80C109DA9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4" name="Rectangle 132">
              <a:extLst>
                <a:ext uri="{FF2B5EF4-FFF2-40B4-BE49-F238E27FC236}">
                  <a16:creationId xmlns:a16="http://schemas.microsoft.com/office/drawing/2014/main" id="{8C9D2FAD-3A0D-8C41-BC70-51A59C38C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5" name="Rectangle 133">
              <a:extLst>
                <a:ext uri="{FF2B5EF4-FFF2-40B4-BE49-F238E27FC236}">
                  <a16:creationId xmlns:a16="http://schemas.microsoft.com/office/drawing/2014/main" id="{AEAF061F-C7CC-A748-B049-47D1A332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6" name="Rectangle 134">
              <a:extLst>
                <a:ext uri="{FF2B5EF4-FFF2-40B4-BE49-F238E27FC236}">
                  <a16:creationId xmlns:a16="http://schemas.microsoft.com/office/drawing/2014/main" id="{284A8D1D-24A8-8744-B5A9-16ED1A32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96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7" name="Rectangle 135">
              <a:extLst>
                <a:ext uri="{FF2B5EF4-FFF2-40B4-BE49-F238E27FC236}">
                  <a16:creationId xmlns:a16="http://schemas.microsoft.com/office/drawing/2014/main" id="{C0852871-5A58-2940-9DB8-858D7A5D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8" name="Rectangle 136">
              <a:extLst>
                <a:ext uri="{FF2B5EF4-FFF2-40B4-BE49-F238E27FC236}">
                  <a16:creationId xmlns:a16="http://schemas.microsoft.com/office/drawing/2014/main" id="{190E13BC-AE00-C741-B92F-B8007A64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9" name="Rectangle 137">
              <a:extLst>
                <a:ext uri="{FF2B5EF4-FFF2-40B4-BE49-F238E27FC236}">
                  <a16:creationId xmlns:a16="http://schemas.microsoft.com/office/drawing/2014/main" id="{E80E1110-8087-5F48-B31E-32700C231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0" name="Rectangle 138">
              <a:extLst>
                <a:ext uri="{FF2B5EF4-FFF2-40B4-BE49-F238E27FC236}">
                  <a16:creationId xmlns:a16="http://schemas.microsoft.com/office/drawing/2014/main" id="{7F33F5DA-EC49-1344-97BC-28083CE6F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1" name="Rectangle 139">
              <a:extLst>
                <a:ext uri="{FF2B5EF4-FFF2-40B4-BE49-F238E27FC236}">
                  <a16:creationId xmlns:a16="http://schemas.microsoft.com/office/drawing/2014/main" id="{696B95C5-AC66-AB49-9B90-9E8D708F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2" name="Rectangle 140">
              <a:extLst>
                <a:ext uri="{FF2B5EF4-FFF2-40B4-BE49-F238E27FC236}">
                  <a16:creationId xmlns:a16="http://schemas.microsoft.com/office/drawing/2014/main" id="{18A89200-8269-4845-8111-C4852830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3" name="Rectangle 141">
              <a:extLst>
                <a:ext uri="{FF2B5EF4-FFF2-40B4-BE49-F238E27FC236}">
                  <a16:creationId xmlns:a16="http://schemas.microsoft.com/office/drawing/2014/main" id="{CA9E45F4-78D1-3940-ADCB-3E4A0048C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4" name="Rectangle 142">
              <a:extLst>
                <a:ext uri="{FF2B5EF4-FFF2-40B4-BE49-F238E27FC236}">
                  <a16:creationId xmlns:a16="http://schemas.microsoft.com/office/drawing/2014/main" id="{47DD6D45-AC5F-8E4C-B424-7C77F0AA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5" name="Rectangle 143">
              <a:extLst>
                <a:ext uri="{FF2B5EF4-FFF2-40B4-BE49-F238E27FC236}">
                  <a16:creationId xmlns:a16="http://schemas.microsoft.com/office/drawing/2014/main" id="{9374ADA5-8CA1-1449-9DC5-BDE22043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6" name="Rectangle 144">
              <a:extLst>
                <a:ext uri="{FF2B5EF4-FFF2-40B4-BE49-F238E27FC236}">
                  <a16:creationId xmlns:a16="http://schemas.microsoft.com/office/drawing/2014/main" id="{699CE624-8376-3F4F-9886-EC43AF021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7" name="Rectangle 145">
              <a:extLst>
                <a:ext uri="{FF2B5EF4-FFF2-40B4-BE49-F238E27FC236}">
                  <a16:creationId xmlns:a16="http://schemas.microsoft.com/office/drawing/2014/main" id="{BD1D5698-598A-5B4D-A014-F9C98C54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8" name="Rectangle 146">
              <a:extLst>
                <a:ext uri="{FF2B5EF4-FFF2-40B4-BE49-F238E27FC236}">
                  <a16:creationId xmlns:a16="http://schemas.microsoft.com/office/drawing/2014/main" id="{C49E086B-B823-B145-9883-930EEF67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9" name="Rectangle 147">
              <a:extLst>
                <a:ext uri="{FF2B5EF4-FFF2-40B4-BE49-F238E27FC236}">
                  <a16:creationId xmlns:a16="http://schemas.microsoft.com/office/drawing/2014/main" id="{E9C83C39-84EA-E345-B62C-9FCA6E39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0" name="Rectangle 148">
              <a:extLst>
                <a:ext uri="{FF2B5EF4-FFF2-40B4-BE49-F238E27FC236}">
                  <a16:creationId xmlns:a16="http://schemas.microsoft.com/office/drawing/2014/main" id="{634D1B7B-EE81-4346-96C2-54AB88B7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1" name="Rectangle 149">
              <a:extLst>
                <a:ext uri="{FF2B5EF4-FFF2-40B4-BE49-F238E27FC236}">
                  <a16:creationId xmlns:a16="http://schemas.microsoft.com/office/drawing/2014/main" id="{60E7D312-462F-DB48-B6A4-375979CA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2" name="Rectangle 150">
              <a:extLst>
                <a:ext uri="{FF2B5EF4-FFF2-40B4-BE49-F238E27FC236}">
                  <a16:creationId xmlns:a16="http://schemas.microsoft.com/office/drawing/2014/main" id="{83E55383-8CC8-8E46-98A0-8453494A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3" name="Rectangle 151">
              <a:extLst>
                <a:ext uri="{FF2B5EF4-FFF2-40B4-BE49-F238E27FC236}">
                  <a16:creationId xmlns:a16="http://schemas.microsoft.com/office/drawing/2014/main" id="{9A6DF5A6-AEAE-B44F-A829-29352B8EB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4" name="Rectangle 152">
              <a:extLst>
                <a:ext uri="{FF2B5EF4-FFF2-40B4-BE49-F238E27FC236}">
                  <a16:creationId xmlns:a16="http://schemas.microsoft.com/office/drawing/2014/main" id="{74015EC8-68BB-5B48-B147-823D63A9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5" name="Text Box 153">
              <a:extLst>
                <a:ext uri="{FF2B5EF4-FFF2-40B4-BE49-F238E27FC236}">
                  <a16:creationId xmlns:a16="http://schemas.microsoft.com/office/drawing/2014/main" id="{7AD0BE7D-15BF-3A4F-9E9F-20AB03DD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840"/>
              <a:ext cx="322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     0 1 2 3 4 5 6 7 8 9 0 1 </a:t>
              </a:r>
              <a:r>
                <a:rPr lang="en-US" altLang="en-US" sz="1400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  3  4  5 6  7  8  9  0  1  2 3  4  5  6  7  8 9 0 1</a:t>
              </a:r>
            </a:p>
          </p:txBody>
        </p:sp>
        <p:sp>
          <p:nvSpPr>
            <p:cNvPr id="8346" name="Text Box 154">
              <a:extLst>
                <a:ext uri="{FF2B5EF4-FFF2-40B4-BE49-F238E27FC236}">
                  <a16:creationId xmlns:a16="http://schemas.microsoft.com/office/drawing/2014/main" id="{5D942364-4200-4744-A89E-FC059EA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10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Block-frame address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7" name="Text Box 155">
              <a:extLst>
                <a:ext uri="{FF2B5EF4-FFF2-40B4-BE49-F238E27FC236}">
                  <a16:creationId xmlns:a16="http://schemas.microsoft.com/office/drawing/2014/main" id="{F26B5F80-72AE-A14E-B742-B93F454F0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696"/>
              <a:ext cx="229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 1 1 </a:t>
              </a:r>
              <a:r>
                <a:rPr lang="en-US" altLang="en-US" sz="1400" b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  1  1  1 1   1 1  1  2  2  2  2 2  2  2  2  2 2 3 3</a:t>
              </a:r>
              <a:endPara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8" name="Text Box 156">
              <a:extLst>
                <a:ext uri="{FF2B5EF4-FFF2-40B4-BE49-F238E27FC236}">
                  <a16:creationId xmlns:a16="http://schemas.microsoft.com/office/drawing/2014/main" id="{3602F02A-33F8-814D-B96D-C0C3B366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3648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  <a:p>
              <a:pPr algn="r" eaLnBrk="0" hangingPunct="0"/>
              <a:r>
                <a:rPr lang="en-US" altLang="en-US" sz="1400" b="0">
                  <a:latin typeface="Calibri" panose="020F0502020204030204" pitchFamily="34" charset="0"/>
                  <a:cs typeface="Calibri" panose="020F0502020204030204" pitchFamily="34" charset="0"/>
                </a:rPr>
                <a:t>no.</a:t>
              </a:r>
              <a:endParaRPr lang="en-US" altLang="en-US" sz="18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" name="Text Box 116">
            <a:extLst>
              <a:ext uri="{FF2B5EF4-FFF2-40B4-BE49-F238E27FC236}">
                <a16:creationId xmlns:a16="http://schemas.microsoft.com/office/drawing/2014/main" id="{08C4D950-4B47-0342-AF1D-622FCC26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131" y="4316413"/>
            <a:ext cx="6181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 Sets</a:t>
            </a:r>
          </a:p>
          <a:p>
            <a:pPr algn="ctr" eaLnBrk="0" hangingPunct="0"/>
            <a:endParaRPr lang="en-US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 Box 116">
            <a:extLst>
              <a:ext uri="{FF2B5EF4-FFF2-40B4-BE49-F238E27FC236}">
                <a16:creationId xmlns:a16="http://schemas.microsoft.com/office/drawing/2014/main" id="{430018A9-D124-3B48-83A6-0DF17E70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78" y="4274174"/>
            <a:ext cx="547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 Set</a:t>
            </a:r>
          </a:p>
          <a:p>
            <a:pPr algn="ctr" eaLnBrk="0" hangingPunct="0"/>
            <a:endParaRPr lang="en-US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693FF8-47E3-DC49-96D7-9136A41A3B53}"/>
              </a:ext>
            </a:extLst>
          </p:cNvPr>
          <p:cNvSpPr/>
          <p:nvPr/>
        </p:nvSpPr>
        <p:spPr bwMode="auto">
          <a:xfrm>
            <a:off x="3306764" y="4495800"/>
            <a:ext cx="427038" cy="2101552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5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A37-E0A1-9441-983C-D7E2E750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2233-6FC2-A440-9D8D-A06C886E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hierarchy exploits principle of locality to deliver lots of memory at fast speeds</a:t>
            </a:r>
            <a:endParaRPr lang="en-US" dirty="0"/>
          </a:p>
          <a:p>
            <a:r>
              <a:rPr lang="en-US" dirty="0"/>
              <a:t>Caches can be organized as </a:t>
            </a:r>
          </a:p>
          <a:p>
            <a:pPr lvl="1"/>
            <a:r>
              <a:rPr lang="en-US" dirty="0"/>
              <a:t>Direct mapped – A block in MM can be mapped only to one specific block in Cache</a:t>
            </a:r>
          </a:p>
          <a:p>
            <a:pPr lvl="1"/>
            <a:r>
              <a:rPr lang="en-US" dirty="0"/>
              <a:t>Two-way Associative – A block in MM can be mapped to any one of the two blocks in a specific set in Cache</a:t>
            </a:r>
          </a:p>
          <a:p>
            <a:pPr lvl="1"/>
            <a:r>
              <a:rPr lang="en-US" dirty="0"/>
              <a:t>N-way Associative – A block in MM can be mapped to any one of the N-blocks in a specific set in Cache</a:t>
            </a:r>
          </a:p>
          <a:p>
            <a:pPr lvl="1"/>
            <a:r>
              <a:rPr lang="en-US" dirty="0"/>
              <a:t>Fully Associative – A block in MM can be mapped to any block in the Cache</a:t>
            </a:r>
          </a:p>
          <a:p>
            <a:r>
              <a:rPr lang="en-US" dirty="0"/>
              <a:t>Set associativity must be properly chosen for optimal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2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>
            <a:extLst>
              <a:ext uri="{FF2B5EF4-FFF2-40B4-BE49-F238E27FC236}">
                <a16:creationId xmlns:a16="http://schemas.microsoft.com/office/drawing/2014/main" id="{085732C6-8AC0-6549-A280-DBD386EC5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Associativity (and Tradeoffs)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55C-AB24-5640-B541-57EFBEF0C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Degree of associativity</a:t>
            </a:r>
            <a:r>
              <a:rPr lang="en-US" altLang="en-US" dirty="0">
                <a:ea typeface="ＭＳ Ｐゴシック" panose="020B0600070205080204" pitchFamily="34" charset="-128"/>
              </a:rPr>
              <a:t>: How many blocks can map to the same index (or set)?</a:t>
            </a:r>
          </a:p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Higher associativity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++ Higher hit rate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Slower cache access time (hit latency and data access latency)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More expensive hardware (more comparators)</a:t>
            </a:r>
          </a:p>
          <a:p>
            <a:pPr marL="342900" lvl="1" indent="0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Diminishing returns from higher</a:t>
            </a:r>
          </a:p>
          <a:p>
            <a:pPr marL="342900" lvl="1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associativity</a:t>
            </a:r>
          </a:p>
          <a:p>
            <a:pPr marL="342900" lvl="1" indent="0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2A15FE5-45C4-FE47-BC8F-51D3611DC605}"/>
              </a:ext>
            </a:extLst>
          </p:cNvPr>
          <p:cNvSpPr>
            <a:spLocks/>
          </p:cNvSpPr>
          <p:nvPr/>
        </p:nvSpPr>
        <p:spPr bwMode="auto">
          <a:xfrm>
            <a:off x="5486400" y="38100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990A07E-03F5-4343-A4A8-51BC4A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941" y="6096000"/>
            <a:ext cx="13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associativity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6592822-2F14-FE42-B1EB-F5C468F808AB}"/>
              </a:ext>
            </a:extLst>
          </p:cNvPr>
          <p:cNvSpPr>
            <a:spLocks/>
          </p:cNvSpPr>
          <p:nvPr/>
        </p:nvSpPr>
        <p:spPr bwMode="auto">
          <a:xfrm>
            <a:off x="5772150" y="3865563"/>
            <a:ext cx="2609850" cy="852487"/>
          </a:xfrm>
          <a:custGeom>
            <a:avLst/>
            <a:gdLst>
              <a:gd name="T0" fmla="*/ 0 w 1644"/>
              <a:gd name="T1" fmla="*/ 2147483646 h 537"/>
              <a:gd name="T2" fmla="*/ 2147483646 w 1644"/>
              <a:gd name="T3" fmla="*/ 2147483646 h 537"/>
              <a:gd name="T4" fmla="*/ 2147483646 w 1644"/>
              <a:gd name="T5" fmla="*/ 2147483646 h 537"/>
              <a:gd name="T6" fmla="*/ 2147483646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B9AE853-066C-2543-B234-2F1935273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552" y="3721100"/>
            <a:ext cx="878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8DBD63E8-23CD-FA42-9595-6D363C49FD83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5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C7CC-1DD7-C043-9B83-2D72705E302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Block Size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FC22-2A28-9444-B663-D3F81907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207375" cy="2664073"/>
          </a:xfrm>
        </p:spPr>
        <p:txBody>
          <a:bodyPr/>
          <a:lstStyle/>
          <a:p>
            <a:r>
              <a:rPr lang="en-US" altLang="en-US" dirty="0"/>
              <a:t>Larger blocks should reduce miss rate</a:t>
            </a:r>
          </a:p>
          <a:p>
            <a:pPr lvl="1"/>
            <a:r>
              <a:rPr lang="en-US" altLang="en-US" dirty="0"/>
              <a:t>Due to spatial locality</a:t>
            </a:r>
          </a:p>
          <a:p>
            <a:r>
              <a:rPr lang="en-US" altLang="en-US" dirty="0"/>
              <a:t>But in a fixed-sized cache</a:t>
            </a:r>
          </a:p>
          <a:p>
            <a:pPr lvl="1"/>
            <a:r>
              <a:rPr lang="en-US" altLang="en-US" dirty="0"/>
              <a:t>Larger blocks </a:t>
            </a:r>
            <a:r>
              <a:rPr lang="en-US" altLang="en-US" dirty="0">
                <a:sym typeface="Symbol" pitchFamily="2" charset="2"/>
              </a:rPr>
              <a:t> fewer of them</a:t>
            </a:r>
          </a:p>
          <a:p>
            <a:pPr lvl="2"/>
            <a:r>
              <a:rPr lang="en-US" altLang="en-US" dirty="0">
                <a:sym typeface="Symbol" pitchFamily="2" charset="2"/>
              </a:rPr>
              <a:t>More competition  increased miss rate</a:t>
            </a:r>
          </a:p>
          <a:p>
            <a:pPr lvl="2"/>
            <a:r>
              <a:rPr lang="en-IN" dirty="0"/>
              <a:t>As a result, a block will be bumped out of the cache before many of its words are accessed </a:t>
            </a:r>
          </a:p>
          <a:p>
            <a:pPr lvl="2"/>
            <a:endParaRPr lang="en-US" altLang="en-US" dirty="0">
              <a:sym typeface="Symbol" pitchFamily="2" charset="2"/>
            </a:endParaRPr>
          </a:p>
          <a:p>
            <a:endParaRPr lang="en-US" dirty="0"/>
          </a:p>
        </p:txBody>
      </p:sp>
      <p:pic>
        <p:nvPicPr>
          <p:cNvPr id="36865" name="Picture 1" descr="page766image25841520">
            <a:extLst>
              <a:ext uri="{FF2B5EF4-FFF2-40B4-BE49-F238E27FC236}">
                <a16:creationId xmlns:a16="http://schemas.microsoft.com/office/drawing/2014/main" id="{178CF679-987C-8042-8CAC-7795DB00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51300"/>
            <a:ext cx="53086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74B95-9922-D949-9928-23F5360008AA}"/>
              </a:ext>
            </a:extLst>
          </p:cNvPr>
          <p:cNvSpPr/>
          <p:nvPr/>
        </p:nvSpPr>
        <p:spPr>
          <a:xfrm>
            <a:off x="5992168" y="4046477"/>
            <a:ext cx="288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line represents a cache of different size.</a:t>
            </a:r>
          </a:p>
        </p:txBody>
      </p:sp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505299B3-A5AC-4344-9ADA-463FA66CA4EC}"/>
              </a:ext>
            </a:extLst>
          </p:cNvPr>
          <p:cNvSpPr txBox="1">
            <a:spLocks/>
          </p:cNvSpPr>
          <p:nvPr/>
        </p:nvSpPr>
        <p:spPr>
          <a:xfrm>
            <a:off x="4788024" y="-57695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Patterson and Hennessey: Computer Organization and Design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40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64954-C47E-5B44-8B8E-7A6134F0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620313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31068" y="5038611"/>
            <a:ext cx="2911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</a:t>
            </a:r>
          </a:p>
          <a:p>
            <a:r>
              <a:rPr lang="en-US" i="1" dirty="0">
                <a:latin typeface="Calibri" pitchFamily="34" charset="0"/>
              </a:rPr>
              <a:t>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AB2F41-45D0-8B49-BC42-24A0D4EF7DF9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700-5E4C-EF4D-A8C3-091D5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 this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03DE-F7B1-C24C-B3D3-8C41B158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5"/>
            <a:ext cx="8064698" cy="5184775"/>
          </a:xfrm>
        </p:spPr>
        <p:txBody>
          <a:bodyPr/>
          <a:lstStyle/>
          <a:p>
            <a:r>
              <a:rPr lang="en-US" dirty="0"/>
              <a:t>Review of Cache concepts</a:t>
            </a:r>
          </a:p>
          <a:p>
            <a:r>
              <a:rPr lang="en-US" dirty="0"/>
              <a:t>Direct Mapped Cache</a:t>
            </a:r>
          </a:p>
          <a:p>
            <a:r>
              <a:rPr lang="en-US" dirty="0"/>
              <a:t>Set Associative Cache</a:t>
            </a:r>
          </a:p>
          <a:p>
            <a:r>
              <a:rPr lang="en-US" dirty="0"/>
              <a:t>Fully Associative Cache</a:t>
            </a:r>
          </a:p>
          <a:p>
            <a:r>
              <a:rPr lang="en-US" dirty="0"/>
              <a:t>Cache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2837929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06653" y="627736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748601" y="6144414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3F7A6C-0E4C-184B-A5BF-4349AC01A9B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2568AA-626E-7C40-8CE5-82F024F4EDEA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52" y="208686"/>
            <a:ext cx="7591425" cy="762000"/>
          </a:xfrm>
        </p:spPr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24ED8-C290-DD48-9DFC-7D20474E25D6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2687"/>
            <a:ext cx="7591425" cy="762000"/>
          </a:xfrm>
        </p:spPr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98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Direct mapped: One line (block)  per set</a:t>
            </a:r>
          </a:p>
          <a:p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787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 (= miss):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80F47-0425-D34A-9A72-3B7341DB7799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72" y="169402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0300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794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785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47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itchFamily="34" charset="0"/>
              </a:rPr>
              <a:t>3 bits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11109" y="1433347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6858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352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1285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3638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5889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8165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3493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9445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8249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5651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3131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0611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3095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6028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8381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0632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2908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8237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4188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2992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0394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7874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5354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858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352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1285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3638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5889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8165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3493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9445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8249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5651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3131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0611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3095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6028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8381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0632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2908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8237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4188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2992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0394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7874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5354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6858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8352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21285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3638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5889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8165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3493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9445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8249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5651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3131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30611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3095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6028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8381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60632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2908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8237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4188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2992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70394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7874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5354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685799" y="4605083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835206" y="468128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2128523" y="477995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363841" y="477995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588966" y="477995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816506" y="477995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349387" y="477995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944527" y="477995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824908" y="477995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565136" y="477995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313143" y="477995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3061149" y="477995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309534" y="4684529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602851" y="4783195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838169" y="4783195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6063294" y="4783195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290834" y="4783195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823715" y="4783195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418855" y="4783195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299236" y="4783195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7039464" y="4783195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787471" y="4783195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535477" y="4783195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282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81534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  <p:sp>
        <p:nvSpPr>
          <p:cNvPr id="126" name="AutoShape 16"/>
          <p:cNvSpPr>
            <a:spLocks/>
          </p:cNvSpPr>
          <p:nvPr/>
        </p:nvSpPr>
        <p:spPr bwMode="auto">
          <a:xfrm rot="5400000">
            <a:off x="4122816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3" name="AutoShape 16"/>
          <p:cNvSpPr>
            <a:spLocks/>
          </p:cNvSpPr>
          <p:nvPr/>
        </p:nvSpPr>
        <p:spPr bwMode="auto">
          <a:xfrm>
            <a:off x="374772" y="2561441"/>
            <a:ext cx="209064" cy="248162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32419" y="1818018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2 lines per set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9451" y="5369665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sets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7DC7F3-415D-B74F-9050-580806293D19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4982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0300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794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785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47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056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858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352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1285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3638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5889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8165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3493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9445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8249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5651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3131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0611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3095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6028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8381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0632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2908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8237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4188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2992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0394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7874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5354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282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0C5CEFE-57FB-4F87-B06B-8180D1A5939A}"/>
              </a:ext>
            </a:extLst>
          </p:cNvPr>
          <p:cNvSpPr txBox="1"/>
          <p:nvPr/>
        </p:nvSpPr>
        <p:spPr>
          <a:xfrm>
            <a:off x="35052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90BA56-88B7-4AD4-84D3-36C69038F13C}"/>
              </a:ext>
            </a:extLst>
          </p:cNvPr>
          <p:cNvSpPr txBox="1"/>
          <p:nvPr/>
        </p:nvSpPr>
        <p:spPr>
          <a:xfrm>
            <a:off x="685800" y="263731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882982-E39A-4605-ACD5-DE4C92B5B74C}"/>
              </a:ext>
            </a:extLst>
          </p:cNvPr>
          <p:cNvSpPr txBox="1"/>
          <p:nvPr/>
        </p:nvSpPr>
        <p:spPr>
          <a:xfrm>
            <a:off x="1729681" y="2635545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0" name="Elbow Connector 142">
            <a:extLst>
              <a:ext uri="{FF2B5EF4-FFF2-40B4-BE49-F238E27FC236}">
                <a16:creationId xmlns:a16="http://schemas.microsoft.com/office/drawing/2014/main" id="{C9DEF304-8E6D-48BB-92FA-76FBEB98F08F}"/>
              </a:ext>
            </a:extLst>
          </p:cNvPr>
          <p:cNvCxnSpPr/>
          <p:nvPr/>
        </p:nvCxnSpPr>
        <p:spPr bwMode="auto">
          <a:xfrm rot="5400000">
            <a:off x="5212379" y="79193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8B3C477-7D22-4A6B-9DD0-0BFDBA67434B}"/>
              </a:ext>
            </a:extLst>
          </p:cNvPr>
          <p:cNvSpPr txBox="1"/>
          <p:nvPr/>
        </p:nvSpPr>
        <p:spPr>
          <a:xfrm>
            <a:off x="5301269" y="4358312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142" name="Shape 131">
            <a:extLst>
              <a:ext uri="{FF2B5EF4-FFF2-40B4-BE49-F238E27FC236}">
                <a16:creationId xmlns:a16="http://schemas.microsoft.com/office/drawing/2014/main" id="{1EAB880D-4A6E-4DAB-8070-D5B356062750}"/>
              </a:ext>
            </a:extLst>
          </p:cNvPr>
          <p:cNvCxnSpPr/>
          <p:nvPr/>
        </p:nvCxnSpPr>
        <p:spPr bwMode="auto">
          <a:xfrm rot="10800000" flipV="1">
            <a:off x="5136770" y="1987098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hape 133">
            <a:extLst>
              <a:ext uri="{FF2B5EF4-FFF2-40B4-BE49-F238E27FC236}">
                <a16:creationId xmlns:a16="http://schemas.microsoft.com/office/drawing/2014/main" id="{34434DFE-B9CA-450C-8959-10892DEDF8A9}"/>
              </a:ext>
            </a:extLst>
          </p:cNvPr>
          <p:cNvCxnSpPr/>
          <p:nvPr/>
        </p:nvCxnSpPr>
        <p:spPr bwMode="auto">
          <a:xfrm rot="10800000" flipV="1">
            <a:off x="1662442" y="1987097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FF0D94A-A262-4DBE-9C95-B309A3725696}"/>
              </a:ext>
            </a:extLst>
          </p:cNvPr>
          <p:cNvCxnSpPr/>
          <p:nvPr/>
        </p:nvCxnSpPr>
        <p:spPr bwMode="auto">
          <a:xfrm rot="5400000">
            <a:off x="862805" y="316618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89E2D7E-04A9-46FF-BAF5-3D4191DAD5E1}"/>
              </a:ext>
            </a:extLst>
          </p:cNvPr>
          <p:cNvSpPr/>
          <p:nvPr/>
        </p:nvSpPr>
        <p:spPr bwMode="auto">
          <a:xfrm>
            <a:off x="1347624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DB517-7965-6D4E-B605-E8862246ACC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39" grpId="0"/>
      <p:bldP spid="141" grpId="0"/>
      <p:bldP spid="1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607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0300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794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785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47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056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858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352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1285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3638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5889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8165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3493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9445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8249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5651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3131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0611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3095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6028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8381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0632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2908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8237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4188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2992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0394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7874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5354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282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0C5CEFE-57FB-4F87-B06B-8180D1A5939A}"/>
              </a:ext>
            </a:extLst>
          </p:cNvPr>
          <p:cNvSpPr txBox="1"/>
          <p:nvPr/>
        </p:nvSpPr>
        <p:spPr>
          <a:xfrm>
            <a:off x="35052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90BA56-88B7-4AD4-84D3-36C69038F13C}"/>
              </a:ext>
            </a:extLst>
          </p:cNvPr>
          <p:cNvSpPr txBox="1"/>
          <p:nvPr/>
        </p:nvSpPr>
        <p:spPr>
          <a:xfrm>
            <a:off x="685800" y="263731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882982-E39A-4605-ACD5-DE4C92B5B74C}"/>
              </a:ext>
            </a:extLst>
          </p:cNvPr>
          <p:cNvSpPr txBox="1"/>
          <p:nvPr/>
        </p:nvSpPr>
        <p:spPr>
          <a:xfrm>
            <a:off x="1729681" y="2635545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0" name="Elbow Connector 142">
            <a:extLst>
              <a:ext uri="{FF2B5EF4-FFF2-40B4-BE49-F238E27FC236}">
                <a16:creationId xmlns:a16="http://schemas.microsoft.com/office/drawing/2014/main" id="{C9DEF304-8E6D-48BB-92FA-76FBEB98F08F}"/>
              </a:ext>
            </a:extLst>
          </p:cNvPr>
          <p:cNvCxnSpPr/>
          <p:nvPr/>
        </p:nvCxnSpPr>
        <p:spPr bwMode="auto">
          <a:xfrm rot="5400000">
            <a:off x="5212379" y="79193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8B3C477-7D22-4A6B-9DD0-0BFDBA67434B}"/>
              </a:ext>
            </a:extLst>
          </p:cNvPr>
          <p:cNvSpPr txBox="1"/>
          <p:nvPr/>
        </p:nvSpPr>
        <p:spPr>
          <a:xfrm>
            <a:off x="5301269" y="4358312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142" name="Shape 131">
            <a:extLst>
              <a:ext uri="{FF2B5EF4-FFF2-40B4-BE49-F238E27FC236}">
                <a16:creationId xmlns:a16="http://schemas.microsoft.com/office/drawing/2014/main" id="{1EAB880D-4A6E-4DAB-8070-D5B356062750}"/>
              </a:ext>
            </a:extLst>
          </p:cNvPr>
          <p:cNvCxnSpPr/>
          <p:nvPr/>
        </p:nvCxnSpPr>
        <p:spPr bwMode="auto">
          <a:xfrm rot="10800000" flipV="1">
            <a:off x="5136770" y="1987098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hape 133">
            <a:extLst>
              <a:ext uri="{FF2B5EF4-FFF2-40B4-BE49-F238E27FC236}">
                <a16:creationId xmlns:a16="http://schemas.microsoft.com/office/drawing/2014/main" id="{34434DFE-B9CA-450C-8959-10892DEDF8A9}"/>
              </a:ext>
            </a:extLst>
          </p:cNvPr>
          <p:cNvCxnSpPr/>
          <p:nvPr/>
        </p:nvCxnSpPr>
        <p:spPr bwMode="auto">
          <a:xfrm rot="10800000" flipV="1">
            <a:off x="1662442" y="1987097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FF0D94A-A262-4DBE-9C95-B309A3725696}"/>
              </a:ext>
            </a:extLst>
          </p:cNvPr>
          <p:cNvCxnSpPr/>
          <p:nvPr/>
        </p:nvCxnSpPr>
        <p:spPr bwMode="auto">
          <a:xfrm rot="5400000">
            <a:off x="862805" y="316618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89E2D7E-04A9-46FF-BAF5-3D4191DAD5E1}"/>
              </a:ext>
            </a:extLst>
          </p:cNvPr>
          <p:cNvSpPr/>
          <p:nvPr/>
        </p:nvSpPr>
        <p:spPr bwMode="auto">
          <a:xfrm>
            <a:off x="1347624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10FBB-F91A-4D41-9213-E60CB792AD32}"/>
              </a:ext>
            </a:extLst>
          </p:cNvPr>
          <p:cNvSpPr/>
          <p:nvPr/>
        </p:nvSpPr>
        <p:spPr bwMode="auto">
          <a:xfrm>
            <a:off x="3318466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20A240-F28A-42B0-B8A6-E56F683E83F2}"/>
              </a:ext>
            </a:extLst>
          </p:cNvPr>
          <p:cNvSpPr/>
          <p:nvPr/>
        </p:nvSpPr>
        <p:spPr bwMode="auto">
          <a:xfrm>
            <a:off x="3066472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FB9FEE5-2FDC-4A25-91B0-8B1526BCEE6D}"/>
              </a:ext>
            </a:extLst>
          </p:cNvPr>
          <p:cNvSpPr/>
          <p:nvPr/>
        </p:nvSpPr>
        <p:spPr bwMode="auto">
          <a:xfrm flipV="1">
            <a:off x="2951329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5343C-E1CD-41A1-A5EF-FC2A5174DAB6}"/>
              </a:ext>
            </a:extLst>
          </p:cNvPr>
          <p:cNvSpPr txBox="1"/>
          <p:nvPr/>
        </p:nvSpPr>
        <p:spPr>
          <a:xfrm>
            <a:off x="2037321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F1EF0-37E8-43E7-8ECD-CCB050FD6DAF}"/>
              </a:ext>
            </a:extLst>
          </p:cNvPr>
          <p:cNvSpPr txBox="1"/>
          <p:nvPr/>
        </p:nvSpPr>
        <p:spPr>
          <a:xfrm>
            <a:off x="457200" y="53340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 or not valid (= miss):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1898D-2C69-714D-9585-C3518E2BCEC6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FD3C-DF03-CE4D-9F88-9AB82E88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model: Single memory, single address space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41BDC0-338D-824F-92FE-86A4E58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 Philosophy -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728B4-7C06-994A-AE1D-29509665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55800"/>
            <a:ext cx="8026400" cy="2946400"/>
          </a:xfrm>
          <a:prstGeom prst="rect">
            <a:avLst/>
          </a:prstGeom>
        </p:spPr>
      </p:pic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E1E9EF3D-0BE4-7D42-A785-04B6E89F98E9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809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914A0-AF07-C747-BDBF-D0DE63B04FA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 Philosophy -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2DEFC-213A-F54B-BDE4-8D423C5E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5039221" cy="4680520"/>
          </a:xfrm>
        </p:spPr>
        <p:txBody>
          <a:bodyPr/>
          <a:lstStyle/>
          <a:p>
            <a:r>
              <a:rPr lang="en-US" dirty="0"/>
              <a:t>Approach 1: Expose Hierarchy</a:t>
            </a:r>
          </a:p>
          <a:p>
            <a:pPr lvl="1"/>
            <a:r>
              <a:rPr lang="en-US" dirty="0"/>
              <a:t>Registers, SRAM, DRAM, Flash, Hard Disk</a:t>
            </a:r>
          </a:p>
          <a:p>
            <a:pPr lvl="1"/>
            <a:r>
              <a:rPr lang="en-US" dirty="0"/>
              <a:t>Tell programmer to “use them cleverly”</a:t>
            </a:r>
          </a:p>
          <a:p>
            <a:endParaRPr lang="en-US" dirty="0"/>
          </a:p>
          <a:p>
            <a:r>
              <a:rPr lang="en-US" dirty="0"/>
              <a:t>Approach 2: Hide Hierarchy</a:t>
            </a:r>
          </a:p>
          <a:p>
            <a:pPr lvl="1"/>
            <a:r>
              <a:rPr lang="en-US" dirty="0"/>
              <a:t>Programming model: Single memory, single address space</a:t>
            </a:r>
          </a:p>
          <a:p>
            <a:pPr lvl="1"/>
            <a:r>
              <a:rPr lang="en-US" dirty="0"/>
              <a:t>Machine transparently stores data in fast or slow memories depending on usage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CB2E6-2058-EB4B-A891-C94F899F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196752"/>
            <a:ext cx="3454400" cy="82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C7535-75CC-ED43-814C-F3680034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140221"/>
            <a:ext cx="4737100" cy="1219200"/>
          </a:xfrm>
          <a:prstGeom prst="rect">
            <a:avLst/>
          </a:prstGeom>
        </p:spPr>
      </p:pic>
      <p:sp>
        <p:nvSpPr>
          <p:cNvPr id="8" name="Pentagon 7">
            <a:hlinkClick r:id="rId4" action="ppaction://hlinksldjump"/>
            <a:extLst>
              <a:ext uri="{FF2B5EF4-FFF2-40B4-BE49-F238E27FC236}">
                <a16:creationId xmlns:a16="http://schemas.microsoft.com/office/drawing/2014/main" id="{E273D2AD-35C3-8641-81EE-5156BABBDAD6}"/>
              </a:ext>
            </a:extLst>
          </p:cNvPr>
          <p:cNvSpPr/>
          <p:nvPr/>
        </p:nvSpPr>
        <p:spPr bwMode="auto">
          <a:xfrm rot="10800000">
            <a:off x="683568" y="6188229"/>
            <a:ext cx="632644" cy="237932"/>
          </a:xfrm>
          <a:prstGeom prst="homePlate">
            <a:avLst/>
          </a:prstGeom>
          <a:solidFill>
            <a:schemeClr val="accent2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557A7424-0BF6-3546-82DA-34ADD8A0929F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694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  <a:sym typeface="Calibri"/>
              </a:rPr>
              <a:t>General Notes on Caches (1/3)</a:t>
            </a:r>
            <a:endParaRPr sz="3200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443" name="Google Shape;443;p25"/>
          <p:cNvSpPr txBox="1">
            <a:spLocks noGrp="1"/>
          </p:cNvSpPr>
          <p:nvPr>
            <p:ph type="body" idx="1"/>
          </p:nvPr>
        </p:nvSpPr>
        <p:spPr>
          <a:xfrm>
            <a:off x="539552" y="1156040"/>
            <a:ext cx="8147248" cy="538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Recall:  Memory is byte-addressed</a:t>
            </a:r>
            <a:endParaRPr dirty="0"/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We haven’t specified the size of our “blocks,” but will usually be multiple of word size (32-bits)</a:t>
            </a:r>
            <a:endParaRPr dirty="0"/>
          </a:p>
          <a:p>
            <a:pPr lvl="1"/>
            <a:r>
              <a:rPr lang="en-US" dirty="0">
                <a:sym typeface="Calibri"/>
              </a:rPr>
              <a:t>How do we access individual words or bytes within a block?</a:t>
            </a:r>
            <a:endParaRPr dirty="0"/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Cache is smaller than memory</a:t>
            </a:r>
            <a:endParaRPr dirty="0"/>
          </a:p>
          <a:p>
            <a:pPr lvl="1"/>
            <a:r>
              <a:rPr lang="en-US" dirty="0">
                <a:sym typeface="Calibri"/>
              </a:rPr>
              <a:t>Can’t fit all blocks at once, so multiple blocks in memory must map to the same slot in cache</a:t>
            </a:r>
            <a:endParaRPr dirty="0"/>
          </a:p>
          <a:p>
            <a:pPr lvl="1"/>
            <a:r>
              <a:rPr lang="en-US" dirty="0">
                <a:sym typeface="Calibri"/>
              </a:rPr>
              <a:t>Need some way of identifying which memory block is currently in each cache slot</a:t>
            </a:r>
            <a:endParaRPr dirty="0"/>
          </a:p>
          <a:p>
            <a:endParaRPr dirty="0">
              <a:sym typeface="Calibri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7772400" y="3454399"/>
            <a:ext cx="12801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-316146" y="3133099"/>
            <a:ext cx="222385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OFFSET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25"/>
          <p:cNvCxnSpPr>
            <a:cxnSpLocks/>
          </p:cNvCxnSpPr>
          <p:nvPr/>
        </p:nvCxnSpPr>
        <p:spPr>
          <a:xfrm flipV="1">
            <a:off x="2123728" y="3341817"/>
            <a:ext cx="467524" cy="11258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0" name="Google Shape;450;p25"/>
          <p:cNvSpPr txBox="1"/>
          <p:nvPr/>
        </p:nvSpPr>
        <p:spPr>
          <a:xfrm>
            <a:off x="7468725" y="3483374"/>
            <a:ext cx="12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25"/>
          <p:cNvCxnSpPr>
            <a:stCxn id="450" idx="2"/>
          </p:cNvCxnSpPr>
          <p:nvPr/>
        </p:nvCxnSpPr>
        <p:spPr>
          <a:xfrm rot="5400000">
            <a:off x="7526625" y="3870824"/>
            <a:ext cx="446400" cy="717900"/>
          </a:xfrm>
          <a:prstGeom prst="curved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25"/>
          <p:cNvSpPr txBox="1"/>
          <p:nvPr/>
        </p:nvSpPr>
        <p:spPr>
          <a:xfrm>
            <a:off x="6037888" y="5781017"/>
            <a:ext cx="12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25"/>
          <p:cNvCxnSpPr>
            <a:stCxn id="452" idx="1"/>
          </p:cNvCxnSpPr>
          <p:nvPr/>
        </p:nvCxnSpPr>
        <p:spPr>
          <a:xfrm rot="10800000">
            <a:off x="5183188" y="5653217"/>
            <a:ext cx="854700" cy="389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601;g5ce8b99149_0_339">
            <a:extLst>
              <a:ext uri="{FF2B5EF4-FFF2-40B4-BE49-F238E27FC236}">
                <a16:creationId xmlns:a16="http://schemas.microsoft.com/office/drawing/2014/main" id="{B06A0E84-7DEC-A546-BD44-142DBCED9A4F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6877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742754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  <a:sym typeface="Calibri"/>
              </a:rPr>
              <a:t>General Notes on Caches (2/3)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idx="1"/>
          </p:nvPr>
        </p:nvSpPr>
        <p:spPr>
          <a:xfrm>
            <a:off x="396875" y="1196975"/>
            <a:ext cx="8207375" cy="40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What does cache initially hold?</a:t>
            </a:r>
            <a:endParaRPr dirty="0"/>
          </a:p>
          <a:p>
            <a:pPr lvl="1"/>
            <a:r>
              <a:rPr lang="en-US" dirty="0">
                <a:sym typeface="Calibri"/>
              </a:rPr>
              <a:t>Garbage!  Cache considered “cold”</a:t>
            </a:r>
            <a:endParaRPr dirty="0"/>
          </a:p>
          <a:p>
            <a:pPr lvl="1"/>
            <a:r>
              <a:rPr lang="en-US" dirty="0">
                <a:sym typeface="Calibri"/>
              </a:rPr>
              <a:t>Keep track with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Valid bit</a:t>
            </a:r>
          </a:p>
          <a:p>
            <a:r>
              <a:rPr lang="en-US" dirty="0">
                <a:sym typeface="Calibri"/>
              </a:rPr>
              <a:t>Effect of block size (K Bytes):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Spatial locality dictates our blocks consist of adjacent bytes, which differ in address by 1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  <a:sym typeface="Calibri"/>
              </a:rPr>
              <a:t>Offset field:  </a:t>
            </a:r>
            <a:r>
              <a:rPr lang="en-US" dirty="0">
                <a:sym typeface="Calibri"/>
              </a:rPr>
              <a:t>Low  bits of memory address can be used to index to specific bytes within a block</a:t>
            </a:r>
            <a:endParaRPr lang="en-US" dirty="0"/>
          </a:p>
          <a:p>
            <a:pPr lvl="2"/>
            <a:r>
              <a:rPr lang="en-US" dirty="0">
                <a:sym typeface="Calibri"/>
              </a:rPr>
              <a:t>Block size needs to be a power of two (in bytes)</a:t>
            </a:r>
            <a:endParaRPr lang="en-US" dirty="0"/>
          </a:p>
          <a:p>
            <a:pPr marL="0" indent="0">
              <a:buNone/>
            </a:pP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589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  <a:sym typeface="Calibri"/>
              </a:rPr>
              <a:t>General Notes on Caches (3/3)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body" idx="1"/>
          </p:nvPr>
        </p:nvSpPr>
        <p:spPr>
          <a:xfrm>
            <a:off x="683568" y="1600199"/>
            <a:ext cx="8003232" cy="48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Effect of cache size (C Bytes):</a:t>
            </a:r>
            <a:endParaRPr dirty="0"/>
          </a:p>
          <a:p>
            <a:pPr lvl="1"/>
            <a:r>
              <a:rPr lang="en-US" dirty="0">
                <a:sym typeface="Calibri"/>
              </a:rPr>
              <a:t>“Cache Size” refers to total stored data</a:t>
            </a:r>
            <a:endParaRPr dirty="0"/>
          </a:p>
          <a:p>
            <a:pPr lvl="1"/>
            <a:r>
              <a:rPr lang="en-US" dirty="0">
                <a:sym typeface="Calibri"/>
              </a:rPr>
              <a:t>Determines number of blocks the cache can hold (C/K blocks)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Tag field:  </a:t>
            </a:r>
            <a:r>
              <a:rPr lang="en-US" dirty="0">
                <a:sym typeface="Calibri"/>
              </a:rPr>
              <a:t>Leftover upper bits of memory address determine which portion of memory the block came from (identifier)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635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86691543-15E9-1548-A371-F90877B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Abstraction and Metrics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5DAD75D3-1F4C-064F-9F3A-CC826C6AFC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584" y="692696"/>
            <a:ext cx="7510226" cy="3308289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1900" dirty="0">
                <a:ea typeface="ＭＳ Ｐゴシック" panose="020B0600070205080204" pitchFamily="34" charset="-128"/>
              </a:rPr>
              <a:t>Cache hit rate = (# hits) / (# hits + # misses) = (# hits) / (# accesses)</a:t>
            </a:r>
          </a:p>
          <a:p>
            <a:r>
              <a:rPr lang="en-US" altLang="en-US" sz="1900" dirty="0">
                <a:ea typeface="ＭＳ Ｐゴシック" panose="020B0600070205080204" pitchFamily="34" charset="-128"/>
              </a:rPr>
              <a:t>Average memory access time (AMAT)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= ( hit-rate * hit-latency ) + ( miss-rate * miss-latency )</a:t>
            </a:r>
          </a:p>
        </p:txBody>
      </p:sp>
      <p:sp>
        <p:nvSpPr>
          <p:cNvPr id="121860" name="TextBox 5">
            <a:extLst>
              <a:ext uri="{FF2B5EF4-FFF2-40B4-BE49-F238E27FC236}">
                <a16:creationId xmlns:a16="http://schemas.microsoft.com/office/drawing/2014/main" id="{A8930F8D-4FB7-3549-8928-09DF10E0F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652588"/>
            <a:ext cx="10302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21861" name="Rectangle 6">
            <a:extLst>
              <a:ext uri="{FF2B5EF4-FFF2-40B4-BE49-F238E27FC236}">
                <a16:creationId xmlns:a16="http://schemas.microsoft.com/office/drawing/2014/main" id="{DC091819-204E-2F44-B5B7-AD663899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652588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2" name="TextBox 7">
            <a:extLst>
              <a:ext uri="{FF2B5EF4-FFF2-40B4-BE49-F238E27FC236}">
                <a16:creationId xmlns:a16="http://schemas.microsoft.com/office/drawing/2014/main" id="{AFA84543-9EEE-E641-A14C-D3881B0D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838325"/>
            <a:ext cx="19018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is the address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in the cache?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bookkeeping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3" name="Rectangle 8">
            <a:extLst>
              <a:ext uri="{FF2B5EF4-FFF2-40B4-BE49-F238E27FC236}">
                <a16:creationId xmlns:a16="http://schemas.microsoft.com/office/drawing/2014/main" id="{903EDBFD-0C7E-E743-B827-3CAD207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652588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4" name="TextBox 9">
            <a:extLst>
              <a:ext uri="{FF2B5EF4-FFF2-40B4-BE49-F238E27FC236}">
                <a16:creationId xmlns:a16="http://schemas.microsoft.com/office/drawing/2014/main" id="{93F5923F-41ED-954B-B43C-BF2A5A0B4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1828800"/>
            <a:ext cx="1287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(stores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blocks)</a:t>
            </a:r>
          </a:p>
        </p:txBody>
      </p:sp>
      <p:cxnSp>
        <p:nvCxnSpPr>
          <p:cNvPr id="121865" name="Straight Arrow Connector 11">
            <a:extLst>
              <a:ext uri="{FF2B5EF4-FFF2-40B4-BE49-F238E27FC236}">
                <a16:creationId xmlns:a16="http://schemas.microsoft.com/office/drawing/2014/main" id="{E6F9F0D0-0529-CE49-AD13-6F423E6D6CD4}"/>
              </a:ext>
            </a:extLst>
          </p:cNvPr>
          <p:cNvCxnSpPr>
            <a:cxnSpLocks noChangeShapeType="1"/>
            <a:stCxn id="121860" idx="3"/>
          </p:cNvCxnSpPr>
          <p:nvPr/>
        </p:nvCxnSpPr>
        <p:spPr bwMode="auto">
          <a:xfrm flipV="1">
            <a:off x="1704975" y="1828800"/>
            <a:ext cx="1758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6" name="Straight Connector 13">
            <a:extLst>
              <a:ext uri="{FF2B5EF4-FFF2-40B4-BE49-F238E27FC236}">
                <a16:creationId xmlns:a16="http://schemas.microsoft.com/office/drawing/2014/main" id="{462517A9-B095-D442-B387-8CF9031530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89200" y="1584325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7" name="Straight Connector 16">
            <a:extLst>
              <a:ext uri="{FF2B5EF4-FFF2-40B4-BE49-F238E27FC236}">
                <a16:creationId xmlns:a16="http://schemas.microsoft.com/office/drawing/2014/main" id="{A08259CB-6595-7543-8F7C-DD4EAE4DA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3675" y="1339850"/>
            <a:ext cx="2965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Straight Connector 18">
            <a:extLst>
              <a:ext uri="{FF2B5EF4-FFF2-40B4-BE49-F238E27FC236}">
                <a16:creationId xmlns:a16="http://schemas.microsoft.com/office/drawing/2014/main" id="{5C29A8B8-9899-C644-A92F-784138B34C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54651" y="1584325"/>
            <a:ext cx="487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Straight Arrow Connector 20">
            <a:extLst>
              <a:ext uri="{FF2B5EF4-FFF2-40B4-BE49-F238E27FC236}">
                <a16:creationId xmlns:a16="http://schemas.microsoft.com/office/drawing/2014/main" id="{2DA71E7C-41FA-4040-9CBF-75B4BE7242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9125" y="1828800"/>
            <a:ext cx="5302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Straight Arrow Connector 22">
            <a:extLst>
              <a:ext uri="{FF2B5EF4-FFF2-40B4-BE49-F238E27FC236}">
                <a16:creationId xmlns:a16="http://schemas.microsoft.com/office/drawing/2014/main" id="{54BFBCE7-13AD-5D40-9030-B5FC63BC24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06069" y="3883819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1" name="TextBox 23">
            <a:extLst>
              <a:ext uri="{FF2B5EF4-FFF2-40B4-BE49-F238E27FC236}">
                <a16:creationId xmlns:a16="http://schemas.microsoft.com/office/drawing/2014/main" id="{BCB9BF51-2D75-6E47-930E-82700EF0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21163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Hit/miss?</a:t>
            </a:r>
          </a:p>
        </p:txBody>
      </p:sp>
      <p:cxnSp>
        <p:nvCxnSpPr>
          <p:cNvPr id="121872" name="Straight Arrow Connector 25">
            <a:extLst>
              <a:ext uri="{FF2B5EF4-FFF2-40B4-BE49-F238E27FC236}">
                <a16:creationId xmlns:a16="http://schemas.microsoft.com/office/drawing/2014/main" id="{78206B3C-9788-4A47-A2D3-57E3849AE9C9}"/>
              </a:ext>
            </a:extLst>
          </p:cNvPr>
          <p:cNvCxnSpPr>
            <a:cxnSpLocks noChangeShapeType="1"/>
            <a:stCxn id="121863" idx="2"/>
          </p:cNvCxnSpPr>
          <p:nvPr/>
        </p:nvCxnSpPr>
        <p:spPr bwMode="auto">
          <a:xfrm rot="5400000">
            <a:off x="6839744" y="3883819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3" name="TextBox 26">
            <a:extLst>
              <a:ext uri="{FF2B5EF4-FFF2-40B4-BE49-F238E27FC236}">
                <a16:creationId xmlns:a16="http://schemas.microsoft.com/office/drawing/2014/main" id="{DCC63DCC-BBAE-0647-8247-7FA67832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4211638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9" name="Google Shape;601;g5ce8b99149_0_339">
            <a:extLst>
              <a:ext uri="{FF2B5EF4-FFF2-40B4-BE49-F238E27FC236}">
                <a16:creationId xmlns:a16="http://schemas.microsoft.com/office/drawing/2014/main" id="{561BBF3B-085F-3A42-BF73-A507B65B7B75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8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Set Associativity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14D4EE27-B8D2-B344-9306-834BC416E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196976"/>
            <a:ext cx="8207375" cy="1015702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Addresses 0 and 8 always conflict in direct mapped cache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Instead of having one column of 8, have 2 columns of 4 blocks</a:t>
            </a: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5D6FF381-9886-FE45-BC91-D9047617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62572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Rectangle 6">
            <a:extLst>
              <a:ext uri="{FF2B5EF4-FFF2-40B4-BE49-F238E27FC236}">
                <a16:creationId xmlns:a16="http://schemas.microsoft.com/office/drawing/2014/main" id="{29A5B9EA-4946-F94F-B55D-0C5D912E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Rectangle 7">
            <a:extLst>
              <a:ext uri="{FF2B5EF4-FFF2-40B4-BE49-F238E27FC236}">
                <a16:creationId xmlns:a16="http://schemas.microsoft.com/office/drawing/2014/main" id="{E22A95A7-7AB7-7546-90E1-D63DB5BA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9" name="Rectangle 8">
            <a:extLst>
              <a:ext uri="{FF2B5EF4-FFF2-40B4-BE49-F238E27FC236}">
                <a16:creationId xmlns:a16="http://schemas.microsoft.com/office/drawing/2014/main" id="{1BE2B26D-D588-0140-9EA7-189A83BB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0" name="Rectangle 9">
            <a:extLst>
              <a:ext uri="{FF2B5EF4-FFF2-40B4-BE49-F238E27FC236}">
                <a16:creationId xmlns:a16="http://schemas.microsoft.com/office/drawing/2014/main" id="{271EE07F-B8D2-1142-904F-988E8A9B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6D7A58F1-C30B-CF49-8CF0-BCD679F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2" name="Rectangle 11">
            <a:extLst>
              <a:ext uri="{FF2B5EF4-FFF2-40B4-BE49-F238E27FC236}">
                <a16:creationId xmlns:a16="http://schemas.microsoft.com/office/drawing/2014/main" id="{1F8A444B-1BDF-6D47-858C-1B3D69C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3" name="Rectangle 12">
            <a:extLst>
              <a:ext uri="{FF2B5EF4-FFF2-40B4-BE49-F238E27FC236}">
                <a16:creationId xmlns:a16="http://schemas.microsoft.com/office/drawing/2014/main" id="{8CFCB562-7CB0-1E45-A1F0-2D37C673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4" name="TextBox 13">
            <a:extLst>
              <a:ext uri="{FF2B5EF4-FFF2-40B4-BE49-F238E27FC236}">
                <a16:creationId xmlns:a16="http://schemas.microsoft.com/office/drawing/2014/main" id="{27510A09-5CC9-3245-9301-2EECB691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09232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sp>
        <p:nvSpPr>
          <p:cNvPr id="85005" name="Rectangle 15">
            <a:extLst>
              <a:ext uri="{FF2B5EF4-FFF2-40B4-BE49-F238E27FC236}">
                <a16:creationId xmlns:a16="http://schemas.microsoft.com/office/drawing/2014/main" id="{79EA98C8-E377-AB4F-828C-7F811DB1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61937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6" name="Rectangle 16">
            <a:extLst>
              <a:ext uri="{FF2B5EF4-FFF2-40B4-BE49-F238E27FC236}">
                <a16:creationId xmlns:a16="http://schemas.microsoft.com/office/drawing/2014/main" id="{8EF1A4C4-E4BE-C244-B81F-CAA9CECD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789238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7" name="Rectangle 17">
            <a:extLst>
              <a:ext uri="{FF2B5EF4-FFF2-40B4-BE49-F238E27FC236}">
                <a16:creationId xmlns:a16="http://schemas.microsoft.com/office/drawing/2014/main" id="{AD432375-8FF4-754B-AC3D-FC3D283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95592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8" name="Rectangle 18">
            <a:extLst>
              <a:ext uri="{FF2B5EF4-FFF2-40B4-BE49-F238E27FC236}">
                <a16:creationId xmlns:a16="http://schemas.microsoft.com/office/drawing/2014/main" id="{A13DA05C-D41B-4944-9E91-A904089A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122613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9" name="Rectangle 19">
            <a:extLst>
              <a:ext uri="{FF2B5EF4-FFF2-40B4-BE49-F238E27FC236}">
                <a16:creationId xmlns:a16="http://schemas.microsoft.com/office/drawing/2014/main" id="{09DCC0D1-BA8A-C54E-9AB3-A836FD71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0" name="Rectangle 20">
            <a:extLst>
              <a:ext uri="{FF2B5EF4-FFF2-40B4-BE49-F238E27FC236}">
                <a16:creationId xmlns:a16="http://schemas.microsoft.com/office/drawing/2014/main" id="{997F3818-FEAF-8C4B-9EF4-03AC340E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1" name="Rectangle 21">
            <a:extLst>
              <a:ext uri="{FF2B5EF4-FFF2-40B4-BE49-F238E27FC236}">
                <a16:creationId xmlns:a16="http://schemas.microsoft.com/office/drawing/2014/main" id="{AE060A96-06A1-B94A-A482-F5F91C44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2" name="Rectangle 22">
            <a:extLst>
              <a:ext uri="{FF2B5EF4-FFF2-40B4-BE49-F238E27FC236}">
                <a16:creationId xmlns:a16="http://schemas.microsoft.com/office/drawing/2014/main" id="{59138812-C99E-1845-B263-41E73B01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3" name="TextBox 23">
            <a:extLst>
              <a:ext uri="{FF2B5EF4-FFF2-40B4-BE49-F238E27FC236}">
                <a16:creationId xmlns:a16="http://schemas.microsoft.com/office/drawing/2014/main" id="{A77CF628-0004-6343-90A6-CD0D2CB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092325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5014" name="TextBox 24">
            <a:extLst>
              <a:ext uri="{FF2B5EF4-FFF2-40B4-BE49-F238E27FC236}">
                <a16:creationId xmlns:a16="http://schemas.microsoft.com/office/drawing/2014/main" id="{2479C164-286A-D24F-B3D4-FDC33B08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087688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15" name="TextBox 25">
            <a:extLst>
              <a:ext uri="{FF2B5EF4-FFF2-40B4-BE49-F238E27FC236}">
                <a16:creationId xmlns:a16="http://schemas.microsoft.com/office/drawing/2014/main" id="{A8422727-0C33-4046-8099-80407CF3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078163"/>
            <a:ext cx="398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16" name="Rectangle 26">
            <a:extLst>
              <a:ext uri="{FF2B5EF4-FFF2-40B4-BE49-F238E27FC236}">
                <a16:creationId xmlns:a16="http://schemas.microsoft.com/office/drawing/2014/main" id="{604B6517-FEB9-974B-89CE-2C0FE5AB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71157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7" name="TextBox 27">
            <a:extLst>
              <a:ext uri="{FF2B5EF4-FFF2-40B4-BE49-F238E27FC236}">
                <a16:creationId xmlns:a16="http://schemas.microsoft.com/office/drawing/2014/main" id="{18F5C11D-0B32-304D-8276-C7D8ED95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6877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18" name="Straight Arrow Connector 28">
            <a:extLst>
              <a:ext uri="{FF2B5EF4-FFF2-40B4-BE49-F238E27FC236}">
                <a16:creationId xmlns:a16="http://schemas.microsoft.com/office/drawing/2014/main" id="{278AD076-6C3B-9644-BF94-55BF2334589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41662" y="3506788"/>
            <a:ext cx="417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Straight Arrow Connector 29">
            <a:extLst>
              <a:ext uri="{FF2B5EF4-FFF2-40B4-BE49-F238E27FC236}">
                <a16:creationId xmlns:a16="http://schemas.microsoft.com/office/drawing/2014/main" id="{7E0E6231-C6EF-0E40-9CC6-5151BD1E5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0188" y="3290888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Straight Arrow Connector 30">
            <a:extLst>
              <a:ext uri="{FF2B5EF4-FFF2-40B4-BE49-F238E27FC236}">
                <a16:creationId xmlns:a16="http://schemas.microsoft.com/office/drawing/2014/main" id="{18B16E5D-F64B-484C-835D-A6D7109237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87419" y="3510756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Straight Connector 31">
            <a:extLst>
              <a:ext uri="{FF2B5EF4-FFF2-40B4-BE49-F238E27FC236}">
                <a16:creationId xmlns:a16="http://schemas.microsoft.com/office/drawing/2014/main" id="{066D852C-EDF5-6546-BABD-DA7F0530F1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74144" y="2959894"/>
            <a:ext cx="6762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Box 33">
            <a:extLst>
              <a:ext uri="{FF2B5EF4-FFF2-40B4-BE49-F238E27FC236}">
                <a16:creationId xmlns:a16="http://schemas.microsoft.com/office/drawing/2014/main" id="{B6C608DC-E1C9-BA44-9653-312E4819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86100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23" name="TextBox 34">
            <a:extLst>
              <a:ext uri="{FF2B5EF4-FFF2-40B4-BE49-F238E27FC236}">
                <a16:creationId xmlns:a16="http://schemas.microsoft.com/office/drawing/2014/main" id="{1165EA1D-F4CF-A34F-915D-FCB003B2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575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24" name="Rectangle 35">
            <a:extLst>
              <a:ext uri="{FF2B5EF4-FFF2-40B4-BE49-F238E27FC236}">
                <a16:creationId xmlns:a16="http://schemas.microsoft.com/office/drawing/2014/main" id="{CE81705B-712E-6049-BA8A-382EA225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7084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5" name="TextBox 36">
            <a:extLst>
              <a:ext uri="{FF2B5EF4-FFF2-40B4-BE49-F238E27FC236}">
                <a16:creationId xmlns:a16="http://schemas.microsoft.com/office/drawing/2014/main" id="{B60A7A8E-0CB6-AA4B-B681-5AF18A91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861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26" name="Straight Arrow Connector 37">
            <a:extLst>
              <a:ext uri="{FF2B5EF4-FFF2-40B4-BE49-F238E27FC236}">
                <a16:creationId xmlns:a16="http://schemas.microsoft.com/office/drawing/2014/main" id="{7B211662-292B-7441-8524-5A7ED899363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577182" y="3504406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7" name="Straight Arrow Connector 38">
            <a:extLst>
              <a:ext uri="{FF2B5EF4-FFF2-40B4-BE49-F238E27FC236}">
                <a16:creationId xmlns:a16="http://schemas.microsoft.com/office/drawing/2014/main" id="{3135B825-1B06-844A-881B-EEF1A7B498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3289300"/>
            <a:ext cx="46990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Straight Connector 39">
            <a:extLst>
              <a:ext uri="{FF2B5EF4-FFF2-40B4-BE49-F238E27FC236}">
                <a16:creationId xmlns:a16="http://schemas.microsoft.com/office/drawing/2014/main" id="{4A2632B6-2D27-9D4A-8674-081BD98A7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09662" y="2957513"/>
            <a:ext cx="677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30" name="TextBox 41">
            <a:extLst>
              <a:ext uri="{FF2B5EF4-FFF2-40B4-BE49-F238E27FC236}">
                <a16:creationId xmlns:a16="http://schemas.microsoft.com/office/drawing/2014/main" id="{307BDD33-5C91-0240-8A3F-A852823F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9895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B68A4D-3AAC-354F-B575-D10C694CA027}"/>
              </a:ext>
            </a:extLst>
          </p:cNvPr>
          <p:cNvGrpSpPr/>
          <p:nvPr/>
        </p:nvGrpSpPr>
        <p:grpSpPr>
          <a:xfrm>
            <a:off x="804863" y="5359400"/>
            <a:ext cx="2252662" cy="684213"/>
            <a:chOff x="804863" y="5359400"/>
            <a:chExt cx="2252662" cy="684213"/>
          </a:xfrm>
        </p:grpSpPr>
        <p:sp>
          <p:nvSpPr>
            <p:cNvPr id="85029" name="Rectangle 40">
              <a:extLst>
                <a:ext uri="{FF2B5EF4-FFF2-40B4-BE49-F238E27FC236}">
                  <a16:creationId xmlns:a16="http://schemas.microsoft.com/office/drawing/2014/main" id="{D2E90F5C-8214-CE49-8B99-E543BD6C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5710238"/>
              <a:ext cx="1477962" cy="33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5031" name="Straight Connector 42">
              <a:extLst>
                <a:ext uri="{FF2B5EF4-FFF2-40B4-BE49-F238E27FC236}">
                  <a16:creationId xmlns:a16="http://schemas.microsoft.com/office/drawing/2014/main" id="{8130CD50-EEE8-2847-B00A-556669A1EA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81163" y="5876925"/>
              <a:ext cx="3317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32" name="Straight Connector 43">
              <a:extLst>
                <a:ext uri="{FF2B5EF4-FFF2-40B4-BE49-F238E27FC236}">
                  <a16:creationId xmlns:a16="http://schemas.microsoft.com/office/drawing/2014/main" id="{F87F1AA2-1D7B-E042-B34D-81E657324A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43794" y="5876132"/>
              <a:ext cx="333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33" name="TextBox 44">
              <a:extLst>
                <a:ext uri="{FF2B5EF4-FFF2-40B4-BE49-F238E27FC236}">
                  <a16:creationId xmlns:a16="http://schemas.microsoft.com/office/drawing/2014/main" id="{12882D36-E795-414A-84F6-7D03D00DC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3" y="5359400"/>
              <a:ext cx="4333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85034" name="TextBox 45">
              <a:extLst>
                <a:ext uri="{FF2B5EF4-FFF2-40B4-BE49-F238E27FC236}">
                  <a16:creationId xmlns:a16="http://schemas.microsoft.com/office/drawing/2014/main" id="{C8A8AF1F-6EA8-1342-B844-E21D05BB3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5373688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index</a:t>
              </a:r>
            </a:p>
          </p:txBody>
        </p:sp>
        <p:sp>
          <p:nvSpPr>
            <p:cNvPr id="85035" name="TextBox 46">
              <a:extLst>
                <a:ext uri="{FF2B5EF4-FFF2-40B4-BE49-F238E27FC236}">
                  <a16:creationId xmlns:a16="http://schemas.microsoft.com/office/drawing/2014/main" id="{0D178425-2942-1047-B4B9-C201C44E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013" y="5373688"/>
              <a:ext cx="1179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byte in block</a:t>
              </a:r>
            </a:p>
          </p:txBody>
        </p:sp>
        <p:sp>
          <p:nvSpPr>
            <p:cNvPr id="85036" name="TextBox 47">
              <a:extLst>
                <a:ext uri="{FF2B5EF4-FFF2-40B4-BE49-F238E27FC236}">
                  <a16:creationId xmlns:a16="http://schemas.microsoft.com/office/drawing/2014/main" id="{9F25F9FE-1613-B540-8486-77F5A68E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63" y="5710238"/>
              <a:ext cx="6111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 bits</a:t>
              </a:r>
            </a:p>
          </p:txBody>
        </p:sp>
        <p:sp>
          <p:nvSpPr>
            <p:cNvPr id="85037" name="TextBox 48">
              <a:extLst>
                <a:ext uri="{FF2B5EF4-FFF2-40B4-BE49-F238E27FC236}">
                  <a16:creationId xmlns:a16="http://schemas.microsoft.com/office/drawing/2014/main" id="{009D43BA-666C-B24A-B444-E995E0A96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75" y="5708650"/>
              <a:ext cx="6127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 bits</a:t>
              </a:r>
            </a:p>
          </p:txBody>
        </p:sp>
        <p:sp>
          <p:nvSpPr>
            <p:cNvPr id="85038" name="TextBox 49">
              <a:extLst>
                <a:ext uri="{FF2B5EF4-FFF2-40B4-BE49-F238E27FC236}">
                  <a16:creationId xmlns:a16="http://schemas.microsoft.com/office/drawing/2014/main" id="{18522DB8-F339-9E47-9DE7-429F6D9E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638" y="5726113"/>
              <a:ext cx="3825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3b</a:t>
              </a:r>
            </a:p>
          </p:txBody>
        </p:sp>
      </p:grpSp>
      <p:sp>
        <p:nvSpPr>
          <p:cNvPr id="85039" name="Rectangle 50">
            <a:extLst>
              <a:ext uri="{FF2B5EF4-FFF2-40B4-BE49-F238E27FC236}">
                <a16:creationId xmlns:a16="http://schemas.microsoft.com/office/drawing/2014/main" id="{039C8259-A1EA-664E-819B-38804C7A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40055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40" name="TextBox 51">
            <a:extLst>
              <a:ext uri="{FF2B5EF4-FFF2-40B4-BE49-F238E27FC236}">
                <a16:creationId xmlns:a16="http://schemas.microsoft.com/office/drawing/2014/main" id="{E740C579-04C4-EF43-93E3-BB68ADC2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400550"/>
            <a:ext cx="673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Logic</a:t>
            </a:r>
          </a:p>
        </p:txBody>
      </p:sp>
      <p:cxnSp>
        <p:nvCxnSpPr>
          <p:cNvPr id="85041" name="Straight Arrow Connector 53">
            <a:extLst>
              <a:ext uri="{FF2B5EF4-FFF2-40B4-BE49-F238E27FC236}">
                <a16:creationId xmlns:a16="http://schemas.microsoft.com/office/drawing/2014/main" id="{9B1CF68C-C999-D84F-A398-AA829A9BB8F4}"/>
              </a:ext>
            </a:extLst>
          </p:cNvPr>
          <p:cNvCxnSpPr>
            <a:cxnSpLocks noChangeShapeType="1"/>
            <a:endCxn id="85040" idx="1"/>
          </p:cNvCxnSpPr>
          <p:nvPr/>
        </p:nvCxnSpPr>
        <p:spPr bwMode="auto">
          <a:xfrm>
            <a:off x="2074863" y="4046538"/>
            <a:ext cx="735012" cy="5079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2" name="Straight Arrow Connector 55">
            <a:extLst>
              <a:ext uri="{FF2B5EF4-FFF2-40B4-BE49-F238E27FC236}">
                <a16:creationId xmlns:a16="http://schemas.microsoft.com/office/drawing/2014/main" id="{1D390405-7984-3E45-9106-343E0E6D7451}"/>
              </a:ext>
            </a:extLst>
          </p:cNvPr>
          <p:cNvCxnSpPr>
            <a:cxnSpLocks noChangeShapeType="1"/>
            <a:endCxn id="85040" idx="0"/>
          </p:cNvCxnSpPr>
          <p:nvPr/>
        </p:nvCxnSpPr>
        <p:spPr bwMode="auto">
          <a:xfrm flipH="1">
            <a:off x="3146425" y="4046538"/>
            <a:ext cx="441326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3" name="Straight Arrow Connector 59">
            <a:extLst>
              <a:ext uri="{FF2B5EF4-FFF2-40B4-BE49-F238E27FC236}">
                <a16:creationId xmlns:a16="http://schemas.microsoft.com/office/drawing/2014/main" id="{8708A10A-422E-8D47-A251-30E7F2119E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4207" y="3501231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4" name="Freeform 48">
            <a:extLst>
              <a:ext uri="{FF2B5EF4-FFF2-40B4-BE49-F238E27FC236}">
                <a16:creationId xmlns:a16="http://schemas.microsoft.com/office/drawing/2014/main" id="{46E0AF9E-60FD-784D-9DAE-EEB4A6380DB5}"/>
              </a:ext>
            </a:extLst>
          </p:cNvPr>
          <p:cNvSpPr>
            <a:spLocks/>
          </p:cNvSpPr>
          <p:nvPr/>
        </p:nvSpPr>
        <p:spPr bwMode="auto">
          <a:xfrm>
            <a:off x="5649913" y="3721100"/>
            <a:ext cx="21272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5" name="Text Box 61">
            <a:extLst>
              <a:ext uri="{FF2B5EF4-FFF2-40B4-BE49-F238E27FC236}">
                <a16:creationId xmlns:a16="http://schemas.microsoft.com/office/drawing/2014/main" id="{CABC6F26-6BE0-884C-AE52-F9F2D513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371951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46" name="Straight Arrow Connector 63">
            <a:extLst>
              <a:ext uri="{FF2B5EF4-FFF2-40B4-BE49-F238E27FC236}">
                <a16:creationId xmlns:a16="http://schemas.microsoft.com/office/drawing/2014/main" id="{25608095-94F8-2D49-B29D-DBEF0D15CF0F}"/>
              </a:ext>
            </a:extLst>
          </p:cNvPr>
          <p:cNvCxnSpPr>
            <a:cxnSpLocks noChangeShapeType="1"/>
            <a:stCxn id="85040" idx="3"/>
          </p:cNvCxnSpPr>
          <p:nvPr/>
        </p:nvCxnSpPr>
        <p:spPr bwMode="auto">
          <a:xfrm flipV="1">
            <a:off x="3482975" y="3897313"/>
            <a:ext cx="2441575" cy="6571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7" name="Straight Arrow Connector 66">
            <a:extLst>
              <a:ext uri="{FF2B5EF4-FFF2-40B4-BE49-F238E27FC236}">
                <a16:creationId xmlns:a16="http://schemas.microsoft.com/office/drawing/2014/main" id="{EA7568F4-4367-3D4E-B56B-BBE3C6291E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60344" y="4256881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8" name="Freeform 48">
            <a:extLst>
              <a:ext uri="{FF2B5EF4-FFF2-40B4-BE49-F238E27FC236}">
                <a16:creationId xmlns:a16="http://schemas.microsoft.com/office/drawing/2014/main" id="{1BB83BA3-7AA2-A845-9FD8-FBEC2C6F1282}"/>
              </a:ext>
            </a:extLst>
          </p:cNvPr>
          <p:cNvSpPr>
            <a:spLocks/>
          </p:cNvSpPr>
          <p:nvPr/>
        </p:nvSpPr>
        <p:spPr bwMode="auto">
          <a:xfrm>
            <a:off x="5878513" y="4500563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9" name="Text Box 61">
            <a:extLst>
              <a:ext uri="{FF2B5EF4-FFF2-40B4-BE49-F238E27FC236}">
                <a16:creationId xmlns:a16="http://schemas.microsoft.com/office/drawing/2014/main" id="{B6FC53CD-7A2E-584C-BE2B-FBE7FD8A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4751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50" name="Straight Arrow Connector 69">
            <a:extLst>
              <a:ext uri="{FF2B5EF4-FFF2-40B4-BE49-F238E27FC236}">
                <a16:creationId xmlns:a16="http://schemas.microsoft.com/office/drawing/2014/main" id="{66DE0E4D-5603-9E4A-8633-0EB75716D1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446963" y="4660900"/>
            <a:ext cx="523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1" name="TextBox 70">
            <a:extLst>
              <a:ext uri="{FF2B5EF4-FFF2-40B4-BE49-F238E27FC236}">
                <a16:creationId xmlns:a16="http://schemas.microsoft.com/office/drawing/2014/main" id="{D44A445D-EF21-184D-8C4D-6F931E56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4352925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5052" name="Straight Arrow Connector 71">
            <a:extLst>
              <a:ext uri="{FF2B5EF4-FFF2-40B4-BE49-F238E27FC236}">
                <a16:creationId xmlns:a16="http://schemas.microsoft.com/office/drawing/2014/main" id="{771D147E-ED51-C44E-A728-6DA9756A31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59551" y="5029200"/>
            <a:ext cx="417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F0EB31D-DBBD-8A46-BA47-773D8CF9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5555332"/>
            <a:ext cx="54150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idea: Associative memory within the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Accommodates conflicts better (fewer conflict misses)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More complex, slower access, larger tag store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50D42C-C2F0-104D-800F-584B70F5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619375"/>
            <a:ext cx="3351212" cy="17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5257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87C9F78-D138-4A4F-A035-C8B5DDCF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2631758"/>
            <a:ext cx="3484636" cy="17494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5057" name="Straight Arrow Connector 68">
            <a:extLst>
              <a:ext uri="{FF2B5EF4-FFF2-40B4-BE49-F238E27FC236}">
                <a16:creationId xmlns:a16="http://schemas.microsoft.com/office/drawing/2014/main" id="{82913830-95FF-A34B-AAD7-99433396EA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79738" y="4870450"/>
            <a:ext cx="265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8" name="TextBox 69">
            <a:extLst>
              <a:ext uri="{FF2B5EF4-FFF2-40B4-BE49-F238E27FC236}">
                <a16:creationId xmlns:a16="http://schemas.microsoft.com/office/drawing/2014/main" id="{4B035E75-C530-734D-98FA-23483339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487362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  <p:sp>
        <p:nvSpPr>
          <p:cNvPr id="68" name="Google Shape;601;g5ce8b99149_0_339">
            <a:extLst>
              <a:ext uri="{FF2B5EF4-FFF2-40B4-BE49-F238E27FC236}">
                <a16:creationId xmlns:a16="http://schemas.microsoft.com/office/drawing/2014/main" id="{0B8B2F07-C44D-CB48-A3CB-3EDEDF0AFA8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Prof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Onur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Mutlu’s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Presentation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3" grpId="0" animBg="1"/>
      <p:bldP spid="85004" grpId="0"/>
      <p:bldP spid="85005" grpId="0" animBg="1"/>
      <p:bldP spid="85006" grpId="0" animBg="1"/>
      <p:bldP spid="85007" grpId="0" animBg="1"/>
      <p:bldP spid="85008" grpId="0" animBg="1"/>
      <p:bldP spid="85009" grpId="0" animBg="1"/>
      <p:bldP spid="85010" grpId="0" animBg="1"/>
      <p:bldP spid="85011" grpId="0" animBg="1"/>
      <p:bldP spid="85012" grpId="0" animBg="1"/>
      <p:bldP spid="85013" grpId="0"/>
      <p:bldP spid="85014" grpId="0"/>
      <p:bldP spid="85015" grpId="0"/>
      <p:bldP spid="85016" grpId="0" animBg="1"/>
      <p:bldP spid="85017" grpId="0"/>
      <p:bldP spid="85022" grpId="0"/>
      <p:bldP spid="85023" grpId="0"/>
      <p:bldP spid="85024" grpId="0" animBg="1"/>
      <p:bldP spid="85025" grpId="0"/>
      <p:bldP spid="85030" grpId="0"/>
      <p:bldP spid="85039" grpId="0" animBg="1"/>
      <p:bldP spid="85040" grpId="0"/>
      <p:bldP spid="85045" grpId="0"/>
      <p:bldP spid="85049" grpId="0"/>
      <p:bldP spid="85051" grpId="0"/>
      <p:bldP spid="74" grpId="0" animBg="1"/>
      <p:bldP spid="75" grpId="0"/>
      <p:bldP spid="76" grpId="0" animBg="1"/>
      <p:bldP spid="850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Great Idea: Principle of Locality/Memory Hierarchy</a:t>
            </a:r>
            <a:endParaRPr sz="2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8" y="1196752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/>
          <p:nvPr/>
        </p:nvSpPr>
        <p:spPr>
          <a:xfrm>
            <a:off x="2691270" y="2686807"/>
            <a:ext cx="3772904" cy="11971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C7125847-7505-6049-82D3-94BF7B3D9C9B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64210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6C6-D05D-FC40-81FB-88DC4F59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46514-4B70-A944-BBCD-7C875103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2" y="1021638"/>
            <a:ext cx="8431712" cy="1339618"/>
          </a:xfrm>
          <a:prstGeom prst="rect">
            <a:avLst/>
          </a:prstGeom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F611060E-14E1-304D-97ED-54C11E78DC95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314BF-95DD-D34D-B38B-5D231B5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372A-3CB9-C845-9AF8-C1DF6CA2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9619"/>
            <a:ext cx="8207375" cy="2592710"/>
          </a:xfrm>
        </p:spPr>
        <p:txBody>
          <a:bodyPr/>
          <a:lstStyle/>
          <a:p>
            <a:r>
              <a:rPr lang="en-IN" dirty="0"/>
              <a:t>Programming model: Single memory, single address space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367A8-B849-E14B-857D-7C92E1EE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89869"/>
            <a:ext cx="4680520" cy="206246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D1F436B-39D3-C741-A2F3-7BF05F2630F6}"/>
              </a:ext>
            </a:extLst>
          </p:cNvPr>
          <p:cNvSpPr txBox="1">
            <a:spLocks/>
          </p:cNvSpPr>
          <p:nvPr/>
        </p:nvSpPr>
        <p:spPr bwMode="auto">
          <a:xfrm>
            <a:off x="713293" y="3432384"/>
            <a:ext cx="8207375" cy="107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dirty="0"/>
              <a:t>Machine </a:t>
            </a:r>
            <a:r>
              <a:rPr lang="en-IN" dirty="0">
                <a:solidFill>
                  <a:srgbClr val="FF0000"/>
                </a:solidFill>
              </a:rPr>
              <a:t>transparently</a:t>
            </a:r>
            <a:r>
              <a:rPr lang="en-IN" dirty="0"/>
              <a:t> stores data in fast or slow memory, depending on usage patterns </a:t>
            </a:r>
          </a:p>
          <a:p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11D2F-E08F-B846-8D90-2EE853EFA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4" y="4293096"/>
            <a:ext cx="7996594" cy="2007375"/>
          </a:xfrm>
          <a:prstGeom prst="rect">
            <a:avLst/>
          </a:prstGeom>
        </p:spPr>
      </p:pic>
      <p:sp>
        <p:nvSpPr>
          <p:cNvPr id="10" name="Google Shape;601;g5ce8b99149_0_339">
            <a:extLst>
              <a:ext uri="{FF2B5EF4-FFF2-40B4-BE49-F238E27FC236}">
                <a16:creationId xmlns:a16="http://schemas.microsoft.com/office/drawing/2014/main" id="{F7BFB43A-3D59-6D4D-BD0D-95A334A240DA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18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603D7176-6E29-F045-956A-BA679D77A722}" vid="{6239942A-843F-DA40-9548-ECE88D76E8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03D7176-6E29-F045-956A-BA679D77A722}" vid="{15ED08DE-E1FE-B04D-8A11-9A9157466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18935</TotalTime>
  <Words>4976</Words>
  <Application>Microsoft Macintosh PowerPoint</Application>
  <PresentationFormat>On-screen Show (4:3)</PresentationFormat>
  <Paragraphs>1707</Paragraphs>
  <Slides>63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ＭＳ Ｐゴシック</vt:lpstr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Wingdings 2</vt:lpstr>
      <vt:lpstr>template2007</vt:lpstr>
      <vt:lpstr>Custom Design</vt:lpstr>
      <vt:lpstr>Office Theme</vt:lpstr>
      <vt:lpstr>Happy Ramanavami</vt:lpstr>
      <vt:lpstr>Your behavior </vt:lpstr>
      <vt:lpstr>CS 211 Computer Architecture Lecture 36: Cache Memory organization – Set Associative Caches</vt:lpstr>
      <vt:lpstr>Acknowledgements</vt:lpstr>
      <vt:lpstr>In this class we will study</vt:lpstr>
      <vt:lpstr>Last Class</vt:lpstr>
      <vt:lpstr>Great Idea: Principle of Locality/Memory Hierarchy</vt:lpstr>
      <vt:lpstr>Cache Memory </vt:lpstr>
      <vt:lpstr>Memory Hierarchy Interface</vt:lpstr>
      <vt:lpstr>Cache – Main Memory Interaction</vt:lpstr>
      <vt:lpstr>Cache : Hit</vt:lpstr>
      <vt:lpstr>Cache: Miss</vt:lpstr>
      <vt:lpstr>Direct Mapped Cache</vt:lpstr>
      <vt:lpstr>Direct Mapped Cache</vt:lpstr>
      <vt:lpstr>Direct Mapped Cache: Block Size 1 byte</vt:lpstr>
      <vt:lpstr>Direct Mapped Cache: Block Size 2 bytes</vt:lpstr>
      <vt:lpstr>Direct Mapped Cache: Use Tag</vt:lpstr>
      <vt:lpstr>Direct Mapped Cache: Block Size 2 bytes</vt:lpstr>
      <vt:lpstr>Direct Mapped Caches – address parts</vt:lpstr>
      <vt:lpstr>Direct-Mapped Cache Terminology</vt:lpstr>
      <vt:lpstr>Direct Mapped Cache – Example 1</vt:lpstr>
      <vt:lpstr>Direct Mapped Cache:  Example 1</vt:lpstr>
      <vt:lpstr>Direct Mapped Cache:  Example 1</vt:lpstr>
      <vt:lpstr>Direct Mapped Cache:  Example 1</vt:lpstr>
      <vt:lpstr>Direct Mapped Cache:  Example 1</vt:lpstr>
      <vt:lpstr>Direct Mapped Cache:  Example 1</vt:lpstr>
      <vt:lpstr>Direct Mapped Cache:  Example 1</vt:lpstr>
      <vt:lpstr>Blocks and Addressing the Cache</vt:lpstr>
      <vt:lpstr>Direct-Mapped Cache:  Example 2 </vt:lpstr>
      <vt:lpstr>Direct-Mapped Cache:  1-way</vt:lpstr>
      <vt:lpstr>Direct-Mapped Caches - Observations</vt:lpstr>
      <vt:lpstr>Set Associative Caches</vt:lpstr>
      <vt:lpstr>Set Associativity</vt:lpstr>
      <vt:lpstr>Set Associative Cache: 2-way</vt:lpstr>
      <vt:lpstr>Set Associative Cache:  2- way </vt:lpstr>
      <vt:lpstr>Set Associative Cache: 4-way</vt:lpstr>
      <vt:lpstr>Set Associative Cache:  4 - way </vt:lpstr>
      <vt:lpstr>Fully Associative Cache</vt:lpstr>
      <vt:lpstr>Set Associative Cache: 8-way (Fully Associative)</vt:lpstr>
      <vt:lpstr>Fully Associative</vt:lpstr>
      <vt:lpstr>Cache and Associativity</vt:lpstr>
      <vt:lpstr>Range of Set-Associative Caches</vt:lpstr>
      <vt:lpstr>Set Associate Caches: 1-way to 8-way</vt:lpstr>
      <vt:lpstr>Associative Caches: Another view</vt:lpstr>
      <vt:lpstr>Lecture Summary</vt:lpstr>
      <vt:lpstr>Associativity (and Tradeoffs)</vt:lpstr>
      <vt:lpstr>Block Size Consideration</vt:lpstr>
      <vt:lpstr>Backup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E-way Set Associative Cache (Here: E = 2)</vt:lpstr>
      <vt:lpstr>E-way Set Associative Cache (Here: E = 2)</vt:lpstr>
      <vt:lpstr>E-way Set Associative Cache (Here: E = 2)</vt:lpstr>
      <vt:lpstr>Cache Philosophy - Interface</vt:lpstr>
      <vt:lpstr>Cache Philosophy - Interface</vt:lpstr>
      <vt:lpstr>General Notes on Caches (1/3)</vt:lpstr>
      <vt:lpstr>General Notes on Caches (2/3)</vt:lpstr>
      <vt:lpstr>General Notes on Caches (3/3)</vt:lpstr>
      <vt:lpstr>Cache Abstraction and Metrics</vt:lpstr>
      <vt:lpstr>Set Associativity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Computer Architecture Lecture 32: Cache Memory - 2</dc:title>
  <dc:creator>Microsoft Office User</dc:creator>
  <dc:description>Redesign of slides created by Randal E. Bryant and David R. O'Hallaron</dc:description>
  <cp:lastModifiedBy>Microsoft Office User</cp:lastModifiedBy>
  <cp:revision>80</cp:revision>
  <cp:lastPrinted>2010-01-19T15:27:43Z</cp:lastPrinted>
  <dcterms:created xsi:type="dcterms:W3CDTF">2020-11-19T15:36:07Z</dcterms:created>
  <dcterms:modified xsi:type="dcterms:W3CDTF">2021-04-23T12:48:41Z</dcterms:modified>
</cp:coreProperties>
</file>