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9" r:id="rId2"/>
  </p:sldMasterIdLst>
  <p:notesMasterIdLst>
    <p:notesMasterId r:id="rId32"/>
  </p:notesMasterIdLst>
  <p:handoutMasterIdLst>
    <p:handoutMasterId r:id="rId33"/>
  </p:handoutMasterIdLst>
  <p:sldIdLst>
    <p:sldId id="542" r:id="rId3"/>
    <p:sldId id="704" r:id="rId4"/>
    <p:sldId id="691" r:id="rId5"/>
    <p:sldId id="4439" r:id="rId6"/>
    <p:sldId id="1309" r:id="rId7"/>
    <p:sldId id="4456" r:id="rId8"/>
    <p:sldId id="4458" r:id="rId9"/>
    <p:sldId id="4440" r:id="rId10"/>
    <p:sldId id="4441" r:id="rId11"/>
    <p:sldId id="806" r:id="rId12"/>
    <p:sldId id="4457" r:id="rId13"/>
    <p:sldId id="4459" r:id="rId14"/>
    <p:sldId id="264" r:id="rId15"/>
    <p:sldId id="4461" r:id="rId16"/>
    <p:sldId id="271" r:id="rId17"/>
    <p:sldId id="273" r:id="rId18"/>
    <p:sldId id="275" r:id="rId19"/>
    <p:sldId id="281" r:id="rId20"/>
    <p:sldId id="282" r:id="rId21"/>
    <p:sldId id="745" r:id="rId22"/>
    <p:sldId id="296" r:id="rId23"/>
    <p:sldId id="297" r:id="rId24"/>
    <p:sldId id="794" r:id="rId25"/>
    <p:sldId id="719" r:id="rId26"/>
    <p:sldId id="720" r:id="rId27"/>
    <p:sldId id="4464" r:id="rId28"/>
    <p:sldId id="819" r:id="rId29"/>
    <p:sldId id="4465" r:id="rId30"/>
    <p:sldId id="280" r:id="rId31"/>
  </p:sldIdLst>
  <p:sldSz cx="9144000" cy="6858000" type="screen4x3"/>
  <p:notesSz cx="7302500" cy="9586913"/>
  <p:custDataLst>
    <p:tags r:id="rId34"/>
  </p:custDataLst>
  <p:defaultTex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77" autoAdjust="0"/>
    <p:restoredTop sz="85728"/>
  </p:normalViewPr>
  <p:slideViewPr>
    <p:cSldViewPr snapToObjects="1">
      <p:cViewPr varScale="1">
        <p:scale>
          <a:sx n="75" d="100"/>
          <a:sy n="75" d="100"/>
        </p:scale>
        <p:origin x="960" y="168"/>
      </p:cViewPr>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93606838-62BA-634B-9B43-031B16521F61}"/>
              </a:ext>
            </a:extLst>
          </p:cNvPr>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a:latin typeface="Times New Roman" pitchFamily="18" charset="0"/>
              </a:defRPr>
            </a:lvl1pPr>
          </a:lstStyle>
          <a:p>
            <a:pPr>
              <a:defRPr/>
            </a:pPr>
            <a:r>
              <a:rPr lang="en-US"/>
              <a:t>DAC 2001 Tutorial</a:t>
            </a:r>
          </a:p>
        </p:txBody>
      </p:sp>
      <p:sp>
        <p:nvSpPr>
          <p:cNvPr id="252931" name="Rectangle 3">
            <a:extLst>
              <a:ext uri="{FF2B5EF4-FFF2-40B4-BE49-F238E27FC236}">
                <a16:creationId xmlns:a16="http://schemas.microsoft.com/office/drawing/2014/main" id="{1379D897-A7DE-3C47-8BA2-C547FC082E90}"/>
              </a:ext>
            </a:extLst>
          </p:cNvPr>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a:latin typeface="Times New Roman" pitchFamily="18" charset="0"/>
              </a:defRPr>
            </a:lvl1pPr>
          </a:lstStyle>
          <a:p>
            <a:pPr>
              <a:defRPr/>
            </a:pPr>
            <a:endParaRPr lang="en-US"/>
          </a:p>
        </p:txBody>
      </p:sp>
      <p:sp>
        <p:nvSpPr>
          <p:cNvPr id="252932" name="Rectangle 4">
            <a:extLst>
              <a:ext uri="{FF2B5EF4-FFF2-40B4-BE49-F238E27FC236}">
                <a16:creationId xmlns:a16="http://schemas.microsoft.com/office/drawing/2014/main" id="{E695D54D-C59C-D745-916B-4344A0E101C6}"/>
              </a:ext>
            </a:extLst>
          </p:cNvPr>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a:latin typeface="Times New Roman" pitchFamily="18" charset="0"/>
                <a:cs typeface="Times New Roman" pitchFamily="18" charset="0"/>
              </a:defRPr>
            </a:lvl1pPr>
          </a:lstStyle>
          <a:p>
            <a:pPr>
              <a:defRPr/>
            </a:pPr>
            <a:r>
              <a:rPr lang="en-US"/>
              <a:t>©R.A. Rutenbar, 2001</a:t>
            </a:r>
          </a:p>
        </p:txBody>
      </p:sp>
      <p:sp>
        <p:nvSpPr>
          <p:cNvPr id="252933" name="Rectangle 5">
            <a:extLst>
              <a:ext uri="{FF2B5EF4-FFF2-40B4-BE49-F238E27FC236}">
                <a16:creationId xmlns:a16="http://schemas.microsoft.com/office/drawing/2014/main" id="{91924BA3-4E83-BB4D-BC12-DCD7E73B71C8}"/>
              </a:ext>
            </a:extLst>
          </p:cNvPr>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a:latin typeface="Times New Roman" pitchFamily="18" charset="0"/>
              </a:defRPr>
            </a:lvl1pPr>
          </a:lstStyle>
          <a:p>
            <a:pPr>
              <a:defRPr/>
            </a:pPr>
            <a:fld id="{9BA66BDB-A966-0B4E-921E-B5374247E83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FDB9E674-2DC6-B34D-B4F4-640BCB3E70E4}"/>
              </a:ext>
            </a:extLst>
          </p:cNvPr>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408579" name="Rectangle 3">
            <a:extLst>
              <a:ext uri="{FF2B5EF4-FFF2-40B4-BE49-F238E27FC236}">
                <a16:creationId xmlns:a16="http://schemas.microsoft.com/office/drawing/2014/main" id="{A8AE672F-5155-A440-AA6A-E621E1432A13}"/>
              </a:ext>
            </a:extLst>
          </p:cNvPr>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D54A9A80-52F6-984D-B5A0-A6594D5D0EF3}"/>
              </a:ext>
            </a:extLst>
          </p:cNvPr>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8581" name="Rectangle 5">
            <a:extLst>
              <a:ext uri="{FF2B5EF4-FFF2-40B4-BE49-F238E27FC236}">
                <a16:creationId xmlns:a16="http://schemas.microsoft.com/office/drawing/2014/main" id="{BC8C197B-0126-BE49-853F-7958A3380897}"/>
              </a:ext>
            </a:extLst>
          </p:cNvPr>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a:extLst>
              <a:ext uri="{FF2B5EF4-FFF2-40B4-BE49-F238E27FC236}">
                <a16:creationId xmlns:a16="http://schemas.microsoft.com/office/drawing/2014/main" id="{C72DA90D-0B1D-474B-B456-97C02BB51BE1}"/>
              </a:ext>
            </a:extLst>
          </p:cNvPr>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408583" name="Rectangle 7">
            <a:extLst>
              <a:ext uri="{FF2B5EF4-FFF2-40B4-BE49-F238E27FC236}">
                <a16:creationId xmlns:a16="http://schemas.microsoft.com/office/drawing/2014/main" id="{EFEBE265-82B3-4A45-87ED-894E64F28837}"/>
              </a:ext>
            </a:extLst>
          </p:cNvPr>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02FE7E09-3D77-CB41-949B-60591242B08E}"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a:extLst>
              <a:ext uri="{FF2B5EF4-FFF2-40B4-BE49-F238E27FC236}">
                <a16:creationId xmlns:a16="http://schemas.microsoft.com/office/drawing/2014/main" id="{293B6921-905A-A741-93B0-6DF2DA51E53F}"/>
              </a:ext>
            </a:extLst>
          </p:cNvPr>
          <p:cNvSpPr>
            <a:spLocks noGrp="1" noRot="1" noChangeAspect="1" noChangeArrowheads="1" noTextEdit="1"/>
          </p:cNvSpPr>
          <p:nvPr>
            <p:ph type="sldImg"/>
          </p:nvPr>
        </p:nvSpPr>
        <p:spPr>
          <a:ln/>
        </p:spPr>
      </p:sp>
      <p:sp>
        <p:nvSpPr>
          <p:cNvPr id="6146" name="Notes Placeholder 2">
            <a:extLst>
              <a:ext uri="{FF2B5EF4-FFF2-40B4-BE49-F238E27FC236}">
                <a16:creationId xmlns:a16="http://schemas.microsoft.com/office/drawing/2014/main" id="{E4652159-39AE-DE46-A12D-28FF9B45FA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7" name="Slide Number Placeholder 3">
            <a:extLst>
              <a:ext uri="{FF2B5EF4-FFF2-40B4-BE49-F238E27FC236}">
                <a16:creationId xmlns:a16="http://schemas.microsoft.com/office/drawing/2014/main" id="{7A164F34-AB82-2848-B384-AC7B443753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fld id="{76379729-9904-FE48-AF89-FEDB99F20A1E}" type="slidenum">
              <a:rPr lang="en-US" altLang="en-US" sz="1200" b="0" smtClean="0">
                <a:latin typeface="Times New Roman" panose="02020603050405020304" pitchFamily="18" charset="0"/>
              </a:rPr>
              <a:pPr/>
              <a:t>1</a:t>
            </a:fld>
            <a:endParaRPr lang="en-US" altLang="en-US" sz="1200" b="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1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62" name="Google Shape;462;p17: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lnSpc>
                <a:spcPct val="100000"/>
              </a:lnSpc>
              <a:spcBef>
                <a:spcPts val="0"/>
              </a:spcBef>
              <a:spcAft>
                <a:spcPts val="0"/>
              </a:spcAft>
              <a:buSzPts val="1400"/>
              <a:buNone/>
            </a:pPr>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731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515938" y="4343400"/>
            <a:ext cx="5910262" cy="4114800"/>
          </a:xfrm>
          <a:noFill/>
        </p:spPr>
        <p:txBody>
          <a:bodyPr wrap="square" lIns="90480" tIns="44446" rIns="90480" bIns="44446" numCol="1" anchor="t" anchorCtr="0" compatLnSpc="1">
            <a:prstTxWarp prst="textNoShape">
              <a:avLst/>
            </a:prstTxWarp>
          </a:bodyPr>
          <a:lstStyle/>
          <a:p>
            <a:pPr eaLnBrk="1" hangingPunct="1"/>
            <a:endParaRPr lang="en-US"/>
          </a:p>
          <a:p>
            <a:pPr eaLnBrk="1" hangingPunct="1"/>
            <a:r>
              <a:rPr lang="en-US"/>
              <a:t>No fancy replacement policy is needed for the direct mapped cache. </a:t>
            </a:r>
          </a:p>
          <a:p>
            <a:pPr eaLnBrk="1" hangingPunct="1"/>
            <a:r>
              <a:rPr lang="en-US"/>
              <a:t>As a matter of fact, that is what cause direct mapped trouble to begin with: only one place to go in the cache--causes conflict misses.</a:t>
            </a:r>
          </a:p>
          <a:p>
            <a:pPr eaLnBrk="1" hangingPunct="1"/>
            <a:endParaRPr lang="en-US"/>
          </a:p>
          <a:p>
            <a:pPr eaLnBrk="1" hangingPunct="1"/>
            <a:r>
              <a:rPr lang="en-US"/>
              <a:t>No fancy replacement policy is needed for the direct mapped cache. </a:t>
            </a:r>
          </a:p>
          <a:p>
            <a:pPr eaLnBrk="1" hangingPunct="1"/>
            <a:r>
              <a:rPr lang="en-US"/>
              <a:t>As a matter of fact, that is what cause direct mapped trouble to begin with: only one place to go in the cache--causes conflict misses.</a:t>
            </a:r>
          </a:p>
          <a:p>
            <a:pPr eaLnBrk="1" hangingPunct="1"/>
            <a:endParaRPr lang="en-US"/>
          </a:p>
          <a:p>
            <a:pPr eaLnBrk="1" hangingPunct="1"/>
            <a:r>
              <a:rPr lang="en-US"/>
              <a:t>Besides working at Sun, I also teach people how to fly whenever I have time.</a:t>
            </a:r>
          </a:p>
          <a:p>
            <a:pPr eaLnBrk="1" hangingPunct="1"/>
            <a:r>
              <a:rPr lang="en-US"/>
              <a:t>Statistic have shown that if a pilot crashed after an engine failure, he or she is more likely to get killed in a multi-engine light airplane than a single engine airplane.</a:t>
            </a:r>
          </a:p>
          <a:p>
            <a:pPr eaLnBrk="1" hangingPunct="1"/>
            <a:r>
              <a:rPr lang="en-US"/>
              <a:t>The joke among us flight instructors is that: sure, when the engine quit in a single engine stops, you have one option: sooner or later, you land.  Probably sooner.</a:t>
            </a:r>
          </a:p>
          <a:p>
            <a:pPr eaLnBrk="1" hangingPunct="1"/>
            <a:r>
              <a:rPr lang="en-US"/>
              <a:t>But in a multi-engine airplane with one engine stops, you have a lot of options.  It is the need to make a decision that kills those people.</a:t>
            </a:r>
          </a:p>
          <a:p>
            <a:pPr eaLnBrk="1" hangingPunct="1"/>
            <a:endParaRPr lang="en-US"/>
          </a:p>
        </p:txBody>
      </p:sp>
      <p:sp>
        <p:nvSpPr>
          <p:cNvPr id="57347" name="Rectangle 3"/>
          <p:cNvSpPr>
            <a:spLocks noGrp="1" noRot="1" noChangeAspect="1" noChangeArrowheads="1" noTextEdit="1"/>
          </p:cNvSpPr>
          <p:nvPr>
            <p:ph type="sldImg"/>
          </p:nvPr>
        </p:nvSpPr>
        <p:spPr bwMode="auto">
          <a:xfrm>
            <a:off x="1162050" y="590550"/>
            <a:ext cx="4549775" cy="3411538"/>
          </a:xfrm>
          <a:noFill/>
          <a:ln>
            <a:solidFill>
              <a:srgbClr val="000000"/>
            </a:solidFill>
            <a:miter lim="800000"/>
            <a:headEnd/>
            <a:tailEnd/>
          </a:ln>
        </p:spPr>
      </p:sp>
    </p:spTree>
    <p:extLst>
      <p:ext uri="{BB962C8B-B14F-4D97-AF65-F5344CB8AC3E}">
        <p14:creationId xmlns:p14="http://schemas.microsoft.com/office/powerpoint/2010/main" val="239897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0" name="Google Shape;640;p3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Increasing the block size usually decreases the miss rate.</a:t>
            </a:r>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A more serious problem is that the miss penalty goes up since it is primarily determined by the time to fetch the block from the next lower level of the hierarchy and load it into the cache.</a:t>
            </a:r>
            <a:endParaRPr sz="1200" b="0" i="0" u="none" strike="noStrike" cap="none">
              <a:solidFill>
                <a:schemeClr val="dk1"/>
              </a:solidFill>
              <a:latin typeface="Calibri"/>
              <a:ea typeface="Calibri"/>
              <a:cs typeface="Calibri"/>
              <a:sym typeface="Calibri"/>
            </a:endParaRPr>
          </a:p>
        </p:txBody>
      </p:sp>
      <p:sp>
        <p:nvSpPr>
          <p:cNvPr id="641" name="Google Shape;641;p33: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lnSpc>
                <a:spcPct val="100000"/>
              </a:lnSpc>
              <a:spcBef>
                <a:spcPts val="0"/>
              </a:spcBef>
              <a:spcAft>
                <a:spcPts val="0"/>
              </a:spcAft>
              <a:buSzPts val="1400"/>
              <a:buNone/>
            </a:pPr>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987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52" name="Google Shape;652;p34: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endParaRPr/>
          </a:p>
        </p:txBody>
      </p:sp>
      <p:sp>
        <p:nvSpPr>
          <p:cNvPr id="653" name="Google Shape;653;p34: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lnSpc>
                <a:spcPct val="100000"/>
              </a:lnSpc>
              <a:spcBef>
                <a:spcPts val="0"/>
              </a:spcBef>
              <a:spcAft>
                <a:spcPts val="0"/>
              </a:spcAft>
              <a:buSzPts val="1400"/>
              <a:buNone/>
            </a:pPr>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0028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AMAT = 1 + 0.02x50 = 2</a:t>
            </a:r>
          </a:p>
        </p:txBody>
      </p:sp>
    </p:spTree>
    <p:extLst>
      <p:ext uri="{BB962C8B-B14F-4D97-AF65-F5344CB8AC3E}">
        <p14:creationId xmlns:p14="http://schemas.microsoft.com/office/powerpoint/2010/main" val="156629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27</a:t>
            </a:fld>
            <a:endParaRPr lang="en-US"/>
          </a:p>
        </p:txBody>
      </p:sp>
    </p:spTree>
    <p:extLst>
      <p:ext uri="{BB962C8B-B14F-4D97-AF65-F5344CB8AC3E}">
        <p14:creationId xmlns:p14="http://schemas.microsoft.com/office/powerpoint/2010/main" val="206397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1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The stores back in higher-level caches depends on your write-miss policy (write allocate or no-write allocate).</a:t>
            </a:r>
            <a:endParaRPr sz="1200" b="0" i="0" u="none" strike="noStrike" cap="none">
              <a:solidFill>
                <a:schemeClr val="dk1"/>
              </a:solidFill>
              <a:latin typeface="Calibri"/>
              <a:ea typeface="Calibri"/>
              <a:cs typeface="Calibri"/>
              <a:sym typeface="Calibri"/>
            </a:endParaRPr>
          </a:p>
        </p:txBody>
      </p:sp>
      <p:sp>
        <p:nvSpPr>
          <p:cNvPr id="389" name="Google Shape;389;p16: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29</a:t>
            </a:fld>
            <a:endParaRPr sz="1300">
              <a:solidFill>
                <a:schemeClr val="dk1"/>
              </a:solidFill>
              <a:latin typeface="Calibri"/>
              <a:ea typeface="Calibri"/>
              <a:cs typeface="Calibri"/>
              <a:sym typeface="Calibri"/>
            </a:endParaRPr>
          </a:p>
        </p:txBody>
      </p:sp>
      <p:sp>
        <p:nvSpPr>
          <p:cNvPr id="390" name="Google Shape;390;p16: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lnSpc>
                <a:spcPct val="100000"/>
              </a:lnSpc>
              <a:spcBef>
                <a:spcPts val="0"/>
              </a:spcBef>
              <a:spcAft>
                <a:spcPts val="0"/>
              </a:spcAft>
              <a:buSzPts val="1400"/>
              <a:buNone/>
            </a:pPr>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09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p:nvPr>
        </p:nvSpPr>
        <p:spPr>
          <a:xfrm>
            <a:off x="974391" y="4554201"/>
            <a:ext cx="5354925" cy="4314943"/>
          </a:xfrm>
          <a:noFill/>
          <a:ln/>
        </p:spPr>
        <p:txBody>
          <a:bodyPr wrap="none" anchor="ctr"/>
          <a:lstStyle/>
          <a:p>
            <a:endParaRPr lang="en-US"/>
          </a:p>
        </p:txBody>
      </p:sp>
      <p:sp>
        <p:nvSpPr>
          <p:cNvPr id="39939" name="Text Box 3"/>
          <p:cNvSpPr txBox="1">
            <a:spLocks noChangeArrowheads="1"/>
          </p:cNvSpPr>
          <p:nvPr/>
        </p:nvSpPr>
        <p:spPr bwMode="auto">
          <a:xfrm>
            <a:off x="1278663" y="726094"/>
            <a:ext cx="4754835" cy="3582609"/>
          </a:xfrm>
          <a:prstGeom prst="rect">
            <a:avLst/>
          </a:prstGeom>
          <a:solidFill>
            <a:srgbClr val="FFFFFF"/>
          </a:solidFill>
          <a:ln w="9525">
            <a:solidFill>
              <a:srgbClr val="000000"/>
            </a:solidFill>
            <a:miter lim="800000"/>
            <a:headEnd/>
            <a:tailEnd/>
          </a:ln>
        </p:spPr>
        <p:txBody>
          <a:bodyPr wrap="none" anchor="ctr"/>
          <a:lstStyle/>
          <a:p>
            <a:endParaRPr lang="en-US"/>
          </a:p>
        </p:txBody>
      </p:sp>
    </p:spTree>
    <p:extLst>
      <p:ext uri="{BB962C8B-B14F-4D97-AF65-F5344CB8AC3E}">
        <p14:creationId xmlns:p14="http://schemas.microsoft.com/office/powerpoint/2010/main" val="356147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962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p:txBody>
          <a:bodyPr/>
          <a:lstStyle/>
          <a:p>
            <a:pPr>
              <a:defRPr/>
            </a:pPr>
            <a:r>
              <a:rPr lang="en-AU"/>
              <a:t>Morgan Kaufmann Publishers</a:t>
            </a:r>
          </a:p>
        </p:txBody>
      </p:sp>
      <p:sp>
        <p:nvSpPr>
          <p:cNvPr id="79875" name="Rectangle 3"/>
          <p:cNvSpPr>
            <a:spLocks noGrp="1" noChangeArrowheads="1"/>
          </p:cNvSpPr>
          <p:nvPr>
            <p:ph type="dt" sz="quarter" idx="1"/>
          </p:nvPr>
        </p:nvSpPr>
        <p:spPr/>
        <p:txBody>
          <a:bodyPr/>
          <a:lstStyle/>
          <a:p>
            <a:pPr>
              <a:defRPr/>
            </a:pPr>
            <a:fld id="{61FB6044-2705-714E-931F-05D32290EA68}" type="datetime3">
              <a:rPr lang="en-AU"/>
              <a:pPr>
                <a:defRPr/>
              </a:pPr>
              <a:t>21 April, 2021</a:t>
            </a:fld>
            <a:endParaRPr lang="en-AU"/>
          </a:p>
        </p:txBody>
      </p:sp>
      <p:sp>
        <p:nvSpPr>
          <p:cNvPr id="79876"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79877" name="Rectangle 7"/>
          <p:cNvSpPr>
            <a:spLocks noGrp="1" noChangeArrowheads="1"/>
          </p:cNvSpPr>
          <p:nvPr>
            <p:ph type="sldNum" sz="quarter" idx="5"/>
          </p:nvPr>
        </p:nvSpPr>
        <p:spPr/>
        <p:txBody>
          <a:bodyPr/>
          <a:lstStyle/>
          <a:p>
            <a:pPr>
              <a:defRPr/>
            </a:pPr>
            <a:fld id="{7E85529A-4414-EB42-B8DF-3F843B25EFFD}" type="slidenum">
              <a:rPr lang="en-AU"/>
              <a:pPr>
                <a:defRPr/>
              </a:pPr>
              <a:t>11</a:t>
            </a:fld>
            <a:endParaRPr lang="en-AU"/>
          </a:p>
        </p:txBody>
      </p:sp>
      <p:sp>
        <p:nvSpPr>
          <p:cNvPr id="66566"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656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extLst>
      <p:ext uri="{BB962C8B-B14F-4D97-AF65-F5344CB8AC3E}">
        <p14:creationId xmlns:p14="http://schemas.microsoft.com/office/powerpoint/2010/main" val="63582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0740B-8578-4382-833D-478C1D4E6BDA}" type="slidenum">
              <a:rPr lang="en-US"/>
              <a:pPr/>
              <a:t>13</a:t>
            </a:fld>
            <a:endParaRPr lang="en-US"/>
          </a:p>
        </p:txBody>
      </p:sp>
      <p:sp>
        <p:nvSpPr>
          <p:cNvPr id="1484802" name="Rectangle 2"/>
          <p:cNvSpPr>
            <a:spLocks noGrp="1" noRot="1" noChangeAspect="1" noChangeArrowheads="1" noTextEdit="1"/>
          </p:cNvSpPr>
          <p:nvPr>
            <p:ph type="sldImg"/>
          </p:nvPr>
        </p:nvSpPr>
        <p:spPr>
          <a:ln/>
        </p:spPr>
      </p:sp>
      <p:sp>
        <p:nvSpPr>
          <p:cNvPr id="1484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87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txBox="1">
            <a:spLocks noGrp="1"/>
          </p:cNvSpPr>
          <p:nvPr>
            <p:ph type="body" idx="1"/>
          </p:nvPr>
        </p:nvSpPr>
        <p:spPr>
          <a:xfrm>
            <a:off x="550334" y="4562237"/>
            <a:ext cx="6304279" cy="4320540"/>
          </a:xfrm>
          <a:prstGeom prst="rect">
            <a:avLst/>
          </a:prstGeom>
          <a:noFill/>
          <a:ln>
            <a:noFill/>
          </a:ln>
        </p:spPr>
        <p:txBody>
          <a:bodyPr spcFirstLastPara="1" wrap="square" lIns="98200" tIns="48225" rIns="98200" bIns="482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83" name="Google Shape;283;p12:notes"/>
          <p:cNvSpPr>
            <a:spLocks noGrp="1" noRot="1" noChangeAspect="1"/>
          </p:cNvSpPr>
          <p:nvPr>
            <p:ph type="sldImg" idx="2"/>
          </p:nvPr>
        </p:nvSpPr>
        <p:spPr>
          <a:xfrm>
            <a:off x="1279525" y="619125"/>
            <a:ext cx="4778375" cy="3582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extLst>
      <p:ext uri="{BB962C8B-B14F-4D97-AF65-F5344CB8AC3E}">
        <p14:creationId xmlns:p14="http://schemas.microsoft.com/office/powerpoint/2010/main" val="395809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de957305e_0_9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de957305e_0_99: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g5de957305e_0_99: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16</a:t>
            </a:fld>
            <a:endParaRPr/>
          </a:p>
        </p:txBody>
      </p:sp>
    </p:spTree>
    <p:extLst>
      <p:ext uri="{BB962C8B-B14F-4D97-AF65-F5344CB8AC3E}">
        <p14:creationId xmlns:p14="http://schemas.microsoft.com/office/powerpoint/2010/main" val="218080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9834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451" name="Google Shape;451;p2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52" name="Google Shape;452;p23: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lnSpc>
                <a:spcPct val="100000"/>
              </a:lnSpc>
              <a:spcBef>
                <a:spcPts val="0"/>
              </a:spcBef>
              <a:spcAft>
                <a:spcPts val="0"/>
              </a:spcAft>
              <a:buSzPts val="1400"/>
              <a:buNone/>
            </a:pPr>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951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solidFill>
                  <a:srgbClr val="FF0000"/>
                </a:solidFill>
              </a:defRPr>
            </a:lvl1pPr>
          </a:lstStyle>
          <a:p>
            <a:r>
              <a:rPr lang="en-US"/>
              <a:t>Click to edit Master title style</a:t>
            </a:r>
            <a:endParaRPr lang="en-US" dirty="0"/>
          </a:p>
        </p:txBody>
      </p:sp>
    </p:spTree>
    <p:extLst>
      <p:ext uri="{BB962C8B-B14F-4D97-AF65-F5344CB8AC3E}">
        <p14:creationId xmlns:p14="http://schemas.microsoft.com/office/powerpoint/2010/main" val="180932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413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2C34-F2BA-E541-A50D-062F88F8FE02}"/>
              </a:ext>
            </a:extLst>
          </p:cNvPr>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Tree>
    <p:extLst>
      <p:ext uri="{BB962C8B-B14F-4D97-AF65-F5344CB8AC3E}">
        <p14:creationId xmlns:p14="http://schemas.microsoft.com/office/powerpoint/2010/main" val="2605603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a:solidFill>
                  <a:schemeClr val="bg1">
                    <a:lumMod val="50000"/>
                  </a:schemeClr>
                </a:solidFill>
              </a:rPr>
              <a:t>Chapter 8 &lt;</a:t>
            </a:r>
            <a:fld id="{D1B2EFE9-D440-4A3B-858C-5FEDF5DD0E10}" type="slidenum">
              <a:rPr lang="en-US" sz="1400" smtClean="0">
                <a:solidFill>
                  <a:schemeClr val="bg1">
                    <a:lumMod val="50000"/>
                  </a:schemeClr>
                </a:solidFill>
              </a:rPr>
              <a:pPr/>
              <a:t>‹#›</a:t>
            </a:fld>
            <a:r>
              <a:rPr lang="en-US" sz="1400" dirty="0">
                <a:solidFill>
                  <a:schemeClr val="bg1">
                    <a:lumMod val="50000"/>
                  </a:schemeClr>
                </a:solidFill>
              </a:rPr>
              <a:t>&gt; </a:t>
            </a:r>
          </a:p>
        </p:txBody>
      </p:sp>
      <p:sp>
        <p:nvSpPr>
          <p:cNvPr id="7" name="Rectangle 6"/>
          <p:cNvSpPr/>
          <p:nvPr userDrawn="1"/>
        </p:nvSpPr>
        <p:spPr>
          <a:xfrm rot="16200000">
            <a:off x="-2855483" y="2924641"/>
            <a:ext cx="6480428" cy="815608"/>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7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Memory &amp; I/O Systems</a:t>
            </a:r>
          </a:p>
        </p:txBody>
      </p:sp>
    </p:spTree>
    <p:extLst>
      <p:ext uri="{BB962C8B-B14F-4D97-AF65-F5344CB8AC3E}">
        <p14:creationId xmlns:p14="http://schemas.microsoft.com/office/powerpoint/2010/main" val="417436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98A-2890-2543-B56B-80D4DA10BBD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82F50-98DE-8045-85C5-E378A10D9F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B6A4F-E411-4A40-B7E6-DB92567196A4}"/>
              </a:ext>
            </a:extLst>
          </p:cNvPr>
          <p:cNvSpPr>
            <a:spLocks noGrp="1"/>
          </p:cNvSpPr>
          <p:nvPr>
            <p:ph type="dt" sz="half" idx="10"/>
          </p:nvPr>
        </p:nvSpPr>
        <p:spPr/>
        <p:txBody>
          <a:bodyPr/>
          <a:lstStyle>
            <a:lvl1pPr>
              <a:defRPr/>
            </a:lvl1pPr>
          </a:lstStyle>
          <a:p>
            <a:pPr>
              <a:defRPr/>
            </a:pPr>
            <a:fld id="{832B84C9-E7CB-BA4B-BEC5-919F02E52561}" type="datetimeFigureOut">
              <a:rPr lang="en-US"/>
              <a:pPr>
                <a:defRPr/>
              </a:pPr>
              <a:t>4/21/21</a:t>
            </a:fld>
            <a:endParaRPr lang="en-US"/>
          </a:p>
        </p:txBody>
      </p:sp>
      <p:sp>
        <p:nvSpPr>
          <p:cNvPr id="5" name="Footer Placeholder 4">
            <a:extLst>
              <a:ext uri="{FF2B5EF4-FFF2-40B4-BE49-F238E27FC236}">
                <a16:creationId xmlns:a16="http://schemas.microsoft.com/office/drawing/2014/main" id="{B411E9BF-11B3-F347-AF64-111F8A70CAD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D573F8A-F8EA-5C4D-9E19-C9445C47D04C}"/>
              </a:ext>
            </a:extLst>
          </p:cNvPr>
          <p:cNvSpPr>
            <a:spLocks noGrp="1"/>
          </p:cNvSpPr>
          <p:nvPr>
            <p:ph type="sldNum" sz="quarter" idx="12"/>
          </p:nvPr>
        </p:nvSpPr>
        <p:spPr/>
        <p:txBody>
          <a:bodyPr/>
          <a:lstStyle>
            <a:lvl1pPr>
              <a:defRPr/>
            </a:lvl1pPr>
          </a:lstStyle>
          <a:p>
            <a:pPr>
              <a:defRPr/>
            </a:pPr>
            <a:fld id="{86010924-9ABC-CA4E-9821-0F986AC93F55}" type="slidenum">
              <a:rPr lang="en-US"/>
              <a:pPr>
                <a:defRPr/>
              </a:pPr>
              <a:t>‹#›</a:t>
            </a:fld>
            <a:endParaRPr lang="en-US"/>
          </a:p>
        </p:txBody>
      </p:sp>
    </p:spTree>
    <p:extLst>
      <p:ext uri="{BB962C8B-B14F-4D97-AF65-F5344CB8AC3E}">
        <p14:creationId xmlns:p14="http://schemas.microsoft.com/office/powerpoint/2010/main" val="965685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6EA3-B77A-D747-8203-AEE03241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017FD-5E0E-EE4E-95B6-A0F90D32E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ACCB0-2E51-AD45-895B-357567F1E115}"/>
              </a:ext>
            </a:extLst>
          </p:cNvPr>
          <p:cNvSpPr>
            <a:spLocks noGrp="1"/>
          </p:cNvSpPr>
          <p:nvPr>
            <p:ph type="dt" sz="half" idx="10"/>
          </p:nvPr>
        </p:nvSpPr>
        <p:spPr/>
        <p:txBody>
          <a:bodyPr/>
          <a:lstStyle>
            <a:lvl1pPr>
              <a:defRPr/>
            </a:lvl1pPr>
          </a:lstStyle>
          <a:p>
            <a:pPr>
              <a:defRPr/>
            </a:pPr>
            <a:fld id="{AE5EA71C-B325-8A4A-93FA-69228C37CF47}" type="datetimeFigureOut">
              <a:rPr lang="en-US"/>
              <a:pPr>
                <a:defRPr/>
              </a:pPr>
              <a:t>4/21/21</a:t>
            </a:fld>
            <a:endParaRPr lang="en-US"/>
          </a:p>
        </p:txBody>
      </p:sp>
      <p:sp>
        <p:nvSpPr>
          <p:cNvPr id="5" name="Footer Placeholder 4">
            <a:extLst>
              <a:ext uri="{FF2B5EF4-FFF2-40B4-BE49-F238E27FC236}">
                <a16:creationId xmlns:a16="http://schemas.microsoft.com/office/drawing/2014/main" id="{EA0F54BE-BEB5-B24B-89E1-DA4356B4C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91AA8FE-1F7C-3843-AA94-1E97892E2172}"/>
              </a:ext>
            </a:extLst>
          </p:cNvPr>
          <p:cNvSpPr>
            <a:spLocks noGrp="1"/>
          </p:cNvSpPr>
          <p:nvPr>
            <p:ph type="sldNum" sz="quarter" idx="12"/>
          </p:nvPr>
        </p:nvSpPr>
        <p:spPr/>
        <p:txBody>
          <a:bodyPr/>
          <a:lstStyle>
            <a:lvl1pPr>
              <a:defRPr/>
            </a:lvl1pPr>
          </a:lstStyle>
          <a:p>
            <a:pPr>
              <a:defRPr/>
            </a:pPr>
            <a:fld id="{CECB7613-442B-0B41-926D-4021C8619049}" type="slidenum">
              <a:rPr lang="en-US"/>
              <a:pPr>
                <a:defRPr/>
              </a:pPr>
              <a:t>‹#›</a:t>
            </a:fld>
            <a:endParaRPr lang="en-US"/>
          </a:p>
        </p:txBody>
      </p:sp>
    </p:spTree>
    <p:extLst>
      <p:ext uri="{BB962C8B-B14F-4D97-AF65-F5344CB8AC3E}">
        <p14:creationId xmlns:p14="http://schemas.microsoft.com/office/powerpoint/2010/main" val="2952614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7ECB-AB95-184B-8443-EEC43DE53BD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65E05-8D34-5B44-BFD6-D117F75139A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DEC047-B51C-4A46-A0BD-2401CFA75C20}"/>
              </a:ext>
            </a:extLst>
          </p:cNvPr>
          <p:cNvSpPr>
            <a:spLocks noGrp="1"/>
          </p:cNvSpPr>
          <p:nvPr>
            <p:ph type="dt" sz="half" idx="10"/>
          </p:nvPr>
        </p:nvSpPr>
        <p:spPr/>
        <p:txBody>
          <a:bodyPr/>
          <a:lstStyle>
            <a:lvl1pPr>
              <a:defRPr/>
            </a:lvl1pPr>
          </a:lstStyle>
          <a:p>
            <a:pPr>
              <a:defRPr/>
            </a:pPr>
            <a:fld id="{B44C5591-C21E-8D4D-840F-64331B62083F}" type="datetimeFigureOut">
              <a:rPr lang="en-US"/>
              <a:pPr>
                <a:defRPr/>
              </a:pPr>
              <a:t>4/21/21</a:t>
            </a:fld>
            <a:endParaRPr lang="en-US"/>
          </a:p>
        </p:txBody>
      </p:sp>
      <p:sp>
        <p:nvSpPr>
          <p:cNvPr id="5" name="Footer Placeholder 4">
            <a:extLst>
              <a:ext uri="{FF2B5EF4-FFF2-40B4-BE49-F238E27FC236}">
                <a16:creationId xmlns:a16="http://schemas.microsoft.com/office/drawing/2014/main" id="{9AA38351-0DC9-C747-AF3C-FD4E794A74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C3E40B-9F91-6945-AD29-4E067B331726}"/>
              </a:ext>
            </a:extLst>
          </p:cNvPr>
          <p:cNvSpPr>
            <a:spLocks noGrp="1"/>
          </p:cNvSpPr>
          <p:nvPr>
            <p:ph type="sldNum" sz="quarter" idx="12"/>
          </p:nvPr>
        </p:nvSpPr>
        <p:spPr/>
        <p:txBody>
          <a:bodyPr/>
          <a:lstStyle>
            <a:lvl1pPr>
              <a:defRPr/>
            </a:lvl1pPr>
          </a:lstStyle>
          <a:p>
            <a:pPr>
              <a:defRPr/>
            </a:pPr>
            <a:fld id="{686CDC08-E98C-B54F-9F49-698C3A6BDD8A}" type="slidenum">
              <a:rPr lang="en-US"/>
              <a:pPr>
                <a:defRPr/>
              </a:pPr>
              <a:t>‹#›</a:t>
            </a:fld>
            <a:endParaRPr lang="en-US"/>
          </a:p>
        </p:txBody>
      </p:sp>
    </p:spTree>
    <p:extLst>
      <p:ext uri="{BB962C8B-B14F-4D97-AF65-F5344CB8AC3E}">
        <p14:creationId xmlns:p14="http://schemas.microsoft.com/office/powerpoint/2010/main" val="209580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A03-4CD5-F043-816F-C0C61E3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A966-85B0-7243-A700-C2559E31314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B775D-FCE7-CD4A-930D-FFADEAA9ED33}"/>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EF6C091-0153-4C4D-A7D5-3F2F98027B70}"/>
              </a:ext>
            </a:extLst>
          </p:cNvPr>
          <p:cNvSpPr>
            <a:spLocks noGrp="1"/>
          </p:cNvSpPr>
          <p:nvPr>
            <p:ph type="dt" sz="half" idx="10"/>
          </p:nvPr>
        </p:nvSpPr>
        <p:spPr/>
        <p:txBody>
          <a:bodyPr/>
          <a:lstStyle>
            <a:lvl1pPr>
              <a:defRPr/>
            </a:lvl1pPr>
          </a:lstStyle>
          <a:p>
            <a:pPr>
              <a:defRPr/>
            </a:pPr>
            <a:fld id="{41483E1F-2F2C-F74D-86F1-4598F0383F37}" type="datetimeFigureOut">
              <a:rPr lang="en-US"/>
              <a:pPr>
                <a:defRPr/>
              </a:pPr>
              <a:t>4/21/21</a:t>
            </a:fld>
            <a:endParaRPr lang="en-US"/>
          </a:p>
        </p:txBody>
      </p:sp>
      <p:sp>
        <p:nvSpPr>
          <p:cNvPr id="6" name="Footer Placeholder 4">
            <a:extLst>
              <a:ext uri="{FF2B5EF4-FFF2-40B4-BE49-F238E27FC236}">
                <a16:creationId xmlns:a16="http://schemas.microsoft.com/office/drawing/2014/main" id="{5BB590DE-7E77-FB4C-99CB-24E47D03F5D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061953B-E7A1-B54E-A6C5-9C064BA50EA0}"/>
              </a:ext>
            </a:extLst>
          </p:cNvPr>
          <p:cNvSpPr>
            <a:spLocks noGrp="1"/>
          </p:cNvSpPr>
          <p:nvPr>
            <p:ph type="sldNum" sz="quarter" idx="12"/>
          </p:nvPr>
        </p:nvSpPr>
        <p:spPr/>
        <p:txBody>
          <a:bodyPr/>
          <a:lstStyle>
            <a:lvl1pPr>
              <a:defRPr/>
            </a:lvl1pPr>
          </a:lstStyle>
          <a:p>
            <a:pPr>
              <a:defRPr/>
            </a:pPr>
            <a:fld id="{729C084C-C860-2B43-8FC3-1AC52DB90D47}" type="slidenum">
              <a:rPr lang="en-US"/>
              <a:pPr>
                <a:defRPr/>
              </a:pPr>
              <a:t>‹#›</a:t>
            </a:fld>
            <a:endParaRPr lang="en-US"/>
          </a:p>
        </p:txBody>
      </p:sp>
    </p:spTree>
    <p:extLst>
      <p:ext uri="{BB962C8B-B14F-4D97-AF65-F5344CB8AC3E}">
        <p14:creationId xmlns:p14="http://schemas.microsoft.com/office/powerpoint/2010/main" val="594547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30F-AF59-4A4A-BE9B-29328542D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CA6C5-8DC1-5440-BDAE-43AF0C5241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5C348-5B39-864B-A48B-9F41D8DEAF6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FC358-F4EA-0948-9388-DAFBCD2F8EB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35568-3167-D948-9E2B-2476F698F54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F4F577D-C6CC-614F-9EEA-1DC49CA78441}"/>
              </a:ext>
            </a:extLst>
          </p:cNvPr>
          <p:cNvSpPr>
            <a:spLocks noGrp="1"/>
          </p:cNvSpPr>
          <p:nvPr>
            <p:ph type="dt" sz="half" idx="10"/>
          </p:nvPr>
        </p:nvSpPr>
        <p:spPr/>
        <p:txBody>
          <a:bodyPr/>
          <a:lstStyle>
            <a:lvl1pPr>
              <a:defRPr/>
            </a:lvl1pPr>
          </a:lstStyle>
          <a:p>
            <a:pPr>
              <a:defRPr/>
            </a:pPr>
            <a:fld id="{69D565C3-C320-9E44-8E41-CD159587C3CA}" type="datetimeFigureOut">
              <a:rPr lang="en-US"/>
              <a:pPr>
                <a:defRPr/>
              </a:pPr>
              <a:t>4/21/21</a:t>
            </a:fld>
            <a:endParaRPr lang="en-US"/>
          </a:p>
        </p:txBody>
      </p:sp>
      <p:sp>
        <p:nvSpPr>
          <p:cNvPr id="8" name="Footer Placeholder 4">
            <a:extLst>
              <a:ext uri="{FF2B5EF4-FFF2-40B4-BE49-F238E27FC236}">
                <a16:creationId xmlns:a16="http://schemas.microsoft.com/office/drawing/2014/main" id="{64644446-FC64-1E44-B7E2-0B77DD85FFF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2AD8C40-AE5A-384C-A0C2-C6ED211A9392}"/>
              </a:ext>
            </a:extLst>
          </p:cNvPr>
          <p:cNvSpPr>
            <a:spLocks noGrp="1"/>
          </p:cNvSpPr>
          <p:nvPr>
            <p:ph type="sldNum" sz="quarter" idx="12"/>
          </p:nvPr>
        </p:nvSpPr>
        <p:spPr/>
        <p:txBody>
          <a:bodyPr/>
          <a:lstStyle>
            <a:lvl1pPr>
              <a:defRPr/>
            </a:lvl1pPr>
          </a:lstStyle>
          <a:p>
            <a:pPr>
              <a:defRPr/>
            </a:pPr>
            <a:fld id="{DFDB3838-7B92-6145-A665-645F0EDCBDEA}" type="slidenum">
              <a:rPr lang="en-US"/>
              <a:pPr>
                <a:defRPr/>
              </a:pPr>
              <a:t>‹#›</a:t>
            </a:fld>
            <a:endParaRPr lang="en-US"/>
          </a:p>
        </p:txBody>
      </p:sp>
    </p:spTree>
    <p:extLst>
      <p:ext uri="{BB962C8B-B14F-4D97-AF65-F5344CB8AC3E}">
        <p14:creationId xmlns:p14="http://schemas.microsoft.com/office/powerpoint/2010/main" val="4218722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F60-6F5F-0E4B-B721-FEE9205286C7}"/>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46C98F0-830A-8642-AA8C-9C4B3533BBA9}"/>
              </a:ext>
            </a:extLst>
          </p:cNvPr>
          <p:cNvSpPr>
            <a:spLocks noGrp="1"/>
          </p:cNvSpPr>
          <p:nvPr>
            <p:ph type="dt" sz="half" idx="10"/>
          </p:nvPr>
        </p:nvSpPr>
        <p:spPr/>
        <p:txBody>
          <a:bodyPr/>
          <a:lstStyle>
            <a:lvl1pPr>
              <a:defRPr/>
            </a:lvl1pPr>
          </a:lstStyle>
          <a:p>
            <a:pPr>
              <a:defRPr/>
            </a:pPr>
            <a:fld id="{5BAFC8AB-B056-2D46-9C44-AA36A532C5A6}" type="datetimeFigureOut">
              <a:rPr lang="en-US"/>
              <a:pPr>
                <a:defRPr/>
              </a:pPr>
              <a:t>4/21/21</a:t>
            </a:fld>
            <a:endParaRPr lang="en-US"/>
          </a:p>
        </p:txBody>
      </p:sp>
      <p:sp>
        <p:nvSpPr>
          <p:cNvPr id="4" name="Footer Placeholder 4">
            <a:extLst>
              <a:ext uri="{FF2B5EF4-FFF2-40B4-BE49-F238E27FC236}">
                <a16:creationId xmlns:a16="http://schemas.microsoft.com/office/drawing/2014/main" id="{E9361D33-B476-9046-AF12-DB26F34A03A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9B4D30A-B569-E049-AED6-2EC11CA324EE}"/>
              </a:ext>
            </a:extLst>
          </p:cNvPr>
          <p:cNvSpPr>
            <a:spLocks noGrp="1"/>
          </p:cNvSpPr>
          <p:nvPr>
            <p:ph type="sldNum" sz="quarter" idx="12"/>
          </p:nvPr>
        </p:nvSpPr>
        <p:spPr/>
        <p:txBody>
          <a:bodyPr/>
          <a:lstStyle>
            <a:lvl1pPr>
              <a:defRPr/>
            </a:lvl1pPr>
          </a:lstStyle>
          <a:p>
            <a:pPr>
              <a:defRPr/>
            </a:pPr>
            <a:fld id="{585E0CD4-C67C-D54C-A853-69E5E138C197}" type="slidenum">
              <a:rPr lang="en-US"/>
              <a:pPr>
                <a:defRPr/>
              </a:pPr>
              <a:t>‹#›</a:t>
            </a:fld>
            <a:endParaRPr lang="en-US"/>
          </a:p>
        </p:txBody>
      </p:sp>
    </p:spTree>
    <p:extLst>
      <p:ext uri="{BB962C8B-B14F-4D97-AF65-F5344CB8AC3E}">
        <p14:creationId xmlns:p14="http://schemas.microsoft.com/office/powerpoint/2010/main" val="3797326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5147229-9F38-DB46-8C34-F63F782F6EFC}"/>
              </a:ext>
            </a:extLst>
          </p:cNvPr>
          <p:cNvSpPr>
            <a:spLocks noGrp="1"/>
          </p:cNvSpPr>
          <p:nvPr>
            <p:ph type="dt" sz="half" idx="10"/>
          </p:nvPr>
        </p:nvSpPr>
        <p:spPr/>
        <p:txBody>
          <a:bodyPr/>
          <a:lstStyle>
            <a:lvl1pPr>
              <a:defRPr/>
            </a:lvl1pPr>
          </a:lstStyle>
          <a:p>
            <a:pPr>
              <a:defRPr/>
            </a:pPr>
            <a:fld id="{1CAF537E-7931-5945-B364-AAE76C4E2C33}" type="datetimeFigureOut">
              <a:rPr lang="en-US"/>
              <a:pPr>
                <a:defRPr/>
              </a:pPr>
              <a:t>4/21/21</a:t>
            </a:fld>
            <a:endParaRPr lang="en-US"/>
          </a:p>
        </p:txBody>
      </p:sp>
      <p:sp>
        <p:nvSpPr>
          <p:cNvPr id="3" name="Footer Placeholder 4">
            <a:extLst>
              <a:ext uri="{FF2B5EF4-FFF2-40B4-BE49-F238E27FC236}">
                <a16:creationId xmlns:a16="http://schemas.microsoft.com/office/drawing/2014/main" id="{240D0B8E-0BC1-964C-8E36-8B188462B79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1E55841-C0C5-6F4D-BFB3-8090211EE1CD}"/>
              </a:ext>
            </a:extLst>
          </p:cNvPr>
          <p:cNvSpPr>
            <a:spLocks noGrp="1"/>
          </p:cNvSpPr>
          <p:nvPr>
            <p:ph type="sldNum" sz="quarter" idx="12"/>
          </p:nvPr>
        </p:nvSpPr>
        <p:spPr/>
        <p:txBody>
          <a:bodyPr/>
          <a:lstStyle>
            <a:lvl1pPr>
              <a:defRPr/>
            </a:lvl1pPr>
          </a:lstStyle>
          <a:p>
            <a:pPr>
              <a:defRPr/>
            </a:pPr>
            <a:fld id="{2310E45A-6BCB-F54E-B674-834E5DBC2CF4}" type="slidenum">
              <a:rPr lang="en-US"/>
              <a:pPr>
                <a:defRPr/>
              </a:pPr>
              <a:t>‹#›</a:t>
            </a:fld>
            <a:endParaRPr lang="en-US"/>
          </a:p>
        </p:txBody>
      </p:sp>
    </p:spTree>
    <p:extLst>
      <p:ext uri="{BB962C8B-B14F-4D97-AF65-F5344CB8AC3E}">
        <p14:creationId xmlns:p14="http://schemas.microsoft.com/office/powerpoint/2010/main" val="119065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61" y="188640"/>
            <a:ext cx="8215687" cy="762000"/>
          </a:xfrm>
        </p:spPr>
        <p:txBody>
          <a:bodyPr/>
          <a:lstStyle>
            <a:lvl1pPr>
              <a:defRPr b="0" i="0">
                <a:solidFill>
                  <a:srgbClr val="FF0000"/>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0" i="0">
                <a:latin typeface="Calibri" panose="020F0502020204030204" pitchFamily="34" charset="0"/>
                <a:cs typeface="Calibri" panose="020F0502020204030204" pitchFamily="34" charset="0"/>
              </a:defRPr>
            </a:lvl1pPr>
            <a:lvl2pPr>
              <a:defRPr b="0" i="0">
                <a:latin typeface="Calibri" panose="020F0502020204030204" pitchFamily="34" charset="0"/>
                <a:cs typeface="Calibri" panose="020F0502020204030204" pitchFamily="34" charset="0"/>
              </a:defRPr>
            </a:lvl2pPr>
            <a:lvl3pPr>
              <a:defRPr b="0" i="0">
                <a:latin typeface="Calibri" panose="020F0502020204030204" pitchFamily="34" charset="0"/>
                <a:cs typeface="Calibri" panose="020F0502020204030204" pitchFamily="34" charset="0"/>
              </a:defRPr>
            </a:lvl3pPr>
            <a:lvl4pPr>
              <a:defRPr b="0" i="0">
                <a:latin typeface="Calibri" panose="020F0502020204030204" pitchFamily="34" charset="0"/>
                <a:cs typeface="Calibri" panose="020F0502020204030204" pitchFamily="34" charset="0"/>
              </a:defRPr>
            </a:lvl4pPr>
            <a:lvl5pPr>
              <a:defRPr b="0" i="0">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970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7DD-014C-D44E-8F1D-57400DDE0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69825-7529-144A-A220-87CEEF7A6BC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E02F-6E2E-674E-8DE2-D104D0312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5118461C-741F-CF44-850A-525158A32629}"/>
              </a:ext>
            </a:extLst>
          </p:cNvPr>
          <p:cNvSpPr>
            <a:spLocks noGrp="1"/>
          </p:cNvSpPr>
          <p:nvPr>
            <p:ph type="dt" sz="half" idx="10"/>
          </p:nvPr>
        </p:nvSpPr>
        <p:spPr/>
        <p:txBody>
          <a:bodyPr/>
          <a:lstStyle>
            <a:lvl1pPr>
              <a:defRPr/>
            </a:lvl1pPr>
          </a:lstStyle>
          <a:p>
            <a:pPr>
              <a:defRPr/>
            </a:pPr>
            <a:fld id="{A0C34574-1333-4A45-8DF4-C2708DD42B8D}" type="datetimeFigureOut">
              <a:rPr lang="en-US"/>
              <a:pPr>
                <a:defRPr/>
              </a:pPr>
              <a:t>4/21/21</a:t>
            </a:fld>
            <a:endParaRPr lang="en-US"/>
          </a:p>
        </p:txBody>
      </p:sp>
      <p:sp>
        <p:nvSpPr>
          <p:cNvPr id="6" name="Footer Placeholder 4">
            <a:extLst>
              <a:ext uri="{FF2B5EF4-FFF2-40B4-BE49-F238E27FC236}">
                <a16:creationId xmlns:a16="http://schemas.microsoft.com/office/drawing/2014/main" id="{9E4D4069-9155-9049-83F0-EF8DEC091FB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313C365-E9A2-1546-9A14-F9678321DE47}"/>
              </a:ext>
            </a:extLst>
          </p:cNvPr>
          <p:cNvSpPr>
            <a:spLocks noGrp="1"/>
          </p:cNvSpPr>
          <p:nvPr>
            <p:ph type="sldNum" sz="quarter" idx="12"/>
          </p:nvPr>
        </p:nvSpPr>
        <p:spPr/>
        <p:txBody>
          <a:bodyPr/>
          <a:lstStyle>
            <a:lvl1pPr>
              <a:defRPr/>
            </a:lvl1pPr>
          </a:lstStyle>
          <a:p>
            <a:pPr>
              <a:defRPr/>
            </a:pPr>
            <a:fld id="{8B463461-79C7-A94E-A99A-6A2096F82139}" type="slidenum">
              <a:rPr lang="en-US"/>
              <a:pPr>
                <a:defRPr/>
              </a:pPr>
              <a:t>‹#›</a:t>
            </a:fld>
            <a:endParaRPr lang="en-US"/>
          </a:p>
        </p:txBody>
      </p:sp>
    </p:spTree>
    <p:extLst>
      <p:ext uri="{BB962C8B-B14F-4D97-AF65-F5344CB8AC3E}">
        <p14:creationId xmlns:p14="http://schemas.microsoft.com/office/powerpoint/2010/main" val="442204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5AD4-285C-1E44-9E92-7A9D229ECF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97E31-CF5D-AF41-A422-8411A2B65885}"/>
              </a:ext>
            </a:extLst>
          </p:cNvPr>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15F5D02-0312-6A4A-B541-B2A7F7570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95A4FE75-DF52-2448-A02C-C45FFB13CDD9}"/>
              </a:ext>
            </a:extLst>
          </p:cNvPr>
          <p:cNvSpPr>
            <a:spLocks noGrp="1"/>
          </p:cNvSpPr>
          <p:nvPr>
            <p:ph type="dt" sz="half" idx="10"/>
          </p:nvPr>
        </p:nvSpPr>
        <p:spPr/>
        <p:txBody>
          <a:bodyPr/>
          <a:lstStyle>
            <a:lvl1pPr>
              <a:defRPr/>
            </a:lvl1pPr>
          </a:lstStyle>
          <a:p>
            <a:pPr>
              <a:defRPr/>
            </a:pPr>
            <a:fld id="{12E8F096-2254-C143-8E7E-C4BE1F9B9F9A}" type="datetimeFigureOut">
              <a:rPr lang="en-US"/>
              <a:pPr>
                <a:defRPr/>
              </a:pPr>
              <a:t>4/21/21</a:t>
            </a:fld>
            <a:endParaRPr lang="en-US"/>
          </a:p>
        </p:txBody>
      </p:sp>
      <p:sp>
        <p:nvSpPr>
          <p:cNvPr id="6" name="Footer Placeholder 4">
            <a:extLst>
              <a:ext uri="{FF2B5EF4-FFF2-40B4-BE49-F238E27FC236}">
                <a16:creationId xmlns:a16="http://schemas.microsoft.com/office/drawing/2014/main" id="{8444D941-3A09-7C4E-A263-BC10B7B926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93DD4CA-C106-234F-8118-9B562B0F6C1B}"/>
              </a:ext>
            </a:extLst>
          </p:cNvPr>
          <p:cNvSpPr>
            <a:spLocks noGrp="1"/>
          </p:cNvSpPr>
          <p:nvPr>
            <p:ph type="sldNum" sz="quarter" idx="12"/>
          </p:nvPr>
        </p:nvSpPr>
        <p:spPr/>
        <p:txBody>
          <a:bodyPr/>
          <a:lstStyle>
            <a:lvl1pPr>
              <a:defRPr/>
            </a:lvl1pPr>
          </a:lstStyle>
          <a:p>
            <a:pPr>
              <a:defRPr/>
            </a:pPr>
            <a:fld id="{4DCB109B-901F-4A43-B2FF-A03F8A38F921}" type="slidenum">
              <a:rPr lang="en-US"/>
              <a:pPr>
                <a:defRPr/>
              </a:pPr>
              <a:t>‹#›</a:t>
            </a:fld>
            <a:endParaRPr lang="en-US"/>
          </a:p>
        </p:txBody>
      </p:sp>
    </p:spTree>
    <p:extLst>
      <p:ext uri="{BB962C8B-B14F-4D97-AF65-F5344CB8AC3E}">
        <p14:creationId xmlns:p14="http://schemas.microsoft.com/office/powerpoint/2010/main" val="2382903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96A-F63F-7E49-8812-A3E768407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CEA53-86BB-F841-8C44-BD5BCCD6E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7988B-1DC8-FB43-A261-30B7EC8EE9FA}"/>
              </a:ext>
            </a:extLst>
          </p:cNvPr>
          <p:cNvSpPr>
            <a:spLocks noGrp="1"/>
          </p:cNvSpPr>
          <p:nvPr>
            <p:ph type="dt" sz="half" idx="10"/>
          </p:nvPr>
        </p:nvSpPr>
        <p:spPr/>
        <p:txBody>
          <a:bodyPr/>
          <a:lstStyle>
            <a:lvl1pPr>
              <a:defRPr/>
            </a:lvl1pPr>
          </a:lstStyle>
          <a:p>
            <a:pPr>
              <a:defRPr/>
            </a:pPr>
            <a:fld id="{160A0BE3-3BE7-0E40-A3EF-CB0C89D0A742}" type="datetimeFigureOut">
              <a:rPr lang="en-US"/>
              <a:pPr>
                <a:defRPr/>
              </a:pPr>
              <a:t>4/21/21</a:t>
            </a:fld>
            <a:endParaRPr lang="en-US"/>
          </a:p>
        </p:txBody>
      </p:sp>
      <p:sp>
        <p:nvSpPr>
          <p:cNvPr id="5" name="Footer Placeholder 4">
            <a:extLst>
              <a:ext uri="{FF2B5EF4-FFF2-40B4-BE49-F238E27FC236}">
                <a16:creationId xmlns:a16="http://schemas.microsoft.com/office/drawing/2014/main" id="{56422313-529B-104F-BCB3-8C9CAAFC05F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B4A7BB-11BB-754A-8E7F-91EF52A6D28F}"/>
              </a:ext>
            </a:extLst>
          </p:cNvPr>
          <p:cNvSpPr>
            <a:spLocks noGrp="1"/>
          </p:cNvSpPr>
          <p:nvPr>
            <p:ph type="sldNum" sz="quarter" idx="12"/>
          </p:nvPr>
        </p:nvSpPr>
        <p:spPr/>
        <p:txBody>
          <a:bodyPr/>
          <a:lstStyle>
            <a:lvl1pPr>
              <a:defRPr/>
            </a:lvl1pPr>
          </a:lstStyle>
          <a:p>
            <a:pPr>
              <a:defRPr/>
            </a:pPr>
            <a:fld id="{A3ECEF9D-CE28-E045-93AB-561B3281B446}" type="slidenum">
              <a:rPr lang="en-US"/>
              <a:pPr>
                <a:defRPr/>
              </a:pPr>
              <a:t>‹#›</a:t>
            </a:fld>
            <a:endParaRPr lang="en-US"/>
          </a:p>
        </p:txBody>
      </p:sp>
    </p:spTree>
    <p:extLst>
      <p:ext uri="{BB962C8B-B14F-4D97-AF65-F5344CB8AC3E}">
        <p14:creationId xmlns:p14="http://schemas.microsoft.com/office/powerpoint/2010/main" val="3754482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0D1F5-4E33-5548-B60F-3A6315F841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30BDE-5AA4-1849-8900-A7B8640F51C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92F92-DDF2-7E4E-9AA2-B2433B88D7E0}"/>
              </a:ext>
            </a:extLst>
          </p:cNvPr>
          <p:cNvSpPr>
            <a:spLocks noGrp="1"/>
          </p:cNvSpPr>
          <p:nvPr>
            <p:ph type="dt" sz="half" idx="10"/>
          </p:nvPr>
        </p:nvSpPr>
        <p:spPr/>
        <p:txBody>
          <a:bodyPr/>
          <a:lstStyle>
            <a:lvl1pPr>
              <a:defRPr/>
            </a:lvl1pPr>
          </a:lstStyle>
          <a:p>
            <a:pPr>
              <a:defRPr/>
            </a:pPr>
            <a:fld id="{F8705A2F-91F8-AD44-9C72-242908C22CAE}" type="datetimeFigureOut">
              <a:rPr lang="en-US"/>
              <a:pPr>
                <a:defRPr/>
              </a:pPr>
              <a:t>4/21/21</a:t>
            </a:fld>
            <a:endParaRPr lang="en-US"/>
          </a:p>
        </p:txBody>
      </p:sp>
      <p:sp>
        <p:nvSpPr>
          <p:cNvPr id="5" name="Footer Placeholder 4">
            <a:extLst>
              <a:ext uri="{FF2B5EF4-FFF2-40B4-BE49-F238E27FC236}">
                <a16:creationId xmlns:a16="http://schemas.microsoft.com/office/drawing/2014/main" id="{5CE5A89B-9F57-EC4A-859D-126508C4C9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0941392-017E-CC4F-8A94-B02BB8569ADB}"/>
              </a:ext>
            </a:extLst>
          </p:cNvPr>
          <p:cNvSpPr>
            <a:spLocks noGrp="1"/>
          </p:cNvSpPr>
          <p:nvPr>
            <p:ph type="sldNum" sz="quarter" idx="12"/>
          </p:nvPr>
        </p:nvSpPr>
        <p:spPr/>
        <p:txBody>
          <a:bodyPr/>
          <a:lstStyle>
            <a:lvl1pPr>
              <a:defRPr/>
            </a:lvl1pPr>
          </a:lstStyle>
          <a:p>
            <a:pPr>
              <a:defRPr/>
            </a:pPr>
            <a:fld id="{4563FDFF-93AD-D54F-A08E-5AD4BAD762E1}" type="slidenum">
              <a:rPr lang="en-US"/>
              <a:pPr>
                <a:defRPr/>
              </a:pPr>
              <a:t>‹#›</a:t>
            </a:fld>
            <a:endParaRPr lang="en-US"/>
          </a:p>
        </p:txBody>
      </p:sp>
    </p:spTree>
    <p:extLst>
      <p:ext uri="{BB962C8B-B14F-4D97-AF65-F5344CB8AC3E}">
        <p14:creationId xmlns:p14="http://schemas.microsoft.com/office/powerpoint/2010/main" val="26140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33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564904"/>
            <a:ext cx="7772400" cy="1470025"/>
          </a:xfrm>
        </p:spPr>
        <p:txBody>
          <a:bodyPr/>
          <a:lstStyle>
            <a:lvl1pPr>
              <a:defRPr b="1" i="0">
                <a:solidFill>
                  <a:srgbClr val="FF0000"/>
                </a:solidFill>
                <a:latin typeface="Calibri" pitchFamily="34" charset="0"/>
                <a:cs typeface="Calibri" panose="020F050202020403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715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DD08-A91D-F340-BE57-66A5CF41CBAC}"/>
              </a:ext>
            </a:extLst>
          </p:cNvPr>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Tree>
    <p:extLst>
      <p:ext uri="{BB962C8B-B14F-4D97-AF65-F5344CB8AC3E}">
        <p14:creationId xmlns:p14="http://schemas.microsoft.com/office/powerpoint/2010/main" val="126299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95130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rgbClr val="FF0000"/>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877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rgbClr val="FF00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459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11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016A680-ED39-F74C-8B98-887F6A76DB24}"/>
              </a:ext>
            </a:extLst>
          </p:cNvPr>
          <p:cNvSpPr>
            <a:spLocks noGrp="1" noChangeArrowheads="1"/>
          </p:cNvSpPr>
          <p:nvPr>
            <p:ph type="title"/>
          </p:nvPr>
        </p:nvSpPr>
        <p:spPr bwMode="auto">
          <a:xfrm>
            <a:off x="360363" y="188913"/>
            <a:ext cx="82438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F0B7D1D-E1CE-5143-A448-EFE4C0E9A59B}"/>
              </a:ext>
            </a:extLst>
          </p:cNvPr>
          <p:cNvSpPr>
            <a:spLocks noGrp="1" noChangeArrowheads="1"/>
          </p:cNvSpPr>
          <p:nvPr>
            <p:ph type="body" idx="1"/>
          </p:nvPr>
        </p:nvSpPr>
        <p:spPr bwMode="auto">
          <a:xfrm>
            <a:off x="396875" y="1196975"/>
            <a:ext cx="82073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732B09C0-D40A-9140-874A-42860032D95F}"/>
              </a:ext>
            </a:extLst>
          </p:cNvPr>
          <p:cNvSpPr>
            <a:spLocks noChangeArrowheads="1"/>
          </p:cNvSpPr>
          <p:nvPr/>
        </p:nvSpPr>
        <p:spPr bwMode="auto">
          <a:xfrm>
            <a:off x="8416925" y="6489700"/>
            <a:ext cx="366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pPr>
              <a:defRPr/>
            </a:pPr>
            <a:fld id="{EC81DBFB-2B8C-CB4C-A6E8-21F0D20B8A45}" type="slidenum">
              <a:rPr lang="en-US" altLang="en-US" sz="1200">
                <a:solidFill>
                  <a:srgbClr val="898989"/>
                </a:solidFill>
                <a:latin typeface="Calibri" panose="020F0502020204030204" pitchFamily="34" charset="0"/>
                <a:ea typeface="Calibri" panose="020F0502020204030204" pitchFamily="34" charset="0"/>
                <a:cs typeface="Calibri" panose="020F0502020204030204" pitchFamily="34" charset="0"/>
              </a:rPr>
              <a:pPr>
                <a:defRPr/>
              </a:pPr>
              <a:t>‹#›</a:t>
            </a:fld>
            <a:endParaRPr lang="en-US" altLang="en-US" sz="1200">
              <a:solidFill>
                <a:srgbClr val="898989"/>
              </a:solidFill>
              <a:latin typeface="Calibri" panose="020F0502020204030204" pitchFamily="34" charset="0"/>
              <a:ea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92" r:id="rId12"/>
  </p:sldLayoutIdLst>
  <p:hf sldNum="0" hdr="0" dt="0"/>
  <p:txStyles>
    <p:titleStyle>
      <a:lvl1pPr marL="119063" indent="-119063" algn="ctr" rtl="0" eaLnBrk="1" fontAlgn="base" hangingPunct="1">
        <a:spcBef>
          <a:spcPct val="0"/>
        </a:spcBef>
        <a:spcAft>
          <a:spcPct val="0"/>
        </a:spcAft>
        <a:defRPr sz="3600">
          <a:solidFill>
            <a:srgbClr val="0070C0"/>
          </a:solidFill>
          <a:latin typeface="Calibri" pitchFamily="34" charset="0"/>
          <a:ea typeface="Calibri" panose="020F0502020204030204" pitchFamily="34" charset="0"/>
          <a:cs typeface="Calibri" panose="020F0502020204030204" pitchFamily="34" charset="0"/>
        </a:defRPr>
      </a:lvl1pPr>
      <a:lvl2pPr marL="119063" indent="-119063" algn="ctr" rtl="0" eaLnBrk="1" fontAlgn="base" hangingPunct="1">
        <a:spcBef>
          <a:spcPct val="0"/>
        </a:spcBef>
        <a:spcAft>
          <a:spcPct val="0"/>
        </a:spcAft>
        <a:defRPr sz="3600">
          <a:solidFill>
            <a:srgbClr val="0070C0"/>
          </a:solidFill>
          <a:latin typeface="Calibri" panose="020F0502020204030204" pitchFamily="34" charset="0"/>
          <a:ea typeface="Calibri" panose="020F0502020204030204" pitchFamily="34" charset="0"/>
          <a:cs typeface="Calibri" panose="020F0502020204030204" pitchFamily="34" charset="0"/>
        </a:defRPr>
      </a:lvl2pPr>
      <a:lvl3pPr marL="119063" indent="-119063" algn="ctr" rtl="0" eaLnBrk="1" fontAlgn="base" hangingPunct="1">
        <a:spcBef>
          <a:spcPct val="0"/>
        </a:spcBef>
        <a:spcAft>
          <a:spcPct val="0"/>
        </a:spcAft>
        <a:defRPr sz="3600">
          <a:solidFill>
            <a:srgbClr val="0070C0"/>
          </a:solidFill>
          <a:latin typeface="Calibri" panose="020F0502020204030204" pitchFamily="34" charset="0"/>
          <a:ea typeface="Calibri" panose="020F0502020204030204" pitchFamily="34" charset="0"/>
          <a:cs typeface="Calibri" panose="020F0502020204030204" pitchFamily="34" charset="0"/>
        </a:defRPr>
      </a:lvl3pPr>
      <a:lvl4pPr marL="119063" indent="-119063" algn="ctr" rtl="0" eaLnBrk="1" fontAlgn="base" hangingPunct="1">
        <a:spcBef>
          <a:spcPct val="0"/>
        </a:spcBef>
        <a:spcAft>
          <a:spcPct val="0"/>
        </a:spcAft>
        <a:defRPr sz="3600">
          <a:solidFill>
            <a:srgbClr val="0070C0"/>
          </a:solidFill>
          <a:latin typeface="Calibri" panose="020F0502020204030204" pitchFamily="34" charset="0"/>
          <a:ea typeface="Calibri" panose="020F0502020204030204" pitchFamily="34" charset="0"/>
          <a:cs typeface="Calibri" panose="020F0502020204030204" pitchFamily="34" charset="0"/>
        </a:defRPr>
      </a:lvl4pPr>
      <a:lvl5pPr marL="119063" indent="-119063" algn="ctr" rtl="0" eaLnBrk="1" fontAlgn="base" hangingPunct="1">
        <a:spcBef>
          <a:spcPct val="0"/>
        </a:spcBef>
        <a:spcAft>
          <a:spcPct val="0"/>
        </a:spcAft>
        <a:defRPr sz="3600">
          <a:solidFill>
            <a:srgbClr val="0070C0"/>
          </a:solidFill>
          <a:latin typeface="Calibri" panose="020F0502020204030204" pitchFamily="34" charset="0"/>
          <a:ea typeface="Calibri" panose="020F0502020204030204" pitchFamily="34" charset="0"/>
          <a:cs typeface="Calibri" panose="020F0502020204030204"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2" charset="2"/>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99D99FF9-23ED-8346-98F3-DB979A8DB019}"/>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7F7375B4-B385-F845-9E97-4BCF34A0F632}"/>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8C021C1-E507-A943-B791-6BF9469BC2C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AF2BEB8-0741-E44A-ACFA-6384C677360E}" type="datetimeFigureOut">
              <a:rPr lang="en-US"/>
              <a:pPr>
                <a:defRPr/>
              </a:pPr>
              <a:t>4/21/21</a:t>
            </a:fld>
            <a:endParaRPr lang="en-US"/>
          </a:p>
        </p:txBody>
      </p:sp>
      <p:sp>
        <p:nvSpPr>
          <p:cNvPr id="5" name="Footer Placeholder 4">
            <a:extLst>
              <a:ext uri="{FF2B5EF4-FFF2-40B4-BE49-F238E27FC236}">
                <a16:creationId xmlns:a16="http://schemas.microsoft.com/office/drawing/2014/main" id="{844EDE54-8E2C-874D-892A-E2642BFEAD4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CD1BDB9-DFC6-FB49-814A-B5943A238CC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C7BBA77-01DC-164F-829E-81D7796EDF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2">
            <a:extLst>
              <a:ext uri="{FF2B5EF4-FFF2-40B4-BE49-F238E27FC236}">
                <a16:creationId xmlns:a16="http://schemas.microsoft.com/office/drawing/2014/main" id="{0A79E260-7147-9942-B0AF-466C646B842B}"/>
              </a:ext>
            </a:extLst>
          </p:cNvPr>
          <p:cNvSpPr>
            <a:spLocks noGrp="1" noChangeArrowheads="1"/>
          </p:cNvSpPr>
          <p:nvPr>
            <p:ph type="ctrTitle"/>
          </p:nvPr>
        </p:nvSpPr>
        <p:spPr>
          <a:xfrm>
            <a:off x="685800" y="1708150"/>
            <a:ext cx="7772400" cy="1470025"/>
          </a:xfrm>
        </p:spPr>
        <p:txBody>
          <a:bodyPr/>
          <a:lstStyle/>
          <a:p>
            <a:pPr marL="0" indent="0" algn="l"/>
            <a:r>
              <a:rPr lang="en-US" altLang="en-US" sz="2800" b="0" dirty="0">
                <a:solidFill>
                  <a:srgbClr val="C00000"/>
                </a:solidFill>
              </a:rPr>
              <a:t>CS211 Computer Architecture</a:t>
            </a:r>
            <a:br>
              <a:rPr lang="en-US" altLang="en-US" dirty="0">
                <a:solidFill>
                  <a:srgbClr val="C00000"/>
                </a:solidFill>
              </a:rPr>
            </a:br>
            <a:r>
              <a:rPr lang="en-US" altLang="en-US" sz="3000" dirty="0"/>
              <a:t>Lecture 38: Cache – 4 : Cache Memory Performance </a:t>
            </a:r>
          </a:p>
        </p:txBody>
      </p:sp>
      <p:sp>
        <p:nvSpPr>
          <p:cNvPr id="5122" name="Subtitle 2">
            <a:extLst>
              <a:ext uri="{FF2B5EF4-FFF2-40B4-BE49-F238E27FC236}">
                <a16:creationId xmlns:a16="http://schemas.microsoft.com/office/drawing/2014/main" id="{12DCCBB3-642C-B045-82C6-727410E5D601}"/>
              </a:ext>
            </a:extLst>
          </p:cNvPr>
          <p:cNvSpPr>
            <a:spLocks noGrp="1" noChangeArrowheads="1"/>
          </p:cNvSpPr>
          <p:nvPr>
            <p:ph type="subTitle" idx="4294967295"/>
          </p:nvPr>
        </p:nvSpPr>
        <p:spPr>
          <a:xfrm>
            <a:off x="685800" y="3886200"/>
            <a:ext cx="7677150" cy="1752600"/>
          </a:xfrm>
        </p:spPr>
        <p:txBody>
          <a:bodyPr/>
          <a:lstStyle/>
          <a:p>
            <a:pPr marL="0" indent="0" algn="r">
              <a:buNone/>
            </a:pPr>
            <a:r>
              <a:rPr lang="en-US" altLang="en-US" b="1" dirty="0"/>
              <a:t>Ravi Mittal</a:t>
            </a:r>
          </a:p>
          <a:p>
            <a:pPr marL="0" indent="0" algn="r">
              <a:buNone/>
            </a:pPr>
            <a:r>
              <a:rPr lang="en-US" altLang="en-US" dirty="0" err="1"/>
              <a:t>ravi.mittal@iitgoa.ac.in</a:t>
            </a:r>
            <a:endParaRPr lang="en-US" altLang="en-US" dirty="0"/>
          </a:p>
          <a:p>
            <a:pPr marL="0" indent="0" algn="r">
              <a:buNone/>
            </a:pPr>
            <a:r>
              <a:rPr lang="en-US" altLang="en-US" dirty="0"/>
              <a:t>Indian Institute of Technology, Goa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85000"/>
              </a:lnSpc>
            </a:pPr>
            <a:r>
              <a:rPr lang="en-US" dirty="0"/>
              <a:t>Miss Rate vs. Cache Size on the Integer Portion of SPECCPU2000</a:t>
            </a:r>
          </a:p>
        </p:txBody>
      </p:sp>
      <p:pic>
        <p:nvPicPr>
          <p:cNvPr id="6" name="Picture 5"/>
          <p:cNvPicPr>
            <a:picLocks noChangeAspect="1"/>
          </p:cNvPicPr>
          <p:nvPr/>
        </p:nvPicPr>
        <p:blipFill>
          <a:blip r:embed="rId2"/>
          <a:stretch>
            <a:fillRect/>
          </a:stretch>
        </p:blipFill>
        <p:spPr>
          <a:xfrm>
            <a:off x="1446119" y="2079811"/>
            <a:ext cx="5579971" cy="3547532"/>
          </a:xfrm>
          <a:prstGeom prst="rect">
            <a:avLst/>
          </a:prstGeom>
        </p:spPr>
      </p:pic>
    </p:spTree>
    <p:extLst>
      <p:ext uri="{BB962C8B-B14F-4D97-AF65-F5344CB8AC3E}">
        <p14:creationId xmlns:p14="http://schemas.microsoft.com/office/powerpoint/2010/main" val="267176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f05-31-P374493"/>
          <p:cNvPicPr>
            <a:picLocks noChangeAspect="1" noChangeArrowheads="1"/>
          </p:cNvPicPr>
          <p:nvPr/>
        </p:nvPicPr>
        <p:blipFill>
          <a:blip r:embed="rId3"/>
          <a:srcRect/>
          <a:stretch>
            <a:fillRect/>
          </a:stretch>
        </p:blipFill>
        <p:spPr bwMode="auto">
          <a:xfrm>
            <a:off x="1295400" y="889086"/>
            <a:ext cx="5403851" cy="3652327"/>
          </a:xfrm>
          <a:prstGeom prst="rect">
            <a:avLst/>
          </a:prstGeom>
          <a:noFill/>
          <a:ln w="9525">
            <a:noFill/>
            <a:miter lim="800000"/>
            <a:headEnd/>
            <a:tailEnd/>
          </a:ln>
        </p:spPr>
      </p:pic>
      <p:sp>
        <p:nvSpPr>
          <p:cNvPr id="65539" name="Title 5"/>
          <p:cNvSpPr>
            <a:spLocks noGrp="1"/>
          </p:cNvSpPr>
          <p:nvPr>
            <p:ph type="title"/>
          </p:nvPr>
        </p:nvSpPr>
        <p:spPr>
          <a:xfrm>
            <a:off x="2260601" y="942578"/>
            <a:ext cx="6172200" cy="857250"/>
          </a:xfrm>
        </p:spPr>
        <p:txBody>
          <a:bodyPr/>
          <a:lstStyle/>
          <a:p>
            <a:r>
              <a:rPr lang="en-US" dirty="0"/>
              <a:t>3Cs Analysis</a:t>
            </a:r>
          </a:p>
        </p:txBody>
      </p:sp>
      <p:sp>
        <p:nvSpPr>
          <p:cNvPr id="12" name="Content Placeholder 11"/>
          <p:cNvSpPr>
            <a:spLocks noGrp="1"/>
          </p:cNvSpPr>
          <p:nvPr>
            <p:ph idx="1"/>
          </p:nvPr>
        </p:nvSpPr>
        <p:spPr>
          <a:xfrm>
            <a:off x="1043608" y="4869160"/>
            <a:ext cx="7200800" cy="1440160"/>
          </a:xfrm>
        </p:spPr>
        <p:txBody>
          <a:bodyPr>
            <a:normAutofit lnSpcReduction="10000"/>
          </a:bodyPr>
          <a:lstStyle/>
          <a:p>
            <a:pPr>
              <a:defRPr/>
            </a:pPr>
            <a:r>
              <a:rPr lang="en-US" sz="1800" dirty="0"/>
              <a:t>Three sources of misses (SPEC2000 integer and floating-point benchmarks)</a:t>
            </a:r>
          </a:p>
          <a:p>
            <a:pPr lvl="1">
              <a:defRPr/>
            </a:pPr>
            <a:r>
              <a:rPr lang="en-US" sz="1600" dirty="0"/>
              <a:t>Compulsory misses 0.006%; not visible</a:t>
            </a:r>
          </a:p>
          <a:p>
            <a:pPr lvl="1">
              <a:defRPr/>
            </a:pPr>
            <a:r>
              <a:rPr lang="en-US" sz="1600" dirty="0"/>
              <a:t>Capacity misses, function of cache size</a:t>
            </a:r>
          </a:p>
          <a:p>
            <a:pPr lvl="1">
              <a:defRPr/>
            </a:pPr>
            <a:r>
              <a:rPr lang="en-US" sz="1600" dirty="0"/>
              <a:t>Conflict portion depends on </a:t>
            </a:r>
            <a:r>
              <a:rPr lang="en-US" sz="1600" dirty="0" err="1"/>
              <a:t>associativity</a:t>
            </a:r>
            <a:r>
              <a:rPr lang="en-US" sz="1600" dirty="0"/>
              <a:t> and cache size</a:t>
            </a:r>
          </a:p>
        </p:txBody>
      </p:sp>
    </p:spTree>
    <p:extLst>
      <p:ext uri="{BB962C8B-B14F-4D97-AF65-F5344CB8AC3E}">
        <p14:creationId xmlns:p14="http://schemas.microsoft.com/office/powerpoint/2010/main" val="390722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3">
            <a:extLst>
              <a:ext uri="{FF2B5EF4-FFF2-40B4-BE49-F238E27FC236}">
                <a16:creationId xmlns:a16="http://schemas.microsoft.com/office/drawing/2014/main" id="{4B2E535C-774C-4F49-AD28-4D8432735A82}"/>
              </a:ext>
            </a:extLst>
          </p:cNvPr>
          <p:cNvSpPr>
            <a:spLocks noGrp="1" noChangeArrowheads="1"/>
          </p:cNvSpPr>
          <p:nvPr>
            <p:ph type="ctrTitle"/>
          </p:nvPr>
        </p:nvSpPr>
        <p:spPr>
          <a:xfrm>
            <a:off x="611560" y="2060848"/>
            <a:ext cx="7772400" cy="1470025"/>
          </a:xfrm>
        </p:spPr>
        <p:txBody>
          <a:bodyPr/>
          <a:lstStyle/>
          <a:p>
            <a:pPr marL="0" indent="0"/>
            <a:r>
              <a:rPr lang="en-US" altLang="en-US" dirty="0"/>
              <a:t>Average Memory Access Time (AMAT)</a:t>
            </a:r>
          </a:p>
        </p:txBody>
      </p:sp>
    </p:spTree>
    <p:extLst>
      <p:ext uri="{BB962C8B-B14F-4D97-AF65-F5344CB8AC3E}">
        <p14:creationId xmlns:p14="http://schemas.microsoft.com/office/powerpoint/2010/main" val="113063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360900" name="Rectangle 4"/>
          <p:cNvSpPr>
            <a:spLocks noChangeArrowheads="1"/>
          </p:cNvSpPr>
          <p:nvPr>
            <p:custDataLst>
              <p:tags r:id="rId2"/>
            </p:custDataLst>
          </p:nvPr>
        </p:nvSpPr>
        <p:spPr bwMode="auto">
          <a:xfrm>
            <a:off x="0" y="1414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60901" name="Rectangle 5"/>
          <p:cNvSpPr>
            <a:spLocks noChangeArrowheads="1"/>
          </p:cNvSpPr>
          <p:nvPr>
            <p:custDataLst>
              <p:tags r:id="rId3"/>
            </p:custDataLst>
          </p:nvPr>
        </p:nvSpPr>
        <p:spPr bwMode="auto">
          <a:xfrm>
            <a:off x="0" y="857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60903" name="Rectangle 7"/>
          <p:cNvSpPr>
            <a:spLocks noChangeArrowheads="1"/>
          </p:cNvSpPr>
          <p:nvPr>
            <p:custDataLst>
              <p:tags r:id="rId4"/>
            </p:custDataLst>
          </p:nvPr>
        </p:nvSpPr>
        <p:spPr bwMode="auto">
          <a:xfrm>
            <a:off x="755576" y="969690"/>
            <a:ext cx="7848872" cy="499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eaLnBrk="1" hangingPunct="1">
              <a:spcBef>
                <a:spcPct val="20000"/>
              </a:spcBef>
              <a:buClr>
                <a:srgbClr val="990000"/>
              </a:buClr>
              <a:buSzPct val="60000"/>
              <a:buFont typeface="Wingdings 2" pitchFamily="2" charset="2"/>
              <a:buChar char="¢"/>
            </a:pPr>
            <a:r>
              <a:rPr lang="en-US" b="0" dirty="0">
                <a:latin typeface="Calibri" panose="020F0502020204030204" pitchFamily="34" charset="0"/>
                <a:cs typeface="Calibri" panose="020F0502020204030204" pitchFamily="34" charset="0"/>
              </a:rPr>
              <a:t>Average memory access time (AMAT): average time for processor to access memory considering both hits and misses</a:t>
            </a:r>
          </a:p>
          <a:p>
            <a:pPr marL="342900" indent="-342900" eaLnBrk="1" hangingPunct="1">
              <a:spcBef>
                <a:spcPct val="20000"/>
              </a:spcBef>
              <a:buClr>
                <a:srgbClr val="990000"/>
              </a:buClr>
              <a:buSzPct val="60000"/>
              <a:buFont typeface="Wingdings 2" pitchFamily="2" charset="2"/>
              <a:buChar char="¢"/>
            </a:pPr>
            <a:endParaRPr lang="en-US" b="0" dirty="0">
              <a:latin typeface="Calibri" panose="020F0502020204030204" pitchFamily="34" charset="0"/>
              <a:cs typeface="Calibri" panose="020F0502020204030204" pitchFamily="34" charset="0"/>
            </a:endParaRPr>
          </a:p>
          <a:p>
            <a:pPr eaLnBrk="1" hangingPunct="1">
              <a:spcBef>
                <a:spcPct val="20000"/>
              </a:spcBef>
              <a:buClr>
                <a:srgbClr val="990000"/>
              </a:buClr>
              <a:buSzPct val="60000"/>
            </a:pPr>
            <a:endParaRPr lang="en-US" b="0" dirty="0">
              <a:latin typeface="Calibri" panose="020F0502020204030204" pitchFamily="34" charset="0"/>
              <a:cs typeface="Calibri" panose="020F0502020204030204" pitchFamily="34" charset="0"/>
            </a:endParaRPr>
          </a:p>
          <a:p>
            <a:pPr marL="342900" indent="-342900" eaLnBrk="1" hangingPunct="1">
              <a:spcBef>
                <a:spcPct val="20000"/>
              </a:spcBef>
              <a:buClr>
                <a:srgbClr val="990000"/>
              </a:buClr>
              <a:buSzPct val="60000"/>
              <a:buFont typeface="Wingdings 2" pitchFamily="2" charset="2"/>
              <a:buChar char="¢"/>
            </a:pPr>
            <a:endParaRPr lang="en-US" b="0" dirty="0">
              <a:latin typeface="Calibri" panose="020F0502020204030204" pitchFamily="34" charset="0"/>
              <a:cs typeface="Calibri" panose="020F0502020204030204" pitchFamily="34" charset="0"/>
            </a:endParaRPr>
          </a:p>
          <a:p>
            <a:pPr marL="342900" indent="-342900" eaLnBrk="1" hangingPunct="1">
              <a:spcBef>
                <a:spcPct val="20000"/>
              </a:spcBef>
              <a:buClr>
                <a:srgbClr val="990000"/>
              </a:buClr>
              <a:buSzPct val="60000"/>
              <a:buFont typeface="Wingdings 2" pitchFamily="2" charset="2"/>
              <a:buChar char="¢"/>
            </a:pPr>
            <a:r>
              <a:rPr lang="en-US" b="0" dirty="0">
                <a:solidFill>
                  <a:srgbClr val="C00000"/>
                </a:solidFill>
                <a:latin typeface="Calibri" panose="020F0502020204030204" pitchFamily="34" charset="0"/>
                <a:cs typeface="Calibri" panose="020F0502020204030204" pitchFamily="34" charset="0"/>
              </a:rPr>
              <a:t>How to reduce AMAT?</a:t>
            </a:r>
          </a:p>
          <a:p>
            <a:pPr marL="342900" indent="-342900" eaLnBrk="1" hangingPunct="1">
              <a:spcBef>
                <a:spcPct val="20000"/>
              </a:spcBef>
              <a:buClr>
                <a:srgbClr val="990000"/>
              </a:buClr>
              <a:buSzPct val="60000"/>
              <a:buFont typeface="Wingdings 2" pitchFamily="2" charset="2"/>
              <a:buChar char="¢"/>
            </a:pPr>
            <a:endParaRPr lang="en-US" b="0" dirty="0">
              <a:latin typeface="Calibri" panose="020F0502020204030204" pitchFamily="34" charset="0"/>
              <a:cs typeface="Calibri" panose="020F0502020204030204" pitchFamily="34"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Memory Performance</a:t>
            </a:r>
          </a:p>
        </p:txBody>
      </p:sp>
      <p:sp>
        <p:nvSpPr>
          <p:cNvPr id="2" name="Title 1">
            <a:extLst>
              <a:ext uri="{FF2B5EF4-FFF2-40B4-BE49-F238E27FC236}">
                <a16:creationId xmlns:a16="http://schemas.microsoft.com/office/drawing/2014/main" id="{C53FDCC0-1FD4-E748-ADEF-C0C0CE54C6CB}"/>
              </a:ext>
            </a:extLst>
          </p:cNvPr>
          <p:cNvSpPr>
            <a:spLocks noGrp="1"/>
          </p:cNvSpPr>
          <p:nvPr>
            <p:ph type="title"/>
          </p:nvPr>
        </p:nvSpPr>
        <p:spPr/>
        <p:txBody>
          <a:bodyPr/>
          <a:lstStyle/>
          <a:p>
            <a:r>
              <a:rPr lang="en-US" dirty="0"/>
              <a:t>Memory Performance</a:t>
            </a:r>
          </a:p>
        </p:txBody>
      </p:sp>
      <p:sp>
        <p:nvSpPr>
          <p:cNvPr id="4" name="Rectangle 3">
            <a:extLst>
              <a:ext uri="{FF2B5EF4-FFF2-40B4-BE49-F238E27FC236}">
                <a16:creationId xmlns:a16="http://schemas.microsoft.com/office/drawing/2014/main" id="{E96CC869-6E9D-0E49-95F2-028740FD381D}"/>
              </a:ext>
            </a:extLst>
          </p:cNvPr>
          <p:cNvSpPr/>
          <p:nvPr/>
        </p:nvSpPr>
        <p:spPr>
          <a:xfrm>
            <a:off x="1073571" y="2675110"/>
            <a:ext cx="6996857" cy="461665"/>
          </a:xfrm>
          <a:prstGeom prst="rect">
            <a:avLst/>
          </a:prstGeom>
        </p:spPr>
        <p:txBody>
          <a:bodyPr wrap="square">
            <a:spAutoFit/>
          </a:bodyPr>
          <a:lstStyle/>
          <a:p>
            <a:r>
              <a:rPr lang="en-US" dirty="0">
                <a:solidFill>
                  <a:srgbClr val="FF0000"/>
                </a:solidFill>
                <a:latin typeface="Calibri" panose="020F0502020204030204" pitchFamily="34" charset="0"/>
                <a:cs typeface="Calibri" panose="020F0502020204030204" pitchFamily="34" charset="0"/>
              </a:rPr>
              <a:t>AMAT =  Time for a hit  +  Miss rate × Miss penalty</a:t>
            </a:r>
          </a:p>
        </p:txBody>
      </p:sp>
    </p:spTree>
    <p:extLst>
      <p:ext uri="{BB962C8B-B14F-4D97-AF65-F5344CB8AC3E}">
        <p14:creationId xmlns:p14="http://schemas.microsoft.com/office/powerpoint/2010/main" val="3508719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E236-4D45-254A-8EB6-8F3C984A134A}"/>
              </a:ext>
            </a:extLst>
          </p:cNvPr>
          <p:cNvSpPr>
            <a:spLocks noGrp="1"/>
          </p:cNvSpPr>
          <p:nvPr>
            <p:ph type="title"/>
          </p:nvPr>
        </p:nvSpPr>
        <p:spPr/>
        <p:txBody>
          <a:bodyPr/>
          <a:lstStyle/>
          <a:p>
            <a:r>
              <a:rPr lang="en-US" dirty="0"/>
              <a:t>How to reduce AMAT?</a:t>
            </a:r>
          </a:p>
        </p:txBody>
      </p:sp>
      <p:sp>
        <p:nvSpPr>
          <p:cNvPr id="3" name="Content Placeholder 2">
            <a:extLst>
              <a:ext uri="{FF2B5EF4-FFF2-40B4-BE49-F238E27FC236}">
                <a16:creationId xmlns:a16="http://schemas.microsoft.com/office/drawing/2014/main" id="{90152FD1-EB4E-4543-AAC8-9F577DFD3E27}"/>
              </a:ext>
            </a:extLst>
          </p:cNvPr>
          <p:cNvSpPr>
            <a:spLocks noGrp="1"/>
          </p:cNvSpPr>
          <p:nvPr>
            <p:ph idx="1"/>
          </p:nvPr>
        </p:nvSpPr>
        <p:spPr>
          <a:xfrm>
            <a:off x="539552" y="1196975"/>
            <a:ext cx="8064698" cy="51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solidFill>
                  <a:srgbClr val="FF0000"/>
                </a:solidFill>
              </a:rPr>
              <a:t>Reduce the time to hit in the cache</a:t>
            </a:r>
          </a:p>
          <a:p>
            <a:pPr lvl="1"/>
            <a:r>
              <a:rPr lang="en-US" dirty="0"/>
              <a:t>Reduce cache size </a:t>
            </a:r>
            <a:r>
              <a:rPr lang="en-US" dirty="0">
                <a:sym typeface="Wingdings" pitchFamily="2" charset="2"/>
              </a:rPr>
              <a:t> </a:t>
            </a:r>
            <a:r>
              <a:rPr lang="en-US" dirty="0"/>
              <a:t>hit time decreases</a:t>
            </a:r>
          </a:p>
          <a:p>
            <a:pPr lvl="1"/>
            <a:r>
              <a:rPr lang="en-US" dirty="0"/>
              <a:t>Decrease associativity </a:t>
            </a:r>
            <a:r>
              <a:rPr lang="en-US" dirty="0">
                <a:sym typeface="Wingdings" pitchFamily="2" charset="2"/>
              </a:rPr>
              <a:t> decrease in the number of sets  less time due to less tag-matching</a:t>
            </a:r>
          </a:p>
          <a:p>
            <a:pPr lvl="1"/>
            <a:r>
              <a:rPr lang="en-US" dirty="0">
                <a:sym typeface="Wingdings" pitchFamily="2" charset="2"/>
              </a:rPr>
              <a:t>Direct mapped Cache has low hit time</a:t>
            </a:r>
            <a:endParaRPr lang="en-US" dirty="0"/>
          </a:p>
          <a:p>
            <a:endParaRPr lang="en-US" dirty="0"/>
          </a:p>
          <a:p>
            <a:r>
              <a:rPr lang="en-US" dirty="0">
                <a:solidFill>
                  <a:srgbClr val="FF0000"/>
                </a:solidFill>
              </a:rPr>
              <a:t>Reduce the miss rate: Miss rate depends on access patterns</a:t>
            </a:r>
          </a:p>
          <a:p>
            <a:pPr lvl="1"/>
            <a:r>
              <a:rPr lang="en-US" dirty="0"/>
              <a:t>Larger cache, Larger block sizes, more associativity</a:t>
            </a:r>
          </a:p>
          <a:p>
            <a:endParaRPr lang="en-US" dirty="0"/>
          </a:p>
          <a:p>
            <a:r>
              <a:rPr lang="en-US" dirty="0">
                <a:solidFill>
                  <a:srgbClr val="FF0000"/>
                </a:solidFill>
              </a:rPr>
              <a:t>Reduce the miss penalty</a:t>
            </a:r>
          </a:p>
          <a:p>
            <a:pPr lvl="1"/>
            <a:r>
              <a:rPr lang="en-US" dirty="0"/>
              <a:t>Example: Use multiple cache levels</a:t>
            </a:r>
          </a:p>
          <a:p>
            <a:endParaRPr lang="en-US" dirty="0"/>
          </a:p>
          <a:p>
            <a:endParaRPr lang="en-US" dirty="0"/>
          </a:p>
          <a:p>
            <a:endParaRPr lang="en-US" dirty="0"/>
          </a:p>
        </p:txBody>
      </p:sp>
    </p:spTree>
    <p:extLst>
      <p:ext uri="{BB962C8B-B14F-4D97-AF65-F5344CB8AC3E}">
        <p14:creationId xmlns:p14="http://schemas.microsoft.com/office/powerpoint/2010/main" val="1068971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2"/>
          <p:cNvSpPr txBox="1">
            <a:spLocks noGrp="1"/>
          </p:cNvSpPr>
          <p:nvPr>
            <p:ph type="title"/>
          </p:nvPr>
        </p:nvSpPr>
        <p:spPr>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ym typeface="Calibri"/>
              </a:rPr>
              <a:t>Reducing Miss Rate: 3Cs</a:t>
            </a:r>
            <a:endParaRPr dirty="0"/>
          </a:p>
        </p:txBody>
      </p:sp>
      <p:sp>
        <p:nvSpPr>
          <p:cNvPr id="286" name="Google Shape;286;p12"/>
          <p:cNvSpPr txBox="1">
            <a:spLocks noGrp="1"/>
          </p:cNvSpPr>
          <p:nvPr>
            <p:ph type="body" idx="1"/>
          </p:nvPr>
        </p:nvSpPr>
        <p:spPr>
          <a:xfrm>
            <a:off x="457200" y="1600199"/>
            <a:ext cx="822960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sym typeface="Calibri"/>
              </a:rPr>
              <a:t>Reducing Compulsory Misses</a:t>
            </a:r>
            <a:endParaRPr dirty="0"/>
          </a:p>
          <a:p>
            <a:pPr lvl="1"/>
            <a:r>
              <a:rPr lang="en-US" dirty="0">
                <a:sym typeface="Calibri"/>
              </a:rPr>
              <a:t>Difficult to avoid</a:t>
            </a:r>
          </a:p>
          <a:p>
            <a:pPr lvl="1"/>
            <a:r>
              <a:rPr lang="en-US" dirty="0">
                <a:sym typeface="Calibri"/>
              </a:rPr>
              <a:t>One technique: Prefetching</a:t>
            </a:r>
            <a:endParaRPr dirty="0"/>
          </a:p>
          <a:p>
            <a:r>
              <a:rPr lang="en-US" dirty="0">
                <a:sym typeface="Calibri"/>
              </a:rPr>
              <a:t>Reducing Capacity Misses</a:t>
            </a:r>
            <a:endParaRPr dirty="0"/>
          </a:p>
          <a:p>
            <a:pPr lvl="1"/>
            <a:r>
              <a:rPr lang="en-US" dirty="0">
                <a:sym typeface="Calibri"/>
              </a:rPr>
              <a:t>Increase cache size </a:t>
            </a:r>
          </a:p>
          <a:p>
            <a:pPr lvl="1"/>
            <a:r>
              <a:rPr lang="en-US" dirty="0">
                <a:sym typeface="Calibri"/>
              </a:rPr>
              <a:t>It may increase Hit Time</a:t>
            </a:r>
            <a:endParaRPr dirty="0"/>
          </a:p>
          <a:p>
            <a:r>
              <a:rPr lang="en-US" dirty="0">
                <a:sym typeface="Calibri"/>
              </a:rPr>
              <a:t>Reducing Conflict Misses</a:t>
            </a:r>
            <a:endParaRPr dirty="0"/>
          </a:p>
          <a:p>
            <a:pPr lvl="1"/>
            <a:r>
              <a:rPr lang="en-US" dirty="0">
                <a:sym typeface="Calibri"/>
              </a:rPr>
              <a:t>Increase associativity </a:t>
            </a:r>
          </a:p>
          <a:p>
            <a:pPr lvl="2"/>
            <a:r>
              <a:rPr lang="en-US" dirty="0">
                <a:sym typeface="Calibri"/>
              </a:rPr>
              <a:t>Fully associative cache has low miss rate</a:t>
            </a:r>
          </a:p>
          <a:p>
            <a:pPr lvl="1"/>
            <a:r>
              <a:rPr lang="en-US" dirty="0">
                <a:sym typeface="Calibri"/>
              </a:rPr>
              <a:t>However it may increase Hit Time</a:t>
            </a:r>
            <a:endParaRPr dirty="0"/>
          </a:p>
        </p:txBody>
      </p:sp>
    </p:spTree>
    <p:extLst>
      <p:ext uri="{BB962C8B-B14F-4D97-AF65-F5344CB8AC3E}">
        <p14:creationId xmlns:p14="http://schemas.microsoft.com/office/powerpoint/2010/main" val="211764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5de957305e_0_99"/>
          <p:cNvSpPr txBox="1">
            <a:spLocks noGrp="1"/>
          </p:cNvSpPr>
          <p:nvPr>
            <p:ph type="title"/>
          </p:nvPr>
        </p:nvSpPr>
        <p:spPr>
          <a:xfrm>
            <a:off x="440035" y="10463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Reducing Miss Penalty</a:t>
            </a:r>
            <a:endParaRPr dirty="0"/>
          </a:p>
        </p:txBody>
      </p:sp>
      <p:sp>
        <p:nvSpPr>
          <p:cNvPr id="322" name="Google Shape;322;g5de957305e_0_99"/>
          <p:cNvSpPr txBox="1">
            <a:spLocks noGrp="1"/>
          </p:cNvSpPr>
          <p:nvPr>
            <p:ph type="body" idx="1"/>
          </p:nvPr>
        </p:nvSpPr>
        <p:spPr>
          <a:xfrm>
            <a:off x="457200" y="1229875"/>
            <a:ext cx="5183425" cy="53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t>“Cost” (usually in cycles, or fractions of a second of a miss)</a:t>
            </a:r>
          </a:p>
          <a:p>
            <a:pPr lvl="1"/>
            <a:r>
              <a:rPr lang="en-US" dirty="0"/>
              <a:t>Going to the next level of cache </a:t>
            </a:r>
            <a:endParaRPr dirty="0"/>
          </a:p>
          <a:p>
            <a:r>
              <a:rPr lang="en-US" dirty="0"/>
              <a:t>Contributing factors: </a:t>
            </a:r>
            <a:endParaRPr dirty="0"/>
          </a:p>
          <a:p>
            <a:pPr lvl="1"/>
            <a:r>
              <a:rPr lang="en-US" dirty="0"/>
              <a:t>How “big” is your memory hierarchy?</a:t>
            </a:r>
            <a:endParaRPr dirty="0"/>
          </a:p>
          <a:p>
            <a:pPr lvl="2"/>
            <a:r>
              <a:rPr lang="en-US" dirty="0"/>
              <a:t>Good probability of finding things at a level</a:t>
            </a:r>
          </a:p>
          <a:p>
            <a:pPr lvl="1"/>
            <a:r>
              <a:rPr lang="en-US" dirty="0"/>
              <a:t>Smaller block size → lower MP</a:t>
            </a:r>
          </a:p>
          <a:p>
            <a:r>
              <a:rPr lang="en-US" dirty="0"/>
              <a:t>There are many smart techniques to reduce miss penalty</a:t>
            </a:r>
          </a:p>
          <a:p>
            <a:pPr lvl="1"/>
            <a:r>
              <a:rPr lang="en-US" dirty="0"/>
              <a:t>Use of Write buffers</a:t>
            </a:r>
          </a:p>
          <a:p>
            <a:pPr lvl="1"/>
            <a:r>
              <a:rPr lang="en-US" dirty="0"/>
              <a:t>Sub-block placement</a:t>
            </a:r>
          </a:p>
          <a:p>
            <a:pPr lvl="1"/>
            <a:r>
              <a:rPr lang="en-US" dirty="0"/>
              <a:t>Early restart and critical word first</a:t>
            </a:r>
          </a:p>
          <a:p>
            <a:pPr lvl="1"/>
            <a:r>
              <a:rPr lang="en-US" dirty="0"/>
              <a:t>Multilevel cache</a:t>
            </a:r>
            <a:endParaRPr dirty="0"/>
          </a:p>
        </p:txBody>
      </p:sp>
      <p:pic>
        <p:nvPicPr>
          <p:cNvPr id="324" name="Google Shape;324;g5de957305e_0_99"/>
          <p:cNvPicPr preferRelativeResize="0"/>
          <p:nvPr/>
        </p:nvPicPr>
        <p:blipFill>
          <a:blip r:embed="rId3">
            <a:alphaModFix/>
          </a:blip>
          <a:stretch>
            <a:fillRect/>
          </a:stretch>
        </p:blipFill>
        <p:spPr>
          <a:xfrm>
            <a:off x="5640625" y="1567175"/>
            <a:ext cx="3321700" cy="3228700"/>
          </a:xfrm>
          <a:prstGeom prst="rect">
            <a:avLst/>
          </a:prstGeom>
          <a:noFill/>
          <a:ln>
            <a:noFill/>
          </a:ln>
        </p:spPr>
      </p:pic>
    </p:spTree>
    <p:extLst>
      <p:ext uri="{BB962C8B-B14F-4D97-AF65-F5344CB8AC3E}">
        <p14:creationId xmlns:p14="http://schemas.microsoft.com/office/powerpoint/2010/main" val="4175407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9"/>
          <p:cNvSpPr txBox="1">
            <a:spLocks noGrp="1"/>
          </p:cNvSpPr>
          <p:nvPr>
            <p:ph type="title"/>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ym typeface="Calibri"/>
              </a:rPr>
              <a:t>AMAT Example</a:t>
            </a:r>
            <a:endParaRPr dirty="0">
              <a:sym typeface="Calibri"/>
            </a:endParaRPr>
          </a:p>
        </p:txBody>
      </p:sp>
      <p:sp>
        <p:nvSpPr>
          <p:cNvPr id="338" name="Google Shape;338;p9"/>
          <p:cNvSpPr txBox="1">
            <a:spLocks noGrp="1"/>
          </p:cNvSpPr>
          <p:nvPr>
            <p:ph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sym typeface="Calibri"/>
              </a:rPr>
              <a:t>Processor specs: 200 </a:t>
            </a:r>
            <a:r>
              <a:rPr lang="en-US" dirty="0" err="1">
                <a:sym typeface="Calibri"/>
              </a:rPr>
              <a:t>ps</a:t>
            </a:r>
            <a:r>
              <a:rPr lang="en-US" dirty="0">
                <a:sym typeface="Calibri"/>
              </a:rPr>
              <a:t> clock, Miss Penalty of 50 clock cycles, Miss Rate of 0.02 misses/instruction, and Hit Time of 1 clock cycle</a:t>
            </a:r>
            <a:endParaRPr dirty="0"/>
          </a:p>
          <a:p>
            <a:pPr lvl="1"/>
            <a:r>
              <a:rPr lang="en-US" dirty="0">
                <a:sym typeface="Calibri"/>
              </a:rPr>
              <a:t>	AMAT = 1 + 0.02 * 50 = 2 clock cycles = 400 </a:t>
            </a:r>
            <a:r>
              <a:rPr lang="en-US" dirty="0" err="1">
                <a:sym typeface="Calibri"/>
              </a:rPr>
              <a:t>ps</a:t>
            </a:r>
            <a:endParaRPr lang="en-US" dirty="0">
              <a:sym typeface="Calibri"/>
            </a:endParaRPr>
          </a:p>
          <a:p>
            <a:endParaRPr lang="en-US" dirty="0">
              <a:sym typeface="Calibri"/>
            </a:endParaRPr>
          </a:p>
          <a:p>
            <a:r>
              <a:rPr lang="en-US" dirty="0">
                <a:sym typeface="Calibri"/>
              </a:rPr>
              <a:t>Which improvement would be best?</a:t>
            </a:r>
            <a:endParaRPr dirty="0"/>
          </a:p>
          <a:p>
            <a:pPr lvl="1"/>
            <a:r>
              <a:rPr lang="en-US" dirty="0">
                <a:sym typeface="Calibri"/>
              </a:rPr>
              <a:t>190 </a:t>
            </a:r>
            <a:r>
              <a:rPr lang="en-US" dirty="0" err="1">
                <a:sym typeface="Calibri"/>
              </a:rPr>
              <a:t>ps</a:t>
            </a:r>
            <a:r>
              <a:rPr lang="en-US" dirty="0">
                <a:sym typeface="Calibri"/>
              </a:rPr>
              <a:t> clock 			</a:t>
            </a:r>
            <a:endParaRPr dirty="0">
              <a:sym typeface="Calibri"/>
            </a:endParaRPr>
          </a:p>
          <a:p>
            <a:pPr lvl="2"/>
            <a:r>
              <a:rPr lang="en-US" dirty="0">
                <a:sym typeface="Calibri"/>
              </a:rPr>
              <a:t>2 cycles = 2*190</a:t>
            </a:r>
            <a:r>
              <a:rPr lang="en-US" dirty="0"/>
              <a:t> = 380</a:t>
            </a:r>
            <a:endParaRPr dirty="0"/>
          </a:p>
          <a:p>
            <a:pPr lvl="1"/>
            <a:r>
              <a:rPr lang="en-US" dirty="0">
                <a:sym typeface="Calibri"/>
              </a:rPr>
              <a:t>Miss Penalty  of 40 clock cycles	</a:t>
            </a:r>
            <a:endParaRPr dirty="0">
              <a:sym typeface="Calibri"/>
            </a:endParaRPr>
          </a:p>
          <a:p>
            <a:pPr lvl="2"/>
            <a:r>
              <a:rPr lang="en-US" dirty="0">
                <a:sym typeface="Calibri"/>
              </a:rPr>
              <a:t>1 + 0.02 * 40 </a:t>
            </a:r>
            <a:r>
              <a:rPr lang="en-US" dirty="0"/>
              <a:t>= 360</a:t>
            </a:r>
            <a:endParaRPr dirty="0"/>
          </a:p>
          <a:p>
            <a:pPr lvl="1"/>
            <a:r>
              <a:rPr lang="en-US" dirty="0">
                <a:sym typeface="Calibri"/>
              </a:rPr>
              <a:t>Miss Rate of 0.015 misses/instruction </a:t>
            </a:r>
            <a:endParaRPr dirty="0">
              <a:sym typeface="Calibri"/>
            </a:endParaRPr>
          </a:p>
          <a:p>
            <a:pPr lvl="2"/>
            <a:r>
              <a:rPr lang="en-US" dirty="0">
                <a:sym typeface="Calibri"/>
              </a:rPr>
              <a:t>1 + .15 * 50 = 350</a:t>
            </a:r>
            <a:endParaRPr dirty="0"/>
          </a:p>
        </p:txBody>
      </p:sp>
    </p:spTree>
    <p:extLst>
      <p:ext uri="{BB962C8B-B14F-4D97-AF65-F5344CB8AC3E}">
        <p14:creationId xmlns:p14="http://schemas.microsoft.com/office/powerpoint/2010/main" val="40434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3"/>
          <p:cNvSpPr txBox="1">
            <a:spLocks noGrp="1"/>
          </p:cNvSpPr>
          <p:nvPr>
            <p:ph type="title"/>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ym typeface="Calibri"/>
              </a:rPr>
              <a:t>Multilevel Cache Design Considerations</a:t>
            </a:r>
            <a:endParaRPr dirty="0"/>
          </a:p>
        </p:txBody>
      </p:sp>
      <p:sp>
        <p:nvSpPr>
          <p:cNvPr id="455" name="Google Shape;455;p23"/>
          <p:cNvSpPr txBox="1">
            <a:spLocks noGrp="1"/>
          </p:cNvSpPr>
          <p:nvPr>
            <p:ph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solidFill>
                  <a:srgbClr val="0070C0"/>
                </a:solidFill>
                <a:sym typeface="Calibri"/>
              </a:rPr>
              <a:t>L1 cache </a:t>
            </a:r>
            <a:r>
              <a:rPr lang="en-US" dirty="0">
                <a:sym typeface="Calibri"/>
              </a:rPr>
              <a:t>focuses on </a:t>
            </a:r>
            <a:r>
              <a:rPr lang="en-US" dirty="0">
                <a:solidFill>
                  <a:srgbClr val="0070C0"/>
                </a:solidFill>
                <a:sym typeface="Calibri"/>
              </a:rPr>
              <a:t>low hit time </a:t>
            </a:r>
            <a:r>
              <a:rPr lang="en-US" dirty="0">
                <a:sym typeface="Calibri"/>
              </a:rPr>
              <a:t>(fast access)</a:t>
            </a:r>
            <a:endParaRPr dirty="0">
              <a:sym typeface="Calibri"/>
            </a:endParaRPr>
          </a:p>
          <a:p>
            <a:pPr lvl="1"/>
            <a:r>
              <a:rPr lang="en-US" dirty="0">
                <a:sym typeface="Calibri"/>
              </a:rPr>
              <a:t>minimize Hit Time to achieve shorter clock cycle </a:t>
            </a:r>
            <a:endParaRPr dirty="0"/>
          </a:p>
          <a:p>
            <a:pPr lvl="1"/>
            <a:r>
              <a:rPr lang="en-US" dirty="0">
                <a:sym typeface="Calibri"/>
              </a:rPr>
              <a:t>L1 Miss Penalty significantly reduced by presence of L2 cache</a:t>
            </a:r>
          </a:p>
          <a:p>
            <a:pPr marL="914400" lvl="2" indent="0">
              <a:buNone/>
            </a:pPr>
            <a:r>
              <a:rPr lang="en-US" dirty="0">
                <a:sym typeface="Calibri"/>
              </a:rPr>
              <a:t> </a:t>
            </a:r>
            <a:r>
              <a:rPr lang="en-US" dirty="0">
                <a:sym typeface="Wingdings" pitchFamily="2" charset="2"/>
              </a:rPr>
              <a:t></a:t>
            </a:r>
            <a:r>
              <a:rPr lang="en-US" dirty="0">
                <a:sym typeface="Calibri"/>
              </a:rPr>
              <a:t> L1 Cache  can be smaller/faster even with higher miss rate</a:t>
            </a:r>
            <a:endParaRPr dirty="0"/>
          </a:p>
          <a:p>
            <a:pPr lvl="1"/>
            <a:r>
              <a:rPr lang="en-US" dirty="0">
                <a:sym typeface="Calibri"/>
              </a:rPr>
              <a:t>smaller cache has  fewer rows</a:t>
            </a:r>
            <a:endParaRPr dirty="0"/>
          </a:p>
          <a:p>
            <a:r>
              <a:rPr lang="en-US" dirty="0">
                <a:solidFill>
                  <a:srgbClr val="0070C0"/>
                </a:solidFill>
                <a:sym typeface="Calibri"/>
              </a:rPr>
              <a:t>L2, L3  caches </a:t>
            </a:r>
            <a:r>
              <a:rPr lang="en-US" dirty="0">
                <a:sym typeface="Calibri"/>
              </a:rPr>
              <a:t>focus on </a:t>
            </a:r>
            <a:r>
              <a:rPr lang="en-US" dirty="0">
                <a:solidFill>
                  <a:srgbClr val="0070C0"/>
                </a:solidFill>
                <a:sym typeface="Calibri"/>
              </a:rPr>
              <a:t>low miss rate </a:t>
            </a:r>
            <a:endParaRPr dirty="0">
              <a:solidFill>
                <a:srgbClr val="0070C0"/>
              </a:solidFill>
            </a:endParaRPr>
          </a:p>
          <a:p>
            <a:pPr lvl="1"/>
            <a:r>
              <a:rPr lang="en-US" dirty="0">
                <a:sym typeface="Calibri"/>
              </a:rPr>
              <a:t>As much as possible avoid reaching to main memory (heavy penalty)</a:t>
            </a:r>
            <a:endParaRPr dirty="0"/>
          </a:p>
          <a:p>
            <a:pPr lvl="1"/>
            <a:r>
              <a:rPr lang="en-US" dirty="0">
                <a:sym typeface="Calibri"/>
              </a:rPr>
              <a:t>larger caches  with larger block sizes (same # rows)</a:t>
            </a:r>
            <a:endParaRPr dirty="0"/>
          </a:p>
        </p:txBody>
      </p:sp>
    </p:spTree>
    <p:extLst>
      <p:ext uri="{BB962C8B-B14F-4D97-AF65-F5344CB8AC3E}">
        <p14:creationId xmlns:p14="http://schemas.microsoft.com/office/powerpoint/2010/main" val="3498373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7"/>
          <p:cNvSpPr txBox="1">
            <a:spLocks noGrp="1"/>
          </p:cNvSpPr>
          <p:nvPr>
            <p:ph type="title"/>
          </p:nvPr>
        </p:nvSpPr>
        <p:spPr>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ym typeface="Calibri"/>
              </a:rPr>
              <a:t>Multilevel Cache AMAT</a:t>
            </a:r>
            <a:endParaRPr dirty="0">
              <a:sym typeface="Calibri"/>
            </a:endParaRPr>
          </a:p>
        </p:txBody>
      </p:sp>
      <p:sp>
        <p:nvSpPr>
          <p:cNvPr id="465" name="Google Shape;465;p17"/>
          <p:cNvSpPr txBox="1">
            <a:spLocks noGrp="1"/>
          </p:cNvSpPr>
          <p:nvPr>
            <p:ph type="body" idx="1"/>
          </p:nvPr>
        </p:nvSpPr>
        <p:spPr>
          <a:xfrm>
            <a:off x="457200" y="1600199"/>
            <a:ext cx="8229600" cy="502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sym typeface="Calibri"/>
              </a:rPr>
              <a:t>AMAT = L1 HT + L1 MR × L1 MP</a:t>
            </a:r>
            <a:endParaRPr dirty="0"/>
          </a:p>
          <a:p>
            <a:pPr lvl="1"/>
            <a:r>
              <a:rPr lang="en-US" dirty="0">
                <a:sym typeface="Calibri"/>
              </a:rPr>
              <a:t>Now L1 MP depends on other cache levels</a:t>
            </a:r>
            <a:endParaRPr dirty="0">
              <a:sym typeface="Calibri"/>
            </a:endParaRPr>
          </a:p>
          <a:p>
            <a:pPr marL="914400" lvl="2" indent="0">
              <a:buNone/>
            </a:pPr>
            <a:r>
              <a:rPr lang="en-US" dirty="0"/>
              <a:t>Must trace ENTIRE path to memory</a:t>
            </a:r>
            <a:endParaRPr dirty="0"/>
          </a:p>
          <a:p>
            <a:r>
              <a:rPr lang="en-US" dirty="0">
                <a:sym typeface="Calibri"/>
              </a:rPr>
              <a:t>L1 MP = L2 HT + L2 MR × L2 MP</a:t>
            </a:r>
            <a:endParaRPr dirty="0"/>
          </a:p>
          <a:p>
            <a:pPr lvl="1"/>
            <a:r>
              <a:rPr lang="en-US" dirty="0">
                <a:sym typeface="Calibri"/>
              </a:rPr>
              <a:t>If more levels, then continue this chain</a:t>
            </a:r>
            <a:br>
              <a:rPr lang="en-US" dirty="0">
                <a:sym typeface="Calibri"/>
              </a:rPr>
            </a:br>
            <a:r>
              <a:rPr lang="en-US" dirty="0">
                <a:sym typeface="Calibri"/>
              </a:rPr>
              <a:t>(i.e. </a:t>
            </a:r>
            <a:r>
              <a:rPr lang="en-US" dirty="0" err="1">
                <a:sym typeface="Calibri"/>
              </a:rPr>
              <a:t>MPi</a:t>
            </a:r>
            <a:r>
              <a:rPr lang="en-US" dirty="0">
                <a:sym typeface="Calibri"/>
              </a:rPr>
              <a:t> = HTi+1 + MRi+1 × MPi+1)</a:t>
            </a:r>
            <a:endParaRPr dirty="0"/>
          </a:p>
          <a:p>
            <a:pPr lvl="1"/>
            <a:r>
              <a:rPr lang="en-US" dirty="0">
                <a:sym typeface="Calibri"/>
              </a:rPr>
              <a:t>Final MP is main memory access time</a:t>
            </a:r>
            <a:endParaRPr dirty="0"/>
          </a:p>
          <a:p>
            <a:r>
              <a:rPr lang="en-US" dirty="0">
                <a:sym typeface="Calibri"/>
              </a:rPr>
              <a:t>For two levels:</a:t>
            </a:r>
            <a:endParaRPr dirty="0"/>
          </a:p>
          <a:p>
            <a:pPr lvl="1"/>
            <a:r>
              <a:rPr lang="en-US" dirty="0">
                <a:sym typeface="Calibri"/>
              </a:rPr>
              <a:t>AMAT = L1 HT + L1 MR × (L2 HT + L2 MR × L2 MP)</a:t>
            </a:r>
            <a:endParaRPr dirty="0"/>
          </a:p>
        </p:txBody>
      </p:sp>
    </p:spTree>
    <p:extLst>
      <p:ext uri="{BB962C8B-B14F-4D97-AF65-F5344CB8AC3E}">
        <p14:creationId xmlns:p14="http://schemas.microsoft.com/office/powerpoint/2010/main" val="147603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25D7-34F8-054A-859E-FABACE458EB3}"/>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F5FD5B62-684B-9F4F-ACAD-FB44A5973445}"/>
              </a:ext>
            </a:extLst>
          </p:cNvPr>
          <p:cNvSpPr>
            <a:spLocks noGrp="1"/>
          </p:cNvSpPr>
          <p:nvPr>
            <p:ph idx="1"/>
          </p:nvPr>
        </p:nvSpPr>
        <p:spPr/>
        <p:txBody>
          <a:bodyPr/>
          <a:lstStyle/>
          <a:p>
            <a:r>
              <a:rPr lang="en-US" dirty="0" err="1"/>
              <a:t>Krste</a:t>
            </a:r>
            <a:r>
              <a:rPr lang="en-US" dirty="0"/>
              <a:t> </a:t>
            </a:r>
            <a:r>
              <a:rPr lang="en-US" dirty="0" err="1"/>
              <a:t>Asanović</a:t>
            </a:r>
            <a:r>
              <a:rPr lang="en-US" dirty="0"/>
              <a:t> &amp; Randy H. Katz, </a:t>
            </a:r>
            <a:r>
              <a:rPr lang="en-US" dirty="0">
                <a:latin typeface="Calibri" charset="0"/>
                <a:ea typeface="ＭＳ Ｐゴシック" charset="0"/>
                <a:cs typeface="ＭＳ Ｐゴシック" charset="0"/>
              </a:rPr>
              <a:t>CS 61C: Great Ideas in Computer Architecture (Machine Structures), </a:t>
            </a:r>
            <a:r>
              <a:rPr lang="en-US" sz="1800" dirty="0"/>
              <a:t>http://</a:t>
            </a:r>
            <a:r>
              <a:rPr lang="en-US" sz="1800" dirty="0" err="1"/>
              <a:t>inst.eecs.berkeley.edu</a:t>
            </a:r>
            <a:r>
              <a:rPr lang="en-US" sz="1800" dirty="0"/>
              <a:t>/~cs61c/</a:t>
            </a:r>
          </a:p>
          <a:p>
            <a:r>
              <a:rPr lang="en-US" dirty="0"/>
              <a:t>Chapter 6, Memory Hierarchy, Book: Computer Systems: A programmer’s perspective, </a:t>
            </a:r>
            <a:r>
              <a:rPr lang="en-IN" dirty="0"/>
              <a:t>Randal E. Bryant and David R. </a:t>
            </a:r>
            <a:r>
              <a:rPr lang="en-IN" dirty="0" err="1"/>
              <a:t>O’Hallaron</a:t>
            </a:r>
            <a:r>
              <a:rPr lang="en-IN" dirty="0"/>
              <a:t> </a:t>
            </a:r>
          </a:p>
          <a:p>
            <a:r>
              <a:rPr lang="en-US" dirty="0"/>
              <a:t>Prof </a:t>
            </a:r>
            <a:r>
              <a:rPr lang="en-US" dirty="0" err="1"/>
              <a:t>Onur</a:t>
            </a:r>
            <a:r>
              <a:rPr lang="en-US" dirty="0"/>
              <a:t> </a:t>
            </a:r>
            <a:r>
              <a:rPr lang="en-US" dirty="0" err="1"/>
              <a:t>Mutlu’s</a:t>
            </a:r>
            <a:r>
              <a:rPr lang="en-US" dirty="0"/>
              <a:t> Class Presentation, </a:t>
            </a:r>
            <a:r>
              <a:rPr lang="en-US" altLang="en-US" dirty="0"/>
              <a:t>ETH Zürich, Lecture 21b: Memory Hierarchy and Caches, Sprint 2020</a:t>
            </a:r>
          </a:p>
          <a:p>
            <a:r>
              <a:rPr lang="en-US" altLang="en-US" dirty="0"/>
              <a:t>Patterson and Hennessy, Book: Computer Organization and Design, Hardware/Software Interface, RISC-V Edition</a:t>
            </a:r>
          </a:p>
          <a:p>
            <a:r>
              <a:rPr lang="en-IN" dirty="0"/>
              <a:t>MIT 6.004 Spring 2020, Class on Caches</a:t>
            </a:r>
          </a:p>
          <a:p>
            <a:r>
              <a:rPr lang="en-US" dirty="0"/>
              <a:t>Digital Design and Computer Architecture: RISC-V Edition, Harris &amp; Harris Elsevier</a:t>
            </a:r>
            <a:endParaRPr lang="en-IN" dirty="0"/>
          </a:p>
          <a:p>
            <a:endParaRPr lang="en-US" altLang="en-US" dirty="0"/>
          </a:p>
          <a:p>
            <a:pPr marL="0" indent="0">
              <a:buNone/>
            </a:pPr>
            <a:br>
              <a:rPr lang="en-US" dirty="0">
                <a:latin typeface="Calibri" charset="0"/>
                <a:ea typeface="ＭＳ Ｐゴシック" charset="0"/>
                <a:cs typeface="ＭＳ Ｐゴシック" charset="0"/>
              </a:rPr>
            </a:br>
            <a:endParaRPr lang="en-US" dirty="0"/>
          </a:p>
          <a:p>
            <a:endParaRPr lang="en-US" dirty="0"/>
          </a:p>
        </p:txBody>
      </p:sp>
    </p:spTree>
    <p:extLst>
      <p:ext uri="{BB962C8B-B14F-4D97-AF65-F5344CB8AC3E}">
        <p14:creationId xmlns:p14="http://schemas.microsoft.com/office/powerpoint/2010/main" val="77233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8761" y="188640"/>
            <a:ext cx="8215687" cy="570981"/>
          </a:xfrm>
        </p:spPr>
        <p:txBody>
          <a:bodyPr wrap="none">
            <a:normAutofit/>
          </a:bodyPr>
          <a:lstStyle/>
          <a:p>
            <a:pPr eaLnBrk="1" hangingPunct="1"/>
            <a:r>
              <a:rPr lang="en-US" sz="3000" dirty="0"/>
              <a:t>Cache Design Space</a:t>
            </a:r>
          </a:p>
        </p:txBody>
      </p:sp>
      <p:sp>
        <p:nvSpPr>
          <p:cNvPr id="56326" name="Rectangle 3"/>
          <p:cNvSpPr>
            <a:spLocks noGrp="1" noChangeArrowheads="1"/>
          </p:cNvSpPr>
          <p:nvPr>
            <p:ph idx="1"/>
          </p:nvPr>
        </p:nvSpPr>
        <p:spPr>
          <a:xfrm>
            <a:off x="396875" y="1772816"/>
            <a:ext cx="8207375" cy="4608934"/>
          </a:xfrm>
        </p:spPr>
        <p:txBody>
          <a:bodyPr/>
          <a:lstStyle/>
          <a:p>
            <a:pPr eaLnBrk="1" hangingPunct="1">
              <a:lnSpc>
                <a:spcPct val="80000"/>
              </a:lnSpc>
            </a:pPr>
            <a:r>
              <a:rPr lang="en-US" dirty="0"/>
              <a:t>Several interacting dimensions</a:t>
            </a:r>
          </a:p>
          <a:p>
            <a:pPr lvl="1" eaLnBrk="1" hangingPunct="1">
              <a:lnSpc>
                <a:spcPct val="80000"/>
              </a:lnSpc>
            </a:pPr>
            <a:r>
              <a:rPr lang="en-US" dirty="0"/>
              <a:t>Cache size</a:t>
            </a:r>
          </a:p>
          <a:p>
            <a:pPr lvl="1" eaLnBrk="1" hangingPunct="1">
              <a:lnSpc>
                <a:spcPct val="80000"/>
              </a:lnSpc>
            </a:pPr>
            <a:r>
              <a:rPr lang="en-US" dirty="0"/>
              <a:t>Block size</a:t>
            </a:r>
          </a:p>
          <a:p>
            <a:pPr lvl="1" eaLnBrk="1" hangingPunct="1">
              <a:lnSpc>
                <a:spcPct val="80000"/>
              </a:lnSpc>
            </a:pPr>
            <a:r>
              <a:rPr lang="en-US" dirty="0"/>
              <a:t>Associativity</a:t>
            </a:r>
          </a:p>
          <a:p>
            <a:pPr lvl="1" eaLnBrk="1" hangingPunct="1">
              <a:lnSpc>
                <a:spcPct val="80000"/>
              </a:lnSpc>
            </a:pPr>
            <a:r>
              <a:rPr lang="en-US" dirty="0"/>
              <a:t>Replacement policy</a:t>
            </a:r>
          </a:p>
          <a:p>
            <a:pPr lvl="1" eaLnBrk="1" hangingPunct="1">
              <a:lnSpc>
                <a:spcPct val="80000"/>
              </a:lnSpc>
            </a:pPr>
            <a:r>
              <a:rPr lang="en-US" dirty="0"/>
              <a:t>Write-through vs. write-back</a:t>
            </a:r>
          </a:p>
          <a:p>
            <a:pPr lvl="1" eaLnBrk="1" hangingPunct="1">
              <a:lnSpc>
                <a:spcPct val="80000"/>
              </a:lnSpc>
            </a:pPr>
            <a:r>
              <a:rPr lang="en-US" dirty="0"/>
              <a:t>Write allocation</a:t>
            </a:r>
          </a:p>
          <a:p>
            <a:pPr eaLnBrk="1" hangingPunct="1">
              <a:lnSpc>
                <a:spcPct val="80000"/>
              </a:lnSpc>
            </a:pPr>
            <a:r>
              <a:rPr lang="en-US" dirty="0"/>
              <a:t>Optimal choice is a compromise</a:t>
            </a:r>
          </a:p>
          <a:p>
            <a:pPr lvl="1" eaLnBrk="1" hangingPunct="1">
              <a:lnSpc>
                <a:spcPct val="80000"/>
              </a:lnSpc>
            </a:pPr>
            <a:r>
              <a:rPr lang="en-US" dirty="0"/>
              <a:t>Depends on access characteristics</a:t>
            </a:r>
          </a:p>
          <a:p>
            <a:pPr lvl="2" eaLnBrk="1" hangingPunct="1">
              <a:lnSpc>
                <a:spcPct val="80000"/>
              </a:lnSpc>
            </a:pPr>
            <a:r>
              <a:rPr lang="en-US" sz="1600" dirty="0"/>
              <a:t>Workload</a:t>
            </a:r>
          </a:p>
          <a:p>
            <a:pPr lvl="2" eaLnBrk="1" hangingPunct="1">
              <a:lnSpc>
                <a:spcPct val="80000"/>
              </a:lnSpc>
            </a:pPr>
            <a:r>
              <a:rPr lang="en-US" sz="1600" dirty="0"/>
              <a:t>Use (I-cache, D-cache)</a:t>
            </a:r>
          </a:p>
          <a:p>
            <a:pPr lvl="1" eaLnBrk="1" hangingPunct="1">
              <a:lnSpc>
                <a:spcPct val="80000"/>
              </a:lnSpc>
            </a:pPr>
            <a:r>
              <a:rPr lang="en-US" dirty="0"/>
              <a:t>Depends on technology / cost</a:t>
            </a:r>
          </a:p>
          <a:p>
            <a:pPr eaLnBrk="1" hangingPunct="1">
              <a:lnSpc>
                <a:spcPct val="80000"/>
              </a:lnSpc>
            </a:pPr>
            <a:r>
              <a:rPr lang="en-US" dirty="0"/>
              <a:t>Simplicity often wins</a:t>
            </a:r>
          </a:p>
        </p:txBody>
      </p:sp>
      <p:sp>
        <p:nvSpPr>
          <p:cNvPr id="56327" name="Line 4"/>
          <p:cNvSpPr>
            <a:spLocks noChangeShapeType="1"/>
          </p:cNvSpPr>
          <p:nvPr/>
        </p:nvSpPr>
        <p:spPr bwMode="auto">
          <a:xfrm flipV="1">
            <a:off x="6000750" y="2218135"/>
            <a:ext cx="0" cy="98107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sz="1800"/>
          </a:p>
        </p:txBody>
      </p:sp>
      <p:sp>
        <p:nvSpPr>
          <p:cNvPr id="56328" name="Line 5"/>
          <p:cNvSpPr>
            <a:spLocks noChangeShapeType="1"/>
          </p:cNvSpPr>
          <p:nvPr/>
        </p:nvSpPr>
        <p:spPr bwMode="auto">
          <a:xfrm flipV="1">
            <a:off x="6005513" y="2789635"/>
            <a:ext cx="962025" cy="40957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sz="1800"/>
          </a:p>
        </p:txBody>
      </p:sp>
      <p:sp>
        <p:nvSpPr>
          <p:cNvPr id="56329" name="Line 6"/>
          <p:cNvSpPr>
            <a:spLocks noChangeShapeType="1"/>
          </p:cNvSpPr>
          <p:nvPr/>
        </p:nvSpPr>
        <p:spPr bwMode="auto">
          <a:xfrm>
            <a:off x="6005513" y="3199210"/>
            <a:ext cx="561975" cy="3905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sz="1800"/>
          </a:p>
        </p:txBody>
      </p:sp>
      <p:sp>
        <p:nvSpPr>
          <p:cNvPr id="56330" name="Rectangle 7"/>
          <p:cNvSpPr>
            <a:spLocks noChangeArrowheads="1"/>
          </p:cNvSpPr>
          <p:nvPr/>
        </p:nvSpPr>
        <p:spPr bwMode="auto">
          <a:xfrm>
            <a:off x="6618685" y="2508648"/>
            <a:ext cx="917720" cy="251993"/>
          </a:xfrm>
          <a:prstGeom prst="rect">
            <a:avLst/>
          </a:prstGeom>
          <a:noFill/>
          <a:ln w="12700">
            <a:noFill/>
            <a:miter lim="800000"/>
            <a:headEnd/>
            <a:tailEnd/>
          </a:ln>
        </p:spPr>
        <p:txBody>
          <a:bodyPr wrap="none" lIns="67866" tIns="33338" rIns="67866" bIns="33338">
            <a:prstTxWarp prst="textNoShape">
              <a:avLst/>
            </a:prstTxWarp>
            <a:spAutoFit/>
          </a:bodyPr>
          <a:lstStyle/>
          <a:p>
            <a:r>
              <a:rPr lang="en-US" sz="1200"/>
              <a:t>Associativity</a:t>
            </a:r>
          </a:p>
        </p:txBody>
      </p:sp>
      <p:sp>
        <p:nvSpPr>
          <p:cNvPr id="56331" name="Rectangle 8"/>
          <p:cNvSpPr>
            <a:spLocks noChangeArrowheads="1"/>
          </p:cNvSpPr>
          <p:nvPr/>
        </p:nvSpPr>
        <p:spPr bwMode="auto">
          <a:xfrm>
            <a:off x="5647135" y="1937148"/>
            <a:ext cx="805510" cy="251993"/>
          </a:xfrm>
          <a:prstGeom prst="rect">
            <a:avLst/>
          </a:prstGeom>
          <a:noFill/>
          <a:ln w="12700">
            <a:noFill/>
            <a:miter lim="800000"/>
            <a:headEnd/>
            <a:tailEnd/>
          </a:ln>
        </p:spPr>
        <p:txBody>
          <a:bodyPr wrap="none" lIns="67866" tIns="33338" rIns="67866" bIns="33338">
            <a:prstTxWarp prst="textNoShape">
              <a:avLst/>
            </a:prstTxWarp>
            <a:spAutoFit/>
          </a:bodyPr>
          <a:lstStyle/>
          <a:p>
            <a:r>
              <a:rPr lang="en-US" sz="1200"/>
              <a:t>Cache Size</a:t>
            </a:r>
          </a:p>
        </p:txBody>
      </p:sp>
      <p:sp>
        <p:nvSpPr>
          <p:cNvPr id="56332" name="Rectangle 9"/>
          <p:cNvSpPr>
            <a:spLocks noChangeArrowheads="1"/>
          </p:cNvSpPr>
          <p:nvPr/>
        </p:nvSpPr>
        <p:spPr bwMode="auto">
          <a:xfrm>
            <a:off x="6332935" y="3594498"/>
            <a:ext cx="770244" cy="251993"/>
          </a:xfrm>
          <a:prstGeom prst="rect">
            <a:avLst/>
          </a:prstGeom>
          <a:noFill/>
          <a:ln w="12700">
            <a:noFill/>
            <a:miter lim="800000"/>
            <a:headEnd/>
            <a:tailEnd/>
          </a:ln>
        </p:spPr>
        <p:txBody>
          <a:bodyPr wrap="none" lIns="67866" tIns="33338" rIns="67866" bIns="33338">
            <a:prstTxWarp prst="textNoShape">
              <a:avLst/>
            </a:prstTxWarp>
            <a:spAutoFit/>
          </a:bodyPr>
          <a:lstStyle/>
          <a:p>
            <a:r>
              <a:rPr lang="en-US" sz="1200"/>
              <a:t>Block Size</a:t>
            </a:r>
          </a:p>
        </p:txBody>
      </p:sp>
      <p:sp>
        <p:nvSpPr>
          <p:cNvPr id="56333" name="Line 10"/>
          <p:cNvSpPr>
            <a:spLocks noChangeShapeType="1"/>
          </p:cNvSpPr>
          <p:nvPr/>
        </p:nvSpPr>
        <p:spPr bwMode="auto">
          <a:xfrm flipV="1">
            <a:off x="5894785" y="4342210"/>
            <a:ext cx="0" cy="866775"/>
          </a:xfrm>
          <a:prstGeom prst="line">
            <a:avLst/>
          </a:prstGeom>
          <a:noFill/>
          <a:ln w="12700">
            <a:solidFill>
              <a:schemeClr val="tx1"/>
            </a:solidFill>
            <a:round/>
            <a:headEnd/>
            <a:tailEnd/>
          </a:ln>
        </p:spPr>
        <p:txBody>
          <a:bodyPr wrap="none" anchor="ctr">
            <a:prstTxWarp prst="textNoShape">
              <a:avLst/>
            </a:prstTxWarp>
          </a:bodyPr>
          <a:lstStyle/>
          <a:p>
            <a:endParaRPr lang="en-US" sz="1800"/>
          </a:p>
        </p:txBody>
      </p:sp>
      <p:sp>
        <p:nvSpPr>
          <p:cNvPr id="56334" name="Rectangle 11"/>
          <p:cNvSpPr>
            <a:spLocks noChangeArrowheads="1"/>
          </p:cNvSpPr>
          <p:nvPr/>
        </p:nvSpPr>
        <p:spPr bwMode="auto">
          <a:xfrm>
            <a:off x="5484019" y="4346973"/>
            <a:ext cx="375905" cy="251993"/>
          </a:xfrm>
          <a:prstGeom prst="rect">
            <a:avLst/>
          </a:prstGeom>
          <a:noFill/>
          <a:ln w="12700">
            <a:noFill/>
            <a:miter lim="800000"/>
            <a:headEnd/>
            <a:tailEnd/>
          </a:ln>
        </p:spPr>
        <p:txBody>
          <a:bodyPr wrap="none" lIns="67866" tIns="33338" rIns="67866" bIns="33338">
            <a:prstTxWarp prst="textNoShape">
              <a:avLst/>
            </a:prstTxWarp>
            <a:spAutoFit/>
          </a:bodyPr>
          <a:lstStyle/>
          <a:p>
            <a:r>
              <a:rPr lang="en-US" sz="1200"/>
              <a:t>Bad</a:t>
            </a:r>
          </a:p>
        </p:txBody>
      </p:sp>
      <p:sp>
        <p:nvSpPr>
          <p:cNvPr id="56335" name="Rectangle 12"/>
          <p:cNvSpPr>
            <a:spLocks noChangeArrowheads="1"/>
          </p:cNvSpPr>
          <p:nvPr/>
        </p:nvSpPr>
        <p:spPr bwMode="auto">
          <a:xfrm>
            <a:off x="5369719" y="4975623"/>
            <a:ext cx="465674" cy="251993"/>
          </a:xfrm>
          <a:prstGeom prst="rect">
            <a:avLst/>
          </a:prstGeom>
          <a:noFill/>
          <a:ln w="12700">
            <a:noFill/>
            <a:miter lim="800000"/>
            <a:headEnd/>
            <a:tailEnd/>
          </a:ln>
        </p:spPr>
        <p:txBody>
          <a:bodyPr wrap="none" lIns="67866" tIns="33338" rIns="67866" bIns="33338">
            <a:prstTxWarp prst="textNoShape">
              <a:avLst/>
            </a:prstTxWarp>
            <a:spAutoFit/>
          </a:bodyPr>
          <a:lstStyle/>
          <a:p>
            <a:r>
              <a:rPr lang="en-US" sz="1200"/>
              <a:t>Good</a:t>
            </a:r>
          </a:p>
        </p:txBody>
      </p:sp>
      <p:sp>
        <p:nvSpPr>
          <p:cNvPr id="56336" name="Line 13"/>
          <p:cNvSpPr>
            <a:spLocks noChangeShapeType="1"/>
          </p:cNvSpPr>
          <p:nvPr/>
        </p:nvSpPr>
        <p:spPr bwMode="auto">
          <a:xfrm>
            <a:off x="5899547" y="5204222"/>
            <a:ext cx="1362075" cy="0"/>
          </a:xfrm>
          <a:prstGeom prst="line">
            <a:avLst/>
          </a:prstGeom>
          <a:noFill/>
          <a:ln w="12700">
            <a:solidFill>
              <a:schemeClr val="tx1"/>
            </a:solidFill>
            <a:round/>
            <a:headEnd/>
            <a:tailEnd/>
          </a:ln>
        </p:spPr>
        <p:txBody>
          <a:bodyPr wrap="none" anchor="ctr">
            <a:prstTxWarp prst="textNoShape">
              <a:avLst/>
            </a:prstTxWarp>
          </a:bodyPr>
          <a:lstStyle/>
          <a:p>
            <a:endParaRPr lang="en-US" sz="1800"/>
          </a:p>
        </p:txBody>
      </p:sp>
      <p:sp>
        <p:nvSpPr>
          <p:cNvPr id="56337" name="Rectangle 14"/>
          <p:cNvSpPr>
            <a:spLocks noChangeArrowheads="1"/>
          </p:cNvSpPr>
          <p:nvPr/>
        </p:nvSpPr>
        <p:spPr bwMode="auto">
          <a:xfrm>
            <a:off x="5884069" y="5261373"/>
            <a:ext cx="425598" cy="251993"/>
          </a:xfrm>
          <a:prstGeom prst="rect">
            <a:avLst/>
          </a:prstGeom>
          <a:noFill/>
          <a:ln w="12700">
            <a:noFill/>
            <a:miter lim="800000"/>
            <a:headEnd/>
            <a:tailEnd/>
          </a:ln>
        </p:spPr>
        <p:txBody>
          <a:bodyPr wrap="none" lIns="67866" tIns="33338" rIns="67866" bIns="33338">
            <a:prstTxWarp prst="textNoShape">
              <a:avLst/>
            </a:prstTxWarp>
            <a:spAutoFit/>
          </a:bodyPr>
          <a:lstStyle/>
          <a:p>
            <a:r>
              <a:rPr lang="en-US" sz="1200"/>
              <a:t>Less</a:t>
            </a:r>
          </a:p>
        </p:txBody>
      </p:sp>
      <p:sp>
        <p:nvSpPr>
          <p:cNvPr id="56338" name="Rectangle 15"/>
          <p:cNvSpPr>
            <a:spLocks noChangeArrowheads="1"/>
          </p:cNvSpPr>
          <p:nvPr/>
        </p:nvSpPr>
        <p:spPr bwMode="auto">
          <a:xfrm>
            <a:off x="7084219" y="5261373"/>
            <a:ext cx="440026" cy="251993"/>
          </a:xfrm>
          <a:prstGeom prst="rect">
            <a:avLst/>
          </a:prstGeom>
          <a:noFill/>
          <a:ln w="12700">
            <a:noFill/>
            <a:miter lim="800000"/>
            <a:headEnd/>
            <a:tailEnd/>
          </a:ln>
        </p:spPr>
        <p:txBody>
          <a:bodyPr wrap="none" lIns="67866" tIns="33338" rIns="67866" bIns="33338">
            <a:prstTxWarp prst="textNoShape">
              <a:avLst/>
            </a:prstTxWarp>
            <a:spAutoFit/>
          </a:bodyPr>
          <a:lstStyle/>
          <a:p>
            <a:r>
              <a:rPr lang="en-US" sz="1200"/>
              <a:t>More</a:t>
            </a:r>
          </a:p>
        </p:txBody>
      </p:sp>
      <p:sp>
        <p:nvSpPr>
          <p:cNvPr id="56339" name="Arc 16"/>
          <p:cNvSpPr>
            <a:spLocks/>
          </p:cNvSpPr>
          <p:nvPr/>
        </p:nvSpPr>
        <p:spPr bwMode="auto">
          <a:xfrm>
            <a:off x="6015037" y="4404122"/>
            <a:ext cx="1195388" cy="738188"/>
          </a:xfrm>
          <a:custGeom>
            <a:avLst/>
            <a:gdLst>
              <a:gd name="T0" fmla="*/ 2147483647 w 21600"/>
              <a:gd name="T1" fmla="*/ 2043660565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p:spPr>
        <p:txBody>
          <a:bodyPr wrap="none" anchor="ctr">
            <a:prstTxWarp prst="textNoShape">
              <a:avLst/>
            </a:prstTxWarp>
          </a:bodyPr>
          <a:lstStyle/>
          <a:p>
            <a:endParaRPr lang="en-US" sz="1800"/>
          </a:p>
        </p:txBody>
      </p:sp>
      <p:sp>
        <p:nvSpPr>
          <p:cNvPr id="56340" name="Arc 17"/>
          <p:cNvSpPr>
            <a:spLocks/>
          </p:cNvSpPr>
          <p:nvPr/>
        </p:nvSpPr>
        <p:spPr bwMode="auto">
          <a:xfrm>
            <a:off x="6123385" y="4461272"/>
            <a:ext cx="1023938" cy="681038"/>
          </a:xfrm>
          <a:custGeom>
            <a:avLst/>
            <a:gdLst>
              <a:gd name="T0" fmla="*/ 2147483647 w 21600"/>
              <a:gd name="T1" fmla="*/ 0 h 21600"/>
              <a:gd name="T2" fmla="*/ 0 w 21600"/>
              <a:gd name="T3" fmla="*/ 160480319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wrap="none" anchor="ctr">
            <a:prstTxWarp prst="textNoShape">
              <a:avLst/>
            </a:prstTxWarp>
          </a:bodyPr>
          <a:lstStyle/>
          <a:p>
            <a:endParaRPr lang="en-US" sz="1800"/>
          </a:p>
        </p:txBody>
      </p:sp>
      <p:sp>
        <p:nvSpPr>
          <p:cNvPr id="56341" name="Rectangle 18"/>
          <p:cNvSpPr>
            <a:spLocks noChangeArrowheads="1"/>
          </p:cNvSpPr>
          <p:nvPr/>
        </p:nvSpPr>
        <p:spPr bwMode="auto">
          <a:xfrm>
            <a:off x="5884069" y="4936332"/>
            <a:ext cx="584296" cy="228910"/>
          </a:xfrm>
          <a:prstGeom prst="rect">
            <a:avLst/>
          </a:prstGeom>
          <a:noFill/>
          <a:ln w="12700">
            <a:noFill/>
            <a:miter lim="800000"/>
            <a:headEnd/>
            <a:tailEnd/>
          </a:ln>
        </p:spPr>
        <p:txBody>
          <a:bodyPr wrap="none" lIns="67866" tIns="33338" rIns="67866" bIns="33338">
            <a:prstTxWarp prst="textNoShape">
              <a:avLst/>
            </a:prstTxWarp>
            <a:spAutoFit/>
          </a:bodyPr>
          <a:lstStyle/>
          <a:p>
            <a:r>
              <a:rPr lang="en-US" sz="1050"/>
              <a:t>Factor A</a:t>
            </a:r>
          </a:p>
        </p:txBody>
      </p:sp>
      <p:sp>
        <p:nvSpPr>
          <p:cNvPr id="56342" name="Rectangle 19"/>
          <p:cNvSpPr>
            <a:spLocks noChangeArrowheads="1"/>
          </p:cNvSpPr>
          <p:nvPr/>
        </p:nvSpPr>
        <p:spPr bwMode="auto">
          <a:xfrm>
            <a:off x="6969919" y="4936332"/>
            <a:ext cx="584296" cy="228910"/>
          </a:xfrm>
          <a:prstGeom prst="rect">
            <a:avLst/>
          </a:prstGeom>
          <a:noFill/>
          <a:ln w="12700">
            <a:noFill/>
            <a:miter lim="800000"/>
            <a:headEnd/>
            <a:tailEnd/>
          </a:ln>
        </p:spPr>
        <p:txBody>
          <a:bodyPr wrap="none" lIns="67866" tIns="33338" rIns="67866" bIns="33338">
            <a:prstTxWarp prst="textNoShape">
              <a:avLst/>
            </a:prstTxWarp>
            <a:spAutoFit/>
          </a:bodyPr>
          <a:lstStyle/>
          <a:p>
            <a:r>
              <a:rPr lang="en-US" sz="1050"/>
              <a:t>Factor B</a:t>
            </a:r>
          </a:p>
        </p:txBody>
      </p:sp>
      <p:grpSp>
        <p:nvGrpSpPr>
          <p:cNvPr id="2" name="Group 20"/>
          <p:cNvGrpSpPr>
            <a:grpSpLocks/>
          </p:cNvGrpSpPr>
          <p:nvPr/>
        </p:nvGrpSpPr>
        <p:grpSpPr bwMode="auto">
          <a:xfrm>
            <a:off x="6076951" y="4346972"/>
            <a:ext cx="1065610" cy="561975"/>
            <a:chOff x="3945" y="2736"/>
            <a:chExt cx="895" cy="472"/>
          </a:xfrm>
        </p:grpSpPr>
        <p:sp>
          <p:nvSpPr>
            <p:cNvPr id="56344" name="Arc 21"/>
            <p:cNvSpPr>
              <a:spLocks/>
            </p:cNvSpPr>
            <p:nvPr/>
          </p:nvSpPr>
          <p:spPr bwMode="auto">
            <a:xfrm>
              <a:off x="3945" y="2736"/>
              <a:ext cx="448"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p:spPr>
          <p:txBody>
            <a:bodyPr wrap="none" anchor="ctr">
              <a:prstTxWarp prst="textNoShape">
                <a:avLst/>
              </a:prstTxWarp>
            </a:bodyPr>
            <a:lstStyle/>
            <a:p>
              <a:endParaRPr lang="en-US" sz="1800"/>
            </a:p>
          </p:txBody>
        </p:sp>
        <p:sp>
          <p:nvSpPr>
            <p:cNvPr id="56345" name="Arc 22"/>
            <p:cNvSpPr>
              <a:spLocks/>
            </p:cNvSpPr>
            <p:nvPr/>
          </p:nvSpPr>
          <p:spPr bwMode="auto">
            <a:xfrm>
              <a:off x="4392" y="2736"/>
              <a:ext cx="448"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p:spPr>
          <p:txBody>
            <a:bodyPr wrap="none" anchor="ctr">
              <a:prstTxWarp prst="textNoShape">
                <a:avLst/>
              </a:prstTxWarp>
            </a:bodyPr>
            <a:lstStyle/>
            <a:p>
              <a:endParaRPr lang="en-US" sz="1800"/>
            </a:p>
          </p:txBody>
        </p:sp>
      </p:grpSp>
      <p:sp>
        <p:nvSpPr>
          <p:cNvPr id="3" name="TextBox 2"/>
          <p:cNvSpPr txBox="1"/>
          <p:nvPr/>
        </p:nvSpPr>
        <p:spPr>
          <a:xfrm>
            <a:off x="1170896" y="788297"/>
            <a:ext cx="6651416" cy="784830"/>
          </a:xfrm>
          <a:prstGeom prst="rect">
            <a:avLst/>
          </a:prstGeom>
          <a:noFill/>
        </p:spPr>
        <p:txBody>
          <a:bodyPr wrap="square" rtlCol="0">
            <a:spAutoFit/>
          </a:bodyPr>
          <a:lstStyle/>
          <a:p>
            <a:pPr algn="ctr"/>
            <a:r>
              <a:rPr lang="en-US" sz="1500" i="1" dirty="0">
                <a:solidFill>
                  <a:srgbClr val="0070C0"/>
                </a:solidFill>
              </a:rPr>
              <a:t>Computer architects expend considerable effort optimizing organization of cache hierarchy – big impact on performance and power!</a:t>
            </a:r>
          </a:p>
          <a:p>
            <a:pPr algn="ctr"/>
            <a:endParaRPr lang="en-US" sz="1500" i="1" dirty="0"/>
          </a:p>
        </p:txBody>
      </p:sp>
    </p:spTree>
    <p:extLst>
      <p:ext uri="{BB962C8B-B14F-4D97-AF65-F5344CB8AC3E}">
        <p14:creationId xmlns:p14="http://schemas.microsoft.com/office/powerpoint/2010/main" val="33558154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3"/>
          <p:cNvSpPr txBox="1">
            <a:spLocks noGrp="1"/>
          </p:cNvSpPr>
          <p:nvPr>
            <p:ph type="title"/>
          </p:nvPr>
        </p:nvSpPr>
        <p:spPr>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normAutofit/>
          </a:bodyPr>
          <a:lstStyle/>
          <a:p>
            <a:r>
              <a:rPr lang="en-US" sz="3000" dirty="0">
                <a:sym typeface="Calibri"/>
              </a:rPr>
              <a:t>Effect of Block and Cache Sizes</a:t>
            </a:r>
            <a:br>
              <a:rPr lang="en-US" sz="3000" dirty="0">
                <a:sym typeface="Calibri"/>
              </a:rPr>
            </a:br>
            <a:r>
              <a:rPr lang="en-US" sz="3000" dirty="0">
                <a:sym typeface="Calibri"/>
              </a:rPr>
              <a:t>on Miss Rate</a:t>
            </a:r>
            <a:endParaRPr sz="3000" dirty="0">
              <a:sym typeface="Calibri"/>
            </a:endParaRPr>
          </a:p>
        </p:txBody>
      </p:sp>
      <p:pic>
        <p:nvPicPr>
          <p:cNvPr id="644" name="Google Shape;644;p33"/>
          <p:cNvPicPr preferRelativeResize="0"/>
          <p:nvPr/>
        </p:nvPicPr>
        <p:blipFill rotWithShape="1">
          <a:blip r:embed="rId3">
            <a:alphaModFix/>
          </a:blip>
          <a:srcRect/>
          <a:stretch/>
        </p:blipFill>
        <p:spPr>
          <a:xfrm>
            <a:off x="541867" y="1280160"/>
            <a:ext cx="8229600" cy="4525963"/>
          </a:xfrm>
          <a:prstGeom prst="rect">
            <a:avLst/>
          </a:prstGeom>
          <a:noFill/>
          <a:ln>
            <a:noFill/>
          </a:ln>
        </p:spPr>
      </p:pic>
      <p:sp>
        <p:nvSpPr>
          <p:cNvPr id="645" name="Google Shape;645;p33"/>
          <p:cNvSpPr txBox="1"/>
          <p:nvPr/>
        </p:nvSpPr>
        <p:spPr>
          <a:xfrm>
            <a:off x="7315195" y="1377991"/>
            <a:ext cx="1371600" cy="36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Cache Size</a:t>
            </a:r>
            <a:endParaRPr sz="2000" b="1" i="0" u="none" strike="noStrike" cap="none">
              <a:solidFill>
                <a:srgbClr val="000000"/>
              </a:solidFill>
              <a:latin typeface="Arial"/>
              <a:ea typeface="Arial"/>
              <a:cs typeface="Arial"/>
              <a:sym typeface="Arial"/>
            </a:endParaRPr>
          </a:p>
        </p:txBody>
      </p:sp>
      <p:sp>
        <p:nvSpPr>
          <p:cNvPr id="649" name="Google Shape;649;p33"/>
          <p:cNvSpPr/>
          <p:nvPr/>
        </p:nvSpPr>
        <p:spPr>
          <a:xfrm>
            <a:off x="541867" y="5445224"/>
            <a:ext cx="8382000" cy="103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990000"/>
              </a:buClr>
              <a:buSzPct val="60000"/>
              <a:buFont typeface="Wingdings 2" pitchFamily="2" charset="2"/>
              <a:buChar char="¢"/>
            </a:pPr>
            <a:r>
              <a:rPr lang="en-US" sz="2000" b="0" dirty="0">
                <a:latin typeface="Calibri" panose="020F0502020204030204" pitchFamily="34" charset="0"/>
                <a:cs typeface="Calibri" panose="020F0502020204030204" pitchFamily="34" charset="0"/>
                <a:sym typeface="Calibri"/>
              </a:rPr>
              <a:t>Miss rate goes up if the block size becomes a significant fraction of the cache size because the number of blocks that can be held in the same size cache is smaller</a:t>
            </a:r>
            <a:endParaRPr sz="2000" b="0" dirty="0">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30917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655" name="Google Shape;655;p34" descr="f05-30-P374493"/>
          <p:cNvPicPr preferRelativeResize="0"/>
          <p:nvPr/>
        </p:nvPicPr>
        <p:blipFill rotWithShape="1">
          <a:blip r:embed="rId3">
            <a:alphaModFix/>
          </a:blip>
          <a:srcRect/>
          <a:stretch/>
        </p:blipFill>
        <p:spPr>
          <a:xfrm>
            <a:off x="1828800" y="1371600"/>
            <a:ext cx="5486400" cy="3794973"/>
          </a:xfrm>
          <a:prstGeom prst="rect">
            <a:avLst/>
          </a:prstGeom>
          <a:noFill/>
          <a:ln>
            <a:noFill/>
          </a:ln>
        </p:spPr>
      </p:pic>
      <p:sp>
        <p:nvSpPr>
          <p:cNvPr id="656" name="Google Shape;656;p34"/>
          <p:cNvSpPr txBox="1">
            <a:spLocks noGrp="1"/>
          </p:cNvSpPr>
          <p:nvPr>
            <p:ph type="title"/>
          </p:nvPr>
        </p:nvSpPr>
        <p:spPr>
          <a:xfrm>
            <a:off x="470942" y="18309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sym typeface="Calibri"/>
              </a:rPr>
              <a:t>Benefits of Set-Associative Caches</a:t>
            </a:r>
            <a:endParaRPr dirty="0"/>
          </a:p>
        </p:txBody>
      </p:sp>
      <p:sp>
        <p:nvSpPr>
          <p:cNvPr id="660" name="Google Shape;660;p34"/>
          <p:cNvSpPr/>
          <p:nvPr/>
        </p:nvSpPr>
        <p:spPr>
          <a:xfrm>
            <a:off x="457200" y="5212080"/>
            <a:ext cx="8229600"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990000"/>
              </a:buClr>
              <a:buSzPct val="60000"/>
              <a:buFont typeface="Wingdings 2" pitchFamily="2" charset="2"/>
              <a:buChar char="¢"/>
            </a:pPr>
            <a:r>
              <a:rPr lang="en-US" sz="1800" b="0" dirty="0">
                <a:latin typeface="Calibri" panose="020F0502020204030204" pitchFamily="34" charset="0"/>
                <a:cs typeface="Calibri" panose="020F0502020204030204" pitchFamily="34" charset="0"/>
                <a:sym typeface="Calibri"/>
              </a:rPr>
              <a:t>Consider cost of a miss vs. cost of implementation</a:t>
            </a:r>
            <a:endParaRPr sz="1800" b="0" dirty="0">
              <a:latin typeface="Calibri" panose="020F0502020204030204" pitchFamily="34" charset="0"/>
              <a:cs typeface="Calibri" panose="020F0502020204030204" pitchFamily="34" charset="0"/>
              <a:sym typeface="Calibri"/>
            </a:endParaRPr>
          </a:p>
          <a:p>
            <a:pPr marL="342900" indent="-342900" eaLnBrk="1" hangingPunct="1">
              <a:spcBef>
                <a:spcPct val="20000"/>
              </a:spcBef>
              <a:buClr>
                <a:srgbClr val="990000"/>
              </a:buClr>
              <a:buSzPct val="60000"/>
              <a:buFont typeface="Wingdings 2" pitchFamily="2" charset="2"/>
              <a:buChar char="¢"/>
            </a:pPr>
            <a:r>
              <a:rPr lang="en-US" sz="1800" b="0" dirty="0">
                <a:latin typeface="Calibri" panose="020F0502020204030204" pitchFamily="34" charset="0"/>
                <a:cs typeface="Calibri" panose="020F0502020204030204" pitchFamily="34" charset="0"/>
                <a:sym typeface="Calibri"/>
              </a:rPr>
              <a:t>Largest gains are in going from direct mapped to 2-way </a:t>
            </a:r>
            <a:br>
              <a:rPr lang="en-US" sz="1800" b="0" dirty="0">
                <a:latin typeface="Calibri" panose="020F0502020204030204" pitchFamily="34" charset="0"/>
                <a:cs typeface="Calibri" panose="020F0502020204030204" pitchFamily="34" charset="0"/>
                <a:sym typeface="Calibri"/>
              </a:rPr>
            </a:br>
            <a:r>
              <a:rPr lang="en-US" sz="1800" b="0" dirty="0">
                <a:latin typeface="Calibri" panose="020F0502020204030204" pitchFamily="34" charset="0"/>
                <a:cs typeface="Calibri" panose="020F0502020204030204" pitchFamily="34" charset="0"/>
                <a:sym typeface="Calibri"/>
              </a:rPr>
              <a:t>(20%+ reduction in miss rate)</a:t>
            </a:r>
          </a:p>
          <a:p>
            <a:pPr marL="342900" indent="-342900" eaLnBrk="1" hangingPunct="1">
              <a:spcBef>
                <a:spcPct val="20000"/>
              </a:spcBef>
              <a:buClr>
                <a:srgbClr val="990000"/>
              </a:buClr>
              <a:buSzPct val="60000"/>
              <a:buFont typeface="Wingdings 2" pitchFamily="2" charset="2"/>
              <a:buChar char="¢"/>
            </a:pPr>
            <a:r>
              <a:rPr lang="en-US" sz="1800" b="0" dirty="0">
                <a:latin typeface="Calibri" panose="020F0502020204030204" pitchFamily="34" charset="0"/>
                <a:cs typeface="Calibri" panose="020F0502020204030204" pitchFamily="34" charset="0"/>
                <a:sym typeface="Calibri"/>
              </a:rPr>
              <a:t>As cache size grows the relative improvement from associativity increases slightly</a:t>
            </a:r>
            <a:endParaRPr sz="1800" b="0" dirty="0">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145437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Impact of Larger Cache on AMAT?</a:t>
            </a:r>
          </a:p>
        </p:txBody>
      </p:sp>
      <p:sp>
        <p:nvSpPr>
          <p:cNvPr id="3" name="Content Placeholder 2"/>
          <p:cNvSpPr>
            <a:spLocks noGrp="1"/>
          </p:cNvSpPr>
          <p:nvPr>
            <p:ph idx="1"/>
          </p:nvPr>
        </p:nvSpPr>
        <p:spPr>
          <a:xfrm>
            <a:off x="683568" y="1340768"/>
            <a:ext cx="7704856" cy="4392488"/>
          </a:xfrm>
        </p:spPr>
        <p:txBody>
          <a:bodyPr>
            <a:normAutofit/>
          </a:bodyPr>
          <a:lstStyle/>
          <a:p>
            <a:pPr>
              <a:spcBef>
                <a:spcPts val="450"/>
              </a:spcBef>
            </a:pPr>
            <a:r>
              <a:rPr lang="en-US" dirty="0">
                <a:solidFill>
                  <a:srgbClr val="C00000"/>
                </a:solidFill>
              </a:rPr>
              <a:t>Reduces misses </a:t>
            </a:r>
          </a:p>
          <a:p>
            <a:pPr>
              <a:spcBef>
                <a:spcPts val="450"/>
              </a:spcBef>
            </a:pPr>
            <a:r>
              <a:rPr lang="en-US" dirty="0">
                <a:solidFill>
                  <a:srgbClr val="C00000"/>
                </a:solidFill>
              </a:rPr>
              <a:t>Longer Access time (Hit time)</a:t>
            </a:r>
            <a:r>
              <a:rPr lang="en-US" dirty="0"/>
              <a:t>: smaller is faster </a:t>
            </a:r>
          </a:p>
          <a:p>
            <a:pPr lvl="1">
              <a:spcBef>
                <a:spcPts val="450"/>
              </a:spcBef>
            </a:pPr>
            <a:r>
              <a:rPr lang="en-US" dirty="0"/>
              <a:t>Increase in hit time will likely add another stage to the pipeline </a:t>
            </a:r>
          </a:p>
          <a:p>
            <a:pPr>
              <a:spcBef>
                <a:spcPts val="450"/>
              </a:spcBef>
            </a:pPr>
            <a:r>
              <a:rPr lang="en-US" dirty="0"/>
              <a:t>At some point, increase in hit time for a larger cache may overcome improvement in hit rate, yielding a </a:t>
            </a:r>
            <a:r>
              <a:rPr lang="en-US" i="1" dirty="0"/>
              <a:t>decrease</a:t>
            </a:r>
            <a:r>
              <a:rPr lang="en-US" dirty="0"/>
              <a:t> in performance</a:t>
            </a:r>
          </a:p>
          <a:p>
            <a:pPr>
              <a:spcBef>
                <a:spcPts val="450"/>
              </a:spcBef>
            </a:pPr>
            <a:r>
              <a:rPr lang="en-US" dirty="0"/>
              <a:t>Computer architects expend considerable effort optimizing organization of cache hierarchy – big impact on performance and power!</a:t>
            </a:r>
          </a:p>
        </p:txBody>
      </p:sp>
    </p:spTree>
    <p:extLst>
      <p:ext uri="{BB962C8B-B14F-4D97-AF65-F5344CB8AC3E}">
        <p14:creationId xmlns:p14="http://schemas.microsoft.com/office/powerpoint/2010/main" val="8474820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Increasing Block Size (self reading)</a:t>
            </a:r>
          </a:p>
        </p:txBody>
      </p:sp>
      <p:sp>
        <p:nvSpPr>
          <p:cNvPr id="3" name="Content Placeholder 2"/>
          <p:cNvSpPr>
            <a:spLocks noGrp="1"/>
          </p:cNvSpPr>
          <p:nvPr>
            <p:ph idx="1"/>
          </p:nvPr>
        </p:nvSpPr>
        <p:spPr>
          <a:xfrm>
            <a:off x="539552" y="1196975"/>
            <a:ext cx="7920880" cy="5184775"/>
          </a:xfrm>
        </p:spPr>
        <p:txBody>
          <a:bodyPr>
            <a:normAutofit/>
          </a:bodyPr>
          <a:lstStyle/>
          <a:p>
            <a:r>
              <a:rPr lang="en-US" dirty="0"/>
              <a:t>Hit time remains unchanged as block size increases</a:t>
            </a:r>
          </a:p>
          <a:p>
            <a:pPr lvl="1"/>
            <a:r>
              <a:rPr lang="en-US" dirty="0"/>
              <a:t>There might be slight hit-time reduction as number of tags is reduced, so faster to access memory holding tags</a:t>
            </a:r>
          </a:p>
          <a:p>
            <a:r>
              <a:rPr lang="en-US" dirty="0"/>
              <a:t>Miss rate goes down first due to increase in spatial locality, then it increases due to increased conflict misses as a fewer blocks are in cache</a:t>
            </a:r>
          </a:p>
          <a:p>
            <a:r>
              <a:rPr lang="en-US" dirty="0"/>
              <a:t>Miss penalty rises as block size increases</a:t>
            </a:r>
          </a:p>
        </p:txBody>
      </p:sp>
    </p:spTree>
    <p:extLst>
      <p:ext uri="{BB962C8B-B14F-4D97-AF65-F5344CB8AC3E}">
        <p14:creationId xmlns:p14="http://schemas.microsoft.com/office/powerpoint/2010/main" val="402585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Increasing Associativity? (self reading)</a:t>
            </a:r>
          </a:p>
        </p:txBody>
      </p:sp>
      <p:sp>
        <p:nvSpPr>
          <p:cNvPr id="3" name="Content Placeholder 2"/>
          <p:cNvSpPr>
            <a:spLocks noGrp="1"/>
          </p:cNvSpPr>
          <p:nvPr>
            <p:ph idx="1"/>
          </p:nvPr>
        </p:nvSpPr>
        <p:spPr>
          <a:xfrm>
            <a:off x="683568" y="1196752"/>
            <a:ext cx="7776864" cy="4255121"/>
          </a:xfrm>
        </p:spPr>
        <p:txBody>
          <a:bodyPr>
            <a:normAutofit/>
          </a:bodyPr>
          <a:lstStyle/>
          <a:p>
            <a:r>
              <a:rPr lang="en-US" dirty="0"/>
              <a:t>Increases Hit time increases as associativity increases</a:t>
            </a:r>
          </a:p>
          <a:p>
            <a:pPr lvl="1"/>
            <a:r>
              <a:rPr lang="en-US" dirty="0"/>
              <a:t>Increases, with large step from direct-mapped to &gt;=2 ways</a:t>
            </a:r>
          </a:p>
          <a:p>
            <a:pPr lvl="1"/>
            <a:r>
              <a:rPr lang="en-US" dirty="0"/>
              <a:t>Use of mux – increase hit time</a:t>
            </a:r>
          </a:p>
          <a:p>
            <a:r>
              <a:rPr lang="en-US" dirty="0"/>
              <a:t>Miss rate goes down as associativity increases</a:t>
            </a:r>
          </a:p>
          <a:p>
            <a:pPr lvl="1"/>
            <a:r>
              <a:rPr lang="en-US" dirty="0"/>
              <a:t>Goes down due to reduced conflict misses, but most gain is from 1-&gt;2-&gt;4-way with limited benefit from higher </a:t>
            </a:r>
            <a:r>
              <a:rPr lang="en-US" dirty="0" err="1"/>
              <a:t>associativities</a:t>
            </a:r>
            <a:endParaRPr lang="en-US" dirty="0"/>
          </a:p>
          <a:p>
            <a:r>
              <a:rPr lang="en-US" dirty="0"/>
              <a:t>Miss penalty remains unchanged associativity increases</a:t>
            </a:r>
          </a:p>
          <a:p>
            <a:pPr lvl="1"/>
            <a:r>
              <a:rPr lang="en-US" dirty="0"/>
              <a:t>replacement policy runs in parallel with fetching missing line from memory</a:t>
            </a:r>
          </a:p>
        </p:txBody>
      </p:sp>
    </p:spTree>
    <p:extLst>
      <p:ext uri="{BB962C8B-B14F-4D97-AF65-F5344CB8AC3E}">
        <p14:creationId xmlns:p14="http://schemas.microsoft.com/office/powerpoint/2010/main" val="112521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3">
            <a:extLst>
              <a:ext uri="{FF2B5EF4-FFF2-40B4-BE49-F238E27FC236}">
                <a16:creationId xmlns:a16="http://schemas.microsoft.com/office/drawing/2014/main" id="{4B2E535C-774C-4F49-AD28-4D8432735A82}"/>
              </a:ext>
            </a:extLst>
          </p:cNvPr>
          <p:cNvSpPr>
            <a:spLocks noGrp="1" noChangeArrowheads="1"/>
          </p:cNvSpPr>
          <p:nvPr>
            <p:ph type="ctrTitle"/>
          </p:nvPr>
        </p:nvSpPr>
        <p:spPr>
          <a:xfrm>
            <a:off x="611560" y="2060848"/>
            <a:ext cx="7772400" cy="1470025"/>
          </a:xfrm>
        </p:spPr>
        <p:txBody>
          <a:bodyPr/>
          <a:lstStyle/>
          <a:p>
            <a:pPr marL="0" indent="0"/>
            <a:r>
              <a:rPr lang="en-US" altLang="en-US" dirty="0"/>
              <a:t>Pipelined </a:t>
            </a:r>
            <a:r>
              <a:rPr lang="en-US" altLang="en-US" dirty="0" err="1"/>
              <a:t>datapath</a:t>
            </a:r>
            <a:r>
              <a:rPr lang="en-US" altLang="en-US" dirty="0"/>
              <a:t> with Cache Memory</a:t>
            </a:r>
          </a:p>
        </p:txBody>
      </p:sp>
    </p:spTree>
    <p:extLst>
      <p:ext uri="{BB962C8B-B14F-4D97-AF65-F5344CB8AC3E}">
        <p14:creationId xmlns:p14="http://schemas.microsoft.com/office/powerpoint/2010/main" val="1840199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1" name="Elbow Connector 200"/>
          <p:cNvCxnSpPr/>
          <p:nvPr/>
        </p:nvCxnSpPr>
        <p:spPr>
          <a:xfrm>
            <a:off x="3666849" y="3979240"/>
            <a:ext cx="1050901" cy="249581"/>
          </a:xfrm>
          <a:prstGeom prst="bentConnector3">
            <a:avLst>
              <a:gd name="adj1" fmla="val 31269"/>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02" name="Straight Arrow Connector 201"/>
          <p:cNvCxnSpPr/>
          <p:nvPr/>
        </p:nvCxnSpPr>
        <p:spPr>
          <a:xfrm>
            <a:off x="4000522" y="3979241"/>
            <a:ext cx="114300" cy="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a:off x="3886200" y="4953000"/>
            <a:ext cx="4343400" cy="0"/>
          </a:xfrm>
          <a:prstGeom prst="straightConnector1">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noAutofit/>
          </a:bodyPr>
          <a:lstStyle/>
          <a:p>
            <a:r>
              <a:rPr lang="en-US" sz="2000" dirty="0"/>
              <a:t>Pipelined RISC-V RV32I Datapath (with Instruction and Data Caches)</a:t>
            </a:r>
          </a:p>
        </p:txBody>
      </p:sp>
      <p:sp>
        <p:nvSpPr>
          <p:cNvPr id="16" name="Rectangle 15"/>
          <p:cNvSpPr/>
          <p:nvPr/>
        </p:nvSpPr>
        <p:spPr>
          <a:xfrm>
            <a:off x="1431635" y="3505200"/>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800" dirty="0">
                <a:solidFill>
                  <a:schemeClr val="tx1"/>
                </a:solidFill>
                <a:latin typeface="Calibri"/>
                <a:cs typeface="Calibri"/>
              </a:rPr>
              <a:t>IMEM</a:t>
            </a:r>
          </a:p>
        </p:txBody>
      </p:sp>
      <p:grpSp>
        <p:nvGrpSpPr>
          <p:cNvPr id="50" name="Group 49"/>
          <p:cNvGrpSpPr/>
          <p:nvPr/>
        </p:nvGrpSpPr>
        <p:grpSpPr>
          <a:xfrm>
            <a:off x="5346106" y="3011269"/>
            <a:ext cx="530915" cy="990600"/>
            <a:chOff x="6324600" y="3115310"/>
            <a:chExt cx="530915"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1"/>
              <a:ext cx="530915" cy="361124"/>
            </a:xfrm>
            <a:prstGeom prst="rect">
              <a:avLst/>
            </a:prstGeom>
            <a:noFill/>
          </p:spPr>
          <p:txBody>
            <a:bodyPr wrap="none" rtlCol="0">
              <a:spAutoFit/>
            </a:bodyPr>
            <a:lstStyle/>
            <a:p>
              <a:r>
                <a:rPr lang="en-US" sz="1600" dirty="0"/>
                <a:t>ALU</a:t>
              </a:r>
            </a:p>
          </p:txBody>
        </p:sp>
      </p:grpSp>
      <p:grpSp>
        <p:nvGrpSpPr>
          <p:cNvPr id="60" name="Group 59"/>
          <p:cNvGrpSpPr/>
          <p:nvPr/>
        </p:nvGrpSpPr>
        <p:grpSpPr>
          <a:xfrm>
            <a:off x="1431635" y="270646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solidFill>
              <a:schemeClr val="bg1"/>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59" name="TextBox 58"/>
            <p:cNvSpPr txBox="1"/>
            <p:nvPr/>
          </p:nvSpPr>
          <p:spPr>
            <a:xfrm>
              <a:off x="5181600" y="3333750"/>
              <a:ext cx="283091" cy="246221"/>
            </a:xfrm>
            <a:prstGeom prst="rect">
              <a:avLst/>
            </a:prstGeom>
            <a:noFill/>
          </p:spPr>
          <p:txBody>
            <a:bodyPr wrap="none" tIns="0" rIns="0" bIns="0" rtlCol="0">
              <a:spAutoFit/>
            </a:bodyPr>
            <a:lstStyle/>
            <a:p>
              <a:r>
                <a:rPr lang="en-US" sz="1600" dirty="0"/>
                <a:t>+4</a:t>
              </a:r>
            </a:p>
          </p:txBody>
        </p:sp>
      </p:grpSp>
      <p:grpSp>
        <p:nvGrpSpPr>
          <p:cNvPr id="70" name="Group 69"/>
          <p:cNvGrpSpPr/>
          <p:nvPr/>
        </p:nvGrpSpPr>
        <p:grpSpPr>
          <a:xfrm>
            <a:off x="6635710" y="316366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sz="1800"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108" name="Group 107"/>
          <p:cNvGrpSpPr/>
          <p:nvPr/>
        </p:nvGrpSpPr>
        <p:grpSpPr>
          <a:xfrm>
            <a:off x="4055464" y="3316069"/>
            <a:ext cx="762000" cy="914400"/>
            <a:chOff x="4207863" y="1962150"/>
            <a:chExt cx="762000" cy="914400"/>
          </a:xfrm>
        </p:grpSpPr>
        <p:cxnSp>
          <p:nvCxnSpPr>
            <p:cNvPr id="88" name="Straight Arrow Connector 87"/>
            <p:cNvCxnSpPr/>
            <p:nvPr/>
          </p:nvCxnSpPr>
          <p:spPr>
            <a:xfrm flipH="1">
              <a:off x="4498102" y="2571750"/>
              <a:ext cx="1" cy="298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a:off x="4345702" y="2571750"/>
              <a:ext cx="1" cy="3048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4207863" y="1962150"/>
              <a:ext cx="762000" cy="685800"/>
              <a:chOff x="5059926" y="3218081"/>
              <a:chExt cx="762000" cy="685800"/>
            </a:xfrm>
          </p:grpSpPr>
          <p:sp>
            <p:nvSpPr>
              <p:cNvPr id="73" name="Trapezoid 72"/>
              <p:cNvSpPr/>
              <p:nvPr/>
            </p:nvSpPr>
            <p:spPr>
              <a:xfrm rot="5400000">
                <a:off x="5003812" y="3333532"/>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74" name="TextBox 73"/>
              <p:cNvSpPr txBox="1"/>
              <p:nvPr/>
            </p:nvSpPr>
            <p:spPr>
              <a:xfrm>
                <a:off x="5059926" y="3370481"/>
                <a:ext cx="762000" cy="461665"/>
              </a:xfrm>
              <a:prstGeom prst="rect">
                <a:avLst/>
              </a:prstGeom>
              <a:noFill/>
            </p:spPr>
            <p:txBody>
              <a:bodyPr wrap="square" rtlCol="0">
                <a:spAutoFit/>
              </a:bodyPr>
              <a:lstStyle/>
              <a:p>
                <a:r>
                  <a:rPr lang="en-US" sz="1200" dirty="0"/>
                  <a:t>Branch Comp.</a:t>
                </a:r>
              </a:p>
            </p:txBody>
          </p:sp>
        </p:grpSp>
      </p:grpSp>
      <p:grpSp>
        <p:nvGrpSpPr>
          <p:cNvPr id="188" name="Group 187"/>
          <p:cNvGrpSpPr/>
          <p:nvPr/>
        </p:nvGrpSpPr>
        <p:grpSpPr>
          <a:xfrm>
            <a:off x="2819403" y="2782669"/>
            <a:ext cx="838199" cy="1447800"/>
            <a:chOff x="3657600" y="1428750"/>
            <a:chExt cx="838199"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800" dirty="0" err="1">
                    <a:solidFill>
                      <a:schemeClr val="tx1"/>
                    </a:solidFill>
                    <a:latin typeface="Calibri"/>
                    <a:cs typeface="Calibri"/>
                  </a:rPr>
                  <a:t>Reg</a:t>
                </a:r>
                <a:r>
                  <a:rPr lang="en-US" sz="1800"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77" name="TextBox 76"/>
            <p:cNvSpPr txBox="1"/>
            <p:nvPr/>
          </p:nvSpPr>
          <p:spPr>
            <a:xfrm>
              <a:off x="3679032" y="2271415"/>
              <a:ext cx="386324"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79032" y="2576215"/>
              <a:ext cx="386324"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04084" y="1741759"/>
              <a:ext cx="365485"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79032" y="1998881"/>
              <a:ext cx="386324"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506148"/>
              <a:ext cx="365485"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79032" y="1694081"/>
              <a:ext cx="365485" cy="184666"/>
            </a:xfrm>
            <a:prstGeom prst="rect">
              <a:avLst/>
            </a:prstGeom>
            <a:noFill/>
          </p:spPr>
          <p:txBody>
            <a:bodyPr wrap="none" lIns="0" tIns="0" rIns="0" bIns="0" rtlCol="0">
              <a:spAutoFit/>
            </a:bodyPr>
            <a:lstStyle/>
            <a:p>
              <a:r>
                <a:rPr lang="en-US" sz="1200" dirty="0" err="1"/>
                <a:t>DataD</a:t>
              </a:r>
              <a:endParaRPr lang="en-US" sz="1200" dirty="0"/>
            </a:p>
          </p:txBody>
        </p:sp>
      </p:grpSp>
      <p:sp>
        <p:nvSpPr>
          <p:cNvPr id="97" name="TextBox 96"/>
          <p:cNvSpPr txBox="1"/>
          <p:nvPr/>
        </p:nvSpPr>
        <p:spPr>
          <a:xfrm>
            <a:off x="6657142" y="3392269"/>
            <a:ext cx="294953"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656893" y="3664804"/>
            <a:ext cx="392736"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169111" y="3468469"/>
            <a:ext cx="365485" cy="184666"/>
          </a:xfrm>
          <a:prstGeom prst="rect">
            <a:avLst/>
          </a:prstGeom>
          <a:noFill/>
        </p:spPr>
        <p:txBody>
          <a:bodyPr wrap="none" lIns="0" tIns="0" rIns="0" bIns="0" rtlCol="0">
            <a:spAutoFit/>
          </a:bodyPr>
          <a:lstStyle/>
          <a:p>
            <a:r>
              <a:rPr lang="en-US" sz="1200" dirty="0" err="1"/>
              <a:t>DataR</a:t>
            </a:r>
            <a:endParaRPr lang="en-US" sz="1200" dirty="0"/>
          </a:p>
        </p:txBody>
      </p:sp>
      <p:sp>
        <p:nvSpPr>
          <p:cNvPr id="72" name="Trapezoid 71"/>
          <p:cNvSpPr/>
          <p:nvPr/>
        </p:nvSpPr>
        <p:spPr>
          <a:xfrm rot="5400000">
            <a:off x="4914900" y="3125569"/>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124" name="Straight Arrow Connector 123"/>
          <p:cNvCxnSpPr>
            <a:stCxn id="13" idx="3"/>
          </p:cNvCxnSpPr>
          <p:nvPr/>
        </p:nvCxnSpPr>
        <p:spPr>
          <a:xfrm flipV="1">
            <a:off x="7626310" y="3571316"/>
            <a:ext cx="403569" cy="1145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6" name="Trapezoid 65"/>
          <p:cNvSpPr/>
          <p:nvPr/>
        </p:nvSpPr>
        <p:spPr>
          <a:xfrm rot="5400000">
            <a:off x="7702510" y="3316069"/>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127" name="Straight Arrow Connector 126"/>
          <p:cNvCxnSpPr/>
          <p:nvPr/>
        </p:nvCxnSpPr>
        <p:spPr>
          <a:xfrm flipV="1">
            <a:off x="5791201" y="3429001"/>
            <a:ext cx="832407"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00800" y="3048000"/>
            <a:ext cx="0" cy="38099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400800" y="3048001"/>
            <a:ext cx="1606510" cy="344269"/>
          </a:xfrm>
          <a:prstGeom prst="bentConnector3">
            <a:avLst>
              <a:gd name="adj1" fmla="val 8485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113558" y="2551958"/>
            <a:ext cx="1065316" cy="228600"/>
          </a:xfrm>
          <a:prstGeom prst="bentConnector3">
            <a:avLst>
              <a:gd name="adj1" fmla="val 9931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533400" y="308746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0532"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685800" y="3354169"/>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111298" y="3354170"/>
            <a:ext cx="320337" cy="493931"/>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080967" y="293538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1736436" y="2438401"/>
            <a:ext cx="168565" cy="496669"/>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a:stCxn id="264" idx="0"/>
          </p:cNvCxnSpPr>
          <p:nvPr/>
        </p:nvCxnSpPr>
        <p:spPr>
          <a:xfrm>
            <a:off x="6781800" y="2743200"/>
            <a:ext cx="1219200" cy="457200"/>
          </a:xfrm>
          <a:prstGeom prst="bentConnector3">
            <a:avLst>
              <a:gd name="adj1" fmla="val 8594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517236" y="2438400"/>
            <a:ext cx="1387764" cy="1030069"/>
          </a:xfrm>
          <a:prstGeom prst="bentConnector3">
            <a:avLst>
              <a:gd name="adj1" fmla="val 12321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257800" y="3200401"/>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p:nvPr/>
        </p:nvCxnSpPr>
        <p:spPr>
          <a:xfrm>
            <a:off x="3657600" y="3200400"/>
            <a:ext cx="457200" cy="228600"/>
          </a:xfrm>
          <a:prstGeom prst="bentConnector3">
            <a:avLst>
              <a:gd name="adj1" fmla="val 63889"/>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a:endCxn id="228" idx="1"/>
          </p:cNvCxnSpPr>
          <p:nvPr/>
        </p:nvCxnSpPr>
        <p:spPr>
          <a:xfrm flipV="1">
            <a:off x="1276803" y="2705101"/>
            <a:ext cx="4742998" cy="516527"/>
          </a:xfrm>
          <a:prstGeom prst="bentConnector3">
            <a:avLst>
              <a:gd name="adj1" fmla="val 24563"/>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737100" y="2705678"/>
            <a:ext cx="368300" cy="342323"/>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838201" y="2935070"/>
            <a:ext cx="273098" cy="838199"/>
            <a:chOff x="1540165" y="1809750"/>
            <a:chExt cx="273098" cy="838199"/>
          </a:xfrm>
        </p:grpSpPr>
        <p:sp>
          <p:nvSpPr>
            <p:cNvPr id="19" name="Rectangle 18"/>
            <p:cNvSpPr/>
            <p:nvPr/>
          </p:nvSpPr>
          <p:spPr>
            <a:xfrm>
              <a:off x="1540165" y="1809750"/>
              <a:ext cx="273098"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16" name="Trapezoid 115"/>
          <p:cNvSpPr/>
          <p:nvPr/>
        </p:nvSpPr>
        <p:spPr>
          <a:xfrm rot="5400000">
            <a:off x="4931355" y="369570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394" name="Elbow Connector 393"/>
          <p:cNvCxnSpPr/>
          <p:nvPr/>
        </p:nvCxnSpPr>
        <p:spPr>
          <a:xfrm>
            <a:off x="2057400" y="3733800"/>
            <a:ext cx="1676400" cy="1219200"/>
          </a:xfrm>
          <a:prstGeom prst="bentConnector3">
            <a:avLst>
              <a:gd name="adj1" fmla="val 3243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a:off x="2590800" y="3733800"/>
            <a:ext cx="228600" cy="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a:off x="2590800" y="4038600"/>
            <a:ext cx="228600" cy="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2667000" y="2362201"/>
            <a:ext cx="5492710" cy="1030069"/>
          </a:xfrm>
          <a:prstGeom prst="bentConnector3">
            <a:avLst>
              <a:gd name="adj1" fmla="val -971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324100" y="2705100"/>
            <a:ext cx="838200" cy="152400"/>
          </a:xfrm>
          <a:prstGeom prst="bentConnector3">
            <a:avLst>
              <a:gd name="adj1" fmla="val 98898"/>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a:stCxn id="116" idx="0"/>
          </p:cNvCxnSpPr>
          <p:nvPr/>
        </p:nvCxnSpPr>
        <p:spPr>
          <a:xfrm>
            <a:off x="5274256" y="3771900"/>
            <a:ext cx="146337" cy="173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4708236" y="3810000"/>
            <a:ext cx="1921165" cy="415636"/>
          </a:xfrm>
          <a:prstGeom prst="bentConnector3">
            <a:avLst>
              <a:gd name="adj1" fmla="val 8155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3" name="Elbow Connector 512"/>
          <p:cNvCxnSpPr/>
          <p:nvPr/>
        </p:nvCxnSpPr>
        <p:spPr>
          <a:xfrm rot="5400000" flipH="1" flipV="1">
            <a:off x="4594081" y="3735101"/>
            <a:ext cx="624037" cy="389374"/>
          </a:xfrm>
          <a:prstGeom prst="bentConnector3">
            <a:avLst>
              <a:gd name="adj1" fmla="val 9902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31" name="TextBox 530"/>
          <p:cNvSpPr txBox="1"/>
          <p:nvPr/>
        </p:nvSpPr>
        <p:spPr>
          <a:xfrm>
            <a:off x="228600" y="3200401"/>
            <a:ext cx="252846" cy="169277"/>
          </a:xfrm>
          <a:prstGeom prst="rect">
            <a:avLst/>
          </a:prstGeom>
          <a:noFill/>
        </p:spPr>
        <p:txBody>
          <a:bodyPr wrap="square" lIns="0" tIns="0" rIns="0" bIns="0" rtlCol="0">
            <a:spAutoFit/>
          </a:bodyPr>
          <a:lstStyle/>
          <a:p>
            <a:r>
              <a:rPr lang="en-US" sz="1100" dirty="0" err="1"/>
              <a:t>alu</a:t>
            </a:r>
            <a:r>
              <a:rPr lang="en-US" sz="1100" baseline="-25000" dirty="0" err="1"/>
              <a:t>X</a:t>
            </a:r>
            <a:endParaRPr lang="en-US" sz="1100" baseline="-25000" dirty="0"/>
          </a:p>
        </p:txBody>
      </p:sp>
      <p:sp>
        <p:nvSpPr>
          <p:cNvPr id="532" name="TextBox 531"/>
          <p:cNvSpPr txBox="1"/>
          <p:nvPr/>
        </p:nvSpPr>
        <p:spPr>
          <a:xfrm>
            <a:off x="152400" y="3505201"/>
            <a:ext cx="312586" cy="169277"/>
          </a:xfrm>
          <a:prstGeom prst="rect">
            <a:avLst/>
          </a:prstGeom>
          <a:noFill/>
        </p:spPr>
        <p:txBody>
          <a:bodyPr wrap="none" lIns="0" tIns="0" rIns="0" bIns="0" rtlCol="0">
            <a:spAutoFit/>
          </a:bodyPr>
          <a:lstStyle/>
          <a:p>
            <a:r>
              <a:rPr lang="en-US" sz="1100" dirty="0"/>
              <a:t>pc</a:t>
            </a:r>
            <a:r>
              <a:rPr lang="en-US" sz="1100" baseline="-25000" dirty="0"/>
              <a:t>F</a:t>
            </a:r>
            <a:r>
              <a:rPr lang="en-US" sz="1100" dirty="0"/>
              <a:t>+4</a:t>
            </a:r>
          </a:p>
        </p:txBody>
      </p:sp>
      <p:cxnSp>
        <p:nvCxnSpPr>
          <p:cNvPr id="14" name="Straight Connector 13"/>
          <p:cNvCxnSpPr/>
          <p:nvPr/>
        </p:nvCxnSpPr>
        <p:spPr>
          <a:xfrm flipH="1">
            <a:off x="304800" y="2133600"/>
            <a:ext cx="5562600"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133601" y="3581402"/>
            <a:ext cx="152401" cy="533399"/>
            <a:chOff x="1066799" y="3333750"/>
            <a:chExt cx="152401" cy="533399"/>
          </a:xfrm>
          <a:solidFill>
            <a:schemeClr val="accent1"/>
          </a:solidFill>
        </p:grpSpPr>
        <p:sp>
          <p:nvSpPr>
            <p:cNvPr id="126" name="Rectangle 125"/>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128" name="Isosceles Triangle 127"/>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133" name="Group 132"/>
          <p:cNvGrpSpPr/>
          <p:nvPr/>
        </p:nvGrpSpPr>
        <p:grpSpPr>
          <a:xfrm>
            <a:off x="2133600" y="2895602"/>
            <a:ext cx="152401" cy="533399"/>
            <a:chOff x="1066799" y="3333750"/>
            <a:chExt cx="152401" cy="533399"/>
          </a:xfrm>
          <a:solidFill>
            <a:schemeClr val="accent1"/>
          </a:solidFill>
        </p:grpSpPr>
        <p:sp>
          <p:nvSpPr>
            <p:cNvPr id="134" name="Rectangle 133"/>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135" name="Isosceles Triangle 134"/>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171" name="Group 170"/>
          <p:cNvGrpSpPr/>
          <p:nvPr/>
        </p:nvGrpSpPr>
        <p:grpSpPr>
          <a:xfrm>
            <a:off x="3733801" y="3657601"/>
            <a:ext cx="152401" cy="533399"/>
            <a:chOff x="1066799" y="3333750"/>
            <a:chExt cx="152401" cy="533399"/>
          </a:xfrm>
          <a:solidFill>
            <a:srgbClr val="5B9BD5"/>
          </a:solidFill>
        </p:grpSpPr>
        <p:sp>
          <p:nvSpPr>
            <p:cNvPr id="172" name="Rectangle 171"/>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173" name="Isosceles Triangle 172"/>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cxnSp>
        <p:nvCxnSpPr>
          <p:cNvPr id="187" name="Straight Arrow Connector 186"/>
          <p:cNvCxnSpPr>
            <a:endCxn id="72" idx="2"/>
          </p:cNvCxnSpPr>
          <p:nvPr/>
        </p:nvCxnSpPr>
        <p:spPr>
          <a:xfrm>
            <a:off x="3826166" y="3200401"/>
            <a:ext cx="1279235"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91" name="Group 190"/>
          <p:cNvGrpSpPr/>
          <p:nvPr/>
        </p:nvGrpSpPr>
        <p:grpSpPr>
          <a:xfrm>
            <a:off x="3733801" y="4572001"/>
            <a:ext cx="152401" cy="533399"/>
            <a:chOff x="1066799" y="3333750"/>
            <a:chExt cx="152401" cy="533399"/>
          </a:xfrm>
          <a:solidFill>
            <a:srgbClr val="5B9BD5"/>
          </a:solidFill>
        </p:grpSpPr>
        <p:sp>
          <p:nvSpPr>
            <p:cNvPr id="192" name="Rectangle 191"/>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193" name="Isosceles Triangle 192"/>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cxnSp>
        <p:nvCxnSpPr>
          <p:cNvPr id="220" name="Elbow Connector 219"/>
          <p:cNvCxnSpPr/>
          <p:nvPr/>
        </p:nvCxnSpPr>
        <p:spPr>
          <a:xfrm flipV="1">
            <a:off x="4343400" y="3962400"/>
            <a:ext cx="762000" cy="609600"/>
          </a:xfrm>
          <a:prstGeom prst="bentConnector3">
            <a:avLst>
              <a:gd name="adj1" fmla="val 6969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224" name="Group 223"/>
          <p:cNvGrpSpPr/>
          <p:nvPr/>
        </p:nvGrpSpPr>
        <p:grpSpPr>
          <a:xfrm>
            <a:off x="3733801" y="2438401"/>
            <a:ext cx="152401" cy="533399"/>
            <a:chOff x="1066799" y="3333750"/>
            <a:chExt cx="152401" cy="533399"/>
          </a:xfrm>
          <a:solidFill>
            <a:srgbClr val="5B9BD5"/>
          </a:solidFill>
        </p:grpSpPr>
        <p:sp>
          <p:nvSpPr>
            <p:cNvPr id="225" name="Rectangle 224"/>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226" name="Isosceles Triangle 225"/>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227" name="Group 226"/>
          <p:cNvGrpSpPr/>
          <p:nvPr/>
        </p:nvGrpSpPr>
        <p:grpSpPr>
          <a:xfrm>
            <a:off x="6019801" y="2438401"/>
            <a:ext cx="152401" cy="533399"/>
            <a:chOff x="1066799" y="3333750"/>
            <a:chExt cx="152401" cy="533399"/>
          </a:xfrm>
          <a:solidFill>
            <a:srgbClr val="5B9BD5"/>
          </a:solidFill>
        </p:grpSpPr>
        <p:sp>
          <p:nvSpPr>
            <p:cNvPr id="228" name="Rectangle 227"/>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229" name="Isosceles Triangle 228"/>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230" name="Group 229"/>
          <p:cNvGrpSpPr/>
          <p:nvPr/>
        </p:nvGrpSpPr>
        <p:grpSpPr>
          <a:xfrm>
            <a:off x="6019801" y="3200401"/>
            <a:ext cx="152401" cy="533399"/>
            <a:chOff x="1066799" y="3333750"/>
            <a:chExt cx="152401" cy="533399"/>
          </a:xfrm>
          <a:solidFill>
            <a:srgbClr val="5B9BD5"/>
          </a:solidFill>
        </p:grpSpPr>
        <p:sp>
          <p:nvSpPr>
            <p:cNvPr id="231" name="Rectangle 230"/>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232" name="Isosceles Triangle 231"/>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233" name="Group 232"/>
          <p:cNvGrpSpPr/>
          <p:nvPr/>
        </p:nvGrpSpPr>
        <p:grpSpPr>
          <a:xfrm>
            <a:off x="6019801" y="3962401"/>
            <a:ext cx="152401" cy="533399"/>
            <a:chOff x="1066799" y="3333750"/>
            <a:chExt cx="152401" cy="533399"/>
          </a:xfrm>
          <a:solidFill>
            <a:srgbClr val="5B9BD5"/>
          </a:solidFill>
        </p:grpSpPr>
        <p:sp>
          <p:nvSpPr>
            <p:cNvPr id="235" name="Rectangle 234"/>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236" name="Isosceles Triangle 235"/>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175" name="Group 174"/>
          <p:cNvGrpSpPr/>
          <p:nvPr/>
        </p:nvGrpSpPr>
        <p:grpSpPr>
          <a:xfrm>
            <a:off x="3733801" y="3048001"/>
            <a:ext cx="152401" cy="533399"/>
            <a:chOff x="1066799" y="3333750"/>
            <a:chExt cx="152401" cy="533399"/>
          </a:xfrm>
          <a:solidFill>
            <a:srgbClr val="5B9BD5"/>
          </a:solidFill>
        </p:grpSpPr>
        <p:sp>
          <p:nvSpPr>
            <p:cNvPr id="184" name="Rectangle 183"/>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186" name="Isosceles Triangle 185"/>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257" name="Group 256"/>
          <p:cNvGrpSpPr/>
          <p:nvPr/>
        </p:nvGrpSpPr>
        <p:grpSpPr>
          <a:xfrm>
            <a:off x="8229601" y="3124201"/>
            <a:ext cx="152401" cy="533399"/>
            <a:chOff x="1066799" y="3333750"/>
            <a:chExt cx="152401" cy="533399"/>
          </a:xfrm>
          <a:solidFill>
            <a:srgbClr val="5B9BD5"/>
          </a:solidFill>
        </p:grpSpPr>
        <p:sp>
          <p:nvSpPr>
            <p:cNvPr id="258" name="Rectangle 257"/>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259" name="Isosceles Triangle 258"/>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263" name="Group 262"/>
          <p:cNvGrpSpPr/>
          <p:nvPr/>
        </p:nvGrpSpPr>
        <p:grpSpPr>
          <a:xfrm>
            <a:off x="6477001" y="2514600"/>
            <a:ext cx="304800" cy="457200"/>
            <a:chOff x="5181600" y="3257550"/>
            <a:chExt cx="304800" cy="457200"/>
          </a:xfrm>
        </p:grpSpPr>
        <p:sp>
          <p:nvSpPr>
            <p:cNvPr id="264" name="Trapezoid 263"/>
            <p:cNvSpPr/>
            <p:nvPr/>
          </p:nvSpPr>
          <p:spPr>
            <a:xfrm rot="5400000">
              <a:off x="5143500" y="3371850"/>
              <a:ext cx="457200" cy="228600"/>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65" name="TextBox 264"/>
            <p:cNvSpPr txBox="1"/>
            <p:nvPr/>
          </p:nvSpPr>
          <p:spPr>
            <a:xfrm>
              <a:off x="5181600" y="3333750"/>
              <a:ext cx="283091" cy="246221"/>
            </a:xfrm>
            <a:prstGeom prst="rect">
              <a:avLst/>
            </a:prstGeom>
            <a:noFill/>
          </p:spPr>
          <p:txBody>
            <a:bodyPr wrap="none" tIns="0" rIns="0" bIns="0" rtlCol="0">
              <a:spAutoFit/>
            </a:bodyPr>
            <a:lstStyle/>
            <a:p>
              <a:r>
                <a:rPr lang="en-US" sz="1600" dirty="0"/>
                <a:t>+4</a:t>
              </a:r>
            </a:p>
          </p:txBody>
        </p:sp>
      </p:grpSp>
      <p:cxnSp>
        <p:nvCxnSpPr>
          <p:cNvPr id="271" name="Straight Arrow Connector 270"/>
          <p:cNvCxnSpPr>
            <a:stCxn id="228" idx="3"/>
          </p:cNvCxnSpPr>
          <p:nvPr/>
        </p:nvCxnSpPr>
        <p:spPr>
          <a:xfrm flipV="1">
            <a:off x="6172202" y="2703256"/>
            <a:ext cx="393099" cy="184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a:xfrm flipV="1">
            <a:off x="5867400" y="2133600"/>
            <a:ext cx="0" cy="129540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83" name="TextBox 282"/>
          <p:cNvSpPr txBox="1"/>
          <p:nvPr/>
        </p:nvSpPr>
        <p:spPr>
          <a:xfrm>
            <a:off x="2016372" y="2514601"/>
            <a:ext cx="497252" cy="369332"/>
          </a:xfrm>
          <a:prstGeom prst="rect">
            <a:avLst/>
          </a:prstGeom>
          <a:noFill/>
        </p:spPr>
        <p:txBody>
          <a:bodyPr wrap="none" rtlCol="0">
            <a:spAutoFit/>
          </a:bodyPr>
          <a:lstStyle/>
          <a:p>
            <a:r>
              <a:rPr lang="en-US" sz="1800" dirty="0" err="1"/>
              <a:t>pc</a:t>
            </a:r>
            <a:r>
              <a:rPr lang="en-US" sz="1800" baseline="-25000" dirty="0" err="1"/>
              <a:t>D</a:t>
            </a:r>
            <a:endParaRPr lang="en-US" sz="1800" baseline="-25000" dirty="0"/>
          </a:p>
        </p:txBody>
      </p:sp>
      <p:sp>
        <p:nvSpPr>
          <p:cNvPr id="321" name="TextBox 320"/>
          <p:cNvSpPr txBox="1"/>
          <p:nvPr/>
        </p:nvSpPr>
        <p:spPr>
          <a:xfrm>
            <a:off x="762000" y="2514601"/>
            <a:ext cx="482824" cy="369332"/>
          </a:xfrm>
          <a:prstGeom prst="rect">
            <a:avLst/>
          </a:prstGeom>
          <a:noFill/>
        </p:spPr>
        <p:txBody>
          <a:bodyPr wrap="none" rtlCol="0">
            <a:spAutoFit/>
          </a:bodyPr>
          <a:lstStyle/>
          <a:p>
            <a:r>
              <a:rPr lang="en-US" sz="1800" dirty="0" err="1"/>
              <a:t>pc</a:t>
            </a:r>
            <a:r>
              <a:rPr lang="en-US" sz="1800" baseline="-25000" dirty="0" err="1"/>
              <a:t>F</a:t>
            </a:r>
            <a:endParaRPr lang="en-US" sz="1800" baseline="-25000" dirty="0"/>
          </a:p>
        </p:txBody>
      </p:sp>
      <p:sp>
        <p:nvSpPr>
          <p:cNvPr id="322" name="TextBox 321"/>
          <p:cNvSpPr txBox="1"/>
          <p:nvPr/>
        </p:nvSpPr>
        <p:spPr>
          <a:xfrm>
            <a:off x="3886201" y="2362201"/>
            <a:ext cx="490840" cy="369332"/>
          </a:xfrm>
          <a:prstGeom prst="rect">
            <a:avLst/>
          </a:prstGeom>
          <a:noFill/>
        </p:spPr>
        <p:txBody>
          <a:bodyPr wrap="none" rtlCol="0">
            <a:spAutoFit/>
          </a:bodyPr>
          <a:lstStyle/>
          <a:p>
            <a:r>
              <a:rPr lang="en-US" sz="1800" dirty="0" err="1"/>
              <a:t>pc</a:t>
            </a:r>
            <a:r>
              <a:rPr lang="en-US" sz="1800" baseline="-25000" dirty="0" err="1"/>
              <a:t>X</a:t>
            </a:r>
            <a:endParaRPr lang="en-US" sz="1800" baseline="-25000" dirty="0"/>
          </a:p>
        </p:txBody>
      </p:sp>
      <p:sp>
        <p:nvSpPr>
          <p:cNvPr id="323" name="TextBox 322"/>
          <p:cNvSpPr txBox="1"/>
          <p:nvPr/>
        </p:nvSpPr>
        <p:spPr>
          <a:xfrm>
            <a:off x="6117433" y="2286001"/>
            <a:ext cx="511679" cy="369332"/>
          </a:xfrm>
          <a:prstGeom prst="rect">
            <a:avLst/>
          </a:prstGeom>
          <a:noFill/>
        </p:spPr>
        <p:txBody>
          <a:bodyPr wrap="none" rtlCol="0">
            <a:spAutoFit/>
          </a:bodyPr>
          <a:lstStyle/>
          <a:p>
            <a:r>
              <a:rPr lang="en-US" sz="1800" dirty="0" err="1"/>
              <a:t>pc</a:t>
            </a:r>
            <a:r>
              <a:rPr lang="en-US" sz="1800" baseline="-25000" dirty="0" err="1"/>
              <a:t>M</a:t>
            </a:r>
            <a:endParaRPr lang="en-US" sz="1800" baseline="-25000" dirty="0"/>
          </a:p>
        </p:txBody>
      </p:sp>
      <p:sp>
        <p:nvSpPr>
          <p:cNvPr id="324" name="TextBox 323"/>
          <p:cNvSpPr txBox="1"/>
          <p:nvPr/>
        </p:nvSpPr>
        <p:spPr>
          <a:xfrm>
            <a:off x="1991036" y="4038601"/>
            <a:ext cx="612668" cy="369332"/>
          </a:xfrm>
          <a:prstGeom prst="rect">
            <a:avLst/>
          </a:prstGeom>
          <a:noFill/>
        </p:spPr>
        <p:txBody>
          <a:bodyPr wrap="none" rtlCol="0">
            <a:spAutoFit/>
          </a:bodyPr>
          <a:lstStyle/>
          <a:p>
            <a:r>
              <a:rPr lang="en-US" sz="1800" dirty="0" err="1"/>
              <a:t>inst</a:t>
            </a:r>
            <a:r>
              <a:rPr lang="en-US" sz="1800" baseline="-25000" dirty="0" err="1"/>
              <a:t>D</a:t>
            </a:r>
            <a:endParaRPr lang="en-US" sz="1800" baseline="-25000" dirty="0"/>
          </a:p>
        </p:txBody>
      </p:sp>
      <p:sp>
        <p:nvSpPr>
          <p:cNvPr id="325" name="TextBox 324"/>
          <p:cNvSpPr txBox="1"/>
          <p:nvPr/>
        </p:nvSpPr>
        <p:spPr>
          <a:xfrm>
            <a:off x="3843890" y="4572001"/>
            <a:ext cx="606256" cy="369332"/>
          </a:xfrm>
          <a:prstGeom prst="rect">
            <a:avLst/>
          </a:prstGeom>
          <a:noFill/>
        </p:spPr>
        <p:txBody>
          <a:bodyPr wrap="none" rtlCol="0">
            <a:spAutoFit/>
          </a:bodyPr>
          <a:lstStyle/>
          <a:p>
            <a:r>
              <a:rPr lang="en-US" sz="1800" dirty="0" err="1"/>
              <a:t>inst</a:t>
            </a:r>
            <a:r>
              <a:rPr lang="en-US" sz="1800" baseline="-25000" dirty="0" err="1"/>
              <a:t>X</a:t>
            </a:r>
            <a:endParaRPr lang="en-US" sz="1800" baseline="-25000" dirty="0"/>
          </a:p>
        </p:txBody>
      </p:sp>
      <p:sp>
        <p:nvSpPr>
          <p:cNvPr id="326" name="TextBox 325"/>
          <p:cNvSpPr txBox="1"/>
          <p:nvPr/>
        </p:nvSpPr>
        <p:spPr>
          <a:xfrm>
            <a:off x="3886200" y="2819401"/>
            <a:ext cx="554960" cy="369332"/>
          </a:xfrm>
          <a:prstGeom prst="rect">
            <a:avLst/>
          </a:prstGeom>
          <a:noFill/>
        </p:spPr>
        <p:txBody>
          <a:bodyPr wrap="none" rtlCol="0">
            <a:spAutoFit/>
          </a:bodyPr>
          <a:lstStyle/>
          <a:p>
            <a:r>
              <a:rPr lang="en-US" sz="1800" dirty="0"/>
              <a:t>rs1</a:t>
            </a:r>
            <a:r>
              <a:rPr lang="en-US" sz="1800" baseline="-25000" dirty="0"/>
              <a:t>X</a:t>
            </a:r>
          </a:p>
        </p:txBody>
      </p:sp>
      <p:sp>
        <p:nvSpPr>
          <p:cNvPr id="327" name="TextBox 326"/>
          <p:cNvSpPr txBox="1"/>
          <p:nvPr/>
        </p:nvSpPr>
        <p:spPr>
          <a:xfrm>
            <a:off x="3791108" y="4190765"/>
            <a:ext cx="554960" cy="369332"/>
          </a:xfrm>
          <a:prstGeom prst="rect">
            <a:avLst/>
          </a:prstGeom>
          <a:noFill/>
        </p:spPr>
        <p:txBody>
          <a:bodyPr wrap="none" rtlCol="0">
            <a:spAutoFit/>
          </a:bodyPr>
          <a:lstStyle/>
          <a:p>
            <a:r>
              <a:rPr lang="en-US" sz="1800" dirty="0"/>
              <a:t>rs2</a:t>
            </a:r>
            <a:r>
              <a:rPr lang="en-US" sz="1800" baseline="-25000" dirty="0"/>
              <a:t>X</a:t>
            </a:r>
          </a:p>
        </p:txBody>
      </p:sp>
      <p:sp>
        <p:nvSpPr>
          <p:cNvPr id="332" name="TextBox 331"/>
          <p:cNvSpPr txBox="1"/>
          <p:nvPr/>
        </p:nvSpPr>
        <p:spPr>
          <a:xfrm>
            <a:off x="6128149" y="3352801"/>
            <a:ext cx="564578" cy="369332"/>
          </a:xfrm>
          <a:prstGeom prst="rect">
            <a:avLst/>
          </a:prstGeom>
          <a:noFill/>
        </p:spPr>
        <p:txBody>
          <a:bodyPr wrap="none" rtlCol="0">
            <a:spAutoFit/>
          </a:bodyPr>
          <a:lstStyle/>
          <a:p>
            <a:r>
              <a:rPr lang="en-US" sz="1800" dirty="0" err="1"/>
              <a:t>alu</a:t>
            </a:r>
            <a:r>
              <a:rPr lang="en-US" sz="1800" baseline="-25000" dirty="0" err="1"/>
              <a:t>M</a:t>
            </a:r>
            <a:endParaRPr lang="en-US" sz="1800" baseline="-25000" dirty="0"/>
          </a:p>
        </p:txBody>
      </p:sp>
      <p:sp>
        <p:nvSpPr>
          <p:cNvPr id="338" name="TextBox 337"/>
          <p:cNvSpPr txBox="1"/>
          <p:nvPr/>
        </p:nvSpPr>
        <p:spPr>
          <a:xfrm>
            <a:off x="6138865" y="4136233"/>
            <a:ext cx="575799" cy="369332"/>
          </a:xfrm>
          <a:prstGeom prst="rect">
            <a:avLst/>
          </a:prstGeom>
          <a:noFill/>
        </p:spPr>
        <p:txBody>
          <a:bodyPr wrap="none" rtlCol="0">
            <a:spAutoFit/>
          </a:bodyPr>
          <a:lstStyle/>
          <a:p>
            <a:r>
              <a:rPr lang="en-US" sz="1800" dirty="0"/>
              <a:t>rs2</a:t>
            </a:r>
            <a:r>
              <a:rPr lang="en-US" sz="1800" baseline="-25000" dirty="0"/>
              <a:t>M</a:t>
            </a:r>
          </a:p>
        </p:txBody>
      </p:sp>
      <p:sp>
        <p:nvSpPr>
          <p:cNvPr id="341" name="TextBox 340"/>
          <p:cNvSpPr txBox="1"/>
          <p:nvPr/>
        </p:nvSpPr>
        <p:spPr>
          <a:xfrm>
            <a:off x="4876801" y="4267201"/>
            <a:ext cx="659155" cy="369332"/>
          </a:xfrm>
          <a:prstGeom prst="rect">
            <a:avLst/>
          </a:prstGeom>
          <a:noFill/>
        </p:spPr>
        <p:txBody>
          <a:bodyPr wrap="none" rtlCol="0">
            <a:spAutoFit/>
          </a:bodyPr>
          <a:lstStyle/>
          <a:p>
            <a:r>
              <a:rPr lang="en-US" sz="1800" dirty="0" err="1"/>
              <a:t>imm</a:t>
            </a:r>
            <a:r>
              <a:rPr lang="en-US" sz="1800" baseline="-25000" dirty="0" err="1"/>
              <a:t>X</a:t>
            </a:r>
            <a:endParaRPr lang="en-US" sz="1800" baseline="-25000" dirty="0"/>
          </a:p>
        </p:txBody>
      </p:sp>
      <p:grpSp>
        <p:nvGrpSpPr>
          <p:cNvPr id="83" name="Group 82"/>
          <p:cNvGrpSpPr/>
          <p:nvPr/>
        </p:nvGrpSpPr>
        <p:grpSpPr>
          <a:xfrm>
            <a:off x="4419600" y="4343400"/>
            <a:ext cx="556492" cy="457200"/>
            <a:chOff x="3886200" y="3257550"/>
            <a:chExt cx="556492" cy="457200"/>
          </a:xfrm>
        </p:grpSpPr>
        <p:sp>
          <p:nvSpPr>
            <p:cNvPr id="51" name="Trapezoid 50"/>
            <p:cNvSpPr/>
            <p:nvPr/>
          </p:nvSpPr>
          <p:spPr>
            <a:xfrm rot="5400000">
              <a:off x="3848100" y="3295650"/>
              <a:ext cx="457200" cy="381000"/>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52" name="TextBox 51"/>
            <p:cNvSpPr txBox="1"/>
            <p:nvPr/>
          </p:nvSpPr>
          <p:spPr>
            <a:xfrm>
              <a:off x="3909292" y="3304885"/>
              <a:ext cx="533400" cy="246221"/>
            </a:xfrm>
            <a:prstGeom prst="rect">
              <a:avLst/>
            </a:prstGeom>
            <a:noFill/>
          </p:spPr>
          <p:txBody>
            <a:bodyPr wrap="square" lIns="0" tIns="0" rIns="0" bIns="0" rtlCol="0">
              <a:spAutoFit/>
            </a:bodyPr>
            <a:lstStyle/>
            <a:p>
              <a:r>
                <a:rPr lang="en-US" sz="1400" dirty="0" err="1"/>
                <a:t>Imm</a:t>
              </a:r>
              <a:r>
                <a:rPr lang="en-US" sz="1600" dirty="0"/>
                <a:t>.</a:t>
              </a:r>
            </a:p>
          </p:txBody>
        </p:sp>
      </p:grpSp>
      <p:sp>
        <p:nvSpPr>
          <p:cNvPr id="300" name="TextBox 299"/>
          <p:cNvSpPr txBox="1"/>
          <p:nvPr/>
        </p:nvSpPr>
        <p:spPr>
          <a:xfrm>
            <a:off x="6048664" y="1676400"/>
            <a:ext cx="3124200" cy="523220"/>
          </a:xfrm>
          <a:prstGeom prst="rect">
            <a:avLst/>
          </a:prstGeom>
          <a:noFill/>
        </p:spPr>
        <p:txBody>
          <a:bodyPr wrap="square" rtlCol="0">
            <a:spAutoFit/>
          </a:bodyPr>
          <a:lstStyle/>
          <a:p>
            <a:r>
              <a:rPr lang="en-US" sz="1400" i="1" dirty="0"/>
              <a:t>Recalculate PC+4 in M stage to avoid sending both PC and PC+4 down pipeline</a:t>
            </a:r>
          </a:p>
        </p:txBody>
      </p:sp>
      <p:cxnSp>
        <p:nvCxnSpPr>
          <p:cNvPr id="302" name="Straight Arrow Connector 301"/>
          <p:cNvCxnSpPr>
            <a:endCxn id="264" idx="1"/>
          </p:cNvCxnSpPr>
          <p:nvPr/>
        </p:nvCxnSpPr>
        <p:spPr>
          <a:xfrm flipH="1">
            <a:off x="6667500" y="2133600"/>
            <a:ext cx="342900" cy="416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0" name="Group 359"/>
          <p:cNvGrpSpPr/>
          <p:nvPr/>
        </p:nvGrpSpPr>
        <p:grpSpPr>
          <a:xfrm>
            <a:off x="6019801" y="4572001"/>
            <a:ext cx="152401" cy="533399"/>
            <a:chOff x="1066799" y="3333750"/>
            <a:chExt cx="152401" cy="533399"/>
          </a:xfrm>
          <a:solidFill>
            <a:srgbClr val="5B9BD5"/>
          </a:solidFill>
        </p:grpSpPr>
        <p:sp>
          <p:nvSpPr>
            <p:cNvPr id="361" name="Rectangle 360"/>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362" name="Isosceles Triangle 361"/>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363" name="Group 362"/>
          <p:cNvGrpSpPr/>
          <p:nvPr/>
        </p:nvGrpSpPr>
        <p:grpSpPr>
          <a:xfrm>
            <a:off x="8229601" y="4572001"/>
            <a:ext cx="152401" cy="533399"/>
            <a:chOff x="1066799" y="3333750"/>
            <a:chExt cx="152401" cy="533399"/>
          </a:xfrm>
          <a:solidFill>
            <a:srgbClr val="5B9BD5"/>
          </a:solidFill>
        </p:grpSpPr>
        <p:sp>
          <p:nvSpPr>
            <p:cNvPr id="364" name="Rectangle 363"/>
            <p:cNvSpPr/>
            <p:nvPr/>
          </p:nvSpPr>
          <p:spPr>
            <a:xfrm>
              <a:off x="1066799" y="3333750"/>
              <a:ext cx="152401" cy="533399"/>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365" name="Isosceles Triangle 364"/>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cxnSp>
        <p:nvCxnSpPr>
          <p:cNvPr id="344" name="Straight Connector 343"/>
          <p:cNvCxnSpPr/>
          <p:nvPr/>
        </p:nvCxnSpPr>
        <p:spPr>
          <a:xfrm>
            <a:off x="4343400" y="4572000"/>
            <a:ext cx="0" cy="38100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77" name="TextBox 376"/>
          <p:cNvSpPr txBox="1"/>
          <p:nvPr/>
        </p:nvSpPr>
        <p:spPr>
          <a:xfrm>
            <a:off x="6172201" y="4572001"/>
            <a:ext cx="627095" cy="369332"/>
          </a:xfrm>
          <a:prstGeom prst="rect">
            <a:avLst/>
          </a:prstGeom>
          <a:noFill/>
        </p:spPr>
        <p:txBody>
          <a:bodyPr wrap="none" rtlCol="0">
            <a:spAutoFit/>
          </a:bodyPr>
          <a:lstStyle/>
          <a:p>
            <a:r>
              <a:rPr lang="en-US" sz="1800" dirty="0" err="1"/>
              <a:t>inst</a:t>
            </a:r>
            <a:r>
              <a:rPr lang="en-US" sz="1800" baseline="-25000" dirty="0" err="1"/>
              <a:t>M</a:t>
            </a:r>
            <a:endParaRPr lang="en-US" sz="1800" baseline="-25000" dirty="0"/>
          </a:p>
        </p:txBody>
      </p:sp>
      <p:sp>
        <p:nvSpPr>
          <p:cNvPr id="378" name="TextBox 377"/>
          <p:cNvSpPr txBox="1"/>
          <p:nvPr/>
        </p:nvSpPr>
        <p:spPr>
          <a:xfrm>
            <a:off x="8337949" y="4724401"/>
            <a:ext cx="639919" cy="369332"/>
          </a:xfrm>
          <a:prstGeom prst="rect">
            <a:avLst/>
          </a:prstGeom>
          <a:noFill/>
        </p:spPr>
        <p:txBody>
          <a:bodyPr wrap="none" rtlCol="0">
            <a:spAutoFit/>
          </a:bodyPr>
          <a:lstStyle/>
          <a:p>
            <a:r>
              <a:rPr lang="en-US" sz="1800" dirty="0" err="1"/>
              <a:t>inst</a:t>
            </a:r>
            <a:r>
              <a:rPr lang="en-US" sz="1800" baseline="-25000" dirty="0" err="1"/>
              <a:t>W</a:t>
            </a:r>
            <a:endParaRPr lang="en-US" sz="1800" baseline="-25000" dirty="0"/>
          </a:p>
        </p:txBody>
      </p:sp>
      <p:cxnSp>
        <p:nvCxnSpPr>
          <p:cNvPr id="387" name="Elbow Connector 386"/>
          <p:cNvCxnSpPr/>
          <p:nvPr/>
        </p:nvCxnSpPr>
        <p:spPr>
          <a:xfrm rot="10800000">
            <a:off x="2590800" y="2286000"/>
            <a:ext cx="5791200" cy="2438400"/>
          </a:xfrm>
          <a:prstGeom prst="bentConnector3">
            <a:avLst>
              <a:gd name="adj1" fmla="val -6619"/>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68" name="Elbow Connector 367"/>
          <p:cNvCxnSpPr>
            <a:endCxn id="22" idx="1"/>
          </p:cNvCxnSpPr>
          <p:nvPr/>
        </p:nvCxnSpPr>
        <p:spPr>
          <a:xfrm rot="16200000" flipH="1">
            <a:off x="2094817" y="2781984"/>
            <a:ext cx="1220569" cy="228600"/>
          </a:xfrm>
          <a:prstGeom prst="bentConnector2">
            <a:avLst/>
          </a:prstGeom>
          <a:ln w="28575"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99" name="TextBox 398"/>
          <p:cNvSpPr txBox="1"/>
          <p:nvPr/>
        </p:nvSpPr>
        <p:spPr>
          <a:xfrm>
            <a:off x="3124200" y="5334001"/>
            <a:ext cx="3657600" cy="458587"/>
          </a:xfrm>
          <a:prstGeom prst="rect">
            <a:avLst/>
          </a:prstGeom>
          <a:noFill/>
        </p:spPr>
        <p:txBody>
          <a:bodyPr wrap="square" rtlCol="0">
            <a:spAutoFit/>
          </a:bodyPr>
          <a:lstStyle/>
          <a:p>
            <a:pPr>
              <a:lnSpc>
                <a:spcPct val="85000"/>
              </a:lnSpc>
            </a:pPr>
            <a:r>
              <a:rPr lang="en-US" sz="1400" i="1" dirty="0"/>
              <a:t>Must pipeline instruction along with data, so control operates correctly in each stage</a:t>
            </a:r>
          </a:p>
        </p:txBody>
      </p:sp>
      <p:cxnSp>
        <p:nvCxnSpPr>
          <p:cNvPr id="404" name="Straight Arrow Connector 403"/>
          <p:cNvCxnSpPr>
            <a:endCxn id="193" idx="4"/>
          </p:cNvCxnSpPr>
          <p:nvPr/>
        </p:nvCxnSpPr>
        <p:spPr>
          <a:xfrm flipH="1" flipV="1">
            <a:off x="3886201" y="5105400"/>
            <a:ext cx="436658" cy="190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7" name="Straight Arrow Connector 406"/>
          <p:cNvCxnSpPr/>
          <p:nvPr/>
        </p:nvCxnSpPr>
        <p:spPr>
          <a:xfrm flipV="1">
            <a:off x="5657850" y="5029200"/>
            <a:ext cx="28575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0" name="Straight Arrow Connector 409"/>
          <p:cNvCxnSpPr/>
          <p:nvPr/>
        </p:nvCxnSpPr>
        <p:spPr>
          <a:xfrm flipV="1">
            <a:off x="6172200" y="5029203"/>
            <a:ext cx="1905000" cy="304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18960" y="3828242"/>
            <a:ext cx="2644251" cy="1824220"/>
            <a:chOff x="1111807" y="1350787"/>
            <a:chExt cx="3525668" cy="2432292"/>
          </a:xfrm>
        </p:grpSpPr>
        <p:grpSp>
          <p:nvGrpSpPr>
            <p:cNvPr id="36" name="Group 35"/>
            <p:cNvGrpSpPr/>
            <p:nvPr/>
          </p:nvGrpSpPr>
          <p:grpSpPr>
            <a:xfrm>
              <a:off x="1111807" y="1350787"/>
              <a:ext cx="3525668" cy="2432292"/>
              <a:chOff x="375112" y="1248129"/>
              <a:chExt cx="3525668" cy="2432292"/>
            </a:xfrm>
          </p:grpSpPr>
          <p:sp>
            <p:nvSpPr>
              <p:cNvPr id="35" name="Rectangle 34"/>
              <p:cNvSpPr/>
              <p:nvPr/>
            </p:nvSpPr>
            <p:spPr>
              <a:xfrm>
                <a:off x="375112" y="1248129"/>
                <a:ext cx="3460292" cy="2395030"/>
              </a:xfrm>
              <a:prstGeom prst="rect">
                <a:avLst/>
              </a:prstGeom>
              <a:solidFill>
                <a:schemeClr val="bg1"/>
              </a:solidFill>
              <a:ln>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33" name="Group 32"/>
              <p:cNvGrpSpPr/>
              <p:nvPr/>
            </p:nvGrpSpPr>
            <p:grpSpPr>
              <a:xfrm>
                <a:off x="455870" y="1312780"/>
                <a:ext cx="3444910" cy="2367641"/>
                <a:chOff x="-25410" y="4078166"/>
                <a:chExt cx="3444910" cy="2367641"/>
              </a:xfrm>
              <a:noFill/>
            </p:grpSpPr>
            <p:grpSp>
              <p:nvGrpSpPr>
                <p:cNvPr id="27" name="Group 26"/>
                <p:cNvGrpSpPr/>
                <p:nvPr/>
              </p:nvGrpSpPr>
              <p:grpSpPr>
                <a:xfrm>
                  <a:off x="-25410" y="4078166"/>
                  <a:ext cx="3444910" cy="1846205"/>
                  <a:chOff x="4252" y="4707571"/>
                  <a:chExt cx="3444910" cy="1846205"/>
                </a:xfrm>
                <a:grpFill/>
              </p:grpSpPr>
              <p:sp>
                <p:nvSpPr>
                  <p:cNvPr id="147" name="Rectangle 146"/>
                  <p:cNvSpPr/>
                  <p:nvPr/>
                </p:nvSpPr>
                <p:spPr>
                  <a:xfrm>
                    <a:off x="817052" y="5007563"/>
                    <a:ext cx="812800" cy="914400"/>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050" dirty="0">
                        <a:solidFill>
                          <a:schemeClr val="tx1"/>
                        </a:solidFill>
                        <a:latin typeface="Calibri"/>
                        <a:cs typeface="Calibri"/>
                      </a:rPr>
                      <a:t>Primary I$</a:t>
                    </a:r>
                  </a:p>
                </p:txBody>
              </p:sp>
              <p:sp>
                <p:nvSpPr>
                  <p:cNvPr id="2" name="TextBox 1"/>
                  <p:cNvSpPr txBox="1"/>
                  <p:nvPr/>
                </p:nvSpPr>
                <p:spPr>
                  <a:xfrm>
                    <a:off x="1182260" y="5704254"/>
                    <a:ext cx="532624" cy="275801"/>
                  </a:xfrm>
                  <a:prstGeom prst="rect">
                    <a:avLst/>
                  </a:prstGeom>
                  <a:grpFill/>
                </p:spPr>
                <p:txBody>
                  <a:bodyPr wrap="none" rtlCol="0">
                    <a:spAutoFit/>
                  </a:bodyPr>
                  <a:lstStyle/>
                  <a:p>
                    <a:pPr>
                      <a:lnSpc>
                        <a:spcPct val="70000"/>
                      </a:lnSpc>
                    </a:pPr>
                    <a:r>
                      <a:rPr lang="en-US" sz="1050" dirty="0"/>
                      <a:t>Hit?</a:t>
                    </a:r>
                  </a:p>
                </p:txBody>
              </p:sp>
              <p:sp>
                <p:nvSpPr>
                  <p:cNvPr id="149" name="TextBox 148"/>
                  <p:cNvSpPr txBox="1"/>
                  <p:nvPr/>
                </p:nvSpPr>
                <p:spPr>
                  <a:xfrm>
                    <a:off x="769027" y="5229114"/>
                    <a:ext cx="949405" cy="275801"/>
                  </a:xfrm>
                  <a:prstGeom prst="rect">
                    <a:avLst/>
                  </a:prstGeom>
                  <a:grpFill/>
                </p:spPr>
                <p:txBody>
                  <a:bodyPr wrap="none" rtlCol="0">
                    <a:spAutoFit/>
                  </a:bodyPr>
                  <a:lstStyle/>
                  <a:p>
                    <a:pPr>
                      <a:lnSpc>
                        <a:spcPct val="70000"/>
                      </a:lnSpc>
                    </a:pPr>
                    <a:r>
                      <a:rPr lang="en-US" sz="1050" dirty="0" err="1"/>
                      <a:t>Addr</a:t>
                    </a:r>
                    <a:r>
                      <a:rPr lang="en-US" sz="1050" dirty="0"/>
                      <a:t> </a:t>
                    </a:r>
                    <a:r>
                      <a:rPr lang="en-US" sz="1050" dirty="0" err="1"/>
                      <a:t>Instr</a:t>
                    </a:r>
                    <a:endParaRPr lang="en-US" sz="1050" dirty="0"/>
                  </a:p>
                </p:txBody>
              </p:sp>
              <p:cxnSp>
                <p:nvCxnSpPr>
                  <p:cNvPr id="150" name="Straight Arrow Connector 149"/>
                  <p:cNvCxnSpPr/>
                  <p:nvPr/>
                </p:nvCxnSpPr>
                <p:spPr>
                  <a:xfrm>
                    <a:off x="513347" y="5358948"/>
                    <a:ext cx="304800" cy="0"/>
                  </a:xfrm>
                  <a:prstGeom prst="straightConnector1">
                    <a:avLst/>
                  </a:prstGeom>
                  <a:grpFill/>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4252" y="5021202"/>
                    <a:ext cx="643765" cy="492443"/>
                  </a:xfrm>
                  <a:prstGeom prst="rect">
                    <a:avLst/>
                  </a:prstGeom>
                  <a:grpFill/>
                </p:spPr>
                <p:txBody>
                  <a:bodyPr wrap="none" rtlCol="0">
                    <a:spAutoFit/>
                  </a:bodyPr>
                  <a:lstStyle/>
                  <a:p>
                    <a:r>
                      <a:rPr lang="en-US" sz="1800" dirty="0" err="1"/>
                      <a:t>pc</a:t>
                    </a:r>
                    <a:r>
                      <a:rPr lang="en-US" sz="1800" baseline="-25000" dirty="0" err="1"/>
                      <a:t>F</a:t>
                    </a:r>
                    <a:endParaRPr lang="en-US" sz="1800" baseline="-25000" dirty="0"/>
                  </a:p>
                </p:txBody>
              </p:sp>
              <p:cxnSp>
                <p:nvCxnSpPr>
                  <p:cNvPr id="152" name="Straight Arrow Connector 151"/>
                  <p:cNvCxnSpPr/>
                  <p:nvPr/>
                </p:nvCxnSpPr>
                <p:spPr>
                  <a:xfrm>
                    <a:off x="2498514" y="5078647"/>
                    <a:ext cx="304800" cy="0"/>
                  </a:xfrm>
                  <a:prstGeom prst="straightConnector1">
                    <a:avLst/>
                  </a:prstGeom>
                  <a:grpFill/>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53" name="Group 152"/>
                  <p:cNvGrpSpPr/>
                  <p:nvPr/>
                </p:nvGrpSpPr>
                <p:grpSpPr>
                  <a:xfrm>
                    <a:off x="2822357" y="4707571"/>
                    <a:ext cx="203201" cy="711199"/>
                    <a:chOff x="1066799" y="3333750"/>
                    <a:chExt cx="152401" cy="533399"/>
                  </a:xfrm>
                  <a:grpFill/>
                </p:grpSpPr>
                <p:sp>
                  <p:nvSpPr>
                    <p:cNvPr id="154" name="Rectangle 153"/>
                    <p:cNvSpPr/>
                    <p:nvPr/>
                  </p:nvSpPr>
                  <p:spPr>
                    <a:xfrm>
                      <a:off x="1066799" y="3333750"/>
                      <a:ext cx="152401" cy="533399"/>
                    </a:xfrm>
                    <a:prstGeom prst="rect">
                      <a:avLst/>
                    </a:prstGeom>
                    <a:solidFill>
                      <a:schemeClr val="accent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155" name="Isosceles Triangle 127"/>
                    <p:cNvSpPr/>
                    <p:nvPr/>
                  </p:nvSpPr>
                  <p:spPr>
                    <a:xfrm>
                      <a:off x="1066800" y="37147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56" name="TextBox 155"/>
                  <p:cNvSpPr txBox="1"/>
                  <p:nvPr/>
                </p:nvSpPr>
                <p:spPr>
                  <a:xfrm>
                    <a:off x="2632271" y="5317170"/>
                    <a:ext cx="816891" cy="492443"/>
                  </a:xfrm>
                  <a:prstGeom prst="rect">
                    <a:avLst/>
                  </a:prstGeom>
                  <a:grpFill/>
                </p:spPr>
                <p:txBody>
                  <a:bodyPr wrap="none" rtlCol="0">
                    <a:spAutoFit/>
                  </a:bodyPr>
                  <a:lstStyle/>
                  <a:p>
                    <a:r>
                      <a:rPr lang="en-US" sz="1800" dirty="0" err="1"/>
                      <a:t>inst</a:t>
                    </a:r>
                    <a:r>
                      <a:rPr lang="en-US" sz="1800" baseline="-25000" dirty="0" err="1"/>
                      <a:t>D</a:t>
                    </a:r>
                    <a:endParaRPr lang="en-US" sz="1800" baseline="-25000" dirty="0"/>
                  </a:p>
                </p:txBody>
              </p:sp>
              <p:grpSp>
                <p:nvGrpSpPr>
                  <p:cNvPr id="157" name="Group 156"/>
                  <p:cNvGrpSpPr/>
                  <p:nvPr/>
                </p:nvGrpSpPr>
                <p:grpSpPr>
                  <a:xfrm>
                    <a:off x="2074225" y="4766148"/>
                    <a:ext cx="406400" cy="609600"/>
                    <a:chOff x="5181600" y="3257550"/>
                    <a:chExt cx="304800" cy="457200"/>
                  </a:xfrm>
                  <a:grpFill/>
                </p:grpSpPr>
                <p:sp>
                  <p:nvSpPr>
                    <p:cNvPr id="158" name="Trapezoid 157"/>
                    <p:cNvSpPr/>
                    <p:nvPr/>
                  </p:nvSpPr>
                  <p:spPr>
                    <a:xfrm rot="5400000">
                      <a:off x="5143500" y="3371850"/>
                      <a:ext cx="457200" cy="228600"/>
                    </a:xfrm>
                    <a:prstGeom prst="trapezoid">
                      <a:avLst>
                        <a:gd name="adj" fmla="val 30656"/>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59" name="TextBox 158"/>
                    <p:cNvSpPr txBox="1"/>
                    <p:nvPr/>
                  </p:nvSpPr>
                  <p:spPr>
                    <a:xfrm>
                      <a:off x="5181600" y="3333750"/>
                      <a:ext cx="92398" cy="246221"/>
                    </a:xfrm>
                    <a:prstGeom prst="rect">
                      <a:avLst/>
                    </a:prstGeom>
                    <a:grpFill/>
                  </p:spPr>
                  <p:txBody>
                    <a:bodyPr wrap="none" tIns="0" rIns="0" bIns="0" rtlCol="0">
                      <a:spAutoFit/>
                    </a:bodyPr>
                    <a:lstStyle/>
                    <a:p>
                      <a:endParaRPr lang="en-US" sz="1600" dirty="0"/>
                    </a:p>
                  </p:txBody>
                </p:sp>
              </p:grpSp>
              <p:cxnSp>
                <p:nvCxnSpPr>
                  <p:cNvPr id="8" name="Straight Arrow Connector 7"/>
                  <p:cNvCxnSpPr/>
                  <p:nvPr/>
                </p:nvCxnSpPr>
                <p:spPr>
                  <a:xfrm flipV="1">
                    <a:off x="2324681" y="5336630"/>
                    <a:ext cx="0" cy="503789"/>
                  </a:xfrm>
                  <a:prstGeom prst="straightConnector1">
                    <a:avLst/>
                  </a:prstGeom>
                  <a:grpFill/>
                  <a:ln w="31750">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629852" y="5822201"/>
                    <a:ext cx="698373" cy="0"/>
                  </a:xfrm>
                  <a:prstGeom prst="line">
                    <a:avLst/>
                  </a:prstGeom>
                  <a:grpFill/>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1629285" y="5316475"/>
                    <a:ext cx="546540" cy="0"/>
                  </a:xfrm>
                  <a:prstGeom prst="line">
                    <a:avLst/>
                  </a:prstGeom>
                  <a:grpFill/>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838271" y="4721523"/>
                    <a:ext cx="889560" cy="275801"/>
                  </a:xfrm>
                  <a:prstGeom prst="rect">
                    <a:avLst/>
                  </a:prstGeom>
                  <a:grpFill/>
                </p:spPr>
                <p:txBody>
                  <a:bodyPr wrap="none" rtlCol="0">
                    <a:spAutoFit/>
                  </a:bodyPr>
                  <a:lstStyle/>
                  <a:p>
                    <a:pPr>
                      <a:lnSpc>
                        <a:spcPct val="70000"/>
                      </a:lnSpc>
                    </a:pPr>
                    <a:r>
                      <a:rPr lang="en-US" sz="1050"/>
                      <a:t>“Bubble”</a:t>
                    </a:r>
                    <a:endParaRPr lang="en-US" sz="1050" dirty="0"/>
                  </a:p>
                </p:txBody>
              </p:sp>
              <p:cxnSp>
                <p:nvCxnSpPr>
                  <p:cNvPr id="177" name="Straight Connector 176"/>
                  <p:cNvCxnSpPr/>
                  <p:nvPr/>
                </p:nvCxnSpPr>
                <p:spPr>
                  <a:xfrm>
                    <a:off x="1629285" y="4850810"/>
                    <a:ext cx="546540" cy="0"/>
                  </a:xfrm>
                  <a:prstGeom prst="line">
                    <a:avLst/>
                  </a:prstGeom>
                  <a:grpFill/>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377246" y="6169334"/>
                    <a:ext cx="1930659" cy="0"/>
                  </a:xfrm>
                  <a:prstGeom prst="line">
                    <a:avLst/>
                  </a:prstGeom>
                  <a:grpFill/>
                  <a:ln w="2857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358975" y="5923346"/>
                    <a:ext cx="566821" cy="275801"/>
                  </a:xfrm>
                  <a:prstGeom prst="rect">
                    <a:avLst/>
                  </a:prstGeom>
                  <a:grpFill/>
                </p:spPr>
                <p:txBody>
                  <a:bodyPr wrap="none" rtlCol="0">
                    <a:spAutoFit/>
                  </a:bodyPr>
                  <a:lstStyle/>
                  <a:p>
                    <a:pPr>
                      <a:lnSpc>
                        <a:spcPct val="70000"/>
                      </a:lnSpc>
                    </a:pPr>
                    <a:r>
                      <a:rPr lang="en-US" sz="1050" dirty="0" err="1"/>
                      <a:t>PC</a:t>
                    </a:r>
                    <a:r>
                      <a:rPr lang="en-US" sz="1050" baseline="-25000" dirty="0" err="1"/>
                      <a:t>en</a:t>
                    </a:r>
                    <a:endParaRPr lang="en-US" sz="1050" baseline="-25000" dirty="0"/>
                  </a:p>
                </p:txBody>
              </p:sp>
              <p:sp>
                <p:nvSpPr>
                  <p:cNvPr id="25" name="Oval 24"/>
                  <p:cNvSpPr/>
                  <p:nvPr/>
                </p:nvSpPr>
                <p:spPr>
                  <a:xfrm>
                    <a:off x="2279865" y="5794708"/>
                    <a:ext cx="67083" cy="67083"/>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4" name="Oval 193"/>
                  <p:cNvSpPr/>
                  <p:nvPr/>
                </p:nvSpPr>
                <p:spPr>
                  <a:xfrm>
                    <a:off x="2289386" y="6132851"/>
                    <a:ext cx="67083" cy="67083"/>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6" name="TextBox 195"/>
                  <p:cNvSpPr txBox="1"/>
                  <p:nvPr/>
                </p:nvSpPr>
                <p:spPr>
                  <a:xfrm>
                    <a:off x="2337646" y="6127164"/>
                    <a:ext cx="1028486" cy="426612"/>
                  </a:xfrm>
                  <a:prstGeom prst="rect">
                    <a:avLst/>
                  </a:prstGeom>
                  <a:grpFill/>
                </p:spPr>
                <p:txBody>
                  <a:bodyPr wrap="none" rtlCol="0">
                    <a:spAutoFit/>
                  </a:bodyPr>
                  <a:lstStyle/>
                  <a:p>
                    <a:pPr>
                      <a:lnSpc>
                        <a:spcPct val="70000"/>
                      </a:lnSpc>
                    </a:pPr>
                    <a:r>
                      <a:rPr lang="en-US" sz="1050" dirty="0"/>
                      <a:t>To Memory</a:t>
                    </a:r>
                    <a:br>
                      <a:rPr lang="en-US" sz="1050" dirty="0"/>
                    </a:br>
                    <a:r>
                      <a:rPr lang="en-US" sz="1050" dirty="0"/>
                      <a:t>Controller</a:t>
                    </a:r>
                  </a:p>
                </p:txBody>
              </p:sp>
              <p:cxnSp>
                <p:nvCxnSpPr>
                  <p:cNvPr id="197" name="Straight Arrow Connector 196"/>
                  <p:cNvCxnSpPr/>
                  <p:nvPr/>
                </p:nvCxnSpPr>
                <p:spPr>
                  <a:xfrm flipV="1">
                    <a:off x="996048" y="5929076"/>
                    <a:ext cx="0" cy="503789"/>
                  </a:xfrm>
                  <a:prstGeom prst="straightConnector1">
                    <a:avLst/>
                  </a:prstGeom>
                  <a:grpFill/>
                  <a:ln w="31750">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199" name="TextBox 198"/>
                <p:cNvSpPr txBox="1"/>
                <p:nvPr/>
              </p:nvSpPr>
              <p:spPr>
                <a:xfrm>
                  <a:off x="187201" y="5773315"/>
                  <a:ext cx="1526486" cy="672492"/>
                </a:xfrm>
                <a:prstGeom prst="rect">
                  <a:avLst/>
                </a:prstGeom>
                <a:grpFill/>
              </p:spPr>
              <p:txBody>
                <a:bodyPr wrap="none" rtlCol="0">
                  <a:spAutoFit/>
                </a:bodyPr>
                <a:lstStyle/>
                <a:p>
                  <a:pPr>
                    <a:lnSpc>
                      <a:spcPct val="85000"/>
                    </a:lnSpc>
                    <a:spcBef>
                      <a:spcPct val="0"/>
                    </a:spcBef>
                  </a:pPr>
                  <a:r>
                    <a:rPr lang="en-US" sz="1050" dirty="0">
                      <a:cs typeface="Calibri"/>
                    </a:rPr>
                    <a:t>Refill $ Data from </a:t>
                  </a:r>
                  <a:br>
                    <a:rPr lang="en-US" sz="1050" dirty="0">
                      <a:cs typeface="Calibri"/>
                    </a:rPr>
                  </a:br>
                  <a:r>
                    <a:rPr lang="en-US" sz="1050" dirty="0">
                      <a:cs typeface="Calibri"/>
                    </a:rPr>
                    <a:t>Lower Levels of </a:t>
                  </a:r>
                  <a:br>
                    <a:rPr lang="en-US" sz="1050" dirty="0">
                      <a:cs typeface="Calibri"/>
                    </a:rPr>
                  </a:br>
                  <a:r>
                    <a:rPr lang="en-US" sz="1050" dirty="0">
                      <a:cs typeface="Calibri"/>
                    </a:rPr>
                    <a:t>Memory Hierarchy</a:t>
                  </a:r>
                </a:p>
              </p:txBody>
            </p:sp>
          </p:grpSp>
        </p:grpSp>
        <p:cxnSp>
          <p:nvCxnSpPr>
            <p:cNvPr id="189" name="Straight Arrow Connector 188"/>
            <p:cNvCxnSpPr/>
            <p:nvPr/>
          </p:nvCxnSpPr>
          <p:spPr>
            <a:xfrm flipV="1">
              <a:off x="3512943" y="2533753"/>
              <a:ext cx="0" cy="878788"/>
            </a:xfrm>
            <a:prstGeom prst="straightConnector1">
              <a:avLst/>
            </a:prstGeom>
            <a:ln w="3175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grpSp>
        <p:nvGrpSpPr>
          <p:cNvPr id="467" name="Group 466"/>
          <p:cNvGrpSpPr/>
          <p:nvPr/>
        </p:nvGrpSpPr>
        <p:grpSpPr>
          <a:xfrm>
            <a:off x="6783461" y="3738993"/>
            <a:ext cx="2347735" cy="2005131"/>
            <a:chOff x="12875812" y="260143"/>
            <a:chExt cx="3130313" cy="2673508"/>
          </a:xfrm>
        </p:grpSpPr>
        <p:sp>
          <p:nvSpPr>
            <p:cNvPr id="207" name="Rectangle 206"/>
            <p:cNvSpPr/>
            <p:nvPr/>
          </p:nvSpPr>
          <p:spPr>
            <a:xfrm>
              <a:off x="12875812" y="260143"/>
              <a:ext cx="3096872" cy="2635313"/>
            </a:xfrm>
            <a:prstGeom prst="rect">
              <a:avLst/>
            </a:prstGeom>
            <a:solidFill>
              <a:schemeClr val="bg1"/>
            </a:solidFill>
            <a:ln>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3" name="Isosceles Triangle 68"/>
            <p:cNvSpPr/>
            <p:nvPr/>
          </p:nvSpPr>
          <p:spPr>
            <a:xfrm>
              <a:off x="13591312" y="1296208"/>
              <a:ext cx="203200" cy="203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55" name="Trapezoid 254"/>
            <p:cNvSpPr/>
            <p:nvPr/>
          </p:nvSpPr>
          <p:spPr>
            <a:xfrm rot="5400000">
              <a:off x="14473633" y="719598"/>
              <a:ext cx="1016000" cy="2032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256" name="Straight Arrow Connector 255"/>
            <p:cNvCxnSpPr/>
            <p:nvPr/>
          </p:nvCxnSpPr>
          <p:spPr>
            <a:xfrm>
              <a:off x="13150662" y="1221318"/>
              <a:ext cx="304800" cy="0"/>
            </a:xfrm>
            <a:prstGeom prst="straightConnector1">
              <a:avLst/>
            </a:prstGeom>
            <a:noFill/>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59" name="Group 458"/>
            <p:cNvGrpSpPr/>
            <p:nvPr/>
          </p:nvGrpSpPr>
          <p:grpSpPr>
            <a:xfrm>
              <a:off x="12883967" y="448399"/>
              <a:ext cx="3122158" cy="2485252"/>
              <a:chOff x="8932673" y="4192833"/>
              <a:chExt cx="3122158" cy="2485252"/>
            </a:xfrm>
          </p:grpSpPr>
          <p:grpSp>
            <p:nvGrpSpPr>
              <p:cNvPr id="209" name="Group 208"/>
              <p:cNvGrpSpPr/>
              <p:nvPr/>
            </p:nvGrpSpPr>
            <p:grpSpPr>
              <a:xfrm>
                <a:off x="9210108" y="4192833"/>
                <a:ext cx="2432802" cy="1120095"/>
                <a:chOff x="494297" y="4859961"/>
                <a:chExt cx="2432802" cy="1120095"/>
              </a:xfrm>
              <a:noFill/>
            </p:grpSpPr>
            <p:sp>
              <p:nvSpPr>
                <p:cNvPr id="211" name="Rectangle 210"/>
                <p:cNvSpPr/>
                <p:nvPr/>
              </p:nvSpPr>
              <p:spPr>
                <a:xfrm>
                  <a:off x="782913" y="5007563"/>
                  <a:ext cx="846939" cy="914400"/>
                </a:xfrm>
                <a:prstGeom prst="rect">
                  <a:avLst/>
                </a:prstGeom>
                <a:grp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050" dirty="0">
                      <a:solidFill>
                        <a:schemeClr val="tx1"/>
                      </a:solidFill>
                      <a:latin typeface="Calibri"/>
                      <a:cs typeface="Calibri"/>
                    </a:rPr>
                    <a:t>Primary D$</a:t>
                  </a:r>
                </a:p>
              </p:txBody>
            </p:sp>
            <p:sp>
              <p:nvSpPr>
                <p:cNvPr id="212" name="TextBox 211"/>
                <p:cNvSpPr txBox="1"/>
                <p:nvPr/>
              </p:nvSpPr>
              <p:spPr>
                <a:xfrm>
                  <a:off x="1182259" y="5704254"/>
                  <a:ext cx="532624" cy="275802"/>
                </a:xfrm>
                <a:prstGeom prst="rect">
                  <a:avLst/>
                </a:prstGeom>
                <a:grpFill/>
              </p:spPr>
              <p:txBody>
                <a:bodyPr wrap="none" rtlCol="0">
                  <a:spAutoFit/>
                </a:bodyPr>
                <a:lstStyle/>
                <a:p>
                  <a:pPr>
                    <a:lnSpc>
                      <a:spcPct val="70000"/>
                    </a:lnSpc>
                  </a:pPr>
                  <a:r>
                    <a:rPr lang="en-US" sz="1050" dirty="0"/>
                    <a:t>Hit?</a:t>
                  </a:r>
                </a:p>
              </p:txBody>
            </p:sp>
            <p:sp>
              <p:nvSpPr>
                <p:cNvPr id="213" name="TextBox 212"/>
                <p:cNvSpPr txBox="1"/>
                <p:nvPr/>
              </p:nvSpPr>
              <p:spPr>
                <a:xfrm>
                  <a:off x="737277" y="5207848"/>
                  <a:ext cx="996426" cy="577423"/>
                </a:xfrm>
                <a:prstGeom prst="rect">
                  <a:avLst/>
                </a:prstGeom>
                <a:grpFill/>
              </p:spPr>
              <p:txBody>
                <a:bodyPr wrap="none" rtlCol="0">
                  <a:spAutoFit/>
                </a:bodyPr>
                <a:lstStyle/>
                <a:p>
                  <a:pPr>
                    <a:lnSpc>
                      <a:spcPct val="70000"/>
                    </a:lnSpc>
                  </a:pPr>
                  <a:r>
                    <a:rPr lang="en-US" sz="1050" dirty="0" err="1"/>
                    <a:t>Addr</a:t>
                  </a:r>
                  <a:r>
                    <a:rPr lang="en-US" sz="1050" dirty="0"/>
                    <a:t> </a:t>
                  </a:r>
                  <a:br>
                    <a:rPr lang="en-US" sz="1050" dirty="0"/>
                  </a:br>
                  <a:r>
                    <a:rPr lang="en-US" sz="1050" dirty="0"/>
                    <a:t>        </a:t>
                  </a:r>
                  <a:r>
                    <a:rPr lang="en-US" sz="1050" dirty="0" err="1"/>
                    <a:t>DataR</a:t>
                  </a:r>
                  <a:endParaRPr lang="en-US" sz="1050" dirty="0"/>
                </a:p>
                <a:p>
                  <a:pPr>
                    <a:lnSpc>
                      <a:spcPct val="70000"/>
                    </a:lnSpc>
                  </a:pPr>
                  <a:r>
                    <a:rPr lang="en-US" sz="1050" dirty="0" err="1"/>
                    <a:t>DataW</a:t>
                  </a:r>
                  <a:endParaRPr lang="en-US" sz="1050" dirty="0"/>
                </a:p>
              </p:txBody>
            </p:sp>
            <p:cxnSp>
              <p:nvCxnSpPr>
                <p:cNvPr id="215" name="Straight Arrow Connector 214"/>
                <p:cNvCxnSpPr/>
                <p:nvPr/>
              </p:nvCxnSpPr>
              <p:spPr>
                <a:xfrm>
                  <a:off x="494297" y="5358948"/>
                  <a:ext cx="304800" cy="0"/>
                </a:xfrm>
                <a:prstGeom prst="straightConnector1">
                  <a:avLst/>
                </a:prstGeom>
                <a:grpFill/>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a:off x="2412745" y="5211997"/>
                  <a:ext cx="304800" cy="0"/>
                </a:xfrm>
                <a:prstGeom prst="straightConnector1">
                  <a:avLst/>
                </a:prstGeom>
                <a:grpFill/>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218" name="Group 217"/>
                <p:cNvGrpSpPr/>
                <p:nvPr/>
              </p:nvGrpSpPr>
              <p:grpSpPr>
                <a:xfrm>
                  <a:off x="2723892" y="4859961"/>
                  <a:ext cx="203207" cy="711204"/>
                  <a:chOff x="992952" y="3448046"/>
                  <a:chExt cx="152406" cy="533403"/>
                </a:xfrm>
                <a:grpFill/>
              </p:grpSpPr>
              <p:sp>
                <p:nvSpPr>
                  <p:cNvPr id="250" name="Rectangle 249"/>
                  <p:cNvSpPr/>
                  <p:nvPr/>
                </p:nvSpPr>
                <p:spPr>
                  <a:xfrm>
                    <a:off x="992957" y="3448046"/>
                    <a:ext cx="152401" cy="533399"/>
                  </a:xfrm>
                  <a:prstGeom prst="rect">
                    <a:avLst/>
                  </a:prstGeom>
                  <a:solidFill>
                    <a:schemeClr val="accent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latin typeface="Courier New"/>
                      <a:cs typeface="Courier New"/>
                    </a:endParaRPr>
                  </a:p>
                </p:txBody>
              </p:sp>
              <p:sp>
                <p:nvSpPr>
                  <p:cNvPr id="252" name="Isosceles Triangle 127"/>
                  <p:cNvSpPr/>
                  <p:nvPr/>
                </p:nvSpPr>
                <p:spPr>
                  <a:xfrm>
                    <a:off x="992952" y="3829050"/>
                    <a:ext cx="152400" cy="152399"/>
                  </a:xfrm>
                  <a:prstGeom prst="triangle">
                    <a:avLst/>
                  </a:prstGeom>
                  <a:grp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249" name="TextBox 248"/>
                <p:cNvSpPr txBox="1"/>
                <p:nvPr/>
              </p:nvSpPr>
              <p:spPr>
                <a:xfrm>
                  <a:off x="2074250" y="4867753"/>
                  <a:ext cx="123197" cy="328295"/>
                </a:xfrm>
                <a:prstGeom prst="rect">
                  <a:avLst/>
                </a:prstGeom>
                <a:grpFill/>
              </p:spPr>
              <p:txBody>
                <a:bodyPr wrap="none" tIns="0" rIns="0" bIns="0" rtlCol="0">
                  <a:spAutoFit/>
                </a:bodyPr>
                <a:lstStyle/>
                <a:p>
                  <a:endParaRPr lang="en-US" sz="1600" dirty="0"/>
                </a:p>
              </p:txBody>
            </p:sp>
            <p:cxnSp>
              <p:nvCxnSpPr>
                <p:cNvPr id="237" name="Straight Connector 236"/>
                <p:cNvCxnSpPr/>
                <p:nvPr/>
              </p:nvCxnSpPr>
              <p:spPr>
                <a:xfrm>
                  <a:off x="1629852" y="5822201"/>
                  <a:ext cx="803545" cy="0"/>
                </a:xfrm>
                <a:prstGeom prst="line">
                  <a:avLst/>
                </a:prstGeom>
                <a:grpFill/>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10" name="TextBox 209"/>
              <p:cNvSpPr txBox="1"/>
              <p:nvPr/>
            </p:nvSpPr>
            <p:spPr>
              <a:xfrm>
                <a:off x="8932673" y="5735592"/>
                <a:ext cx="1584195" cy="672492"/>
              </a:xfrm>
              <a:prstGeom prst="rect">
                <a:avLst/>
              </a:prstGeom>
              <a:noFill/>
            </p:spPr>
            <p:txBody>
              <a:bodyPr wrap="none" rtlCol="0">
                <a:spAutoFit/>
              </a:bodyPr>
              <a:lstStyle/>
              <a:p>
                <a:pPr>
                  <a:lnSpc>
                    <a:spcPct val="85000"/>
                  </a:lnSpc>
                  <a:spcBef>
                    <a:spcPct val="0"/>
                  </a:spcBef>
                </a:pPr>
                <a:r>
                  <a:rPr lang="en-US" sz="1050" dirty="0">
                    <a:cs typeface="Calibri"/>
                  </a:rPr>
                  <a:t>Refill D$ data from </a:t>
                </a:r>
                <a:br>
                  <a:rPr lang="en-US" sz="1050" dirty="0">
                    <a:cs typeface="Calibri"/>
                  </a:rPr>
                </a:br>
                <a:r>
                  <a:rPr lang="en-US" sz="1050" dirty="0">
                    <a:cs typeface="Calibri"/>
                  </a:rPr>
                  <a:t>Lower Levels of </a:t>
                </a:r>
                <a:br>
                  <a:rPr lang="en-US" sz="1050" dirty="0">
                    <a:cs typeface="Calibri"/>
                  </a:rPr>
                </a:br>
                <a:r>
                  <a:rPr lang="en-US" sz="1050" dirty="0">
                    <a:cs typeface="Calibri"/>
                  </a:rPr>
                  <a:t>Memory Hierarchy</a:t>
                </a:r>
              </a:p>
            </p:txBody>
          </p:sp>
          <p:sp>
            <p:nvSpPr>
              <p:cNvPr id="48" name="Rectangle 47"/>
              <p:cNvSpPr/>
              <p:nvPr/>
            </p:nvSpPr>
            <p:spPr>
              <a:xfrm>
                <a:off x="10502696" y="5456211"/>
                <a:ext cx="1552135" cy="1221874"/>
              </a:xfrm>
              <a:prstGeom prst="rect">
                <a:avLst/>
              </a:prstGeom>
            </p:spPr>
            <p:txBody>
              <a:bodyPr wrap="none">
                <a:spAutoFit/>
              </a:bodyPr>
              <a:lstStyle/>
              <a:p>
                <a:pPr>
                  <a:lnSpc>
                    <a:spcPct val="85000"/>
                  </a:lnSpc>
                  <a:spcBef>
                    <a:spcPct val="0"/>
                  </a:spcBef>
                </a:pPr>
                <a:r>
                  <a:rPr lang="en-US" sz="1050" dirty="0">
                    <a:cs typeface="Calibri"/>
                  </a:rPr>
                  <a:t>Memory Controller</a:t>
                </a:r>
                <a:br>
                  <a:rPr lang="en-US" sz="1050" dirty="0">
                    <a:cs typeface="Calibri"/>
                  </a:rPr>
                </a:br>
                <a:r>
                  <a:rPr lang="en-US" sz="1050" dirty="0">
                    <a:cs typeface="Calibri"/>
                  </a:rPr>
                  <a:t>&amp; Stall entire CPU </a:t>
                </a:r>
                <a:br>
                  <a:rPr lang="en-US" sz="1050" dirty="0">
                    <a:cs typeface="Calibri"/>
                  </a:rPr>
                </a:br>
                <a:r>
                  <a:rPr lang="en-US" sz="1050" dirty="0">
                    <a:cs typeface="Calibri"/>
                  </a:rPr>
                  <a:t>on D$ miss</a:t>
                </a:r>
              </a:p>
              <a:p>
                <a:pPr>
                  <a:lnSpc>
                    <a:spcPct val="85000"/>
                  </a:lnSpc>
                  <a:spcBef>
                    <a:spcPct val="0"/>
                  </a:spcBef>
                </a:pPr>
                <a:endParaRPr lang="en-US" sz="1050" dirty="0">
                  <a:cs typeface="Calibri"/>
                </a:endParaRPr>
              </a:p>
              <a:p>
                <a:pPr>
                  <a:lnSpc>
                    <a:spcPct val="85000"/>
                  </a:lnSpc>
                  <a:spcBef>
                    <a:spcPct val="0"/>
                  </a:spcBef>
                </a:pPr>
                <a:r>
                  <a:rPr lang="en-US" sz="1050" dirty="0">
                    <a:cs typeface="Calibri"/>
                  </a:rPr>
                  <a:t>Write Back/Thru</a:t>
                </a:r>
                <a:br>
                  <a:rPr lang="en-US" sz="1050" dirty="0">
                    <a:cs typeface="Calibri"/>
                  </a:rPr>
                </a:br>
                <a:r>
                  <a:rPr lang="en-US" sz="1050" dirty="0">
                    <a:cs typeface="Calibri"/>
                  </a:rPr>
                  <a:t>to Memory</a:t>
                </a:r>
              </a:p>
            </p:txBody>
          </p:sp>
          <p:cxnSp>
            <p:nvCxnSpPr>
              <p:cNvPr id="260" name="Straight Arrow Connector 259"/>
              <p:cNvCxnSpPr/>
              <p:nvPr/>
            </p:nvCxnSpPr>
            <p:spPr>
              <a:xfrm flipV="1">
                <a:off x="9210108" y="4982248"/>
                <a:ext cx="5531" cy="765727"/>
              </a:xfrm>
              <a:prstGeom prst="straightConnector1">
                <a:avLst/>
              </a:prstGeom>
              <a:noFill/>
              <a:ln w="31750">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62" name="Straight Arrow Connector 261"/>
              <p:cNvCxnSpPr/>
              <p:nvPr/>
            </p:nvCxnSpPr>
            <p:spPr>
              <a:xfrm>
                <a:off x="11149208" y="5145281"/>
                <a:ext cx="0" cy="358330"/>
              </a:xfrm>
              <a:prstGeom prst="straightConnector1">
                <a:avLst/>
              </a:prstGeom>
              <a:noFill/>
              <a:ln w="31750">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grpSp>
        <p:cxnSp>
          <p:nvCxnSpPr>
            <p:cNvPr id="266" name="Straight Arrow Connector 265"/>
            <p:cNvCxnSpPr/>
            <p:nvPr/>
          </p:nvCxnSpPr>
          <p:spPr>
            <a:xfrm>
              <a:off x="14554634" y="540523"/>
              <a:ext cx="304800" cy="0"/>
            </a:xfrm>
            <a:prstGeom prst="straightConnector1">
              <a:avLst/>
            </a:prstGeom>
            <a:noFill/>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14544942" y="792197"/>
              <a:ext cx="304800" cy="0"/>
            </a:xfrm>
            <a:prstGeom prst="straightConnector1">
              <a:avLst/>
            </a:prstGeom>
            <a:noFill/>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a:stCxn id="211" idx="3"/>
            </p:cNvCxnSpPr>
            <p:nvPr/>
          </p:nvCxnSpPr>
          <p:spPr>
            <a:xfrm>
              <a:off x="14296957" y="1053201"/>
              <a:ext cx="575257" cy="0"/>
            </a:xfrm>
            <a:prstGeom prst="straightConnector1">
              <a:avLst/>
            </a:prstGeom>
            <a:noFill/>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4456802" y="1028264"/>
              <a:ext cx="0" cy="1537135"/>
            </a:xfrm>
            <a:prstGeom prst="straightConnector1">
              <a:avLst/>
            </a:prstGeom>
            <a:noFill/>
            <a:ln w="31750">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66" name="Oval 465"/>
            <p:cNvSpPr/>
            <p:nvPr/>
          </p:nvSpPr>
          <p:spPr>
            <a:xfrm>
              <a:off x="14428531" y="1014218"/>
              <a:ext cx="54570" cy="5457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0488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A9F6-53B1-9B46-8E90-5CB095E756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E5D68B8-16B0-D64A-99BA-34EE25377463}"/>
              </a:ext>
            </a:extLst>
          </p:cNvPr>
          <p:cNvSpPr>
            <a:spLocks noGrp="1"/>
          </p:cNvSpPr>
          <p:nvPr>
            <p:ph idx="1"/>
          </p:nvPr>
        </p:nvSpPr>
        <p:spPr/>
        <p:txBody>
          <a:bodyPr/>
          <a:lstStyle/>
          <a:p>
            <a:r>
              <a:rPr lang="en-US" dirty="0"/>
              <a:t>Cache performance depends heavily on cache design </a:t>
            </a:r>
          </a:p>
          <a:p>
            <a:r>
              <a:rPr lang="en-US" dirty="0"/>
              <a:t>Parameters that effect Cache performance</a:t>
            </a:r>
          </a:p>
          <a:p>
            <a:pPr lvl="1"/>
            <a:r>
              <a:rPr lang="en-US" dirty="0"/>
              <a:t>Cache Size</a:t>
            </a:r>
          </a:p>
          <a:p>
            <a:pPr lvl="1"/>
            <a:r>
              <a:rPr lang="en-US" dirty="0"/>
              <a:t>Block Size</a:t>
            </a:r>
          </a:p>
          <a:p>
            <a:pPr lvl="1"/>
            <a:r>
              <a:rPr lang="en-US" dirty="0"/>
              <a:t>Associativity</a:t>
            </a:r>
          </a:p>
          <a:p>
            <a:pPr lvl="1"/>
            <a:r>
              <a:rPr lang="en-US" dirty="0"/>
              <a:t>Replacement policies</a:t>
            </a:r>
          </a:p>
          <a:p>
            <a:pPr lvl="1"/>
            <a:r>
              <a:rPr lang="en-US" dirty="0"/>
              <a:t>Cache organization – Write through vs Write back, Write allocate vs Write no allocate</a:t>
            </a:r>
          </a:p>
          <a:p>
            <a:r>
              <a:rPr lang="en-US" dirty="0"/>
              <a:t>Cache performance vs cost  </a:t>
            </a:r>
          </a:p>
          <a:p>
            <a:endParaRPr lang="en-US" dirty="0"/>
          </a:p>
          <a:p>
            <a:pPr lvl="1"/>
            <a:endParaRPr lang="en-US" dirty="0"/>
          </a:p>
        </p:txBody>
      </p:sp>
      <p:sp>
        <p:nvSpPr>
          <p:cNvPr id="4" name="TextBox 3">
            <a:extLst>
              <a:ext uri="{FF2B5EF4-FFF2-40B4-BE49-F238E27FC236}">
                <a16:creationId xmlns:a16="http://schemas.microsoft.com/office/drawing/2014/main" id="{A74B2DC0-A8C5-684F-A7C4-377C0408899E}"/>
              </a:ext>
            </a:extLst>
          </p:cNvPr>
          <p:cNvSpPr txBox="1"/>
          <p:nvPr/>
        </p:nvSpPr>
        <p:spPr>
          <a:xfrm>
            <a:off x="2371725" y="5929313"/>
            <a:ext cx="184731" cy="461665"/>
          </a:xfrm>
          <a:prstGeom prst="rect">
            <a:avLst/>
          </a:prstGeom>
          <a:noFill/>
        </p:spPr>
        <p:txBody>
          <a:bodyPr wrap="none" rtlCol="0">
            <a:spAutoFit/>
          </a:bodyPr>
          <a:lstStyle/>
          <a:p>
            <a:endParaRPr lang="en-US" dirty="0">
              <a:latin typeface="Calibri" pitchFamily="34" charset="0"/>
            </a:endParaRPr>
          </a:p>
        </p:txBody>
      </p:sp>
    </p:spTree>
    <p:extLst>
      <p:ext uri="{BB962C8B-B14F-4D97-AF65-F5344CB8AC3E}">
        <p14:creationId xmlns:p14="http://schemas.microsoft.com/office/powerpoint/2010/main" val="2901247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grpSp>
        <p:nvGrpSpPr>
          <p:cNvPr id="392" name="Google Shape;392;p16"/>
          <p:cNvGrpSpPr/>
          <p:nvPr/>
        </p:nvGrpSpPr>
        <p:grpSpPr>
          <a:xfrm>
            <a:off x="822960" y="1941690"/>
            <a:ext cx="1097280" cy="3840480"/>
            <a:chOff x="822960" y="1828800"/>
            <a:chExt cx="1097280" cy="3840480"/>
          </a:xfrm>
        </p:grpSpPr>
        <p:sp>
          <p:nvSpPr>
            <p:cNvPr id="393" name="Google Shape;393;p16"/>
            <p:cNvSpPr/>
            <p:nvPr/>
          </p:nvSpPr>
          <p:spPr>
            <a:xfrm rot="10800000">
              <a:off x="822960" y="1828800"/>
              <a:ext cx="1097280" cy="3840480"/>
            </a:xfrm>
            <a:prstGeom prst="arc">
              <a:avLst>
                <a:gd name="adj1" fmla="val 16200000"/>
                <a:gd name="adj2" fmla="val 21121503"/>
              </a:avLst>
            </a:prstGeom>
            <a:noFill/>
            <a:ln w="25400" cap="flat" cmpd="sng">
              <a:solidFill>
                <a:schemeClr val="accent6"/>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4" name="Google Shape;394;p16"/>
            <p:cNvSpPr txBox="1"/>
            <p:nvPr/>
          </p:nvSpPr>
          <p:spPr>
            <a:xfrm>
              <a:off x="960120" y="4526280"/>
              <a:ext cx="731520" cy="369332"/>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Calibri"/>
                  <a:ea typeface="Calibri"/>
                  <a:cs typeface="Calibri"/>
                  <a:sym typeface="Calibri"/>
                </a:rPr>
                <a:t>Return</a:t>
              </a:r>
              <a:endParaRPr sz="1800" b="0" i="0" u="none" strike="noStrike" cap="none">
                <a:solidFill>
                  <a:schemeClr val="accent6"/>
                </a:solidFill>
                <a:latin typeface="Calibri"/>
                <a:ea typeface="Calibri"/>
                <a:cs typeface="Calibri"/>
                <a:sym typeface="Calibri"/>
              </a:endParaRPr>
            </a:p>
          </p:txBody>
        </p:sp>
      </p:grpSp>
      <p:sp>
        <p:nvSpPr>
          <p:cNvPr id="395" name="Google Shape;395;p16"/>
          <p:cNvSpPr txBox="1">
            <a:spLocks noGrp="1"/>
          </p:cNvSpPr>
          <p:nvPr>
            <p:ph type="title"/>
          </p:nvPr>
        </p:nvSpPr>
        <p:spPr>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ym typeface="Calibri"/>
              </a:rPr>
              <a:t>Multilevel Cache Diagram</a:t>
            </a:r>
            <a:endParaRPr dirty="0">
              <a:sym typeface="Calibri"/>
            </a:endParaRPr>
          </a:p>
        </p:txBody>
      </p:sp>
      <p:graphicFrame>
        <p:nvGraphicFramePr>
          <p:cNvPr id="396" name="Google Shape;396;p16"/>
          <p:cNvGraphicFramePr/>
          <p:nvPr/>
        </p:nvGraphicFramePr>
        <p:xfrm>
          <a:off x="2103120" y="3038970"/>
          <a:ext cx="1234450" cy="1097300"/>
        </p:xfrm>
        <a:graphic>
          <a:graphicData uri="http://schemas.openxmlformats.org/drawingml/2006/table">
            <a:tbl>
              <a:tblPr firstRow="1" bandRow="1">
                <a:noFill/>
              </a:tblPr>
              <a:tblGrid>
                <a:gridCol w="228600">
                  <a:extLst>
                    <a:ext uri="{9D8B030D-6E8A-4147-A177-3AD203B41FA5}">
                      <a16:colId xmlns:a16="http://schemas.microsoft.com/office/drawing/2014/main" val="20000"/>
                    </a:ext>
                  </a:extLst>
                </a:gridCol>
                <a:gridCol w="502925">
                  <a:extLst>
                    <a:ext uri="{9D8B030D-6E8A-4147-A177-3AD203B41FA5}">
                      <a16:colId xmlns:a16="http://schemas.microsoft.com/office/drawing/2014/main" val="20001"/>
                    </a:ext>
                  </a:extLst>
                </a:gridCol>
                <a:gridCol w="502925">
                  <a:extLst>
                    <a:ext uri="{9D8B030D-6E8A-4147-A177-3AD203B41FA5}">
                      <a16:colId xmlns:a16="http://schemas.microsoft.com/office/drawing/2014/main" val="20002"/>
                    </a:ext>
                  </a:extLst>
                </a:gridCol>
              </a:tblGrid>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0"/>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1"/>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2"/>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400" name="Google Shape;400;p16"/>
          <p:cNvSpPr txBox="1"/>
          <p:nvPr/>
        </p:nvSpPr>
        <p:spPr>
          <a:xfrm>
            <a:off x="2103120" y="2627490"/>
            <a:ext cx="1234440"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L1$</a:t>
            </a:r>
            <a:endParaRPr sz="2400" b="1" i="0" u="none" strike="noStrike" cap="none">
              <a:solidFill>
                <a:schemeClr val="dk1"/>
              </a:solidFill>
              <a:latin typeface="Calibri"/>
              <a:ea typeface="Calibri"/>
              <a:cs typeface="Calibri"/>
              <a:sym typeface="Calibri"/>
            </a:endParaRPr>
          </a:p>
        </p:txBody>
      </p:sp>
      <p:graphicFrame>
        <p:nvGraphicFramePr>
          <p:cNvPr id="401" name="Google Shape;401;p16"/>
          <p:cNvGraphicFramePr/>
          <p:nvPr/>
        </p:nvGraphicFramePr>
        <p:xfrm>
          <a:off x="4389120" y="2487666"/>
          <a:ext cx="2240300" cy="2194600"/>
        </p:xfrm>
        <a:graphic>
          <a:graphicData uri="http://schemas.openxmlformats.org/drawingml/2006/table">
            <a:tbl>
              <a:tblPr firstRow="1" bandRow="1">
                <a:noFill/>
              </a:tblPr>
              <a:tblGrid>
                <a:gridCol w="228600">
                  <a:extLst>
                    <a:ext uri="{9D8B030D-6E8A-4147-A177-3AD203B41FA5}">
                      <a16:colId xmlns:a16="http://schemas.microsoft.com/office/drawing/2014/main" val="20000"/>
                    </a:ext>
                  </a:extLst>
                </a:gridCol>
                <a:gridCol w="502925">
                  <a:extLst>
                    <a:ext uri="{9D8B030D-6E8A-4147-A177-3AD203B41FA5}">
                      <a16:colId xmlns:a16="http://schemas.microsoft.com/office/drawing/2014/main" val="20001"/>
                    </a:ext>
                  </a:extLst>
                </a:gridCol>
                <a:gridCol w="502925">
                  <a:extLst>
                    <a:ext uri="{9D8B030D-6E8A-4147-A177-3AD203B41FA5}">
                      <a16:colId xmlns:a16="http://schemas.microsoft.com/office/drawing/2014/main" val="20002"/>
                    </a:ext>
                  </a:extLst>
                </a:gridCol>
                <a:gridCol w="502925">
                  <a:extLst>
                    <a:ext uri="{9D8B030D-6E8A-4147-A177-3AD203B41FA5}">
                      <a16:colId xmlns:a16="http://schemas.microsoft.com/office/drawing/2014/main" val="20003"/>
                    </a:ext>
                  </a:extLst>
                </a:gridCol>
                <a:gridCol w="502925">
                  <a:extLst>
                    <a:ext uri="{9D8B030D-6E8A-4147-A177-3AD203B41FA5}">
                      <a16:colId xmlns:a16="http://schemas.microsoft.com/office/drawing/2014/main" val="20004"/>
                    </a:ext>
                  </a:extLst>
                </a:gridCol>
              </a:tblGrid>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0"/>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1"/>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2"/>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3"/>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4"/>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5"/>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6"/>
                  </a:ext>
                </a:extLst>
              </a:tr>
              <a:tr h="274325">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7"/>
                  </a:ext>
                </a:extLst>
              </a:tr>
            </a:tbl>
          </a:graphicData>
        </a:graphic>
      </p:graphicFrame>
      <p:sp>
        <p:nvSpPr>
          <p:cNvPr id="402" name="Google Shape;402;p16"/>
          <p:cNvSpPr txBox="1"/>
          <p:nvPr/>
        </p:nvSpPr>
        <p:spPr>
          <a:xfrm>
            <a:off x="4389120" y="2078850"/>
            <a:ext cx="2240280"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L2$</a:t>
            </a:r>
            <a:endParaRPr sz="2400" b="1" i="0" u="none" strike="noStrike" cap="none">
              <a:solidFill>
                <a:schemeClr val="dk1"/>
              </a:solidFill>
              <a:latin typeface="Calibri"/>
              <a:ea typeface="Calibri"/>
              <a:cs typeface="Calibri"/>
              <a:sym typeface="Calibri"/>
            </a:endParaRPr>
          </a:p>
        </p:txBody>
      </p:sp>
      <p:graphicFrame>
        <p:nvGraphicFramePr>
          <p:cNvPr id="403" name="Google Shape;403;p16"/>
          <p:cNvGraphicFramePr/>
          <p:nvPr/>
        </p:nvGraphicFramePr>
        <p:xfrm>
          <a:off x="7680960" y="1941690"/>
          <a:ext cx="911375" cy="1463000"/>
        </p:xfrm>
        <a:graphic>
          <a:graphicData uri="http://schemas.openxmlformats.org/drawingml/2006/table">
            <a:tbl>
              <a:tblPr firstRow="1" bandRow="1">
                <a:noFill/>
              </a:tblPr>
              <a:tblGrid>
                <a:gridCol w="911375">
                  <a:extLst>
                    <a:ext uri="{9D8B030D-6E8A-4147-A177-3AD203B41FA5}">
                      <a16:colId xmlns:a16="http://schemas.microsoft.com/office/drawing/2014/main" val="20000"/>
                    </a:ext>
                  </a:extLst>
                </a:gridCol>
              </a:tblGrid>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0"/>
                  </a:ext>
                </a:extLst>
              </a:tr>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1"/>
                  </a:ext>
                </a:extLst>
              </a:tr>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2"/>
                  </a:ext>
                </a:extLst>
              </a:tr>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3"/>
                  </a:ext>
                </a:extLst>
              </a:tr>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04" name="Google Shape;404;p16"/>
          <p:cNvGraphicFramePr/>
          <p:nvPr/>
        </p:nvGraphicFramePr>
        <p:xfrm>
          <a:off x="7680960" y="4502010"/>
          <a:ext cx="911375" cy="1463000"/>
        </p:xfrm>
        <a:graphic>
          <a:graphicData uri="http://schemas.openxmlformats.org/drawingml/2006/table">
            <a:tbl>
              <a:tblPr firstRow="1" bandRow="1">
                <a:noFill/>
              </a:tblPr>
              <a:tblGrid>
                <a:gridCol w="911375">
                  <a:extLst>
                    <a:ext uri="{9D8B030D-6E8A-4147-A177-3AD203B41FA5}">
                      <a16:colId xmlns:a16="http://schemas.microsoft.com/office/drawing/2014/main" val="20000"/>
                    </a:ext>
                  </a:extLst>
                </a:gridCol>
              </a:tblGrid>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0"/>
                  </a:ext>
                </a:extLst>
              </a:tr>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1"/>
                  </a:ext>
                </a:extLst>
              </a:tr>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2"/>
                  </a:ext>
                </a:extLst>
              </a:tr>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3"/>
                  </a:ext>
                </a:extLst>
              </a:tr>
              <a:tr h="292600">
                <a:tc>
                  <a:txBody>
                    <a:bodyPr/>
                    <a:lstStyle/>
                    <a:p>
                      <a:pPr marL="0" marR="0" lvl="0" indent="0" algn="l" rtl="0">
                        <a:lnSpc>
                          <a:spcPct val="100000"/>
                        </a:lnSpc>
                        <a:spcBef>
                          <a:spcPts val="0"/>
                        </a:spcBef>
                        <a:spcAft>
                          <a:spcPts val="0"/>
                        </a:spcAft>
                        <a:buClr>
                          <a:srgbClr val="000000"/>
                        </a:buClr>
                        <a:buSzPts val="500"/>
                        <a:buFont typeface="Arial"/>
                        <a:buNone/>
                      </a:pPr>
                      <a:endParaRPr sz="5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405" name="Google Shape;405;p16"/>
          <p:cNvSpPr txBox="1"/>
          <p:nvPr/>
        </p:nvSpPr>
        <p:spPr>
          <a:xfrm>
            <a:off x="7132320" y="1530210"/>
            <a:ext cx="201168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Main Memory</a:t>
            </a:r>
            <a:endParaRPr sz="2400" b="1" i="0" u="none" strike="noStrike" cap="none">
              <a:solidFill>
                <a:schemeClr val="dk1"/>
              </a:solidFill>
              <a:latin typeface="Calibri"/>
              <a:ea typeface="Calibri"/>
              <a:cs typeface="Calibri"/>
              <a:sym typeface="Calibri"/>
            </a:endParaRPr>
          </a:p>
        </p:txBody>
      </p:sp>
      <p:sp>
        <p:nvSpPr>
          <p:cNvPr id="406" name="Google Shape;406;p16"/>
          <p:cNvSpPr txBox="1"/>
          <p:nvPr/>
        </p:nvSpPr>
        <p:spPr>
          <a:xfrm>
            <a:off x="8046720" y="3404730"/>
            <a:ext cx="182880" cy="1016560"/>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ctr" rtl="0">
              <a:lnSpc>
                <a:spcPct val="7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ctr" rtl="0">
              <a:lnSpc>
                <a:spcPct val="7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p:txBody>
      </p:sp>
      <p:graphicFrame>
        <p:nvGraphicFramePr>
          <p:cNvPr id="407" name="Google Shape;407;p16"/>
          <p:cNvGraphicFramePr/>
          <p:nvPr/>
        </p:nvGraphicFramePr>
        <p:xfrm>
          <a:off x="548640" y="3313290"/>
          <a:ext cx="548650" cy="548650"/>
        </p:xfrm>
        <a:graphic>
          <a:graphicData uri="http://schemas.openxmlformats.org/drawingml/2006/table">
            <a:tbl>
              <a:tblPr firstRow="1" bandRow="1">
                <a:noFill/>
              </a:tblPr>
              <a:tblGrid>
                <a:gridCol w="548650">
                  <a:extLst>
                    <a:ext uri="{9D8B030D-6E8A-4147-A177-3AD203B41FA5}">
                      <a16:colId xmlns:a16="http://schemas.microsoft.com/office/drawing/2014/main" val="20000"/>
                    </a:ext>
                  </a:extLst>
                </a:gridCol>
              </a:tblGrid>
              <a:tr h="5486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bl>
          </a:graphicData>
        </a:graphic>
      </p:graphicFrame>
      <p:sp>
        <p:nvSpPr>
          <p:cNvPr id="408" name="Google Shape;408;p16"/>
          <p:cNvSpPr txBox="1"/>
          <p:nvPr/>
        </p:nvSpPr>
        <p:spPr>
          <a:xfrm>
            <a:off x="548640" y="2901810"/>
            <a:ext cx="548640" cy="369332"/>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CPU</a:t>
            </a:r>
            <a:endParaRPr sz="2400" b="1" i="0" u="none" strike="noStrike" cap="none">
              <a:solidFill>
                <a:schemeClr val="dk1"/>
              </a:solidFill>
              <a:latin typeface="Calibri"/>
              <a:ea typeface="Calibri"/>
              <a:cs typeface="Calibri"/>
              <a:sym typeface="Calibri"/>
            </a:endParaRPr>
          </a:p>
        </p:txBody>
      </p:sp>
      <p:grpSp>
        <p:nvGrpSpPr>
          <p:cNvPr id="409" name="Google Shape;409;p16"/>
          <p:cNvGrpSpPr/>
          <p:nvPr/>
        </p:nvGrpSpPr>
        <p:grpSpPr>
          <a:xfrm>
            <a:off x="1188720" y="3023730"/>
            <a:ext cx="822960" cy="565389"/>
            <a:chOff x="1188720" y="2910840"/>
            <a:chExt cx="822960" cy="565389"/>
          </a:xfrm>
        </p:grpSpPr>
        <p:cxnSp>
          <p:nvCxnSpPr>
            <p:cNvPr id="410" name="Google Shape;410;p16"/>
            <p:cNvCxnSpPr/>
            <p:nvPr/>
          </p:nvCxnSpPr>
          <p:spPr>
            <a:xfrm>
              <a:off x="1188720" y="3474720"/>
              <a:ext cx="822960" cy="1509"/>
            </a:xfrm>
            <a:prstGeom prst="straightConnector1">
              <a:avLst/>
            </a:prstGeom>
            <a:noFill/>
            <a:ln w="25400" cap="flat" cmpd="sng">
              <a:solidFill>
                <a:schemeClr val="accent4"/>
              </a:solidFill>
              <a:prstDash val="solid"/>
              <a:round/>
              <a:headEnd type="none" w="sm" len="sm"/>
              <a:tailEnd type="triangle" w="lg" len="lg"/>
            </a:ln>
            <a:effectLst>
              <a:outerShdw blurRad="40000" dist="20000" dir="5400000" rotWithShape="0">
                <a:srgbClr val="000000">
                  <a:alpha val="37254"/>
                </a:srgbClr>
              </a:outerShdw>
            </a:effectLst>
          </p:spPr>
        </p:cxnSp>
        <p:sp>
          <p:nvSpPr>
            <p:cNvPr id="411" name="Google Shape;411;p16"/>
            <p:cNvSpPr txBox="1"/>
            <p:nvPr/>
          </p:nvSpPr>
          <p:spPr>
            <a:xfrm>
              <a:off x="1188720" y="2910840"/>
              <a:ext cx="822900" cy="492300"/>
            </a:xfrm>
            <a:prstGeom prst="rect">
              <a:avLst/>
            </a:prstGeom>
            <a:noFill/>
            <a:ln>
              <a:noFill/>
            </a:ln>
          </p:spPr>
          <p:txBody>
            <a:bodyPr spcFirstLastPara="1" wrap="square" lIns="0" tIns="0" rIns="0" bIns="0" anchor="t" anchorCtr="0">
              <a:noAutofit/>
            </a:bodyPr>
            <a:lstStyle/>
            <a:p>
              <a:pPr marL="0" marR="0" lvl="0" indent="0" algn="ctr" rtl="0">
                <a:lnSpc>
                  <a:spcPct val="7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Memory</a:t>
              </a:r>
              <a:endParaRPr sz="1400" b="0" i="0" u="none" strike="noStrike" cap="none">
                <a:solidFill>
                  <a:srgbClr val="000000"/>
                </a:solidFill>
                <a:latin typeface="Arial"/>
                <a:ea typeface="Arial"/>
                <a:cs typeface="Arial"/>
                <a:sym typeface="Arial"/>
              </a:endParaRPr>
            </a:p>
            <a:p>
              <a:pPr marL="0" marR="0" lvl="0" indent="0" algn="ctr" rtl="0">
                <a:lnSpc>
                  <a:spcPct val="7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Access</a:t>
              </a:r>
              <a:endParaRPr sz="2000" b="0" i="0" u="none" strike="noStrike" cap="none">
                <a:solidFill>
                  <a:schemeClr val="accent4"/>
                </a:solidFill>
                <a:latin typeface="Calibri"/>
                <a:ea typeface="Calibri"/>
                <a:cs typeface="Calibri"/>
                <a:sym typeface="Calibri"/>
              </a:endParaRPr>
            </a:p>
          </p:txBody>
        </p:sp>
      </p:grpSp>
      <p:cxnSp>
        <p:nvCxnSpPr>
          <p:cNvPr id="412" name="Google Shape;412;p16"/>
          <p:cNvCxnSpPr/>
          <p:nvPr/>
        </p:nvCxnSpPr>
        <p:spPr>
          <a:xfrm>
            <a:off x="6949440" y="5782170"/>
            <a:ext cx="685800" cy="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254"/>
              </a:srgbClr>
            </a:outerShdw>
          </a:effectLst>
        </p:spPr>
      </p:cxnSp>
      <p:sp>
        <p:nvSpPr>
          <p:cNvPr id="413" name="Google Shape;413;p16"/>
          <p:cNvSpPr txBox="1"/>
          <p:nvPr/>
        </p:nvSpPr>
        <p:spPr>
          <a:xfrm>
            <a:off x="0" y="5852160"/>
            <a:ext cx="9144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Path of data back to CPU</a:t>
            </a:r>
            <a:endParaRPr sz="2400" b="0" i="0" u="none" strike="noStrike" cap="none">
              <a:solidFill>
                <a:schemeClr val="dk1"/>
              </a:solidFill>
              <a:latin typeface="Calibri"/>
              <a:ea typeface="Calibri"/>
              <a:cs typeface="Calibri"/>
              <a:sym typeface="Calibri"/>
            </a:endParaRPr>
          </a:p>
        </p:txBody>
      </p:sp>
      <p:grpSp>
        <p:nvGrpSpPr>
          <p:cNvPr id="414" name="Google Shape;414;p16"/>
          <p:cNvGrpSpPr/>
          <p:nvPr/>
        </p:nvGrpSpPr>
        <p:grpSpPr>
          <a:xfrm>
            <a:off x="3429000" y="3267570"/>
            <a:ext cx="822960" cy="369332"/>
            <a:chOff x="3429000" y="3154680"/>
            <a:chExt cx="822960" cy="369332"/>
          </a:xfrm>
        </p:grpSpPr>
        <p:sp>
          <p:nvSpPr>
            <p:cNvPr id="415" name="Google Shape;415;p16"/>
            <p:cNvSpPr txBox="1"/>
            <p:nvPr/>
          </p:nvSpPr>
          <p:spPr>
            <a:xfrm>
              <a:off x="3429000" y="3154680"/>
              <a:ext cx="822960" cy="369332"/>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Miss</a:t>
              </a:r>
              <a:endParaRPr sz="1800" b="0" i="0" u="none" strike="noStrike" cap="none">
                <a:solidFill>
                  <a:schemeClr val="accent4"/>
                </a:solidFill>
                <a:latin typeface="Calibri"/>
                <a:ea typeface="Calibri"/>
                <a:cs typeface="Calibri"/>
                <a:sym typeface="Calibri"/>
              </a:endParaRPr>
            </a:p>
          </p:txBody>
        </p:sp>
        <p:cxnSp>
          <p:nvCxnSpPr>
            <p:cNvPr id="416" name="Google Shape;416;p16"/>
            <p:cNvCxnSpPr/>
            <p:nvPr/>
          </p:nvCxnSpPr>
          <p:spPr>
            <a:xfrm>
              <a:off x="3429000" y="3474720"/>
              <a:ext cx="822960" cy="1588"/>
            </a:xfrm>
            <a:prstGeom prst="straightConnector1">
              <a:avLst/>
            </a:prstGeom>
            <a:noFill/>
            <a:ln w="25400" cap="flat" cmpd="sng">
              <a:solidFill>
                <a:schemeClr val="accent4"/>
              </a:solidFill>
              <a:prstDash val="solid"/>
              <a:round/>
              <a:headEnd type="none" w="sm" len="sm"/>
              <a:tailEnd type="triangle" w="lg" len="lg"/>
            </a:ln>
            <a:effectLst>
              <a:outerShdw blurRad="40000" dist="20000" dir="5400000" rotWithShape="0">
                <a:srgbClr val="000000">
                  <a:alpha val="37254"/>
                </a:srgbClr>
              </a:outerShdw>
            </a:effectLst>
          </p:spPr>
        </p:cxnSp>
      </p:grpSp>
      <p:grpSp>
        <p:nvGrpSpPr>
          <p:cNvPr id="417" name="Google Shape;417;p16"/>
          <p:cNvGrpSpPr/>
          <p:nvPr/>
        </p:nvGrpSpPr>
        <p:grpSpPr>
          <a:xfrm>
            <a:off x="6720840" y="3267570"/>
            <a:ext cx="822960" cy="369332"/>
            <a:chOff x="6720840" y="3154680"/>
            <a:chExt cx="822960" cy="369332"/>
          </a:xfrm>
        </p:grpSpPr>
        <p:sp>
          <p:nvSpPr>
            <p:cNvPr id="418" name="Google Shape;418;p16"/>
            <p:cNvSpPr txBox="1"/>
            <p:nvPr/>
          </p:nvSpPr>
          <p:spPr>
            <a:xfrm>
              <a:off x="6720840" y="3154680"/>
              <a:ext cx="822960" cy="369332"/>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Miss</a:t>
              </a:r>
              <a:endParaRPr sz="1800" b="0" i="0" u="none" strike="noStrike" cap="none">
                <a:solidFill>
                  <a:schemeClr val="accent4"/>
                </a:solidFill>
                <a:latin typeface="Calibri"/>
                <a:ea typeface="Calibri"/>
                <a:cs typeface="Calibri"/>
                <a:sym typeface="Calibri"/>
              </a:endParaRPr>
            </a:p>
          </p:txBody>
        </p:sp>
        <p:cxnSp>
          <p:nvCxnSpPr>
            <p:cNvPr id="419" name="Google Shape;419;p16"/>
            <p:cNvCxnSpPr/>
            <p:nvPr/>
          </p:nvCxnSpPr>
          <p:spPr>
            <a:xfrm>
              <a:off x="6720840" y="3474720"/>
              <a:ext cx="822960" cy="1588"/>
            </a:xfrm>
            <a:prstGeom prst="straightConnector1">
              <a:avLst/>
            </a:prstGeom>
            <a:noFill/>
            <a:ln w="25400" cap="flat" cmpd="sng">
              <a:solidFill>
                <a:schemeClr val="accent4"/>
              </a:solidFill>
              <a:prstDash val="solid"/>
              <a:round/>
              <a:headEnd type="none" w="sm" len="sm"/>
              <a:tailEnd type="triangle" w="lg" len="lg"/>
            </a:ln>
            <a:effectLst>
              <a:outerShdw blurRad="40000" dist="20000" dir="5400000" rotWithShape="0">
                <a:srgbClr val="000000">
                  <a:alpha val="37254"/>
                </a:srgbClr>
              </a:outerShdw>
            </a:effectLst>
          </p:spPr>
        </p:cxnSp>
      </p:grpSp>
      <p:grpSp>
        <p:nvGrpSpPr>
          <p:cNvPr id="420" name="Google Shape;420;p16"/>
          <p:cNvGrpSpPr/>
          <p:nvPr/>
        </p:nvGrpSpPr>
        <p:grpSpPr>
          <a:xfrm>
            <a:off x="3108960" y="3587610"/>
            <a:ext cx="778933" cy="2194560"/>
            <a:chOff x="3108960" y="3474720"/>
            <a:chExt cx="778933" cy="2194560"/>
          </a:xfrm>
        </p:grpSpPr>
        <p:sp>
          <p:nvSpPr>
            <p:cNvPr id="421" name="Google Shape;421;p16"/>
            <p:cNvSpPr/>
            <p:nvPr/>
          </p:nvSpPr>
          <p:spPr>
            <a:xfrm>
              <a:off x="3108960" y="3474720"/>
              <a:ext cx="778933" cy="2194560"/>
            </a:xfrm>
            <a:prstGeom prst="arc">
              <a:avLst>
                <a:gd name="adj1" fmla="val 16200000"/>
                <a:gd name="adj2" fmla="val 5412594"/>
              </a:avLst>
            </a:prstGeom>
            <a:noFill/>
            <a:ln w="25400" cap="flat" cmpd="sng">
              <a:solidFill>
                <a:schemeClr val="accent6"/>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2" name="Google Shape;422;p16"/>
            <p:cNvSpPr txBox="1"/>
            <p:nvPr/>
          </p:nvSpPr>
          <p:spPr>
            <a:xfrm>
              <a:off x="3383280" y="4389120"/>
              <a:ext cx="457200" cy="369332"/>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Calibri"/>
                  <a:ea typeface="Calibri"/>
                  <a:cs typeface="Calibri"/>
                  <a:sym typeface="Calibri"/>
                </a:rPr>
                <a:t>Hit</a:t>
              </a:r>
              <a:endParaRPr sz="1800" b="0" i="0" u="none" strike="noStrike" cap="none">
                <a:solidFill>
                  <a:schemeClr val="accent6"/>
                </a:solidFill>
                <a:latin typeface="Calibri"/>
                <a:ea typeface="Calibri"/>
                <a:cs typeface="Calibri"/>
                <a:sym typeface="Calibri"/>
              </a:endParaRPr>
            </a:p>
          </p:txBody>
        </p:sp>
      </p:grpSp>
      <p:grpSp>
        <p:nvGrpSpPr>
          <p:cNvPr id="423" name="Google Shape;423;p16"/>
          <p:cNvGrpSpPr/>
          <p:nvPr/>
        </p:nvGrpSpPr>
        <p:grpSpPr>
          <a:xfrm>
            <a:off x="6400800" y="3587610"/>
            <a:ext cx="778933" cy="2194560"/>
            <a:chOff x="3108960" y="3474720"/>
            <a:chExt cx="778933" cy="2194560"/>
          </a:xfrm>
        </p:grpSpPr>
        <p:sp>
          <p:nvSpPr>
            <p:cNvPr id="424" name="Google Shape;424;p16"/>
            <p:cNvSpPr/>
            <p:nvPr/>
          </p:nvSpPr>
          <p:spPr>
            <a:xfrm>
              <a:off x="3108960" y="3474720"/>
              <a:ext cx="778933" cy="2194560"/>
            </a:xfrm>
            <a:prstGeom prst="arc">
              <a:avLst>
                <a:gd name="adj1" fmla="val 16200000"/>
                <a:gd name="adj2" fmla="val 5412594"/>
              </a:avLst>
            </a:prstGeom>
            <a:noFill/>
            <a:ln w="25400" cap="flat" cmpd="sng">
              <a:solidFill>
                <a:schemeClr val="accent6"/>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5" name="Google Shape;425;p16"/>
            <p:cNvSpPr txBox="1"/>
            <p:nvPr/>
          </p:nvSpPr>
          <p:spPr>
            <a:xfrm>
              <a:off x="3383280" y="4389120"/>
              <a:ext cx="457200" cy="369332"/>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Calibri"/>
                  <a:ea typeface="Calibri"/>
                  <a:cs typeface="Calibri"/>
                  <a:sym typeface="Calibri"/>
                </a:rPr>
                <a:t>Hit</a:t>
              </a:r>
              <a:endParaRPr sz="1800" b="0" i="0" u="none" strike="noStrike" cap="none">
                <a:solidFill>
                  <a:schemeClr val="accent6"/>
                </a:solidFill>
                <a:latin typeface="Calibri"/>
                <a:ea typeface="Calibri"/>
                <a:cs typeface="Calibri"/>
                <a:sym typeface="Calibri"/>
              </a:endParaRPr>
            </a:p>
          </p:txBody>
        </p:sp>
      </p:grpSp>
      <p:grpSp>
        <p:nvGrpSpPr>
          <p:cNvPr id="426" name="Google Shape;426;p16"/>
          <p:cNvGrpSpPr/>
          <p:nvPr/>
        </p:nvGrpSpPr>
        <p:grpSpPr>
          <a:xfrm>
            <a:off x="457200" y="1565380"/>
            <a:ext cx="2880360" cy="914400"/>
            <a:chOff x="457200" y="1478456"/>
            <a:chExt cx="2286000" cy="914400"/>
          </a:xfrm>
        </p:grpSpPr>
        <p:sp>
          <p:nvSpPr>
            <p:cNvPr id="427" name="Google Shape;427;p16"/>
            <p:cNvSpPr txBox="1"/>
            <p:nvPr/>
          </p:nvSpPr>
          <p:spPr>
            <a:xfrm>
              <a:off x="457200" y="1478456"/>
              <a:ext cx="2286000" cy="914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Legend: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	Request for data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	Return of data</a:t>
              </a:r>
              <a:endParaRPr sz="1800" b="0" i="0" u="none" strike="noStrike" cap="none" dirty="0">
                <a:solidFill>
                  <a:schemeClr val="dk1"/>
                </a:solidFill>
                <a:latin typeface="Calibri"/>
                <a:ea typeface="Calibri"/>
                <a:cs typeface="Calibri"/>
                <a:sym typeface="Calibri"/>
              </a:endParaRPr>
            </a:p>
          </p:txBody>
        </p:sp>
        <p:cxnSp>
          <p:nvCxnSpPr>
            <p:cNvPr id="428" name="Google Shape;428;p16"/>
            <p:cNvCxnSpPr/>
            <p:nvPr/>
          </p:nvCxnSpPr>
          <p:spPr>
            <a:xfrm>
              <a:off x="640080" y="1938528"/>
              <a:ext cx="274320" cy="0"/>
            </a:xfrm>
            <a:prstGeom prst="straightConnector1">
              <a:avLst/>
            </a:prstGeom>
            <a:noFill/>
            <a:ln w="25400" cap="flat" cmpd="sng">
              <a:solidFill>
                <a:schemeClr val="accent4"/>
              </a:solidFill>
              <a:prstDash val="solid"/>
              <a:round/>
              <a:headEnd type="none" w="sm" len="sm"/>
              <a:tailEnd type="none" w="sm" len="sm"/>
            </a:ln>
          </p:spPr>
        </p:cxnSp>
        <p:cxnSp>
          <p:nvCxnSpPr>
            <p:cNvPr id="429" name="Google Shape;429;p16"/>
            <p:cNvCxnSpPr/>
            <p:nvPr/>
          </p:nvCxnSpPr>
          <p:spPr>
            <a:xfrm>
              <a:off x="640080" y="2212848"/>
              <a:ext cx="274320" cy="0"/>
            </a:xfrm>
            <a:prstGeom prst="straightConnector1">
              <a:avLst/>
            </a:prstGeom>
            <a:noFill/>
            <a:ln w="25400" cap="flat" cmpd="sng">
              <a:solidFill>
                <a:schemeClr val="accent6"/>
              </a:solidFill>
              <a:prstDash val="solid"/>
              <a:round/>
              <a:headEnd type="none" w="sm" len="sm"/>
              <a:tailEnd type="none" w="sm" len="sm"/>
            </a:ln>
          </p:spPr>
        </p:cxnSp>
      </p:grpSp>
      <p:cxnSp>
        <p:nvCxnSpPr>
          <p:cNvPr id="430" name="Google Shape;430;p16"/>
          <p:cNvCxnSpPr/>
          <p:nvPr/>
        </p:nvCxnSpPr>
        <p:spPr>
          <a:xfrm>
            <a:off x="4937760" y="5782170"/>
            <a:ext cx="1828800" cy="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254"/>
              </a:srgbClr>
            </a:outerShdw>
          </a:effectLst>
        </p:spPr>
      </p:cxnSp>
      <p:cxnSp>
        <p:nvCxnSpPr>
          <p:cNvPr id="431" name="Google Shape;431;p16"/>
          <p:cNvCxnSpPr/>
          <p:nvPr/>
        </p:nvCxnSpPr>
        <p:spPr>
          <a:xfrm>
            <a:off x="3657600" y="5782170"/>
            <a:ext cx="1097280" cy="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254"/>
              </a:srgbClr>
            </a:outerShdw>
          </a:effectLst>
        </p:spPr>
      </p:cxnSp>
      <p:cxnSp>
        <p:nvCxnSpPr>
          <p:cNvPr id="432" name="Google Shape;432;p16"/>
          <p:cNvCxnSpPr/>
          <p:nvPr/>
        </p:nvCxnSpPr>
        <p:spPr>
          <a:xfrm>
            <a:off x="2697480" y="5782170"/>
            <a:ext cx="777240" cy="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254"/>
              </a:srgbClr>
            </a:outerShdw>
          </a:effectLst>
        </p:spPr>
      </p:cxnSp>
      <p:cxnSp>
        <p:nvCxnSpPr>
          <p:cNvPr id="433" name="Google Shape;433;p16"/>
          <p:cNvCxnSpPr/>
          <p:nvPr/>
        </p:nvCxnSpPr>
        <p:spPr>
          <a:xfrm>
            <a:off x="1417320" y="5782170"/>
            <a:ext cx="1097280" cy="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254"/>
              </a:srgbClr>
            </a:outerShdw>
          </a:effectLst>
        </p:spPr>
      </p:cxnSp>
      <p:grpSp>
        <p:nvGrpSpPr>
          <p:cNvPr id="434" name="Google Shape;434;p16"/>
          <p:cNvGrpSpPr/>
          <p:nvPr/>
        </p:nvGrpSpPr>
        <p:grpSpPr>
          <a:xfrm>
            <a:off x="2194560" y="2490330"/>
            <a:ext cx="914400" cy="3291840"/>
            <a:chOff x="2194560" y="2377440"/>
            <a:chExt cx="914400" cy="3291840"/>
          </a:xfrm>
        </p:grpSpPr>
        <p:sp>
          <p:nvSpPr>
            <p:cNvPr id="435" name="Google Shape;435;p16"/>
            <p:cNvSpPr/>
            <p:nvPr/>
          </p:nvSpPr>
          <p:spPr>
            <a:xfrm rot="10800000">
              <a:off x="2194560" y="2377440"/>
              <a:ext cx="914400" cy="3291840"/>
            </a:xfrm>
            <a:prstGeom prst="arc">
              <a:avLst>
                <a:gd name="adj1" fmla="val 16200000"/>
                <a:gd name="adj2" fmla="val 21121503"/>
              </a:avLst>
            </a:prstGeom>
            <a:noFill/>
            <a:ln w="25400" cap="flat" cmpd="sng">
              <a:solidFill>
                <a:schemeClr val="accent6"/>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6" name="Google Shape;436;p16"/>
            <p:cNvSpPr txBox="1"/>
            <p:nvPr/>
          </p:nvSpPr>
          <p:spPr>
            <a:xfrm>
              <a:off x="2286000" y="4663440"/>
              <a:ext cx="640080" cy="369332"/>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Calibri"/>
                  <a:ea typeface="Calibri"/>
                  <a:cs typeface="Calibri"/>
                  <a:sym typeface="Calibri"/>
                </a:rPr>
                <a:t>Store</a:t>
              </a:r>
              <a:endParaRPr sz="1800" b="0" i="0" u="none" strike="noStrike" cap="none">
                <a:solidFill>
                  <a:schemeClr val="accent6"/>
                </a:solidFill>
                <a:latin typeface="Calibri"/>
                <a:ea typeface="Calibri"/>
                <a:cs typeface="Calibri"/>
                <a:sym typeface="Calibri"/>
              </a:endParaRPr>
            </a:p>
          </p:txBody>
        </p:sp>
      </p:grpSp>
      <p:grpSp>
        <p:nvGrpSpPr>
          <p:cNvPr id="437" name="Google Shape;437;p16"/>
          <p:cNvGrpSpPr/>
          <p:nvPr/>
        </p:nvGrpSpPr>
        <p:grpSpPr>
          <a:xfrm>
            <a:off x="4526280" y="3587610"/>
            <a:ext cx="711200" cy="2194560"/>
            <a:chOff x="4526280" y="3474720"/>
            <a:chExt cx="711200" cy="2194560"/>
          </a:xfrm>
        </p:grpSpPr>
        <p:sp>
          <p:nvSpPr>
            <p:cNvPr id="438" name="Google Shape;438;p16"/>
            <p:cNvSpPr/>
            <p:nvPr/>
          </p:nvSpPr>
          <p:spPr>
            <a:xfrm rot="10800000">
              <a:off x="4526280" y="3474720"/>
              <a:ext cx="711200" cy="2194560"/>
            </a:xfrm>
            <a:prstGeom prst="arc">
              <a:avLst>
                <a:gd name="adj1" fmla="val 16200000"/>
                <a:gd name="adj2" fmla="val 21121503"/>
              </a:avLst>
            </a:prstGeom>
            <a:noFill/>
            <a:ln w="25400" cap="flat" cmpd="sng">
              <a:solidFill>
                <a:schemeClr val="accent6"/>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9" name="Google Shape;439;p16"/>
            <p:cNvSpPr txBox="1"/>
            <p:nvPr/>
          </p:nvSpPr>
          <p:spPr>
            <a:xfrm>
              <a:off x="4572000" y="4937760"/>
              <a:ext cx="640080" cy="369332"/>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Calibri"/>
                  <a:ea typeface="Calibri"/>
                  <a:cs typeface="Calibri"/>
                  <a:sym typeface="Calibri"/>
                </a:rPr>
                <a:t>Store</a:t>
              </a:r>
              <a:endParaRPr sz="1800" b="0" i="0" u="none" strike="noStrike" cap="none">
                <a:solidFill>
                  <a:schemeClr val="accent6"/>
                </a:solidFill>
                <a:latin typeface="Calibri"/>
                <a:ea typeface="Calibri"/>
                <a:cs typeface="Calibri"/>
                <a:sym typeface="Calibri"/>
              </a:endParaRPr>
            </a:p>
          </p:txBody>
        </p:sp>
      </p:grpSp>
      <p:sp>
        <p:nvSpPr>
          <p:cNvPr id="440" name="Google Shape;440;p16"/>
          <p:cNvSpPr txBox="1"/>
          <p:nvPr/>
        </p:nvSpPr>
        <p:spPr>
          <a:xfrm>
            <a:off x="426725" y="5858375"/>
            <a:ext cx="1584900" cy="369300"/>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8761D"/>
                </a:solidFill>
                <a:latin typeface="Calibri"/>
                <a:ea typeface="Calibri"/>
                <a:cs typeface="Calibri"/>
                <a:sym typeface="Calibri"/>
              </a:rPr>
              <a:t>If Write Allocate</a:t>
            </a:r>
            <a:endParaRPr sz="1800" b="0" i="0" u="none" strike="noStrike" cap="none">
              <a:solidFill>
                <a:srgbClr val="38761D"/>
              </a:solidFill>
              <a:latin typeface="Calibri"/>
              <a:ea typeface="Calibri"/>
              <a:cs typeface="Calibri"/>
              <a:sym typeface="Calibri"/>
            </a:endParaRPr>
          </a:p>
        </p:txBody>
      </p:sp>
      <p:cxnSp>
        <p:nvCxnSpPr>
          <p:cNvPr id="441" name="Google Shape;441;p16"/>
          <p:cNvCxnSpPr>
            <a:stCxn id="440" idx="3"/>
          </p:cNvCxnSpPr>
          <p:nvPr/>
        </p:nvCxnSpPr>
        <p:spPr>
          <a:xfrm rot="10800000" flipH="1">
            <a:off x="2011625" y="5274125"/>
            <a:ext cx="199800" cy="768900"/>
          </a:xfrm>
          <a:prstGeom prst="straightConnector1">
            <a:avLst/>
          </a:prstGeom>
          <a:noFill/>
          <a:ln w="28575" cap="flat" cmpd="sng">
            <a:solidFill>
              <a:srgbClr val="38761D"/>
            </a:solidFill>
            <a:prstDash val="solid"/>
            <a:round/>
            <a:headEnd type="none" w="sm" len="sm"/>
            <a:tailEnd type="triangle" w="med" len="med"/>
          </a:ln>
        </p:spPr>
      </p:cxnSp>
      <p:cxnSp>
        <p:nvCxnSpPr>
          <p:cNvPr id="442" name="Google Shape;442;p16"/>
          <p:cNvCxnSpPr>
            <a:stCxn id="440" idx="3"/>
          </p:cNvCxnSpPr>
          <p:nvPr/>
        </p:nvCxnSpPr>
        <p:spPr>
          <a:xfrm rot="10800000" flipH="1">
            <a:off x="2011625" y="5124725"/>
            <a:ext cx="2321400" cy="918300"/>
          </a:xfrm>
          <a:prstGeom prst="straightConnector1">
            <a:avLst/>
          </a:prstGeom>
          <a:noFill/>
          <a:ln w="28575" cap="flat" cmpd="sng">
            <a:solidFill>
              <a:srgbClr val="38761D"/>
            </a:solidFill>
            <a:prstDash val="solid"/>
            <a:round/>
            <a:headEnd type="none" w="sm" len="sm"/>
            <a:tailEnd type="triangle" w="med" len="med"/>
          </a:ln>
        </p:spPr>
      </p:cxnSp>
      <p:grpSp>
        <p:nvGrpSpPr>
          <p:cNvPr id="443" name="Google Shape;443;p16"/>
          <p:cNvGrpSpPr/>
          <p:nvPr/>
        </p:nvGrpSpPr>
        <p:grpSpPr>
          <a:xfrm>
            <a:off x="3451888" y="2673670"/>
            <a:ext cx="822900" cy="369300"/>
            <a:chOff x="3429000" y="3154680"/>
            <a:chExt cx="822900" cy="369300"/>
          </a:xfrm>
        </p:grpSpPr>
        <p:sp>
          <p:nvSpPr>
            <p:cNvPr id="444" name="Google Shape;444;p16"/>
            <p:cNvSpPr txBox="1"/>
            <p:nvPr/>
          </p:nvSpPr>
          <p:spPr>
            <a:xfrm>
              <a:off x="3429000" y="3154680"/>
              <a:ext cx="822900" cy="369300"/>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8761D"/>
                  </a:solidFill>
                  <a:latin typeface="Calibri"/>
                  <a:ea typeface="Calibri"/>
                  <a:cs typeface="Calibri"/>
                  <a:sym typeface="Calibri"/>
                </a:rPr>
                <a:t>Write</a:t>
              </a:r>
              <a:r>
                <a:rPr lang="en-US" sz="1800" b="0" i="0" u="none" strike="noStrike" cap="none">
                  <a:solidFill>
                    <a:schemeClr val="accent4"/>
                  </a:solidFill>
                  <a:latin typeface="Calibri"/>
                  <a:ea typeface="Calibri"/>
                  <a:cs typeface="Calibri"/>
                  <a:sym typeface="Calibri"/>
                </a:rPr>
                <a:t> </a:t>
              </a:r>
              <a:r>
                <a:rPr lang="en-US" sz="1800" b="0" i="0" u="none" strike="noStrike" cap="none">
                  <a:solidFill>
                    <a:srgbClr val="38761D"/>
                  </a:solidFill>
                  <a:latin typeface="Calibri"/>
                  <a:ea typeface="Calibri"/>
                  <a:cs typeface="Calibri"/>
                  <a:sym typeface="Calibri"/>
                </a:rPr>
                <a:t>Miss</a:t>
              </a:r>
              <a:endParaRPr sz="1800" b="0" i="0" u="none" strike="noStrike" cap="none">
                <a:solidFill>
                  <a:srgbClr val="38761D"/>
                </a:solidFill>
                <a:latin typeface="Calibri"/>
                <a:ea typeface="Calibri"/>
                <a:cs typeface="Calibri"/>
                <a:sym typeface="Calibri"/>
              </a:endParaRPr>
            </a:p>
          </p:txBody>
        </p:sp>
        <p:cxnSp>
          <p:nvCxnSpPr>
            <p:cNvPr id="445" name="Google Shape;445;p16"/>
            <p:cNvCxnSpPr/>
            <p:nvPr/>
          </p:nvCxnSpPr>
          <p:spPr>
            <a:xfrm>
              <a:off x="3429000" y="3474720"/>
              <a:ext cx="822900" cy="1500"/>
            </a:xfrm>
            <a:prstGeom prst="straightConnector1">
              <a:avLst/>
            </a:prstGeom>
            <a:noFill/>
            <a:ln w="25400" cap="flat" cmpd="sng">
              <a:solidFill>
                <a:srgbClr val="38761D"/>
              </a:solidFill>
              <a:prstDash val="solid"/>
              <a:round/>
              <a:headEnd type="none" w="sm" len="sm"/>
              <a:tailEnd type="triangle" w="lg" len="lg"/>
            </a:ln>
            <a:effectLst>
              <a:outerShdw blurRad="40000" dist="20000" dir="5400000" rotWithShape="0">
                <a:srgbClr val="000000">
                  <a:alpha val="37647"/>
                </a:srgbClr>
              </a:outerShdw>
            </a:effectLst>
          </p:spPr>
        </p:cxnSp>
      </p:grpSp>
      <p:grpSp>
        <p:nvGrpSpPr>
          <p:cNvPr id="446" name="Google Shape;446;p16"/>
          <p:cNvGrpSpPr/>
          <p:nvPr/>
        </p:nvGrpSpPr>
        <p:grpSpPr>
          <a:xfrm>
            <a:off x="6719500" y="2488545"/>
            <a:ext cx="824287" cy="369300"/>
            <a:chOff x="3427613" y="3154680"/>
            <a:chExt cx="824287" cy="369300"/>
          </a:xfrm>
        </p:grpSpPr>
        <p:sp>
          <p:nvSpPr>
            <p:cNvPr id="447" name="Google Shape;447;p16"/>
            <p:cNvSpPr txBox="1"/>
            <p:nvPr/>
          </p:nvSpPr>
          <p:spPr>
            <a:xfrm>
              <a:off x="3427613" y="3154680"/>
              <a:ext cx="822900" cy="369300"/>
            </a:xfrm>
            <a:prstGeom prst="rect">
              <a:avLst/>
            </a:prstGeom>
            <a:noFill/>
            <a:ln>
              <a:noFill/>
            </a:ln>
          </p:spPr>
          <p:txBody>
            <a:bodyPr spcFirstLastPara="1" wrap="square" lIns="0" tIns="45700" rIns="0"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8761D"/>
                  </a:solidFill>
                  <a:latin typeface="Calibri"/>
                  <a:ea typeface="Calibri"/>
                  <a:cs typeface="Calibri"/>
                  <a:sym typeface="Calibri"/>
                </a:rPr>
                <a:t>Write</a:t>
              </a:r>
              <a:r>
                <a:rPr lang="en-US" sz="1800" b="0" i="0" u="none" strike="noStrike" cap="none">
                  <a:solidFill>
                    <a:schemeClr val="accent4"/>
                  </a:solidFill>
                  <a:latin typeface="Calibri"/>
                  <a:ea typeface="Calibri"/>
                  <a:cs typeface="Calibri"/>
                  <a:sym typeface="Calibri"/>
                </a:rPr>
                <a:t> </a:t>
              </a:r>
              <a:r>
                <a:rPr lang="en-US" sz="1800" b="0" i="0" u="none" strike="noStrike" cap="none">
                  <a:solidFill>
                    <a:srgbClr val="38761D"/>
                  </a:solidFill>
                  <a:latin typeface="Calibri"/>
                  <a:ea typeface="Calibri"/>
                  <a:cs typeface="Calibri"/>
                  <a:sym typeface="Calibri"/>
                </a:rPr>
                <a:t>Miss</a:t>
              </a:r>
              <a:endParaRPr sz="1800" b="0" i="0" u="none" strike="noStrike" cap="none">
                <a:solidFill>
                  <a:srgbClr val="38761D"/>
                </a:solidFill>
                <a:latin typeface="Calibri"/>
                <a:ea typeface="Calibri"/>
                <a:cs typeface="Calibri"/>
                <a:sym typeface="Calibri"/>
              </a:endParaRPr>
            </a:p>
          </p:txBody>
        </p:sp>
        <p:cxnSp>
          <p:nvCxnSpPr>
            <p:cNvPr id="448" name="Google Shape;448;p16"/>
            <p:cNvCxnSpPr/>
            <p:nvPr/>
          </p:nvCxnSpPr>
          <p:spPr>
            <a:xfrm>
              <a:off x="3429000" y="3474720"/>
              <a:ext cx="822900" cy="1500"/>
            </a:xfrm>
            <a:prstGeom prst="straightConnector1">
              <a:avLst/>
            </a:prstGeom>
            <a:noFill/>
            <a:ln w="25400" cap="flat" cmpd="sng">
              <a:solidFill>
                <a:srgbClr val="38761D"/>
              </a:solidFill>
              <a:prstDash val="solid"/>
              <a:round/>
              <a:headEnd type="none" w="sm" len="sm"/>
              <a:tailEnd type="triangle" w="lg" len="lg"/>
            </a:ln>
            <a:effectLst>
              <a:outerShdw blurRad="40000" dist="20000" dir="5400000" rotWithShape="0">
                <a:srgbClr val="000000">
                  <a:alpha val="37647"/>
                </a:srgbClr>
              </a:outerShdw>
            </a:effectLst>
          </p:spPr>
        </p:cxnSp>
      </p:grpSp>
    </p:spTree>
    <p:extLst>
      <p:ext uri="{BB962C8B-B14F-4D97-AF65-F5344CB8AC3E}">
        <p14:creationId xmlns:p14="http://schemas.microsoft.com/office/powerpoint/2010/main" val="304965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2"/>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443"/>
                                        </p:tgtEl>
                                        <p:attrNameLst>
                                          <p:attrName>style.visibility</p:attrName>
                                        </p:attrNameLst>
                                      </p:cBhvr>
                                      <p:to>
                                        <p:strVal val="visible"/>
                                      </p:to>
                                    </p:set>
                                    <p:animEffect transition="in" filter="fade">
                                      <p:cBhvr>
                                        <p:cTn id="19" dur="1000"/>
                                        <p:tgtEl>
                                          <p:spTgt spid="443"/>
                                        </p:tgtEl>
                                      </p:cBhvr>
                                    </p:animEffect>
                                  </p:childTnLst>
                                </p:cTn>
                              </p:par>
                              <p:par>
                                <p:cTn id="20" presetID="10" presetClass="entr" presetSubtype="0" fill="hold" nodeType="withEffect">
                                  <p:stCondLst>
                                    <p:cond delay="0"/>
                                  </p:stCondLst>
                                  <p:childTnLst>
                                    <p:set>
                                      <p:cBhvr>
                                        <p:cTn id="21" dur="1" fill="hold">
                                          <p:stCondLst>
                                            <p:cond delay="0"/>
                                          </p:stCondLst>
                                        </p:cTn>
                                        <p:tgtEl>
                                          <p:spTgt spid="446"/>
                                        </p:tgtEl>
                                        <p:attrNameLst>
                                          <p:attrName>style.visibility</p:attrName>
                                        </p:attrNameLst>
                                      </p:cBhvr>
                                      <p:to>
                                        <p:strVal val="visible"/>
                                      </p:to>
                                    </p:set>
                                    <p:animEffect transition="in" filter="fade">
                                      <p:cBhvr>
                                        <p:cTn id="22" dur="1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E700-5E4C-EF4D-A8C3-091D57BE2B09}"/>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dirty="0">
                <a:solidFill>
                  <a:srgbClr val="FF0000"/>
                </a:solidFill>
              </a:rPr>
              <a:t>In this class we will study</a:t>
            </a:r>
          </a:p>
        </p:txBody>
      </p:sp>
      <p:sp>
        <p:nvSpPr>
          <p:cNvPr id="3" name="Content Placeholder 2">
            <a:extLst>
              <a:ext uri="{FF2B5EF4-FFF2-40B4-BE49-F238E27FC236}">
                <a16:creationId xmlns:a16="http://schemas.microsoft.com/office/drawing/2014/main" id="{493203DE-F7B1-C24C-B3D3-8C41B1580F1E}"/>
              </a:ext>
            </a:extLst>
          </p:cNvPr>
          <p:cNvSpPr>
            <a:spLocks noGrp="1"/>
          </p:cNvSpPr>
          <p:nvPr>
            <p:ph idx="1"/>
          </p:nvPr>
        </p:nvSpPr>
        <p:spPr>
          <a:xfrm>
            <a:off x="539552" y="1196975"/>
            <a:ext cx="8064698" cy="5184775"/>
          </a:xfrm>
        </p:spPr>
        <p:txBody>
          <a:bodyPr/>
          <a:lstStyle/>
          <a:p>
            <a:r>
              <a:rPr lang="en-US" dirty="0"/>
              <a:t>Cache Memory – Performance</a:t>
            </a:r>
          </a:p>
          <a:p>
            <a:r>
              <a:rPr lang="en-US" dirty="0"/>
              <a:t>Understanding Cache Misses</a:t>
            </a:r>
          </a:p>
          <a:p>
            <a:r>
              <a:rPr lang="en-US" dirty="0"/>
              <a:t>Average Memory Access Time (AMAT)</a:t>
            </a:r>
          </a:p>
          <a:p>
            <a:r>
              <a:rPr lang="en-US" dirty="0"/>
              <a:t>Pipelined Datapath with Cache Memory</a:t>
            </a:r>
          </a:p>
        </p:txBody>
      </p:sp>
    </p:spTree>
    <p:extLst>
      <p:ext uri="{BB962C8B-B14F-4D97-AF65-F5344CB8AC3E}">
        <p14:creationId xmlns:p14="http://schemas.microsoft.com/office/powerpoint/2010/main" val="227513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3">
            <a:extLst>
              <a:ext uri="{FF2B5EF4-FFF2-40B4-BE49-F238E27FC236}">
                <a16:creationId xmlns:a16="http://schemas.microsoft.com/office/drawing/2014/main" id="{4B2E535C-774C-4F49-AD28-4D8432735A82}"/>
              </a:ext>
            </a:extLst>
          </p:cNvPr>
          <p:cNvSpPr>
            <a:spLocks noGrp="1" noChangeArrowheads="1"/>
          </p:cNvSpPr>
          <p:nvPr>
            <p:ph type="ctrTitle"/>
          </p:nvPr>
        </p:nvSpPr>
        <p:spPr>
          <a:xfrm>
            <a:off x="611560" y="2060848"/>
            <a:ext cx="7772400" cy="1470025"/>
          </a:xfrm>
        </p:spPr>
        <p:txBody>
          <a:bodyPr/>
          <a:lstStyle/>
          <a:p>
            <a:pPr marL="0" indent="0"/>
            <a:r>
              <a:rPr lang="en-US" altLang="en-US" dirty="0"/>
              <a:t>Cache Memory: Performance</a:t>
            </a:r>
          </a:p>
        </p:txBody>
      </p:sp>
    </p:spTree>
    <p:extLst>
      <p:ext uri="{BB962C8B-B14F-4D97-AF65-F5344CB8AC3E}">
        <p14:creationId xmlns:p14="http://schemas.microsoft.com/office/powerpoint/2010/main" val="124181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Cache Performance Metrics</a:t>
            </a:r>
          </a:p>
        </p:txBody>
      </p:sp>
      <p:sp>
        <p:nvSpPr>
          <p:cNvPr id="114691" name="Rectangle 3"/>
          <p:cNvSpPr>
            <a:spLocks noGrp="1" noChangeArrowheads="1"/>
          </p:cNvSpPr>
          <p:nvPr>
            <p:ph type="body" idx="1"/>
          </p:nvPr>
        </p:nvSpPr>
        <p:spPr>
          <a:xfrm>
            <a:off x="396875" y="1052736"/>
            <a:ext cx="8594725" cy="5400600"/>
          </a:xfrm>
        </p:spPr>
        <p:txBody>
          <a:bodyPr>
            <a:normAutofit fontScale="92500" lnSpcReduction="20000"/>
          </a:bodyPr>
          <a:lstStyle/>
          <a:p>
            <a:r>
              <a:rPr lang="en-GB" dirty="0">
                <a:solidFill>
                  <a:srgbClr val="FF0000"/>
                </a:solidFill>
              </a:rPr>
              <a:t>Hit Rate</a:t>
            </a:r>
            <a:endParaRPr lang="en-GB" dirty="0"/>
          </a:p>
          <a:p>
            <a:pPr lvl="1"/>
            <a:r>
              <a:rPr lang="en-US" dirty="0">
                <a:solidFill>
                  <a:schemeClr val="dk1"/>
                </a:solidFill>
                <a:latin typeface="Calibri"/>
                <a:ea typeface="Calibri"/>
                <a:cs typeface="Calibri"/>
                <a:sym typeface="Calibri"/>
              </a:rPr>
              <a:t>Percentage of memory accesses in a program or set of instructions that result in a cache hit</a:t>
            </a:r>
          </a:p>
          <a:p>
            <a:pPr lvl="1"/>
            <a:r>
              <a:rPr lang="en-US" dirty="0">
                <a:solidFill>
                  <a:schemeClr val="dk1"/>
                </a:solidFill>
                <a:latin typeface="Calibri"/>
                <a:cs typeface="Calibri"/>
                <a:sym typeface="Calibri"/>
              </a:rPr>
              <a:t>In cache, which is almost million times smaller than MM, the hit rate is 90%-95% (</a:t>
            </a:r>
            <a:r>
              <a:rPr lang="en-US" dirty="0" err="1">
                <a:solidFill>
                  <a:schemeClr val="dk1"/>
                </a:solidFill>
                <a:latin typeface="Calibri"/>
                <a:cs typeface="Calibri"/>
                <a:sym typeface="Calibri"/>
              </a:rPr>
              <a:t>eg</a:t>
            </a:r>
            <a:r>
              <a:rPr lang="en-US" dirty="0">
                <a:solidFill>
                  <a:schemeClr val="dk1"/>
                </a:solidFill>
                <a:latin typeface="Calibri"/>
                <a:cs typeface="Calibri"/>
                <a:sym typeface="Calibri"/>
              </a:rPr>
              <a:t> 4KiB cache vs 4 </a:t>
            </a:r>
            <a:r>
              <a:rPr lang="en-US" dirty="0" err="1">
                <a:solidFill>
                  <a:schemeClr val="dk1"/>
                </a:solidFill>
                <a:latin typeface="Calibri"/>
                <a:cs typeface="Calibri"/>
                <a:sym typeface="Calibri"/>
              </a:rPr>
              <a:t>GiB</a:t>
            </a:r>
            <a:r>
              <a:rPr lang="en-US" dirty="0">
                <a:solidFill>
                  <a:schemeClr val="dk1"/>
                </a:solidFill>
                <a:latin typeface="Calibri"/>
                <a:cs typeface="Calibri"/>
                <a:sym typeface="Calibri"/>
              </a:rPr>
              <a:t> Main Memory)</a:t>
            </a:r>
            <a:endParaRPr lang="en-GB" dirty="0"/>
          </a:p>
          <a:p>
            <a:pPr lvl="1"/>
            <a:r>
              <a:rPr lang="en-US" dirty="0"/>
              <a:t>Hit Rate 	= No of hits / No of memory accesses</a:t>
            </a:r>
          </a:p>
          <a:p>
            <a:pPr marL="457200" lvl="1" indent="0">
              <a:buNone/>
            </a:pPr>
            <a:r>
              <a:rPr lang="en-US" dirty="0"/>
              <a:t>		= 1 – Miss Rate</a:t>
            </a:r>
            <a:endParaRPr lang="en-GB" dirty="0"/>
          </a:p>
          <a:p>
            <a:r>
              <a:rPr lang="en-GB" dirty="0">
                <a:solidFill>
                  <a:srgbClr val="FF0000"/>
                </a:solidFill>
              </a:rPr>
              <a:t>Miss Rate</a:t>
            </a:r>
          </a:p>
          <a:p>
            <a:pPr lvl="1"/>
            <a:r>
              <a:rPr lang="en-GB" dirty="0"/>
              <a:t>Fraction of memory references that are  not found in cache (misses / accesses)</a:t>
            </a:r>
            <a:br>
              <a:rPr lang="en-GB" dirty="0"/>
            </a:br>
            <a:r>
              <a:rPr lang="en-GB" dirty="0">
                <a:solidFill>
                  <a:srgbClr val="FF0000"/>
                </a:solidFill>
              </a:rPr>
              <a:t>= 1 – hit rate</a:t>
            </a:r>
          </a:p>
          <a:p>
            <a:pPr lvl="1"/>
            <a:r>
              <a:rPr lang="en-GB" dirty="0"/>
              <a:t>Typical numbers (in percentages):</a:t>
            </a:r>
          </a:p>
          <a:p>
            <a:pPr lvl="2"/>
            <a:r>
              <a:rPr lang="en-GB" dirty="0"/>
              <a:t>3-10% for L1</a:t>
            </a:r>
          </a:p>
          <a:p>
            <a:pPr lvl="2"/>
            <a:r>
              <a:rPr lang="en-GB" dirty="0"/>
              <a:t>Can be quite small (e.g., &lt; 1%) for L2, depending on size, etc.</a:t>
            </a:r>
          </a:p>
          <a:p>
            <a:r>
              <a:rPr lang="en-GB" dirty="0">
                <a:solidFill>
                  <a:srgbClr val="FF0000"/>
                </a:solidFill>
              </a:rPr>
              <a:t>Miss Penalty</a:t>
            </a:r>
          </a:p>
          <a:p>
            <a:pPr lvl="1"/>
            <a:r>
              <a:rPr lang="en-GB" dirty="0"/>
              <a:t>Time it takes to service a miss</a:t>
            </a:r>
          </a:p>
          <a:p>
            <a:pPr lvl="1"/>
            <a:r>
              <a:rPr lang="en-GB" dirty="0"/>
              <a:t>Additional time required because of a miss (to replace a block in the cache from lower level)</a:t>
            </a:r>
          </a:p>
          <a:p>
            <a:pPr lvl="2"/>
            <a:r>
              <a:rPr lang="en-GB" dirty="0"/>
              <a:t>Typically 1000 cycles for main memory</a:t>
            </a:r>
          </a:p>
        </p:txBody>
      </p:sp>
    </p:spTree>
    <p:extLst>
      <p:ext uri="{BB962C8B-B14F-4D97-AF65-F5344CB8AC3E}">
        <p14:creationId xmlns:p14="http://schemas.microsoft.com/office/powerpoint/2010/main" val="1771584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1">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1">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C27D-F38A-BF42-ABC3-A6E6C5717870}"/>
              </a:ext>
            </a:extLst>
          </p:cNvPr>
          <p:cNvSpPr>
            <a:spLocks noGrp="1"/>
          </p:cNvSpPr>
          <p:nvPr>
            <p:ph type="title"/>
          </p:nvPr>
        </p:nvSpPr>
        <p:spPr/>
        <p:txBody>
          <a:bodyPr/>
          <a:lstStyle/>
          <a:p>
            <a:r>
              <a:rPr lang="en-GB" dirty="0"/>
              <a:t>Cache Performance Metrics</a:t>
            </a:r>
            <a:endParaRPr lang="en-US" dirty="0"/>
          </a:p>
        </p:txBody>
      </p:sp>
      <p:sp>
        <p:nvSpPr>
          <p:cNvPr id="3" name="Content Placeholder 2">
            <a:extLst>
              <a:ext uri="{FF2B5EF4-FFF2-40B4-BE49-F238E27FC236}">
                <a16:creationId xmlns:a16="http://schemas.microsoft.com/office/drawing/2014/main" id="{1E64990D-62B3-A04D-B572-8C156319969A}"/>
              </a:ext>
            </a:extLst>
          </p:cNvPr>
          <p:cNvSpPr>
            <a:spLocks noGrp="1"/>
          </p:cNvSpPr>
          <p:nvPr>
            <p:ph idx="1"/>
          </p:nvPr>
        </p:nvSpPr>
        <p:spPr/>
        <p:txBody>
          <a:bodyPr/>
          <a:lstStyle/>
          <a:p>
            <a:r>
              <a:rPr lang="en-GB" dirty="0">
                <a:solidFill>
                  <a:srgbClr val="FF0000"/>
                </a:solidFill>
              </a:rPr>
              <a:t>Hit Time</a:t>
            </a:r>
          </a:p>
          <a:p>
            <a:pPr lvl="1"/>
            <a:r>
              <a:rPr lang="en-GB" dirty="0"/>
              <a:t>Time to deliver a line (block)  in the cache to the processor</a:t>
            </a:r>
          </a:p>
          <a:p>
            <a:pPr lvl="2"/>
            <a:r>
              <a:rPr lang="en-GB" dirty="0"/>
              <a:t>Includes time to determine whether the line is in the cache (tag comparison)</a:t>
            </a:r>
          </a:p>
          <a:p>
            <a:r>
              <a:rPr lang="en-US" dirty="0"/>
              <a:t>Note that cache is a circuit structure that sits inside core of the processor. It’s critical path component for the processor</a:t>
            </a:r>
          </a:p>
          <a:p>
            <a:r>
              <a:rPr lang="en-US" dirty="0"/>
              <a:t>Cache has to be properly chosen so that it doesn’t impact the cycle time of the processor</a:t>
            </a:r>
          </a:p>
          <a:p>
            <a:r>
              <a:rPr lang="en-US" dirty="0"/>
              <a:t>Hit time of the cash is in </a:t>
            </a:r>
            <a:r>
              <a:rPr lang="en-US" dirty="0" err="1">
                <a:solidFill>
                  <a:srgbClr val="0070C0"/>
                </a:solidFill>
              </a:rPr>
              <a:t>nano</a:t>
            </a:r>
            <a:r>
              <a:rPr lang="en-US" dirty="0">
                <a:solidFill>
                  <a:srgbClr val="0070C0"/>
                </a:solidFill>
              </a:rPr>
              <a:t> seconds </a:t>
            </a:r>
            <a:r>
              <a:rPr lang="en-US" dirty="0"/>
              <a:t>– usually one fourth of a cycle</a:t>
            </a:r>
          </a:p>
        </p:txBody>
      </p:sp>
    </p:spTree>
    <p:extLst>
      <p:ext uri="{BB962C8B-B14F-4D97-AF65-F5344CB8AC3E}">
        <p14:creationId xmlns:p14="http://schemas.microsoft.com/office/powerpoint/2010/main" val="399673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3">
            <a:extLst>
              <a:ext uri="{FF2B5EF4-FFF2-40B4-BE49-F238E27FC236}">
                <a16:creationId xmlns:a16="http://schemas.microsoft.com/office/drawing/2014/main" id="{4B2E535C-774C-4F49-AD28-4D8432735A82}"/>
              </a:ext>
            </a:extLst>
          </p:cNvPr>
          <p:cNvSpPr>
            <a:spLocks noGrp="1" noChangeArrowheads="1"/>
          </p:cNvSpPr>
          <p:nvPr>
            <p:ph type="ctrTitle"/>
          </p:nvPr>
        </p:nvSpPr>
        <p:spPr>
          <a:xfrm>
            <a:off x="611560" y="2060848"/>
            <a:ext cx="7772400" cy="1470025"/>
          </a:xfrm>
        </p:spPr>
        <p:txBody>
          <a:bodyPr/>
          <a:lstStyle/>
          <a:p>
            <a:pPr marL="0" indent="0"/>
            <a:r>
              <a:rPr lang="en-US" altLang="en-US" dirty="0"/>
              <a:t>Understanding Cache Misses</a:t>
            </a:r>
          </a:p>
        </p:txBody>
      </p:sp>
    </p:spTree>
    <p:extLst>
      <p:ext uri="{BB962C8B-B14F-4D97-AF65-F5344CB8AC3E}">
        <p14:creationId xmlns:p14="http://schemas.microsoft.com/office/powerpoint/2010/main" val="94614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a:xfrm>
            <a:off x="388761" y="188640"/>
            <a:ext cx="8215687" cy="504056"/>
          </a:xfrm>
        </p:spPr>
        <p:txBody>
          <a:bodyPr/>
          <a:lstStyle/>
          <a:p>
            <a:br>
              <a:rPr lang="en-US" sz="3200" dirty="0">
                <a:solidFill>
                  <a:srgbClr val="FF0000"/>
                </a:solidFill>
              </a:rPr>
            </a:br>
            <a:r>
              <a:rPr lang="en-US" sz="3200" dirty="0">
                <a:solidFill>
                  <a:srgbClr val="FF0000"/>
                </a:solidFill>
              </a:rPr>
              <a:t> Types of Cache Misses</a:t>
            </a:r>
          </a:p>
        </p:txBody>
      </p:sp>
      <p:sp>
        <p:nvSpPr>
          <p:cNvPr id="138245" name="Rectangle 5"/>
          <p:cNvSpPr>
            <a:spLocks noGrp="1" noChangeArrowheads="1"/>
          </p:cNvSpPr>
          <p:nvPr>
            <p:ph idx="1"/>
          </p:nvPr>
        </p:nvSpPr>
        <p:spPr/>
        <p:txBody>
          <a:bodyPr/>
          <a:lstStyle/>
          <a:p>
            <a:r>
              <a:rPr lang="en-US" dirty="0">
                <a:solidFill>
                  <a:srgbClr val="FF0000"/>
                </a:solidFill>
              </a:rPr>
              <a:t>Cold (compulsory) miss</a:t>
            </a:r>
          </a:p>
          <a:p>
            <a:pPr lvl="1"/>
            <a:r>
              <a:rPr lang="en-US" dirty="0"/>
              <a:t>Cold misses occur because the cache starts empty and this is the first reference to the block</a:t>
            </a:r>
          </a:p>
          <a:p>
            <a:pPr lvl="1"/>
            <a:r>
              <a:rPr lang="en-US" altLang="en-US" dirty="0">
                <a:solidFill>
                  <a:srgbClr val="0070C0"/>
                </a:solidFill>
              </a:rPr>
              <a:t>Cold fact of life</a:t>
            </a:r>
            <a:r>
              <a:rPr lang="en-US" altLang="en-US" dirty="0"/>
              <a:t>: not a whole lot you can do about it</a:t>
            </a:r>
          </a:p>
          <a:p>
            <a:pPr lvl="1"/>
            <a:r>
              <a:rPr lang="en-US" altLang="en-US" dirty="0"/>
              <a:t>If you are going to run “billions” of instruction, Compulsory Misses are insignificant</a:t>
            </a:r>
          </a:p>
          <a:p>
            <a:pPr lvl="2"/>
            <a:endParaRPr lang="en-US" dirty="0"/>
          </a:p>
          <a:p>
            <a:r>
              <a:rPr lang="en-US" dirty="0">
                <a:solidFill>
                  <a:srgbClr val="FF0000"/>
                </a:solidFill>
              </a:rPr>
              <a:t>Capacity miss</a:t>
            </a:r>
          </a:p>
          <a:p>
            <a:pPr lvl="1"/>
            <a:r>
              <a:rPr lang="en-US" dirty="0"/>
              <a:t>Occurs when the set of active cache blocks (</a:t>
            </a:r>
            <a:r>
              <a:rPr lang="en-US" dirty="0">
                <a:solidFill>
                  <a:srgbClr val="0070C0"/>
                </a:solidFill>
              </a:rPr>
              <a:t>working set</a:t>
            </a:r>
            <a:r>
              <a:rPr lang="en-US" dirty="0"/>
              <a:t>) is larger than the cache</a:t>
            </a:r>
          </a:p>
          <a:p>
            <a:pPr lvl="1"/>
            <a:r>
              <a:rPr lang="en-US" altLang="en-US" dirty="0"/>
              <a:t>Solution: increase cache size</a:t>
            </a:r>
          </a:p>
          <a:p>
            <a:pPr marL="457200" lvl="1" indent="0">
              <a:buNone/>
            </a:pPr>
            <a:endParaRPr lang="en-US" dirty="0"/>
          </a:p>
        </p:txBody>
      </p:sp>
      <p:sp>
        <p:nvSpPr>
          <p:cNvPr id="4" name="TextBox 3">
            <a:extLst>
              <a:ext uri="{FF2B5EF4-FFF2-40B4-BE49-F238E27FC236}">
                <a16:creationId xmlns:a16="http://schemas.microsoft.com/office/drawing/2014/main" id="{EBF72BDE-DC86-6644-85B3-DFA791CC436F}"/>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6637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9AE2B-9167-A144-9F7D-6F46C05AF3CA}"/>
              </a:ext>
            </a:extLst>
          </p:cNvPr>
          <p:cNvSpPr>
            <a:spLocks noGrp="1"/>
          </p:cNvSpPr>
          <p:nvPr>
            <p:ph idx="1"/>
          </p:nvPr>
        </p:nvSpPr>
        <p:spPr/>
        <p:txBody>
          <a:bodyPr/>
          <a:lstStyle/>
          <a:p>
            <a:pPr marL="0" indent="0">
              <a:buNone/>
            </a:pPr>
            <a:r>
              <a:rPr lang="en-US" dirty="0">
                <a:solidFill>
                  <a:srgbClr val="FF0000"/>
                </a:solidFill>
              </a:rPr>
              <a:t>Conflict (Collision) miss </a:t>
            </a:r>
          </a:p>
          <a:p>
            <a:r>
              <a:rPr lang="en-US" altLang="en-US" dirty="0"/>
              <a:t>Multiple  memory locations  mapped to the same cache location</a:t>
            </a:r>
            <a:endParaRPr lang="en-US" dirty="0"/>
          </a:p>
          <a:p>
            <a:r>
              <a:rPr lang="en-US" dirty="0"/>
              <a:t>Block </a:t>
            </a:r>
            <a:r>
              <a:rPr lang="en-US" dirty="0" err="1"/>
              <a:t>i</a:t>
            </a:r>
            <a:r>
              <a:rPr lang="en-US" dirty="0"/>
              <a:t> at level k+1 must be placed in block (</a:t>
            </a:r>
            <a:r>
              <a:rPr lang="en-US" dirty="0" err="1"/>
              <a:t>i</a:t>
            </a:r>
            <a:r>
              <a:rPr lang="en-US" dirty="0"/>
              <a:t> mod 4) at level k</a:t>
            </a:r>
          </a:p>
          <a:p>
            <a:r>
              <a:rPr lang="en-US" dirty="0"/>
              <a:t>Conflict misses occur when the level k cache is large enough, but multiple data objects all map to the same level k block.</a:t>
            </a:r>
          </a:p>
          <a:p>
            <a:pPr lvl="1"/>
            <a:r>
              <a:rPr lang="en-US" dirty="0"/>
              <a:t>E.g. Referencing blocks 0, 8, 0, 8, 0, 8, ... would miss every time</a:t>
            </a:r>
          </a:p>
          <a:p>
            <a:r>
              <a:rPr lang="en-US" altLang="en-US" dirty="0"/>
              <a:t>Solution 1: increase  cache size</a:t>
            </a:r>
          </a:p>
          <a:p>
            <a:r>
              <a:rPr lang="en-US" altLang="en-US" dirty="0"/>
              <a:t>Solution 2: increase associativity</a:t>
            </a:r>
          </a:p>
          <a:p>
            <a:pPr marL="0" indent="0">
              <a:buNone/>
            </a:pPr>
            <a:endParaRPr lang="en-US" dirty="0"/>
          </a:p>
          <a:p>
            <a:endParaRPr lang="en-US" dirty="0"/>
          </a:p>
        </p:txBody>
      </p:sp>
      <p:sp>
        <p:nvSpPr>
          <p:cNvPr id="4" name="Rectangle 4">
            <a:extLst>
              <a:ext uri="{FF2B5EF4-FFF2-40B4-BE49-F238E27FC236}">
                <a16:creationId xmlns:a16="http://schemas.microsoft.com/office/drawing/2014/main" id="{ADC781D8-D95C-9949-9856-66EA0A93AD0A}"/>
              </a:ext>
            </a:extLst>
          </p:cNvPr>
          <p:cNvSpPr>
            <a:spLocks noGrp="1" noChangeArrowheads="1"/>
          </p:cNvSpPr>
          <p:nvPr>
            <p:ph type="title"/>
          </p:nvPr>
        </p:nvSpPr>
        <p:spPr>
          <a:xfrm>
            <a:off x="388761" y="188640"/>
            <a:ext cx="8215687" cy="504056"/>
          </a:xfrm>
        </p:spPr>
        <p:txBody>
          <a:bodyPr/>
          <a:lstStyle/>
          <a:p>
            <a:br>
              <a:rPr lang="en-US" sz="3200" dirty="0">
                <a:solidFill>
                  <a:srgbClr val="FF0000"/>
                </a:solidFill>
              </a:rPr>
            </a:br>
            <a:r>
              <a:rPr lang="en-US" sz="3200" dirty="0">
                <a:solidFill>
                  <a:srgbClr val="FF0000"/>
                </a:solidFill>
              </a:rPr>
              <a:t> Types of Cache Misses</a:t>
            </a:r>
          </a:p>
        </p:txBody>
      </p:sp>
      <p:sp>
        <p:nvSpPr>
          <p:cNvPr id="5" name="AutoShape 195">
            <a:extLst>
              <a:ext uri="{FF2B5EF4-FFF2-40B4-BE49-F238E27FC236}">
                <a16:creationId xmlns:a16="http://schemas.microsoft.com/office/drawing/2014/main" id="{B1916E86-5D97-334B-BE25-CE44C0148921}"/>
              </a:ext>
            </a:extLst>
          </p:cNvPr>
          <p:cNvSpPr>
            <a:spLocks noChangeAspect="1" noChangeArrowheads="1"/>
          </p:cNvSpPr>
          <p:nvPr/>
        </p:nvSpPr>
        <p:spPr bwMode="auto">
          <a:xfrm>
            <a:off x="6876256" y="4581128"/>
            <a:ext cx="1601560" cy="1498055"/>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Tree>
    <p:extLst>
      <p:ext uri="{BB962C8B-B14F-4D97-AF65-F5344CB8AC3E}">
        <p14:creationId xmlns:p14="http://schemas.microsoft.com/office/powerpoint/2010/main" val="3348520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D7F4AC24-0D94-5F49-9EB8-AC913473463D}" vid="{2C6032DB-F1FC-3944-A4F0-BBD4C3C1639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7F4AC24-0D94-5F49-9EB8-AC913473463D}" vid="{DCD20C75-C3B3-BE48-8012-BD7BE03485AB}"/>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11101</TotalTime>
  <Words>2146</Words>
  <Application>Microsoft Macintosh PowerPoint</Application>
  <PresentationFormat>On-screen Show (4:3)</PresentationFormat>
  <Paragraphs>303</Paragraphs>
  <Slides>29</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ＭＳ Ｐゴシック</vt:lpstr>
      <vt:lpstr>Arial</vt:lpstr>
      <vt:lpstr>Arial Narrow</vt:lpstr>
      <vt:lpstr>Calibri</vt:lpstr>
      <vt:lpstr>Calibri Light</vt:lpstr>
      <vt:lpstr>Courier New</vt:lpstr>
      <vt:lpstr>Times New Roman</vt:lpstr>
      <vt:lpstr>Wingdings</vt:lpstr>
      <vt:lpstr>Wingdings 2</vt:lpstr>
      <vt:lpstr>template2007</vt:lpstr>
      <vt:lpstr>Custom Design</vt:lpstr>
      <vt:lpstr>CS211 Computer Architecture Lecture 38: Cache – 4 : Cache Memory Performance </vt:lpstr>
      <vt:lpstr>Acknowledgements</vt:lpstr>
      <vt:lpstr>In this class we will study</vt:lpstr>
      <vt:lpstr>Cache Memory: Performance</vt:lpstr>
      <vt:lpstr>Cache Performance Metrics</vt:lpstr>
      <vt:lpstr>Cache Performance Metrics</vt:lpstr>
      <vt:lpstr>Understanding Cache Misses</vt:lpstr>
      <vt:lpstr>  Types of Cache Misses</vt:lpstr>
      <vt:lpstr>  Types of Cache Misses</vt:lpstr>
      <vt:lpstr>Miss Rate vs. Cache Size on the Integer Portion of SPECCPU2000</vt:lpstr>
      <vt:lpstr>3Cs Analysis</vt:lpstr>
      <vt:lpstr>Average Memory Access Time (AMAT)</vt:lpstr>
      <vt:lpstr>Memory Performance</vt:lpstr>
      <vt:lpstr>How to reduce AMAT?</vt:lpstr>
      <vt:lpstr>Reducing Miss Rate: 3Cs</vt:lpstr>
      <vt:lpstr>Reducing Miss Penalty</vt:lpstr>
      <vt:lpstr>AMAT Example</vt:lpstr>
      <vt:lpstr>Multilevel Cache Design Considerations</vt:lpstr>
      <vt:lpstr>Multilevel Cache AMAT</vt:lpstr>
      <vt:lpstr>Cache Design Space</vt:lpstr>
      <vt:lpstr>Effect of Block and Cache Sizes on Miss Rate</vt:lpstr>
      <vt:lpstr>Benefits of Set-Associative Caches</vt:lpstr>
      <vt:lpstr>Impact of Larger Cache on AMAT?</vt:lpstr>
      <vt:lpstr>Increasing Block Size (self reading)</vt:lpstr>
      <vt:lpstr>Increasing Associativity? (self reading)</vt:lpstr>
      <vt:lpstr>Pipelined datapath with Cache Memory</vt:lpstr>
      <vt:lpstr>Pipelined RISC-V RV32I Datapath (with Instruction and Data Caches)</vt:lpstr>
      <vt:lpstr>Summary</vt:lpstr>
      <vt:lpstr>Multilevel Cache Diagram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305 Computer Architecture Lecture 34: Cache - 4</dc:title>
  <dc:creator>Microsoft Office User</dc:creator>
  <dc:description>Redesign of slides created by Randal E. Bryant and David R. O'Hallaron</dc:description>
  <cp:lastModifiedBy>Microsoft Office User</cp:lastModifiedBy>
  <cp:revision>41</cp:revision>
  <cp:lastPrinted>2010-01-19T15:27:43Z</cp:lastPrinted>
  <dcterms:created xsi:type="dcterms:W3CDTF">2020-11-24T12:57:23Z</dcterms:created>
  <dcterms:modified xsi:type="dcterms:W3CDTF">2021-04-26T07:26:50Z</dcterms:modified>
</cp:coreProperties>
</file>