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4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5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5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5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5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5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57.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5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5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6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9" r:id="rId2"/>
  </p:sldMasterIdLst>
  <p:notesMasterIdLst>
    <p:notesMasterId r:id="rId109"/>
  </p:notesMasterIdLst>
  <p:handoutMasterIdLst>
    <p:handoutMasterId r:id="rId110"/>
  </p:handoutMasterIdLst>
  <p:sldIdLst>
    <p:sldId id="4508" r:id="rId3"/>
    <p:sldId id="684" r:id="rId4"/>
    <p:sldId id="685" r:id="rId5"/>
    <p:sldId id="4418" r:id="rId6"/>
    <p:sldId id="694" r:id="rId7"/>
    <p:sldId id="1225" r:id="rId8"/>
    <p:sldId id="1195" r:id="rId9"/>
    <p:sldId id="1220" r:id="rId10"/>
    <p:sldId id="4435" r:id="rId11"/>
    <p:sldId id="4441" r:id="rId12"/>
    <p:sldId id="4442" r:id="rId13"/>
    <p:sldId id="4497" r:id="rId14"/>
    <p:sldId id="4498" r:id="rId15"/>
    <p:sldId id="4496" r:id="rId16"/>
    <p:sldId id="4499" r:id="rId17"/>
    <p:sldId id="1376" r:id="rId18"/>
    <p:sldId id="4509"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4" r:id="rId32"/>
    <p:sldId id="295" r:id="rId33"/>
    <p:sldId id="297" r:id="rId34"/>
    <p:sldId id="304" r:id="rId35"/>
    <p:sldId id="305" r:id="rId36"/>
    <p:sldId id="4501" r:id="rId37"/>
    <p:sldId id="4517" r:id="rId38"/>
    <p:sldId id="1264" r:id="rId39"/>
    <p:sldId id="1411" r:id="rId40"/>
    <p:sldId id="4523" r:id="rId41"/>
    <p:sldId id="4524" r:id="rId42"/>
    <p:sldId id="649" r:id="rId43"/>
    <p:sldId id="4502" r:id="rId44"/>
    <p:sldId id="1265" r:id="rId45"/>
    <p:sldId id="4503" r:id="rId46"/>
    <p:sldId id="1266" r:id="rId47"/>
    <p:sldId id="1268" r:id="rId48"/>
    <p:sldId id="4504" r:id="rId49"/>
    <p:sldId id="1289" r:id="rId50"/>
    <p:sldId id="1290" r:id="rId51"/>
    <p:sldId id="1212" r:id="rId52"/>
    <p:sldId id="1291" r:id="rId53"/>
    <p:sldId id="1293" r:id="rId54"/>
    <p:sldId id="1294" r:id="rId55"/>
    <p:sldId id="1435" r:id="rId56"/>
    <p:sldId id="4505" r:id="rId57"/>
    <p:sldId id="1430" r:id="rId58"/>
    <p:sldId id="1273" r:id="rId59"/>
    <p:sldId id="4507" r:id="rId60"/>
    <p:sldId id="4506" r:id="rId61"/>
    <p:sldId id="1377" r:id="rId62"/>
    <p:sldId id="1379" r:id="rId63"/>
    <p:sldId id="682" r:id="rId64"/>
    <p:sldId id="683" r:id="rId65"/>
    <p:sldId id="1157" r:id="rId66"/>
    <p:sldId id="1374" r:id="rId67"/>
    <p:sldId id="1296" r:id="rId68"/>
    <p:sldId id="4444" r:id="rId69"/>
    <p:sldId id="1262" r:id="rId70"/>
    <p:sldId id="1285" r:id="rId71"/>
    <p:sldId id="4445" r:id="rId72"/>
    <p:sldId id="1378" r:id="rId73"/>
    <p:sldId id="1297" r:id="rId74"/>
    <p:sldId id="1380" r:id="rId75"/>
    <p:sldId id="4455" r:id="rId76"/>
    <p:sldId id="4474" r:id="rId77"/>
    <p:sldId id="4475" r:id="rId78"/>
    <p:sldId id="4477" r:id="rId79"/>
    <p:sldId id="4478" r:id="rId80"/>
    <p:sldId id="4476" r:id="rId81"/>
    <p:sldId id="4479" r:id="rId82"/>
    <p:sldId id="4480" r:id="rId83"/>
    <p:sldId id="4481" r:id="rId84"/>
    <p:sldId id="4482" r:id="rId85"/>
    <p:sldId id="4483" r:id="rId86"/>
    <p:sldId id="4484" r:id="rId87"/>
    <p:sldId id="4494" r:id="rId88"/>
    <p:sldId id="4493" r:id="rId89"/>
    <p:sldId id="4486" r:id="rId90"/>
    <p:sldId id="4487" r:id="rId91"/>
    <p:sldId id="4488" r:id="rId92"/>
    <p:sldId id="4489" r:id="rId93"/>
    <p:sldId id="4495" r:id="rId94"/>
    <p:sldId id="4490" r:id="rId95"/>
    <p:sldId id="4491" r:id="rId96"/>
    <p:sldId id="660" r:id="rId97"/>
    <p:sldId id="1381" r:id="rId98"/>
    <p:sldId id="1382" r:id="rId99"/>
    <p:sldId id="1305" r:id="rId100"/>
    <p:sldId id="1306" r:id="rId101"/>
    <p:sldId id="1298" r:id="rId102"/>
    <p:sldId id="1385" r:id="rId103"/>
    <p:sldId id="1386" r:id="rId104"/>
    <p:sldId id="1325" r:id="rId105"/>
    <p:sldId id="1326" r:id="rId106"/>
    <p:sldId id="1390" r:id="rId107"/>
    <p:sldId id="4500" r:id="rId108"/>
  </p:sldIdLst>
  <p:sldSz cx="9144000" cy="6858000" type="screen4x3"/>
  <p:notesSz cx="7302500" cy="9586913"/>
  <p:custDataLst>
    <p:tags r:id="rId11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0F4E3"/>
    <a:srgbClr val="E0E0E0"/>
    <a:srgbClr val="E3E4E6"/>
    <a:srgbClr val="FFFF99"/>
    <a:srgbClr val="FF9999"/>
    <a:srgbClr val="EFBFBF"/>
    <a:srgbClr val="A8E799"/>
    <a:srgbClr val="CDF1C5"/>
    <a:srgbClr val="F1C7C7"/>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8" autoAdjust="0"/>
    <p:restoredTop sz="94387"/>
  </p:normalViewPr>
  <p:slideViewPr>
    <p:cSldViewPr snapToObjects="1">
      <p:cViewPr varScale="1">
        <p:scale>
          <a:sx n="89" d="100"/>
          <a:sy n="89" d="100"/>
        </p:scale>
        <p:origin x="83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63" d="100"/>
          <a:sy n="63" d="100"/>
        </p:scale>
        <p:origin x="3024"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handoutMaster" Target="handoutMasters/handout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6CD3528E-E71A-6349-A71F-F3BD7B7FF2F9}"/>
              </a:ext>
            </a:extLst>
          </p:cNvPr>
          <p:cNvSpPr>
            <a:spLocks noGrp="1" noRot="1" noChangeAspect="1" noChangeArrowheads="1" noTextEdit="1"/>
          </p:cNvSpPr>
          <p:nvPr>
            <p:ph type="sldImg"/>
          </p:nvPr>
        </p:nvSpPr>
        <p:spPr>
          <a:ln/>
        </p:spPr>
      </p:sp>
      <p:sp>
        <p:nvSpPr>
          <p:cNvPr id="17410" name="Notes Placeholder 2">
            <a:extLst>
              <a:ext uri="{FF2B5EF4-FFF2-40B4-BE49-F238E27FC236}">
                <a16:creationId xmlns:a16="http://schemas.microsoft.com/office/drawing/2014/main" id="{73AC511C-81EE-9E4B-A1C9-9B2C9F7AB6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11" name="Slide Number Placeholder 3">
            <a:extLst>
              <a:ext uri="{FF2B5EF4-FFF2-40B4-BE49-F238E27FC236}">
                <a16:creationId xmlns:a16="http://schemas.microsoft.com/office/drawing/2014/main" id="{044F4A50-BCED-B946-BB02-D517CCD7D1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Narrow" panose="020B0604020202020204" pitchFamily="34" charset="0"/>
              </a:defRPr>
            </a:lvl1pPr>
            <a:lvl2pPr marL="742950" indent="-285750">
              <a:defRPr sz="2400" b="1">
                <a:solidFill>
                  <a:schemeClr val="tx1"/>
                </a:solidFill>
                <a:latin typeface="Arial Narrow" panose="020B0604020202020204" pitchFamily="34" charset="0"/>
              </a:defRPr>
            </a:lvl2pPr>
            <a:lvl3pPr marL="1143000" indent="-228600">
              <a:defRPr sz="2400" b="1">
                <a:solidFill>
                  <a:schemeClr val="tx1"/>
                </a:solidFill>
                <a:latin typeface="Arial Narrow" panose="020B0604020202020204" pitchFamily="34" charset="0"/>
              </a:defRPr>
            </a:lvl3pPr>
            <a:lvl4pPr marL="1600200" indent="-228600">
              <a:defRPr sz="2400" b="1">
                <a:solidFill>
                  <a:schemeClr val="tx1"/>
                </a:solidFill>
                <a:latin typeface="Arial Narrow" panose="020B0604020202020204" pitchFamily="34" charset="0"/>
              </a:defRPr>
            </a:lvl4pPr>
            <a:lvl5pPr marL="2057400" indent="-228600">
              <a:defRPr sz="2400" b="1">
                <a:solidFill>
                  <a:schemeClr val="tx1"/>
                </a:solidFill>
                <a:latin typeface="Arial Narrow" panose="020B0604020202020204" pitchFamily="34" charset="0"/>
              </a:defRPr>
            </a:lvl5pPr>
            <a:lvl6pPr marL="2514600" indent="-228600" eaLnBrk="0" fontAlgn="base" hangingPunct="0">
              <a:spcBef>
                <a:spcPct val="0"/>
              </a:spcBef>
              <a:spcAft>
                <a:spcPct val="0"/>
              </a:spcAft>
              <a:defRPr sz="2400" b="1">
                <a:solidFill>
                  <a:schemeClr val="tx1"/>
                </a:solidFill>
                <a:latin typeface="Arial Narrow" panose="020B0604020202020204" pitchFamily="34" charset="0"/>
              </a:defRPr>
            </a:lvl6pPr>
            <a:lvl7pPr marL="2971800" indent="-228600" eaLnBrk="0" fontAlgn="base" hangingPunct="0">
              <a:spcBef>
                <a:spcPct val="0"/>
              </a:spcBef>
              <a:spcAft>
                <a:spcPct val="0"/>
              </a:spcAft>
              <a:defRPr sz="2400" b="1">
                <a:solidFill>
                  <a:schemeClr val="tx1"/>
                </a:solidFill>
                <a:latin typeface="Arial Narrow" panose="020B0604020202020204" pitchFamily="34" charset="0"/>
              </a:defRPr>
            </a:lvl7pPr>
            <a:lvl8pPr marL="3429000" indent="-228600" eaLnBrk="0" fontAlgn="base" hangingPunct="0">
              <a:spcBef>
                <a:spcPct val="0"/>
              </a:spcBef>
              <a:spcAft>
                <a:spcPct val="0"/>
              </a:spcAft>
              <a:defRPr sz="2400" b="1">
                <a:solidFill>
                  <a:schemeClr val="tx1"/>
                </a:solidFill>
                <a:latin typeface="Arial Narrow" panose="020B0604020202020204" pitchFamily="34" charset="0"/>
              </a:defRPr>
            </a:lvl8pPr>
            <a:lvl9pPr marL="3886200" indent="-228600" eaLnBrk="0" fontAlgn="base" hangingPunct="0">
              <a:spcBef>
                <a:spcPct val="0"/>
              </a:spcBef>
              <a:spcAft>
                <a:spcPct val="0"/>
              </a:spcAft>
              <a:defRPr sz="2400" b="1">
                <a:solidFill>
                  <a:schemeClr val="tx1"/>
                </a:solidFill>
                <a:latin typeface="Arial Narrow" panose="020B0604020202020204" pitchFamily="34" charset="0"/>
              </a:defRPr>
            </a:lvl9pPr>
          </a:lstStyle>
          <a:p>
            <a:fld id="{EA9A628B-1368-8642-98DC-1C41E1509668}" type="slidenum">
              <a:rPr lang="en-US" altLang="en-US" sz="1200" b="0" smtClean="0">
                <a:latin typeface="Times New Roman" panose="02020603050405020304" pitchFamily="18" charset="0"/>
              </a:rPr>
              <a:pPr/>
              <a:t>1</a:t>
            </a:fld>
            <a:endParaRPr lang="en-US" altLang="en-US" sz="1200" b="0">
              <a:latin typeface="Times New Roman" panose="02020603050405020304" pitchFamily="18" charset="0"/>
            </a:endParaRPr>
          </a:p>
        </p:txBody>
      </p:sp>
    </p:spTree>
    <p:extLst>
      <p:ext uri="{BB962C8B-B14F-4D97-AF65-F5344CB8AC3E}">
        <p14:creationId xmlns:p14="http://schemas.microsoft.com/office/powerpoint/2010/main" val="1527899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e39d93ef4_0_7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e39d93ef4_0_7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g5e39d93ef4_0_7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19</a:t>
            </a:fld>
            <a:endParaRPr/>
          </a:p>
        </p:txBody>
      </p:sp>
    </p:spTree>
    <p:extLst>
      <p:ext uri="{BB962C8B-B14F-4D97-AF65-F5344CB8AC3E}">
        <p14:creationId xmlns:p14="http://schemas.microsoft.com/office/powerpoint/2010/main" val="155390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e39d93ef4_0_8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e39d93ef4_0_81: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g5e39d93ef4_0_81: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137947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e39d93ef4_0_9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e39d93ef4_0_93: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g5e39d93ef4_0_93: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032498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5e39d93ef4_0_10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5e39d93ef4_0_106: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5e39d93ef4_0_106: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60538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e39d93ef4_0_1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5e39d93ef4_0_120: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g5e39d93ef4_0_12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83703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5e39d93ef4_0_1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5e39d93ef4_0_136: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g5e39d93ef4_0_136: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15875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e39d93ef4_0_4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e39d93ef4_0_444: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5e39d93ef4_0_444: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469391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e39d93ef4_0_4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5e39d93ef4_0_461: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g5e39d93ef4_0_461: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179964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e39d93ef4_0_70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e39d93ef4_0_706: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g5e39d93ef4_0_706: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1647386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5e39d93ef4_0_7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5e39d93ef4_0_723: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g5e39d93ef4_0_723: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794746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3240506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1:notes"/>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97" name="Google Shape;597;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0239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5e39d93ef4_0_49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5e39d93ef4_0_494: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g5e39d93ef4_0_494: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30</a:t>
            </a:fld>
            <a:endParaRPr/>
          </a:p>
        </p:txBody>
      </p:sp>
    </p:spTree>
    <p:extLst>
      <p:ext uri="{BB962C8B-B14F-4D97-AF65-F5344CB8AC3E}">
        <p14:creationId xmlns:p14="http://schemas.microsoft.com/office/powerpoint/2010/main" val="3910737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5e39d93ef4_0_50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5e39d93ef4_0_508:notes"/>
          <p:cNvSpPr txBox="1">
            <a:spLocks noGrp="1"/>
          </p:cNvSpPr>
          <p:nvPr>
            <p:ph type="body" idx="1"/>
          </p:nvPr>
        </p:nvSpPr>
        <p:spPr>
          <a:xfrm>
            <a:off x="731520" y="4560570"/>
            <a:ext cx="5852100" cy="4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g5e39d93ef4_0_508: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751926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e39d93ef4_0_556:notes"/>
          <p:cNvSpPr txBox="1">
            <a:spLocks noGrp="1"/>
          </p:cNvSpPr>
          <p:nvPr>
            <p:ph type="body" idx="1"/>
          </p:nvPr>
        </p:nvSpPr>
        <p:spPr>
          <a:xfrm>
            <a:off x="550630" y="4559915"/>
            <a:ext cx="6301500" cy="4320900"/>
          </a:xfrm>
          <a:prstGeom prst="rect">
            <a:avLst/>
          </a:prstGeom>
          <a:noFill/>
          <a:ln>
            <a:noFill/>
          </a:ln>
        </p:spPr>
        <p:txBody>
          <a:bodyPr spcFirstLastPara="1" wrap="square" lIns="99225" tIns="48725" rIns="99225" bIns="487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678" name="Google Shape;678;g5e39d93ef4_0_556:notes"/>
          <p:cNvSpPr>
            <a:spLocks noGrp="1" noRot="1" noChangeAspect="1"/>
          </p:cNvSpPr>
          <p:nvPr>
            <p:ph type="sldImg" idx="2"/>
          </p:nvPr>
        </p:nvSpPr>
        <p:spPr>
          <a:xfrm>
            <a:off x="1282700" y="620713"/>
            <a:ext cx="4773613" cy="35798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9" name="Google Shape;679;g5e39d93ef4_0_556:notes"/>
          <p:cNvSpPr txBox="1">
            <a:spLocks noGrp="1"/>
          </p:cNvSpPr>
          <p:nvPr>
            <p:ph type="dt" idx="10"/>
          </p:nvPr>
        </p:nvSpPr>
        <p:spPr>
          <a:xfrm>
            <a:off x="4143587" y="0"/>
            <a:ext cx="3169800" cy="48000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097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45:notes"/>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p>
            <a:pPr marL="0" marR="0" lvl="0" indent="0" algn="l" rtl="0">
              <a:lnSpc>
                <a:spcPct val="100000"/>
              </a:lnSpc>
              <a:spcBef>
                <a:spcPts val="0"/>
              </a:spcBef>
              <a:spcAft>
                <a:spcPts val="0"/>
              </a:spcAft>
              <a:buSzPts val="1400"/>
              <a:buNone/>
            </a:pPr>
            <a:r>
              <a:rPr lang="en-US" sz="1300">
                <a:solidFill>
                  <a:schemeClr val="dk1"/>
                </a:solidFill>
                <a:latin typeface="Calibri"/>
                <a:ea typeface="Calibri"/>
                <a:cs typeface="Calibri"/>
                <a:sym typeface="Calibri"/>
              </a:rPr>
              <a:t>CS252 S05</a:t>
            </a:r>
            <a:endParaRPr/>
          </a:p>
        </p:txBody>
      </p:sp>
      <p:sp>
        <p:nvSpPr>
          <p:cNvPr id="823" name="Google Shape;823;p45: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33</a:t>
            </a:fld>
            <a:endParaRPr sz="1300">
              <a:solidFill>
                <a:schemeClr val="dk1"/>
              </a:solidFill>
              <a:latin typeface="Calibri"/>
              <a:ea typeface="Calibri"/>
              <a:cs typeface="Calibri"/>
              <a:sym typeface="Calibri"/>
            </a:endParaRPr>
          </a:p>
        </p:txBody>
      </p:sp>
      <p:sp>
        <p:nvSpPr>
          <p:cNvPr id="824" name="Google Shape;824;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5" name="Google Shape;825;p45: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26" name="Google Shape;826;p45: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4283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46:notes"/>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p>
            <a:pPr marL="0" marR="0" lvl="0" indent="0" algn="l" rtl="0">
              <a:lnSpc>
                <a:spcPct val="100000"/>
              </a:lnSpc>
              <a:spcBef>
                <a:spcPts val="0"/>
              </a:spcBef>
              <a:spcAft>
                <a:spcPts val="0"/>
              </a:spcAft>
              <a:buSzPts val="1400"/>
              <a:buNone/>
            </a:pPr>
            <a:r>
              <a:rPr lang="en-US" sz="1300">
                <a:solidFill>
                  <a:schemeClr val="dk1"/>
                </a:solidFill>
                <a:latin typeface="Calibri"/>
                <a:ea typeface="Calibri"/>
                <a:cs typeface="Calibri"/>
                <a:sym typeface="Calibri"/>
              </a:rPr>
              <a:t>CS252 S05</a:t>
            </a:r>
            <a:endParaRPr/>
          </a:p>
        </p:txBody>
      </p:sp>
      <p:sp>
        <p:nvSpPr>
          <p:cNvPr id="871" name="Google Shape;871;p46: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SzPts val="1300"/>
              <a:buNone/>
            </a:pPr>
            <a:fld id="{00000000-1234-1234-1234-123412341234}" type="slidenum">
              <a:rPr lang="en-US" sz="1300">
                <a:solidFill>
                  <a:schemeClr val="dk1"/>
                </a:solidFill>
                <a:latin typeface="Calibri"/>
                <a:ea typeface="Calibri"/>
                <a:cs typeface="Calibri"/>
                <a:sym typeface="Calibri"/>
              </a:rPr>
              <a:t>34</a:t>
            </a:fld>
            <a:endParaRPr sz="1300">
              <a:solidFill>
                <a:schemeClr val="dk1"/>
              </a:solidFill>
              <a:latin typeface="Calibri"/>
              <a:ea typeface="Calibri"/>
              <a:cs typeface="Calibri"/>
              <a:sym typeface="Calibri"/>
            </a:endParaRPr>
          </a:p>
        </p:txBody>
      </p:sp>
      <p:sp>
        <p:nvSpPr>
          <p:cNvPr id="872" name="Google Shape;872;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3" name="Google Shape;873;p4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874" name="Google Shape;874;p46:notes"/>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p>
            <a:pPr marL="0" marR="0" lvl="0" indent="0" algn="r" rtl="0">
              <a:lnSpc>
                <a:spcPct val="100000"/>
              </a:lnSpc>
              <a:spcBef>
                <a:spcPts val="0"/>
              </a:spcBef>
              <a:spcAft>
                <a:spcPts val="0"/>
              </a:spcAft>
              <a:buSzPts val="1400"/>
              <a:buNone/>
            </a:pPr>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6270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Virtual Address Space is usually much larger than Physical Address Space </a:t>
            </a:r>
          </a:p>
          <a:p>
            <a:r>
              <a:rPr lang="en-US" dirty="0"/>
              <a:t>Physical Address space is that of DRAM – the main memory.</a:t>
            </a:r>
          </a:p>
          <a:p>
            <a:endParaRPr lang="en-US" dirty="0"/>
          </a:p>
          <a:p>
            <a:r>
              <a:rPr lang="en-US" dirty="0"/>
              <a:t>Virtual address space is the same for all processes.</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35</a:t>
            </a:fld>
            <a:endParaRPr lang="en-US"/>
          </a:p>
        </p:txBody>
      </p:sp>
    </p:spTree>
    <p:extLst>
      <p:ext uri="{BB962C8B-B14F-4D97-AF65-F5344CB8AC3E}">
        <p14:creationId xmlns:p14="http://schemas.microsoft.com/office/powerpoint/2010/main" val="1699338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22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547410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Virtual Address Space is usually much larger than Physical Address Space </a:t>
            </a:r>
          </a:p>
          <a:p>
            <a:r>
              <a:rPr lang="en-US" dirty="0"/>
              <a:t>Physical Address space is that of DRAM – the main memory.</a:t>
            </a:r>
          </a:p>
          <a:p>
            <a:endParaRPr lang="en-US" dirty="0"/>
          </a:p>
          <a:p>
            <a:r>
              <a:rPr lang="en-US" dirty="0"/>
              <a:t>Virtual address space is the same for all processes.</a:t>
            </a:r>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40</a:t>
            </a:fld>
            <a:endParaRPr lang="en-US"/>
          </a:p>
        </p:txBody>
      </p:sp>
    </p:spTree>
    <p:extLst>
      <p:ext uri="{BB962C8B-B14F-4D97-AF65-F5344CB8AC3E}">
        <p14:creationId xmlns:p14="http://schemas.microsoft.com/office/powerpoint/2010/main" val="2597167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32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r>
              <a:rPr lang="en-US" dirty="0"/>
              <a:t>Virtual Pages are numbered VP0, VP1, … VP 2</a:t>
            </a:r>
            <a:r>
              <a:rPr lang="en-US" baseline="30000" dirty="0"/>
              <a:t>n-p</a:t>
            </a:r>
            <a:r>
              <a:rPr lang="en-US" baseline="0" dirty="0"/>
              <a:t> - 1</a:t>
            </a:r>
            <a:endParaRPr lang="en-US" dirty="0"/>
          </a:p>
        </p:txBody>
      </p:sp>
    </p:spTree>
    <p:extLst>
      <p:ext uri="{BB962C8B-B14F-4D97-AF65-F5344CB8AC3E}">
        <p14:creationId xmlns:p14="http://schemas.microsoft.com/office/powerpoint/2010/main" val="12839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938589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427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86900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48356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379774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44038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3630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56249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650838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529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303666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9402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6144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36773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0547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The main memory of a computer system is organized as an array of M contiguous byte-size cells. Each byte has a unique </a:t>
            </a:r>
            <a:r>
              <a:rPr lang="en-IN" sz="1200" i="1" kern="1200" dirty="0">
                <a:solidFill>
                  <a:schemeClr val="tx1"/>
                </a:solidFill>
                <a:effectLst/>
                <a:latin typeface="Times New Roman" pitchFamily="18" charset="0"/>
                <a:ea typeface="+mn-ea"/>
                <a:cs typeface="+mn-cs"/>
              </a:rPr>
              <a:t>physical address (PA).</a:t>
            </a:r>
            <a:endParaRPr lang="en-IN" dirty="0"/>
          </a:p>
          <a:p>
            <a:endParaRPr lang="en-US" dirty="0"/>
          </a:p>
        </p:txBody>
      </p:sp>
    </p:spTree>
    <p:extLst>
      <p:ext uri="{BB962C8B-B14F-4D97-AF65-F5344CB8AC3E}">
        <p14:creationId xmlns:p14="http://schemas.microsoft.com/office/powerpoint/2010/main" val="3370463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69</a:t>
            </a:fld>
            <a:endParaRPr lang="en-US"/>
          </a:p>
        </p:txBody>
      </p:sp>
    </p:spTree>
    <p:extLst>
      <p:ext uri="{BB962C8B-B14F-4D97-AF65-F5344CB8AC3E}">
        <p14:creationId xmlns:p14="http://schemas.microsoft.com/office/powerpoint/2010/main" val="3767845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a:extLst>
              <a:ext uri="{FF2B5EF4-FFF2-40B4-BE49-F238E27FC236}">
                <a16:creationId xmlns:a16="http://schemas.microsoft.com/office/drawing/2014/main" id="{76BFE7EC-1F68-7E44-A418-958602FA493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Notes Placeholder 2">
            <a:extLst>
              <a:ext uri="{FF2B5EF4-FFF2-40B4-BE49-F238E27FC236}">
                <a16:creationId xmlns:a16="http://schemas.microsoft.com/office/drawing/2014/main" id="{08E5562A-4ED9-9A4F-A2CA-9BBF664ED3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61795" name="Slide Number Placeholder 3">
            <a:extLst>
              <a:ext uri="{FF2B5EF4-FFF2-40B4-BE49-F238E27FC236}">
                <a16:creationId xmlns:a16="http://schemas.microsoft.com/office/drawing/2014/main" id="{30001732-C0F7-FE44-B6AA-527FDCCB98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FD9A70A-82C7-9045-AD47-772171034D09}" type="slidenum">
              <a:rPr lang="en-US" altLang="en-US" sz="1200">
                <a:latin typeface="Calibri" panose="020F0502020204030204" pitchFamily="34" charset="0"/>
              </a:rPr>
              <a:pPr eaLnBrk="1" hangingPunct="1"/>
              <a:t>71</a:t>
            </a:fld>
            <a:endParaRPr lang="en-US" altLang="en-US" sz="1200">
              <a:latin typeface="Calibri" panose="020F0502020204030204" pitchFamily="34" charset="0"/>
            </a:endParaRPr>
          </a:p>
        </p:txBody>
      </p:sp>
    </p:spTree>
    <p:extLst>
      <p:ext uri="{BB962C8B-B14F-4D97-AF65-F5344CB8AC3E}">
        <p14:creationId xmlns:p14="http://schemas.microsoft.com/office/powerpoint/2010/main" val="465322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D96A392-42A1-4169-BB2E-0C6F33975F8E}" type="slidenum">
              <a:rPr lang="en-US" sz="1200">
                <a:latin typeface="Arial" pitchFamily="34" charset="0"/>
              </a:rPr>
              <a:pPr/>
              <a:t>74</a:t>
            </a:fld>
            <a:endParaRPr lang="en-US" sz="1200">
              <a:latin typeface="Arial" pitchFamily="34"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445935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2F58A72-05A7-4D9A-A515-7D4F08CF7C4E}"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3987826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6E58C96-3A7F-438D-9284-997E0D870746}"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22993707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1110F8-E7C0-4E31-A647-94ED3DF6F3FE}"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33996796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1110F8-E7C0-4E31-A647-94ED3DF6F3FE}"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4143372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6280C-89A2-46A1-978F-A8865D02BEFA}"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37648896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A980909-6785-48BC-8E10-1E779B2A00F4}"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83214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28832917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A6F755-834E-47CC-8096-E830E822E24B}"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2190590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8779AC-434E-4670-8243-18058EA1EB6C}"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003117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D1194F-19CA-4C87-8460-C82A5C47FE9B}"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0984956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D1194F-19CA-4C87-8460-C82A5C47FE9B}"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20321038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9BAD58-B8DF-4D73-B56F-053FE191C72D}"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dirty="0">
              <a:latin typeface="Arial" pitchFamily="34" charset="0"/>
            </a:endParaRPr>
          </a:p>
        </p:txBody>
      </p:sp>
    </p:spTree>
    <p:extLst>
      <p:ext uri="{BB962C8B-B14F-4D97-AF65-F5344CB8AC3E}">
        <p14:creationId xmlns:p14="http://schemas.microsoft.com/office/powerpoint/2010/main" val="6401607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9BAD58-B8DF-4D73-B56F-053FE191C72D}"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3093807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F9FAAC-52B3-449E-B064-8AA811251FD3}"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3408560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AA260C4-12CB-44BC-BB97-EB61DAC6C936}"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20139034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50E387-E75A-424F-BDD3-5FDA5923B9AE}"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41988125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A7DFBA0-0042-4DD8-AF18-ECE382B93C71}"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67958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36441201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1EB144-75D2-4D31-843C-BCB449189434}"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5013731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6950D5-395E-47E2-8284-CA47808705BF}"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22976009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a:extLst>
              <a:ext uri="{FF2B5EF4-FFF2-40B4-BE49-F238E27FC236}">
                <a16:creationId xmlns:a16="http://schemas.microsoft.com/office/drawing/2014/main" id="{30F0573A-50EB-5348-B17C-968ECB79445D}"/>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Notes Placeholder 2">
            <a:extLst>
              <a:ext uri="{FF2B5EF4-FFF2-40B4-BE49-F238E27FC236}">
                <a16:creationId xmlns:a16="http://schemas.microsoft.com/office/drawing/2014/main" id="{7C0E40E6-885D-964F-A87A-EC052C9ACC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66915" name="Slide Number Placeholder 3">
            <a:extLst>
              <a:ext uri="{FF2B5EF4-FFF2-40B4-BE49-F238E27FC236}">
                <a16:creationId xmlns:a16="http://schemas.microsoft.com/office/drawing/2014/main" id="{66269526-2B1B-6B4A-A6ED-13410F0217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CD2F012-7449-AF47-A4CC-A6ED7A20723D}" type="slidenum">
              <a:rPr lang="en-US" altLang="en-US" sz="1200">
                <a:latin typeface="Calibri" panose="020F0502020204030204" pitchFamily="34" charset="0"/>
              </a:rPr>
              <a:pPr eaLnBrk="1" hangingPunct="1"/>
              <a:t>98</a:t>
            </a:fld>
            <a:endParaRPr lang="en-US" altLang="en-US" sz="1200">
              <a:latin typeface="Calibri" panose="020F0502020204030204" pitchFamily="34" charset="0"/>
            </a:endParaRPr>
          </a:p>
        </p:txBody>
      </p:sp>
    </p:spTree>
    <p:extLst>
      <p:ext uri="{BB962C8B-B14F-4D97-AF65-F5344CB8AC3E}">
        <p14:creationId xmlns:p14="http://schemas.microsoft.com/office/powerpoint/2010/main" val="4138725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a:extLst>
              <a:ext uri="{FF2B5EF4-FFF2-40B4-BE49-F238E27FC236}">
                <a16:creationId xmlns:a16="http://schemas.microsoft.com/office/drawing/2014/main" id="{D06CE4F0-1160-0A42-B323-98547F34830F}"/>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Notes Placeholder 2">
            <a:extLst>
              <a:ext uri="{FF2B5EF4-FFF2-40B4-BE49-F238E27FC236}">
                <a16:creationId xmlns:a16="http://schemas.microsoft.com/office/drawing/2014/main" id="{6F7ECC86-1D76-1D45-8263-AF7F43C68B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68963" name="Slide Number Placeholder 3">
            <a:extLst>
              <a:ext uri="{FF2B5EF4-FFF2-40B4-BE49-F238E27FC236}">
                <a16:creationId xmlns:a16="http://schemas.microsoft.com/office/drawing/2014/main" id="{A674BA23-83AF-684A-B72F-F6BF4BB041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4F8924C-6E3F-604E-AF8B-D7913429215C}" type="slidenum">
              <a:rPr lang="en-US" altLang="en-US" sz="1200">
                <a:latin typeface="Calibri" panose="020F0502020204030204" pitchFamily="34" charset="0"/>
              </a:rPr>
              <a:pPr eaLnBrk="1" hangingPunct="1"/>
              <a:t>99</a:t>
            </a:fld>
            <a:endParaRPr lang="en-US" altLang="en-US" sz="1200">
              <a:latin typeface="Calibri" panose="020F0502020204030204" pitchFamily="34" charset="0"/>
            </a:endParaRPr>
          </a:p>
        </p:txBody>
      </p:sp>
    </p:spTree>
    <p:extLst>
      <p:ext uri="{BB962C8B-B14F-4D97-AF65-F5344CB8AC3E}">
        <p14:creationId xmlns:p14="http://schemas.microsoft.com/office/powerpoint/2010/main" val="31741032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a:extLst>
              <a:ext uri="{FF2B5EF4-FFF2-40B4-BE49-F238E27FC236}">
                <a16:creationId xmlns:a16="http://schemas.microsoft.com/office/drawing/2014/main" id="{B7CB51FC-8D58-3045-B4D9-8E98390E63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2" name="Notes Placeholder 2">
            <a:extLst>
              <a:ext uri="{FF2B5EF4-FFF2-40B4-BE49-F238E27FC236}">
                <a16:creationId xmlns:a16="http://schemas.microsoft.com/office/drawing/2014/main" id="{A4705A7C-CFF5-0544-9292-4B93368165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74083" name="Slide Number Placeholder 3">
            <a:extLst>
              <a:ext uri="{FF2B5EF4-FFF2-40B4-BE49-F238E27FC236}">
                <a16:creationId xmlns:a16="http://schemas.microsoft.com/office/drawing/2014/main" id="{B899F0DE-BC0B-0B47-9B54-2D3EB01BD8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108527-26AF-344E-8307-F67B0F19591D}" type="slidenum">
              <a:rPr lang="en-US" altLang="en-US" sz="1200">
                <a:solidFill>
                  <a:srgbClr val="000000"/>
                </a:solidFill>
                <a:latin typeface="Calibri" panose="020F0502020204030204" pitchFamily="34" charset="0"/>
              </a:rPr>
              <a:pPr eaLnBrk="1" hangingPunct="1"/>
              <a:t>101</a:t>
            </a:fld>
            <a:endParaRPr lang="en-US" alt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41597749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MMU provides virtualized view of Physical </a:t>
            </a:r>
            <a:r>
              <a:rPr lang="en-IN" sz="1200" kern="1200" dirty="0" err="1">
                <a:solidFill>
                  <a:schemeClr val="tx1"/>
                </a:solidFill>
                <a:effectLst/>
                <a:latin typeface="Times New Roman" pitchFamily="18" charset="0"/>
                <a:ea typeface="+mn-ea"/>
                <a:cs typeface="+mn-cs"/>
              </a:rPr>
              <a:t>Memory..It</a:t>
            </a:r>
            <a:r>
              <a:rPr lang="en-IN" sz="1200" kern="1200" dirty="0">
                <a:solidFill>
                  <a:schemeClr val="tx1"/>
                </a:solidFill>
                <a:effectLst/>
                <a:latin typeface="Times New Roman" pitchFamily="18" charset="0"/>
                <a:ea typeface="+mn-ea"/>
                <a:cs typeface="+mn-cs"/>
              </a:rPr>
              <a:t> intercepts the request from CPU..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The task of converting a virtual address to a physical one is known as </a:t>
            </a:r>
            <a:r>
              <a:rPr lang="en-IN" sz="1200" i="1" kern="1200" dirty="0">
                <a:solidFill>
                  <a:schemeClr val="tx1"/>
                </a:solidFill>
                <a:effectLst/>
                <a:latin typeface="Times New Roman" pitchFamily="18" charset="0"/>
                <a:ea typeface="+mn-ea"/>
                <a:cs typeface="+mn-cs"/>
              </a:rPr>
              <a:t>address translation </a:t>
            </a:r>
            <a:endParaRPr lang="en-I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Dedicated hardware on the CPU chip called the </a:t>
            </a:r>
            <a:r>
              <a:rPr lang="en-IN" sz="1200" i="1" kern="1200" dirty="0">
                <a:solidFill>
                  <a:schemeClr val="tx1"/>
                </a:solidFill>
                <a:effectLst/>
                <a:latin typeface="Times New Roman" pitchFamily="18" charset="0"/>
                <a:ea typeface="+mn-ea"/>
                <a:cs typeface="+mn-cs"/>
              </a:rPr>
              <a:t>memory management unit (MMU) </a:t>
            </a:r>
            <a:r>
              <a:rPr lang="en-IN" sz="1200" kern="1200" dirty="0">
                <a:solidFill>
                  <a:schemeClr val="tx1"/>
                </a:solidFill>
                <a:effectLst/>
                <a:latin typeface="Times New Roman" pitchFamily="18" charset="0"/>
                <a:ea typeface="+mn-ea"/>
                <a:cs typeface="+mn-cs"/>
              </a:rPr>
              <a:t>translates virtual addresses on the fly, using a lookup table stored in main memory whose contents are managed by the operating system </a:t>
            </a:r>
            <a:endParaRPr lang="en-IN" dirty="0"/>
          </a:p>
          <a:p>
            <a:endParaRPr lang="en-US" dirty="0"/>
          </a:p>
        </p:txBody>
      </p:sp>
    </p:spTree>
    <p:extLst>
      <p:ext uri="{BB962C8B-B14F-4D97-AF65-F5344CB8AC3E}">
        <p14:creationId xmlns:p14="http://schemas.microsoft.com/office/powerpoint/2010/main" val="87238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501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Times New Roman" pitchFamily="18" charset="0"/>
                <a:ea typeface="+mn-ea"/>
                <a:cs typeface="+mn-cs"/>
              </a:rPr>
              <a:t>The main memory of a computer system is organized as an array of M contiguous byte-size cells. Each byte has a unique </a:t>
            </a:r>
            <a:r>
              <a:rPr lang="en-IN" sz="1200" i="1" kern="1200" dirty="0">
                <a:solidFill>
                  <a:schemeClr val="tx1"/>
                </a:solidFill>
                <a:effectLst/>
                <a:latin typeface="Times New Roman" pitchFamily="18" charset="0"/>
                <a:ea typeface="+mn-ea"/>
                <a:cs typeface="+mn-cs"/>
              </a:rPr>
              <a:t>physical address (PA).</a:t>
            </a:r>
            <a:endParaRPr lang="en-IN" dirty="0"/>
          </a:p>
          <a:p>
            <a:endParaRPr lang="en-US" dirty="0"/>
          </a:p>
        </p:txBody>
      </p:sp>
    </p:spTree>
    <p:extLst>
      <p:ext uri="{BB962C8B-B14F-4D97-AF65-F5344CB8AC3E}">
        <p14:creationId xmlns:p14="http://schemas.microsoft.com/office/powerpoint/2010/main" val="246224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a:extLst>
              <a:ext uri="{FF2B5EF4-FFF2-40B4-BE49-F238E27FC236}">
                <a16:creationId xmlns:a16="http://schemas.microsoft.com/office/drawing/2014/main" id="{8F1EE10D-9E5E-B946-B516-7B4028EF9B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Notes Placeholder 2">
            <a:extLst>
              <a:ext uri="{FF2B5EF4-FFF2-40B4-BE49-F238E27FC236}">
                <a16:creationId xmlns:a16="http://schemas.microsoft.com/office/drawing/2014/main" id="{B4EBC44E-0E81-AC4B-A059-08AB85956A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ＭＳ Ｐゴシック" panose="020B0600070205080204" pitchFamily="34" charset="-128"/>
              </a:rPr>
              <a:t>Potential Problem?</a:t>
            </a:r>
          </a:p>
        </p:txBody>
      </p:sp>
      <p:sp>
        <p:nvSpPr>
          <p:cNvPr id="156675" name="Slide Number Placeholder 3">
            <a:extLst>
              <a:ext uri="{FF2B5EF4-FFF2-40B4-BE49-F238E27FC236}">
                <a16:creationId xmlns:a16="http://schemas.microsoft.com/office/drawing/2014/main" id="{34CB7407-F570-1341-AB53-4AF42D1253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9C7619F-3BCE-1B44-ADAE-B6CAAA05A97D}" type="slidenum">
              <a:rPr lang="en-US" altLang="en-US" sz="1200">
                <a:latin typeface="Calibri" panose="020F0502020204030204" pitchFamily="34" charset="0"/>
              </a:rPr>
              <a:pPr eaLnBrk="1" hangingPunct="1"/>
              <a:t>16</a:t>
            </a:fld>
            <a:endParaRPr lang="en-US" altLang="en-US" sz="1200">
              <a:latin typeface="Calibri" panose="020F0502020204030204" pitchFamily="34" charset="0"/>
            </a:endParaRPr>
          </a:p>
        </p:txBody>
      </p:sp>
    </p:spTree>
    <p:extLst>
      <p:ext uri="{BB962C8B-B14F-4D97-AF65-F5344CB8AC3E}">
        <p14:creationId xmlns:p14="http://schemas.microsoft.com/office/powerpoint/2010/main" val="3754659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0:notes"/>
          <p:cNvSpPr txBox="1">
            <a:spLocks noGrp="1"/>
          </p:cNvSpPr>
          <p:nvPr>
            <p:ph type="body" idx="1"/>
          </p:nvPr>
        </p:nvSpPr>
        <p:spPr>
          <a:xfrm>
            <a:off x="731520" y="4560570"/>
            <a:ext cx="5852160" cy="43205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32" name="Google Shape;432;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745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
        <p:nvSpPr>
          <p:cNvPr id="3" name="Footer Placeholder 3">
            <a:extLst>
              <a:ext uri="{FF2B5EF4-FFF2-40B4-BE49-F238E27FC236}">
                <a16:creationId xmlns:a16="http://schemas.microsoft.com/office/drawing/2014/main" id="{7FDCCF0E-6683-5641-9B24-4AE01A4FDB7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2C34-F2BA-E541-A50D-062F88F8F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11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9_Title and Horizontal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6875" y="1362075"/>
            <a:ext cx="7896225" cy="24479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1"/>
          </p:nvPr>
        </p:nvSpPr>
        <p:spPr>
          <a:xfrm>
            <a:off x="404565" y="3886201"/>
            <a:ext cx="7896225" cy="2452382"/>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6710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6875" y="1362075"/>
            <a:ext cx="3870325"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4572000" y="1362075"/>
            <a:ext cx="3870325"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2606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C98A-2890-2543-B56B-80D4DA10BBD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482F50-98DE-8045-85C5-E378A10D9FD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07CD0-1B69-0C4A-BDAA-13E63C322093}"/>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5" name="Footer Placeholder 4">
            <a:extLst>
              <a:ext uri="{FF2B5EF4-FFF2-40B4-BE49-F238E27FC236}">
                <a16:creationId xmlns:a16="http://schemas.microsoft.com/office/drawing/2014/main" id="{AC996454-8CE0-994C-A1C6-182A8D89C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3A4-0743-1442-9F5E-67B17F239BE0}"/>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57415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6EA3-B77A-D747-8203-AEE03241D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017FD-5E0E-EE4E-95B6-A0F90D32EC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05098-B212-2F4F-91C8-CFABB103B564}"/>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5" name="Footer Placeholder 4">
            <a:extLst>
              <a:ext uri="{FF2B5EF4-FFF2-40B4-BE49-F238E27FC236}">
                <a16:creationId xmlns:a16="http://schemas.microsoft.com/office/drawing/2014/main" id="{F4B4C8C5-7D45-3447-AA42-8C8C17E4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0F053-1D49-0A4F-8F0E-A18B2412511C}"/>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481720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7ECB-AB95-184B-8443-EEC43DE53BD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65E05-8D34-5B44-BFD6-D117F75139A8}"/>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2D5D63-D5AA-3341-9D64-C11FCC10662E}"/>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5" name="Footer Placeholder 4">
            <a:extLst>
              <a:ext uri="{FF2B5EF4-FFF2-40B4-BE49-F238E27FC236}">
                <a16:creationId xmlns:a16="http://schemas.microsoft.com/office/drawing/2014/main" id="{52A18F01-78D2-D845-8A48-BB75307BD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BFCEE-14E5-B84A-807B-AE99D975B9E3}"/>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22393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761" y="188640"/>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93EDD8B-FD1C-5C4A-8A29-F33DB0FB353B}"/>
              </a:ext>
            </a:extLst>
          </p:cNvPr>
          <p:cNvSpPr>
            <a:spLocks noGrp="1"/>
          </p:cNvSpPr>
          <p:nvPr>
            <p:ph type="ftr" sz="quarter" idx="10"/>
          </p:nvPr>
        </p:nvSpPr>
        <p:spPr/>
        <p:txBody>
          <a:bodyPr/>
          <a:lstStyle/>
          <a:p>
            <a:r>
              <a:rPr lang="en-US" dirty="0"/>
              <a:t>Computer Architecture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A03-4CD5-F043-816F-C0C61E32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BA966-85B0-7243-A700-C2559E31314D}"/>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B775D-FCE7-CD4A-930D-FFADEAA9ED33}"/>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49E5F-5150-284C-A315-A88A64E4B184}"/>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6" name="Footer Placeholder 5">
            <a:extLst>
              <a:ext uri="{FF2B5EF4-FFF2-40B4-BE49-F238E27FC236}">
                <a16:creationId xmlns:a16="http://schemas.microsoft.com/office/drawing/2014/main" id="{538F165D-60D4-9849-B27D-59C5B341A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36F0-B29A-304A-A821-E91791D7D5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611736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130F-AF59-4A4A-BE9B-29328542D89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ACA6C5-8DC1-5440-BDAE-43AF0C5241E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95C348-5B39-864B-A48B-9F41D8DEAF6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FC358-F4EA-0948-9388-DAFBCD2F8EB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235568-3167-D948-9E2B-2476F698F548}"/>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FDD7A-9C01-9C4A-8D9B-9687D2AC0ACB}"/>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8" name="Footer Placeholder 7">
            <a:extLst>
              <a:ext uri="{FF2B5EF4-FFF2-40B4-BE49-F238E27FC236}">
                <a16:creationId xmlns:a16="http://schemas.microsoft.com/office/drawing/2014/main" id="{04B46FF6-BD00-5C44-8153-520C840C20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981AF-D95F-7843-8E68-1AF4B3B18B3D}"/>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018288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F60-6F5F-0E4B-B721-FEE920528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633911-4067-A946-A139-BADB6840B1F1}"/>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4" name="Footer Placeholder 3">
            <a:extLst>
              <a:ext uri="{FF2B5EF4-FFF2-40B4-BE49-F238E27FC236}">
                <a16:creationId xmlns:a16="http://schemas.microsoft.com/office/drawing/2014/main" id="{CF44ECC7-2D8D-D543-861E-179739D55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C6C57-520F-B442-99D0-B12041723F5A}"/>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1125393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D63CE-34F6-B647-9536-A68EF6E9EEED}"/>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3" name="Footer Placeholder 2">
            <a:extLst>
              <a:ext uri="{FF2B5EF4-FFF2-40B4-BE49-F238E27FC236}">
                <a16:creationId xmlns:a16="http://schemas.microsoft.com/office/drawing/2014/main" id="{DDE99632-C7AB-A544-AE44-265A05E123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6AC6F-C07C-7547-BBAC-81B54B499CBF}"/>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86030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97DD-014C-D44E-8F1D-57400DDE07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269825-7529-144A-A220-87CEEF7A6BC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AE02F-6E2E-674E-8DE2-D104D03124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8FA35-7ACD-0648-B1D2-856899658714}"/>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6" name="Footer Placeholder 5">
            <a:extLst>
              <a:ext uri="{FF2B5EF4-FFF2-40B4-BE49-F238E27FC236}">
                <a16:creationId xmlns:a16="http://schemas.microsoft.com/office/drawing/2014/main" id="{2F9D79A4-8337-EA47-A1D3-532D9FBA0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B3FB4-DA37-0D4E-8CCA-7C1E09CC64BB}"/>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940197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5AD4-285C-1E44-9E92-7A9D229ECF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E97E31-CF5D-AF41-A422-8411A2B6588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5F5D02-0312-6A4A-B541-B2A7F7570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3A9174-6366-AA4D-A43D-105A363FFF6E}"/>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6" name="Footer Placeholder 5">
            <a:extLst>
              <a:ext uri="{FF2B5EF4-FFF2-40B4-BE49-F238E27FC236}">
                <a16:creationId xmlns:a16="http://schemas.microsoft.com/office/drawing/2014/main" id="{611B2EEA-2A90-1144-BD1B-407920137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EF925-0E60-6040-8966-EF6861703A8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1047088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396A-F63F-7E49-8812-A3E768407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CEA53-86BB-F841-8C44-BD5BCCD6E3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9A98F-3755-2149-9F57-A5C625427ADA}"/>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5" name="Footer Placeholder 4">
            <a:extLst>
              <a:ext uri="{FF2B5EF4-FFF2-40B4-BE49-F238E27FC236}">
                <a16:creationId xmlns:a16="http://schemas.microsoft.com/office/drawing/2014/main" id="{40942732-1042-8B4B-8D4B-CAA791EBF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E4C13-8AB1-E942-AA03-1E41204B9B75}"/>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3713697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0D1F5-4E33-5548-B60F-3A6315F8410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30BDE-5AA4-1849-8900-A7B8640F51CC}"/>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FCE0-E717-084F-9DE4-BC1FC0F627F2}"/>
              </a:ext>
            </a:extLst>
          </p:cNvPr>
          <p:cNvSpPr>
            <a:spLocks noGrp="1"/>
          </p:cNvSpPr>
          <p:nvPr>
            <p:ph type="dt" sz="half" idx="10"/>
          </p:nvPr>
        </p:nvSpPr>
        <p:spPr/>
        <p:txBody>
          <a:bodyPr/>
          <a:lstStyle/>
          <a:p>
            <a:fld id="{DA28BF0A-33AB-7B40-88AA-7FCF326FBD24}" type="datetimeFigureOut">
              <a:rPr lang="en-US" smtClean="0"/>
              <a:t>4/22/21</a:t>
            </a:fld>
            <a:endParaRPr lang="en-US"/>
          </a:p>
        </p:txBody>
      </p:sp>
      <p:sp>
        <p:nvSpPr>
          <p:cNvPr id="5" name="Footer Placeholder 4">
            <a:extLst>
              <a:ext uri="{FF2B5EF4-FFF2-40B4-BE49-F238E27FC236}">
                <a16:creationId xmlns:a16="http://schemas.microsoft.com/office/drawing/2014/main" id="{82F4D79C-BA7F-3D4F-BD19-3826E8CC0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955EC-E21F-094B-89A3-26D412F2E298}"/>
              </a:ext>
            </a:extLst>
          </p:cNvPr>
          <p:cNvSpPr>
            <a:spLocks noGrp="1"/>
          </p:cNvSpPr>
          <p:nvPr>
            <p:ph type="sldNum" sz="quarter" idx="12"/>
          </p:nvPr>
        </p:nvSpPr>
        <p:spPr/>
        <p:txBody>
          <a:bodyPr/>
          <a:lstStyle/>
          <a:p>
            <a:fld id="{B0B962D5-A7CC-6C4C-91DC-68796B8BC2F5}" type="slidenum">
              <a:rPr lang="en-US" smtClean="0"/>
              <a:t>‹#›</a:t>
            </a:fld>
            <a:endParaRPr lang="en-US"/>
          </a:p>
        </p:txBody>
      </p:sp>
    </p:spTree>
    <p:extLst>
      <p:ext uri="{BB962C8B-B14F-4D97-AF65-F5344CB8AC3E}">
        <p14:creationId xmlns:p14="http://schemas.microsoft.com/office/powerpoint/2010/main" val="248417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C8F3A7AF-4748-334C-BF35-564B22ECAC2A}"/>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a:extLst>
              <a:ext uri="{FF2B5EF4-FFF2-40B4-BE49-F238E27FC236}">
                <a16:creationId xmlns:a16="http://schemas.microsoft.com/office/drawing/2014/main" id="{D935250A-3C15-C14C-B3A5-166799EFC626}"/>
              </a:ext>
            </a:extLst>
          </p:cNvPr>
          <p:cNvSpPr>
            <a:spLocks noGrp="1"/>
          </p:cNvSpPr>
          <p:nvPr>
            <p:ph type="ftr" sz="quarter" idx="10"/>
          </p:nvPr>
        </p:nvSpPr>
        <p:spPr>
          <a:xfrm>
            <a:off x="614448" y="6440055"/>
            <a:ext cx="3086100" cy="365125"/>
          </a:xfrm>
        </p:spPr>
        <p:txBody>
          <a:bodyPr/>
          <a:lstStyle/>
          <a:p>
            <a:r>
              <a:rPr lang="en-US" dirty="0"/>
              <a:t>Computer Architecture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a:extLst>
              <a:ext uri="{FF2B5EF4-FFF2-40B4-BE49-F238E27FC236}">
                <a16:creationId xmlns:a16="http://schemas.microsoft.com/office/drawing/2014/main" id="{7A0A7684-BDBD-CE48-9863-38C370ACDCCB}"/>
              </a:ext>
            </a:extLst>
          </p:cNvPr>
          <p:cNvSpPr>
            <a:spLocks noGrp="1"/>
          </p:cNvSpPr>
          <p:nvPr>
            <p:ph type="ftr" sz="quarter" idx="10"/>
          </p:nvPr>
        </p:nvSpPr>
        <p:spPr>
          <a:xfrm>
            <a:off x="396875" y="6444877"/>
            <a:ext cx="3086100" cy="365125"/>
          </a:xfrm>
        </p:spPr>
        <p:txBody>
          <a:bodyPr/>
          <a:lstStyle/>
          <a:p>
            <a:r>
              <a:rPr lang="en-US" dirty="0"/>
              <a:t>Computer Architecture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61138" y="188640"/>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196752"/>
            <a:ext cx="7896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rot="5400000">
            <a:off x="5597105" y="3311105"/>
            <a:ext cx="6858000" cy="23579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054804" y="6488939"/>
            <a:ext cx="367408" cy="276999"/>
          </a:xfrm>
          <a:prstGeom prst="rect">
            <a:avLst/>
          </a:prstGeom>
        </p:spPr>
        <p:txBody>
          <a:bodyPr vert="horz" lIns="91440" tIns="45720" rIns="91440" bIns="45720" rtlCol="0" anchor="ctr"/>
          <a:lstStyle/>
          <a:p>
            <a:pPr lvl="0"/>
            <a:fld id="{F5551B27-49BC-4291-80C6-707CDCF1D651}" type="slidenum">
              <a:rPr lang="en-US" sz="1200" noProof="0" smtClean="0">
                <a:solidFill>
                  <a:schemeClr val="tx1">
                    <a:tint val="75000"/>
                  </a:schemeClr>
                </a:solidFill>
                <a:latin typeface="Calibri" panose="020F0502020204030204" pitchFamily="34" charset="0"/>
                <a:cs typeface="Calibri" panose="020F0502020204030204" pitchFamily="34" charset="0"/>
              </a:rPr>
              <a:pPr lvl="0"/>
              <a:t>‹#›</a:t>
            </a:fld>
            <a:endParaRPr lang="en-US" sz="1200" dirty="0">
              <a:solidFill>
                <a:schemeClr val="tx1">
                  <a:tint val="75000"/>
                </a:schemeClr>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7C16C76B-275E-3D40-A9AA-88CC102964F8}"/>
              </a:ext>
            </a:extLst>
          </p:cNvPr>
          <p:cNvSpPr>
            <a:spLocks noGrp="1"/>
          </p:cNvSpPr>
          <p:nvPr>
            <p:ph type="ftr" sz="quarter" idx="3"/>
          </p:nvPr>
        </p:nvSpPr>
        <p:spPr>
          <a:xfrm>
            <a:off x="396875" y="6444877"/>
            <a:ext cx="30861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en-US" dirty="0"/>
              <a:t>Computer Architecture</a:t>
            </a:r>
          </a:p>
        </p:txBody>
      </p:sp>
    </p:spTree>
  </p:cSld>
  <p:clrMap bg1="lt1" tx1="dk1" bg2="lt2" tx2="dk2" accent1="accent1" accent2="accent2" accent3="accent3" accent4="accent4" accent5="accent5" accent6="accent6" hlink="hlink" folHlink="folHlink"/>
  <p:sldLayoutIdLst>
    <p:sldLayoutId id="2147483656" r:id="rId1"/>
    <p:sldLayoutId id="2147483660" r:id="rId2"/>
    <p:sldLayoutId id="2147483655" r:id="rId3"/>
    <p:sldLayoutId id="2147483661" r:id="rId4"/>
    <p:sldLayoutId id="2147483659" r:id="rId5"/>
    <p:sldLayoutId id="2147483658" r:id="rId6"/>
    <p:sldLayoutId id="2147483657" r:id="rId7"/>
    <p:sldLayoutId id="2147483654" r:id="rId8"/>
    <p:sldLayoutId id="2147483653" r:id="rId9"/>
    <p:sldLayoutId id="2147483652" r:id="rId10"/>
    <p:sldLayoutId id="2147483651" r:id="rId11"/>
    <p:sldLayoutId id="2147483650" r:id="rId12"/>
    <p:sldLayoutId id="2147483649" r:id="rId13"/>
    <p:sldLayoutId id="2147483668" r:id="rId14"/>
    <p:sldLayoutId id="2147483681" r:id="rId15"/>
    <p:sldLayoutId id="2147483682" r:id="rId16"/>
  </p:sldLayoutIdLst>
  <p:hf sldNum="0" hd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Clr>
          <a:srgbClr val="0070C0"/>
        </a:buClr>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FBB17-EB3E-2E4C-AED5-02CEF8D2473B}"/>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B3F657-BDD1-5E4B-B319-CB7A0AE241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021C1-E507-A943-B791-6BF9469BC2C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8BF0A-33AB-7B40-88AA-7FCF326FBD24}" type="datetimeFigureOut">
              <a:rPr lang="en-US" smtClean="0"/>
              <a:t>4/22/21</a:t>
            </a:fld>
            <a:endParaRPr lang="en-US"/>
          </a:p>
        </p:txBody>
      </p:sp>
      <p:sp>
        <p:nvSpPr>
          <p:cNvPr id="5" name="Footer Placeholder 4">
            <a:extLst>
              <a:ext uri="{FF2B5EF4-FFF2-40B4-BE49-F238E27FC236}">
                <a16:creationId xmlns:a16="http://schemas.microsoft.com/office/drawing/2014/main" id="{844EDE54-8E2C-874D-892A-E2642BFEAD4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D1BDB9-DFC6-FB49-814A-B5943A238CC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962D5-A7CC-6C4C-91DC-68796B8BC2F5}" type="slidenum">
              <a:rPr lang="en-US" smtClean="0"/>
              <a:t>‹#›</a:t>
            </a:fld>
            <a:endParaRPr lang="en-US"/>
          </a:p>
        </p:txBody>
      </p:sp>
    </p:spTree>
    <p:extLst>
      <p:ext uri="{BB962C8B-B14F-4D97-AF65-F5344CB8AC3E}">
        <p14:creationId xmlns:p14="http://schemas.microsoft.com/office/powerpoint/2010/main" val="40942869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afari.ethz.ch/digitaltechnik/spring2018/doku.php?id=schedu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notesSlide" Target="../notesSlides/notesSlide43.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s>
</file>

<file path=ppt/slides/_rels/slide7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notesSlide" Target="../notesSlides/notesSlide4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s>
</file>

<file path=ppt/slides/_rels/slide7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15.xml"/><Relationship Id="rId7" Type="http://schemas.openxmlformats.org/officeDocument/2006/relationships/notesSlide" Target="../notesSlides/notesSlide4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14.xml"/><Relationship Id="rId5" Type="http://schemas.openxmlformats.org/officeDocument/2006/relationships/tags" Target="../tags/tag17.xml"/><Relationship Id="rId4" Type="http://schemas.openxmlformats.org/officeDocument/2006/relationships/tags" Target="../tags/tag16.xml"/></Relationships>
</file>

<file path=ppt/slides/_rels/slide7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46.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s>
</file>

<file path=ppt/slides/_rels/slide7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notesSlide" Target="../notesSlides/notesSlide47.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6.jpe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48.xml"/><Relationship Id="rId5" Type="http://schemas.openxmlformats.org/officeDocument/2006/relationships/slideLayout" Target="../slideLayouts/slideLayout14.xml"/><Relationship Id="rId4" Type="http://schemas.openxmlformats.org/officeDocument/2006/relationships/tags" Target="../tags/tag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4.xml"/><Relationship Id="rId7" Type="http://schemas.openxmlformats.org/officeDocument/2006/relationships/notesSlide" Target="../notesSlides/notesSlide49.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14.xml"/><Relationship Id="rId5" Type="http://schemas.openxmlformats.org/officeDocument/2006/relationships/tags" Target="../tags/tag36.xml"/><Relationship Id="rId4" Type="http://schemas.openxmlformats.org/officeDocument/2006/relationships/tags" Target="../tags/tag35.xml"/></Relationships>
</file>

<file path=ppt/slides/_rels/slide8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42.xml"/><Relationship Id="rId7" Type="http://schemas.openxmlformats.org/officeDocument/2006/relationships/slideLayout" Target="../slideLayouts/slideLayout14.xml"/><Relationship Id="rId2" Type="http://schemas.openxmlformats.org/officeDocument/2006/relationships/tags" Target="../tags/tag41.xml"/><Relationship Id="rId1" Type="http://schemas.openxmlformats.org/officeDocument/2006/relationships/vmlDrawing" Target="../drawings/vmlDrawing2.v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image" Target="../media/image8.wmf"/><Relationship Id="rId4" Type="http://schemas.openxmlformats.org/officeDocument/2006/relationships/tags" Target="../tags/tag43.xml"/><Relationship Id="rId9"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7.xml"/><Relationship Id="rId7" Type="http://schemas.openxmlformats.org/officeDocument/2006/relationships/notesSlide" Target="../notesSlides/notesSlide52.xml"/><Relationship Id="rId2" Type="http://schemas.openxmlformats.org/officeDocument/2006/relationships/tags" Target="../tags/tag46.xml"/><Relationship Id="rId1" Type="http://schemas.openxmlformats.org/officeDocument/2006/relationships/vmlDrawing" Target="../drawings/vmlDrawing3.vml"/><Relationship Id="rId6" Type="http://schemas.openxmlformats.org/officeDocument/2006/relationships/slideLayout" Target="../slideLayouts/slideLayout14.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9.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51.xml"/><Relationship Id="rId7" Type="http://schemas.openxmlformats.org/officeDocument/2006/relationships/notesSlide" Target="../notesSlides/notesSlide53.xml"/><Relationship Id="rId2" Type="http://schemas.openxmlformats.org/officeDocument/2006/relationships/tags" Target="../tags/tag50.xml"/><Relationship Id="rId1" Type="http://schemas.openxmlformats.org/officeDocument/2006/relationships/vmlDrawing" Target="../drawings/vmlDrawing4.vml"/><Relationship Id="rId6" Type="http://schemas.openxmlformats.org/officeDocument/2006/relationships/slideLayout" Target="../slideLayouts/slideLayout1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10.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55.xml"/><Relationship Id="rId7" Type="http://schemas.openxmlformats.org/officeDocument/2006/relationships/notesSlide" Target="../notesSlides/notesSlide54.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slideLayout" Target="../slideLayouts/slideLayout16.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9.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59.xml"/><Relationship Id="rId7" Type="http://schemas.openxmlformats.org/officeDocument/2006/relationships/notesSlide" Target="../notesSlides/notesSlide55.xml"/><Relationship Id="rId2" Type="http://schemas.openxmlformats.org/officeDocument/2006/relationships/tags" Target="../tags/tag58.xml"/><Relationship Id="rId1" Type="http://schemas.openxmlformats.org/officeDocument/2006/relationships/vmlDrawing" Target="../drawings/vmlDrawing6.vml"/><Relationship Id="rId6" Type="http://schemas.openxmlformats.org/officeDocument/2006/relationships/slideLayout" Target="../slideLayouts/slideLayout16.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image" Target="../media/image11.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notesSlide" Target="../notesSlides/notesSlide56.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s>
</file>

<file path=ppt/slides/_rels/slide89.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57.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notesSlide" Target="../notesSlides/notesSlide5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78.xml"/><Relationship Id="rId7" Type="http://schemas.openxmlformats.org/officeDocument/2006/relationships/slideLayout" Target="../slideLayouts/slideLayout14.xml"/><Relationship Id="rId2" Type="http://schemas.openxmlformats.org/officeDocument/2006/relationships/tags" Target="../tags/tag77.xml"/><Relationship Id="rId1" Type="http://schemas.openxmlformats.org/officeDocument/2006/relationships/vmlDrawing" Target="../drawings/vmlDrawing7.vml"/><Relationship Id="rId6" Type="http://schemas.openxmlformats.org/officeDocument/2006/relationships/tags" Target="../tags/tag81.xml"/><Relationship Id="rId5" Type="http://schemas.openxmlformats.org/officeDocument/2006/relationships/tags" Target="../tags/tag80.xml"/><Relationship Id="rId10" Type="http://schemas.openxmlformats.org/officeDocument/2006/relationships/image" Target="../media/image12.wmf"/><Relationship Id="rId4" Type="http://schemas.openxmlformats.org/officeDocument/2006/relationships/tags" Target="../tags/tag79.xml"/><Relationship Id="rId9" Type="http://schemas.openxmlformats.org/officeDocument/2006/relationships/oleObject" Target="../embeddings/oleObject7.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notesSlide" Target="../notesSlides/notesSlide60.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tags" Target="../tags/tag85.xml"/></Relationships>
</file>

<file path=ppt/slides/_rels/slide94.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notesSlide" Target="../notesSlides/notesSlide6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tags" Target="../tags/tag9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2">
            <a:extLst>
              <a:ext uri="{FF2B5EF4-FFF2-40B4-BE49-F238E27FC236}">
                <a16:creationId xmlns:a16="http://schemas.microsoft.com/office/drawing/2014/main" id="{A0AB56E7-29CF-1049-99FE-ED35EBCC4A44}"/>
              </a:ext>
            </a:extLst>
          </p:cNvPr>
          <p:cNvSpPr>
            <a:spLocks noGrp="1" noChangeArrowheads="1"/>
          </p:cNvSpPr>
          <p:nvPr>
            <p:ph type="ctrTitle"/>
          </p:nvPr>
        </p:nvSpPr>
        <p:spPr>
          <a:xfrm>
            <a:off x="685800" y="1708150"/>
            <a:ext cx="7772400" cy="1470025"/>
          </a:xfrm>
        </p:spPr>
        <p:txBody>
          <a:bodyPr/>
          <a:lstStyle/>
          <a:p>
            <a:pPr marL="0" indent="0"/>
            <a:r>
              <a:rPr lang="en-US" altLang="en-US" sz="2800" dirty="0">
                <a:solidFill>
                  <a:srgbClr val="C00000"/>
                </a:solidFill>
              </a:rPr>
              <a:t> </a:t>
            </a:r>
            <a:r>
              <a:rPr lang="en-US" altLang="en-US" sz="2800" b="0">
                <a:solidFill>
                  <a:srgbClr val="C00000"/>
                </a:solidFill>
              </a:rPr>
              <a:t>CS 211 </a:t>
            </a:r>
            <a:r>
              <a:rPr lang="en-US" altLang="en-US" sz="2800" b="0" dirty="0">
                <a:solidFill>
                  <a:srgbClr val="C00000"/>
                </a:solidFill>
              </a:rPr>
              <a:t>Computer Architecture</a:t>
            </a:r>
            <a:br>
              <a:rPr lang="en-US" altLang="en-US" dirty="0">
                <a:solidFill>
                  <a:srgbClr val="C00000"/>
                </a:solidFill>
              </a:rPr>
            </a:br>
            <a:r>
              <a:rPr lang="en-US" altLang="en-US" sz="3000"/>
              <a:t>Lecture 39: </a:t>
            </a:r>
            <a:r>
              <a:rPr lang="en-US" altLang="en-US" sz="3000" dirty="0"/>
              <a:t>Virtual Memory - 1</a:t>
            </a:r>
          </a:p>
        </p:txBody>
      </p:sp>
      <p:sp>
        <p:nvSpPr>
          <p:cNvPr id="16386" name="Subtitle 2">
            <a:extLst>
              <a:ext uri="{FF2B5EF4-FFF2-40B4-BE49-F238E27FC236}">
                <a16:creationId xmlns:a16="http://schemas.microsoft.com/office/drawing/2014/main" id="{FCC9ECBB-A375-5C4F-B4D0-DA0F71C736E5}"/>
              </a:ext>
            </a:extLst>
          </p:cNvPr>
          <p:cNvSpPr>
            <a:spLocks noGrp="1" noChangeArrowheads="1"/>
          </p:cNvSpPr>
          <p:nvPr>
            <p:ph type="subTitle" idx="1"/>
          </p:nvPr>
        </p:nvSpPr>
        <p:spPr>
          <a:xfrm>
            <a:off x="685800" y="3886200"/>
            <a:ext cx="7677150" cy="1752600"/>
          </a:xfrm>
        </p:spPr>
        <p:txBody>
          <a:bodyPr/>
          <a:lstStyle/>
          <a:p>
            <a:pPr algn="r"/>
            <a:r>
              <a:rPr lang="en-US" altLang="en-US" b="1" dirty="0"/>
              <a:t>Ravi Mittal</a:t>
            </a:r>
          </a:p>
          <a:p>
            <a:pPr algn="r"/>
            <a:r>
              <a:rPr lang="en-US" altLang="en-US" dirty="0" err="1"/>
              <a:t>ravi.mittal@iitgoa.ac.in</a:t>
            </a:r>
            <a:endParaRPr lang="en-US" altLang="en-US" dirty="0"/>
          </a:p>
          <a:p>
            <a:pPr algn="r"/>
            <a:r>
              <a:rPr lang="en-US" altLang="en-US" dirty="0"/>
              <a:t>Indian Institute of Technology, Goa</a:t>
            </a:r>
          </a:p>
        </p:txBody>
      </p:sp>
    </p:spTree>
    <p:extLst>
      <p:ext uri="{BB962C8B-B14F-4D97-AF65-F5344CB8AC3E}">
        <p14:creationId xmlns:p14="http://schemas.microsoft.com/office/powerpoint/2010/main" val="3187608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D14F-7C23-CD43-8963-AEE96C2761A9}"/>
              </a:ext>
            </a:extLst>
          </p:cNvPr>
          <p:cNvSpPr>
            <a:spLocks noGrp="1"/>
          </p:cNvSpPr>
          <p:nvPr>
            <p:ph type="title"/>
          </p:nvPr>
        </p:nvSpPr>
        <p:spPr/>
        <p:txBody>
          <a:bodyPr/>
          <a:lstStyle/>
          <a:p>
            <a:br>
              <a:rPr lang="en-US" dirty="0"/>
            </a:br>
            <a:r>
              <a:rPr lang="en-US" dirty="0"/>
              <a:t>N-Way Set Associative Cache</a:t>
            </a:r>
            <a:br>
              <a:rPr lang="en-US" dirty="0"/>
            </a:br>
            <a:endParaRPr lang="en-US" dirty="0"/>
          </a:p>
        </p:txBody>
      </p:sp>
      <p:graphicFrame>
        <p:nvGraphicFramePr>
          <p:cNvPr id="3" name="Object 5">
            <a:extLst>
              <a:ext uri="{FF2B5EF4-FFF2-40B4-BE49-F238E27FC236}">
                <a16:creationId xmlns:a16="http://schemas.microsoft.com/office/drawing/2014/main" id="{13245340-594B-7B4D-B9DC-8F75284AEFEF}"/>
              </a:ext>
            </a:extLst>
          </p:cNvPr>
          <p:cNvGraphicFramePr>
            <a:graphicFrameLocks noChangeAspect="1"/>
          </p:cNvGraphicFramePr>
          <p:nvPr>
            <p:custDataLst>
              <p:tags r:id="rId2"/>
            </p:custDataLst>
            <p:extLst/>
          </p:nvPr>
        </p:nvGraphicFramePr>
        <p:xfrm>
          <a:off x="859699" y="1143001"/>
          <a:ext cx="7827101" cy="5029200"/>
        </p:xfrm>
        <a:graphic>
          <a:graphicData uri="http://schemas.openxmlformats.org/presentationml/2006/ole">
            <mc:AlternateContent xmlns:mc="http://schemas.openxmlformats.org/markup-compatibility/2006">
              <mc:Choice xmlns:v="urn:schemas-microsoft-com:vml" Requires="v">
                <p:oleObj spid="_x0000_s1042" name="VISIO" r:id="rId4" imgW="3700440" imgH="2487600" progId="Visio.Drawing.6">
                  <p:embed/>
                </p:oleObj>
              </mc:Choice>
              <mc:Fallback>
                <p:oleObj name="VISIO" r:id="rId4" imgW="3700440" imgH="2487600" progId="Visio.Drawing.6">
                  <p:embed/>
                  <p:pic>
                    <p:nvPicPr>
                      <p:cNvPr id="3" name="Object 5">
                        <a:extLst>
                          <a:ext uri="{FF2B5EF4-FFF2-40B4-BE49-F238E27FC236}">
                            <a16:creationId xmlns:a16="http://schemas.microsoft.com/office/drawing/2014/main" id="{13245340-594B-7B4D-B9DC-8F75284AEF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699" y="1143001"/>
                        <a:ext cx="7827101" cy="5029200"/>
                      </a:xfrm>
                      <a:prstGeom prst="rect">
                        <a:avLst/>
                      </a:prstGeom>
                    </p:spPr>
                  </p:pic>
                </p:oleObj>
              </mc:Fallback>
            </mc:AlternateContent>
          </a:graphicData>
        </a:graphic>
      </p:graphicFrame>
    </p:spTree>
    <p:extLst>
      <p:ext uri="{BB962C8B-B14F-4D97-AF65-F5344CB8AC3E}">
        <p14:creationId xmlns:p14="http://schemas.microsoft.com/office/powerpoint/2010/main" val="4316965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a:extLst>
              <a:ext uri="{FF2B5EF4-FFF2-40B4-BE49-F238E27FC236}">
                <a16:creationId xmlns:a16="http://schemas.microsoft.com/office/drawing/2014/main" id="{A01D0A56-A3A6-4A46-9008-B4E19FB09993}"/>
              </a:ext>
            </a:extLst>
          </p:cNvPr>
          <p:cNvSpPr>
            <a:spLocks noGrp="1"/>
          </p:cNvSpPr>
          <p:nvPr>
            <p:ph type="title"/>
          </p:nvPr>
        </p:nvSpPr>
        <p:spPr/>
        <p:txBody>
          <a:bodyPr/>
          <a:lstStyle/>
          <a:p>
            <a:r>
              <a:rPr lang="en-US" altLang="en-US">
                <a:ea typeface="ＭＳ Ｐゴシック" panose="020B0600070205080204" pitchFamily="34" charset="-128"/>
              </a:rPr>
              <a:t>Page Table is Per Process</a:t>
            </a:r>
          </a:p>
        </p:txBody>
      </p:sp>
      <p:sp>
        <p:nvSpPr>
          <p:cNvPr id="169986" name="Content Placeholder 2">
            <a:extLst>
              <a:ext uri="{FF2B5EF4-FFF2-40B4-BE49-F238E27FC236}">
                <a16:creationId xmlns:a16="http://schemas.microsoft.com/office/drawing/2014/main" id="{9BEF8261-68A9-8B45-B288-D82D5BF30CF1}"/>
              </a:ext>
            </a:extLst>
          </p:cNvPr>
          <p:cNvSpPr>
            <a:spLocks noGrp="1"/>
          </p:cNvSpPr>
          <p:nvPr>
            <p:ph idx="1"/>
          </p:nvPr>
        </p:nvSpPr>
        <p:spPr/>
        <p:txBody>
          <a:bodyPr/>
          <a:lstStyle/>
          <a:p>
            <a:r>
              <a:rPr lang="en-US" altLang="en-US" dirty="0">
                <a:ea typeface="ＭＳ Ｐゴシック" panose="020B0600070205080204" pitchFamily="34" charset="-128"/>
              </a:rPr>
              <a:t>Each process has its own virtual address space</a:t>
            </a:r>
          </a:p>
          <a:p>
            <a:pPr lvl="1"/>
            <a:r>
              <a:rPr lang="en-US" altLang="en-US" dirty="0">
                <a:ea typeface="ＭＳ Ｐゴシック" panose="020B0600070205080204" pitchFamily="34" charset="-128"/>
              </a:rPr>
              <a:t>Full address space for each program</a:t>
            </a:r>
          </a:p>
          <a:p>
            <a:pPr lvl="1"/>
            <a:r>
              <a:rPr lang="en-US" altLang="en-US" dirty="0">
                <a:ea typeface="ＭＳ Ｐゴシック" panose="020B0600070205080204" pitchFamily="34" charset="-128"/>
              </a:rPr>
              <a:t>Simplifies memory allocation, sharing, linking and loading.</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169988" name="Rectangle 2">
            <a:extLst>
              <a:ext uri="{FF2B5EF4-FFF2-40B4-BE49-F238E27FC236}">
                <a16:creationId xmlns:a16="http://schemas.microsoft.com/office/drawing/2014/main" id="{153563E8-83E0-4540-9814-1D547323CDB3}"/>
              </a:ext>
            </a:extLst>
          </p:cNvPr>
          <p:cNvSpPr>
            <a:spLocks noChangeArrowheads="1"/>
          </p:cNvSpPr>
          <p:nvPr/>
        </p:nvSpPr>
        <p:spPr bwMode="auto">
          <a:xfrm>
            <a:off x="533400" y="2803525"/>
            <a:ext cx="1368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Virtual Address Space for Process 1:</a:t>
            </a:r>
          </a:p>
        </p:txBody>
      </p:sp>
      <p:sp>
        <p:nvSpPr>
          <p:cNvPr id="169989" name="Rectangle 3">
            <a:extLst>
              <a:ext uri="{FF2B5EF4-FFF2-40B4-BE49-F238E27FC236}">
                <a16:creationId xmlns:a16="http://schemas.microsoft.com/office/drawing/2014/main" id="{D2B19500-BFDD-844A-BF57-16E2C76646B7}"/>
              </a:ext>
            </a:extLst>
          </p:cNvPr>
          <p:cNvSpPr>
            <a:spLocks noChangeArrowheads="1"/>
          </p:cNvSpPr>
          <p:nvPr/>
        </p:nvSpPr>
        <p:spPr bwMode="auto">
          <a:xfrm>
            <a:off x="6858000" y="2727325"/>
            <a:ext cx="2057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Physical Address </a:t>
            </a:r>
          </a:p>
          <a:p>
            <a:pPr eaLnBrk="1" hangingPunct="1"/>
            <a:r>
              <a:rPr lang="en-US" altLang="en-US" sz="1800"/>
              <a:t>Space (DRAM)</a:t>
            </a:r>
          </a:p>
        </p:txBody>
      </p:sp>
      <p:sp>
        <p:nvSpPr>
          <p:cNvPr id="169990" name="Rectangle 4">
            <a:extLst>
              <a:ext uri="{FF2B5EF4-FFF2-40B4-BE49-F238E27FC236}">
                <a16:creationId xmlns:a16="http://schemas.microsoft.com/office/drawing/2014/main" id="{6E0CBC38-D218-0248-9652-29DDF15985B3}"/>
              </a:ext>
            </a:extLst>
          </p:cNvPr>
          <p:cNvSpPr>
            <a:spLocks noChangeArrowheads="1"/>
          </p:cNvSpPr>
          <p:nvPr/>
        </p:nvSpPr>
        <p:spPr bwMode="auto">
          <a:xfrm>
            <a:off x="2366963" y="2886075"/>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9991" name="Rectangle 5">
            <a:extLst>
              <a:ext uri="{FF2B5EF4-FFF2-40B4-BE49-F238E27FC236}">
                <a16:creationId xmlns:a16="http://schemas.microsoft.com/office/drawing/2014/main" id="{A0B7A2D1-4378-B64A-9563-126137391B06}"/>
              </a:ext>
            </a:extLst>
          </p:cNvPr>
          <p:cNvSpPr>
            <a:spLocks noChangeArrowheads="1"/>
          </p:cNvSpPr>
          <p:nvPr/>
        </p:nvSpPr>
        <p:spPr bwMode="auto">
          <a:xfrm>
            <a:off x="2366963" y="3106738"/>
            <a:ext cx="901700" cy="215900"/>
          </a:xfrm>
          <a:prstGeom prst="rect">
            <a:avLst/>
          </a:prstGeom>
          <a:solidFill>
            <a:srgbClr val="C0C0C0"/>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VP 1</a:t>
            </a:r>
          </a:p>
        </p:txBody>
      </p:sp>
      <p:sp>
        <p:nvSpPr>
          <p:cNvPr id="169992" name="Rectangle 6">
            <a:extLst>
              <a:ext uri="{FF2B5EF4-FFF2-40B4-BE49-F238E27FC236}">
                <a16:creationId xmlns:a16="http://schemas.microsoft.com/office/drawing/2014/main" id="{965FAB41-45BC-1943-9078-6AC1139D57AB}"/>
              </a:ext>
            </a:extLst>
          </p:cNvPr>
          <p:cNvSpPr>
            <a:spLocks noChangeArrowheads="1"/>
          </p:cNvSpPr>
          <p:nvPr/>
        </p:nvSpPr>
        <p:spPr bwMode="auto">
          <a:xfrm>
            <a:off x="2366963" y="3335338"/>
            <a:ext cx="901700" cy="215900"/>
          </a:xfrm>
          <a:prstGeom prst="rect">
            <a:avLst/>
          </a:prstGeom>
          <a:solidFill>
            <a:srgbClr val="C0C0C0"/>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VP 2</a:t>
            </a:r>
          </a:p>
        </p:txBody>
      </p:sp>
      <p:sp>
        <p:nvSpPr>
          <p:cNvPr id="169993" name="Rectangle 7">
            <a:extLst>
              <a:ext uri="{FF2B5EF4-FFF2-40B4-BE49-F238E27FC236}">
                <a16:creationId xmlns:a16="http://schemas.microsoft.com/office/drawing/2014/main" id="{76427ABD-D577-7445-848C-9B148A92076E}"/>
              </a:ext>
            </a:extLst>
          </p:cNvPr>
          <p:cNvSpPr>
            <a:spLocks noChangeArrowheads="1"/>
          </p:cNvSpPr>
          <p:nvPr/>
        </p:nvSpPr>
        <p:spPr bwMode="auto">
          <a:xfrm>
            <a:off x="2359025" y="3794125"/>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9994" name="Rectangle 8">
            <a:extLst>
              <a:ext uri="{FF2B5EF4-FFF2-40B4-BE49-F238E27FC236}">
                <a16:creationId xmlns:a16="http://schemas.microsoft.com/office/drawing/2014/main" id="{EB1A13EE-258E-EE46-B4FE-E5191F1F0F3E}"/>
              </a:ext>
            </a:extLst>
          </p:cNvPr>
          <p:cNvSpPr>
            <a:spLocks noChangeArrowheads="1"/>
          </p:cNvSpPr>
          <p:nvPr/>
        </p:nvSpPr>
        <p:spPr bwMode="auto">
          <a:xfrm>
            <a:off x="2359025" y="44783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9995" name="Rectangle 9">
            <a:extLst>
              <a:ext uri="{FF2B5EF4-FFF2-40B4-BE49-F238E27FC236}">
                <a16:creationId xmlns:a16="http://schemas.microsoft.com/office/drawing/2014/main" id="{050EBD1C-5D31-FB4B-A30C-B196444D4B11}"/>
              </a:ext>
            </a:extLst>
          </p:cNvPr>
          <p:cNvSpPr>
            <a:spLocks noChangeArrowheads="1"/>
          </p:cNvSpPr>
          <p:nvPr/>
        </p:nvSpPr>
        <p:spPr bwMode="auto">
          <a:xfrm>
            <a:off x="2359025" y="5394325"/>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9996" name="Rectangle 10">
            <a:extLst>
              <a:ext uri="{FF2B5EF4-FFF2-40B4-BE49-F238E27FC236}">
                <a16:creationId xmlns:a16="http://schemas.microsoft.com/office/drawing/2014/main" id="{1C9D4280-0B21-B640-9885-6A6D52D0BFE6}"/>
              </a:ext>
            </a:extLst>
          </p:cNvPr>
          <p:cNvSpPr>
            <a:spLocks noChangeArrowheads="1"/>
          </p:cNvSpPr>
          <p:nvPr/>
        </p:nvSpPr>
        <p:spPr bwMode="auto">
          <a:xfrm>
            <a:off x="5643563" y="26495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9997" name="Rectangle 11">
            <a:extLst>
              <a:ext uri="{FF2B5EF4-FFF2-40B4-BE49-F238E27FC236}">
                <a16:creationId xmlns:a16="http://schemas.microsoft.com/office/drawing/2014/main" id="{5235EC24-D0F4-BC4F-BB58-BE94B19D68F3}"/>
              </a:ext>
            </a:extLst>
          </p:cNvPr>
          <p:cNvSpPr>
            <a:spLocks noChangeArrowheads="1"/>
          </p:cNvSpPr>
          <p:nvPr/>
        </p:nvSpPr>
        <p:spPr bwMode="auto">
          <a:xfrm>
            <a:off x="5643563" y="28781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9998" name="Rectangle 12">
            <a:extLst>
              <a:ext uri="{FF2B5EF4-FFF2-40B4-BE49-F238E27FC236}">
                <a16:creationId xmlns:a16="http://schemas.microsoft.com/office/drawing/2014/main" id="{7F8BD3E6-097B-2749-8711-64EE09AA73C0}"/>
              </a:ext>
            </a:extLst>
          </p:cNvPr>
          <p:cNvSpPr>
            <a:spLocks noChangeArrowheads="1"/>
          </p:cNvSpPr>
          <p:nvPr/>
        </p:nvSpPr>
        <p:spPr bwMode="auto">
          <a:xfrm>
            <a:off x="5643563" y="3106738"/>
            <a:ext cx="901700" cy="215900"/>
          </a:xfrm>
          <a:prstGeom prst="rect">
            <a:avLst/>
          </a:prstGeom>
          <a:solidFill>
            <a:srgbClr val="C0C0C0"/>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PP 2</a:t>
            </a:r>
          </a:p>
        </p:txBody>
      </p:sp>
      <p:sp>
        <p:nvSpPr>
          <p:cNvPr id="169999" name="Rectangle 13">
            <a:extLst>
              <a:ext uri="{FF2B5EF4-FFF2-40B4-BE49-F238E27FC236}">
                <a16:creationId xmlns:a16="http://schemas.microsoft.com/office/drawing/2014/main" id="{3505CE9C-D2F6-A54F-B96D-1D739001119F}"/>
              </a:ext>
            </a:extLst>
          </p:cNvPr>
          <p:cNvSpPr>
            <a:spLocks noChangeArrowheads="1"/>
          </p:cNvSpPr>
          <p:nvPr/>
        </p:nvSpPr>
        <p:spPr bwMode="auto">
          <a:xfrm>
            <a:off x="5643563" y="33353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0" name="Rectangle 14">
            <a:extLst>
              <a:ext uri="{FF2B5EF4-FFF2-40B4-BE49-F238E27FC236}">
                <a16:creationId xmlns:a16="http://schemas.microsoft.com/office/drawing/2014/main" id="{7116CF83-D40D-814A-9184-E59894155879}"/>
              </a:ext>
            </a:extLst>
          </p:cNvPr>
          <p:cNvSpPr>
            <a:spLocks noChangeArrowheads="1"/>
          </p:cNvSpPr>
          <p:nvPr/>
        </p:nvSpPr>
        <p:spPr bwMode="auto">
          <a:xfrm>
            <a:off x="5643563" y="35639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1" name="Rectangle 15">
            <a:extLst>
              <a:ext uri="{FF2B5EF4-FFF2-40B4-BE49-F238E27FC236}">
                <a16:creationId xmlns:a16="http://schemas.microsoft.com/office/drawing/2014/main" id="{AB3E95AF-54D5-3740-BB3D-31D3D5BCFF6B}"/>
              </a:ext>
            </a:extLst>
          </p:cNvPr>
          <p:cNvSpPr>
            <a:spLocks noChangeArrowheads="1"/>
          </p:cNvSpPr>
          <p:nvPr/>
        </p:nvSpPr>
        <p:spPr bwMode="auto">
          <a:xfrm>
            <a:off x="5643563" y="37925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2" name="Rectangle 16">
            <a:extLst>
              <a:ext uri="{FF2B5EF4-FFF2-40B4-BE49-F238E27FC236}">
                <a16:creationId xmlns:a16="http://schemas.microsoft.com/office/drawing/2014/main" id="{B9899AD8-A355-AA48-BAC3-EF6545A486FE}"/>
              </a:ext>
            </a:extLst>
          </p:cNvPr>
          <p:cNvSpPr>
            <a:spLocks noChangeArrowheads="1"/>
          </p:cNvSpPr>
          <p:nvPr/>
        </p:nvSpPr>
        <p:spPr bwMode="auto">
          <a:xfrm>
            <a:off x="5643563" y="40211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3" name="Rectangle 17">
            <a:extLst>
              <a:ext uri="{FF2B5EF4-FFF2-40B4-BE49-F238E27FC236}">
                <a16:creationId xmlns:a16="http://schemas.microsoft.com/office/drawing/2014/main" id="{8DB663AD-3246-8549-A88A-AEB2340C97DA}"/>
              </a:ext>
            </a:extLst>
          </p:cNvPr>
          <p:cNvSpPr>
            <a:spLocks noChangeArrowheads="1"/>
          </p:cNvSpPr>
          <p:nvPr/>
        </p:nvSpPr>
        <p:spPr bwMode="auto">
          <a:xfrm>
            <a:off x="5643563" y="4454525"/>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4" name="Rectangle 18">
            <a:extLst>
              <a:ext uri="{FF2B5EF4-FFF2-40B4-BE49-F238E27FC236}">
                <a16:creationId xmlns:a16="http://schemas.microsoft.com/office/drawing/2014/main" id="{520E29B2-CAEA-E449-9B20-6EB7681A0739}"/>
              </a:ext>
            </a:extLst>
          </p:cNvPr>
          <p:cNvSpPr>
            <a:spLocks noChangeArrowheads="1"/>
          </p:cNvSpPr>
          <p:nvPr/>
        </p:nvSpPr>
        <p:spPr bwMode="auto">
          <a:xfrm>
            <a:off x="5643563" y="46688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5" name="Rectangle 19">
            <a:extLst>
              <a:ext uri="{FF2B5EF4-FFF2-40B4-BE49-F238E27FC236}">
                <a16:creationId xmlns:a16="http://schemas.microsoft.com/office/drawing/2014/main" id="{EBF33BA3-9592-F048-A7BA-505EFC92E830}"/>
              </a:ext>
            </a:extLst>
          </p:cNvPr>
          <p:cNvSpPr>
            <a:spLocks noChangeArrowheads="1"/>
          </p:cNvSpPr>
          <p:nvPr/>
        </p:nvSpPr>
        <p:spPr bwMode="auto">
          <a:xfrm>
            <a:off x="5643563" y="51006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6" name="Rectangle 20">
            <a:extLst>
              <a:ext uri="{FF2B5EF4-FFF2-40B4-BE49-F238E27FC236}">
                <a16:creationId xmlns:a16="http://schemas.microsoft.com/office/drawing/2014/main" id="{AC3D6311-AC6F-B246-820E-8396EF27443C}"/>
              </a:ext>
            </a:extLst>
          </p:cNvPr>
          <p:cNvSpPr>
            <a:spLocks noChangeArrowheads="1"/>
          </p:cNvSpPr>
          <p:nvPr/>
        </p:nvSpPr>
        <p:spPr bwMode="auto">
          <a:xfrm>
            <a:off x="5643563" y="5316538"/>
            <a:ext cx="9017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70007" name="Line 21">
            <a:extLst>
              <a:ext uri="{FF2B5EF4-FFF2-40B4-BE49-F238E27FC236}">
                <a16:creationId xmlns:a16="http://schemas.microsoft.com/office/drawing/2014/main" id="{C1339290-5864-C140-B073-2C3F6324133D}"/>
              </a:ext>
            </a:extLst>
          </p:cNvPr>
          <p:cNvSpPr>
            <a:spLocks noChangeShapeType="1"/>
          </p:cNvSpPr>
          <p:nvPr/>
        </p:nvSpPr>
        <p:spPr bwMode="auto">
          <a:xfrm>
            <a:off x="3281363" y="3252788"/>
            <a:ext cx="2349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0008" name="Rectangle 22">
            <a:extLst>
              <a:ext uri="{FF2B5EF4-FFF2-40B4-BE49-F238E27FC236}">
                <a16:creationId xmlns:a16="http://schemas.microsoft.com/office/drawing/2014/main" id="{EA3A191C-2EF0-A245-A0E7-A811487E50C0}"/>
              </a:ext>
            </a:extLst>
          </p:cNvPr>
          <p:cNvSpPr>
            <a:spLocks noChangeArrowheads="1"/>
          </p:cNvSpPr>
          <p:nvPr/>
        </p:nvSpPr>
        <p:spPr bwMode="auto">
          <a:xfrm>
            <a:off x="3886200" y="2933700"/>
            <a:ext cx="19050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Address Translation</a:t>
            </a:r>
          </a:p>
        </p:txBody>
      </p:sp>
      <p:sp>
        <p:nvSpPr>
          <p:cNvPr id="170009" name="Rectangle 23">
            <a:extLst>
              <a:ext uri="{FF2B5EF4-FFF2-40B4-BE49-F238E27FC236}">
                <a16:creationId xmlns:a16="http://schemas.microsoft.com/office/drawing/2014/main" id="{EAB2686C-1003-BB43-AFAE-17D650F90D4A}"/>
              </a:ext>
            </a:extLst>
          </p:cNvPr>
          <p:cNvSpPr>
            <a:spLocks noChangeArrowheads="1"/>
          </p:cNvSpPr>
          <p:nvPr/>
        </p:nvSpPr>
        <p:spPr bwMode="auto">
          <a:xfrm>
            <a:off x="2041525" y="281940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170010" name="Rectangle 24">
            <a:extLst>
              <a:ext uri="{FF2B5EF4-FFF2-40B4-BE49-F238E27FC236}">
                <a16:creationId xmlns:a16="http://schemas.microsoft.com/office/drawing/2014/main" id="{05AA116D-B656-7043-8BFC-E2A65FD187AE}"/>
              </a:ext>
            </a:extLst>
          </p:cNvPr>
          <p:cNvSpPr>
            <a:spLocks noChangeArrowheads="1"/>
          </p:cNvSpPr>
          <p:nvPr/>
        </p:nvSpPr>
        <p:spPr bwMode="auto">
          <a:xfrm>
            <a:off x="2041525" y="449580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170011" name="Rectangle 25">
            <a:extLst>
              <a:ext uri="{FF2B5EF4-FFF2-40B4-BE49-F238E27FC236}">
                <a16:creationId xmlns:a16="http://schemas.microsoft.com/office/drawing/2014/main" id="{8F673ED9-E793-A844-98B3-B6D9DEF92E48}"/>
              </a:ext>
            </a:extLst>
          </p:cNvPr>
          <p:cNvSpPr>
            <a:spLocks noChangeArrowheads="1"/>
          </p:cNvSpPr>
          <p:nvPr/>
        </p:nvSpPr>
        <p:spPr bwMode="auto">
          <a:xfrm>
            <a:off x="1889125" y="3717925"/>
            <a:ext cx="466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N-1</a:t>
            </a:r>
          </a:p>
        </p:txBody>
      </p:sp>
      <p:sp>
        <p:nvSpPr>
          <p:cNvPr id="170012" name="Rectangle 26">
            <a:extLst>
              <a:ext uri="{FF2B5EF4-FFF2-40B4-BE49-F238E27FC236}">
                <a16:creationId xmlns:a16="http://schemas.microsoft.com/office/drawing/2014/main" id="{D4CF5AA4-BD9B-4C42-9DB8-F887D1E2B6E7}"/>
              </a:ext>
            </a:extLst>
          </p:cNvPr>
          <p:cNvSpPr>
            <a:spLocks noChangeArrowheads="1"/>
          </p:cNvSpPr>
          <p:nvPr/>
        </p:nvSpPr>
        <p:spPr bwMode="auto">
          <a:xfrm>
            <a:off x="5394325" y="2590800"/>
            <a:ext cx="279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0</a:t>
            </a:r>
          </a:p>
        </p:txBody>
      </p:sp>
      <p:sp>
        <p:nvSpPr>
          <p:cNvPr id="170013" name="Rectangle 27">
            <a:extLst>
              <a:ext uri="{FF2B5EF4-FFF2-40B4-BE49-F238E27FC236}">
                <a16:creationId xmlns:a16="http://schemas.microsoft.com/office/drawing/2014/main" id="{8C12176E-917C-1D4A-BD2B-BA5E54EBE3F1}"/>
              </a:ext>
            </a:extLst>
          </p:cNvPr>
          <p:cNvSpPr>
            <a:spLocks noChangeArrowheads="1"/>
          </p:cNvSpPr>
          <p:nvPr/>
        </p:nvSpPr>
        <p:spPr bwMode="auto">
          <a:xfrm>
            <a:off x="1889125" y="5318125"/>
            <a:ext cx="466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N-1</a:t>
            </a:r>
          </a:p>
        </p:txBody>
      </p:sp>
      <p:sp>
        <p:nvSpPr>
          <p:cNvPr id="170014" name="Rectangle 28">
            <a:extLst>
              <a:ext uri="{FF2B5EF4-FFF2-40B4-BE49-F238E27FC236}">
                <a16:creationId xmlns:a16="http://schemas.microsoft.com/office/drawing/2014/main" id="{8D4B5D4C-65EB-6344-A612-55850A552F47}"/>
              </a:ext>
            </a:extLst>
          </p:cNvPr>
          <p:cNvSpPr>
            <a:spLocks noChangeArrowheads="1"/>
          </p:cNvSpPr>
          <p:nvPr/>
        </p:nvSpPr>
        <p:spPr bwMode="auto">
          <a:xfrm>
            <a:off x="5165725" y="5241925"/>
            <a:ext cx="487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M-1</a:t>
            </a:r>
          </a:p>
        </p:txBody>
      </p:sp>
      <p:sp>
        <p:nvSpPr>
          <p:cNvPr id="170015" name="Line 29">
            <a:extLst>
              <a:ext uri="{FF2B5EF4-FFF2-40B4-BE49-F238E27FC236}">
                <a16:creationId xmlns:a16="http://schemas.microsoft.com/office/drawing/2014/main" id="{6CC5368E-06B5-9744-8E54-E626DE8A4B4F}"/>
              </a:ext>
            </a:extLst>
          </p:cNvPr>
          <p:cNvSpPr>
            <a:spLocks noChangeShapeType="1"/>
          </p:cNvSpPr>
          <p:nvPr/>
        </p:nvSpPr>
        <p:spPr bwMode="auto">
          <a:xfrm>
            <a:off x="3275013" y="3481388"/>
            <a:ext cx="23622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0016" name="Rectangle 30">
            <a:extLst>
              <a:ext uri="{FF2B5EF4-FFF2-40B4-BE49-F238E27FC236}">
                <a16:creationId xmlns:a16="http://schemas.microsoft.com/office/drawing/2014/main" id="{84684E6D-02E7-C649-A878-A64994AA7E80}"/>
              </a:ext>
            </a:extLst>
          </p:cNvPr>
          <p:cNvSpPr>
            <a:spLocks noChangeArrowheads="1"/>
          </p:cNvSpPr>
          <p:nvPr/>
        </p:nvSpPr>
        <p:spPr bwMode="auto">
          <a:xfrm>
            <a:off x="2360613" y="4700588"/>
            <a:ext cx="901700" cy="215900"/>
          </a:xfrm>
          <a:prstGeom prst="rect">
            <a:avLst/>
          </a:prstGeom>
          <a:solidFill>
            <a:srgbClr val="C0C0C0"/>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VP 1</a:t>
            </a:r>
          </a:p>
        </p:txBody>
      </p:sp>
      <p:sp>
        <p:nvSpPr>
          <p:cNvPr id="170017" name="Rectangle 31">
            <a:extLst>
              <a:ext uri="{FF2B5EF4-FFF2-40B4-BE49-F238E27FC236}">
                <a16:creationId xmlns:a16="http://schemas.microsoft.com/office/drawing/2014/main" id="{B9A4BB51-DF2C-2C4F-B3D8-7CB7E62BFCBA}"/>
              </a:ext>
            </a:extLst>
          </p:cNvPr>
          <p:cNvSpPr>
            <a:spLocks noChangeArrowheads="1"/>
          </p:cNvSpPr>
          <p:nvPr/>
        </p:nvSpPr>
        <p:spPr bwMode="auto">
          <a:xfrm>
            <a:off x="2360613" y="4929188"/>
            <a:ext cx="901700" cy="215900"/>
          </a:xfrm>
          <a:prstGeom prst="rect">
            <a:avLst/>
          </a:prstGeom>
          <a:solidFill>
            <a:srgbClr val="C0C0C0"/>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VP 2</a:t>
            </a:r>
          </a:p>
        </p:txBody>
      </p:sp>
      <p:sp>
        <p:nvSpPr>
          <p:cNvPr id="170018" name="Rectangle 32">
            <a:extLst>
              <a:ext uri="{FF2B5EF4-FFF2-40B4-BE49-F238E27FC236}">
                <a16:creationId xmlns:a16="http://schemas.microsoft.com/office/drawing/2014/main" id="{495E8F17-ED95-8A4B-BCD8-943E65AF52C4}"/>
              </a:ext>
            </a:extLst>
          </p:cNvPr>
          <p:cNvSpPr>
            <a:spLocks noChangeArrowheads="1"/>
          </p:cNvSpPr>
          <p:nvPr/>
        </p:nvSpPr>
        <p:spPr bwMode="auto">
          <a:xfrm>
            <a:off x="5645150" y="4243388"/>
            <a:ext cx="901700" cy="215900"/>
          </a:xfrm>
          <a:prstGeom prst="rect">
            <a:avLst/>
          </a:prstGeom>
          <a:solidFill>
            <a:srgbClr val="C0C0C0"/>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PP 7</a:t>
            </a:r>
          </a:p>
        </p:txBody>
      </p:sp>
      <p:sp>
        <p:nvSpPr>
          <p:cNvPr id="170019" name="Line 33">
            <a:extLst>
              <a:ext uri="{FF2B5EF4-FFF2-40B4-BE49-F238E27FC236}">
                <a16:creationId xmlns:a16="http://schemas.microsoft.com/office/drawing/2014/main" id="{0D7A63A8-9AD8-A54D-8A20-1EF16C109636}"/>
              </a:ext>
            </a:extLst>
          </p:cNvPr>
          <p:cNvSpPr>
            <a:spLocks noChangeShapeType="1"/>
          </p:cNvSpPr>
          <p:nvPr/>
        </p:nvSpPr>
        <p:spPr bwMode="auto">
          <a:xfrm flipV="1">
            <a:off x="3275013" y="4395788"/>
            <a:ext cx="2362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0020" name="Line 34">
            <a:extLst>
              <a:ext uri="{FF2B5EF4-FFF2-40B4-BE49-F238E27FC236}">
                <a16:creationId xmlns:a16="http://schemas.microsoft.com/office/drawing/2014/main" id="{3708258C-1194-7747-B07F-D990B360FF05}"/>
              </a:ext>
            </a:extLst>
          </p:cNvPr>
          <p:cNvSpPr>
            <a:spLocks noChangeShapeType="1"/>
          </p:cNvSpPr>
          <p:nvPr/>
        </p:nvSpPr>
        <p:spPr bwMode="auto">
          <a:xfrm>
            <a:off x="3287713" y="5005388"/>
            <a:ext cx="2349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0021" name="Rectangle 35">
            <a:extLst>
              <a:ext uri="{FF2B5EF4-FFF2-40B4-BE49-F238E27FC236}">
                <a16:creationId xmlns:a16="http://schemas.microsoft.com/office/drawing/2014/main" id="{C869E15E-EE5D-4F4C-970D-9E3EAB6EC530}"/>
              </a:ext>
            </a:extLst>
          </p:cNvPr>
          <p:cNvSpPr>
            <a:spLocks noChangeArrowheads="1"/>
          </p:cNvSpPr>
          <p:nvPr/>
        </p:nvSpPr>
        <p:spPr bwMode="auto">
          <a:xfrm>
            <a:off x="5645150" y="4891088"/>
            <a:ext cx="901700" cy="215900"/>
          </a:xfrm>
          <a:prstGeom prst="rect">
            <a:avLst/>
          </a:prstGeom>
          <a:solidFill>
            <a:srgbClr val="C0C0C0"/>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PP 10</a:t>
            </a:r>
          </a:p>
        </p:txBody>
      </p:sp>
      <p:sp>
        <p:nvSpPr>
          <p:cNvPr id="170022" name="Rectangle 36">
            <a:extLst>
              <a:ext uri="{FF2B5EF4-FFF2-40B4-BE49-F238E27FC236}">
                <a16:creationId xmlns:a16="http://schemas.microsoft.com/office/drawing/2014/main" id="{5D3CBFC6-5891-604A-BE95-19F9BF870B31}"/>
              </a:ext>
            </a:extLst>
          </p:cNvPr>
          <p:cNvSpPr>
            <a:spLocks noChangeArrowheads="1"/>
          </p:cNvSpPr>
          <p:nvPr/>
        </p:nvSpPr>
        <p:spPr bwMode="auto">
          <a:xfrm>
            <a:off x="7008813" y="3946525"/>
            <a:ext cx="213518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a:t>(e.g., read/only library code)</a:t>
            </a:r>
          </a:p>
        </p:txBody>
      </p:sp>
      <p:sp>
        <p:nvSpPr>
          <p:cNvPr id="170023" name="Text Box 39">
            <a:extLst>
              <a:ext uri="{FF2B5EF4-FFF2-40B4-BE49-F238E27FC236}">
                <a16:creationId xmlns:a16="http://schemas.microsoft.com/office/drawing/2014/main" id="{9B1BCA05-CC3B-CB4C-A9EC-5EB5FC382BCD}"/>
              </a:ext>
            </a:extLst>
          </p:cNvPr>
          <p:cNvSpPr txBox="1">
            <a:spLocks noChangeArrowheads="1"/>
          </p:cNvSpPr>
          <p:nvPr/>
        </p:nvSpPr>
        <p:spPr bwMode="auto">
          <a:xfrm>
            <a:off x="2614613" y="3376613"/>
            <a:ext cx="4349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30000"/>
              </a:spcBef>
            </a:pPr>
            <a:r>
              <a:rPr lang="en-US" altLang="en-US">
                <a:solidFill>
                  <a:schemeClr val="tx2"/>
                </a:solidFill>
              </a:rPr>
              <a:t>...</a:t>
            </a:r>
          </a:p>
        </p:txBody>
      </p:sp>
      <p:sp>
        <p:nvSpPr>
          <p:cNvPr id="170024" name="Text Box 40">
            <a:extLst>
              <a:ext uri="{FF2B5EF4-FFF2-40B4-BE49-F238E27FC236}">
                <a16:creationId xmlns:a16="http://schemas.microsoft.com/office/drawing/2014/main" id="{B7AF55D8-06D0-714F-9289-505D51D67720}"/>
              </a:ext>
            </a:extLst>
          </p:cNvPr>
          <p:cNvSpPr txBox="1">
            <a:spLocks noChangeArrowheads="1"/>
          </p:cNvSpPr>
          <p:nvPr/>
        </p:nvSpPr>
        <p:spPr bwMode="auto">
          <a:xfrm>
            <a:off x="2614613" y="4976813"/>
            <a:ext cx="4349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30000"/>
              </a:spcBef>
            </a:pPr>
            <a:r>
              <a:rPr lang="en-US" altLang="en-US">
                <a:solidFill>
                  <a:schemeClr val="tx2"/>
                </a:solidFill>
              </a:rPr>
              <a:t>...</a:t>
            </a:r>
          </a:p>
        </p:txBody>
      </p:sp>
      <p:sp>
        <p:nvSpPr>
          <p:cNvPr id="170025" name="Rectangle 41">
            <a:extLst>
              <a:ext uri="{FF2B5EF4-FFF2-40B4-BE49-F238E27FC236}">
                <a16:creationId xmlns:a16="http://schemas.microsoft.com/office/drawing/2014/main" id="{C5C1D635-728F-DE4D-AF4B-CF449CCBB816}"/>
              </a:ext>
            </a:extLst>
          </p:cNvPr>
          <p:cNvSpPr>
            <a:spLocks noChangeArrowheads="1"/>
          </p:cNvSpPr>
          <p:nvPr/>
        </p:nvSpPr>
        <p:spPr bwMode="auto">
          <a:xfrm>
            <a:off x="533400" y="4435475"/>
            <a:ext cx="1368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Virtual Address Space for Process 2:</a:t>
            </a:r>
          </a:p>
        </p:txBody>
      </p:sp>
      <p:sp>
        <p:nvSpPr>
          <p:cNvPr id="170026" name="Line 29">
            <a:extLst>
              <a:ext uri="{FF2B5EF4-FFF2-40B4-BE49-F238E27FC236}">
                <a16:creationId xmlns:a16="http://schemas.microsoft.com/office/drawing/2014/main" id="{A96DA9F1-36F5-B74B-96EB-69BAE4B4965B}"/>
              </a:ext>
            </a:extLst>
          </p:cNvPr>
          <p:cNvSpPr>
            <a:spLocks noChangeShapeType="1"/>
          </p:cNvSpPr>
          <p:nvPr/>
        </p:nvSpPr>
        <p:spPr bwMode="auto">
          <a:xfrm flipV="1">
            <a:off x="6553200" y="4251325"/>
            <a:ext cx="457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276610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A3D636C3-0592-2340-BA2D-3AA36C452E98}"/>
              </a:ext>
            </a:extLst>
          </p:cNvPr>
          <p:cNvSpPr>
            <a:spLocks noGrp="1" noChangeArrowheads="1"/>
          </p:cNvSpPr>
          <p:nvPr>
            <p:ph type="title"/>
          </p:nvPr>
        </p:nvSpPr>
        <p:spPr/>
        <p:txBody>
          <a:bodyPr/>
          <a:lstStyle/>
          <a:p>
            <a:pPr eaLnBrk="1" hangingPunct="1"/>
            <a:r>
              <a:rPr lang="en-US" altLang="en-US" dirty="0"/>
              <a:t>Address Translation </a:t>
            </a:r>
          </a:p>
        </p:txBody>
      </p:sp>
      <p:sp>
        <p:nvSpPr>
          <p:cNvPr id="173059" name="Rectangle 3">
            <a:extLst>
              <a:ext uri="{FF2B5EF4-FFF2-40B4-BE49-F238E27FC236}">
                <a16:creationId xmlns:a16="http://schemas.microsoft.com/office/drawing/2014/main" id="{56F040CA-18C9-F947-BFED-3EDC3CA36963}"/>
              </a:ext>
            </a:extLst>
          </p:cNvPr>
          <p:cNvSpPr>
            <a:spLocks noGrp="1" noChangeArrowheads="1"/>
          </p:cNvSpPr>
          <p:nvPr>
            <p:ph idx="1"/>
          </p:nvPr>
        </p:nvSpPr>
        <p:spPr/>
        <p:txBody>
          <a:bodyPr/>
          <a:lstStyle/>
          <a:p>
            <a:pPr eaLnBrk="1" hangingPunct="1"/>
            <a:r>
              <a:rPr lang="en-US" altLang="en-US"/>
              <a:t>Parameters</a:t>
            </a:r>
          </a:p>
          <a:p>
            <a:pPr lvl="1" eaLnBrk="1" hangingPunct="1"/>
            <a:r>
              <a:rPr lang="en-US" altLang="en-US"/>
              <a:t>P = 2</a:t>
            </a:r>
            <a:r>
              <a:rPr lang="en-US" altLang="en-US" baseline="30000"/>
              <a:t>p</a:t>
            </a:r>
            <a:r>
              <a:rPr lang="en-US" altLang="en-US"/>
              <a:t> = page size (bytes).  </a:t>
            </a:r>
          </a:p>
          <a:p>
            <a:pPr lvl="1" eaLnBrk="1" hangingPunct="1"/>
            <a:r>
              <a:rPr lang="en-US" altLang="en-US"/>
              <a:t>N = 2</a:t>
            </a:r>
            <a:r>
              <a:rPr lang="en-US" altLang="en-US" baseline="30000"/>
              <a:t>n</a:t>
            </a:r>
            <a:r>
              <a:rPr lang="en-US" altLang="en-US"/>
              <a:t> = Virtual-address limit</a:t>
            </a:r>
          </a:p>
          <a:p>
            <a:pPr lvl="1" eaLnBrk="1" hangingPunct="1"/>
            <a:r>
              <a:rPr lang="en-US" altLang="en-US"/>
              <a:t>M = 2</a:t>
            </a:r>
            <a:r>
              <a:rPr lang="en-US" altLang="en-US" baseline="30000"/>
              <a:t>m</a:t>
            </a:r>
            <a:r>
              <a:rPr lang="en-US" altLang="en-US"/>
              <a:t> = Physical-address limit</a:t>
            </a:r>
          </a:p>
        </p:txBody>
      </p:sp>
      <p:sp>
        <p:nvSpPr>
          <p:cNvPr id="173060" name="Rectangle 2">
            <a:extLst>
              <a:ext uri="{FF2B5EF4-FFF2-40B4-BE49-F238E27FC236}">
                <a16:creationId xmlns:a16="http://schemas.microsoft.com/office/drawing/2014/main" id="{4674A86B-1E1C-D14A-A87D-39E7CC3854C0}"/>
              </a:ext>
            </a:extLst>
          </p:cNvPr>
          <p:cNvSpPr>
            <a:spLocks noChangeArrowheads="1"/>
          </p:cNvSpPr>
          <p:nvPr/>
        </p:nvSpPr>
        <p:spPr bwMode="auto">
          <a:xfrm>
            <a:off x="854075" y="3140075"/>
            <a:ext cx="31877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virtual page number</a:t>
            </a:r>
          </a:p>
        </p:txBody>
      </p:sp>
      <p:sp>
        <p:nvSpPr>
          <p:cNvPr id="173061" name="Rectangle 3">
            <a:extLst>
              <a:ext uri="{FF2B5EF4-FFF2-40B4-BE49-F238E27FC236}">
                <a16:creationId xmlns:a16="http://schemas.microsoft.com/office/drawing/2014/main" id="{C5393992-1228-9D4F-8C37-DF0AB6BDF807}"/>
              </a:ext>
            </a:extLst>
          </p:cNvPr>
          <p:cNvSpPr>
            <a:spLocks noChangeArrowheads="1"/>
          </p:cNvSpPr>
          <p:nvPr/>
        </p:nvSpPr>
        <p:spPr bwMode="auto">
          <a:xfrm>
            <a:off x="4054475" y="3140075"/>
            <a:ext cx="21971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page offset</a:t>
            </a:r>
          </a:p>
        </p:txBody>
      </p:sp>
      <p:sp>
        <p:nvSpPr>
          <p:cNvPr id="173062" name="Rectangle 4">
            <a:extLst>
              <a:ext uri="{FF2B5EF4-FFF2-40B4-BE49-F238E27FC236}">
                <a16:creationId xmlns:a16="http://schemas.microsoft.com/office/drawing/2014/main" id="{3A7E0A3D-FDDB-234A-B6AD-E3ADF9AFA2C6}"/>
              </a:ext>
            </a:extLst>
          </p:cNvPr>
          <p:cNvSpPr>
            <a:spLocks noChangeArrowheads="1"/>
          </p:cNvSpPr>
          <p:nvPr/>
        </p:nvSpPr>
        <p:spPr bwMode="auto">
          <a:xfrm>
            <a:off x="6345237" y="3111500"/>
            <a:ext cx="180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virtual address</a:t>
            </a:r>
          </a:p>
        </p:txBody>
      </p:sp>
      <p:sp>
        <p:nvSpPr>
          <p:cNvPr id="173063" name="Rectangle 5">
            <a:extLst>
              <a:ext uri="{FF2B5EF4-FFF2-40B4-BE49-F238E27FC236}">
                <a16:creationId xmlns:a16="http://schemas.microsoft.com/office/drawing/2014/main" id="{3000C99A-CAC0-3440-8DB6-50903A1D7AC8}"/>
              </a:ext>
            </a:extLst>
          </p:cNvPr>
          <p:cNvSpPr>
            <a:spLocks noChangeArrowheads="1"/>
          </p:cNvSpPr>
          <p:nvPr/>
        </p:nvSpPr>
        <p:spPr bwMode="auto">
          <a:xfrm>
            <a:off x="1158875" y="5349875"/>
            <a:ext cx="28829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physical frame number</a:t>
            </a:r>
          </a:p>
        </p:txBody>
      </p:sp>
      <p:sp>
        <p:nvSpPr>
          <p:cNvPr id="173064" name="Rectangle 6">
            <a:extLst>
              <a:ext uri="{FF2B5EF4-FFF2-40B4-BE49-F238E27FC236}">
                <a16:creationId xmlns:a16="http://schemas.microsoft.com/office/drawing/2014/main" id="{7207D3E4-51B7-804C-88E9-4BA4DD4DAA90}"/>
              </a:ext>
            </a:extLst>
          </p:cNvPr>
          <p:cNvSpPr>
            <a:spLocks noChangeArrowheads="1"/>
          </p:cNvSpPr>
          <p:nvPr/>
        </p:nvSpPr>
        <p:spPr bwMode="auto">
          <a:xfrm>
            <a:off x="4054475" y="5349875"/>
            <a:ext cx="21971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page offset</a:t>
            </a:r>
          </a:p>
        </p:txBody>
      </p:sp>
      <p:sp>
        <p:nvSpPr>
          <p:cNvPr id="173065" name="Rectangle 7">
            <a:extLst>
              <a:ext uri="{FF2B5EF4-FFF2-40B4-BE49-F238E27FC236}">
                <a16:creationId xmlns:a16="http://schemas.microsoft.com/office/drawing/2014/main" id="{8A4D177B-8590-EB4E-8316-CB04C395F0F4}"/>
              </a:ext>
            </a:extLst>
          </p:cNvPr>
          <p:cNvSpPr>
            <a:spLocks noChangeArrowheads="1"/>
          </p:cNvSpPr>
          <p:nvPr/>
        </p:nvSpPr>
        <p:spPr bwMode="auto">
          <a:xfrm>
            <a:off x="6421437" y="5321300"/>
            <a:ext cx="20367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physical address</a:t>
            </a:r>
          </a:p>
        </p:txBody>
      </p:sp>
      <p:sp>
        <p:nvSpPr>
          <p:cNvPr id="173066" name="Line 8">
            <a:extLst>
              <a:ext uri="{FF2B5EF4-FFF2-40B4-BE49-F238E27FC236}">
                <a16:creationId xmlns:a16="http://schemas.microsoft.com/office/drawing/2014/main" id="{3C6CC17F-C160-2A4A-99AF-ED925032EBAC}"/>
              </a:ext>
            </a:extLst>
          </p:cNvPr>
          <p:cNvSpPr>
            <a:spLocks noChangeShapeType="1"/>
          </p:cNvSpPr>
          <p:nvPr/>
        </p:nvSpPr>
        <p:spPr bwMode="auto">
          <a:xfrm>
            <a:off x="5267325" y="3521075"/>
            <a:ext cx="0" cy="1663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Rectangle 9">
            <a:extLst>
              <a:ext uri="{FF2B5EF4-FFF2-40B4-BE49-F238E27FC236}">
                <a16:creationId xmlns:a16="http://schemas.microsoft.com/office/drawing/2014/main" id="{39073404-8C65-7D48-996E-7B1B0E75D1CE}"/>
              </a:ext>
            </a:extLst>
          </p:cNvPr>
          <p:cNvSpPr>
            <a:spLocks noChangeArrowheads="1"/>
          </p:cNvSpPr>
          <p:nvPr/>
        </p:nvSpPr>
        <p:spPr bwMode="auto">
          <a:xfrm>
            <a:off x="6091237" y="50165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0</a:t>
            </a:r>
          </a:p>
        </p:txBody>
      </p:sp>
      <p:sp>
        <p:nvSpPr>
          <p:cNvPr id="173068" name="Rectangle 10">
            <a:extLst>
              <a:ext uri="{FF2B5EF4-FFF2-40B4-BE49-F238E27FC236}">
                <a16:creationId xmlns:a16="http://schemas.microsoft.com/office/drawing/2014/main" id="{E8D81D33-F91D-FD44-9E0F-5EA7528A172A}"/>
              </a:ext>
            </a:extLst>
          </p:cNvPr>
          <p:cNvSpPr>
            <a:spLocks noChangeArrowheads="1"/>
          </p:cNvSpPr>
          <p:nvPr/>
        </p:nvSpPr>
        <p:spPr bwMode="auto">
          <a:xfrm>
            <a:off x="4033837" y="50165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p–1</a:t>
            </a:r>
          </a:p>
        </p:txBody>
      </p:sp>
      <p:sp>
        <p:nvSpPr>
          <p:cNvPr id="173069" name="Oval 11">
            <a:extLst>
              <a:ext uri="{FF2B5EF4-FFF2-40B4-BE49-F238E27FC236}">
                <a16:creationId xmlns:a16="http://schemas.microsoft.com/office/drawing/2014/main" id="{3171FAF3-78FD-A741-97AF-47AE9E832D50}"/>
              </a:ext>
            </a:extLst>
          </p:cNvPr>
          <p:cNvSpPr>
            <a:spLocks noChangeArrowheads="1"/>
          </p:cNvSpPr>
          <p:nvPr/>
        </p:nvSpPr>
        <p:spPr bwMode="auto">
          <a:xfrm>
            <a:off x="1463675" y="4206875"/>
            <a:ext cx="2425700" cy="368300"/>
          </a:xfrm>
          <a:prstGeom prst="ellipse">
            <a:avLst/>
          </a:prstGeom>
          <a:solidFill>
            <a:srgbClr val="C0C0C0"/>
          </a:solidFill>
          <a:ln w="12700">
            <a:solidFill>
              <a:schemeClr val="tx1"/>
            </a:solidFill>
            <a:round/>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address translation</a:t>
            </a:r>
          </a:p>
        </p:txBody>
      </p:sp>
      <p:sp>
        <p:nvSpPr>
          <p:cNvPr id="173070" name="Rectangle 12">
            <a:extLst>
              <a:ext uri="{FF2B5EF4-FFF2-40B4-BE49-F238E27FC236}">
                <a16:creationId xmlns:a16="http://schemas.microsoft.com/office/drawing/2014/main" id="{9850B6F6-3149-9D40-998D-4BB4C607FCF6}"/>
              </a:ext>
            </a:extLst>
          </p:cNvPr>
          <p:cNvSpPr>
            <a:spLocks noChangeArrowheads="1"/>
          </p:cNvSpPr>
          <p:nvPr/>
        </p:nvSpPr>
        <p:spPr bwMode="auto">
          <a:xfrm>
            <a:off x="3729037" y="50165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a:t>
            </a:r>
          </a:p>
        </p:txBody>
      </p:sp>
      <p:sp>
        <p:nvSpPr>
          <p:cNvPr id="173071" name="Rectangle 13">
            <a:extLst>
              <a:ext uri="{FF2B5EF4-FFF2-40B4-BE49-F238E27FC236}">
                <a16:creationId xmlns:a16="http://schemas.microsoft.com/office/drawing/2014/main" id="{6D4E7945-5B09-F24A-9809-CCB2D786960E}"/>
              </a:ext>
            </a:extLst>
          </p:cNvPr>
          <p:cNvSpPr>
            <a:spLocks noChangeArrowheads="1"/>
          </p:cNvSpPr>
          <p:nvPr/>
        </p:nvSpPr>
        <p:spPr bwMode="auto">
          <a:xfrm>
            <a:off x="1138237" y="5016500"/>
            <a:ext cx="625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m–1</a:t>
            </a:r>
          </a:p>
        </p:txBody>
      </p:sp>
      <p:sp>
        <p:nvSpPr>
          <p:cNvPr id="173072" name="Rectangle 14">
            <a:extLst>
              <a:ext uri="{FF2B5EF4-FFF2-40B4-BE49-F238E27FC236}">
                <a16:creationId xmlns:a16="http://schemas.microsoft.com/office/drawing/2014/main" id="{96E4D79B-F9D9-C548-B74B-E76F57F09927}"/>
              </a:ext>
            </a:extLst>
          </p:cNvPr>
          <p:cNvSpPr>
            <a:spLocks noChangeArrowheads="1"/>
          </p:cNvSpPr>
          <p:nvPr/>
        </p:nvSpPr>
        <p:spPr bwMode="auto">
          <a:xfrm>
            <a:off x="833437" y="28067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n–1</a:t>
            </a:r>
          </a:p>
        </p:txBody>
      </p:sp>
      <p:sp>
        <p:nvSpPr>
          <p:cNvPr id="173073" name="Rectangle 15">
            <a:extLst>
              <a:ext uri="{FF2B5EF4-FFF2-40B4-BE49-F238E27FC236}">
                <a16:creationId xmlns:a16="http://schemas.microsoft.com/office/drawing/2014/main" id="{3C41795F-DA51-224B-86A7-562F63F3B532}"/>
              </a:ext>
            </a:extLst>
          </p:cNvPr>
          <p:cNvSpPr>
            <a:spLocks noChangeArrowheads="1"/>
          </p:cNvSpPr>
          <p:nvPr/>
        </p:nvSpPr>
        <p:spPr bwMode="auto">
          <a:xfrm>
            <a:off x="5948362" y="2806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0</a:t>
            </a:r>
          </a:p>
        </p:txBody>
      </p:sp>
      <p:sp>
        <p:nvSpPr>
          <p:cNvPr id="173074" name="Rectangle 16">
            <a:extLst>
              <a:ext uri="{FF2B5EF4-FFF2-40B4-BE49-F238E27FC236}">
                <a16:creationId xmlns:a16="http://schemas.microsoft.com/office/drawing/2014/main" id="{04A139C6-7AD7-2D46-8AAE-629A4999B38D}"/>
              </a:ext>
            </a:extLst>
          </p:cNvPr>
          <p:cNvSpPr>
            <a:spLocks noChangeArrowheads="1"/>
          </p:cNvSpPr>
          <p:nvPr/>
        </p:nvSpPr>
        <p:spPr bwMode="auto">
          <a:xfrm>
            <a:off x="3967162" y="2806700"/>
            <a:ext cx="561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p–1</a:t>
            </a:r>
          </a:p>
        </p:txBody>
      </p:sp>
      <p:sp>
        <p:nvSpPr>
          <p:cNvPr id="173075" name="Rectangle 17">
            <a:extLst>
              <a:ext uri="{FF2B5EF4-FFF2-40B4-BE49-F238E27FC236}">
                <a16:creationId xmlns:a16="http://schemas.microsoft.com/office/drawing/2014/main" id="{2878B337-01D7-6F49-89CC-1DEA5BFB5D49}"/>
              </a:ext>
            </a:extLst>
          </p:cNvPr>
          <p:cNvSpPr>
            <a:spLocks noChangeArrowheads="1"/>
          </p:cNvSpPr>
          <p:nvPr/>
        </p:nvSpPr>
        <p:spPr bwMode="auto">
          <a:xfrm>
            <a:off x="3652837" y="2806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a:t>
            </a:r>
          </a:p>
        </p:txBody>
      </p:sp>
      <p:sp>
        <p:nvSpPr>
          <p:cNvPr id="173076" name="Line 18">
            <a:extLst>
              <a:ext uri="{FF2B5EF4-FFF2-40B4-BE49-F238E27FC236}">
                <a16:creationId xmlns:a16="http://schemas.microsoft.com/office/drawing/2014/main" id="{2A73A4C5-EB3F-A246-938F-F53A35986687}"/>
              </a:ext>
            </a:extLst>
          </p:cNvPr>
          <p:cNvSpPr>
            <a:spLocks noChangeShapeType="1"/>
          </p:cNvSpPr>
          <p:nvPr/>
        </p:nvSpPr>
        <p:spPr bwMode="auto">
          <a:xfrm>
            <a:off x="2676525" y="3521075"/>
            <a:ext cx="0" cy="673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7" name="Line 19">
            <a:extLst>
              <a:ext uri="{FF2B5EF4-FFF2-40B4-BE49-F238E27FC236}">
                <a16:creationId xmlns:a16="http://schemas.microsoft.com/office/drawing/2014/main" id="{CB958C8F-1949-214D-B4E1-7FB186CEEB04}"/>
              </a:ext>
            </a:extLst>
          </p:cNvPr>
          <p:cNvSpPr>
            <a:spLocks noChangeShapeType="1"/>
          </p:cNvSpPr>
          <p:nvPr/>
        </p:nvSpPr>
        <p:spPr bwMode="auto">
          <a:xfrm>
            <a:off x="2676525" y="4587875"/>
            <a:ext cx="0" cy="673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8" name="Rectangle 20">
            <a:extLst>
              <a:ext uri="{FF2B5EF4-FFF2-40B4-BE49-F238E27FC236}">
                <a16:creationId xmlns:a16="http://schemas.microsoft.com/office/drawing/2014/main" id="{93CEC79F-BD49-BF4F-B9BC-42502588BB8D}"/>
              </a:ext>
            </a:extLst>
          </p:cNvPr>
          <p:cNvSpPr>
            <a:spLocks noChangeArrowheads="1"/>
          </p:cNvSpPr>
          <p:nvPr/>
        </p:nvSpPr>
        <p:spPr bwMode="auto">
          <a:xfrm>
            <a:off x="381000" y="6083300"/>
            <a:ext cx="83200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b="0" dirty="0">
                <a:solidFill>
                  <a:srgbClr val="000000"/>
                </a:solidFill>
                <a:latin typeface="Calibri" panose="020F0502020204030204" pitchFamily="34" charset="0"/>
                <a:cs typeface="Calibri" panose="020F0502020204030204" pitchFamily="34" charset="0"/>
              </a:rPr>
              <a:t>Page offset bits don’t change as a result of translation</a:t>
            </a:r>
          </a:p>
        </p:txBody>
      </p:sp>
    </p:spTree>
    <p:extLst>
      <p:ext uri="{BB962C8B-B14F-4D97-AF65-F5344CB8AC3E}">
        <p14:creationId xmlns:p14="http://schemas.microsoft.com/office/powerpoint/2010/main" val="13289517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50F131CE-0DF9-994B-9CC1-E7A2F694DF27}"/>
              </a:ext>
            </a:extLst>
          </p:cNvPr>
          <p:cNvSpPr>
            <a:spLocks noGrp="1" noChangeArrowheads="1"/>
          </p:cNvSpPr>
          <p:nvPr>
            <p:ph type="title"/>
          </p:nvPr>
        </p:nvSpPr>
        <p:spPr>
          <a:xfrm>
            <a:off x="228600" y="152400"/>
            <a:ext cx="8610600" cy="1066800"/>
          </a:xfrm>
        </p:spPr>
        <p:txBody>
          <a:bodyPr/>
          <a:lstStyle/>
          <a:p>
            <a:pPr eaLnBrk="1" hangingPunct="1"/>
            <a:r>
              <a:rPr lang="en-US" altLang="en-US"/>
              <a:t>Address Translation (IV)</a:t>
            </a:r>
          </a:p>
        </p:txBody>
      </p:sp>
      <p:sp>
        <p:nvSpPr>
          <p:cNvPr id="175107" name="Rectangle 3">
            <a:extLst>
              <a:ext uri="{FF2B5EF4-FFF2-40B4-BE49-F238E27FC236}">
                <a16:creationId xmlns:a16="http://schemas.microsoft.com/office/drawing/2014/main" id="{B49540F3-34B4-5143-8D24-B30396D6B24B}"/>
              </a:ext>
            </a:extLst>
          </p:cNvPr>
          <p:cNvSpPr>
            <a:spLocks noChangeArrowheads="1"/>
          </p:cNvSpPr>
          <p:nvPr/>
        </p:nvSpPr>
        <p:spPr bwMode="auto">
          <a:xfrm>
            <a:off x="3048000" y="3011488"/>
            <a:ext cx="334645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solidFill>
                  <a:srgbClr val="000000"/>
                </a:solidFill>
              </a:rPr>
              <a:t>    virtual page number (VPN)</a:t>
            </a:r>
          </a:p>
        </p:txBody>
      </p:sp>
      <p:sp>
        <p:nvSpPr>
          <p:cNvPr id="175108" name="Rectangle 4">
            <a:extLst>
              <a:ext uri="{FF2B5EF4-FFF2-40B4-BE49-F238E27FC236}">
                <a16:creationId xmlns:a16="http://schemas.microsoft.com/office/drawing/2014/main" id="{DC771B49-1C9A-674B-A7D7-8E1C11252820}"/>
              </a:ext>
            </a:extLst>
          </p:cNvPr>
          <p:cNvSpPr>
            <a:spLocks noChangeArrowheads="1"/>
          </p:cNvSpPr>
          <p:nvPr/>
        </p:nvSpPr>
        <p:spPr bwMode="auto">
          <a:xfrm>
            <a:off x="6407150" y="3011488"/>
            <a:ext cx="21971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solidFill>
                  <a:srgbClr val="000000"/>
                </a:solidFill>
              </a:rPr>
              <a:t>page offset</a:t>
            </a:r>
          </a:p>
        </p:txBody>
      </p:sp>
      <p:sp>
        <p:nvSpPr>
          <p:cNvPr id="175109" name="Rectangle 5">
            <a:extLst>
              <a:ext uri="{FF2B5EF4-FFF2-40B4-BE49-F238E27FC236}">
                <a16:creationId xmlns:a16="http://schemas.microsoft.com/office/drawing/2014/main" id="{788E83EF-1B74-3E40-8826-316A848AB35C}"/>
              </a:ext>
            </a:extLst>
          </p:cNvPr>
          <p:cNvSpPr>
            <a:spLocks noChangeArrowheads="1"/>
          </p:cNvSpPr>
          <p:nvPr/>
        </p:nvSpPr>
        <p:spPr bwMode="auto">
          <a:xfrm>
            <a:off x="4735513" y="2406650"/>
            <a:ext cx="1806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virtual address</a:t>
            </a:r>
          </a:p>
        </p:txBody>
      </p:sp>
      <p:sp>
        <p:nvSpPr>
          <p:cNvPr id="175110" name="Rectangle 6">
            <a:extLst>
              <a:ext uri="{FF2B5EF4-FFF2-40B4-BE49-F238E27FC236}">
                <a16:creationId xmlns:a16="http://schemas.microsoft.com/office/drawing/2014/main" id="{BB68BBE3-A099-9641-9965-582E045B8326}"/>
              </a:ext>
            </a:extLst>
          </p:cNvPr>
          <p:cNvSpPr>
            <a:spLocks noChangeArrowheads="1"/>
          </p:cNvSpPr>
          <p:nvPr/>
        </p:nvSpPr>
        <p:spPr bwMode="auto">
          <a:xfrm>
            <a:off x="3206750" y="5738813"/>
            <a:ext cx="31115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solidFill>
                  <a:srgbClr val="000000"/>
                </a:solidFill>
              </a:rPr>
              <a:t>physical frame number (PFN)</a:t>
            </a:r>
          </a:p>
        </p:txBody>
      </p:sp>
      <p:sp>
        <p:nvSpPr>
          <p:cNvPr id="175111" name="Rectangle 7">
            <a:extLst>
              <a:ext uri="{FF2B5EF4-FFF2-40B4-BE49-F238E27FC236}">
                <a16:creationId xmlns:a16="http://schemas.microsoft.com/office/drawing/2014/main" id="{4FEEC692-153D-3F4D-805D-388F5C3FA030}"/>
              </a:ext>
            </a:extLst>
          </p:cNvPr>
          <p:cNvSpPr>
            <a:spLocks noChangeArrowheads="1"/>
          </p:cNvSpPr>
          <p:nvPr/>
        </p:nvSpPr>
        <p:spPr bwMode="auto">
          <a:xfrm>
            <a:off x="6330950" y="5738813"/>
            <a:ext cx="2197100" cy="368300"/>
          </a:xfrm>
          <a:prstGeom prst="rect">
            <a:avLst/>
          </a:prstGeom>
          <a:solidFill>
            <a:schemeClr val="bg1"/>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solidFill>
                  <a:srgbClr val="000000"/>
                </a:solidFill>
              </a:rPr>
              <a:t>page offset</a:t>
            </a:r>
          </a:p>
        </p:txBody>
      </p:sp>
      <p:sp>
        <p:nvSpPr>
          <p:cNvPr id="175112" name="Rectangle 8">
            <a:extLst>
              <a:ext uri="{FF2B5EF4-FFF2-40B4-BE49-F238E27FC236}">
                <a16:creationId xmlns:a16="http://schemas.microsoft.com/office/drawing/2014/main" id="{C2F7E23F-19B1-0646-882A-358D5F0CEE41}"/>
              </a:ext>
            </a:extLst>
          </p:cNvPr>
          <p:cNvSpPr>
            <a:spLocks noChangeArrowheads="1"/>
          </p:cNvSpPr>
          <p:nvPr/>
        </p:nvSpPr>
        <p:spPr bwMode="auto">
          <a:xfrm>
            <a:off x="4594225" y="6113463"/>
            <a:ext cx="2035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physical address</a:t>
            </a:r>
          </a:p>
        </p:txBody>
      </p:sp>
      <p:sp>
        <p:nvSpPr>
          <p:cNvPr id="175113" name="Rectangle 10">
            <a:extLst>
              <a:ext uri="{FF2B5EF4-FFF2-40B4-BE49-F238E27FC236}">
                <a16:creationId xmlns:a16="http://schemas.microsoft.com/office/drawing/2014/main" id="{12CE3FF6-1418-4F41-8FD3-DCF32E977DC4}"/>
              </a:ext>
            </a:extLst>
          </p:cNvPr>
          <p:cNvSpPr>
            <a:spLocks noChangeArrowheads="1"/>
          </p:cNvSpPr>
          <p:nvPr/>
        </p:nvSpPr>
        <p:spPr bwMode="auto">
          <a:xfrm>
            <a:off x="8367713" y="54054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0</a:t>
            </a:r>
          </a:p>
        </p:txBody>
      </p:sp>
      <p:sp>
        <p:nvSpPr>
          <p:cNvPr id="175114" name="Rectangle 11">
            <a:extLst>
              <a:ext uri="{FF2B5EF4-FFF2-40B4-BE49-F238E27FC236}">
                <a16:creationId xmlns:a16="http://schemas.microsoft.com/office/drawing/2014/main" id="{A88CBAC9-02D9-E840-90D3-9D0CEACC7C80}"/>
              </a:ext>
            </a:extLst>
          </p:cNvPr>
          <p:cNvSpPr>
            <a:spLocks noChangeArrowheads="1"/>
          </p:cNvSpPr>
          <p:nvPr/>
        </p:nvSpPr>
        <p:spPr bwMode="auto">
          <a:xfrm>
            <a:off x="6310313" y="5405438"/>
            <a:ext cx="561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p–1</a:t>
            </a:r>
          </a:p>
        </p:txBody>
      </p:sp>
      <p:sp>
        <p:nvSpPr>
          <p:cNvPr id="175115" name="Rectangle 12">
            <a:extLst>
              <a:ext uri="{FF2B5EF4-FFF2-40B4-BE49-F238E27FC236}">
                <a16:creationId xmlns:a16="http://schemas.microsoft.com/office/drawing/2014/main" id="{5B90CBA6-75D7-E046-B98D-D868F6233FEA}"/>
              </a:ext>
            </a:extLst>
          </p:cNvPr>
          <p:cNvSpPr>
            <a:spLocks noChangeArrowheads="1"/>
          </p:cNvSpPr>
          <p:nvPr/>
        </p:nvSpPr>
        <p:spPr bwMode="auto">
          <a:xfrm>
            <a:off x="6005513" y="54054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a:t>
            </a:r>
          </a:p>
        </p:txBody>
      </p:sp>
      <p:sp>
        <p:nvSpPr>
          <p:cNvPr id="175116" name="Rectangle 13">
            <a:extLst>
              <a:ext uri="{FF2B5EF4-FFF2-40B4-BE49-F238E27FC236}">
                <a16:creationId xmlns:a16="http://schemas.microsoft.com/office/drawing/2014/main" id="{420B0C0C-6F54-BE48-AC2B-4FDFB349071B}"/>
              </a:ext>
            </a:extLst>
          </p:cNvPr>
          <p:cNvSpPr>
            <a:spLocks noChangeArrowheads="1"/>
          </p:cNvSpPr>
          <p:nvPr/>
        </p:nvSpPr>
        <p:spPr bwMode="auto">
          <a:xfrm>
            <a:off x="3414713" y="5405438"/>
            <a:ext cx="6254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m–1</a:t>
            </a:r>
          </a:p>
        </p:txBody>
      </p:sp>
      <p:sp>
        <p:nvSpPr>
          <p:cNvPr id="175117" name="Rectangle 14">
            <a:extLst>
              <a:ext uri="{FF2B5EF4-FFF2-40B4-BE49-F238E27FC236}">
                <a16:creationId xmlns:a16="http://schemas.microsoft.com/office/drawing/2014/main" id="{AE417816-6623-384C-9DCC-DF9BB0D90DAA}"/>
              </a:ext>
            </a:extLst>
          </p:cNvPr>
          <p:cNvSpPr>
            <a:spLocks noChangeArrowheads="1"/>
          </p:cNvSpPr>
          <p:nvPr/>
        </p:nvSpPr>
        <p:spPr bwMode="auto">
          <a:xfrm>
            <a:off x="3048000" y="2678113"/>
            <a:ext cx="561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n–1</a:t>
            </a:r>
          </a:p>
        </p:txBody>
      </p:sp>
      <p:sp>
        <p:nvSpPr>
          <p:cNvPr id="175118" name="Rectangle 15">
            <a:extLst>
              <a:ext uri="{FF2B5EF4-FFF2-40B4-BE49-F238E27FC236}">
                <a16:creationId xmlns:a16="http://schemas.microsoft.com/office/drawing/2014/main" id="{289BEC2E-352C-B240-ABF6-BDD66A81A5BE}"/>
              </a:ext>
            </a:extLst>
          </p:cNvPr>
          <p:cNvSpPr>
            <a:spLocks noChangeArrowheads="1"/>
          </p:cNvSpPr>
          <p:nvPr/>
        </p:nvSpPr>
        <p:spPr bwMode="auto">
          <a:xfrm>
            <a:off x="8378825" y="2422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0</a:t>
            </a:r>
          </a:p>
        </p:txBody>
      </p:sp>
      <p:sp>
        <p:nvSpPr>
          <p:cNvPr id="175119" name="Rectangle 16">
            <a:extLst>
              <a:ext uri="{FF2B5EF4-FFF2-40B4-BE49-F238E27FC236}">
                <a16:creationId xmlns:a16="http://schemas.microsoft.com/office/drawing/2014/main" id="{6AC6711F-768E-4341-BD06-4E85C21F2EB4}"/>
              </a:ext>
            </a:extLst>
          </p:cNvPr>
          <p:cNvSpPr>
            <a:spLocks noChangeArrowheads="1"/>
          </p:cNvSpPr>
          <p:nvPr/>
        </p:nvSpPr>
        <p:spPr bwMode="auto">
          <a:xfrm>
            <a:off x="6400800" y="2678113"/>
            <a:ext cx="561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p–1</a:t>
            </a:r>
          </a:p>
        </p:txBody>
      </p:sp>
      <p:sp>
        <p:nvSpPr>
          <p:cNvPr id="175120" name="Rectangle 17">
            <a:extLst>
              <a:ext uri="{FF2B5EF4-FFF2-40B4-BE49-F238E27FC236}">
                <a16:creationId xmlns:a16="http://schemas.microsoft.com/office/drawing/2014/main" id="{53364A02-594E-A643-B5D2-DD44D8A51D0A}"/>
              </a:ext>
            </a:extLst>
          </p:cNvPr>
          <p:cNvSpPr>
            <a:spLocks noChangeArrowheads="1"/>
          </p:cNvSpPr>
          <p:nvPr/>
        </p:nvSpPr>
        <p:spPr bwMode="auto">
          <a:xfrm>
            <a:off x="6096000" y="26781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a:t>
            </a:r>
          </a:p>
        </p:txBody>
      </p:sp>
      <p:sp>
        <p:nvSpPr>
          <p:cNvPr id="175121" name="Rectangle 18">
            <a:extLst>
              <a:ext uri="{FF2B5EF4-FFF2-40B4-BE49-F238E27FC236}">
                <a16:creationId xmlns:a16="http://schemas.microsoft.com/office/drawing/2014/main" id="{BB056AC0-4F95-AB4B-B48F-86B338B7BBC9}"/>
              </a:ext>
            </a:extLst>
          </p:cNvPr>
          <p:cNvSpPr>
            <a:spLocks noChangeArrowheads="1"/>
          </p:cNvSpPr>
          <p:nvPr/>
        </p:nvSpPr>
        <p:spPr bwMode="auto">
          <a:xfrm>
            <a:off x="838200" y="2514600"/>
            <a:ext cx="1543050" cy="920750"/>
          </a:xfrm>
          <a:prstGeom prst="rect">
            <a:avLst/>
          </a:prstGeom>
          <a:solidFill>
            <a:schemeClr val="bg1"/>
          </a:solidFill>
          <a:ln w="12700">
            <a:solidFill>
              <a:schemeClr val="tx1"/>
            </a:solidFill>
            <a:miter lim="800000"/>
            <a:headEnd/>
            <a:tailEnd/>
          </a:ln>
        </p:spPr>
        <p:txBody>
          <a:bodyPr wrap="none" lIns="90487" tIns="44450" rIns="90487" bIns="4445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solidFill>
                  <a:srgbClr val="000000"/>
                </a:solidFill>
              </a:rPr>
              <a:t>page table </a:t>
            </a:r>
          </a:p>
          <a:p>
            <a:pPr algn="ctr" eaLnBrk="1" hangingPunct="1"/>
            <a:r>
              <a:rPr lang="en-US" altLang="en-US" sz="1800">
                <a:solidFill>
                  <a:srgbClr val="000000"/>
                </a:solidFill>
              </a:rPr>
              <a:t>base register </a:t>
            </a:r>
          </a:p>
          <a:p>
            <a:pPr algn="ctr" eaLnBrk="1" hangingPunct="1"/>
            <a:r>
              <a:rPr lang="en-US" altLang="en-US" sz="1800">
                <a:solidFill>
                  <a:srgbClr val="000000"/>
                </a:solidFill>
              </a:rPr>
              <a:t>(per process)</a:t>
            </a:r>
          </a:p>
        </p:txBody>
      </p:sp>
      <p:sp>
        <p:nvSpPr>
          <p:cNvPr id="175122" name="Rectangle 19">
            <a:extLst>
              <a:ext uri="{FF2B5EF4-FFF2-40B4-BE49-F238E27FC236}">
                <a16:creationId xmlns:a16="http://schemas.microsoft.com/office/drawing/2014/main" id="{A7323B7B-8949-FE44-BCDA-0D3FFE31A197}"/>
              </a:ext>
            </a:extLst>
          </p:cNvPr>
          <p:cNvSpPr>
            <a:spLocks noChangeArrowheads="1"/>
          </p:cNvSpPr>
          <p:nvPr/>
        </p:nvSpPr>
        <p:spPr bwMode="auto">
          <a:xfrm>
            <a:off x="4343400" y="3843338"/>
            <a:ext cx="30480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23" name="Rectangle 20">
            <a:extLst>
              <a:ext uri="{FF2B5EF4-FFF2-40B4-BE49-F238E27FC236}">
                <a16:creationId xmlns:a16="http://schemas.microsoft.com/office/drawing/2014/main" id="{70F158BA-D5B5-1E48-B3E2-5668C15933A7}"/>
              </a:ext>
            </a:extLst>
          </p:cNvPr>
          <p:cNvSpPr>
            <a:spLocks noChangeArrowheads="1"/>
          </p:cNvSpPr>
          <p:nvPr/>
        </p:nvSpPr>
        <p:spPr bwMode="auto">
          <a:xfrm>
            <a:off x="4343400" y="4071938"/>
            <a:ext cx="3048000" cy="215900"/>
          </a:xfrm>
          <a:prstGeom prst="rect">
            <a:avLst/>
          </a:prstGeom>
          <a:solidFill>
            <a:srgbClr val="C0C0C0"/>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24" name="Rectangle 21">
            <a:extLst>
              <a:ext uri="{FF2B5EF4-FFF2-40B4-BE49-F238E27FC236}">
                <a16:creationId xmlns:a16="http://schemas.microsoft.com/office/drawing/2014/main" id="{CD0B2597-1913-7C4E-A8F7-FA1E56643E7D}"/>
              </a:ext>
            </a:extLst>
          </p:cNvPr>
          <p:cNvSpPr>
            <a:spLocks noChangeArrowheads="1"/>
          </p:cNvSpPr>
          <p:nvPr/>
        </p:nvSpPr>
        <p:spPr bwMode="auto">
          <a:xfrm>
            <a:off x="4343400" y="4300538"/>
            <a:ext cx="30480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25" name="Rectangle 22">
            <a:extLst>
              <a:ext uri="{FF2B5EF4-FFF2-40B4-BE49-F238E27FC236}">
                <a16:creationId xmlns:a16="http://schemas.microsoft.com/office/drawing/2014/main" id="{9180ABC4-B044-C147-ADDF-7E0822F0DFD2}"/>
              </a:ext>
            </a:extLst>
          </p:cNvPr>
          <p:cNvSpPr>
            <a:spLocks noChangeArrowheads="1"/>
          </p:cNvSpPr>
          <p:nvPr/>
        </p:nvSpPr>
        <p:spPr bwMode="auto">
          <a:xfrm>
            <a:off x="4343400" y="4529138"/>
            <a:ext cx="30480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26" name="Oval 24">
            <a:extLst>
              <a:ext uri="{FF2B5EF4-FFF2-40B4-BE49-F238E27FC236}">
                <a16:creationId xmlns:a16="http://schemas.microsoft.com/office/drawing/2014/main" id="{4E21FD97-8CD1-2A4F-85B3-3F50D564222E}"/>
              </a:ext>
            </a:extLst>
          </p:cNvPr>
          <p:cNvSpPr>
            <a:spLocks noChangeArrowheads="1"/>
          </p:cNvSpPr>
          <p:nvPr/>
        </p:nvSpPr>
        <p:spPr bwMode="auto">
          <a:xfrm>
            <a:off x="5111750" y="4148138"/>
            <a:ext cx="63500" cy="63500"/>
          </a:xfrm>
          <a:prstGeom prst="ellipse">
            <a:avLst/>
          </a:prstGeom>
          <a:solidFill>
            <a:schemeClr val="hlink"/>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27" name="Rectangle 27">
            <a:extLst>
              <a:ext uri="{FF2B5EF4-FFF2-40B4-BE49-F238E27FC236}">
                <a16:creationId xmlns:a16="http://schemas.microsoft.com/office/drawing/2014/main" id="{54FD44B1-AF31-B14C-AEC5-AA0C44AA5D75}"/>
              </a:ext>
            </a:extLst>
          </p:cNvPr>
          <p:cNvSpPr>
            <a:spLocks noChangeArrowheads="1"/>
          </p:cNvSpPr>
          <p:nvPr/>
        </p:nvSpPr>
        <p:spPr bwMode="auto">
          <a:xfrm>
            <a:off x="1219200" y="5127625"/>
            <a:ext cx="16446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if valid=0</a:t>
            </a:r>
          </a:p>
          <a:p>
            <a:pPr eaLnBrk="1" hangingPunct="1"/>
            <a:r>
              <a:rPr lang="en-US" altLang="en-US" sz="1800">
                <a:solidFill>
                  <a:srgbClr val="000000"/>
                </a:solidFill>
              </a:rPr>
              <a:t>then page</a:t>
            </a:r>
          </a:p>
          <a:p>
            <a:pPr eaLnBrk="1" hangingPunct="1"/>
            <a:r>
              <a:rPr lang="en-US" altLang="en-US" sz="1800">
                <a:solidFill>
                  <a:srgbClr val="000000"/>
                </a:solidFill>
              </a:rPr>
              <a:t>not in memory</a:t>
            </a:r>
            <a:br>
              <a:rPr lang="en-US" altLang="en-US" sz="1800">
                <a:solidFill>
                  <a:srgbClr val="000000"/>
                </a:solidFill>
              </a:rPr>
            </a:br>
            <a:r>
              <a:rPr lang="en-US" altLang="en-US" sz="1800">
                <a:solidFill>
                  <a:srgbClr val="000000"/>
                </a:solidFill>
              </a:rPr>
              <a:t>(page fault)</a:t>
            </a:r>
          </a:p>
        </p:txBody>
      </p:sp>
      <p:sp>
        <p:nvSpPr>
          <p:cNvPr id="175128" name="Rectangle 28">
            <a:extLst>
              <a:ext uri="{FF2B5EF4-FFF2-40B4-BE49-F238E27FC236}">
                <a16:creationId xmlns:a16="http://schemas.microsoft.com/office/drawing/2014/main" id="{D9CAFABC-A6F6-D444-8673-FAF006F1477D}"/>
              </a:ext>
            </a:extLst>
          </p:cNvPr>
          <p:cNvSpPr>
            <a:spLocks noChangeArrowheads="1"/>
          </p:cNvSpPr>
          <p:nvPr/>
        </p:nvSpPr>
        <p:spPr bwMode="auto">
          <a:xfrm>
            <a:off x="3006725" y="3549650"/>
            <a:ext cx="650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valid</a:t>
            </a:r>
          </a:p>
        </p:txBody>
      </p:sp>
      <p:sp>
        <p:nvSpPr>
          <p:cNvPr id="175129" name="Rectangle 29">
            <a:extLst>
              <a:ext uri="{FF2B5EF4-FFF2-40B4-BE49-F238E27FC236}">
                <a16:creationId xmlns:a16="http://schemas.microsoft.com/office/drawing/2014/main" id="{DD6ED8B7-23A4-B548-9F4B-3FF9344724E3}"/>
              </a:ext>
            </a:extLst>
          </p:cNvPr>
          <p:cNvSpPr>
            <a:spLocks noChangeArrowheads="1"/>
          </p:cNvSpPr>
          <p:nvPr/>
        </p:nvSpPr>
        <p:spPr bwMode="auto">
          <a:xfrm>
            <a:off x="4365625" y="3498850"/>
            <a:ext cx="3197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physical frame number (PFN)</a:t>
            </a:r>
          </a:p>
        </p:txBody>
      </p:sp>
      <p:sp>
        <p:nvSpPr>
          <p:cNvPr id="175130" name="Line 31">
            <a:extLst>
              <a:ext uri="{FF2B5EF4-FFF2-40B4-BE49-F238E27FC236}">
                <a16:creationId xmlns:a16="http://schemas.microsoft.com/office/drawing/2014/main" id="{74C48BBE-294F-7847-A56D-AB066E8BCE93}"/>
              </a:ext>
            </a:extLst>
          </p:cNvPr>
          <p:cNvSpPr>
            <a:spLocks noChangeShapeType="1"/>
          </p:cNvSpPr>
          <p:nvPr/>
        </p:nvSpPr>
        <p:spPr bwMode="auto">
          <a:xfrm>
            <a:off x="1600200" y="3836988"/>
            <a:ext cx="1435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1" name="Rectangle 32">
            <a:extLst>
              <a:ext uri="{FF2B5EF4-FFF2-40B4-BE49-F238E27FC236}">
                <a16:creationId xmlns:a16="http://schemas.microsoft.com/office/drawing/2014/main" id="{CE2EBB26-9431-CF49-9AA0-AD541DFE19D4}"/>
              </a:ext>
            </a:extLst>
          </p:cNvPr>
          <p:cNvSpPr>
            <a:spLocks noChangeArrowheads="1"/>
          </p:cNvSpPr>
          <p:nvPr/>
        </p:nvSpPr>
        <p:spPr bwMode="auto">
          <a:xfrm>
            <a:off x="3054350" y="3843338"/>
            <a:ext cx="52705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32" name="Rectangle 33">
            <a:extLst>
              <a:ext uri="{FF2B5EF4-FFF2-40B4-BE49-F238E27FC236}">
                <a16:creationId xmlns:a16="http://schemas.microsoft.com/office/drawing/2014/main" id="{83E0C256-B93A-C44D-8180-E9C5CD00D6B2}"/>
              </a:ext>
            </a:extLst>
          </p:cNvPr>
          <p:cNvSpPr>
            <a:spLocks noChangeArrowheads="1"/>
          </p:cNvSpPr>
          <p:nvPr/>
        </p:nvSpPr>
        <p:spPr bwMode="auto">
          <a:xfrm>
            <a:off x="3054350" y="4071938"/>
            <a:ext cx="527050" cy="215900"/>
          </a:xfrm>
          <a:prstGeom prst="rect">
            <a:avLst/>
          </a:prstGeom>
          <a:solidFill>
            <a:srgbClr val="C0C0C0"/>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33" name="Rectangle 34">
            <a:extLst>
              <a:ext uri="{FF2B5EF4-FFF2-40B4-BE49-F238E27FC236}">
                <a16:creationId xmlns:a16="http://schemas.microsoft.com/office/drawing/2014/main" id="{7DB6BC4E-1C68-064C-A7B2-96455281B946}"/>
              </a:ext>
            </a:extLst>
          </p:cNvPr>
          <p:cNvSpPr>
            <a:spLocks noChangeArrowheads="1"/>
          </p:cNvSpPr>
          <p:nvPr/>
        </p:nvSpPr>
        <p:spPr bwMode="auto">
          <a:xfrm>
            <a:off x="3054350" y="4300538"/>
            <a:ext cx="52705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34" name="Rectangle 35">
            <a:extLst>
              <a:ext uri="{FF2B5EF4-FFF2-40B4-BE49-F238E27FC236}">
                <a16:creationId xmlns:a16="http://schemas.microsoft.com/office/drawing/2014/main" id="{DBDC43E5-5ECB-C840-9EC6-E5E7B7DAE082}"/>
              </a:ext>
            </a:extLst>
          </p:cNvPr>
          <p:cNvSpPr>
            <a:spLocks noChangeArrowheads="1"/>
          </p:cNvSpPr>
          <p:nvPr/>
        </p:nvSpPr>
        <p:spPr bwMode="auto">
          <a:xfrm>
            <a:off x="3054350" y="4529138"/>
            <a:ext cx="52705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35" name="Oval 41">
            <a:extLst>
              <a:ext uri="{FF2B5EF4-FFF2-40B4-BE49-F238E27FC236}">
                <a16:creationId xmlns:a16="http://schemas.microsoft.com/office/drawing/2014/main" id="{82376646-C1B0-A44E-A59B-521F15805537}"/>
              </a:ext>
            </a:extLst>
          </p:cNvPr>
          <p:cNvSpPr>
            <a:spLocks noChangeArrowheads="1"/>
          </p:cNvSpPr>
          <p:nvPr/>
        </p:nvSpPr>
        <p:spPr bwMode="auto">
          <a:xfrm>
            <a:off x="3387725" y="4148138"/>
            <a:ext cx="63500" cy="63500"/>
          </a:xfrm>
          <a:prstGeom prst="ellipse">
            <a:avLst/>
          </a:prstGeom>
          <a:solidFill>
            <a:schemeClr val="hlink"/>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36" name="Text Box 45">
            <a:extLst>
              <a:ext uri="{FF2B5EF4-FFF2-40B4-BE49-F238E27FC236}">
                <a16:creationId xmlns:a16="http://schemas.microsoft.com/office/drawing/2014/main" id="{0BF54107-AAE7-7C4A-B7BE-92DDB14479D6}"/>
              </a:ext>
            </a:extLst>
          </p:cNvPr>
          <p:cNvSpPr txBox="1">
            <a:spLocks noChangeArrowheads="1"/>
          </p:cNvSpPr>
          <p:nvPr/>
        </p:nvSpPr>
        <p:spPr bwMode="auto">
          <a:xfrm>
            <a:off x="1524000" y="408305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VPN acts as</a:t>
            </a:r>
          </a:p>
          <a:p>
            <a:pPr eaLnBrk="1" hangingPunct="1"/>
            <a:r>
              <a:rPr lang="en-US" altLang="en-US" sz="1800">
                <a:solidFill>
                  <a:srgbClr val="000000"/>
                </a:solidFill>
              </a:rPr>
              <a:t>table index</a:t>
            </a:r>
          </a:p>
        </p:txBody>
      </p:sp>
      <p:cxnSp>
        <p:nvCxnSpPr>
          <p:cNvPr id="175137" name="Straight Connector 222">
            <a:extLst>
              <a:ext uri="{FF2B5EF4-FFF2-40B4-BE49-F238E27FC236}">
                <a16:creationId xmlns:a16="http://schemas.microsoft.com/office/drawing/2014/main" id="{E42EF0F3-BCD7-C840-90C7-F951785DBC0E}"/>
              </a:ext>
            </a:extLst>
          </p:cNvPr>
          <p:cNvCxnSpPr>
            <a:cxnSpLocks noChangeShapeType="1"/>
            <a:stCxn id="175130" idx="0"/>
          </p:cNvCxnSpPr>
          <p:nvPr/>
        </p:nvCxnSpPr>
        <p:spPr bwMode="auto">
          <a:xfrm rot="5400000" flipH="1">
            <a:off x="1409701" y="3646487"/>
            <a:ext cx="381000"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75138" name="Straight Connector 223">
            <a:extLst>
              <a:ext uri="{FF2B5EF4-FFF2-40B4-BE49-F238E27FC236}">
                <a16:creationId xmlns:a16="http://schemas.microsoft.com/office/drawing/2014/main" id="{AD5E7537-D12D-B942-B89B-F0C731AB89AF}"/>
              </a:ext>
            </a:extLst>
          </p:cNvPr>
          <p:cNvCxnSpPr>
            <a:cxnSpLocks noChangeShapeType="1"/>
          </p:cNvCxnSpPr>
          <p:nvPr/>
        </p:nvCxnSpPr>
        <p:spPr bwMode="auto">
          <a:xfrm rot="5400000" flipH="1" flipV="1">
            <a:off x="2207419" y="3686969"/>
            <a:ext cx="91916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75139" name="Straight Connector 225">
            <a:extLst>
              <a:ext uri="{FF2B5EF4-FFF2-40B4-BE49-F238E27FC236}">
                <a16:creationId xmlns:a16="http://schemas.microsoft.com/office/drawing/2014/main" id="{7F22BE1A-36CF-BA41-B823-7E721138C772}"/>
              </a:ext>
            </a:extLst>
          </p:cNvPr>
          <p:cNvCxnSpPr>
            <a:cxnSpLocks noChangeShapeType="1"/>
          </p:cNvCxnSpPr>
          <p:nvPr/>
        </p:nvCxnSpPr>
        <p:spPr bwMode="auto">
          <a:xfrm>
            <a:off x="2667000" y="3233738"/>
            <a:ext cx="609600" cy="1587"/>
          </a:xfrm>
          <a:prstGeom prst="line">
            <a:avLst/>
          </a:prstGeom>
          <a:noFill/>
          <a:ln w="19050">
            <a:solidFill>
              <a:srgbClr val="000000"/>
            </a:solidFill>
            <a:round/>
            <a:headEnd/>
            <a:tailEnd type="oval" w="med" len="med"/>
          </a:ln>
          <a:extLst>
            <a:ext uri="{909E8E84-426E-40DD-AFC4-6F175D3DCCD1}">
              <a14:hiddenFill xmlns:a14="http://schemas.microsoft.com/office/drawing/2010/main">
                <a:noFill/>
              </a14:hiddenFill>
            </a:ext>
          </a:extLst>
        </p:spPr>
      </p:cxnSp>
      <p:cxnSp>
        <p:nvCxnSpPr>
          <p:cNvPr id="175140" name="Straight Arrow Connector 233">
            <a:extLst>
              <a:ext uri="{FF2B5EF4-FFF2-40B4-BE49-F238E27FC236}">
                <a16:creationId xmlns:a16="http://schemas.microsoft.com/office/drawing/2014/main" id="{EB76CB28-0A4D-4540-BFFE-EDD0A894B018}"/>
              </a:ext>
            </a:extLst>
          </p:cNvPr>
          <p:cNvCxnSpPr>
            <a:cxnSpLocks noChangeShapeType="1"/>
          </p:cNvCxnSpPr>
          <p:nvPr/>
        </p:nvCxnSpPr>
        <p:spPr bwMode="auto">
          <a:xfrm>
            <a:off x="2667000" y="4141788"/>
            <a:ext cx="381000" cy="158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1" name="Rectangle 3">
            <a:extLst>
              <a:ext uri="{FF2B5EF4-FFF2-40B4-BE49-F238E27FC236}">
                <a16:creationId xmlns:a16="http://schemas.microsoft.com/office/drawing/2014/main" id="{837A6EA0-CFBD-D745-BB08-AC8DB9D33F56}"/>
              </a:ext>
            </a:extLst>
          </p:cNvPr>
          <p:cNvSpPr txBox="1">
            <a:spLocks noChangeArrowheads="1"/>
          </p:cNvSpPr>
          <p:nvPr/>
        </p:nvSpPr>
        <p:spPr bwMode="auto">
          <a:xfrm>
            <a:off x="228600" y="990600"/>
            <a:ext cx="87630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rgbClr val="990000"/>
              </a:buClr>
              <a:buSzPct val="60000"/>
              <a:buFont typeface="Wingdings 2" pitchFamily="18" charset="2"/>
              <a:buChar char="¢"/>
              <a:defRPr b="0">
                <a:latin typeface="Calibri" pitchFamily="34" charset="0"/>
                <a:ea typeface="ＭＳ Ｐゴシック" panose="020B0600070205080204" pitchFamily="34" charset="-128"/>
              </a:defRPr>
            </a:lvl1pPr>
            <a:lvl2pPr marL="742950" lvl="1" indent="-285750" eaLnBrk="1" hangingPunct="1">
              <a:spcBef>
                <a:spcPct val="20000"/>
              </a:spcBef>
              <a:buClr>
                <a:srgbClr val="990000"/>
              </a:buClr>
              <a:buSzPct val="110000"/>
              <a:buFont typeface="Wingdings" pitchFamily="2" charset="2"/>
              <a:buChar char="§"/>
              <a:defRPr sz="2000">
                <a:latin typeface="Calibri" pitchFamily="34" charset="0"/>
                <a:ea typeface="ＭＳ Ｐゴシック" panose="020B0600070205080204" pitchFamily="34" charset="-128"/>
              </a:defRPr>
            </a:lvl2pPr>
            <a:lvl3pPr marL="1143000" indent="-228600" eaLnBrk="1" hangingPunct="1">
              <a:spcBef>
                <a:spcPct val="20000"/>
              </a:spcBef>
              <a:buClr>
                <a:srgbClr val="0070C0"/>
              </a:buClr>
              <a:buSzPct val="80000"/>
              <a:buFont typeface="Wingdings" pitchFamily="2" charset="2"/>
              <a:buChar char="§"/>
              <a:defRPr sz="2000">
                <a:latin typeface="Calibri" pitchFamily="34" charset="0"/>
              </a:defRPr>
            </a:lvl3pPr>
            <a:lvl4pPr marL="1600200" indent="-228600" eaLnBrk="1" hangingPunct="1">
              <a:spcBef>
                <a:spcPct val="20000"/>
              </a:spcBef>
              <a:buChar char="–"/>
              <a:defRPr sz="2000">
                <a:latin typeface="Calibri" pitchFamily="34" charset="0"/>
              </a:defRPr>
            </a:lvl4pPr>
            <a:lvl5pPr marL="2057400" indent="-228600" eaLnBrk="1" hangingPunct="1">
              <a:spcBef>
                <a:spcPct val="20000"/>
              </a:spcBef>
              <a:buChar char="»"/>
              <a:defRPr sz="2000">
                <a:latin typeface="Calibri" pitchFamily="34" charset="0"/>
              </a:defRPr>
            </a:lvl5pPr>
            <a:lvl6pPr marL="2514600" indent="-228600" fontAlgn="base">
              <a:spcBef>
                <a:spcPct val="20000"/>
              </a:spcBef>
              <a:spcAft>
                <a:spcPct val="0"/>
              </a:spcAft>
              <a:buChar char="»"/>
              <a:defRPr sz="2000">
                <a:latin typeface="Arial" charset="0"/>
              </a:defRPr>
            </a:lvl6pPr>
            <a:lvl7pPr marL="2971800" indent="-228600" fontAlgn="base">
              <a:spcBef>
                <a:spcPct val="20000"/>
              </a:spcBef>
              <a:spcAft>
                <a:spcPct val="0"/>
              </a:spcAft>
              <a:buChar char="»"/>
              <a:defRPr sz="2000">
                <a:latin typeface="Arial" charset="0"/>
              </a:defRPr>
            </a:lvl7pPr>
            <a:lvl8pPr marL="3429000" indent="-228600" fontAlgn="base">
              <a:spcBef>
                <a:spcPct val="20000"/>
              </a:spcBef>
              <a:spcAft>
                <a:spcPct val="0"/>
              </a:spcAft>
              <a:buChar char="»"/>
              <a:defRPr sz="2000">
                <a:latin typeface="Arial" charset="0"/>
              </a:defRPr>
            </a:lvl8pPr>
            <a:lvl9pPr marL="3886200" indent="-228600" fontAlgn="base">
              <a:spcBef>
                <a:spcPct val="20000"/>
              </a:spcBef>
              <a:spcAft>
                <a:spcPct val="0"/>
              </a:spcAft>
              <a:buChar char="»"/>
              <a:defRPr sz="2000">
                <a:latin typeface="Arial" charset="0"/>
              </a:defRPr>
            </a:lvl9pPr>
          </a:lstStyle>
          <a:p>
            <a:r>
              <a:rPr lang="en-US" dirty="0"/>
              <a:t>Separate (set of) page table(s) per process</a:t>
            </a:r>
          </a:p>
          <a:p>
            <a:r>
              <a:rPr lang="en-US" dirty="0"/>
              <a:t>VPN forms index into page table (points to a page table entry)</a:t>
            </a:r>
          </a:p>
          <a:p>
            <a:r>
              <a:rPr lang="en-US" dirty="0"/>
              <a:t>Page Table Entry (PTE) provides information about page</a:t>
            </a:r>
          </a:p>
          <a:p>
            <a:pPr lvl="1"/>
            <a:endParaRPr lang="en-US" dirty="0"/>
          </a:p>
        </p:txBody>
      </p:sp>
      <p:cxnSp>
        <p:nvCxnSpPr>
          <p:cNvPr id="175142" name="Straight Connector 251">
            <a:extLst>
              <a:ext uri="{FF2B5EF4-FFF2-40B4-BE49-F238E27FC236}">
                <a16:creationId xmlns:a16="http://schemas.microsoft.com/office/drawing/2014/main" id="{27BC24AD-108C-3F49-A3D1-06BF33A3D804}"/>
              </a:ext>
            </a:extLst>
          </p:cNvPr>
          <p:cNvCxnSpPr>
            <a:cxnSpLocks noChangeShapeType="1"/>
            <a:endCxn id="175135" idx="4"/>
          </p:cNvCxnSpPr>
          <p:nvPr/>
        </p:nvCxnSpPr>
        <p:spPr bwMode="auto">
          <a:xfrm rot="5400000" flipH="1">
            <a:off x="2824957" y="4806156"/>
            <a:ext cx="11985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75143" name="Straight Arrow Connector 257">
            <a:extLst>
              <a:ext uri="{FF2B5EF4-FFF2-40B4-BE49-F238E27FC236}">
                <a16:creationId xmlns:a16="http://schemas.microsoft.com/office/drawing/2014/main" id="{DBB560B3-0729-2D4C-8D04-73836D506B77}"/>
              </a:ext>
            </a:extLst>
          </p:cNvPr>
          <p:cNvCxnSpPr>
            <a:cxnSpLocks noChangeShapeType="1"/>
          </p:cNvCxnSpPr>
          <p:nvPr/>
        </p:nvCxnSpPr>
        <p:spPr bwMode="auto">
          <a:xfrm rot="10800000">
            <a:off x="2362200" y="5410200"/>
            <a:ext cx="1066800" cy="15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5144" name="Straight Arrow Connector 264">
            <a:extLst>
              <a:ext uri="{FF2B5EF4-FFF2-40B4-BE49-F238E27FC236}">
                <a16:creationId xmlns:a16="http://schemas.microsoft.com/office/drawing/2014/main" id="{C0F5C639-F98F-0445-8F3A-E91105105FC4}"/>
              </a:ext>
            </a:extLst>
          </p:cNvPr>
          <p:cNvCxnSpPr>
            <a:cxnSpLocks noChangeShapeType="1"/>
            <a:stCxn id="175126" idx="4"/>
          </p:cNvCxnSpPr>
          <p:nvPr/>
        </p:nvCxnSpPr>
        <p:spPr bwMode="auto">
          <a:xfrm rot="16200000" flipH="1">
            <a:off x="4398169" y="4956969"/>
            <a:ext cx="1503362" cy="127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5145" name="Straight Connector 269">
            <a:extLst>
              <a:ext uri="{FF2B5EF4-FFF2-40B4-BE49-F238E27FC236}">
                <a16:creationId xmlns:a16="http://schemas.microsoft.com/office/drawing/2014/main" id="{32906D6D-3394-C14B-A09B-842896B4A75A}"/>
              </a:ext>
            </a:extLst>
          </p:cNvPr>
          <p:cNvCxnSpPr>
            <a:cxnSpLocks noChangeShapeType="1"/>
          </p:cNvCxnSpPr>
          <p:nvPr/>
        </p:nvCxnSpPr>
        <p:spPr bwMode="auto">
          <a:xfrm rot="5400000" flipH="1" flipV="1">
            <a:off x="6674644" y="4556919"/>
            <a:ext cx="23479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sp>
        <p:nvSpPr>
          <p:cNvPr id="175146" name="Rectangle 19">
            <a:extLst>
              <a:ext uri="{FF2B5EF4-FFF2-40B4-BE49-F238E27FC236}">
                <a16:creationId xmlns:a16="http://schemas.microsoft.com/office/drawing/2014/main" id="{9E5AD39A-4822-9145-AE31-9EC76D9665BB}"/>
              </a:ext>
            </a:extLst>
          </p:cNvPr>
          <p:cNvSpPr>
            <a:spLocks noChangeArrowheads="1"/>
          </p:cNvSpPr>
          <p:nvPr/>
        </p:nvSpPr>
        <p:spPr bwMode="auto">
          <a:xfrm>
            <a:off x="3581400" y="3843338"/>
            <a:ext cx="7620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47" name="Rectangle 20">
            <a:extLst>
              <a:ext uri="{FF2B5EF4-FFF2-40B4-BE49-F238E27FC236}">
                <a16:creationId xmlns:a16="http://schemas.microsoft.com/office/drawing/2014/main" id="{C24C83D8-FAEF-B944-889C-6A5D9BC8FE5C}"/>
              </a:ext>
            </a:extLst>
          </p:cNvPr>
          <p:cNvSpPr>
            <a:spLocks noChangeArrowheads="1"/>
          </p:cNvSpPr>
          <p:nvPr/>
        </p:nvSpPr>
        <p:spPr bwMode="auto">
          <a:xfrm>
            <a:off x="3581400" y="4071938"/>
            <a:ext cx="762000" cy="215900"/>
          </a:xfrm>
          <a:prstGeom prst="rect">
            <a:avLst/>
          </a:prstGeom>
          <a:solidFill>
            <a:srgbClr val="C0C0C0"/>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48" name="Rectangle 21">
            <a:extLst>
              <a:ext uri="{FF2B5EF4-FFF2-40B4-BE49-F238E27FC236}">
                <a16:creationId xmlns:a16="http://schemas.microsoft.com/office/drawing/2014/main" id="{8E027801-A078-BE4E-B2D5-A83DDD09DD70}"/>
              </a:ext>
            </a:extLst>
          </p:cNvPr>
          <p:cNvSpPr>
            <a:spLocks noChangeArrowheads="1"/>
          </p:cNvSpPr>
          <p:nvPr/>
        </p:nvSpPr>
        <p:spPr bwMode="auto">
          <a:xfrm>
            <a:off x="3581400" y="4300538"/>
            <a:ext cx="7620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49" name="Rectangle 22">
            <a:extLst>
              <a:ext uri="{FF2B5EF4-FFF2-40B4-BE49-F238E27FC236}">
                <a16:creationId xmlns:a16="http://schemas.microsoft.com/office/drawing/2014/main" id="{81EBD87D-0F28-C44C-9D33-187A9B0DF98B}"/>
              </a:ext>
            </a:extLst>
          </p:cNvPr>
          <p:cNvSpPr>
            <a:spLocks noChangeArrowheads="1"/>
          </p:cNvSpPr>
          <p:nvPr/>
        </p:nvSpPr>
        <p:spPr bwMode="auto">
          <a:xfrm>
            <a:off x="3581400" y="4529138"/>
            <a:ext cx="762000" cy="2159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solidFill>
                <a:srgbClr val="000000"/>
              </a:solidFill>
            </a:endParaRPr>
          </a:p>
        </p:txBody>
      </p:sp>
      <p:sp>
        <p:nvSpPr>
          <p:cNvPr id="175150" name="Rectangle 28">
            <a:extLst>
              <a:ext uri="{FF2B5EF4-FFF2-40B4-BE49-F238E27FC236}">
                <a16:creationId xmlns:a16="http://schemas.microsoft.com/office/drawing/2014/main" id="{135D01A8-CE86-E74A-88AD-0DFAFBF41A49}"/>
              </a:ext>
            </a:extLst>
          </p:cNvPr>
          <p:cNvSpPr>
            <a:spLocks noChangeArrowheads="1"/>
          </p:cNvSpPr>
          <p:nvPr/>
        </p:nvSpPr>
        <p:spPr bwMode="auto">
          <a:xfrm>
            <a:off x="3527425" y="3527425"/>
            <a:ext cx="90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000000"/>
                </a:solidFill>
              </a:rPr>
              <a:t>access</a:t>
            </a:r>
          </a:p>
        </p:txBody>
      </p:sp>
    </p:spTree>
    <p:extLst>
      <p:ext uri="{BB962C8B-B14F-4D97-AF65-F5344CB8AC3E}">
        <p14:creationId xmlns:p14="http://schemas.microsoft.com/office/powerpoint/2010/main" val="1359898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BD98FDE-4171-2940-9DA8-3AF31893CE43}"/>
              </a:ext>
            </a:extLst>
          </p:cNvPr>
          <p:cNvSpPr>
            <a:spLocks noGrp="1" noChangeArrowheads="1"/>
          </p:cNvSpPr>
          <p:nvPr>
            <p:ph type="title"/>
          </p:nvPr>
        </p:nvSpPr>
        <p:spPr/>
        <p:txBody>
          <a:bodyPr/>
          <a:lstStyle/>
          <a:p>
            <a:pPr eaLnBrk="1" hangingPunct="1"/>
            <a:r>
              <a:rPr lang="en-US" altLang="en-US"/>
              <a:t>Address Translation: Page Hit</a:t>
            </a:r>
          </a:p>
        </p:txBody>
      </p:sp>
      <p:pic>
        <p:nvPicPr>
          <p:cNvPr id="176131" name="Picture 3">
            <a:extLst>
              <a:ext uri="{FF2B5EF4-FFF2-40B4-BE49-F238E27FC236}">
                <a16:creationId xmlns:a16="http://schemas.microsoft.com/office/drawing/2014/main" id="{6FFE90FB-9BE8-B446-B5E5-BD7F783D1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692"/>
          <a:stretch>
            <a:fillRect/>
          </a:stretch>
        </p:blipFill>
        <p:spPr bwMode="auto">
          <a:xfrm>
            <a:off x="251521" y="969098"/>
            <a:ext cx="8280920" cy="507647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1477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FC34C3A7-E44D-2740-B322-ED1F7358B6CD}"/>
              </a:ext>
            </a:extLst>
          </p:cNvPr>
          <p:cNvSpPr>
            <a:spLocks noGrp="1" noChangeArrowheads="1"/>
          </p:cNvSpPr>
          <p:nvPr>
            <p:ph type="title"/>
          </p:nvPr>
        </p:nvSpPr>
        <p:spPr/>
        <p:txBody>
          <a:bodyPr/>
          <a:lstStyle/>
          <a:p>
            <a:pPr eaLnBrk="1" hangingPunct="1"/>
            <a:r>
              <a:rPr lang="en-US" altLang="en-US"/>
              <a:t>Address Translation: Page Fault</a:t>
            </a:r>
          </a:p>
        </p:txBody>
      </p:sp>
      <p:pic>
        <p:nvPicPr>
          <p:cNvPr id="177155" name="Picture 2">
            <a:extLst>
              <a:ext uri="{FF2B5EF4-FFF2-40B4-BE49-F238E27FC236}">
                <a16:creationId xmlns:a16="http://schemas.microsoft.com/office/drawing/2014/main" id="{DDE472E7-D2E1-CC4B-B285-D541C16BE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6962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049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Title 1">
            <a:extLst>
              <a:ext uri="{FF2B5EF4-FFF2-40B4-BE49-F238E27FC236}">
                <a16:creationId xmlns:a16="http://schemas.microsoft.com/office/drawing/2014/main" id="{79A60F26-742C-9842-9061-6547E25BD50F}"/>
              </a:ext>
            </a:extLst>
          </p:cNvPr>
          <p:cNvSpPr>
            <a:spLocks noGrp="1"/>
          </p:cNvSpPr>
          <p:nvPr>
            <p:ph type="title"/>
          </p:nvPr>
        </p:nvSpPr>
        <p:spPr/>
        <p:txBody>
          <a:bodyPr/>
          <a:lstStyle/>
          <a:p>
            <a:r>
              <a:rPr lang="en-US" altLang="en-US">
                <a:ea typeface="ＭＳ Ｐゴシック" panose="020B0600070205080204" pitchFamily="34" charset="-128"/>
              </a:rPr>
              <a:t>Page Replacement Algorithms</a:t>
            </a:r>
          </a:p>
        </p:txBody>
      </p:sp>
      <p:sp>
        <p:nvSpPr>
          <p:cNvPr id="3" name="Content Placeholder 2">
            <a:extLst>
              <a:ext uri="{FF2B5EF4-FFF2-40B4-BE49-F238E27FC236}">
                <a16:creationId xmlns:a16="http://schemas.microsoft.com/office/drawing/2014/main" id="{23EDB926-CB86-FC41-8CF3-71A1A2133551}"/>
              </a:ext>
            </a:extLst>
          </p:cNvPr>
          <p:cNvSpPr>
            <a:spLocks noGrp="1"/>
          </p:cNvSpPr>
          <p:nvPr>
            <p:ph idx="1"/>
          </p:nvPr>
        </p:nvSpPr>
        <p:spPr/>
        <p:txBody>
          <a:bodyPr/>
          <a:lstStyle/>
          <a:p>
            <a:r>
              <a:rPr lang="en-US" altLang="en-US">
                <a:ea typeface="ＭＳ Ｐゴシック" panose="020B0600070205080204" pitchFamily="34" charset="-128"/>
              </a:rPr>
              <a:t>If physical memory is full (i.e., list of free physical pages is empty), which physical frame to replace on a page fault?</a:t>
            </a:r>
          </a:p>
          <a:p>
            <a:endParaRPr lang="en-US" altLang="en-US">
              <a:ea typeface="ＭＳ Ｐゴシック" panose="020B0600070205080204" pitchFamily="34" charset="-128"/>
            </a:endParaRPr>
          </a:p>
          <a:p>
            <a:r>
              <a:rPr lang="en-US" altLang="en-US">
                <a:ea typeface="ＭＳ Ｐゴシック" panose="020B0600070205080204" pitchFamily="34" charset="-128"/>
              </a:rPr>
              <a:t>Is True LRU feasible?</a:t>
            </a:r>
          </a:p>
          <a:p>
            <a:pPr lvl="1"/>
            <a:r>
              <a:rPr lang="en-US" altLang="en-US">
                <a:ea typeface="ＭＳ Ｐゴシック" panose="020B0600070205080204" pitchFamily="34" charset="-128"/>
              </a:rPr>
              <a:t>4GB memory, 4KB pages, how many possibilities of ordering?</a:t>
            </a:r>
          </a:p>
          <a:p>
            <a:endParaRPr lang="en-US" altLang="en-US">
              <a:ea typeface="ＭＳ Ｐゴシック" panose="020B0600070205080204" pitchFamily="34" charset="-128"/>
            </a:endParaRPr>
          </a:p>
          <a:p>
            <a:r>
              <a:rPr lang="en-US" altLang="en-US">
                <a:ea typeface="ＭＳ Ｐゴシック" panose="020B0600070205080204" pitchFamily="34" charset="-128"/>
              </a:rPr>
              <a:t>Modern systems use approximations of LRU</a:t>
            </a:r>
          </a:p>
          <a:p>
            <a:pPr lvl="1"/>
            <a:r>
              <a:rPr lang="en-US" altLang="en-US">
                <a:ea typeface="ＭＳ Ｐゴシック" panose="020B0600070205080204" pitchFamily="34" charset="-128"/>
              </a:rPr>
              <a:t>E.g., the CLOCK algorithm</a:t>
            </a:r>
          </a:p>
          <a:p>
            <a:r>
              <a:rPr lang="en-US" altLang="en-US">
                <a:ea typeface="ＭＳ Ｐゴシック" panose="020B0600070205080204" pitchFamily="34" charset="-128"/>
              </a:rPr>
              <a:t>And, more sophisticated algorithms to take into account “frequency” of use</a:t>
            </a:r>
          </a:p>
          <a:p>
            <a:pPr lvl="1"/>
            <a:r>
              <a:rPr lang="en-US" altLang="en-US">
                <a:ea typeface="ＭＳ Ｐゴシック" panose="020B0600070205080204" pitchFamily="34" charset="-128"/>
              </a:rPr>
              <a:t>E.g., the ARC algorithm</a:t>
            </a:r>
          </a:p>
          <a:p>
            <a:pPr lvl="1"/>
            <a:r>
              <a:rPr lang="en-US" altLang="en-US">
                <a:ea typeface="ＭＳ Ｐゴシック" panose="020B0600070205080204" pitchFamily="34" charset="-128"/>
              </a:rPr>
              <a:t>Megiddo and Modha, “</a:t>
            </a:r>
            <a:r>
              <a:rPr lang="en-US" altLang="ja-JP">
                <a:solidFill>
                  <a:srgbClr val="0000FF"/>
                </a:solidFill>
                <a:ea typeface="ＭＳ Ｐゴシック" panose="020B0600070205080204" pitchFamily="34" charset="-128"/>
              </a:rPr>
              <a:t>ARC: A Self-Tuning, Low Overhead Replacement Cache</a:t>
            </a:r>
            <a:r>
              <a:rPr lang="en-US" altLang="ja-JP">
                <a:ea typeface="ＭＳ Ｐゴシック" panose="020B0600070205080204" pitchFamily="34" charset="-128"/>
              </a:rPr>
              <a:t>,</a:t>
            </a:r>
            <a:r>
              <a:rPr lang="en-US" altLang="en-US">
                <a:ea typeface="ＭＳ Ｐゴシック" panose="020B0600070205080204" pitchFamily="34" charset="-128"/>
              </a:rPr>
              <a:t>”</a:t>
            </a:r>
            <a:r>
              <a:rPr lang="en-US" altLang="ja-JP">
                <a:ea typeface="ＭＳ Ｐゴシック" panose="020B0600070205080204" pitchFamily="34" charset="-128"/>
              </a:rPr>
              <a:t> FAST 2003.</a:t>
            </a:r>
          </a:p>
          <a:p>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508211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849998" y="2280692"/>
            <a:ext cx="3749615" cy="1149350"/>
          </a:xfrm>
          <a:prstGeom prst="rect">
            <a:avLst/>
          </a:prstGeom>
          <a:solidFill>
            <a:schemeClr val="bg2">
              <a:lumMod val="40000"/>
              <a:lumOff val="60000"/>
            </a:schemeClr>
          </a:solidFill>
          <a:ln w="25400" cap="flat" cmpd="sng" algn="ctr">
            <a:noFill/>
            <a:prstDash val="solid"/>
            <a:round/>
            <a:headEnd type="none" w="med" len="med"/>
            <a:tailEnd type="arrow" w="med" len="med"/>
          </a:ln>
          <a:effectLst/>
        </p:spPr>
        <p:txBody>
          <a:bodyPr rtlCol="0" anchor="ctr"/>
          <a:lstStyle/>
          <a:p>
            <a:pPr algn="ctr"/>
            <a:endParaRPr lang="en-US"/>
          </a:p>
        </p:txBody>
      </p:sp>
      <p:sp>
        <p:nvSpPr>
          <p:cNvPr id="921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 System Using Virtual Addressing</a:t>
            </a:r>
          </a:p>
        </p:txBody>
      </p:sp>
      <p:sp>
        <p:nvSpPr>
          <p:cNvPr id="9218" name="Rectangle 2"/>
          <p:cNvSpPr>
            <a:spLocks noGrp="1" noChangeArrowheads="1"/>
          </p:cNvSpPr>
          <p:nvPr>
            <p:ph type="body" idx="4294967295"/>
          </p:nvPr>
        </p:nvSpPr>
        <p:spPr>
          <a:xfrm>
            <a:off x="836613" y="5443538"/>
            <a:ext cx="8307387" cy="12620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Used in all modern servers, laptops, and smart phones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One of the great ideas in computer science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Keywords: Address Translation, Memory Management Unit </a:t>
            </a:r>
          </a:p>
        </p:txBody>
      </p:sp>
      <p:sp>
        <p:nvSpPr>
          <p:cNvPr id="9219" name="Rectangle 3"/>
          <p:cNvSpPr>
            <a:spLocks noChangeArrowheads="1"/>
          </p:cNvSpPr>
          <p:nvPr/>
        </p:nvSpPr>
        <p:spPr bwMode="auto">
          <a:xfrm>
            <a:off x="6324600" y="43862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6018213" y="1817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6018213" y="2046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5779402" y="43386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M-1:</a:t>
            </a:r>
          </a:p>
        </p:txBody>
      </p:sp>
      <p:sp>
        <p:nvSpPr>
          <p:cNvPr id="9223" name="Text Box 7"/>
          <p:cNvSpPr txBox="1">
            <a:spLocks noChangeArrowheads="1"/>
          </p:cNvSpPr>
          <p:nvPr/>
        </p:nvSpPr>
        <p:spPr bwMode="auto">
          <a:xfrm>
            <a:off x="5635431" y="1524000"/>
            <a:ext cx="2230610" cy="306151"/>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Physical (main) memory</a:t>
            </a:r>
          </a:p>
        </p:txBody>
      </p:sp>
      <p:sp>
        <p:nvSpPr>
          <p:cNvPr id="9226" name="Rectangle 10"/>
          <p:cNvSpPr>
            <a:spLocks noChangeArrowheads="1"/>
          </p:cNvSpPr>
          <p:nvPr/>
        </p:nvSpPr>
        <p:spPr bwMode="auto">
          <a:xfrm>
            <a:off x="3429000" y="2619808"/>
            <a:ext cx="1066800" cy="533400"/>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1" name="Text Box 15"/>
          <p:cNvSpPr txBox="1">
            <a:spLocks noChangeArrowheads="1"/>
          </p:cNvSpPr>
          <p:nvPr/>
        </p:nvSpPr>
        <p:spPr bwMode="auto">
          <a:xfrm>
            <a:off x="6019800" y="2274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6018213" y="2503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6324600" y="18224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6324600" y="2051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6324600" y="2279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6324600" y="2508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6324600" y="27368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6324600" y="2965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6018213" y="2732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6018213" y="2960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6324600" y="3194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6324600" y="3422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6018213" y="3189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6019800" y="3417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6324600" y="41624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4557652" y="2378791"/>
            <a:ext cx="139580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Physical address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9247" name="AutoShape 31"/>
          <p:cNvSpPr>
            <a:spLocks/>
          </p:cNvSpPr>
          <p:nvPr/>
        </p:nvSpPr>
        <p:spPr bwMode="auto">
          <a:xfrm>
            <a:off x="7315201" y="27368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4000500" y="5000625"/>
            <a:ext cx="95697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 word</a:t>
            </a:r>
          </a:p>
        </p:txBody>
      </p:sp>
      <p:sp>
        <p:nvSpPr>
          <p:cNvPr id="9249" name="Rectangle 33"/>
          <p:cNvSpPr>
            <a:spLocks noChangeArrowheads="1"/>
          </p:cNvSpPr>
          <p:nvPr/>
        </p:nvSpPr>
        <p:spPr bwMode="auto">
          <a:xfrm>
            <a:off x="6324600" y="36517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6018213" y="36528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6400800" y="38862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4495800" y="2885132"/>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7467601" y="31940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7080250" y="41092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a:endCxn id="37" idx="2"/>
          </p:cNvCxnSpPr>
          <p:nvPr/>
        </p:nvCxnSpPr>
        <p:spPr bwMode="auto">
          <a:xfrm rot="10800000">
            <a:off x="1524000" y="3153695"/>
            <a:ext cx="6475412" cy="1876304"/>
          </a:xfrm>
          <a:prstGeom prst="bentConnector2">
            <a:avLst/>
          </a:prstGeom>
          <a:noFill/>
          <a:ln w="25400" cap="flat" cmpd="sng" algn="ctr">
            <a:solidFill>
              <a:schemeClr val="tx1"/>
            </a:solidFill>
            <a:prstDash val="solid"/>
            <a:round/>
            <a:headEnd type="none" w="med" len="med"/>
            <a:tailEnd type="arrow"/>
          </a:ln>
          <a:effectLst/>
        </p:spPr>
      </p:cxnSp>
      <p:sp>
        <p:nvSpPr>
          <p:cNvPr id="37" name="Rectangle 10"/>
          <p:cNvSpPr>
            <a:spLocks noChangeArrowheads="1"/>
          </p:cNvSpPr>
          <p:nvPr/>
        </p:nvSpPr>
        <p:spPr bwMode="auto">
          <a:xfrm>
            <a:off x="990600" y="2620295"/>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2057400" y="2882426"/>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2057839" y="2378791"/>
            <a:ext cx="1305078" cy="51680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Virtual address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762000" y="1976700"/>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2" name="TextBox 41"/>
          <p:cNvSpPr txBox="1"/>
          <p:nvPr/>
        </p:nvSpPr>
        <p:spPr>
          <a:xfrm>
            <a:off x="5105400" y="2815141"/>
            <a:ext cx="307797" cy="338554"/>
          </a:xfrm>
          <a:prstGeom prst="rect">
            <a:avLst/>
          </a:prstGeom>
          <a:noFill/>
        </p:spPr>
        <p:txBody>
          <a:bodyPr wrap="none" rtlCol="0">
            <a:spAutoFit/>
          </a:bodyPr>
          <a:lstStyle/>
          <a:p>
            <a:r>
              <a:rPr lang="en-US" sz="1600" b="0" dirty="0">
                <a:latin typeface="Courier New"/>
                <a:cs typeface="Courier New"/>
              </a:rPr>
              <a:t>4</a:t>
            </a:r>
          </a:p>
        </p:txBody>
      </p:sp>
      <p:sp>
        <p:nvSpPr>
          <p:cNvPr id="43" name="TextBox 42"/>
          <p:cNvSpPr txBox="1"/>
          <p:nvPr/>
        </p:nvSpPr>
        <p:spPr>
          <a:xfrm>
            <a:off x="2362200" y="2882426"/>
            <a:ext cx="677189" cy="338554"/>
          </a:xfrm>
          <a:prstGeom prst="rect">
            <a:avLst/>
          </a:prstGeom>
          <a:noFill/>
        </p:spPr>
        <p:txBody>
          <a:bodyPr wrap="none" rtlCol="0">
            <a:spAutoFit/>
          </a:bodyPr>
          <a:lstStyle/>
          <a:p>
            <a:r>
              <a:rPr lang="en-US" sz="1600" b="0" dirty="0">
                <a:latin typeface="Courier New"/>
                <a:cs typeface="Courier New"/>
              </a:rPr>
              <a:t>4100</a:t>
            </a:r>
          </a:p>
        </p:txBody>
      </p:sp>
    </p:spTree>
    <p:extLst>
      <p:ext uri="{BB962C8B-B14F-4D97-AF65-F5344CB8AC3E}">
        <p14:creationId xmlns:p14="http://schemas.microsoft.com/office/powerpoint/2010/main" val="52572189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a:xfrm>
            <a:off x="899592" y="2708920"/>
            <a:ext cx="7772400" cy="1470025"/>
          </a:xfrm>
        </p:spPr>
        <p:txBody>
          <a:bodyPr/>
          <a:lstStyle/>
          <a:p>
            <a:r>
              <a:rPr lang="en-US" dirty="0"/>
              <a:t>What is Virtualization?</a:t>
            </a:r>
            <a:br>
              <a:rPr lang="en-US" dirty="0"/>
            </a:br>
            <a:endParaRPr lang="en-US" dirty="0"/>
          </a:p>
        </p:txBody>
      </p:sp>
      <p:sp>
        <p:nvSpPr>
          <p:cNvPr id="4" name="Footer Placeholder 3">
            <a:extLst>
              <a:ext uri="{FF2B5EF4-FFF2-40B4-BE49-F238E27FC236}">
                <a16:creationId xmlns:a16="http://schemas.microsoft.com/office/drawing/2014/main" id="{6398EC62-DF30-324A-9408-98BF4AD91C82}"/>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pic>
        <p:nvPicPr>
          <p:cNvPr id="6" name="Picture 5">
            <a:extLst>
              <a:ext uri="{FF2B5EF4-FFF2-40B4-BE49-F238E27FC236}">
                <a16:creationId xmlns:a16="http://schemas.microsoft.com/office/drawing/2014/main" id="{D67AAB83-530D-5745-8316-641BF0016BA5}"/>
              </a:ext>
            </a:extLst>
          </p:cNvPr>
          <p:cNvPicPr>
            <a:picLocks noChangeAspect="1"/>
          </p:cNvPicPr>
          <p:nvPr/>
        </p:nvPicPr>
        <p:blipFill>
          <a:blip r:embed="rId2"/>
          <a:stretch>
            <a:fillRect/>
          </a:stretch>
        </p:blipFill>
        <p:spPr>
          <a:xfrm>
            <a:off x="5751818" y="1196752"/>
            <a:ext cx="2953035" cy="4156124"/>
          </a:xfrm>
          <a:prstGeom prst="rect">
            <a:avLst/>
          </a:prstGeom>
        </p:spPr>
      </p:pic>
    </p:spTree>
    <p:extLst>
      <p:ext uri="{BB962C8B-B14F-4D97-AF65-F5344CB8AC3E}">
        <p14:creationId xmlns:p14="http://schemas.microsoft.com/office/powerpoint/2010/main" val="423904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2BDB7-3066-1643-A999-1C4B18A27AB8}"/>
              </a:ext>
            </a:extLst>
          </p:cNvPr>
          <p:cNvSpPr>
            <a:spLocks noGrp="1"/>
          </p:cNvSpPr>
          <p:nvPr>
            <p:ph type="title"/>
          </p:nvPr>
        </p:nvSpPr>
        <p:spPr/>
        <p:txBody>
          <a:bodyPr/>
          <a:lstStyle/>
          <a:p>
            <a:r>
              <a:rPr lang="en-US" dirty="0"/>
              <a:t>Virtual World</a:t>
            </a:r>
          </a:p>
        </p:txBody>
      </p:sp>
      <p:sp>
        <p:nvSpPr>
          <p:cNvPr id="5" name="Content Placeholder 4">
            <a:extLst>
              <a:ext uri="{FF2B5EF4-FFF2-40B4-BE49-F238E27FC236}">
                <a16:creationId xmlns:a16="http://schemas.microsoft.com/office/drawing/2014/main" id="{9CF46B85-0589-FB43-97B5-8604B0013802}"/>
              </a:ext>
            </a:extLst>
          </p:cNvPr>
          <p:cNvSpPr>
            <a:spLocks noGrp="1"/>
          </p:cNvSpPr>
          <p:nvPr>
            <p:ph idx="1"/>
          </p:nvPr>
        </p:nvSpPr>
        <p:spPr/>
        <p:txBody>
          <a:bodyPr/>
          <a:lstStyle/>
          <a:p>
            <a:r>
              <a:rPr lang="en-US" dirty="0"/>
              <a:t>Virtual Memory</a:t>
            </a:r>
          </a:p>
          <a:p>
            <a:r>
              <a:rPr lang="en-US" dirty="0"/>
              <a:t>Virtual Machine</a:t>
            </a:r>
          </a:p>
          <a:p>
            <a:r>
              <a:rPr lang="en-US" dirty="0"/>
              <a:t>Virtual LAN</a:t>
            </a:r>
          </a:p>
          <a:p>
            <a:r>
              <a:rPr lang="en-US" dirty="0"/>
              <a:t>Virtual Private Network</a:t>
            </a:r>
          </a:p>
          <a:p>
            <a:r>
              <a:rPr lang="en-US" dirty="0"/>
              <a:t>Server Virtualization</a:t>
            </a:r>
          </a:p>
          <a:p>
            <a:r>
              <a:rPr lang="en-US" dirty="0"/>
              <a:t>Link Virtualization</a:t>
            </a:r>
          </a:p>
          <a:p>
            <a:r>
              <a:rPr lang="en-US" dirty="0"/>
              <a:t>Platform Virtualization</a:t>
            </a:r>
          </a:p>
          <a:p>
            <a:r>
              <a:rPr lang="en-US" dirty="0"/>
              <a:t>Resource Virtualization</a:t>
            </a:r>
          </a:p>
          <a:p>
            <a:r>
              <a:rPr lang="en-US" dirty="0"/>
              <a:t>Virtual Desktop</a:t>
            </a:r>
          </a:p>
          <a:p>
            <a:endParaRPr lang="en-US" dirty="0"/>
          </a:p>
        </p:txBody>
      </p:sp>
    </p:spTree>
    <p:extLst>
      <p:ext uri="{BB962C8B-B14F-4D97-AF65-F5344CB8AC3E}">
        <p14:creationId xmlns:p14="http://schemas.microsoft.com/office/powerpoint/2010/main" val="316547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26E2-8F15-5F4C-BB2C-8DFBF9880FAF}"/>
              </a:ext>
            </a:extLst>
          </p:cNvPr>
          <p:cNvSpPr>
            <a:spLocks noGrp="1"/>
          </p:cNvSpPr>
          <p:nvPr>
            <p:ph type="title"/>
          </p:nvPr>
        </p:nvSpPr>
        <p:spPr/>
        <p:txBody>
          <a:bodyPr/>
          <a:lstStyle/>
          <a:p>
            <a:r>
              <a:rPr lang="en-US" dirty="0"/>
              <a:t>Virtualization ?</a:t>
            </a:r>
          </a:p>
        </p:txBody>
      </p:sp>
      <p:sp>
        <p:nvSpPr>
          <p:cNvPr id="3" name="Content Placeholder 2">
            <a:extLst>
              <a:ext uri="{FF2B5EF4-FFF2-40B4-BE49-F238E27FC236}">
                <a16:creationId xmlns:a16="http://schemas.microsoft.com/office/drawing/2014/main" id="{5D203D6D-57FF-784B-B1C4-9B6D0D99BA47}"/>
              </a:ext>
            </a:extLst>
          </p:cNvPr>
          <p:cNvSpPr>
            <a:spLocks noGrp="1"/>
          </p:cNvSpPr>
          <p:nvPr>
            <p:ph idx="1"/>
          </p:nvPr>
        </p:nvSpPr>
        <p:spPr/>
        <p:txBody>
          <a:bodyPr/>
          <a:lstStyle/>
          <a:p>
            <a:r>
              <a:rPr lang="en-US" dirty="0">
                <a:ea typeface="ＭＳ Ｐゴシック" charset="0"/>
                <a:cs typeface="Calibri" panose="020F0502020204030204" pitchFamily="34" charset="0"/>
              </a:rPr>
              <a:t>Virtualization is the process of creating software based or virtual, representation of something</a:t>
            </a:r>
          </a:p>
          <a:p>
            <a:pPr lvl="1"/>
            <a:r>
              <a:rPr lang="en-US" dirty="0">
                <a:ea typeface="ＭＳ Ｐゴシック" charset="0"/>
                <a:cs typeface="Calibri" panose="020F0502020204030204" pitchFamily="34" charset="0"/>
              </a:rPr>
              <a:t>Virtual Applications</a:t>
            </a:r>
          </a:p>
          <a:p>
            <a:pPr lvl="1"/>
            <a:r>
              <a:rPr lang="en-US" dirty="0">
                <a:ea typeface="ＭＳ Ｐゴシック" charset="0"/>
                <a:cs typeface="Calibri" panose="020F0502020204030204" pitchFamily="34" charset="0"/>
              </a:rPr>
              <a:t>Servers</a:t>
            </a:r>
          </a:p>
          <a:p>
            <a:pPr lvl="1"/>
            <a:r>
              <a:rPr lang="en-US" dirty="0">
                <a:ea typeface="ＭＳ Ｐゴシック" charset="0"/>
                <a:cs typeface="Calibri" panose="020F0502020204030204" pitchFamily="34" charset="0"/>
              </a:rPr>
              <a:t>Storage</a:t>
            </a:r>
          </a:p>
          <a:p>
            <a:pPr lvl="1"/>
            <a:r>
              <a:rPr lang="en-US" dirty="0">
                <a:ea typeface="ＭＳ Ｐゴシック" charset="0"/>
                <a:cs typeface="Calibri" panose="020F0502020204030204" pitchFamily="34" charset="0"/>
              </a:rPr>
              <a:t>Networks</a:t>
            </a:r>
          </a:p>
          <a:p>
            <a:r>
              <a:rPr lang="en-US" altLang="zh-TW" dirty="0">
                <a:cs typeface="Calibri" panose="020F0502020204030204" pitchFamily="34" charset="0"/>
              </a:rPr>
              <a:t>The abstraction of computer resources</a:t>
            </a:r>
          </a:p>
          <a:p>
            <a:r>
              <a:rPr lang="en-IN" dirty="0">
                <a:cs typeface="Calibri" panose="020F0502020204030204" pitchFamily="34" charset="0"/>
              </a:rPr>
              <a:t>Virtualization is the process of creating a software-based, or virtual, representation of something, such as virtual applications, servers, storage and networks.</a:t>
            </a:r>
            <a:endParaRPr lang="en-US" dirty="0">
              <a:cs typeface="Calibri" panose="020F0502020204030204" pitchFamily="34" charset="0"/>
            </a:endParaRPr>
          </a:p>
          <a:p>
            <a:r>
              <a:rPr lang="en-US" dirty="0">
                <a:cs typeface="Calibri" panose="020F0502020204030204" pitchFamily="34" charset="0"/>
              </a:rPr>
              <a:t>The access request for the resource is intercepted and different view of the resource is presented</a:t>
            </a:r>
          </a:p>
        </p:txBody>
      </p:sp>
    </p:spTree>
    <p:extLst>
      <p:ext uri="{BB962C8B-B14F-4D97-AF65-F5344CB8AC3E}">
        <p14:creationId xmlns:p14="http://schemas.microsoft.com/office/powerpoint/2010/main" val="312616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p:txBody>
          <a:bodyPr/>
          <a:lstStyle/>
          <a:p>
            <a:r>
              <a:rPr lang="en-US" b="0" dirty="0">
                <a:solidFill>
                  <a:srgbClr val="C00000"/>
                </a:solidFill>
              </a:rPr>
              <a:t>So far we looked at Cache and MM…</a:t>
            </a:r>
            <a:br>
              <a:rPr lang="en-US" b="0" dirty="0">
                <a:solidFill>
                  <a:srgbClr val="C00000"/>
                </a:solidFill>
              </a:rPr>
            </a:br>
            <a:br>
              <a:rPr lang="en-US" b="0" dirty="0">
                <a:solidFill>
                  <a:srgbClr val="C00000"/>
                </a:solidFill>
              </a:rPr>
            </a:br>
            <a:r>
              <a:rPr lang="en-US" sz="3200" b="0" dirty="0">
                <a:solidFill>
                  <a:srgbClr val="0070C0"/>
                </a:solidFill>
              </a:rPr>
              <a:t>How to make it virtual and why?</a:t>
            </a:r>
            <a:br>
              <a:rPr lang="en-US" sz="3200" b="0" dirty="0">
                <a:solidFill>
                  <a:srgbClr val="0070C0"/>
                </a:solidFill>
              </a:rPr>
            </a:br>
            <a:endParaRPr lang="en-US" b="0" dirty="0">
              <a:solidFill>
                <a:srgbClr val="0070C0"/>
              </a:solidFill>
            </a:endParaRPr>
          </a:p>
        </p:txBody>
      </p:sp>
    </p:spTree>
    <p:extLst>
      <p:ext uri="{BB962C8B-B14F-4D97-AF65-F5344CB8AC3E}">
        <p14:creationId xmlns:p14="http://schemas.microsoft.com/office/powerpoint/2010/main" val="359561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 System Using Physical Addressing</a:t>
            </a:r>
          </a:p>
        </p:txBody>
      </p:sp>
      <p:sp>
        <p:nvSpPr>
          <p:cNvPr id="9218" name="Rectangle 2"/>
          <p:cNvSpPr>
            <a:spLocks noGrp="1" noChangeArrowheads="1"/>
          </p:cNvSpPr>
          <p:nvPr>
            <p:ph type="body" idx="4294967295"/>
          </p:nvPr>
        </p:nvSpPr>
        <p:spPr>
          <a:xfrm>
            <a:off x="475499" y="5330781"/>
            <a:ext cx="8056941" cy="88106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Used in “simple” systems like embedded microcontrollers in devices like cars, elevators, and digital picture frames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This is not the way most systems work: Desktop, Mobile etc</a:t>
            </a:r>
          </a:p>
        </p:txBody>
      </p:sp>
      <p:sp>
        <p:nvSpPr>
          <p:cNvPr id="9219" name="Rectangle 3"/>
          <p:cNvSpPr>
            <a:spLocks noChangeArrowheads="1"/>
          </p:cNvSpPr>
          <p:nvPr/>
        </p:nvSpPr>
        <p:spPr bwMode="auto">
          <a:xfrm>
            <a:off x="4648200" y="42338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4341813" y="1665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4341813" y="1893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4103002" y="41862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M-1:</a:t>
            </a:r>
          </a:p>
        </p:txBody>
      </p:sp>
      <p:sp>
        <p:nvSpPr>
          <p:cNvPr id="9223" name="Text Box 7"/>
          <p:cNvSpPr txBox="1">
            <a:spLocks noChangeArrowheads="1"/>
          </p:cNvSpPr>
          <p:nvPr/>
        </p:nvSpPr>
        <p:spPr bwMode="auto">
          <a:xfrm>
            <a:off x="3952619" y="1371600"/>
            <a:ext cx="2243434" cy="306151"/>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Physical (Main) memory</a:t>
            </a:r>
          </a:p>
        </p:txBody>
      </p:sp>
      <p:sp>
        <p:nvSpPr>
          <p:cNvPr id="9226" name="Rectangle 10"/>
          <p:cNvSpPr>
            <a:spLocks noChangeArrowheads="1"/>
          </p:cNvSpPr>
          <p:nvPr/>
        </p:nvSpPr>
        <p:spPr bwMode="auto">
          <a:xfrm>
            <a:off x="1600200" y="246740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sp>
        <p:nvSpPr>
          <p:cNvPr id="9231" name="Text Box 15"/>
          <p:cNvSpPr txBox="1">
            <a:spLocks noChangeArrowheads="1"/>
          </p:cNvSpPr>
          <p:nvPr/>
        </p:nvSpPr>
        <p:spPr bwMode="auto">
          <a:xfrm>
            <a:off x="4343400" y="2122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4341813" y="2351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4648200" y="1670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4648200" y="1898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4648200" y="2127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4648200" y="23558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4648200" y="2584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4648200" y="2813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4341813" y="2579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4341813" y="2808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4648200" y="3041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4648200" y="32702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4341813" y="3036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4343400" y="3265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4648200" y="40100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2733628" y="2133600"/>
            <a:ext cx="1567353" cy="57792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address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a:t>
            </a:r>
          </a:p>
        </p:txBody>
      </p:sp>
      <p:sp>
        <p:nvSpPr>
          <p:cNvPr id="9247" name="AutoShape 31"/>
          <p:cNvSpPr>
            <a:spLocks/>
          </p:cNvSpPr>
          <p:nvPr/>
        </p:nvSpPr>
        <p:spPr bwMode="auto">
          <a:xfrm>
            <a:off x="5638801" y="25844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3715726" y="4832740"/>
            <a:ext cx="1069320" cy="33663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Data word</a:t>
            </a:r>
          </a:p>
        </p:txBody>
      </p:sp>
      <p:sp>
        <p:nvSpPr>
          <p:cNvPr id="9249" name="Rectangle 33"/>
          <p:cNvSpPr>
            <a:spLocks noChangeArrowheads="1"/>
          </p:cNvSpPr>
          <p:nvPr/>
        </p:nvSpPr>
        <p:spPr bwMode="auto">
          <a:xfrm>
            <a:off x="4648200" y="34993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4341813" y="35004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4724400" y="37338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2667000" y="2732732"/>
            <a:ext cx="16748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5791201" y="30416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5403850" y="39568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p:nvPr/>
        </p:nvCxnSpPr>
        <p:spPr bwMode="auto">
          <a:xfrm rot="10800000">
            <a:off x="2133602" y="3000809"/>
            <a:ext cx="4189410" cy="1876787"/>
          </a:xfrm>
          <a:prstGeom prst="bentConnector3">
            <a:avLst>
              <a:gd name="adj1" fmla="val 99990"/>
            </a:avLst>
          </a:prstGeom>
          <a:noFill/>
          <a:ln w="25400" cap="flat" cmpd="sng" algn="ctr">
            <a:solidFill>
              <a:schemeClr val="tx1"/>
            </a:solidFill>
            <a:prstDash val="solid"/>
            <a:round/>
            <a:headEnd type="none" w="med" len="med"/>
            <a:tailEnd type="arrow"/>
          </a:ln>
          <a:effectLst/>
        </p:spPr>
      </p:cxnSp>
      <p:sp>
        <p:nvSpPr>
          <p:cNvPr id="35" name="TextBox 34"/>
          <p:cNvSpPr txBox="1"/>
          <p:nvPr/>
        </p:nvSpPr>
        <p:spPr>
          <a:xfrm>
            <a:off x="3352800" y="2667000"/>
            <a:ext cx="307797" cy="338554"/>
          </a:xfrm>
          <a:prstGeom prst="rect">
            <a:avLst/>
          </a:prstGeom>
          <a:noFill/>
        </p:spPr>
        <p:txBody>
          <a:bodyPr wrap="none" rtlCol="0">
            <a:spAutoFit/>
          </a:bodyPr>
          <a:lstStyle/>
          <a:p>
            <a:r>
              <a:rPr lang="en-US" sz="1600" b="0" dirty="0">
                <a:latin typeface="Courier New"/>
                <a:cs typeface="Courier New"/>
              </a:rPr>
              <a:t>4</a:t>
            </a:r>
          </a:p>
        </p:txBody>
      </p:sp>
    </p:spTree>
    <p:extLst>
      <p:ext uri="{BB962C8B-B14F-4D97-AF65-F5344CB8AC3E}">
        <p14:creationId xmlns:p14="http://schemas.microsoft.com/office/powerpoint/2010/main" val="29249797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B289B536-8357-554C-8109-226ACBD2DE0B}"/>
              </a:ext>
            </a:extLst>
          </p:cNvPr>
          <p:cNvSpPr>
            <a:spLocks noGrp="1" noChangeArrowheads="1"/>
          </p:cNvSpPr>
          <p:nvPr>
            <p:ph type="title"/>
          </p:nvPr>
        </p:nvSpPr>
        <p:spPr/>
        <p:txBody>
          <a:bodyPr/>
          <a:lstStyle/>
          <a:p>
            <a:r>
              <a:rPr lang="en-US" altLang="en-US">
                <a:ea typeface="ＭＳ Ｐゴシック" panose="020B0600070205080204" pitchFamily="34" charset="-128"/>
              </a:rPr>
              <a:t>A System with Physical Memory Only</a:t>
            </a:r>
          </a:p>
        </p:txBody>
      </p:sp>
      <p:sp>
        <p:nvSpPr>
          <p:cNvPr id="155651" name="Rectangle 3">
            <a:extLst>
              <a:ext uri="{FF2B5EF4-FFF2-40B4-BE49-F238E27FC236}">
                <a16:creationId xmlns:a16="http://schemas.microsoft.com/office/drawing/2014/main" id="{B69EBA58-4CA0-F544-AF81-AEC19596C07F}"/>
              </a:ext>
            </a:extLst>
          </p:cNvPr>
          <p:cNvSpPr>
            <a:spLocks noGrp="1" noChangeArrowheads="1"/>
          </p:cNvSpPr>
          <p:nvPr>
            <p:ph idx="1"/>
          </p:nvPr>
        </p:nvSpPr>
        <p:spPr/>
        <p:txBody>
          <a:bodyPr/>
          <a:lstStyle/>
          <a:p>
            <a:r>
              <a:rPr lang="en-US" altLang="en-US" dirty="0">
                <a:ea typeface="ＭＳ Ｐゴシック" panose="020B0600070205080204" pitchFamily="34" charset="-128"/>
              </a:rPr>
              <a:t>Examples:</a:t>
            </a:r>
          </a:p>
          <a:p>
            <a:pPr lvl="1"/>
            <a:r>
              <a:rPr lang="en-US" altLang="en-US" dirty="0">
                <a:ea typeface="ＭＳ Ｐゴシック" panose="020B0600070205080204" pitchFamily="34" charset="-128"/>
              </a:rPr>
              <a:t>Most Cray machines</a:t>
            </a:r>
          </a:p>
          <a:p>
            <a:pPr lvl="1"/>
            <a:r>
              <a:rPr lang="en-US" altLang="en-US" dirty="0">
                <a:ea typeface="ＭＳ Ｐゴシック" panose="020B0600070205080204" pitchFamily="34" charset="-128"/>
              </a:rPr>
              <a:t>Early PCs</a:t>
            </a:r>
          </a:p>
          <a:p>
            <a:pPr lvl="1"/>
            <a:r>
              <a:rPr lang="en-US" altLang="en-US" dirty="0">
                <a:ea typeface="ＭＳ Ｐゴシック" panose="020B0600070205080204" pitchFamily="34" charset="-128"/>
              </a:rPr>
              <a:t>Nearly all embedded systems</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pPr>
              <a:buFont typeface="Wingdings" pitchFamily="2" charset="2"/>
              <a:buNone/>
            </a:pPr>
            <a:r>
              <a:rPr lang="en-US" altLang="en-US" dirty="0">
                <a:ea typeface="ＭＳ Ｐゴシック" panose="020B0600070205080204" pitchFamily="34" charset="-128"/>
              </a:rPr>
              <a:t>	CPU’s load or store addresses used </a:t>
            </a:r>
          </a:p>
          <a:p>
            <a:pPr>
              <a:buFont typeface="Wingdings" pitchFamily="2" charset="2"/>
              <a:buNone/>
            </a:pPr>
            <a:r>
              <a:rPr lang="en-US" altLang="en-US" dirty="0">
                <a:ea typeface="ＭＳ Ｐゴシック" panose="020B0600070205080204" pitchFamily="34" charset="-128"/>
              </a:rPr>
              <a:t>	directly to access memory</a:t>
            </a:r>
          </a:p>
        </p:txBody>
      </p:sp>
      <p:grpSp>
        <p:nvGrpSpPr>
          <p:cNvPr id="155652" name="Group 32">
            <a:extLst>
              <a:ext uri="{FF2B5EF4-FFF2-40B4-BE49-F238E27FC236}">
                <a16:creationId xmlns:a16="http://schemas.microsoft.com/office/drawing/2014/main" id="{BE84F84B-428C-5B4F-8718-F454D653F477}"/>
              </a:ext>
            </a:extLst>
          </p:cNvPr>
          <p:cNvGrpSpPr>
            <a:grpSpLocks/>
          </p:cNvGrpSpPr>
          <p:nvPr/>
        </p:nvGrpSpPr>
        <p:grpSpPr bwMode="auto">
          <a:xfrm>
            <a:off x="3962400" y="1905000"/>
            <a:ext cx="4343400" cy="3733800"/>
            <a:chOff x="1488" y="1200"/>
            <a:chExt cx="2736" cy="2352"/>
          </a:xfrm>
        </p:grpSpPr>
        <p:grpSp>
          <p:nvGrpSpPr>
            <p:cNvPr id="155653" name="Group 134">
              <a:extLst>
                <a:ext uri="{FF2B5EF4-FFF2-40B4-BE49-F238E27FC236}">
                  <a16:creationId xmlns:a16="http://schemas.microsoft.com/office/drawing/2014/main" id="{C231BBD2-4B88-C24C-8594-3CF62B3414EC}"/>
                </a:ext>
              </a:extLst>
            </p:cNvPr>
            <p:cNvGrpSpPr>
              <a:grpSpLocks/>
            </p:cNvGrpSpPr>
            <p:nvPr/>
          </p:nvGrpSpPr>
          <p:grpSpPr bwMode="auto">
            <a:xfrm>
              <a:off x="1488" y="1872"/>
              <a:ext cx="720" cy="672"/>
              <a:chOff x="1488" y="1872"/>
              <a:chExt cx="720" cy="672"/>
            </a:xfrm>
          </p:grpSpPr>
          <p:sp>
            <p:nvSpPr>
              <p:cNvPr id="192" name="AutoShape 4">
                <a:extLst>
                  <a:ext uri="{FF2B5EF4-FFF2-40B4-BE49-F238E27FC236}">
                    <a16:creationId xmlns:a16="http://schemas.microsoft.com/office/drawing/2014/main" id="{339AD02B-C8F8-DB4A-A0E8-D738C0152889}"/>
                  </a:ext>
                </a:extLst>
              </p:cNvPr>
              <p:cNvSpPr>
                <a:spLocks noChangeArrowheads="1"/>
              </p:cNvSpPr>
              <p:nvPr/>
            </p:nvSpPr>
            <p:spPr bwMode="auto">
              <a:xfrm>
                <a:off x="1488" y="1872"/>
                <a:ext cx="720" cy="672"/>
              </a:xfrm>
              <a:prstGeom prst="roundRect">
                <a:avLst>
                  <a:gd name="adj" fmla="val 38986"/>
                </a:avLst>
              </a:prstGeom>
              <a:solidFill>
                <a:srgbClr val="33CCCC"/>
              </a:solidFill>
              <a:ln w="28575">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93" name="Text Box 5">
                <a:extLst>
                  <a:ext uri="{FF2B5EF4-FFF2-40B4-BE49-F238E27FC236}">
                    <a16:creationId xmlns:a16="http://schemas.microsoft.com/office/drawing/2014/main" id="{344645BA-A391-B342-8657-F42C397F32D0}"/>
                  </a:ext>
                </a:extLst>
              </p:cNvPr>
              <p:cNvSpPr txBox="1">
                <a:spLocks noChangeArrowheads="1"/>
              </p:cNvSpPr>
              <p:nvPr/>
            </p:nvSpPr>
            <p:spPr bwMode="auto">
              <a:xfrm>
                <a:off x="1632" y="2064"/>
                <a:ext cx="422" cy="214"/>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1800" b="1">
                    <a:solidFill>
                      <a:srgbClr val="003300"/>
                    </a:solidFill>
                    <a:latin typeface="Helvetica" pitchFamily="34" charset="0"/>
                    <a:ea typeface="+mn-ea"/>
                  </a:rPr>
                  <a:t>CPU</a:t>
                </a:r>
              </a:p>
            </p:txBody>
          </p:sp>
        </p:grpSp>
        <p:sp>
          <p:nvSpPr>
            <p:cNvPr id="136" name="Rectangle 6">
              <a:extLst>
                <a:ext uri="{FF2B5EF4-FFF2-40B4-BE49-F238E27FC236}">
                  <a16:creationId xmlns:a16="http://schemas.microsoft.com/office/drawing/2014/main" id="{0EF4DF31-F52D-AC4D-AB44-0A35E7D98A78}"/>
                </a:ext>
              </a:extLst>
            </p:cNvPr>
            <p:cNvSpPr>
              <a:spLocks noChangeArrowheads="1"/>
            </p:cNvSpPr>
            <p:nvPr/>
          </p:nvSpPr>
          <p:spPr bwMode="auto">
            <a:xfrm>
              <a:off x="3168" y="1488"/>
              <a:ext cx="1056" cy="2064"/>
            </a:xfrm>
            <a:prstGeom prst="rect">
              <a:avLst/>
            </a:prstGeom>
            <a:solidFill>
              <a:srgbClr val="000099"/>
            </a:solidFill>
            <a:ln w="19050">
              <a:no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37" name="Rectangle 7">
              <a:extLst>
                <a:ext uri="{FF2B5EF4-FFF2-40B4-BE49-F238E27FC236}">
                  <a16:creationId xmlns:a16="http://schemas.microsoft.com/office/drawing/2014/main" id="{C9518A59-7414-C040-BA94-109EF4053DE6}"/>
                </a:ext>
              </a:extLst>
            </p:cNvPr>
            <p:cNvSpPr>
              <a:spLocks noChangeArrowheads="1"/>
            </p:cNvSpPr>
            <p:nvPr/>
          </p:nvSpPr>
          <p:spPr bwMode="auto">
            <a:xfrm>
              <a:off x="3120" y="1440"/>
              <a:ext cx="1056" cy="2064"/>
            </a:xfrm>
            <a:prstGeom prst="rect">
              <a:avLst/>
            </a:prstGeom>
            <a:solidFill>
              <a:srgbClr val="33CCCC"/>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grpSp>
          <p:nvGrpSpPr>
            <p:cNvPr id="155656" name="Group 8">
              <a:extLst>
                <a:ext uri="{FF2B5EF4-FFF2-40B4-BE49-F238E27FC236}">
                  <a16:creationId xmlns:a16="http://schemas.microsoft.com/office/drawing/2014/main" id="{696ADA54-9724-764F-B28C-56BF6AA4C23B}"/>
                </a:ext>
              </a:extLst>
            </p:cNvPr>
            <p:cNvGrpSpPr>
              <a:grpSpLocks/>
            </p:cNvGrpSpPr>
            <p:nvPr/>
          </p:nvGrpSpPr>
          <p:grpSpPr bwMode="auto">
            <a:xfrm>
              <a:off x="3456" y="1536"/>
              <a:ext cx="576" cy="1872"/>
              <a:chOff x="3360" y="1344"/>
              <a:chExt cx="576" cy="1872"/>
            </a:xfrm>
          </p:grpSpPr>
          <p:sp>
            <p:nvSpPr>
              <p:cNvPr id="146" name="Rectangle 9">
                <a:extLst>
                  <a:ext uri="{FF2B5EF4-FFF2-40B4-BE49-F238E27FC236}">
                    <a16:creationId xmlns:a16="http://schemas.microsoft.com/office/drawing/2014/main" id="{1633AC4C-DC7E-694E-8FEF-5027DCFD9BFC}"/>
                  </a:ext>
                </a:extLst>
              </p:cNvPr>
              <p:cNvSpPr>
                <a:spLocks noChangeArrowheads="1"/>
              </p:cNvSpPr>
              <p:nvPr/>
            </p:nvSpPr>
            <p:spPr bwMode="auto">
              <a:xfrm>
                <a:off x="3360" y="134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47" name="Rectangle 10">
                <a:extLst>
                  <a:ext uri="{FF2B5EF4-FFF2-40B4-BE49-F238E27FC236}">
                    <a16:creationId xmlns:a16="http://schemas.microsoft.com/office/drawing/2014/main" id="{A4ECA96C-2837-8D4C-AAFF-7488F8BB3B43}"/>
                  </a:ext>
                </a:extLst>
              </p:cNvPr>
              <p:cNvSpPr>
                <a:spLocks noChangeArrowheads="1"/>
              </p:cNvSpPr>
              <p:nvPr/>
            </p:nvSpPr>
            <p:spPr bwMode="auto">
              <a:xfrm>
                <a:off x="3360" y="148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57" name="Rectangle 11">
                <a:extLst>
                  <a:ext uri="{FF2B5EF4-FFF2-40B4-BE49-F238E27FC236}">
                    <a16:creationId xmlns:a16="http://schemas.microsoft.com/office/drawing/2014/main" id="{9BE6F16A-2CD9-DE45-9004-46102952C2D4}"/>
                  </a:ext>
                </a:extLst>
              </p:cNvPr>
              <p:cNvSpPr>
                <a:spLocks noChangeArrowheads="1"/>
              </p:cNvSpPr>
              <p:nvPr/>
            </p:nvSpPr>
            <p:spPr bwMode="auto">
              <a:xfrm>
                <a:off x="3360" y="163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61" name="Rectangle 12">
                <a:extLst>
                  <a:ext uri="{FF2B5EF4-FFF2-40B4-BE49-F238E27FC236}">
                    <a16:creationId xmlns:a16="http://schemas.microsoft.com/office/drawing/2014/main" id="{0EBB8693-2A4A-BD4E-B30F-C1E1801DD94E}"/>
                  </a:ext>
                </a:extLst>
              </p:cNvPr>
              <p:cNvSpPr>
                <a:spLocks noChangeArrowheads="1"/>
              </p:cNvSpPr>
              <p:nvPr/>
            </p:nvSpPr>
            <p:spPr bwMode="auto">
              <a:xfrm>
                <a:off x="3360" y="1776"/>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71" name="Rectangle 13">
                <a:extLst>
                  <a:ext uri="{FF2B5EF4-FFF2-40B4-BE49-F238E27FC236}">
                    <a16:creationId xmlns:a16="http://schemas.microsoft.com/office/drawing/2014/main" id="{18B93F8B-B20E-7D4C-8A4E-1AEEC6C363EC}"/>
                  </a:ext>
                </a:extLst>
              </p:cNvPr>
              <p:cNvSpPr>
                <a:spLocks noChangeArrowheads="1"/>
              </p:cNvSpPr>
              <p:nvPr/>
            </p:nvSpPr>
            <p:spPr bwMode="auto">
              <a:xfrm>
                <a:off x="3360" y="1920"/>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83" name="Rectangle 14">
                <a:extLst>
                  <a:ext uri="{FF2B5EF4-FFF2-40B4-BE49-F238E27FC236}">
                    <a16:creationId xmlns:a16="http://schemas.microsoft.com/office/drawing/2014/main" id="{F655660D-D331-184F-93BD-30EF8F52FDFA}"/>
                  </a:ext>
                </a:extLst>
              </p:cNvPr>
              <p:cNvSpPr>
                <a:spLocks noChangeArrowheads="1"/>
              </p:cNvSpPr>
              <p:nvPr/>
            </p:nvSpPr>
            <p:spPr bwMode="auto">
              <a:xfrm>
                <a:off x="3360" y="220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84" name="Rectangle 15">
                <a:extLst>
                  <a:ext uri="{FF2B5EF4-FFF2-40B4-BE49-F238E27FC236}">
                    <a16:creationId xmlns:a16="http://schemas.microsoft.com/office/drawing/2014/main" id="{557959A3-6C0E-5241-9882-BC3D9C484A9F}"/>
                  </a:ext>
                </a:extLst>
              </p:cNvPr>
              <p:cNvSpPr>
                <a:spLocks noChangeArrowheads="1"/>
              </p:cNvSpPr>
              <p:nvPr/>
            </p:nvSpPr>
            <p:spPr bwMode="auto">
              <a:xfrm>
                <a:off x="3360" y="206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85" name="Rectangle 16">
                <a:extLst>
                  <a:ext uri="{FF2B5EF4-FFF2-40B4-BE49-F238E27FC236}">
                    <a16:creationId xmlns:a16="http://schemas.microsoft.com/office/drawing/2014/main" id="{E88E3693-6865-AF45-A2A6-923033B95247}"/>
                  </a:ext>
                </a:extLst>
              </p:cNvPr>
              <p:cNvSpPr>
                <a:spLocks noChangeArrowheads="1"/>
              </p:cNvSpPr>
              <p:nvPr/>
            </p:nvSpPr>
            <p:spPr bwMode="auto">
              <a:xfrm>
                <a:off x="3360" y="235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86" name="Rectangle 17">
                <a:extLst>
                  <a:ext uri="{FF2B5EF4-FFF2-40B4-BE49-F238E27FC236}">
                    <a16:creationId xmlns:a16="http://schemas.microsoft.com/office/drawing/2014/main" id="{3A161CD5-1506-A941-8365-41DA496019DC}"/>
                  </a:ext>
                </a:extLst>
              </p:cNvPr>
              <p:cNvSpPr>
                <a:spLocks noChangeArrowheads="1"/>
              </p:cNvSpPr>
              <p:nvPr/>
            </p:nvSpPr>
            <p:spPr bwMode="auto">
              <a:xfrm>
                <a:off x="3360" y="2496"/>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87" name="Rectangle 18">
                <a:extLst>
                  <a:ext uri="{FF2B5EF4-FFF2-40B4-BE49-F238E27FC236}">
                    <a16:creationId xmlns:a16="http://schemas.microsoft.com/office/drawing/2014/main" id="{56F406AF-D9B5-014D-A965-874B4755385A}"/>
                  </a:ext>
                </a:extLst>
              </p:cNvPr>
              <p:cNvSpPr>
                <a:spLocks noChangeArrowheads="1"/>
              </p:cNvSpPr>
              <p:nvPr/>
            </p:nvSpPr>
            <p:spPr bwMode="auto">
              <a:xfrm>
                <a:off x="3360" y="2640"/>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88" name="Rectangle 19">
                <a:extLst>
                  <a:ext uri="{FF2B5EF4-FFF2-40B4-BE49-F238E27FC236}">
                    <a16:creationId xmlns:a16="http://schemas.microsoft.com/office/drawing/2014/main" id="{0D499A94-FDFD-2841-B3B3-1E8F27885050}"/>
                  </a:ext>
                </a:extLst>
              </p:cNvPr>
              <p:cNvSpPr>
                <a:spLocks noChangeArrowheads="1"/>
              </p:cNvSpPr>
              <p:nvPr/>
            </p:nvSpPr>
            <p:spPr bwMode="auto">
              <a:xfrm>
                <a:off x="3360" y="278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89" name="Rectangle 20">
                <a:extLst>
                  <a:ext uri="{FF2B5EF4-FFF2-40B4-BE49-F238E27FC236}">
                    <a16:creationId xmlns:a16="http://schemas.microsoft.com/office/drawing/2014/main" id="{68967A19-0C99-0C43-8523-1BA66D7D804A}"/>
                  </a:ext>
                </a:extLst>
              </p:cNvPr>
              <p:cNvSpPr>
                <a:spLocks noChangeArrowheads="1"/>
              </p:cNvSpPr>
              <p:nvPr/>
            </p:nvSpPr>
            <p:spPr bwMode="auto">
              <a:xfrm>
                <a:off x="3360" y="307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90" name="Rectangle 21">
                <a:extLst>
                  <a:ext uri="{FF2B5EF4-FFF2-40B4-BE49-F238E27FC236}">
                    <a16:creationId xmlns:a16="http://schemas.microsoft.com/office/drawing/2014/main" id="{ECC55231-35F3-CC4D-A740-D0FEB13ABD4D}"/>
                  </a:ext>
                </a:extLst>
              </p:cNvPr>
              <p:cNvSpPr>
                <a:spLocks noChangeArrowheads="1"/>
              </p:cNvSpPr>
              <p:nvPr/>
            </p:nvSpPr>
            <p:spPr bwMode="auto">
              <a:xfrm>
                <a:off x="3360" y="292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grpSp>
        <p:sp>
          <p:nvSpPr>
            <p:cNvPr id="139" name="Text Box 22">
              <a:extLst>
                <a:ext uri="{FF2B5EF4-FFF2-40B4-BE49-F238E27FC236}">
                  <a16:creationId xmlns:a16="http://schemas.microsoft.com/office/drawing/2014/main" id="{E8D62E04-11E3-4143-96BA-CF61D72DAE9B}"/>
                </a:ext>
              </a:extLst>
            </p:cNvPr>
            <p:cNvSpPr txBox="1">
              <a:spLocks noChangeArrowheads="1"/>
            </p:cNvSpPr>
            <p:nvPr/>
          </p:nvSpPr>
          <p:spPr bwMode="auto">
            <a:xfrm>
              <a:off x="3264" y="1488"/>
              <a:ext cx="258" cy="23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2000" b="1">
                  <a:solidFill>
                    <a:srgbClr val="003300"/>
                  </a:solidFill>
                  <a:latin typeface="Helvetica" pitchFamily="34" charset="0"/>
                  <a:ea typeface="+mn-ea"/>
                </a:rPr>
                <a:t>0:</a:t>
              </a:r>
            </a:p>
          </p:txBody>
        </p:sp>
        <p:sp>
          <p:nvSpPr>
            <p:cNvPr id="140" name="Text Box 23">
              <a:extLst>
                <a:ext uri="{FF2B5EF4-FFF2-40B4-BE49-F238E27FC236}">
                  <a16:creationId xmlns:a16="http://schemas.microsoft.com/office/drawing/2014/main" id="{00EE313D-8024-814A-9BB5-B9ED05E6DBD0}"/>
                </a:ext>
              </a:extLst>
            </p:cNvPr>
            <p:cNvSpPr txBox="1">
              <a:spLocks noChangeArrowheads="1"/>
            </p:cNvSpPr>
            <p:nvPr/>
          </p:nvSpPr>
          <p:spPr bwMode="auto">
            <a:xfrm>
              <a:off x="3264" y="1632"/>
              <a:ext cx="258" cy="23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2000" b="1">
                  <a:solidFill>
                    <a:srgbClr val="003300"/>
                  </a:solidFill>
                  <a:latin typeface="Helvetica" pitchFamily="34" charset="0"/>
                  <a:ea typeface="+mn-ea"/>
                </a:rPr>
                <a:t>1:</a:t>
              </a:r>
            </a:p>
          </p:txBody>
        </p:sp>
        <p:sp>
          <p:nvSpPr>
            <p:cNvPr id="141" name="Text Box 24">
              <a:extLst>
                <a:ext uri="{FF2B5EF4-FFF2-40B4-BE49-F238E27FC236}">
                  <a16:creationId xmlns:a16="http://schemas.microsoft.com/office/drawing/2014/main" id="{02C90CA7-33B1-CB48-9C12-196179761F63}"/>
                </a:ext>
              </a:extLst>
            </p:cNvPr>
            <p:cNvSpPr txBox="1">
              <a:spLocks noChangeArrowheads="1"/>
            </p:cNvSpPr>
            <p:nvPr/>
          </p:nvSpPr>
          <p:spPr bwMode="auto">
            <a:xfrm>
              <a:off x="3120" y="3216"/>
              <a:ext cx="429" cy="23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2000" b="1">
                  <a:solidFill>
                    <a:srgbClr val="003300"/>
                  </a:solidFill>
                  <a:latin typeface="Helvetica" pitchFamily="34" charset="0"/>
                  <a:ea typeface="+mn-ea"/>
                </a:rPr>
                <a:t>N-1:</a:t>
              </a:r>
            </a:p>
          </p:txBody>
        </p:sp>
        <p:sp>
          <p:nvSpPr>
            <p:cNvPr id="142" name="Text Box 25">
              <a:extLst>
                <a:ext uri="{FF2B5EF4-FFF2-40B4-BE49-F238E27FC236}">
                  <a16:creationId xmlns:a16="http://schemas.microsoft.com/office/drawing/2014/main" id="{246697A6-EF81-284A-8564-1EB4D38F5561}"/>
                </a:ext>
              </a:extLst>
            </p:cNvPr>
            <p:cNvSpPr txBox="1">
              <a:spLocks noChangeArrowheads="1"/>
            </p:cNvSpPr>
            <p:nvPr/>
          </p:nvSpPr>
          <p:spPr bwMode="auto">
            <a:xfrm>
              <a:off x="3312" y="1200"/>
              <a:ext cx="734" cy="23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2000" b="1">
                  <a:solidFill>
                    <a:srgbClr val="003300"/>
                  </a:solidFill>
                  <a:latin typeface="Helvetica" pitchFamily="34" charset="0"/>
                  <a:ea typeface="+mn-ea"/>
                </a:rPr>
                <a:t>Memory</a:t>
              </a:r>
            </a:p>
          </p:txBody>
        </p:sp>
        <p:sp>
          <p:nvSpPr>
            <p:cNvPr id="143" name="Line 26">
              <a:extLst>
                <a:ext uri="{FF2B5EF4-FFF2-40B4-BE49-F238E27FC236}">
                  <a16:creationId xmlns:a16="http://schemas.microsoft.com/office/drawing/2014/main" id="{AB3F5FCF-A0D9-2D4C-8D97-C98FB711264B}"/>
                </a:ext>
              </a:extLst>
            </p:cNvPr>
            <p:cNvSpPr>
              <a:spLocks noChangeShapeType="1"/>
            </p:cNvSpPr>
            <p:nvPr/>
          </p:nvSpPr>
          <p:spPr bwMode="auto">
            <a:xfrm flipV="1">
              <a:off x="2208" y="1920"/>
              <a:ext cx="1200" cy="192"/>
            </a:xfrm>
            <a:prstGeom prst="line">
              <a:avLst/>
            </a:prstGeom>
            <a:noFill/>
            <a:ln w="57150">
              <a:solidFill>
                <a:srgbClr val="000066"/>
              </a:solidFill>
              <a:round/>
              <a:headEnd/>
              <a:tailEnd type="triangle" w="med" len="me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44" name="Line 27">
              <a:extLst>
                <a:ext uri="{FF2B5EF4-FFF2-40B4-BE49-F238E27FC236}">
                  <a16:creationId xmlns:a16="http://schemas.microsoft.com/office/drawing/2014/main" id="{590002AA-0FB6-DC4C-A531-3FAACCA3D307}"/>
                </a:ext>
              </a:extLst>
            </p:cNvPr>
            <p:cNvSpPr>
              <a:spLocks noChangeShapeType="1"/>
            </p:cNvSpPr>
            <p:nvPr/>
          </p:nvSpPr>
          <p:spPr bwMode="auto">
            <a:xfrm flipH="1" flipV="1">
              <a:off x="2208" y="2304"/>
              <a:ext cx="1200" cy="432"/>
            </a:xfrm>
            <a:prstGeom prst="line">
              <a:avLst/>
            </a:prstGeom>
            <a:noFill/>
            <a:ln w="57150">
              <a:solidFill>
                <a:srgbClr val="000066"/>
              </a:solidFill>
              <a:round/>
              <a:headEnd type="triangle" w="med" len="med"/>
              <a:tailEnd/>
            </a:ln>
            <a:effectLst/>
          </p:spPr>
          <p:txBody>
            <a:bodyPr wrap="none" lIns="90487" tIns="44450" rIns="90487" bIns="44450" anchor="ctr"/>
            <a:lstStyle/>
            <a:p>
              <a:pPr algn="ctr" eaLnBrk="0" hangingPunct="0">
                <a:lnSpc>
                  <a:spcPct val="90000"/>
                </a:lnSpc>
                <a:defRPr/>
              </a:pPr>
              <a:endParaRPr lang="en-US" sz="1200" b="1">
                <a:solidFill>
                  <a:srgbClr val="000066"/>
                </a:solidFill>
                <a:latin typeface="Helvetica" pitchFamily="34" charset="0"/>
                <a:ea typeface="+mn-ea"/>
              </a:endParaRPr>
            </a:p>
          </p:txBody>
        </p:sp>
        <p:sp>
          <p:nvSpPr>
            <p:cNvPr id="145" name="Text Box 31">
              <a:extLst>
                <a:ext uri="{FF2B5EF4-FFF2-40B4-BE49-F238E27FC236}">
                  <a16:creationId xmlns:a16="http://schemas.microsoft.com/office/drawing/2014/main" id="{847601F0-0F9C-2745-9AEE-E1687AEE388B}"/>
                </a:ext>
              </a:extLst>
            </p:cNvPr>
            <p:cNvSpPr txBox="1">
              <a:spLocks noChangeArrowheads="1"/>
            </p:cNvSpPr>
            <p:nvPr/>
          </p:nvSpPr>
          <p:spPr bwMode="auto">
            <a:xfrm>
              <a:off x="2162" y="1624"/>
              <a:ext cx="942" cy="373"/>
            </a:xfrm>
            <a:prstGeom prst="rect">
              <a:avLst/>
            </a:prstGeom>
            <a:noFill/>
            <a:ln w="9525">
              <a:noFill/>
              <a:miter lim="800000"/>
              <a:headEnd/>
              <a:tailEnd/>
            </a:ln>
            <a:effectLst/>
          </p:spPr>
          <p:txBody>
            <a:bodyPr wrap="none" lIns="90487" tIns="44450" rIns="90487" bIns="44450">
              <a:spAutoFit/>
            </a:bodyPr>
            <a:lstStyle/>
            <a:p>
              <a:pPr algn="ctr" eaLnBrk="0" hangingPunct="0">
                <a:lnSpc>
                  <a:spcPct val="80000"/>
                </a:lnSpc>
                <a:defRPr/>
              </a:pPr>
              <a:r>
                <a:rPr lang="en-US" sz="2000" b="1" i="1" dirty="0">
                  <a:solidFill>
                    <a:srgbClr val="003300"/>
                  </a:solidFill>
                  <a:latin typeface="Helvetica" pitchFamily="34" charset="0"/>
                  <a:ea typeface="+mn-ea"/>
                </a:rPr>
                <a:t>Physical</a:t>
              </a:r>
            </a:p>
            <a:p>
              <a:pPr algn="ctr" eaLnBrk="0" hangingPunct="0">
                <a:lnSpc>
                  <a:spcPct val="80000"/>
                </a:lnSpc>
                <a:defRPr/>
              </a:pPr>
              <a:r>
                <a:rPr lang="en-US" sz="2000" b="1" i="1" dirty="0">
                  <a:solidFill>
                    <a:srgbClr val="003300"/>
                  </a:solidFill>
                  <a:latin typeface="Helvetica" pitchFamily="34" charset="0"/>
                  <a:ea typeface="+mn-ea"/>
                </a:rPr>
                <a:t>Addresses</a:t>
              </a:r>
              <a:endParaRPr lang="en-US" sz="2000" b="1" dirty="0">
                <a:solidFill>
                  <a:srgbClr val="003300"/>
                </a:solidFill>
                <a:latin typeface="Helvetica" pitchFamily="34" charset="0"/>
                <a:ea typeface="+mn-ea"/>
              </a:endParaRPr>
            </a:p>
          </p:txBody>
        </p:sp>
      </p:grpSp>
    </p:spTree>
    <p:extLst>
      <p:ext uri="{BB962C8B-B14F-4D97-AF65-F5344CB8AC3E}">
        <p14:creationId xmlns:p14="http://schemas.microsoft.com/office/powerpoint/2010/main" val="331847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7171EE-8823-784C-8F20-BB8BF22C9292}"/>
              </a:ext>
            </a:extLst>
          </p:cNvPr>
          <p:cNvSpPr>
            <a:spLocks noGrp="1"/>
          </p:cNvSpPr>
          <p:nvPr>
            <p:ph type="ctrTitle"/>
          </p:nvPr>
        </p:nvSpPr>
        <p:spPr/>
        <p:txBody>
          <a:bodyPr/>
          <a:lstStyle/>
          <a:p>
            <a:r>
              <a:rPr lang="en-US" dirty="0">
                <a:solidFill>
                  <a:srgbClr val="FF0000"/>
                </a:solidFill>
              </a:rPr>
              <a:t> How about when we run multiple programs (processes)?</a:t>
            </a:r>
          </a:p>
        </p:txBody>
      </p:sp>
    </p:spTree>
    <p:extLst>
      <p:ext uri="{BB962C8B-B14F-4D97-AF65-F5344CB8AC3E}">
        <p14:creationId xmlns:p14="http://schemas.microsoft.com/office/powerpoint/2010/main" val="74264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0"/>
          <p:cNvSpPr txBox="1">
            <a:spLocks noGrp="1"/>
          </p:cNvSpPr>
          <p:nvPr>
            <p:ph type="title"/>
          </p:nvPr>
        </p:nvSpPr>
        <p:spPr>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ym typeface="Calibri"/>
              </a:rPr>
              <a:t>Multiprogramming</a:t>
            </a:r>
            <a:endParaRPr dirty="0">
              <a:sym typeface="Calibri"/>
            </a:endParaRPr>
          </a:p>
        </p:txBody>
      </p:sp>
      <p:sp>
        <p:nvSpPr>
          <p:cNvPr id="435" name="Google Shape;435;p30"/>
          <p:cNvSpPr txBox="1">
            <a:spLocks noGrp="1"/>
          </p:cNvSpPr>
          <p:nvPr>
            <p:ph idx="1"/>
          </p:nvPr>
        </p:nvSpPr>
        <p:spPr>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ea typeface="ＭＳ Ｐゴシック" charset="0"/>
                <a:cs typeface="Calibri" panose="020F0502020204030204" pitchFamily="34" charset="0"/>
                <a:sym typeface="Calibri"/>
              </a:rPr>
              <a:t>OS runs multiple applications simultaneously</a:t>
            </a:r>
            <a:endParaRPr dirty="0">
              <a:ea typeface="ＭＳ Ｐゴシック" charset="0"/>
              <a:cs typeface="Calibri" panose="020F0502020204030204" pitchFamily="34" charset="0"/>
            </a:endParaRPr>
          </a:p>
          <a:p>
            <a:pPr lvl="1"/>
            <a:r>
              <a:rPr lang="en-US" dirty="0">
                <a:ea typeface="ＭＳ Ｐゴシック" charset="0"/>
                <a:cs typeface="Calibri" panose="020F0502020204030204" pitchFamily="34" charset="0"/>
                <a:sym typeface="Calibri"/>
              </a:rPr>
              <a:t>Strictly one process at a time but context switch</a:t>
            </a:r>
            <a:endParaRPr dirty="0">
              <a:ea typeface="ＭＳ Ｐゴシック" charset="0"/>
              <a:cs typeface="Calibri" panose="020F0502020204030204" pitchFamily="34" charset="0"/>
            </a:endParaRPr>
          </a:p>
          <a:p>
            <a:r>
              <a:rPr lang="en-US" dirty="0">
                <a:ea typeface="ＭＳ Ｐゴシック" charset="0"/>
                <a:cs typeface="Calibri" panose="020F0502020204030204" pitchFamily="34" charset="0"/>
                <a:sym typeface="Calibri"/>
              </a:rPr>
              <a:t>OS switches between processes very quickly</a:t>
            </a:r>
          </a:p>
          <a:p>
            <a:pPr lvl="1"/>
            <a:r>
              <a:rPr lang="en-US" dirty="0">
                <a:ea typeface="ＭＳ Ｐゴシック" charset="0"/>
                <a:cs typeface="Calibri" panose="020F0502020204030204" pitchFamily="34" charset="0"/>
                <a:sym typeface="Calibri"/>
              </a:rPr>
              <a:t> Context switching</a:t>
            </a:r>
            <a:endParaRPr dirty="0">
              <a:ea typeface="ＭＳ Ｐゴシック" charset="0"/>
              <a:cs typeface="Calibri" panose="020F0502020204030204" pitchFamily="34" charset="0"/>
            </a:endParaRPr>
          </a:p>
          <a:p>
            <a:r>
              <a:rPr lang="en-US" dirty="0">
                <a:ea typeface="ＭＳ Ｐゴシック" charset="0"/>
                <a:cs typeface="Calibri" panose="020F0502020204030204" pitchFamily="34" charset="0"/>
                <a:sym typeface="Calibri"/>
              </a:rPr>
              <a:t>Deciding what process to run is called scheduling</a:t>
            </a:r>
            <a:endParaRPr dirty="0">
              <a:ea typeface="ＭＳ Ｐゴシック" charset="0"/>
              <a:cs typeface="Calibri" panose="020F0502020204030204" pitchFamily="34" charset="0"/>
              <a:sym typeface="Calibri"/>
            </a:endParaRPr>
          </a:p>
          <a:p>
            <a:pPr lvl="1"/>
            <a:r>
              <a:rPr lang="en-US" dirty="0">
                <a:ea typeface="ＭＳ Ｐゴシック" charset="0"/>
                <a:cs typeface="Calibri" panose="020F0502020204030204" pitchFamily="34" charset="0"/>
              </a:rPr>
              <a:t>Programs can be scheduled in a variety of ways!</a:t>
            </a:r>
            <a:endParaRPr dirty="0">
              <a:ea typeface="ＭＳ Ｐゴシック" charset="0"/>
              <a:cs typeface="Calibri" panose="020F0502020204030204" pitchFamily="34" charset="0"/>
            </a:endParaRPr>
          </a:p>
        </p:txBody>
      </p:sp>
    </p:spTree>
    <p:extLst>
      <p:ext uri="{BB962C8B-B14F-4D97-AF65-F5344CB8AC3E}">
        <p14:creationId xmlns:p14="http://schemas.microsoft.com/office/powerpoint/2010/main" val="15012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5e39d93ef4_0_7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446" name="Google Shape;446;g5e39d93ef4_0_70"/>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447" name="Google Shape;447;g5e39d93ef4_0_70"/>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448" name="Google Shape;448;g5e39d93ef4_0_70"/>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449" name="Google Shape;449;g5e39d93ef4_0_70"/>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spTree>
    <p:extLst>
      <p:ext uri="{BB962C8B-B14F-4D97-AF65-F5344CB8AC3E}">
        <p14:creationId xmlns:p14="http://schemas.microsoft.com/office/powerpoint/2010/main" val="10830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will study today ..</a:t>
            </a:r>
          </a:p>
        </p:txBody>
      </p:sp>
      <p:sp>
        <p:nvSpPr>
          <p:cNvPr id="3" name="Content Placeholder 2"/>
          <p:cNvSpPr>
            <a:spLocks noGrp="1"/>
          </p:cNvSpPr>
          <p:nvPr>
            <p:ph idx="1"/>
          </p:nvPr>
        </p:nvSpPr>
        <p:spPr/>
        <p:txBody>
          <a:bodyPr/>
          <a:lstStyle/>
          <a:p>
            <a:r>
              <a:rPr lang="en-US" dirty="0"/>
              <a:t>Motivation for Virtual Memory</a:t>
            </a:r>
          </a:p>
          <a:p>
            <a:r>
              <a:rPr lang="en-US" dirty="0"/>
              <a:t>Physical Address,  Virtual Address and Address Space</a:t>
            </a:r>
          </a:p>
          <a:p>
            <a:r>
              <a:rPr lang="en-US" dirty="0"/>
              <a:t>Address Translation</a:t>
            </a:r>
          </a:p>
          <a:p>
            <a:r>
              <a:rPr lang="en-US" dirty="0"/>
              <a:t>Address Translation and Virtual Memory Organization</a:t>
            </a:r>
          </a:p>
          <a:p>
            <a:r>
              <a:rPr lang="en-US" dirty="0"/>
              <a:t>Memory Protection</a:t>
            </a:r>
          </a:p>
          <a:p>
            <a:r>
              <a:rPr lang="en-US" dirty="0"/>
              <a:t>Summary</a:t>
            </a:r>
          </a:p>
          <a:p>
            <a:endParaRPr lang="en-US" dirty="0"/>
          </a:p>
          <a:p>
            <a:endParaRPr lang="en-US" dirty="0"/>
          </a:p>
          <a:p>
            <a:endParaRPr lang="en-US" dirty="0">
              <a:solidFill>
                <a:schemeClr val="bg1">
                  <a:lumMod val="65000"/>
                </a:schemeClr>
              </a:solidFill>
            </a:endParaRPr>
          </a:p>
        </p:txBody>
      </p:sp>
    </p:spTree>
    <p:extLst>
      <p:ext uri="{BB962C8B-B14F-4D97-AF65-F5344CB8AC3E}">
        <p14:creationId xmlns:p14="http://schemas.microsoft.com/office/powerpoint/2010/main" val="3810458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5e39d93ef4_0_8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457" name="Google Shape;457;g5e39d93ef4_0_81"/>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458" name="Google Shape;458;g5e39d93ef4_0_81"/>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459" name="Google Shape;459;g5e39d93ef4_0_81"/>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460" name="Google Shape;460;g5e39d93ef4_0_81"/>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cxnSp>
        <p:nvCxnSpPr>
          <p:cNvPr id="461" name="Google Shape;461;g5e39d93ef4_0_81"/>
          <p:cNvCxnSpPr>
            <a:endCxn id="457" idx="0"/>
          </p:cNvCxnSpPr>
          <p:nvPr/>
        </p:nvCxnSpPr>
        <p:spPr>
          <a:xfrm>
            <a:off x="2352100" y="1815925"/>
            <a:ext cx="1206900" cy="2263500"/>
          </a:xfrm>
          <a:prstGeom prst="straightConnector1">
            <a:avLst/>
          </a:prstGeom>
          <a:noFill/>
          <a:ln w="28575" cap="flat" cmpd="sng">
            <a:solidFill>
              <a:schemeClr val="dk2"/>
            </a:solidFill>
            <a:prstDash val="solid"/>
            <a:round/>
            <a:headEnd type="none" w="med" len="med"/>
            <a:tailEnd type="triangle" w="med" len="med"/>
          </a:ln>
        </p:spPr>
      </p:cxnSp>
      <p:cxnSp>
        <p:nvCxnSpPr>
          <p:cNvPr id="462" name="Google Shape;462;g5e39d93ef4_0_81"/>
          <p:cNvCxnSpPr>
            <a:stCxn id="457" idx="3"/>
            <a:endCxn id="458" idx="1"/>
          </p:cNvCxnSpPr>
          <p:nvPr/>
        </p:nvCxnSpPr>
        <p:spPr>
          <a:xfrm rot="10800000" flipH="1">
            <a:off x="4068850" y="4197175"/>
            <a:ext cx="860100" cy="360900"/>
          </a:xfrm>
          <a:prstGeom prst="straightConnector1">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4044858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5e39d93ef4_0_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469" name="Google Shape;469;g5e39d93ef4_0_93"/>
          <p:cNvSpPr txBox="1">
            <a:spLocks noGrp="1"/>
          </p:cNvSpPr>
          <p:nvPr>
            <p:ph type="sldNum" idx="12"/>
          </p:nvPr>
        </p:nvSpPr>
        <p:spPr>
          <a:xfrm>
            <a:off x="7010400" y="6356350"/>
            <a:ext cx="2133600" cy="365125"/>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470" name="Google Shape;470;g5e39d93ef4_0_93"/>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471" name="Google Shape;471;g5e39d93ef4_0_93"/>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472" name="Google Shape;472;g5e39d93ef4_0_93"/>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473" name="Google Shape;473;g5e39d93ef4_0_93"/>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cxnSp>
        <p:nvCxnSpPr>
          <p:cNvPr id="474" name="Google Shape;474;g5e39d93ef4_0_93"/>
          <p:cNvCxnSpPr>
            <a:endCxn id="470" idx="0"/>
          </p:cNvCxnSpPr>
          <p:nvPr/>
        </p:nvCxnSpPr>
        <p:spPr>
          <a:xfrm>
            <a:off x="2352100" y="1815925"/>
            <a:ext cx="1206900" cy="2263500"/>
          </a:xfrm>
          <a:prstGeom prst="straightConnector1">
            <a:avLst/>
          </a:prstGeom>
          <a:noFill/>
          <a:ln w="28575" cap="flat" cmpd="sng">
            <a:solidFill>
              <a:schemeClr val="dk2"/>
            </a:solidFill>
            <a:prstDash val="solid"/>
            <a:round/>
            <a:headEnd type="none" w="med" len="med"/>
            <a:tailEnd type="triangle" w="med" len="med"/>
          </a:ln>
        </p:spPr>
      </p:cxnSp>
      <p:cxnSp>
        <p:nvCxnSpPr>
          <p:cNvPr id="475" name="Google Shape;475;g5e39d93ef4_0_93"/>
          <p:cNvCxnSpPr>
            <a:stCxn id="470" idx="3"/>
            <a:endCxn id="471" idx="1"/>
          </p:cNvCxnSpPr>
          <p:nvPr/>
        </p:nvCxnSpPr>
        <p:spPr>
          <a:xfrm rot="10800000" flipH="1">
            <a:off x="4068850" y="4197175"/>
            <a:ext cx="860100" cy="360900"/>
          </a:xfrm>
          <a:prstGeom prst="straightConnector1">
            <a:avLst/>
          </a:prstGeom>
          <a:noFill/>
          <a:ln w="28575" cap="flat" cmpd="sng">
            <a:solidFill>
              <a:schemeClr val="dk2"/>
            </a:solidFill>
            <a:prstDash val="solid"/>
            <a:round/>
            <a:headEnd type="none" w="med" len="med"/>
            <a:tailEnd type="triangle" w="med" len="med"/>
          </a:ln>
        </p:spPr>
      </p:cxnSp>
      <p:sp>
        <p:nvSpPr>
          <p:cNvPr id="476" name="Google Shape;476;g5e39d93ef4_0_93"/>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Tree>
    <p:extLst>
      <p:ext uri="{BB962C8B-B14F-4D97-AF65-F5344CB8AC3E}">
        <p14:creationId xmlns:p14="http://schemas.microsoft.com/office/powerpoint/2010/main" val="457101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5e39d93ef4_0_10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484" name="Google Shape;484;g5e39d93ef4_0_106"/>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485" name="Google Shape;485;g5e39d93ef4_0_106"/>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486" name="Google Shape;486;g5e39d93ef4_0_106"/>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487" name="Google Shape;487;g5e39d93ef4_0_106"/>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cxnSp>
        <p:nvCxnSpPr>
          <p:cNvPr id="488" name="Google Shape;488;g5e39d93ef4_0_106"/>
          <p:cNvCxnSpPr>
            <a:stCxn id="487" idx="3"/>
            <a:endCxn id="484" idx="0"/>
          </p:cNvCxnSpPr>
          <p:nvPr/>
        </p:nvCxnSpPr>
        <p:spPr>
          <a:xfrm>
            <a:off x="2351975" y="2582425"/>
            <a:ext cx="1206900" cy="1497000"/>
          </a:xfrm>
          <a:prstGeom prst="straightConnector1">
            <a:avLst/>
          </a:prstGeom>
          <a:noFill/>
          <a:ln w="28575" cap="flat" cmpd="sng">
            <a:solidFill>
              <a:schemeClr val="dk2"/>
            </a:solidFill>
            <a:prstDash val="solid"/>
            <a:round/>
            <a:headEnd type="none" w="med" len="med"/>
            <a:tailEnd type="triangle" w="med" len="med"/>
          </a:ln>
        </p:spPr>
      </p:cxnSp>
      <p:cxnSp>
        <p:nvCxnSpPr>
          <p:cNvPr id="489" name="Google Shape;489;g5e39d93ef4_0_106"/>
          <p:cNvCxnSpPr>
            <a:stCxn id="484" idx="3"/>
            <a:endCxn id="485" idx="1"/>
          </p:cNvCxnSpPr>
          <p:nvPr/>
        </p:nvCxnSpPr>
        <p:spPr>
          <a:xfrm rot="10800000" flipH="1">
            <a:off x="4068850" y="4197175"/>
            <a:ext cx="860100" cy="360900"/>
          </a:xfrm>
          <a:prstGeom prst="straightConnector1">
            <a:avLst/>
          </a:prstGeom>
          <a:noFill/>
          <a:ln w="28575" cap="flat" cmpd="sng">
            <a:solidFill>
              <a:schemeClr val="dk2"/>
            </a:solidFill>
            <a:prstDash val="solid"/>
            <a:round/>
            <a:headEnd type="none" w="med" len="med"/>
            <a:tailEnd type="triangle" w="med" len="med"/>
          </a:ln>
        </p:spPr>
      </p:cxnSp>
      <p:sp>
        <p:nvSpPr>
          <p:cNvPr id="490" name="Google Shape;490;g5e39d93ef4_0_106"/>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491" name="Google Shape;491;g5e39d93ef4_0_106"/>
          <p:cNvSpPr/>
          <p:nvPr/>
        </p:nvSpPr>
        <p:spPr>
          <a:xfrm>
            <a:off x="1946025" y="1244513"/>
            <a:ext cx="2185434" cy="1143018"/>
          </a:xfrm>
          <a:prstGeom prst="irregularSeal1">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SWITCH</a:t>
            </a:r>
            <a:endParaRPr sz="1800"/>
          </a:p>
        </p:txBody>
      </p:sp>
    </p:spTree>
    <p:extLst>
      <p:ext uri="{BB962C8B-B14F-4D97-AF65-F5344CB8AC3E}">
        <p14:creationId xmlns:p14="http://schemas.microsoft.com/office/powerpoint/2010/main" val="273646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5e39d93ef4_0_1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499" name="Google Shape;499;g5e39d93ef4_0_120"/>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500" name="Google Shape;500;g5e39d93ef4_0_120"/>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501" name="Google Shape;501;g5e39d93ef4_0_120"/>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02" name="Google Shape;502;g5e39d93ef4_0_120"/>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cxnSp>
        <p:nvCxnSpPr>
          <p:cNvPr id="503" name="Google Shape;503;g5e39d93ef4_0_120"/>
          <p:cNvCxnSpPr>
            <a:stCxn id="502" idx="3"/>
            <a:endCxn id="499" idx="0"/>
          </p:cNvCxnSpPr>
          <p:nvPr/>
        </p:nvCxnSpPr>
        <p:spPr>
          <a:xfrm>
            <a:off x="2351975" y="2582425"/>
            <a:ext cx="1206900" cy="1497000"/>
          </a:xfrm>
          <a:prstGeom prst="straightConnector1">
            <a:avLst/>
          </a:prstGeom>
          <a:noFill/>
          <a:ln w="28575" cap="flat" cmpd="sng">
            <a:solidFill>
              <a:schemeClr val="dk2"/>
            </a:solidFill>
            <a:prstDash val="solid"/>
            <a:round/>
            <a:headEnd type="none" w="med" len="med"/>
            <a:tailEnd type="triangle" w="med" len="med"/>
          </a:ln>
        </p:spPr>
      </p:cxnSp>
      <p:cxnSp>
        <p:nvCxnSpPr>
          <p:cNvPr id="504" name="Google Shape;504;g5e39d93ef4_0_120"/>
          <p:cNvCxnSpPr>
            <a:stCxn id="499" idx="3"/>
            <a:endCxn id="500" idx="1"/>
          </p:cNvCxnSpPr>
          <p:nvPr/>
        </p:nvCxnSpPr>
        <p:spPr>
          <a:xfrm rot="10800000" flipH="1">
            <a:off x="4068850" y="4197175"/>
            <a:ext cx="860100" cy="360900"/>
          </a:xfrm>
          <a:prstGeom prst="straightConnector1">
            <a:avLst/>
          </a:prstGeom>
          <a:noFill/>
          <a:ln w="28575" cap="flat" cmpd="sng">
            <a:solidFill>
              <a:schemeClr val="dk2"/>
            </a:solidFill>
            <a:prstDash val="solid"/>
            <a:round/>
            <a:headEnd type="none" w="med" len="med"/>
            <a:tailEnd type="triangle" w="med" len="med"/>
          </a:ln>
        </p:spPr>
      </p:cxnSp>
      <p:sp>
        <p:nvSpPr>
          <p:cNvPr id="505" name="Google Shape;505;g5e39d93ef4_0_120"/>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06" name="Google Shape;506;g5e39d93ef4_0_120"/>
          <p:cNvSpPr/>
          <p:nvPr/>
        </p:nvSpPr>
        <p:spPr>
          <a:xfrm>
            <a:off x="4929050" y="2660425"/>
            <a:ext cx="2251500" cy="1002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sp>
        <p:nvSpPr>
          <p:cNvPr id="507" name="Google Shape;507;g5e39d93ef4_0_120"/>
          <p:cNvSpPr txBox="1"/>
          <p:nvPr/>
        </p:nvSpPr>
        <p:spPr>
          <a:xfrm>
            <a:off x="7419950" y="2435150"/>
            <a:ext cx="1311300" cy="14979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solidFill>
                  <a:srgbClr val="FF0000"/>
                </a:solidFill>
                <a:latin typeface="Calibri"/>
                <a:ea typeface="Calibri"/>
                <a:cs typeface="Calibri"/>
                <a:sym typeface="Calibri"/>
              </a:rPr>
              <a:t>Wait… that shouldn’t happen!</a:t>
            </a:r>
            <a:endParaRPr sz="2000" b="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95968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5e39d93ef4_0_1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515" name="Google Shape;515;g5e39d93ef4_0_136"/>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516" name="Google Shape;516;g5e39d93ef4_0_136"/>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517" name="Google Shape;517;g5e39d93ef4_0_136"/>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18" name="Google Shape;518;g5e39d93ef4_0_136"/>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cxnSp>
        <p:nvCxnSpPr>
          <p:cNvPr id="519" name="Google Shape;519;g5e39d93ef4_0_136"/>
          <p:cNvCxnSpPr>
            <a:stCxn id="518" idx="3"/>
            <a:endCxn id="515" idx="0"/>
          </p:cNvCxnSpPr>
          <p:nvPr/>
        </p:nvCxnSpPr>
        <p:spPr>
          <a:xfrm>
            <a:off x="2351975" y="2582425"/>
            <a:ext cx="1206900" cy="1497000"/>
          </a:xfrm>
          <a:prstGeom prst="straightConnector1">
            <a:avLst/>
          </a:prstGeom>
          <a:noFill/>
          <a:ln w="28575" cap="flat" cmpd="sng">
            <a:solidFill>
              <a:schemeClr val="dk2"/>
            </a:solidFill>
            <a:prstDash val="solid"/>
            <a:round/>
            <a:headEnd type="none" w="med" len="med"/>
            <a:tailEnd type="triangle" w="med" len="med"/>
          </a:ln>
        </p:spPr>
      </p:cxnSp>
      <p:cxnSp>
        <p:nvCxnSpPr>
          <p:cNvPr id="520" name="Google Shape;520;g5e39d93ef4_0_136"/>
          <p:cNvCxnSpPr>
            <a:stCxn id="515" idx="3"/>
            <a:endCxn id="521" idx="1"/>
          </p:cNvCxnSpPr>
          <p:nvPr/>
        </p:nvCxnSpPr>
        <p:spPr>
          <a:xfrm rot="10800000" flipH="1">
            <a:off x="4068850" y="3161875"/>
            <a:ext cx="860100" cy="1396200"/>
          </a:xfrm>
          <a:prstGeom prst="straightConnector1">
            <a:avLst/>
          </a:prstGeom>
          <a:noFill/>
          <a:ln w="28575" cap="flat" cmpd="sng">
            <a:solidFill>
              <a:schemeClr val="dk2"/>
            </a:solidFill>
            <a:prstDash val="solid"/>
            <a:round/>
            <a:headEnd type="none" w="med" len="med"/>
            <a:tailEnd type="triangle" w="med" len="med"/>
          </a:ln>
        </p:spPr>
      </p:cxnSp>
      <p:sp>
        <p:nvSpPr>
          <p:cNvPr id="521" name="Google Shape;521;g5e39d93ef4_0_136"/>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22" name="Google Shape;522;g5e39d93ef4_0_136"/>
          <p:cNvSpPr/>
          <p:nvPr/>
        </p:nvSpPr>
        <p:spPr>
          <a:xfrm>
            <a:off x="4928950" y="3619675"/>
            <a:ext cx="2251500" cy="1002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sp>
        <p:nvSpPr>
          <p:cNvPr id="523" name="Google Shape;523;g5e39d93ef4_0_136"/>
          <p:cNvSpPr txBox="1"/>
          <p:nvPr/>
        </p:nvSpPr>
        <p:spPr>
          <a:xfrm>
            <a:off x="2903350" y="2486575"/>
            <a:ext cx="1311300" cy="7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rgbClr val="FF0000"/>
                </a:solidFill>
                <a:latin typeface="Calibri"/>
                <a:ea typeface="Calibri"/>
                <a:cs typeface="Calibri"/>
                <a:sym typeface="Calibri"/>
              </a:rPr>
              <a:t>Please give me Process A’s data! I am evil!</a:t>
            </a:r>
            <a:endParaRPr sz="14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887138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5e39d93ef4_0_4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531" name="Google Shape;531;g5e39d93ef4_0_444"/>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532" name="Google Shape;532;g5e39d93ef4_0_444"/>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533" name="Google Shape;533;g5e39d93ef4_0_444"/>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34" name="Google Shape;534;g5e39d93ef4_0_444"/>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cxnSp>
        <p:nvCxnSpPr>
          <p:cNvPr id="535" name="Google Shape;535;g5e39d93ef4_0_444"/>
          <p:cNvCxnSpPr>
            <a:stCxn id="536" idx="3"/>
            <a:endCxn id="531" idx="0"/>
          </p:cNvCxnSpPr>
          <p:nvPr/>
        </p:nvCxnSpPr>
        <p:spPr>
          <a:xfrm>
            <a:off x="2351975" y="3348825"/>
            <a:ext cx="1206900" cy="730500"/>
          </a:xfrm>
          <a:prstGeom prst="straightConnector1">
            <a:avLst/>
          </a:prstGeom>
          <a:noFill/>
          <a:ln w="28575" cap="flat" cmpd="sng">
            <a:solidFill>
              <a:schemeClr val="dk2"/>
            </a:solidFill>
            <a:prstDash val="solid"/>
            <a:round/>
            <a:headEnd type="none" w="med" len="med"/>
            <a:tailEnd type="triangle" w="med" len="med"/>
          </a:ln>
        </p:spPr>
      </p:cxnSp>
      <p:cxnSp>
        <p:nvCxnSpPr>
          <p:cNvPr id="537" name="Google Shape;537;g5e39d93ef4_0_444"/>
          <p:cNvCxnSpPr>
            <a:stCxn id="531" idx="3"/>
            <a:endCxn id="538" idx="1"/>
          </p:cNvCxnSpPr>
          <p:nvPr/>
        </p:nvCxnSpPr>
        <p:spPr>
          <a:xfrm>
            <a:off x="4068850" y="4558075"/>
            <a:ext cx="860100" cy="455400"/>
          </a:xfrm>
          <a:prstGeom prst="straightConnector1">
            <a:avLst/>
          </a:prstGeom>
          <a:noFill/>
          <a:ln w="28575" cap="flat" cmpd="sng">
            <a:solidFill>
              <a:schemeClr val="dk2"/>
            </a:solidFill>
            <a:prstDash val="solid"/>
            <a:round/>
            <a:headEnd type="none" w="med" len="med"/>
            <a:tailEnd type="triangle" w="med" len="med"/>
          </a:ln>
        </p:spPr>
      </p:cxnSp>
      <p:sp>
        <p:nvSpPr>
          <p:cNvPr id="539" name="Google Shape;539;g5e39d93ef4_0_444"/>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40" name="Google Shape;540;g5e39d93ef4_0_444"/>
          <p:cNvSpPr/>
          <p:nvPr/>
        </p:nvSpPr>
        <p:spPr>
          <a:xfrm>
            <a:off x="4928950" y="3619675"/>
            <a:ext cx="2251500" cy="1002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sp>
        <p:nvSpPr>
          <p:cNvPr id="536" name="Google Shape;536;g5e39d93ef4_0_444"/>
          <p:cNvSpPr/>
          <p:nvPr/>
        </p:nvSpPr>
        <p:spPr>
          <a:xfrm>
            <a:off x="437075" y="3041775"/>
            <a:ext cx="1914900" cy="6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538" name="Google Shape;538;g5e39d93ef4_0_444"/>
          <p:cNvSpPr/>
          <p:nvPr/>
        </p:nvSpPr>
        <p:spPr>
          <a:xfrm>
            <a:off x="4929050" y="4622275"/>
            <a:ext cx="2251500" cy="782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Tree>
    <p:extLst>
      <p:ext uri="{BB962C8B-B14F-4D97-AF65-F5344CB8AC3E}">
        <p14:creationId xmlns:p14="http://schemas.microsoft.com/office/powerpoint/2010/main" val="1198002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g5e39d93ef4_0_46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548" name="Google Shape;548;g5e39d93ef4_0_461"/>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549" name="Google Shape;549;g5e39d93ef4_0_461"/>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550" name="Google Shape;550;g5e39d93ef4_0_461"/>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cxnSp>
        <p:nvCxnSpPr>
          <p:cNvPr id="551" name="Google Shape;551;g5e39d93ef4_0_461"/>
          <p:cNvCxnSpPr>
            <a:stCxn id="552" idx="3"/>
            <a:endCxn id="548" idx="0"/>
          </p:cNvCxnSpPr>
          <p:nvPr/>
        </p:nvCxnSpPr>
        <p:spPr>
          <a:xfrm rot="10800000" flipH="1">
            <a:off x="2351975" y="4079525"/>
            <a:ext cx="1206900" cy="63900"/>
          </a:xfrm>
          <a:prstGeom prst="straightConnector1">
            <a:avLst/>
          </a:prstGeom>
          <a:noFill/>
          <a:ln w="28575" cap="flat" cmpd="sng">
            <a:solidFill>
              <a:schemeClr val="dk2"/>
            </a:solidFill>
            <a:prstDash val="solid"/>
            <a:round/>
            <a:headEnd type="none" w="med" len="med"/>
            <a:tailEnd type="triangle" w="med" len="med"/>
          </a:ln>
        </p:spPr>
      </p:cxnSp>
      <p:cxnSp>
        <p:nvCxnSpPr>
          <p:cNvPr id="553" name="Google Shape;553;g5e39d93ef4_0_461"/>
          <p:cNvCxnSpPr>
            <a:stCxn id="548" idx="3"/>
            <a:endCxn id="554" idx="1"/>
          </p:cNvCxnSpPr>
          <p:nvPr/>
        </p:nvCxnSpPr>
        <p:spPr>
          <a:xfrm rot="10800000" flipH="1">
            <a:off x="4068850" y="4246075"/>
            <a:ext cx="3212100" cy="312000"/>
          </a:xfrm>
          <a:prstGeom prst="straightConnector1">
            <a:avLst/>
          </a:prstGeom>
          <a:noFill/>
          <a:ln w="28575" cap="flat" cmpd="sng">
            <a:solidFill>
              <a:schemeClr val="dk2"/>
            </a:solidFill>
            <a:prstDash val="solid"/>
            <a:round/>
            <a:headEnd type="none" w="med" len="med"/>
            <a:tailEnd type="triangle" w="med" len="med"/>
          </a:ln>
        </p:spPr>
      </p:cxnSp>
      <p:sp>
        <p:nvSpPr>
          <p:cNvPr id="555" name="Google Shape;555;g5e39d93ef4_0_461"/>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56" name="Google Shape;556;g5e39d93ef4_0_461"/>
          <p:cNvSpPr/>
          <p:nvPr/>
        </p:nvSpPr>
        <p:spPr>
          <a:xfrm>
            <a:off x="437075" y="3041775"/>
            <a:ext cx="1914900" cy="6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557" name="Google Shape;557;g5e39d93ef4_0_461"/>
          <p:cNvSpPr/>
          <p:nvPr/>
        </p:nvSpPr>
        <p:spPr>
          <a:xfrm>
            <a:off x="4929050" y="4622275"/>
            <a:ext cx="2251500" cy="782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552" name="Google Shape;552;g5e39d93ef4_0_461"/>
          <p:cNvSpPr/>
          <p:nvPr/>
        </p:nvSpPr>
        <p:spPr>
          <a:xfrm>
            <a:off x="437075" y="3836375"/>
            <a:ext cx="1914900" cy="614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D</a:t>
            </a:r>
            <a:endParaRPr sz="2400"/>
          </a:p>
        </p:txBody>
      </p:sp>
      <p:sp>
        <p:nvSpPr>
          <p:cNvPr id="554" name="Google Shape;554;g5e39d93ef4_0_461"/>
          <p:cNvSpPr/>
          <p:nvPr/>
        </p:nvSpPr>
        <p:spPr>
          <a:xfrm>
            <a:off x="7280950" y="3579950"/>
            <a:ext cx="1773000" cy="133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D</a:t>
            </a:r>
            <a:endParaRPr sz="2400"/>
          </a:p>
        </p:txBody>
      </p:sp>
      <p:sp>
        <p:nvSpPr>
          <p:cNvPr id="558" name="Google Shape;558;g5e39d93ef4_0_461"/>
          <p:cNvSpPr txBox="1"/>
          <p:nvPr/>
        </p:nvSpPr>
        <p:spPr>
          <a:xfrm>
            <a:off x="936450" y="4671625"/>
            <a:ext cx="18732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0" dirty="0">
                <a:solidFill>
                  <a:srgbClr val="FF0000"/>
                </a:solidFill>
                <a:latin typeface="Calibri"/>
                <a:ea typeface="Calibri"/>
                <a:cs typeface="Calibri"/>
                <a:sym typeface="Calibri"/>
              </a:rPr>
              <a:t>Hmm… There’s enough space, but not all together!</a:t>
            </a:r>
            <a:endParaRPr sz="1800" b="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59147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g5e39d93ef4_0_70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566" name="Google Shape;566;g5e39d93ef4_0_706"/>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567" name="Google Shape;567;g5e39d93ef4_0_706"/>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568" name="Google Shape;568;g5e39d93ef4_0_706"/>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cxnSp>
        <p:nvCxnSpPr>
          <p:cNvPr id="569" name="Google Shape;569;g5e39d93ef4_0_706"/>
          <p:cNvCxnSpPr>
            <a:stCxn id="570" idx="3"/>
            <a:endCxn id="566" idx="0"/>
          </p:cNvCxnSpPr>
          <p:nvPr/>
        </p:nvCxnSpPr>
        <p:spPr>
          <a:xfrm rot="10800000" flipH="1">
            <a:off x="2351975" y="4079525"/>
            <a:ext cx="1206900" cy="63900"/>
          </a:xfrm>
          <a:prstGeom prst="straightConnector1">
            <a:avLst/>
          </a:prstGeom>
          <a:noFill/>
          <a:ln w="28575" cap="flat" cmpd="sng">
            <a:solidFill>
              <a:schemeClr val="dk2"/>
            </a:solidFill>
            <a:prstDash val="solid"/>
            <a:round/>
            <a:headEnd type="none" w="med" len="med"/>
            <a:tailEnd type="triangle" w="med" len="med"/>
          </a:ln>
        </p:spPr>
      </p:cxnSp>
      <p:cxnSp>
        <p:nvCxnSpPr>
          <p:cNvPr id="571" name="Google Shape;571;g5e39d93ef4_0_706"/>
          <p:cNvCxnSpPr>
            <a:stCxn id="566" idx="3"/>
            <a:endCxn id="572" idx="1"/>
          </p:cNvCxnSpPr>
          <p:nvPr/>
        </p:nvCxnSpPr>
        <p:spPr>
          <a:xfrm>
            <a:off x="4068850" y="4558075"/>
            <a:ext cx="860100" cy="531600"/>
          </a:xfrm>
          <a:prstGeom prst="straightConnector1">
            <a:avLst/>
          </a:prstGeom>
          <a:noFill/>
          <a:ln w="28575" cap="flat" cmpd="sng">
            <a:solidFill>
              <a:schemeClr val="dk2"/>
            </a:solidFill>
            <a:prstDash val="solid"/>
            <a:round/>
            <a:headEnd type="none" w="med" len="med"/>
            <a:tailEnd type="triangle" w="med" len="med"/>
          </a:ln>
        </p:spPr>
      </p:cxnSp>
      <p:sp>
        <p:nvSpPr>
          <p:cNvPr id="573" name="Google Shape;573;g5e39d93ef4_0_706"/>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74" name="Google Shape;574;g5e39d93ef4_0_706"/>
          <p:cNvSpPr/>
          <p:nvPr/>
        </p:nvSpPr>
        <p:spPr>
          <a:xfrm>
            <a:off x="437075" y="3041775"/>
            <a:ext cx="1914900" cy="6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575" name="Google Shape;575;g5e39d93ef4_0_706"/>
          <p:cNvSpPr/>
          <p:nvPr/>
        </p:nvSpPr>
        <p:spPr>
          <a:xfrm>
            <a:off x="4928950" y="3663025"/>
            <a:ext cx="2251500" cy="782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570" name="Google Shape;570;g5e39d93ef4_0_706"/>
          <p:cNvSpPr/>
          <p:nvPr/>
        </p:nvSpPr>
        <p:spPr>
          <a:xfrm>
            <a:off x="437075" y="3836375"/>
            <a:ext cx="1914900" cy="614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D</a:t>
            </a:r>
            <a:endParaRPr sz="2400"/>
          </a:p>
        </p:txBody>
      </p:sp>
      <p:sp>
        <p:nvSpPr>
          <p:cNvPr id="572" name="Google Shape;572;g5e39d93ef4_0_706"/>
          <p:cNvSpPr/>
          <p:nvPr/>
        </p:nvSpPr>
        <p:spPr>
          <a:xfrm>
            <a:off x="4928950" y="4445125"/>
            <a:ext cx="2251500" cy="1288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D</a:t>
            </a:r>
            <a:endParaRPr sz="2400"/>
          </a:p>
        </p:txBody>
      </p:sp>
      <p:sp>
        <p:nvSpPr>
          <p:cNvPr id="576" name="Google Shape;576;g5e39d93ef4_0_706"/>
          <p:cNvSpPr txBox="1"/>
          <p:nvPr/>
        </p:nvSpPr>
        <p:spPr>
          <a:xfrm>
            <a:off x="936450" y="4671625"/>
            <a:ext cx="18732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0000"/>
                </a:solidFill>
                <a:latin typeface="Calibri"/>
                <a:ea typeface="Calibri"/>
                <a:cs typeface="Calibri"/>
                <a:sym typeface="Calibri"/>
              </a:rPr>
              <a:t>There we go!</a:t>
            </a:r>
            <a:endParaRPr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292513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g5e39d93ef4_0_7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User mode: multiple applications</a:t>
            </a:r>
            <a:endParaRPr dirty="0"/>
          </a:p>
        </p:txBody>
      </p:sp>
      <p:sp>
        <p:nvSpPr>
          <p:cNvPr id="584" name="Google Shape;584;g5e39d93ef4_0_723"/>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585" name="Google Shape;585;g5e39d93ef4_0_723"/>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586" name="Google Shape;586;g5e39d93ef4_0_723"/>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cxnSp>
        <p:nvCxnSpPr>
          <p:cNvPr id="587" name="Google Shape;587;g5e39d93ef4_0_723"/>
          <p:cNvCxnSpPr>
            <a:stCxn id="588" idx="3"/>
            <a:endCxn id="584" idx="0"/>
          </p:cNvCxnSpPr>
          <p:nvPr/>
        </p:nvCxnSpPr>
        <p:spPr>
          <a:xfrm>
            <a:off x="2351975" y="3348825"/>
            <a:ext cx="1206900" cy="730500"/>
          </a:xfrm>
          <a:prstGeom prst="straightConnector1">
            <a:avLst/>
          </a:prstGeom>
          <a:noFill/>
          <a:ln w="28575" cap="flat" cmpd="sng">
            <a:solidFill>
              <a:schemeClr val="dk2"/>
            </a:solidFill>
            <a:prstDash val="solid"/>
            <a:round/>
            <a:headEnd type="none" w="med" len="med"/>
            <a:tailEnd type="triangle" w="med" len="med"/>
          </a:ln>
        </p:spPr>
      </p:cxnSp>
      <p:cxnSp>
        <p:nvCxnSpPr>
          <p:cNvPr id="589" name="Google Shape;589;g5e39d93ef4_0_723"/>
          <p:cNvCxnSpPr>
            <a:stCxn id="584" idx="3"/>
            <a:endCxn id="590" idx="1"/>
          </p:cNvCxnSpPr>
          <p:nvPr/>
        </p:nvCxnSpPr>
        <p:spPr>
          <a:xfrm>
            <a:off x="4068850" y="4558075"/>
            <a:ext cx="860100" cy="531600"/>
          </a:xfrm>
          <a:prstGeom prst="straightConnector1">
            <a:avLst/>
          </a:prstGeom>
          <a:noFill/>
          <a:ln w="28575" cap="flat" cmpd="sng">
            <a:solidFill>
              <a:schemeClr val="dk2"/>
            </a:solidFill>
            <a:prstDash val="solid"/>
            <a:round/>
            <a:headEnd type="none" w="med" len="med"/>
            <a:tailEnd type="triangle" w="med" len="med"/>
          </a:ln>
        </p:spPr>
      </p:cxnSp>
      <p:sp>
        <p:nvSpPr>
          <p:cNvPr id="591" name="Google Shape;591;g5e39d93ef4_0_723"/>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588" name="Google Shape;588;g5e39d93ef4_0_723"/>
          <p:cNvSpPr/>
          <p:nvPr/>
        </p:nvSpPr>
        <p:spPr>
          <a:xfrm>
            <a:off x="437075" y="3041775"/>
            <a:ext cx="1914900" cy="6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592" name="Google Shape;592;g5e39d93ef4_0_723"/>
          <p:cNvSpPr/>
          <p:nvPr/>
        </p:nvSpPr>
        <p:spPr>
          <a:xfrm>
            <a:off x="4928950" y="3663025"/>
            <a:ext cx="2251500" cy="782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593" name="Google Shape;593;g5e39d93ef4_0_723"/>
          <p:cNvSpPr/>
          <p:nvPr/>
        </p:nvSpPr>
        <p:spPr>
          <a:xfrm>
            <a:off x="437075" y="3836375"/>
            <a:ext cx="1914900" cy="614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D</a:t>
            </a:r>
            <a:endParaRPr sz="2400"/>
          </a:p>
        </p:txBody>
      </p:sp>
      <p:sp>
        <p:nvSpPr>
          <p:cNvPr id="590" name="Google Shape;590;g5e39d93ef4_0_723"/>
          <p:cNvSpPr/>
          <p:nvPr/>
        </p:nvSpPr>
        <p:spPr>
          <a:xfrm>
            <a:off x="4928950" y="4445125"/>
            <a:ext cx="2251500" cy="1288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D</a:t>
            </a:r>
            <a:endParaRPr sz="2400"/>
          </a:p>
        </p:txBody>
      </p:sp>
      <p:sp>
        <p:nvSpPr>
          <p:cNvPr id="594" name="Google Shape;594;g5e39d93ef4_0_723"/>
          <p:cNvSpPr txBox="1"/>
          <p:nvPr/>
        </p:nvSpPr>
        <p:spPr>
          <a:xfrm>
            <a:off x="2559900" y="2912900"/>
            <a:ext cx="18732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0" dirty="0">
                <a:solidFill>
                  <a:srgbClr val="FF0000"/>
                </a:solidFill>
                <a:latin typeface="Calibri"/>
                <a:ea typeface="Calibri"/>
                <a:cs typeface="Calibri"/>
                <a:sym typeface="Calibri"/>
              </a:rPr>
              <a:t>Wait… This isn’t my data?</a:t>
            </a:r>
            <a:endParaRPr sz="1800" b="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65537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1"/>
          <p:cNvSpPr txBox="1">
            <a:spLocks noGrp="1"/>
          </p:cNvSpPr>
          <p:nvPr>
            <p:ph type="title"/>
          </p:nvPr>
        </p:nvSpPr>
        <p:spPr>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p>
            <a:pPr marL="0" indent="0">
              <a:spcBef>
                <a:spcPts val="0"/>
              </a:spcBef>
              <a:spcAft>
                <a:spcPts val="0"/>
              </a:spcAft>
            </a:pPr>
            <a:r>
              <a:rPr lang="en-US" dirty="0">
                <a:sym typeface="Calibri"/>
              </a:rPr>
              <a:t>Protection Required</a:t>
            </a:r>
            <a:endParaRPr dirty="0">
              <a:sym typeface="Calibri"/>
            </a:endParaRPr>
          </a:p>
        </p:txBody>
      </p:sp>
      <p:sp>
        <p:nvSpPr>
          <p:cNvPr id="600" name="Google Shape;600;p31"/>
          <p:cNvSpPr txBox="1">
            <a:spLocks noGrp="1"/>
          </p:cNvSpPr>
          <p:nvPr>
            <p:ph idx="1"/>
          </p:nvPr>
        </p:nvSpPr>
        <p:spPr>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ea typeface="ＭＳ Ｐゴシック" charset="0"/>
                <a:cs typeface="Calibri" panose="020F0502020204030204" pitchFamily="34" charset="0"/>
                <a:sym typeface="Calibri"/>
              </a:rPr>
              <a:t>Application could overwrite another application’s memory</a:t>
            </a:r>
            <a:endParaRPr dirty="0">
              <a:ea typeface="ＭＳ Ｐゴシック" charset="0"/>
              <a:cs typeface="Calibri" panose="020F0502020204030204" pitchFamily="34" charset="0"/>
            </a:endParaRPr>
          </a:p>
          <a:p>
            <a:r>
              <a:rPr lang="en-US" dirty="0">
                <a:ea typeface="ＭＳ Ｐゴシック" charset="0"/>
                <a:cs typeface="Calibri" panose="020F0502020204030204" pitchFamily="34" charset="0"/>
                <a:sym typeface="Calibri"/>
              </a:rPr>
              <a:t>Applications may want to address more memory than that is available in MM</a:t>
            </a:r>
          </a:p>
          <a:p>
            <a:pPr marL="0" indent="0">
              <a:buNone/>
            </a:pPr>
            <a:endParaRPr dirty="0">
              <a:ea typeface="ＭＳ Ｐゴシック" charset="0"/>
              <a:cs typeface="Calibri" panose="020F0502020204030204" pitchFamily="34" charset="0"/>
            </a:endParaRPr>
          </a:p>
          <a:p>
            <a:r>
              <a:rPr lang="en-US" dirty="0">
                <a:ea typeface="ＭＳ Ｐゴシック" charset="0"/>
                <a:cs typeface="Calibri" panose="020F0502020204030204" pitchFamily="34" charset="0"/>
                <a:sym typeface="Calibri"/>
              </a:rPr>
              <a:t>Solution: Virtual Memory. Give each process the illusion of a full memory address space that it has completely to itself</a:t>
            </a:r>
            <a:endParaRPr dirty="0">
              <a:ea typeface="ＭＳ Ｐゴシック" charset="0"/>
              <a:cs typeface="Calibri" panose="020F0502020204030204" pitchFamily="34" charset="0"/>
            </a:endParaRPr>
          </a:p>
        </p:txBody>
      </p:sp>
    </p:spTree>
    <p:extLst>
      <p:ext uri="{BB962C8B-B14F-4D97-AF65-F5344CB8AC3E}">
        <p14:creationId xmlns:p14="http://schemas.microsoft.com/office/powerpoint/2010/main" val="8625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C57A-1234-B142-ADCF-AFB5E86CA592}"/>
              </a:ext>
            </a:extLst>
          </p:cNvPr>
          <p:cNvSpPr>
            <a:spLocks noGrp="1"/>
          </p:cNvSpPr>
          <p:nvPr>
            <p:ph type="title"/>
          </p:nvPr>
        </p:nvSpPr>
        <p:spPr/>
        <p:txBody>
          <a:bodyPr/>
          <a:lstStyle/>
          <a:p>
            <a:r>
              <a:rPr lang="en-US" dirty="0"/>
              <a:t>Reading for this lecture</a:t>
            </a:r>
          </a:p>
        </p:txBody>
      </p:sp>
      <p:sp>
        <p:nvSpPr>
          <p:cNvPr id="3" name="Content Placeholder 2">
            <a:extLst>
              <a:ext uri="{FF2B5EF4-FFF2-40B4-BE49-F238E27FC236}">
                <a16:creationId xmlns:a16="http://schemas.microsoft.com/office/drawing/2014/main" id="{ABDF50FB-FE2A-DC47-9B91-69E83711D2A6}"/>
              </a:ext>
            </a:extLst>
          </p:cNvPr>
          <p:cNvSpPr>
            <a:spLocks noGrp="1"/>
          </p:cNvSpPr>
          <p:nvPr>
            <p:ph idx="1"/>
          </p:nvPr>
        </p:nvSpPr>
        <p:spPr/>
        <p:txBody>
          <a:bodyPr/>
          <a:lstStyle/>
          <a:p>
            <a:pPr marL="0" indent="0">
              <a:buNone/>
            </a:pPr>
            <a:r>
              <a:rPr lang="en-US" dirty="0"/>
              <a:t>Memory Organization</a:t>
            </a:r>
          </a:p>
          <a:p>
            <a:r>
              <a:rPr lang="en-US" dirty="0"/>
              <a:t>Chapter 8, Digital Design and Computer Architecture, Harris and Harris</a:t>
            </a:r>
          </a:p>
          <a:p>
            <a:r>
              <a:rPr lang="en-US" dirty="0"/>
              <a:t>Lecture 25b: Virtual Memory, Prof </a:t>
            </a:r>
            <a:r>
              <a:rPr lang="en-US" dirty="0" err="1"/>
              <a:t>Onur</a:t>
            </a:r>
            <a:r>
              <a:rPr lang="en-US" dirty="0"/>
              <a:t> </a:t>
            </a:r>
            <a:r>
              <a:rPr lang="en-US" dirty="0" err="1"/>
              <a:t>Mutulu</a:t>
            </a:r>
            <a:r>
              <a:rPr lang="en-US" dirty="0"/>
              <a:t>, ETH Zurich,</a:t>
            </a:r>
            <a:r>
              <a:rPr lang="en-IN" dirty="0">
                <a:hlinkClick r:id="rId2"/>
              </a:rPr>
              <a:t> https://safari.ethz.ch/digitaltechnik/spring2018/doku.php?id=schedule</a:t>
            </a:r>
            <a:endParaRPr lang="en-US" dirty="0"/>
          </a:p>
          <a:p>
            <a:r>
              <a:rPr lang="en-US" dirty="0"/>
              <a:t>Chapter 6, Memory Hierarchy, Book: Computer Systems: A programmer’s perspective, </a:t>
            </a:r>
            <a:r>
              <a:rPr lang="en-IN" dirty="0"/>
              <a:t>Randal E. Bryant and David R. </a:t>
            </a:r>
            <a:r>
              <a:rPr lang="en-IN" dirty="0" err="1"/>
              <a:t>O’Hallaron</a:t>
            </a:r>
            <a:r>
              <a:rPr lang="en-IN" dirty="0"/>
              <a:t> </a:t>
            </a:r>
          </a:p>
          <a:p>
            <a:pPr marL="0" indent="0">
              <a:buNone/>
            </a:pPr>
            <a:endParaRPr lang="en-US" dirty="0"/>
          </a:p>
        </p:txBody>
      </p:sp>
      <p:sp>
        <p:nvSpPr>
          <p:cNvPr id="4" name="Footer Placeholder 3">
            <a:extLst>
              <a:ext uri="{FF2B5EF4-FFF2-40B4-BE49-F238E27FC236}">
                <a16:creationId xmlns:a16="http://schemas.microsoft.com/office/drawing/2014/main" id="{52F58C61-2AE4-0047-A1FA-1420ADA919AA}"/>
              </a:ext>
            </a:extLst>
          </p:cNvPr>
          <p:cNvSpPr>
            <a:spLocks noGrp="1"/>
          </p:cNvSpPr>
          <p:nvPr>
            <p:ph type="ftr" sz="quarter" idx="10"/>
          </p:nvPr>
        </p:nvSpPr>
        <p:spPr/>
        <p:txBody>
          <a:bodyPr/>
          <a:lstStyle/>
          <a:p>
            <a:r>
              <a:rPr lang="en-US"/>
              <a:t>Computer Architecture</a:t>
            </a:r>
            <a:endParaRPr lang="en-US" dirty="0"/>
          </a:p>
        </p:txBody>
      </p:sp>
    </p:spTree>
    <p:extLst>
      <p:ext uri="{BB962C8B-B14F-4D97-AF65-F5344CB8AC3E}">
        <p14:creationId xmlns:p14="http://schemas.microsoft.com/office/powerpoint/2010/main" val="2475984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5e39d93ef4_0_49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Virtual: The Illusion!</a:t>
            </a:r>
            <a:endParaRPr dirty="0"/>
          </a:p>
        </p:txBody>
      </p:sp>
      <p:sp>
        <p:nvSpPr>
          <p:cNvPr id="637" name="Google Shape;637;g5e39d93ef4_0_494"/>
          <p:cNvSpPr/>
          <p:nvPr/>
        </p:nvSpPr>
        <p:spPr>
          <a:xfrm>
            <a:off x="2439550" y="3317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638" name="Google Shape;638;g5e39d93ef4_0_494"/>
          <p:cNvSpPr/>
          <p:nvPr/>
        </p:nvSpPr>
        <p:spPr>
          <a:xfrm>
            <a:off x="4319450" y="1898425"/>
            <a:ext cx="2251500" cy="4458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639" name="Google Shape;639;g5e39d93ef4_0_494"/>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cxnSp>
        <p:nvCxnSpPr>
          <p:cNvPr id="640" name="Google Shape;640;g5e39d93ef4_0_494"/>
          <p:cNvCxnSpPr>
            <a:stCxn id="639" idx="2"/>
            <a:endCxn id="637" idx="1"/>
          </p:cNvCxnSpPr>
          <p:nvPr/>
        </p:nvCxnSpPr>
        <p:spPr>
          <a:xfrm>
            <a:off x="1394525" y="2123075"/>
            <a:ext cx="1044900" cy="1673100"/>
          </a:xfrm>
          <a:prstGeom prst="straightConnector1">
            <a:avLst/>
          </a:prstGeom>
          <a:noFill/>
          <a:ln w="9525" cap="flat" cmpd="sng">
            <a:solidFill>
              <a:schemeClr val="dk2"/>
            </a:solidFill>
            <a:prstDash val="solid"/>
            <a:round/>
            <a:headEnd type="none" w="med" len="med"/>
            <a:tailEnd type="triangle" w="med" len="med"/>
          </a:ln>
        </p:spPr>
      </p:cxnSp>
      <p:cxnSp>
        <p:nvCxnSpPr>
          <p:cNvPr id="641" name="Google Shape;641;g5e39d93ef4_0_494"/>
          <p:cNvCxnSpPr>
            <a:stCxn id="637" idx="3"/>
            <a:endCxn id="638" idx="1"/>
          </p:cNvCxnSpPr>
          <p:nvPr/>
        </p:nvCxnSpPr>
        <p:spPr>
          <a:xfrm>
            <a:off x="3459250" y="3796075"/>
            <a:ext cx="860100" cy="331500"/>
          </a:xfrm>
          <a:prstGeom prst="straightConnector1">
            <a:avLst/>
          </a:prstGeom>
          <a:noFill/>
          <a:ln w="9525" cap="flat" cmpd="sng">
            <a:solidFill>
              <a:schemeClr val="dk2"/>
            </a:solidFill>
            <a:prstDash val="solid"/>
            <a:round/>
            <a:headEnd type="none" w="med" len="med"/>
            <a:tailEnd type="triangle" w="med" len="med"/>
          </a:ln>
        </p:spPr>
      </p:cxnSp>
      <p:sp>
        <p:nvSpPr>
          <p:cNvPr id="642" name="Google Shape;642;g5e39d93ef4_0_494"/>
          <p:cNvSpPr/>
          <p:nvPr/>
        </p:nvSpPr>
        <p:spPr>
          <a:xfrm>
            <a:off x="291650" y="2254950"/>
            <a:ext cx="1737600" cy="3361200"/>
          </a:xfrm>
          <a:prstGeom prst="wedgeRectCallout">
            <a:avLst>
              <a:gd name="adj1" fmla="val -3967"/>
              <a:gd name="adj2" fmla="val -56812"/>
            </a:avLst>
          </a:prstGeom>
          <a:solidFill>
            <a:schemeClr val="accent5">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I am the ONLY PROCESS accessing memory, and I don’t have to share it with anyone!</a:t>
            </a:r>
            <a:endParaRPr sz="1800" dirty="0"/>
          </a:p>
        </p:txBody>
      </p:sp>
    </p:spTree>
    <p:extLst>
      <p:ext uri="{BB962C8B-B14F-4D97-AF65-F5344CB8AC3E}">
        <p14:creationId xmlns:p14="http://schemas.microsoft.com/office/powerpoint/2010/main" val="360810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5e39d93ef4_0_508"/>
          <p:cNvSpPr txBox="1">
            <a:spLocks noGrp="1"/>
          </p:cNvSpPr>
          <p:nvPr>
            <p:ph type="title"/>
          </p:nvPr>
        </p:nvSpPr>
        <p:spPr>
          <a:xfrm>
            <a:off x="437075" y="174561"/>
            <a:ext cx="82296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Physical: The Reality!</a:t>
            </a:r>
            <a:endParaRPr dirty="0"/>
          </a:p>
        </p:txBody>
      </p:sp>
      <p:sp>
        <p:nvSpPr>
          <p:cNvPr id="650" name="Google Shape;650;g5e39d93ef4_0_508"/>
          <p:cNvSpPr/>
          <p:nvPr/>
        </p:nvSpPr>
        <p:spPr>
          <a:xfrm>
            <a:off x="3049150" y="4079425"/>
            <a:ext cx="1019700" cy="95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CPU</a:t>
            </a:r>
            <a:endParaRPr sz="2400"/>
          </a:p>
        </p:txBody>
      </p:sp>
      <p:sp>
        <p:nvSpPr>
          <p:cNvPr id="651" name="Google Shape;651;g5e39d93ef4_0_508"/>
          <p:cNvSpPr/>
          <p:nvPr/>
        </p:nvSpPr>
        <p:spPr>
          <a:xfrm>
            <a:off x="4929050" y="2660425"/>
            <a:ext cx="2251500" cy="307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RAM</a:t>
            </a:r>
            <a:endParaRPr sz="2400"/>
          </a:p>
        </p:txBody>
      </p:sp>
      <p:sp>
        <p:nvSpPr>
          <p:cNvPr id="652" name="Google Shape;652;g5e39d93ef4_0_508"/>
          <p:cNvSpPr/>
          <p:nvPr/>
        </p:nvSpPr>
        <p:spPr>
          <a:xfrm>
            <a:off x="437075" y="1508975"/>
            <a:ext cx="1914900" cy="614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653" name="Google Shape;653;g5e39d93ef4_0_508"/>
          <p:cNvSpPr/>
          <p:nvPr/>
        </p:nvSpPr>
        <p:spPr>
          <a:xfrm>
            <a:off x="437075" y="2275375"/>
            <a:ext cx="1914900" cy="614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cxnSp>
        <p:nvCxnSpPr>
          <p:cNvPr id="654" name="Google Shape;654;g5e39d93ef4_0_508"/>
          <p:cNvCxnSpPr>
            <a:stCxn id="652" idx="3"/>
            <a:endCxn id="650" idx="0"/>
          </p:cNvCxnSpPr>
          <p:nvPr/>
        </p:nvCxnSpPr>
        <p:spPr>
          <a:xfrm>
            <a:off x="2351975" y="1816025"/>
            <a:ext cx="1206900" cy="2263500"/>
          </a:xfrm>
          <a:prstGeom prst="straightConnector1">
            <a:avLst/>
          </a:prstGeom>
          <a:noFill/>
          <a:ln w="28575" cap="flat" cmpd="sng">
            <a:solidFill>
              <a:schemeClr val="dk2"/>
            </a:solidFill>
            <a:prstDash val="solid"/>
            <a:round/>
            <a:headEnd type="none" w="med" len="med"/>
            <a:tailEnd type="triangle" w="med" len="med"/>
          </a:ln>
        </p:spPr>
      </p:cxnSp>
      <p:cxnSp>
        <p:nvCxnSpPr>
          <p:cNvPr id="655" name="Google Shape;655;g5e39d93ef4_0_508"/>
          <p:cNvCxnSpPr>
            <a:stCxn id="650" idx="3"/>
            <a:endCxn id="656" idx="1"/>
          </p:cNvCxnSpPr>
          <p:nvPr/>
        </p:nvCxnSpPr>
        <p:spPr>
          <a:xfrm rot="10800000" flipH="1">
            <a:off x="4068850" y="3161875"/>
            <a:ext cx="860100" cy="1396200"/>
          </a:xfrm>
          <a:prstGeom prst="straightConnector1">
            <a:avLst/>
          </a:prstGeom>
          <a:noFill/>
          <a:ln w="28575" cap="flat" cmpd="sng">
            <a:solidFill>
              <a:schemeClr val="dk2"/>
            </a:solidFill>
            <a:prstDash val="solid"/>
            <a:round/>
            <a:headEnd type="none" w="med" len="med"/>
            <a:tailEnd type="triangle" w="med" len="med"/>
          </a:ln>
        </p:spPr>
      </p:cxnSp>
      <p:sp>
        <p:nvSpPr>
          <p:cNvPr id="656" name="Google Shape;656;g5e39d93ef4_0_508"/>
          <p:cNvSpPr/>
          <p:nvPr/>
        </p:nvSpPr>
        <p:spPr>
          <a:xfrm>
            <a:off x="4928950" y="2660425"/>
            <a:ext cx="2251500" cy="1002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A</a:t>
            </a:r>
            <a:endParaRPr sz="2400"/>
          </a:p>
        </p:txBody>
      </p:sp>
      <p:sp>
        <p:nvSpPr>
          <p:cNvPr id="657" name="Google Shape;657;g5e39d93ef4_0_508"/>
          <p:cNvSpPr/>
          <p:nvPr/>
        </p:nvSpPr>
        <p:spPr>
          <a:xfrm>
            <a:off x="4928950" y="4457875"/>
            <a:ext cx="2251500" cy="1002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B</a:t>
            </a:r>
            <a:endParaRPr sz="2400"/>
          </a:p>
        </p:txBody>
      </p:sp>
      <p:sp>
        <p:nvSpPr>
          <p:cNvPr id="658" name="Google Shape;658;g5e39d93ef4_0_508"/>
          <p:cNvSpPr/>
          <p:nvPr/>
        </p:nvSpPr>
        <p:spPr>
          <a:xfrm>
            <a:off x="437075" y="3041775"/>
            <a:ext cx="1914900" cy="6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659" name="Google Shape;659;g5e39d93ef4_0_508"/>
          <p:cNvSpPr/>
          <p:nvPr/>
        </p:nvSpPr>
        <p:spPr>
          <a:xfrm>
            <a:off x="4928950" y="5601375"/>
            <a:ext cx="2251500" cy="6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Process C</a:t>
            </a:r>
            <a:endParaRPr sz="2400"/>
          </a:p>
        </p:txBody>
      </p:sp>
      <p:sp>
        <p:nvSpPr>
          <p:cNvPr id="660" name="Google Shape;660;g5e39d93ef4_0_508"/>
          <p:cNvSpPr/>
          <p:nvPr/>
        </p:nvSpPr>
        <p:spPr>
          <a:xfrm>
            <a:off x="7430375" y="1269625"/>
            <a:ext cx="1581900" cy="27474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DISK</a:t>
            </a:r>
            <a:endParaRPr sz="1800"/>
          </a:p>
        </p:txBody>
      </p:sp>
      <p:sp>
        <p:nvSpPr>
          <p:cNvPr id="661" name="Google Shape;661;g5e39d93ef4_0_508"/>
          <p:cNvSpPr/>
          <p:nvPr/>
        </p:nvSpPr>
        <p:spPr>
          <a:xfrm rot="-5400000">
            <a:off x="8039162" y="1472488"/>
            <a:ext cx="374650" cy="1592225"/>
          </a:xfrm>
          <a:prstGeom prst="flowChartOnlineStorag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g5e39d93ef4_0_508"/>
          <p:cNvSpPr/>
          <p:nvPr/>
        </p:nvSpPr>
        <p:spPr>
          <a:xfrm rot="-5400000">
            <a:off x="8028850" y="2740038"/>
            <a:ext cx="374650" cy="1592225"/>
          </a:xfrm>
          <a:prstGeom prst="flowChartOnlineStorag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g5e39d93ef4_0_508"/>
          <p:cNvSpPr/>
          <p:nvPr/>
        </p:nvSpPr>
        <p:spPr>
          <a:xfrm rot="-5400000">
            <a:off x="8039162" y="2280688"/>
            <a:ext cx="374650" cy="1592225"/>
          </a:xfrm>
          <a:prstGeom prst="flowChartOnlineStorag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g5e39d93ef4_0_508"/>
          <p:cNvCxnSpPr>
            <a:stCxn id="656" idx="3"/>
            <a:endCxn id="661" idx="1"/>
          </p:cNvCxnSpPr>
          <p:nvPr/>
        </p:nvCxnSpPr>
        <p:spPr>
          <a:xfrm rot="10800000" flipH="1">
            <a:off x="7180450" y="2455825"/>
            <a:ext cx="1046100" cy="705900"/>
          </a:xfrm>
          <a:prstGeom prst="straightConnector1">
            <a:avLst/>
          </a:prstGeom>
          <a:noFill/>
          <a:ln w="28575" cap="flat" cmpd="sng">
            <a:solidFill>
              <a:schemeClr val="dk2"/>
            </a:solidFill>
            <a:prstDash val="solid"/>
            <a:round/>
            <a:headEnd type="stealth" w="med" len="med"/>
            <a:tailEnd type="triangle" w="med" len="med"/>
          </a:ln>
        </p:spPr>
      </p:cxnSp>
    </p:spTree>
    <p:extLst>
      <p:ext uri="{BB962C8B-B14F-4D97-AF65-F5344CB8AC3E}">
        <p14:creationId xmlns:p14="http://schemas.microsoft.com/office/powerpoint/2010/main" val="3683128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grpSp>
        <p:nvGrpSpPr>
          <p:cNvPr id="681" name="Google Shape;681;g5e39d93ef4_0_556"/>
          <p:cNvGrpSpPr/>
          <p:nvPr/>
        </p:nvGrpSpPr>
        <p:grpSpPr>
          <a:xfrm>
            <a:off x="2194560" y="1554480"/>
            <a:ext cx="6804660" cy="4901460"/>
            <a:chOff x="2194560" y="1737360"/>
            <a:chExt cx="6804660" cy="4901460"/>
          </a:xfrm>
        </p:grpSpPr>
        <p:sp>
          <p:nvSpPr>
            <p:cNvPr id="682" name="Google Shape;682;g5e39d93ef4_0_556"/>
            <p:cNvSpPr/>
            <p:nvPr/>
          </p:nvSpPr>
          <p:spPr>
            <a:xfrm>
              <a:off x="4023360" y="1920240"/>
              <a:ext cx="1097400" cy="365700"/>
            </a:xfrm>
            <a:prstGeom prst="rect">
              <a:avLst/>
            </a:prstGeom>
            <a:noFill/>
            <a:ln w="381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Calibri"/>
                  <a:ea typeface="Calibri"/>
                  <a:cs typeface="Calibri"/>
                  <a:sym typeface="Calibri"/>
                </a:rPr>
                <a:t>Regs</a:t>
              </a:r>
              <a:endParaRPr sz="2800" b="1" i="0" u="none" strike="noStrike" cap="none">
                <a:solidFill>
                  <a:schemeClr val="dk1"/>
                </a:solidFill>
                <a:latin typeface="Calibri"/>
                <a:ea typeface="Calibri"/>
                <a:cs typeface="Calibri"/>
                <a:sym typeface="Calibri"/>
              </a:endParaRPr>
            </a:p>
          </p:txBody>
        </p:sp>
        <p:sp>
          <p:nvSpPr>
            <p:cNvPr id="683" name="Google Shape;683;g5e39d93ef4_0_556"/>
            <p:cNvSpPr/>
            <p:nvPr/>
          </p:nvSpPr>
          <p:spPr>
            <a:xfrm>
              <a:off x="3566160" y="3566160"/>
              <a:ext cx="2011800" cy="365700"/>
            </a:xfrm>
            <a:prstGeom prst="rect">
              <a:avLst/>
            </a:prstGeom>
            <a:noFill/>
            <a:ln w="381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Calibri"/>
                  <a:ea typeface="Calibri"/>
                  <a:cs typeface="Calibri"/>
                  <a:sym typeface="Calibri"/>
                </a:rPr>
                <a:t>L2 Cache</a:t>
              </a:r>
              <a:endParaRPr sz="2800" b="1" i="0" u="none" strike="noStrike" cap="none">
                <a:solidFill>
                  <a:schemeClr val="dk1"/>
                </a:solidFill>
                <a:latin typeface="Calibri"/>
                <a:ea typeface="Calibri"/>
                <a:cs typeface="Calibri"/>
                <a:sym typeface="Calibri"/>
              </a:endParaRPr>
            </a:p>
          </p:txBody>
        </p:sp>
        <p:sp>
          <p:nvSpPr>
            <p:cNvPr id="684" name="Google Shape;684;g5e39d93ef4_0_556"/>
            <p:cNvSpPr/>
            <p:nvPr/>
          </p:nvSpPr>
          <p:spPr>
            <a:xfrm>
              <a:off x="3108960" y="4389120"/>
              <a:ext cx="2926200" cy="365700"/>
            </a:xfrm>
            <a:prstGeom prst="rect">
              <a:avLst/>
            </a:prstGeom>
            <a:noFill/>
            <a:ln w="381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dirty="0">
                  <a:solidFill>
                    <a:schemeClr val="dk1"/>
                  </a:solidFill>
                  <a:latin typeface="Calibri"/>
                  <a:ea typeface="Calibri"/>
                  <a:cs typeface="Calibri"/>
                  <a:sym typeface="Calibri"/>
                </a:rPr>
                <a:t>Memory</a:t>
              </a:r>
              <a:endParaRPr sz="2800" b="1" i="0" u="none" strike="noStrike" cap="none" dirty="0">
                <a:solidFill>
                  <a:schemeClr val="dk1"/>
                </a:solidFill>
                <a:latin typeface="Calibri"/>
                <a:ea typeface="Calibri"/>
                <a:cs typeface="Calibri"/>
                <a:sym typeface="Calibri"/>
              </a:endParaRPr>
            </a:p>
          </p:txBody>
        </p:sp>
        <p:sp>
          <p:nvSpPr>
            <p:cNvPr id="685" name="Google Shape;685;g5e39d93ef4_0_556"/>
            <p:cNvSpPr/>
            <p:nvPr/>
          </p:nvSpPr>
          <p:spPr>
            <a:xfrm>
              <a:off x="2560320" y="5212080"/>
              <a:ext cx="4023300" cy="365700"/>
            </a:xfrm>
            <a:prstGeom prst="rect">
              <a:avLst/>
            </a:prstGeom>
            <a:noFill/>
            <a:ln w="381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Calibri"/>
                  <a:ea typeface="Calibri"/>
                  <a:cs typeface="Calibri"/>
                  <a:sym typeface="Calibri"/>
                </a:rPr>
                <a:t>Disk</a:t>
              </a:r>
              <a:endParaRPr sz="2800" b="1" i="0" u="none" strike="noStrike" cap="none">
                <a:solidFill>
                  <a:schemeClr val="dk1"/>
                </a:solidFill>
                <a:latin typeface="Calibri"/>
                <a:ea typeface="Calibri"/>
                <a:cs typeface="Calibri"/>
                <a:sym typeface="Calibri"/>
              </a:endParaRPr>
            </a:p>
          </p:txBody>
        </p:sp>
        <p:sp>
          <p:nvSpPr>
            <p:cNvPr id="686" name="Google Shape;686;g5e39d93ef4_0_556"/>
            <p:cNvSpPr/>
            <p:nvPr/>
          </p:nvSpPr>
          <p:spPr>
            <a:xfrm>
              <a:off x="2194560" y="6035040"/>
              <a:ext cx="4755000" cy="365700"/>
            </a:xfrm>
            <a:prstGeom prst="rect">
              <a:avLst/>
            </a:prstGeom>
            <a:noFill/>
            <a:ln w="381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a:solidFill>
                    <a:schemeClr val="dk1"/>
                  </a:solidFill>
                  <a:latin typeface="Calibri"/>
                  <a:ea typeface="Calibri"/>
                  <a:cs typeface="Calibri"/>
                  <a:sym typeface="Calibri"/>
                </a:rPr>
                <a:t>Tape</a:t>
              </a:r>
              <a:endParaRPr sz="2800" b="1" i="0" u="none" strike="noStrike" cap="none">
                <a:solidFill>
                  <a:schemeClr val="dk1"/>
                </a:solidFill>
                <a:latin typeface="Calibri"/>
                <a:ea typeface="Calibri"/>
                <a:cs typeface="Calibri"/>
                <a:sym typeface="Calibri"/>
              </a:endParaRPr>
            </a:p>
          </p:txBody>
        </p:sp>
        <p:cxnSp>
          <p:nvCxnSpPr>
            <p:cNvPr id="687" name="Google Shape;687;g5e39d93ef4_0_556"/>
            <p:cNvCxnSpPr/>
            <p:nvPr/>
          </p:nvCxnSpPr>
          <p:spPr>
            <a:xfrm>
              <a:off x="4572000" y="2286000"/>
              <a:ext cx="0" cy="457200"/>
            </a:xfrm>
            <a:prstGeom prst="straightConnector1">
              <a:avLst/>
            </a:prstGeom>
            <a:noFill/>
            <a:ln w="38100" cap="flat" cmpd="sng">
              <a:solidFill>
                <a:schemeClr val="dk1"/>
              </a:solidFill>
              <a:prstDash val="solid"/>
              <a:round/>
              <a:headEnd type="triangle" w="med" len="med"/>
              <a:tailEnd type="triangle" w="med" len="med"/>
            </a:ln>
          </p:spPr>
        </p:cxnSp>
        <p:cxnSp>
          <p:nvCxnSpPr>
            <p:cNvPr id="688" name="Google Shape;688;g5e39d93ef4_0_556"/>
            <p:cNvCxnSpPr/>
            <p:nvPr/>
          </p:nvCxnSpPr>
          <p:spPr>
            <a:xfrm>
              <a:off x="4572000" y="3931920"/>
              <a:ext cx="0" cy="457200"/>
            </a:xfrm>
            <a:prstGeom prst="straightConnector1">
              <a:avLst/>
            </a:prstGeom>
            <a:noFill/>
            <a:ln w="38100" cap="flat" cmpd="sng">
              <a:solidFill>
                <a:schemeClr val="dk1"/>
              </a:solidFill>
              <a:prstDash val="solid"/>
              <a:round/>
              <a:headEnd type="triangle" w="med" len="med"/>
              <a:tailEnd type="triangle" w="med" len="med"/>
            </a:ln>
          </p:spPr>
        </p:cxnSp>
        <p:cxnSp>
          <p:nvCxnSpPr>
            <p:cNvPr id="689" name="Google Shape;689;g5e39d93ef4_0_556"/>
            <p:cNvCxnSpPr/>
            <p:nvPr/>
          </p:nvCxnSpPr>
          <p:spPr>
            <a:xfrm>
              <a:off x="4572000" y="4754880"/>
              <a:ext cx="0" cy="457200"/>
            </a:xfrm>
            <a:prstGeom prst="straightConnector1">
              <a:avLst/>
            </a:prstGeom>
            <a:noFill/>
            <a:ln w="38100" cap="flat" cmpd="sng">
              <a:solidFill>
                <a:schemeClr val="dk1"/>
              </a:solidFill>
              <a:prstDash val="solid"/>
              <a:round/>
              <a:headEnd type="triangle" w="med" len="med"/>
              <a:tailEnd type="triangle" w="med" len="med"/>
            </a:ln>
          </p:spPr>
        </p:cxnSp>
        <p:cxnSp>
          <p:nvCxnSpPr>
            <p:cNvPr id="690" name="Google Shape;690;g5e39d93ef4_0_556"/>
            <p:cNvCxnSpPr/>
            <p:nvPr/>
          </p:nvCxnSpPr>
          <p:spPr>
            <a:xfrm>
              <a:off x="4572000" y="5577840"/>
              <a:ext cx="0" cy="457200"/>
            </a:xfrm>
            <a:prstGeom prst="straightConnector1">
              <a:avLst/>
            </a:prstGeom>
            <a:noFill/>
            <a:ln w="38100" cap="flat" cmpd="sng">
              <a:solidFill>
                <a:schemeClr val="dk1"/>
              </a:solidFill>
              <a:prstDash val="solid"/>
              <a:round/>
              <a:headEnd type="triangle" w="med" len="med"/>
              <a:tailEnd type="triangle" w="med" len="med"/>
            </a:ln>
          </p:spPr>
        </p:cxnSp>
        <p:sp>
          <p:nvSpPr>
            <p:cNvPr id="691" name="Google Shape;691;g5e39d93ef4_0_556"/>
            <p:cNvSpPr/>
            <p:nvPr/>
          </p:nvSpPr>
          <p:spPr>
            <a:xfrm>
              <a:off x="4663440" y="2286000"/>
              <a:ext cx="2339400" cy="4572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Instr Operands</a:t>
              </a:r>
              <a:endParaRPr sz="1200" b="0" i="0" u="none" strike="noStrike" cap="none">
                <a:solidFill>
                  <a:srgbClr val="000000"/>
                </a:solidFill>
                <a:latin typeface="Arial"/>
                <a:ea typeface="Arial"/>
                <a:cs typeface="Arial"/>
                <a:sym typeface="Arial"/>
              </a:endParaRPr>
            </a:p>
          </p:txBody>
        </p:sp>
        <p:sp>
          <p:nvSpPr>
            <p:cNvPr id="692" name="Google Shape;692;g5e39d93ef4_0_556"/>
            <p:cNvSpPr/>
            <p:nvPr/>
          </p:nvSpPr>
          <p:spPr>
            <a:xfrm>
              <a:off x="4663440" y="3931920"/>
              <a:ext cx="1048200" cy="4572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Blocks</a:t>
              </a:r>
              <a:endParaRPr sz="1200" b="0" i="0" u="none" strike="noStrike" cap="none">
                <a:solidFill>
                  <a:srgbClr val="000000"/>
                </a:solidFill>
                <a:latin typeface="Arial"/>
                <a:ea typeface="Arial"/>
                <a:cs typeface="Arial"/>
                <a:sym typeface="Arial"/>
              </a:endParaRPr>
            </a:p>
          </p:txBody>
        </p:sp>
        <p:sp>
          <p:nvSpPr>
            <p:cNvPr id="693" name="Google Shape;693;g5e39d93ef4_0_556"/>
            <p:cNvSpPr/>
            <p:nvPr/>
          </p:nvSpPr>
          <p:spPr>
            <a:xfrm>
              <a:off x="4663440" y="4754880"/>
              <a:ext cx="962400" cy="4572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Pages</a:t>
              </a:r>
              <a:endParaRPr sz="1200" b="0" i="0" u="none" strike="noStrike" cap="none">
                <a:solidFill>
                  <a:srgbClr val="000000"/>
                </a:solidFill>
                <a:latin typeface="Arial"/>
                <a:ea typeface="Arial"/>
                <a:cs typeface="Arial"/>
                <a:sym typeface="Arial"/>
              </a:endParaRPr>
            </a:p>
          </p:txBody>
        </p:sp>
        <p:sp>
          <p:nvSpPr>
            <p:cNvPr id="694" name="Google Shape;694;g5e39d93ef4_0_556"/>
            <p:cNvSpPr/>
            <p:nvPr/>
          </p:nvSpPr>
          <p:spPr>
            <a:xfrm>
              <a:off x="4663440" y="5577840"/>
              <a:ext cx="775800" cy="4572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Files</a:t>
              </a:r>
              <a:endParaRPr sz="1200" b="0" i="0" u="none" strike="noStrike" cap="none">
                <a:solidFill>
                  <a:srgbClr val="000000"/>
                </a:solidFill>
                <a:latin typeface="Arial"/>
                <a:ea typeface="Arial"/>
                <a:cs typeface="Arial"/>
                <a:sym typeface="Arial"/>
              </a:endParaRPr>
            </a:p>
          </p:txBody>
        </p:sp>
        <p:sp>
          <p:nvSpPr>
            <p:cNvPr id="695" name="Google Shape;695;g5e39d93ef4_0_556"/>
            <p:cNvSpPr/>
            <p:nvPr/>
          </p:nvSpPr>
          <p:spPr>
            <a:xfrm>
              <a:off x="7132320" y="1737360"/>
              <a:ext cx="1866900" cy="4209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dirty="0">
                  <a:solidFill>
                    <a:schemeClr val="dk1"/>
                  </a:solidFill>
                  <a:latin typeface="Calibri"/>
                  <a:ea typeface="Calibri"/>
                  <a:cs typeface="Calibri"/>
                  <a:sym typeface="Calibri"/>
                </a:rPr>
                <a:t>Upper Level</a:t>
              </a:r>
              <a:endParaRPr sz="1200" b="0" i="0" u="none" strike="noStrike" cap="none" dirty="0">
                <a:solidFill>
                  <a:srgbClr val="000000"/>
                </a:solidFill>
                <a:latin typeface="Arial"/>
                <a:ea typeface="Arial"/>
                <a:cs typeface="Arial"/>
                <a:sym typeface="Arial"/>
              </a:endParaRPr>
            </a:p>
          </p:txBody>
        </p:sp>
        <p:sp>
          <p:nvSpPr>
            <p:cNvPr id="696" name="Google Shape;696;g5e39d93ef4_0_556"/>
            <p:cNvSpPr/>
            <p:nvPr/>
          </p:nvSpPr>
          <p:spPr>
            <a:xfrm>
              <a:off x="7132320" y="6217920"/>
              <a:ext cx="1849800" cy="4209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Lower Level</a:t>
              </a:r>
              <a:endParaRPr sz="1200" b="0" i="0" u="none" strike="noStrike" cap="none">
                <a:solidFill>
                  <a:srgbClr val="000000"/>
                </a:solidFill>
                <a:latin typeface="Arial"/>
                <a:ea typeface="Arial"/>
                <a:cs typeface="Arial"/>
                <a:sym typeface="Arial"/>
              </a:endParaRPr>
            </a:p>
          </p:txBody>
        </p:sp>
        <p:cxnSp>
          <p:nvCxnSpPr>
            <p:cNvPr id="697" name="Google Shape;697;g5e39d93ef4_0_556"/>
            <p:cNvCxnSpPr/>
            <p:nvPr/>
          </p:nvCxnSpPr>
          <p:spPr>
            <a:xfrm rot="10800000">
              <a:off x="7315200" y="2103120"/>
              <a:ext cx="0" cy="4114800"/>
            </a:xfrm>
            <a:prstGeom prst="straightConnector1">
              <a:avLst/>
            </a:prstGeom>
            <a:noFill/>
            <a:ln w="38100" cap="flat" cmpd="sng">
              <a:solidFill>
                <a:schemeClr val="dk1"/>
              </a:solidFill>
              <a:prstDash val="solid"/>
              <a:round/>
              <a:headEnd type="none" w="sm" len="sm"/>
              <a:tailEnd type="triangle" w="med" len="med"/>
            </a:ln>
          </p:spPr>
        </p:cxnSp>
        <p:sp>
          <p:nvSpPr>
            <p:cNvPr id="698" name="Google Shape;698;g5e39d93ef4_0_556"/>
            <p:cNvSpPr/>
            <p:nvPr/>
          </p:nvSpPr>
          <p:spPr>
            <a:xfrm>
              <a:off x="7498080" y="2103120"/>
              <a:ext cx="1011600" cy="4209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Faster</a:t>
              </a:r>
              <a:endParaRPr sz="1200" b="0" i="0" u="none" strike="noStrike" cap="none">
                <a:solidFill>
                  <a:srgbClr val="000000"/>
                </a:solidFill>
                <a:latin typeface="Arial"/>
                <a:ea typeface="Arial"/>
                <a:cs typeface="Arial"/>
                <a:sym typeface="Arial"/>
              </a:endParaRPr>
            </a:p>
          </p:txBody>
        </p:sp>
        <p:cxnSp>
          <p:nvCxnSpPr>
            <p:cNvPr id="699" name="Google Shape;699;g5e39d93ef4_0_556"/>
            <p:cNvCxnSpPr/>
            <p:nvPr/>
          </p:nvCxnSpPr>
          <p:spPr>
            <a:xfrm>
              <a:off x="7680960" y="2468880"/>
              <a:ext cx="0" cy="3383400"/>
            </a:xfrm>
            <a:prstGeom prst="straightConnector1">
              <a:avLst/>
            </a:prstGeom>
            <a:noFill/>
            <a:ln w="38100" cap="flat" cmpd="sng">
              <a:solidFill>
                <a:schemeClr val="dk1"/>
              </a:solidFill>
              <a:prstDash val="solid"/>
              <a:round/>
              <a:headEnd type="none" w="sm" len="sm"/>
              <a:tailEnd type="triangle" w="med" len="med"/>
            </a:ln>
          </p:spPr>
        </p:cxnSp>
        <p:sp>
          <p:nvSpPr>
            <p:cNvPr id="700" name="Google Shape;700;g5e39d93ef4_0_556"/>
            <p:cNvSpPr/>
            <p:nvPr/>
          </p:nvSpPr>
          <p:spPr>
            <a:xfrm>
              <a:off x="7498080" y="5852160"/>
              <a:ext cx="1038900" cy="4209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Larger</a:t>
              </a:r>
              <a:endParaRPr sz="1200" b="0" i="0" u="none" strike="noStrike" cap="none">
                <a:solidFill>
                  <a:srgbClr val="000000"/>
                </a:solidFill>
                <a:latin typeface="Arial"/>
                <a:ea typeface="Arial"/>
                <a:cs typeface="Arial"/>
                <a:sym typeface="Arial"/>
              </a:endParaRPr>
            </a:p>
          </p:txBody>
        </p:sp>
        <p:sp>
          <p:nvSpPr>
            <p:cNvPr id="701" name="Google Shape;701;g5e39d93ef4_0_556"/>
            <p:cNvSpPr/>
            <p:nvPr/>
          </p:nvSpPr>
          <p:spPr>
            <a:xfrm>
              <a:off x="3794760" y="2743200"/>
              <a:ext cx="1554600" cy="365700"/>
            </a:xfrm>
            <a:prstGeom prst="rect">
              <a:avLst/>
            </a:prstGeom>
            <a:noFill/>
            <a:ln w="381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1" i="0" u="none" strike="noStrike" cap="none" dirty="0">
                  <a:solidFill>
                    <a:schemeClr val="dk1"/>
                  </a:solidFill>
                  <a:latin typeface="Calibri"/>
                  <a:ea typeface="Calibri"/>
                  <a:cs typeface="Calibri"/>
                  <a:sym typeface="Calibri"/>
                </a:rPr>
                <a:t>L1 Cache</a:t>
              </a:r>
              <a:endParaRPr sz="2800" b="1" i="0" u="none" strike="noStrike" cap="none" dirty="0">
                <a:solidFill>
                  <a:schemeClr val="dk1"/>
                </a:solidFill>
                <a:latin typeface="Calibri"/>
                <a:ea typeface="Calibri"/>
                <a:cs typeface="Calibri"/>
                <a:sym typeface="Calibri"/>
              </a:endParaRPr>
            </a:p>
          </p:txBody>
        </p:sp>
        <p:cxnSp>
          <p:nvCxnSpPr>
            <p:cNvPr id="702" name="Google Shape;702;g5e39d93ef4_0_556"/>
            <p:cNvCxnSpPr/>
            <p:nvPr/>
          </p:nvCxnSpPr>
          <p:spPr>
            <a:xfrm>
              <a:off x="4572000" y="3108960"/>
              <a:ext cx="0" cy="457200"/>
            </a:xfrm>
            <a:prstGeom prst="straightConnector1">
              <a:avLst/>
            </a:prstGeom>
            <a:noFill/>
            <a:ln w="38100" cap="flat" cmpd="sng">
              <a:solidFill>
                <a:schemeClr val="dk1"/>
              </a:solidFill>
              <a:prstDash val="solid"/>
              <a:round/>
              <a:headEnd type="triangle" w="med" len="med"/>
              <a:tailEnd type="triangle" w="med" len="med"/>
            </a:ln>
          </p:spPr>
        </p:cxnSp>
        <p:sp>
          <p:nvSpPr>
            <p:cNvPr id="703" name="Google Shape;703;g5e39d93ef4_0_556"/>
            <p:cNvSpPr/>
            <p:nvPr/>
          </p:nvSpPr>
          <p:spPr>
            <a:xfrm>
              <a:off x="4663440" y="3108960"/>
              <a:ext cx="1048200" cy="457200"/>
            </a:xfrm>
            <a:prstGeom prst="rect">
              <a:avLst/>
            </a:prstGeom>
            <a:noFill/>
            <a:ln>
              <a:noFill/>
            </a:ln>
          </p:spPr>
          <p:txBody>
            <a:bodyPr spcFirstLastPara="1" wrap="square" lIns="63500" tIns="25400" rIns="63500" bIns="25400"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US" b="0" i="0" u="none" strike="noStrike" cap="none">
                  <a:solidFill>
                    <a:schemeClr val="dk1"/>
                  </a:solidFill>
                  <a:latin typeface="Calibri"/>
                  <a:ea typeface="Calibri"/>
                  <a:cs typeface="Calibri"/>
                  <a:sym typeface="Calibri"/>
                </a:rPr>
                <a:t>Blocks</a:t>
              </a:r>
              <a:endParaRPr sz="1200" b="0" i="0" u="none" strike="noStrike" cap="none">
                <a:solidFill>
                  <a:srgbClr val="000000"/>
                </a:solidFill>
                <a:latin typeface="Arial"/>
                <a:ea typeface="Arial"/>
                <a:cs typeface="Arial"/>
                <a:sym typeface="Arial"/>
              </a:endParaRPr>
            </a:p>
          </p:txBody>
        </p:sp>
      </p:grpSp>
      <p:sp>
        <p:nvSpPr>
          <p:cNvPr id="704" name="Google Shape;704;g5e39d93ef4_0_556"/>
          <p:cNvSpPr txBox="1">
            <a:spLocks noGrp="1"/>
          </p:cNvSpPr>
          <p:nvPr>
            <p:ph type="title"/>
          </p:nvPr>
        </p:nvSpPr>
        <p:spPr>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p>
            <a:pPr marL="0" indent="0">
              <a:spcBef>
                <a:spcPts val="0"/>
              </a:spcBef>
              <a:spcAft>
                <a:spcPts val="0"/>
              </a:spcAft>
            </a:pPr>
            <a:r>
              <a:rPr lang="en-US" dirty="0">
                <a:sym typeface="Calibri"/>
              </a:rPr>
              <a:t>Memory Hierarchy</a:t>
            </a:r>
            <a:endParaRPr dirty="0">
              <a:sym typeface="Calibri"/>
            </a:endParaRPr>
          </a:p>
        </p:txBody>
      </p:sp>
      <p:grpSp>
        <p:nvGrpSpPr>
          <p:cNvPr id="708" name="Google Shape;708;g5e39d93ef4_0_556"/>
          <p:cNvGrpSpPr/>
          <p:nvPr/>
        </p:nvGrpSpPr>
        <p:grpSpPr>
          <a:xfrm>
            <a:off x="706058" y="4114800"/>
            <a:ext cx="1754659" cy="1371600"/>
            <a:chOff x="706058" y="4297680"/>
            <a:chExt cx="1754659" cy="1371600"/>
          </a:xfrm>
        </p:grpSpPr>
        <p:sp>
          <p:nvSpPr>
            <p:cNvPr id="709" name="Google Shape;709;g5e39d93ef4_0_556"/>
            <p:cNvSpPr/>
            <p:nvPr/>
          </p:nvSpPr>
          <p:spPr>
            <a:xfrm>
              <a:off x="2095017" y="4297680"/>
              <a:ext cx="365700" cy="1371600"/>
            </a:xfrm>
            <a:prstGeom prst="leftBrace">
              <a:avLst>
                <a:gd name="adj1" fmla="val 8333"/>
                <a:gd name="adj2" fmla="val 50000"/>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Calibri"/>
                <a:ea typeface="Calibri"/>
                <a:cs typeface="Calibri"/>
                <a:sym typeface="Calibri"/>
              </a:endParaRPr>
            </a:p>
          </p:txBody>
        </p:sp>
        <p:sp>
          <p:nvSpPr>
            <p:cNvPr id="710" name="Google Shape;710;g5e39d93ef4_0_556"/>
            <p:cNvSpPr txBox="1"/>
            <p:nvPr/>
          </p:nvSpPr>
          <p:spPr>
            <a:xfrm>
              <a:off x="706058" y="4480560"/>
              <a:ext cx="1493100" cy="11352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Now:</a:t>
              </a:r>
              <a:endParaRPr sz="2800" b="1" i="0" u="none" strike="noStrike" cap="none">
                <a:solidFill>
                  <a:srgbClr val="FF0000"/>
                </a:solidFill>
                <a:latin typeface="Calibri"/>
                <a:ea typeface="Calibri"/>
                <a:cs typeface="Calibri"/>
                <a:sym typeface="Calibri"/>
              </a:endParaRPr>
            </a:p>
            <a:p>
              <a:pPr marL="0" marR="0" lvl="0" indent="0" algn="ctr" rtl="0">
                <a:lnSpc>
                  <a:spcPct val="80000"/>
                </a:lnSpc>
                <a:spcBef>
                  <a:spcPts val="0"/>
                </a:spcBef>
                <a:spcAft>
                  <a:spcPts val="0"/>
                </a:spcAft>
                <a:buClr>
                  <a:srgbClr val="000000"/>
                </a:buClr>
                <a:buSzPts val="2800"/>
                <a:buFont typeface="Arial"/>
                <a:buNone/>
              </a:pPr>
              <a:r>
                <a:rPr lang="en-US" sz="2800" b="0" i="0" u="none" strike="noStrike" cap="none">
                  <a:solidFill>
                    <a:srgbClr val="FF0000"/>
                  </a:solidFill>
                  <a:latin typeface="Calibri"/>
                  <a:ea typeface="Calibri"/>
                  <a:cs typeface="Calibri"/>
                  <a:sym typeface="Calibri"/>
                </a:rPr>
                <a:t>Virtual</a:t>
              </a:r>
              <a:br>
                <a:rPr lang="en-US" sz="2800" b="0" i="0" u="none" strike="noStrike" cap="none">
                  <a:solidFill>
                    <a:srgbClr val="FF0000"/>
                  </a:solidFill>
                  <a:latin typeface="Calibri"/>
                  <a:ea typeface="Calibri"/>
                  <a:cs typeface="Calibri"/>
                  <a:sym typeface="Calibri"/>
                </a:rPr>
              </a:br>
              <a:r>
                <a:rPr lang="en-US" sz="2800" b="0" i="0" u="none" strike="noStrike" cap="none">
                  <a:solidFill>
                    <a:srgbClr val="FF0000"/>
                  </a:solidFill>
                  <a:latin typeface="Calibri"/>
                  <a:ea typeface="Calibri"/>
                  <a:cs typeface="Calibri"/>
                  <a:sym typeface="Calibri"/>
                </a:rPr>
                <a:t>Memory</a:t>
              </a:r>
              <a:endParaRPr sz="2800" b="0" i="0" u="none" strike="noStrike" cap="none">
                <a:solidFill>
                  <a:srgbClr val="FF0000"/>
                </a:solidFill>
                <a:latin typeface="Calibri"/>
                <a:ea typeface="Calibri"/>
                <a:cs typeface="Calibri"/>
                <a:sym typeface="Calibri"/>
              </a:endParaRPr>
            </a:p>
          </p:txBody>
        </p:sp>
      </p:grpSp>
      <p:grpSp>
        <p:nvGrpSpPr>
          <p:cNvPr id="711" name="Google Shape;711;g5e39d93ef4_0_556"/>
          <p:cNvGrpSpPr/>
          <p:nvPr/>
        </p:nvGrpSpPr>
        <p:grpSpPr>
          <a:xfrm>
            <a:off x="1481559" y="2194560"/>
            <a:ext cx="1604192" cy="1828800"/>
            <a:chOff x="1481559" y="2194560"/>
            <a:chExt cx="1604192" cy="1828800"/>
          </a:xfrm>
        </p:grpSpPr>
        <p:sp>
          <p:nvSpPr>
            <p:cNvPr id="712" name="Google Shape;712;g5e39d93ef4_0_556"/>
            <p:cNvSpPr/>
            <p:nvPr/>
          </p:nvSpPr>
          <p:spPr>
            <a:xfrm>
              <a:off x="2720051" y="2194560"/>
              <a:ext cx="365700" cy="1828800"/>
            </a:xfrm>
            <a:prstGeom prst="leftBrace">
              <a:avLst>
                <a:gd name="adj1" fmla="val 8333"/>
                <a:gd name="adj2" fmla="val 50000"/>
              </a:avLst>
            </a:prstGeom>
            <a:noFill/>
            <a:ln w="381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70C0"/>
                </a:solidFill>
                <a:latin typeface="Calibri"/>
                <a:ea typeface="Calibri"/>
                <a:cs typeface="Calibri"/>
                <a:sym typeface="Calibri"/>
              </a:endParaRPr>
            </a:p>
          </p:txBody>
        </p:sp>
        <p:sp>
          <p:nvSpPr>
            <p:cNvPr id="713" name="Google Shape;713;g5e39d93ef4_0_556"/>
            <p:cNvSpPr txBox="1"/>
            <p:nvPr/>
          </p:nvSpPr>
          <p:spPr>
            <a:xfrm>
              <a:off x="1481559" y="2720051"/>
              <a:ext cx="1354200" cy="7902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Earlier:</a:t>
              </a:r>
              <a:br>
                <a:rPr lang="en-US" sz="2800" b="1" i="0" u="none" strike="noStrike" cap="none">
                  <a:solidFill>
                    <a:srgbClr val="0070C0"/>
                  </a:solidFill>
                  <a:latin typeface="Calibri"/>
                  <a:ea typeface="Calibri"/>
                  <a:cs typeface="Calibri"/>
                  <a:sym typeface="Calibri"/>
                </a:rPr>
              </a:br>
              <a:r>
                <a:rPr lang="en-US" sz="2800" b="0" i="0" u="none" strike="noStrike" cap="none">
                  <a:solidFill>
                    <a:srgbClr val="0070C0"/>
                  </a:solidFill>
                  <a:latin typeface="Calibri"/>
                  <a:ea typeface="Calibri"/>
                  <a:cs typeface="Calibri"/>
                  <a:sym typeface="Calibri"/>
                </a:rPr>
                <a:t>Caches</a:t>
              </a:r>
              <a:endParaRPr sz="2800" b="0" i="0" u="none" strike="noStrike" cap="none">
                <a:solidFill>
                  <a:srgbClr val="0070C0"/>
                </a:solidFill>
                <a:latin typeface="Calibri"/>
                <a:ea typeface="Calibri"/>
                <a:cs typeface="Calibri"/>
                <a:sym typeface="Calibri"/>
              </a:endParaRPr>
            </a:p>
          </p:txBody>
        </p:sp>
      </p:grpSp>
    </p:spTree>
    <p:extLst>
      <p:ext uri="{BB962C8B-B14F-4D97-AF65-F5344CB8AC3E}">
        <p14:creationId xmlns:p14="http://schemas.microsoft.com/office/powerpoint/2010/main" val="304839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5"/>
          <p:cNvSpPr txBox="1">
            <a:spLocks noGrp="1"/>
          </p:cNvSpPr>
          <p:nvPr>
            <p:ph type="title"/>
          </p:nvPr>
        </p:nvSpPr>
        <p:spPr>
          <a:xfrm>
            <a:off x="457200" y="274638"/>
            <a:ext cx="8229600" cy="1020762"/>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p>
            <a:pPr marL="0" indent="0">
              <a:spcBef>
                <a:spcPts val="0"/>
              </a:spcBef>
              <a:spcAft>
                <a:spcPts val="0"/>
              </a:spcAft>
            </a:pPr>
            <a:r>
              <a:rPr lang="en-US" dirty="0">
                <a:sym typeface="Calibri"/>
              </a:rPr>
              <a:t>“Bare” 5-Stage Pipeline</a:t>
            </a:r>
            <a:endParaRPr dirty="0">
              <a:sym typeface="Calibri"/>
            </a:endParaRPr>
          </a:p>
        </p:txBody>
      </p:sp>
      <p:sp>
        <p:nvSpPr>
          <p:cNvPr id="829" name="Google Shape;829;p45"/>
          <p:cNvSpPr txBox="1">
            <a:spLocks noGrp="1"/>
          </p:cNvSpPr>
          <p:nvPr>
            <p:ph type="body" idx="1"/>
          </p:nvPr>
        </p:nvSpPr>
        <p:spPr>
          <a:xfrm>
            <a:off x="762000" y="4876800"/>
            <a:ext cx="7683500" cy="10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dirty="0">
                <a:ea typeface="ＭＳ Ｐゴシック" charset="0"/>
                <a:cs typeface="Calibri" panose="020F0502020204030204" pitchFamily="34" charset="0"/>
                <a:sym typeface="Calibri"/>
              </a:rPr>
              <a:t>In a bare machine, the only kind of address is a physical address</a:t>
            </a:r>
            <a:endParaRPr dirty="0">
              <a:ea typeface="ＭＳ Ｐゴシック" charset="0"/>
              <a:cs typeface="Calibri" panose="020F0502020204030204" pitchFamily="34" charset="0"/>
            </a:endParaRPr>
          </a:p>
        </p:txBody>
      </p:sp>
      <p:cxnSp>
        <p:nvCxnSpPr>
          <p:cNvPr id="833" name="Google Shape;833;p45"/>
          <p:cNvCxnSpPr/>
          <p:nvPr/>
        </p:nvCxnSpPr>
        <p:spPr>
          <a:xfrm>
            <a:off x="5638800" y="2286000"/>
            <a:ext cx="1524000" cy="0"/>
          </a:xfrm>
          <a:prstGeom prst="straightConnector1">
            <a:avLst/>
          </a:prstGeom>
          <a:noFill/>
          <a:ln w="28575" cap="flat" cmpd="sng">
            <a:solidFill>
              <a:schemeClr val="dk1"/>
            </a:solidFill>
            <a:prstDash val="solid"/>
            <a:round/>
            <a:headEnd type="none" w="sm" len="sm"/>
            <a:tailEnd type="triangle" w="med" len="med"/>
          </a:ln>
        </p:spPr>
      </p:cxnSp>
      <p:cxnSp>
        <p:nvCxnSpPr>
          <p:cNvPr id="834" name="Google Shape;834;p45"/>
          <p:cNvCxnSpPr/>
          <p:nvPr/>
        </p:nvCxnSpPr>
        <p:spPr>
          <a:xfrm>
            <a:off x="8077200" y="2286000"/>
            <a:ext cx="685800" cy="0"/>
          </a:xfrm>
          <a:prstGeom prst="straightConnector1">
            <a:avLst/>
          </a:prstGeom>
          <a:noFill/>
          <a:ln w="28575" cap="flat" cmpd="sng">
            <a:solidFill>
              <a:schemeClr val="dk1"/>
            </a:solidFill>
            <a:prstDash val="solid"/>
            <a:round/>
            <a:headEnd type="none" w="sm" len="sm"/>
            <a:tailEnd type="triangle" w="med" len="med"/>
          </a:ln>
        </p:spPr>
      </p:cxnSp>
      <p:cxnSp>
        <p:nvCxnSpPr>
          <p:cNvPr id="835" name="Google Shape;835;p45"/>
          <p:cNvCxnSpPr/>
          <p:nvPr/>
        </p:nvCxnSpPr>
        <p:spPr>
          <a:xfrm>
            <a:off x="2895600" y="2286000"/>
            <a:ext cx="1905000" cy="0"/>
          </a:xfrm>
          <a:prstGeom prst="straightConnector1">
            <a:avLst/>
          </a:prstGeom>
          <a:noFill/>
          <a:ln w="28575" cap="flat" cmpd="sng">
            <a:solidFill>
              <a:schemeClr val="dk1"/>
            </a:solidFill>
            <a:prstDash val="solid"/>
            <a:round/>
            <a:headEnd type="none" w="sm" len="sm"/>
            <a:tailEnd type="none" w="sm" len="sm"/>
          </a:ln>
        </p:spPr>
      </p:cxnSp>
      <p:grpSp>
        <p:nvGrpSpPr>
          <p:cNvPr id="836" name="Google Shape;836;p45"/>
          <p:cNvGrpSpPr/>
          <p:nvPr/>
        </p:nvGrpSpPr>
        <p:grpSpPr>
          <a:xfrm>
            <a:off x="685800" y="1676400"/>
            <a:ext cx="304800" cy="1219200"/>
            <a:chOff x="336" y="1200"/>
            <a:chExt cx="144" cy="720"/>
          </a:xfrm>
        </p:grpSpPr>
        <p:sp>
          <p:nvSpPr>
            <p:cNvPr id="837" name="Google Shape;837;p45"/>
            <p:cNvSpPr/>
            <p:nvPr/>
          </p:nvSpPr>
          <p:spPr>
            <a:xfrm>
              <a:off x="336" y="1200"/>
              <a:ext cx="144" cy="720"/>
            </a:xfrm>
            <a:prstGeom prst="rect">
              <a:avLst/>
            </a:prstGeom>
            <a:solidFill>
              <a:schemeClr val="accent1"/>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PC</a:t>
              </a:r>
              <a:endParaRPr sz="1400" b="0" i="0" u="none" strike="noStrike" cap="none">
                <a:solidFill>
                  <a:srgbClr val="000000"/>
                </a:solidFill>
                <a:latin typeface="Arial"/>
                <a:ea typeface="Arial"/>
                <a:cs typeface="Arial"/>
                <a:sym typeface="Arial"/>
              </a:endParaRPr>
            </a:p>
          </p:txBody>
        </p:sp>
        <p:sp>
          <p:nvSpPr>
            <p:cNvPr id="838" name="Google Shape;838;p45"/>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39" name="Google Shape;839;p45"/>
          <p:cNvSpPr/>
          <p:nvPr/>
        </p:nvSpPr>
        <p:spPr>
          <a:xfrm>
            <a:off x="1981200" y="1752600"/>
            <a:ext cx="914400" cy="9906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Inst. Cache</a:t>
            </a:r>
            <a:endParaRPr sz="1400" b="0" i="0" u="none" strike="noStrike" cap="none">
              <a:solidFill>
                <a:srgbClr val="000000"/>
              </a:solidFill>
              <a:latin typeface="Arial"/>
              <a:ea typeface="Arial"/>
              <a:cs typeface="Arial"/>
              <a:sym typeface="Arial"/>
            </a:endParaRPr>
          </a:p>
        </p:txBody>
      </p:sp>
      <p:grpSp>
        <p:nvGrpSpPr>
          <p:cNvPr id="840" name="Google Shape;840;p45"/>
          <p:cNvGrpSpPr/>
          <p:nvPr/>
        </p:nvGrpSpPr>
        <p:grpSpPr>
          <a:xfrm>
            <a:off x="3048000" y="1676400"/>
            <a:ext cx="304800" cy="1219200"/>
            <a:chOff x="336" y="1200"/>
            <a:chExt cx="144" cy="720"/>
          </a:xfrm>
        </p:grpSpPr>
        <p:sp>
          <p:nvSpPr>
            <p:cNvPr id="841" name="Google Shape;841;p45"/>
            <p:cNvSpPr/>
            <p:nvPr/>
          </p:nvSpPr>
          <p:spPr>
            <a:xfrm>
              <a:off x="336" y="1200"/>
              <a:ext cx="144" cy="720"/>
            </a:xfrm>
            <a:prstGeom prst="rect">
              <a:avLst/>
            </a:prstGeom>
            <a:solidFill>
              <a:schemeClr val="accent1"/>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D</a:t>
              </a:r>
              <a:endParaRPr sz="1400" b="0" i="0" u="none" strike="noStrike" cap="none">
                <a:solidFill>
                  <a:srgbClr val="000000"/>
                </a:solidFill>
                <a:latin typeface="Arial"/>
                <a:ea typeface="Arial"/>
                <a:cs typeface="Arial"/>
                <a:sym typeface="Arial"/>
              </a:endParaRPr>
            </a:p>
          </p:txBody>
        </p:sp>
        <p:sp>
          <p:nvSpPr>
            <p:cNvPr id="842" name="Google Shape;842;p45"/>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43" name="Google Shape;843;p45"/>
          <p:cNvSpPr/>
          <p:nvPr/>
        </p:nvSpPr>
        <p:spPr>
          <a:xfrm>
            <a:off x="3505200" y="1752600"/>
            <a:ext cx="1066800" cy="9906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Decode</a:t>
            </a:r>
            <a:endParaRPr sz="1400" b="0" i="0" u="none" strike="noStrike" cap="none">
              <a:solidFill>
                <a:srgbClr val="000000"/>
              </a:solidFill>
              <a:latin typeface="Arial"/>
              <a:ea typeface="Arial"/>
              <a:cs typeface="Arial"/>
              <a:sym typeface="Arial"/>
            </a:endParaRPr>
          </a:p>
        </p:txBody>
      </p:sp>
      <p:grpSp>
        <p:nvGrpSpPr>
          <p:cNvPr id="844" name="Google Shape;844;p45"/>
          <p:cNvGrpSpPr/>
          <p:nvPr/>
        </p:nvGrpSpPr>
        <p:grpSpPr>
          <a:xfrm>
            <a:off x="4800600" y="1676400"/>
            <a:ext cx="304800" cy="1219200"/>
            <a:chOff x="336" y="1200"/>
            <a:chExt cx="144" cy="720"/>
          </a:xfrm>
        </p:grpSpPr>
        <p:sp>
          <p:nvSpPr>
            <p:cNvPr id="845" name="Google Shape;845;p45"/>
            <p:cNvSpPr/>
            <p:nvPr/>
          </p:nvSpPr>
          <p:spPr>
            <a:xfrm>
              <a:off x="336" y="1200"/>
              <a:ext cx="144" cy="720"/>
            </a:xfrm>
            <a:prstGeom prst="rect">
              <a:avLst/>
            </a:prstGeom>
            <a:solidFill>
              <a:schemeClr val="accent1"/>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46" name="Google Shape;846;p45"/>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47" name="Google Shape;847;p45"/>
          <p:cNvSpPr/>
          <p:nvPr/>
        </p:nvSpPr>
        <p:spPr>
          <a:xfrm>
            <a:off x="5257800" y="1752600"/>
            <a:ext cx="381000" cy="1066800"/>
          </a:xfrm>
          <a:custGeom>
            <a:avLst/>
            <a:gdLst/>
            <a:ahLst/>
            <a:cxnLst/>
            <a:rect l="l" t="t" r="r" b="b"/>
            <a:pathLst>
              <a:path w="120000" h="120000" extrusionOk="0">
                <a:moveTo>
                  <a:pt x="0" y="0"/>
                </a:moveTo>
                <a:lnTo>
                  <a:pt x="0" y="51428"/>
                </a:lnTo>
                <a:lnTo>
                  <a:pt x="24000" y="60000"/>
                </a:lnTo>
                <a:lnTo>
                  <a:pt x="0" y="68571"/>
                </a:lnTo>
                <a:lnTo>
                  <a:pt x="0" y="120000"/>
                </a:lnTo>
                <a:lnTo>
                  <a:pt x="120000" y="85714"/>
                </a:lnTo>
                <a:lnTo>
                  <a:pt x="120000" y="25714"/>
                </a:lnTo>
                <a:lnTo>
                  <a:pt x="0" y="0"/>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48" name="Google Shape;848;p45"/>
          <p:cNvGrpSpPr/>
          <p:nvPr/>
        </p:nvGrpSpPr>
        <p:grpSpPr>
          <a:xfrm>
            <a:off x="5791200" y="1676400"/>
            <a:ext cx="304800" cy="1219200"/>
            <a:chOff x="336" y="1200"/>
            <a:chExt cx="144" cy="720"/>
          </a:xfrm>
        </p:grpSpPr>
        <p:sp>
          <p:nvSpPr>
            <p:cNvPr id="849" name="Google Shape;849;p45"/>
            <p:cNvSpPr/>
            <p:nvPr/>
          </p:nvSpPr>
          <p:spPr>
            <a:xfrm>
              <a:off x="336" y="1200"/>
              <a:ext cx="144" cy="720"/>
            </a:xfrm>
            <a:prstGeom prst="rect">
              <a:avLst/>
            </a:prstGeom>
            <a:solidFill>
              <a:schemeClr val="accent1"/>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850" name="Google Shape;850;p45"/>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51" name="Google Shape;851;p45"/>
          <p:cNvSpPr/>
          <p:nvPr/>
        </p:nvSpPr>
        <p:spPr>
          <a:xfrm>
            <a:off x="7162800" y="1752600"/>
            <a:ext cx="914400" cy="9906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Data Cache</a:t>
            </a:r>
            <a:endParaRPr sz="1400" b="0" i="0" u="none" strike="noStrike" cap="none">
              <a:solidFill>
                <a:srgbClr val="000000"/>
              </a:solidFill>
              <a:latin typeface="Arial"/>
              <a:ea typeface="Arial"/>
              <a:cs typeface="Arial"/>
              <a:sym typeface="Arial"/>
            </a:endParaRPr>
          </a:p>
        </p:txBody>
      </p:sp>
      <p:grpSp>
        <p:nvGrpSpPr>
          <p:cNvPr id="852" name="Google Shape;852;p45"/>
          <p:cNvGrpSpPr/>
          <p:nvPr/>
        </p:nvGrpSpPr>
        <p:grpSpPr>
          <a:xfrm>
            <a:off x="8229600" y="1676400"/>
            <a:ext cx="304800" cy="1219200"/>
            <a:chOff x="336" y="1200"/>
            <a:chExt cx="144" cy="720"/>
          </a:xfrm>
        </p:grpSpPr>
        <p:sp>
          <p:nvSpPr>
            <p:cNvPr id="853" name="Google Shape;853;p45"/>
            <p:cNvSpPr/>
            <p:nvPr/>
          </p:nvSpPr>
          <p:spPr>
            <a:xfrm>
              <a:off x="336" y="1200"/>
              <a:ext cx="144" cy="720"/>
            </a:xfrm>
            <a:prstGeom prst="rect">
              <a:avLst/>
            </a:prstGeom>
            <a:solidFill>
              <a:schemeClr val="accent1"/>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854" name="Google Shape;854;p45"/>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cxnSp>
        <p:nvCxnSpPr>
          <p:cNvPr id="855" name="Google Shape;855;p45"/>
          <p:cNvCxnSpPr/>
          <p:nvPr/>
        </p:nvCxnSpPr>
        <p:spPr>
          <a:xfrm>
            <a:off x="5105400" y="1981200"/>
            <a:ext cx="152400" cy="0"/>
          </a:xfrm>
          <a:prstGeom prst="straightConnector1">
            <a:avLst/>
          </a:prstGeom>
          <a:noFill/>
          <a:ln w="28575" cap="flat" cmpd="sng">
            <a:solidFill>
              <a:schemeClr val="dk1"/>
            </a:solidFill>
            <a:prstDash val="solid"/>
            <a:round/>
            <a:headEnd type="none" w="sm" len="sm"/>
            <a:tailEnd type="none" w="sm" len="sm"/>
          </a:ln>
        </p:spPr>
      </p:cxnSp>
      <p:cxnSp>
        <p:nvCxnSpPr>
          <p:cNvPr id="856" name="Google Shape;856;p45"/>
          <p:cNvCxnSpPr/>
          <p:nvPr/>
        </p:nvCxnSpPr>
        <p:spPr>
          <a:xfrm>
            <a:off x="5105400" y="2590800"/>
            <a:ext cx="152400" cy="0"/>
          </a:xfrm>
          <a:prstGeom prst="straightConnector1">
            <a:avLst/>
          </a:prstGeom>
          <a:noFill/>
          <a:ln w="28575" cap="flat" cmpd="sng">
            <a:solidFill>
              <a:schemeClr val="dk1"/>
            </a:solidFill>
            <a:prstDash val="solid"/>
            <a:round/>
            <a:headEnd type="none" w="sm" len="sm"/>
            <a:tailEnd type="none" w="sm" len="sm"/>
          </a:ln>
        </p:spPr>
      </p:cxnSp>
      <p:sp>
        <p:nvSpPr>
          <p:cNvPr id="857" name="Google Shape;857;p45"/>
          <p:cNvSpPr txBox="1"/>
          <p:nvPr/>
        </p:nvSpPr>
        <p:spPr>
          <a:xfrm>
            <a:off x="5310188" y="2133600"/>
            <a:ext cx="350837" cy="336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cxnSp>
        <p:nvCxnSpPr>
          <p:cNvPr id="858" name="Google Shape;858;p45"/>
          <p:cNvCxnSpPr/>
          <p:nvPr/>
        </p:nvCxnSpPr>
        <p:spPr>
          <a:xfrm>
            <a:off x="990600" y="2286000"/>
            <a:ext cx="990600" cy="0"/>
          </a:xfrm>
          <a:prstGeom prst="straightConnector1">
            <a:avLst/>
          </a:prstGeom>
          <a:noFill/>
          <a:ln w="28575" cap="flat" cmpd="sng">
            <a:solidFill>
              <a:schemeClr val="dk1"/>
            </a:solidFill>
            <a:prstDash val="solid"/>
            <a:round/>
            <a:headEnd type="none" w="sm" len="sm"/>
            <a:tailEnd type="triangle" w="med" len="med"/>
          </a:ln>
        </p:spPr>
      </p:cxnSp>
      <p:sp>
        <p:nvSpPr>
          <p:cNvPr id="859" name="Google Shape;859;p45"/>
          <p:cNvSpPr/>
          <p:nvPr/>
        </p:nvSpPr>
        <p:spPr>
          <a:xfrm>
            <a:off x="3429000" y="4191000"/>
            <a:ext cx="3276600" cy="3810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Main Memory (DRAM)</a:t>
            </a:r>
            <a:endParaRPr sz="1400" b="0" i="0" u="none" strike="noStrike" cap="none">
              <a:solidFill>
                <a:srgbClr val="000000"/>
              </a:solidFill>
              <a:latin typeface="Arial"/>
              <a:ea typeface="Arial"/>
              <a:cs typeface="Arial"/>
              <a:sym typeface="Arial"/>
            </a:endParaRPr>
          </a:p>
        </p:txBody>
      </p:sp>
      <p:sp>
        <p:nvSpPr>
          <p:cNvPr id="860" name="Google Shape;860;p45"/>
          <p:cNvSpPr/>
          <p:nvPr/>
        </p:nvSpPr>
        <p:spPr>
          <a:xfrm>
            <a:off x="3733800" y="3124200"/>
            <a:ext cx="2667000" cy="6096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Memory Controller</a:t>
            </a:r>
            <a:endParaRPr sz="1400" b="0" i="0" u="none" strike="noStrike" cap="none">
              <a:solidFill>
                <a:srgbClr val="000000"/>
              </a:solidFill>
              <a:latin typeface="Arial"/>
              <a:ea typeface="Arial"/>
              <a:cs typeface="Arial"/>
              <a:sym typeface="Arial"/>
            </a:endParaRPr>
          </a:p>
        </p:txBody>
      </p:sp>
      <p:sp>
        <p:nvSpPr>
          <p:cNvPr id="861" name="Google Shape;861;p45"/>
          <p:cNvSpPr/>
          <p:nvPr/>
        </p:nvSpPr>
        <p:spPr>
          <a:xfrm>
            <a:off x="6400800" y="2743200"/>
            <a:ext cx="1295400" cy="609600"/>
          </a:xfrm>
          <a:custGeom>
            <a:avLst/>
            <a:gdLst/>
            <a:ahLst/>
            <a:cxnLst/>
            <a:rect l="l" t="t" r="r" b="b"/>
            <a:pathLst>
              <a:path w="120000" h="120000" extrusionOk="0">
                <a:moveTo>
                  <a:pt x="120000" y="0"/>
                </a:moveTo>
                <a:lnTo>
                  <a:pt x="120000" y="120000"/>
                </a:lnTo>
                <a:lnTo>
                  <a:pt x="0" y="120000"/>
                </a:lnTo>
              </a:path>
            </a:pathLst>
          </a:custGeom>
          <a:noFill/>
          <a:ln w="28575" cap="flat" cmpd="sng">
            <a:solidFill>
              <a:schemeClr val="dk1"/>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2" name="Google Shape;862;p45"/>
          <p:cNvSpPr/>
          <p:nvPr/>
        </p:nvSpPr>
        <p:spPr>
          <a:xfrm flipH="1">
            <a:off x="2438400" y="2743200"/>
            <a:ext cx="1295400" cy="609600"/>
          </a:xfrm>
          <a:custGeom>
            <a:avLst/>
            <a:gdLst/>
            <a:ahLst/>
            <a:cxnLst/>
            <a:rect l="l" t="t" r="r" b="b"/>
            <a:pathLst>
              <a:path w="120000" h="120000" extrusionOk="0">
                <a:moveTo>
                  <a:pt x="120000" y="0"/>
                </a:moveTo>
                <a:lnTo>
                  <a:pt x="120000" y="120000"/>
                </a:lnTo>
                <a:lnTo>
                  <a:pt x="0" y="120000"/>
                </a:lnTo>
              </a:path>
            </a:pathLst>
          </a:custGeom>
          <a:noFill/>
          <a:ln w="28575" cap="flat" cmpd="sng">
            <a:solidFill>
              <a:schemeClr val="dk1"/>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863" name="Google Shape;863;p45"/>
          <p:cNvCxnSpPr/>
          <p:nvPr/>
        </p:nvCxnSpPr>
        <p:spPr>
          <a:xfrm>
            <a:off x="5105400" y="3733800"/>
            <a:ext cx="0" cy="457200"/>
          </a:xfrm>
          <a:prstGeom prst="straightConnector1">
            <a:avLst/>
          </a:prstGeom>
          <a:noFill/>
          <a:ln w="28575" cap="flat" cmpd="sng">
            <a:solidFill>
              <a:schemeClr val="dk1"/>
            </a:solidFill>
            <a:prstDash val="solid"/>
            <a:round/>
            <a:headEnd type="triangle" w="med" len="med"/>
            <a:tailEnd type="triangle" w="med" len="med"/>
          </a:ln>
        </p:spPr>
      </p:cxnSp>
      <p:sp>
        <p:nvSpPr>
          <p:cNvPr id="864" name="Google Shape;864;p45"/>
          <p:cNvSpPr txBox="1"/>
          <p:nvPr/>
        </p:nvSpPr>
        <p:spPr>
          <a:xfrm>
            <a:off x="1004093" y="1612900"/>
            <a:ext cx="1116013" cy="6413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i="0" u="none" strike="noStrike" cap="none" dirty="0">
                <a:solidFill>
                  <a:schemeClr val="dk1"/>
                </a:solidFill>
                <a:latin typeface="Calibri"/>
                <a:ea typeface="Calibri"/>
                <a:cs typeface="Calibri"/>
                <a:sym typeface="Calibri"/>
              </a:rPr>
              <a:t>Physical Address</a:t>
            </a:r>
            <a:endParaRPr sz="1400" i="0" u="none" strike="noStrike" cap="none" dirty="0">
              <a:solidFill>
                <a:srgbClr val="000000"/>
              </a:solidFill>
              <a:latin typeface="Arial"/>
              <a:ea typeface="Arial"/>
              <a:cs typeface="Arial"/>
              <a:sym typeface="Arial"/>
            </a:endParaRPr>
          </a:p>
        </p:txBody>
      </p:sp>
      <p:sp>
        <p:nvSpPr>
          <p:cNvPr id="865" name="Google Shape;865;p45"/>
          <p:cNvSpPr txBox="1"/>
          <p:nvPr/>
        </p:nvSpPr>
        <p:spPr>
          <a:xfrm>
            <a:off x="6122987" y="1660525"/>
            <a:ext cx="1116013" cy="6413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i="0" u="none" strike="noStrike" cap="none" dirty="0">
                <a:solidFill>
                  <a:schemeClr val="dk1"/>
                </a:solidFill>
                <a:latin typeface="Calibri"/>
                <a:ea typeface="Calibri"/>
                <a:cs typeface="Calibri"/>
                <a:sym typeface="Calibri"/>
              </a:rPr>
              <a:t>Physical Address</a:t>
            </a:r>
            <a:endParaRPr sz="1400" i="0" u="none" strike="noStrike" cap="none" dirty="0">
              <a:solidFill>
                <a:srgbClr val="000000"/>
              </a:solidFill>
              <a:latin typeface="Arial"/>
              <a:ea typeface="Arial"/>
              <a:cs typeface="Arial"/>
              <a:sym typeface="Arial"/>
            </a:endParaRPr>
          </a:p>
        </p:txBody>
      </p:sp>
      <p:sp>
        <p:nvSpPr>
          <p:cNvPr id="866" name="Google Shape;866;p45"/>
          <p:cNvSpPr txBox="1"/>
          <p:nvPr/>
        </p:nvSpPr>
        <p:spPr>
          <a:xfrm>
            <a:off x="7113587" y="3276600"/>
            <a:ext cx="1116013" cy="6413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Physical Address</a:t>
            </a:r>
            <a:endParaRPr sz="1400" b="0" i="0" u="none" strike="noStrike" cap="none">
              <a:solidFill>
                <a:srgbClr val="000000"/>
              </a:solidFill>
              <a:latin typeface="Arial"/>
              <a:ea typeface="Arial"/>
              <a:cs typeface="Arial"/>
              <a:sym typeface="Arial"/>
            </a:endParaRPr>
          </a:p>
        </p:txBody>
      </p:sp>
      <p:sp>
        <p:nvSpPr>
          <p:cNvPr id="867" name="Google Shape;867;p45"/>
          <p:cNvSpPr txBox="1"/>
          <p:nvPr/>
        </p:nvSpPr>
        <p:spPr>
          <a:xfrm>
            <a:off x="1828800" y="3276600"/>
            <a:ext cx="1116013" cy="6413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Physical Address</a:t>
            </a:r>
            <a:endParaRPr sz="1400" b="0" i="0" u="none" strike="noStrike" cap="none">
              <a:solidFill>
                <a:srgbClr val="000000"/>
              </a:solidFill>
              <a:latin typeface="Arial"/>
              <a:ea typeface="Arial"/>
              <a:cs typeface="Arial"/>
              <a:sym typeface="Arial"/>
            </a:endParaRPr>
          </a:p>
        </p:txBody>
      </p:sp>
      <p:sp>
        <p:nvSpPr>
          <p:cNvPr id="868" name="Google Shape;868;p45"/>
          <p:cNvSpPr txBox="1"/>
          <p:nvPr/>
        </p:nvSpPr>
        <p:spPr>
          <a:xfrm>
            <a:off x="5105400" y="3733800"/>
            <a:ext cx="2438400" cy="3667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Physical Address</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63115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6"/>
          <p:cNvSpPr txBox="1">
            <a:spLocks noGrp="1"/>
          </p:cNvSpPr>
          <p:nvPr>
            <p:ph type="title"/>
          </p:nvPr>
        </p:nvSpPr>
        <p:spPr>
          <a:xfrm>
            <a:off x="361138" y="188640"/>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ym typeface="Calibri"/>
              </a:rPr>
              <a:t>Virtual address and Physical Address</a:t>
            </a:r>
            <a:endParaRPr dirty="0"/>
          </a:p>
        </p:txBody>
      </p:sp>
      <p:cxnSp>
        <p:nvCxnSpPr>
          <p:cNvPr id="880" name="Google Shape;880;p46"/>
          <p:cNvCxnSpPr/>
          <p:nvPr/>
        </p:nvCxnSpPr>
        <p:spPr>
          <a:xfrm>
            <a:off x="5774748" y="3105195"/>
            <a:ext cx="1524000" cy="0"/>
          </a:xfrm>
          <a:prstGeom prst="straightConnector1">
            <a:avLst/>
          </a:prstGeom>
          <a:noFill/>
          <a:ln w="28575" cap="flat" cmpd="sng">
            <a:solidFill>
              <a:schemeClr val="dk1"/>
            </a:solidFill>
            <a:prstDash val="solid"/>
            <a:round/>
            <a:headEnd type="none" w="sm" len="sm"/>
            <a:tailEnd type="triangle" w="lg" len="lg"/>
          </a:ln>
        </p:spPr>
      </p:cxnSp>
      <p:cxnSp>
        <p:nvCxnSpPr>
          <p:cNvPr id="881" name="Google Shape;881;p46"/>
          <p:cNvCxnSpPr/>
          <p:nvPr/>
        </p:nvCxnSpPr>
        <p:spPr>
          <a:xfrm>
            <a:off x="8213148" y="3105195"/>
            <a:ext cx="685800" cy="0"/>
          </a:xfrm>
          <a:prstGeom prst="straightConnector1">
            <a:avLst/>
          </a:prstGeom>
          <a:noFill/>
          <a:ln w="28575" cap="flat" cmpd="sng">
            <a:solidFill>
              <a:schemeClr val="dk1"/>
            </a:solidFill>
            <a:prstDash val="solid"/>
            <a:round/>
            <a:headEnd type="none" w="sm" len="sm"/>
            <a:tailEnd type="triangle" w="lg" len="lg"/>
          </a:ln>
        </p:spPr>
      </p:cxnSp>
      <p:cxnSp>
        <p:nvCxnSpPr>
          <p:cNvPr id="882" name="Google Shape;882;p46"/>
          <p:cNvCxnSpPr/>
          <p:nvPr/>
        </p:nvCxnSpPr>
        <p:spPr>
          <a:xfrm>
            <a:off x="3031548" y="3105195"/>
            <a:ext cx="1905000" cy="0"/>
          </a:xfrm>
          <a:prstGeom prst="straightConnector1">
            <a:avLst/>
          </a:prstGeom>
          <a:noFill/>
          <a:ln w="28575" cap="flat" cmpd="sng">
            <a:solidFill>
              <a:schemeClr val="dk1"/>
            </a:solidFill>
            <a:prstDash val="solid"/>
            <a:round/>
            <a:headEnd type="none" w="sm" len="sm"/>
            <a:tailEnd type="none" w="sm" len="sm"/>
          </a:ln>
        </p:spPr>
      </p:cxnSp>
      <p:grpSp>
        <p:nvGrpSpPr>
          <p:cNvPr id="883" name="Google Shape;883;p46"/>
          <p:cNvGrpSpPr/>
          <p:nvPr/>
        </p:nvGrpSpPr>
        <p:grpSpPr>
          <a:xfrm>
            <a:off x="821748" y="2495595"/>
            <a:ext cx="304800" cy="1219200"/>
            <a:chOff x="336" y="1200"/>
            <a:chExt cx="144" cy="720"/>
          </a:xfrm>
        </p:grpSpPr>
        <p:sp>
          <p:nvSpPr>
            <p:cNvPr id="884" name="Google Shape;884;p46"/>
            <p:cNvSpPr/>
            <p:nvPr/>
          </p:nvSpPr>
          <p:spPr>
            <a:xfrm>
              <a:off x="336" y="1200"/>
              <a:ext cx="144" cy="720"/>
            </a:xfrm>
            <a:prstGeom prst="rect">
              <a:avLst/>
            </a:prstGeom>
            <a:solidFill>
              <a:schemeClr val="accent1"/>
            </a:solidFill>
            <a:ln w="12700"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PC</a:t>
              </a:r>
              <a:endParaRPr sz="1400" b="0" i="0" u="none" strike="noStrike" cap="none">
                <a:solidFill>
                  <a:srgbClr val="000000"/>
                </a:solidFill>
                <a:latin typeface="Arial"/>
                <a:ea typeface="Arial"/>
                <a:cs typeface="Arial"/>
                <a:sym typeface="Arial"/>
              </a:endParaRPr>
            </a:p>
          </p:txBody>
        </p:sp>
        <p:sp>
          <p:nvSpPr>
            <p:cNvPr id="885" name="Google Shape;885;p46"/>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86" name="Google Shape;886;p46"/>
          <p:cNvSpPr/>
          <p:nvPr/>
        </p:nvSpPr>
        <p:spPr>
          <a:xfrm>
            <a:off x="2117148" y="2724195"/>
            <a:ext cx="914400" cy="6858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Inst. Cache</a:t>
            </a:r>
            <a:endParaRPr sz="1400" b="0" i="0" u="none" strike="noStrike" cap="none">
              <a:solidFill>
                <a:srgbClr val="000000"/>
              </a:solidFill>
              <a:latin typeface="Arial"/>
              <a:ea typeface="Arial"/>
              <a:cs typeface="Arial"/>
              <a:sym typeface="Arial"/>
            </a:endParaRPr>
          </a:p>
        </p:txBody>
      </p:sp>
      <p:grpSp>
        <p:nvGrpSpPr>
          <p:cNvPr id="887" name="Google Shape;887;p46"/>
          <p:cNvGrpSpPr/>
          <p:nvPr/>
        </p:nvGrpSpPr>
        <p:grpSpPr>
          <a:xfrm>
            <a:off x="3183948" y="2495595"/>
            <a:ext cx="304800" cy="1219200"/>
            <a:chOff x="336" y="1200"/>
            <a:chExt cx="144" cy="720"/>
          </a:xfrm>
        </p:grpSpPr>
        <p:sp>
          <p:nvSpPr>
            <p:cNvPr id="888" name="Google Shape;888;p46"/>
            <p:cNvSpPr/>
            <p:nvPr/>
          </p:nvSpPr>
          <p:spPr>
            <a:xfrm>
              <a:off x="336" y="1200"/>
              <a:ext cx="144" cy="720"/>
            </a:xfrm>
            <a:prstGeom prst="rect">
              <a:avLst/>
            </a:prstGeom>
            <a:solidFill>
              <a:schemeClr val="accent1"/>
            </a:solidFill>
            <a:ln w="12700"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D</a:t>
              </a:r>
              <a:endParaRPr sz="1400" b="0" i="0" u="none" strike="noStrike" cap="none">
                <a:solidFill>
                  <a:srgbClr val="000000"/>
                </a:solidFill>
                <a:latin typeface="Arial"/>
                <a:ea typeface="Arial"/>
                <a:cs typeface="Arial"/>
                <a:sym typeface="Arial"/>
              </a:endParaRPr>
            </a:p>
          </p:txBody>
        </p:sp>
        <p:sp>
          <p:nvSpPr>
            <p:cNvPr id="889" name="Google Shape;889;p46"/>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90" name="Google Shape;890;p46"/>
          <p:cNvSpPr/>
          <p:nvPr/>
        </p:nvSpPr>
        <p:spPr>
          <a:xfrm>
            <a:off x="3641148" y="2571795"/>
            <a:ext cx="1066800" cy="9906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Decode</a:t>
            </a:r>
            <a:endParaRPr sz="1400" b="0" i="0" u="none" strike="noStrike" cap="none">
              <a:solidFill>
                <a:srgbClr val="000000"/>
              </a:solidFill>
              <a:latin typeface="Arial"/>
              <a:ea typeface="Arial"/>
              <a:cs typeface="Arial"/>
              <a:sym typeface="Arial"/>
            </a:endParaRPr>
          </a:p>
        </p:txBody>
      </p:sp>
      <p:grpSp>
        <p:nvGrpSpPr>
          <p:cNvPr id="891" name="Google Shape;891;p46"/>
          <p:cNvGrpSpPr/>
          <p:nvPr/>
        </p:nvGrpSpPr>
        <p:grpSpPr>
          <a:xfrm>
            <a:off x="4936548" y="2495595"/>
            <a:ext cx="304800" cy="1219200"/>
            <a:chOff x="336" y="1200"/>
            <a:chExt cx="144" cy="720"/>
          </a:xfrm>
        </p:grpSpPr>
        <p:sp>
          <p:nvSpPr>
            <p:cNvPr id="892" name="Google Shape;892;p46"/>
            <p:cNvSpPr/>
            <p:nvPr/>
          </p:nvSpPr>
          <p:spPr>
            <a:xfrm>
              <a:off x="336" y="1200"/>
              <a:ext cx="144" cy="720"/>
            </a:xfrm>
            <a:prstGeom prst="rect">
              <a:avLst/>
            </a:prstGeom>
            <a:solidFill>
              <a:schemeClr val="accent1"/>
            </a:solidFill>
            <a:ln w="12700"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E</a:t>
              </a:r>
              <a:endParaRPr sz="1400" b="0" i="0" u="none" strike="noStrike" cap="none">
                <a:solidFill>
                  <a:srgbClr val="000000"/>
                </a:solidFill>
                <a:latin typeface="Arial"/>
                <a:ea typeface="Arial"/>
                <a:cs typeface="Arial"/>
                <a:sym typeface="Arial"/>
              </a:endParaRPr>
            </a:p>
          </p:txBody>
        </p:sp>
        <p:sp>
          <p:nvSpPr>
            <p:cNvPr id="893" name="Google Shape;893;p46"/>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94" name="Google Shape;894;p46"/>
          <p:cNvSpPr/>
          <p:nvPr/>
        </p:nvSpPr>
        <p:spPr>
          <a:xfrm>
            <a:off x="5393748" y="2571795"/>
            <a:ext cx="381000" cy="1066800"/>
          </a:xfrm>
          <a:custGeom>
            <a:avLst/>
            <a:gdLst/>
            <a:ahLst/>
            <a:cxnLst/>
            <a:rect l="l" t="t" r="r" b="b"/>
            <a:pathLst>
              <a:path w="120000" h="120000" extrusionOk="0">
                <a:moveTo>
                  <a:pt x="0" y="0"/>
                </a:moveTo>
                <a:lnTo>
                  <a:pt x="0" y="51428"/>
                </a:lnTo>
                <a:lnTo>
                  <a:pt x="24000" y="60000"/>
                </a:lnTo>
                <a:lnTo>
                  <a:pt x="0" y="68571"/>
                </a:lnTo>
                <a:lnTo>
                  <a:pt x="0" y="120000"/>
                </a:lnTo>
                <a:lnTo>
                  <a:pt x="120000" y="85714"/>
                </a:lnTo>
                <a:lnTo>
                  <a:pt x="120000" y="25714"/>
                </a:lnTo>
                <a:lnTo>
                  <a:pt x="0" y="0"/>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95" name="Google Shape;895;p46"/>
          <p:cNvGrpSpPr/>
          <p:nvPr/>
        </p:nvGrpSpPr>
        <p:grpSpPr>
          <a:xfrm>
            <a:off x="5927148" y="2495595"/>
            <a:ext cx="304800" cy="1219200"/>
            <a:chOff x="336" y="1200"/>
            <a:chExt cx="144" cy="720"/>
          </a:xfrm>
        </p:grpSpPr>
        <p:sp>
          <p:nvSpPr>
            <p:cNvPr id="896" name="Google Shape;896;p46"/>
            <p:cNvSpPr/>
            <p:nvPr/>
          </p:nvSpPr>
          <p:spPr>
            <a:xfrm>
              <a:off x="336" y="1200"/>
              <a:ext cx="144" cy="720"/>
            </a:xfrm>
            <a:prstGeom prst="rect">
              <a:avLst/>
            </a:prstGeom>
            <a:solidFill>
              <a:schemeClr val="accent1"/>
            </a:solidFill>
            <a:ln w="12700"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M</a:t>
              </a:r>
              <a:endParaRPr sz="1400" b="0" i="0" u="none" strike="noStrike" cap="none">
                <a:solidFill>
                  <a:srgbClr val="000000"/>
                </a:solidFill>
                <a:latin typeface="Arial"/>
                <a:ea typeface="Arial"/>
                <a:cs typeface="Arial"/>
                <a:sym typeface="Arial"/>
              </a:endParaRPr>
            </a:p>
          </p:txBody>
        </p:sp>
        <p:sp>
          <p:nvSpPr>
            <p:cNvPr id="897" name="Google Shape;897;p46"/>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98" name="Google Shape;898;p46"/>
          <p:cNvSpPr/>
          <p:nvPr/>
        </p:nvSpPr>
        <p:spPr>
          <a:xfrm>
            <a:off x="7298748" y="2647995"/>
            <a:ext cx="914400" cy="6858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Data Cache</a:t>
            </a:r>
            <a:endParaRPr sz="1400" b="0" i="0" u="none" strike="noStrike" cap="none">
              <a:solidFill>
                <a:srgbClr val="000000"/>
              </a:solidFill>
              <a:latin typeface="Arial"/>
              <a:ea typeface="Arial"/>
              <a:cs typeface="Arial"/>
              <a:sym typeface="Arial"/>
            </a:endParaRPr>
          </a:p>
        </p:txBody>
      </p:sp>
      <p:grpSp>
        <p:nvGrpSpPr>
          <p:cNvPr id="899" name="Google Shape;899;p46"/>
          <p:cNvGrpSpPr/>
          <p:nvPr/>
        </p:nvGrpSpPr>
        <p:grpSpPr>
          <a:xfrm>
            <a:off x="8365548" y="2495595"/>
            <a:ext cx="304800" cy="1219200"/>
            <a:chOff x="336" y="1200"/>
            <a:chExt cx="144" cy="720"/>
          </a:xfrm>
        </p:grpSpPr>
        <p:sp>
          <p:nvSpPr>
            <p:cNvPr id="900" name="Google Shape;900;p46"/>
            <p:cNvSpPr/>
            <p:nvPr/>
          </p:nvSpPr>
          <p:spPr>
            <a:xfrm>
              <a:off x="336" y="1200"/>
              <a:ext cx="144" cy="720"/>
            </a:xfrm>
            <a:prstGeom prst="rect">
              <a:avLst/>
            </a:prstGeom>
            <a:solidFill>
              <a:schemeClr val="accent1"/>
            </a:solidFill>
            <a:ln w="12700"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W</a:t>
              </a:r>
              <a:endParaRPr sz="1400" b="0" i="0" u="none" strike="noStrike" cap="none">
                <a:solidFill>
                  <a:srgbClr val="000000"/>
                </a:solidFill>
                <a:latin typeface="Arial"/>
                <a:ea typeface="Arial"/>
                <a:cs typeface="Arial"/>
                <a:sym typeface="Arial"/>
              </a:endParaRPr>
            </a:p>
          </p:txBody>
        </p:sp>
        <p:sp>
          <p:nvSpPr>
            <p:cNvPr id="901" name="Google Shape;901;p46"/>
            <p:cNvSpPr/>
            <p:nvPr/>
          </p:nvSpPr>
          <p:spPr>
            <a:xfrm>
              <a:off x="336" y="1785"/>
              <a:ext cx="144" cy="135"/>
            </a:xfrm>
            <a:custGeom>
              <a:avLst/>
              <a:gdLst/>
              <a:ahLst/>
              <a:cxnLst/>
              <a:rect l="l" t="t" r="r" b="b"/>
              <a:pathLst>
                <a:path w="120000" h="120000" extrusionOk="0">
                  <a:moveTo>
                    <a:pt x="0" y="120000"/>
                  </a:moveTo>
                  <a:lnTo>
                    <a:pt x="60000" y="0"/>
                  </a:lnTo>
                  <a:lnTo>
                    <a:pt x="120000" y="120000"/>
                  </a:lnTo>
                </a:path>
              </a:pathLst>
            </a:custGeom>
            <a:solidFill>
              <a:schemeClr val="accent1"/>
            </a:solid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902" name="Google Shape;902;p46"/>
          <p:cNvCxnSpPr/>
          <p:nvPr/>
        </p:nvCxnSpPr>
        <p:spPr>
          <a:xfrm>
            <a:off x="5241348" y="2800395"/>
            <a:ext cx="152400" cy="0"/>
          </a:xfrm>
          <a:prstGeom prst="straightConnector1">
            <a:avLst/>
          </a:prstGeom>
          <a:noFill/>
          <a:ln w="28575" cap="flat" cmpd="sng">
            <a:solidFill>
              <a:schemeClr val="dk1"/>
            </a:solidFill>
            <a:prstDash val="solid"/>
            <a:round/>
            <a:headEnd type="none" w="sm" len="sm"/>
            <a:tailEnd type="none" w="sm" len="sm"/>
          </a:ln>
        </p:spPr>
      </p:cxnSp>
      <p:cxnSp>
        <p:nvCxnSpPr>
          <p:cNvPr id="903" name="Google Shape;903;p46"/>
          <p:cNvCxnSpPr/>
          <p:nvPr/>
        </p:nvCxnSpPr>
        <p:spPr>
          <a:xfrm>
            <a:off x="5241348" y="3409995"/>
            <a:ext cx="152400" cy="0"/>
          </a:xfrm>
          <a:prstGeom prst="straightConnector1">
            <a:avLst/>
          </a:prstGeom>
          <a:noFill/>
          <a:ln w="28575" cap="flat" cmpd="sng">
            <a:solidFill>
              <a:schemeClr val="dk1"/>
            </a:solidFill>
            <a:prstDash val="solid"/>
            <a:round/>
            <a:headEnd type="none" w="sm" len="sm"/>
            <a:tailEnd type="none" w="sm" len="sm"/>
          </a:ln>
        </p:spPr>
      </p:cxnSp>
      <p:sp>
        <p:nvSpPr>
          <p:cNvPr id="904" name="Google Shape;904;p46"/>
          <p:cNvSpPr txBox="1"/>
          <p:nvPr/>
        </p:nvSpPr>
        <p:spPr>
          <a:xfrm>
            <a:off x="5446136" y="2952795"/>
            <a:ext cx="350837" cy="336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cxnSp>
        <p:nvCxnSpPr>
          <p:cNvPr id="905" name="Google Shape;905;p46"/>
          <p:cNvCxnSpPr/>
          <p:nvPr/>
        </p:nvCxnSpPr>
        <p:spPr>
          <a:xfrm>
            <a:off x="1126548" y="3105195"/>
            <a:ext cx="990600" cy="0"/>
          </a:xfrm>
          <a:prstGeom prst="straightConnector1">
            <a:avLst/>
          </a:prstGeom>
          <a:noFill/>
          <a:ln w="28575" cap="flat" cmpd="sng">
            <a:solidFill>
              <a:schemeClr val="dk1"/>
            </a:solidFill>
            <a:prstDash val="solid"/>
            <a:round/>
            <a:headEnd type="none" w="sm" len="sm"/>
            <a:tailEnd type="triangle" w="lg" len="lg"/>
          </a:ln>
        </p:spPr>
      </p:cxnSp>
      <p:sp>
        <p:nvSpPr>
          <p:cNvPr id="906" name="Google Shape;906;p46"/>
          <p:cNvSpPr/>
          <p:nvPr/>
        </p:nvSpPr>
        <p:spPr>
          <a:xfrm>
            <a:off x="3564948" y="5695995"/>
            <a:ext cx="3276600" cy="3810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Main Memory (DRAM)</a:t>
            </a:r>
            <a:endParaRPr sz="1400" b="0" i="0" u="none" strike="noStrike" cap="none">
              <a:solidFill>
                <a:srgbClr val="000000"/>
              </a:solidFill>
              <a:latin typeface="Arial"/>
              <a:ea typeface="Arial"/>
              <a:cs typeface="Arial"/>
              <a:sym typeface="Arial"/>
            </a:endParaRPr>
          </a:p>
        </p:txBody>
      </p:sp>
      <p:sp>
        <p:nvSpPr>
          <p:cNvPr id="907" name="Google Shape;907;p46"/>
          <p:cNvSpPr/>
          <p:nvPr/>
        </p:nvSpPr>
        <p:spPr>
          <a:xfrm>
            <a:off x="3869748" y="4629195"/>
            <a:ext cx="2667000" cy="609600"/>
          </a:xfrm>
          <a:prstGeom prst="rect">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Memory Controller</a:t>
            </a:r>
            <a:endParaRPr sz="1400" b="0" i="0" u="none" strike="noStrike" cap="none">
              <a:solidFill>
                <a:srgbClr val="000000"/>
              </a:solidFill>
              <a:latin typeface="Arial"/>
              <a:ea typeface="Arial"/>
              <a:cs typeface="Arial"/>
              <a:sym typeface="Arial"/>
            </a:endParaRPr>
          </a:p>
        </p:txBody>
      </p:sp>
      <p:sp>
        <p:nvSpPr>
          <p:cNvPr id="908" name="Google Shape;908;p46"/>
          <p:cNvSpPr/>
          <p:nvPr/>
        </p:nvSpPr>
        <p:spPr>
          <a:xfrm>
            <a:off x="6536748" y="3333795"/>
            <a:ext cx="1295400" cy="1600200"/>
          </a:xfrm>
          <a:custGeom>
            <a:avLst/>
            <a:gdLst/>
            <a:ahLst/>
            <a:cxnLst/>
            <a:rect l="l" t="t" r="r" b="b"/>
            <a:pathLst>
              <a:path w="120000" h="120000" extrusionOk="0">
                <a:moveTo>
                  <a:pt x="120000" y="0"/>
                </a:moveTo>
                <a:lnTo>
                  <a:pt x="120000" y="120000"/>
                </a:lnTo>
                <a:lnTo>
                  <a:pt x="0" y="120000"/>
                </a:lnTo>
              </a:path>
            </a:pathLst>
          </a:custGeom>
          <a:noFill/>
          <a:ln w="28575" cap="flat" cmpd="sng">
            <a:solidFill>
              <a:schemeClr val="dk1"/>
            </a:solidFill>
            <a:prstDash val="solid"/>
            <a:round/>
            <a:headEnd type="triangle" w="lg" len="lg"/>
            <a:tailEnd type="triangle" w="lg" len="lg"/>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9" name="Google Shape;909;p46"/>
          <p:cNvSpPr/>
          <p:nvPr/>
        </p:nvSpPr>
        <p:spPr>
          <a:xfrm flipH="1">
            <a:off x="2574348" y="3409995"/>
            <a:ext cx="1295400" cy="1524000"/>
          </a:xfrm>
          <a:custGeom>
            <a:avLst/>
            <a:gdLst/>
            <a:ahLst/>
            <a:cxnLst/>
            <a:rect l="l" t="t" r="r" b="b"/>
            <a:pathLst>
              <a:path w="120000" h="120000" extrusionOk="0">
                <a:moveTo>
                  <a:pt x="120000" y="0"/>
                </a:moveTo>
                <a:lnTo>
                  <a:pt x="120000" y="120000"/>
                </a:lnTo>
                <a:lnTo>
                  <a:pt x="0" y="120000"/>
                </a:lnTo>
              </a:path>
            </a:pathLst>
          </a:custGeom>
          <a:noFill/>
          <a:ln w="28575" cap="flat" cmpd="sng">
            <a:solidFill>
              <a:schemeClr val="dk1"/>
            </a:solidFill>
            <a:prstDash val="solid"/>
            <a:round/>
            <a:headEnd type="triangle" w="lg" len="lg"/>
            <a:tailEnd type="triangle" w="lg" len="lg"/>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910" name="Google Shape;910;p46"/>
          <p:cNvCxnSpPr/>
          <p:nvPr/>
        </p:nvCxnSpPr>
        <p:spPr>
          <a:xfrm>
            <a:off x="5241348" y="5238795"/>
            <a:ext cx="0" cy="457200"/>
          </a:xfrm>
          <a:prstGeom prst="straightConnector1">
            <a:avLst/>
          </a:prstGeom>
          <a:noFill/>
          <a:ln w="28575" cap="flat" cmpd="sng">
            <a:solidFill>
              <a:schemeClr val="dk1"/>
            </a:solidFill>
            <a:prstDash val="solid"/>
            <a:round/>
            <a:headEnd type="triangle" w="lg" len="lg"/>
            <a:tailEnd type="triangle" w="lg" len="lg"/>
          </a:ln>
        </p:spPr>
      </p:cxnSp>
      <p:sp>
        <p:nvSpPr>
          <p:cNvPr id="911" name="Google Shape;911;p46"/>
          <p:cNvSpPr txBox="1"/>
          <p:nvPr/>
        </p:nvSpPr>
        <p:spPr>
          <a:xfrm>
            <a:off x="6689148" y="3333795"/>
            <a:ext cx="1116013" cy="581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FF0000"/>
                </a:solidFill>
                <a:latin typeface="Calibri"/>
                <a:ea typeface="Calibri"/>
                <a:cs typeface="Calibri"/>
                <a:sym typeface="Calibri"/>
              </a:rPr>
              <a:t>Physical Address</a:t>
            </a:r>
            <a:endParaRPr sz="1400" b="0" i="0" u="none" strike="noStrike" cap="none" dirty="0">
              <a:solidFill>
                <a:srgbClr val="FF0000"/>
              </a:solidFill>
              <a:latin typeface="Arial"/>
              <a:ea typeface="Arial"/>
              <a:cs typeface="Arial"/>
              <a:sym typeface="Arial"/>
            </a:endParaRPr>
          </a:p>
        </p:txBody>
      </p:sp>
      <p:sp>
        <p:nvSpPr>
          <p:cNvPr id="912" name="Google Shape;912;p46"/>
          <p:cNvSpPr txBox="1"/>
          <p:nvPr/>
        </p:nvSpPr>
        <p:spPr>
          <a:xfrm>
            <a:off x="6765348" y="4324395"/>
            <a:ext cx="1116013" cy="6413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Physical Address</a:t>
            </a:r>
            <a:endParaRPr sz="1400" b="0" i="0" u="none" strike="noStrike" cap="none">
              <a:solidFill>
                <a:srgbClr val="000000"/>
              </a:solidFill>
              <a:latin typeface="Arial"/>
              <a:ea typeface="Arial"/>
              <a:cs typeface="Arial"/>
              <a:sym typeface="Arial"/>
            </a:endParaRPr>
          </a:p>
        </p:txBody>
      </p:sp>
      <p:sp>
        <p:nvSpPr>
          <p:cNvPr id="913" name="Google Shape;913;p46"/>
          <p:cNvSpPr txBox="1"/>
          <p:nvPr/>
        </p:nvSpPr>
        <p:spPr>
          <a:xfrm>
            <a:off x="2677535" y="4324395"/>
            <a:ext cx="1116013" cy="6413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Physical Address</a:t>
            </a:r>
            <a:endParaRPr sz="1400" b="0" i="0" u="none" strike="noStrike" cap="none">
              <a:solidFill>
                <a:srgbClr val="000000"/>
              </a:solidFill>
              <a:latin typeface="Arial"/>
              <a:ea typeface="Arial"/>
              <a:cs typeface="Arial"/>
              <a:sym typeface="Arial"/>
            </a:endParaRPr>
          </a:p>
        </p:txBody>
      </p:sp>
      <p:sp>
        <p:nvSpPr>
          <p:cNvPr id="914" name="Google Shape;914;p46"/>
          <p:cNvSpPr txBox="1"/>
          <p:nvPr/>
        </p:nvSpPr>
        <p:spPr>
          <a:xfrm>
            <a:off x="5241348" y="5284038"/>
            <a:ext cx="2438400" cy="3667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Physical Address</a:t>
            </a:r>
            <a:endParaRPr sz="1400" b="0" i="0" u="none" strike="noStrike" cap="none">
              <a:solidFill>
                <a:srgbClr val="000000"/>
              </a:solidFill>
              <a:latin typeface="Arial"/>
              <a:ea typeface="Arial"/>
              <a:cs typeface="Arial"/>
              <a:sym typeface="Arial"/>
            </a:endParaRPr>
          </a:p>
        </p:txBody>
      </p:sp>
      <p:sp>
        <p:nvSpPr>
          <p:cNvPr id="917" name="Google Shape;917;p46"/>
          <p:cNvSpPr/>
          <p:nvPr/>
        </p:nvSpPr>
        <p:spPr>
          <a:xfrm>
            <a:off x="609600" y="6224633"/>
            <a:ext cx="958850" cy="5603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2" name="Google Shape;922;p46"/>
          <p:cNvSpPr/>
          <p:nvPr/>
        </p:nvSpPr>
        <p:spPr>
          <a:xfrm>
            <a:off x="6536748" y="2876595"/>
            <a:ext cx="463550" cy="461963"/>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p:txBody>
      </p:sp>
      <p:sp>
        <p:nvSpPr>
          <p:cNvPr id="924" name="Google Shape;924;p46"/>
          <p:cNvSpPr/>
          <p:nvPr/>
        </p:nvSpPr>
        <p:spPr>
          <a:xfrm>
            <a:off x="3768725" y="5984920"/>
            <a:ext cx="1841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30" name="Google Shape;930;p46"/>
          <p:cNvSpPr txBox="1"/>
          <p:nvPr/>
        </p:nvSpPr>
        <p:spPr>
          <a:xfrm>
            <a:off x="1431348" y="3333795"/>
            <a:ext cx="1116013" cy="581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FF0000"/>
                </a:solidFill>
                <a:latin typeface="Calibri"/>
                <a:ea typeface="Calibri"/>
                <a:cs typeface="Calibri"/>
                <a:sym typeface="Calibri"/>
              </a:rPr>
              <a:t>Physical Address</a:t>
            </a:r>
            <a:endParaRPr sz="1400" b="0" i="0" u="none" strike="noStrike" cap="none" dirty="0">
              <a:solidFill>
                <a:srgbClr val="FF0000"/>
              </a:solidFill>
              <a:latin typeface="Arial"/>
              <a:ea typeface="Arial"/>
              <a:cs typeface="Arial"/>
              <a:sym typeface="Arial"/>
            </a:endParaRPr>
          </a:p>
        </p:txBody>
      </p:sp>
      <p:sp>
        <p:nvSpPr>
          <p:cNvPr id="936" name="Google Shape;936;p46"/>
          <p:cNvSpPr/>
          <p:nvPr/>
        </p:nvSpPr>
        <p:spPr>
          <a:xfrm>
            <a:off x="1358323" y="2876595"/>
            <a:ext cx="463550" cy="461963"/>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p:txBody>
      </p:sp>
      <p:sp>
        <p:nvSpPr>
          <p:cNvPr id="940" name="Google Shape;940;p46"/>
          <p:cNvSpPr txBox="1"/>
          <p:nvPr/>
        </p:nvSpPr>
        <p:spPr>
          <a:xfrm>
            <a:off x="669348" y="1962195"/>
            <a:ext cx="1116013" cy="581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70C0"/>
                </a:solidFill>
                <a:latin typeface="Calibri"/>
                <a:ea typeface="Calibri"/>
                <a:cs typeface="Calibri"/>
                <a:sym typeface="Calibri"/>
              </a:rPr>
              <a:t>Logical Address</a:t>
            </a:r>
            <a:endParaRPr sz="1400" b="0" i="0" u="none" strike="noStrike" cap="none" dirty="0">
              <a:solidFill>
                <a:srgbClr val="0070C0"/>
              </a:solidFill>
              <a:latin typeface="Arial"/>
              <a:ea typeface="Arial"/>
              <a:cs typeface="Arial"/>
              <a:sym typeface="Arial"/>
            </a:endParaRPr>
          </a:p>
        </p:txBody>
      </p:sp>
    </p:spTree>
    <p:extLst>
      <p:ext uri="{BB962C8B-B14F-4D97-AF65-F5344CB8AC3E}">
        <p14:creationId xmlns:p14="http://schemas.microsoft.com/office/powerpoint/2010/main" val="1653388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Spaces</a:t>
            </a:r>
          </a:p>
        </p:txBody>
      </p:sp>
      <p:sp>
        <p:nvSpPr>
          <p:cNvPr id="3" name="Content Placeholder 2"/>
          <p:cNvSpPr>
            <a:spLocks noGrp="1"/>
          </p:cNvSpPr>
          <p:nvPr>
            <p:ph idx="1"/>
          </p:nvPr>
        </p:nvSpPr>
        <p:spPr>
          <a:xfrm>
            <a:off x="396875" y="1362075"/>
            <a:ext cx="8289925" cy="4972050"/>
          </a:xfrm>
        </p:spPr>
        <p:txBody>
          <a:bodyPr/>
          <a:lstStyle/>
          <a:p>
            <a:r>
              <a:rPr lang="en-US" dirty="0">
                <a:solidFill>
                  <a:srgbClr val="990000"/>
                </a:solidFill>
              </a:rPr>
              <a:t>Linear address space: </a:t>
            </a:r>
            <a:r>
              <a:rPr lang="en-US" b="0" dirty="0"/>
              <a:t>Ordered set of contiguous non-negative integer addresses:</a:t>
            </a:r>
            <a:br>
              <a:rPr lang="en-US" b="0" dirty="0"/>
            </a:br>
            <a:r>
              <a:rPr lang="en-US" b="0" dirty="0"/>
              <a:t>		{0, 1, 2, 3 … }</a:t>
            </a:r>
          </a:p>
          <a:p>
            <a:endParaRPr lang="en-US" dirty="0">
              <a:solidFill>
                <a:srgbClr val="990000"/>
              </a:solidFill>
            </a:endParaRPr>
          </a:p>
          <a:p>
            <a:r>
              <a:rPr lang="en-US" dirty="0">
                <a:solidFill>
                  <a:srgbClr val="990000"/>
                </a:solidFill>
              </a:rPr>
              <a:t>Virtual address space: </a:t>
            </a:r>
            <a:r>
              <a:rPr lang="en-US" b="0" dirty="0"/>
              <a:t>Set of N = 2</a:t>
            </a:r>
            <a:r>
              <a:rPr lang="en-US" b="0" baseline="30000" dirty="0"/>
              <a:t>n</a:t>
            </a:r>
            <a:r>
              <a:rPr lang="en-US" b="0" dirty="0"/>
              <a:t> virtual addresses</a:t>
            </a:r>
            <a:br>
              <a:rPr lang="en-US" b="0" dirty="0"/>
            </a:br>
            <a:r>
              <a:rPr lang="en-US" b="0" dirty="0"/>
              <a:t>		{0, 1, 2, 3, …, N-1}</a:t>
            </a:r>
          </a:p>
          <a:p>
            <a:pPr lvl="1"/>
            <a:r>
              <a:rPr lang="en-US" dirty="0"/>
              <a:t>N-bit address space: </a:t>
            </a:r>
            <a:r>
              <a:rPr lang="en-IN" dirty="0"/>
              <a:t>a virtual address space with N = 2</a:t>
            </a:r>
            <a:r>
              <a:rPr lang="en-IN" baseline="30000" dirty="0"/>
              <a:t>n</a:t>
            </a:r>
            <a:r>
              <a:rPr lang="en-IN" dirty="0"/>
              <a:t> addresses </a:t>
            </a:r>
          </a:p>
          <a:p>
            <a:pPr lvl="1"/>
            <a:r>
              <a:rPr lang="en-IN" dirty="0"/>
              <a:t>Modern systems typically support either 32-bit or 64-bit virtual address spaces. </a:t>
            </a:r>
            <a:endParaRPr lang="en-US" b="0" dirty="0"/>
          </a:p>
          <a:p>
            <a:endParaRPr lang="en-US" dirty="0">
              <a:solidFill>
                <a:srgbClr val="990000"/>
              </a:solidFill>
            </a:endParaRPr>
          </a:p>
          <a:p>
            <a:r>
              <a:rPr lang="en-US" dirty="0">
                <a:solidFill>
                  <a:srgbClr val="990000"/>
                </a:solidFill>
              </a:rPr>
              <a:t>Physical address space: </a:t>
            </a:r>
            <a:r>
              <a:rPr lang="en-US" b="0" dirty="0"/>
              <a:t>Set of M = 2</a:t>
            </a:r>
            <a:r>
              <a:rPr lang="en-US" b="0" baseline="30000" dirty="0"/>
              <a:t>m</a:t>
            </a:r>
            <a:r>
              <a:rPr lang="en-US" b="0" dirty="0"/>
              <a:t> physical addresses</a:t>
            </a:r>
            <a:br>
              <a:rPr lang="en-US" b="0" dirty="0"/>
            </a:br>
            <a:r>
              <a:rPr lang="en-US" b="0" dirty="0"/>
              <a:t>		{0, 1, 2, 3, …, M-1}</a:t>
            </a:r>
          </a:p>
          <a:p>
            <a:pPr marL="0" indent="0">
              <a:buNone/>
            </a:pPr>
            <a:endParaRPr lang="en-US" b="0" dirty="0"/>
          </a:p>
        </p:txBody>
      </p:sp>
    </p:spTree>
    <p:extLst>
      <p:ext uri="{BB962C8B-B14F-4D97-AF65-F5344CB8AC3E}">
        <p14:creationId xmlns:p14="http://schemas.microsoft.com/office/powerpoint/2010/main" val="4267598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59E5-6D44-6745-9C8E-1786B9E1F2B6}"/>
              </a:ext>
            </a:extLst>
          </p:cNvPr>
          <p:cNvSpPr>
            <a:spLocks noGrp="1"/>
          </p:cNvSpPr>
          <p:nvPr>
            <p:ph type="title"/>
          </p:nvPr>
        </p:nvSpPr>
        <p:spPr/>
        <p:txBody>
          <a:bodyPr/>
          <a:lstStyle/>
          <a:p>
            <a:r>
              <a:rPr lang="en-US" dirty="0"/>
              <a:t>Why Virtual Memory?</a:t>
            </a:r>
          </a:p>
        </p:txBody>
      </p:sp>
      <p:sp>
        <p:nvSpPr>
          <p:cNvPr id="3" name="Content Placeholder 2">
            <a:extLst>
              <a:ext uri="{FF2B5EF4-FFF2-40B4-BE49-F238E27FC236}">
                <a16:creationId xmlns:a16="http://schemas.microsoft.com/office/drawing/2014/main" id="{E9AFAA70-9194-CE46-B3F5-C1D4737F1EFD}"/>
              </a:ext>
            </a:extLst>
          </p:cNvPr>
          <p:cNvSpPr>
            <a:spLocks noGrp="1"/>
          </p:cNvSpPr>
          <p:nvPr>
            <p:ph idx="1"/>
          </p:nvPr>
        </p:nvSpPr>
        <p:spPr/>
        <p:txBody>
          <a:bodyPr/>
          <a:lstStyle/>
          <a:p>
            <a:r>
              <a:rPr lang="en-US" dirty="0"/>
              <a:t>When you execute a program, do you bother about main memory?</a:t>
            </a:r>
          </a:p>
          <a:p>
            <a:r>
              <a:rPr lang="en-US" dirty="0"/>
              <a:t>Don’t you assume that all the memory is for your program?</a:t>
            </a:r>
          </a:p>
          <a:p>
            <a:r>
              <a:rPr lang="en-US" dirty="0"/>
              <a:t>Do you even know what location in Main Memory your program resides?</a:t>
            </a:r>
          </a:p>
          <a:p>
            <a:r>
              <a:rPr lang="en-US" dirty="0"/>
              <a:t>Do you also know if the full program resides in the Main Memory?</a:t>
            </a:r>
          </a:p>
          <a:p>
            <a:r>
              <a:rPr lang="en-US" dirty="0"/>
              <a:t>What is your view about the addresses used in your program or process?</a:t>
            </a:r>
          </a:p>
          <a:p>
            <a:pPr lvl="1"/>
            <a:r>
              <a:rPr lang="en-US" dirty="0">
                <a:solidFill>
                  <a:schemeClr val="bg1">
                    <a:lumMod val="50000"/>
                  </a:schemeClr>
                </a:solidFill>
              </a:rPr>
              <a:t>BTW, you know that a process is an instance of executing program</a:t>
            </a:r>
          </a:p>
        </p:txBody>
      </p:sp>
    </p:spTree>
    <p:extLst>
      <p:ext uri="{BB962C8B-B14F-4D97-AF65-F5344CB8AC3E}">
        <p14:creationId xmlns:p14="http://schemas.microsoft.com/office/powerpoint/2010/main" val="1892696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04800" y="457200"/>
            <a:ext cx="800100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Why Virtual Memory (VM)?</a:t>
            </a:r>
          </a:p>
        </p:txBody>
      </p:sp>
      <p:sp>
        <p:nvSpPr>
          <p:cNvPr id="11266" name="Rectangle 2"/>
          <p:cNvSpPr>
            <a:spLocks noGrp="1" noChangeArrowheads="1"/>
          </p:cNvSpPr>
          <p:nvPr>
            <p:ph type="body" idx="1"/>
          </p:nvPr>
        </p:nvSpPr>
        <p:spPr>
          <a:xfrm>
            <a:off x="304800" y="1301750"/>
            <a:ext cx="8686800" cy="548005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effectLst/>
              </a:rPr>
              <a:t>Uses main </a:t>
            </a:r>
            <a:r>
              <a:rPr lang="en-GB" b="1" dirty="0"/>
              <a:t>memory efficiently</a:t>
            </a:r>
            <a:endParaRPr lang="en-GB" b="1" dirty="0">
              <a:effectLst/>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 DRAM as a cache for parts of a virtual address space</a:t>
            </a:r>
          </a:p>
          <a:p>
            <a:pPr>
              <a:lnSpc>
                <a:spcPct val="83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effectLst/>
              </a:rPr>
              <a:t>Simplifies memory management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Each process gets the same uniform linear address space</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effectLst/>
              </a:rPr>
              <a:t>Isolates address spaces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One process can’t interfere with another’s memory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User program cannot access privileged kernel information and code</a:t>
            </a:r>
          </a:p>
        </p:txBody>
      </p:sp>
    </p:spTree>
    <p:extLst>
      <p:ext uri="{BB962C8B-B14F-4D97-AF65-F5344CB8AC3E}">
        <p14:creationId xmlns:p14="http://schemas.microsoft.com/office/powerpoint/2010/main" val="3703511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Each process has it’s own (virtual) address space	</a:t>
            </a:r>
          </a:p>
        </p:txBody>
      </p:sp>
      <p:sp>
        <p:nvSpPr>
          <p:cNvPr id="17" name="Oval 16"/>
          <p:cNvSpPr/>
          <p:nvPr/>
        </p:nvSpPr>
        <p:spPr bwMode="auto">
          <a:xfrm>
            <a:off x="5943600" y="3733800"/>
            <a:ext cx="76200" cy="76200"/>
          </a:xfrm>
          <a:prstGeom prst="ellipse">
            <a:avLst/>
          </a:prstGeom>
          <a:solidFill>
            <a:schemeClr val="bg2">
              <a:lumMod val="75000"/>
            </a:schemeClr>
          </a:solidFill>
          <a:ln w="12700" cap="flat" cmpd="sng" algn="ctr">
            <a:noFill/>
            <a:prstDash val="solid"/>
            <a:round/>
            <a:headEnd type="none" w="med" len="med"/>
            <a:tailEnd type="arrow" w="med" len="med"/>
          </a:ln>
          <a:effectLst/>
        </p:spPr>
        <p:txBody>
          <a:bodyPr rtlCol="0" anchor="ctr"/>
          <a:lstStyle/>
          <a:p>
            <a:pPr algn="ctr"/>
            <a:endParaRPr lang="en-US" sz="1600" dirty="0">
              <a:latin typeface="+mn-lt"/>
            </a:endParaRPr>
          </a:p>
        </p:txBody>
      </p:sp>
      <p:sp>
        <p:nvSpPr>
          <p:cNvPr id="21" name="Oval 20"/>
          <p:cNvSpPr/>
          <p:nvPr/>
        </p:nvSpPr>
        <p:spPr bwMode="auto">
          <a:xfrm>
            <a:off x="6172200" y="3733800"/>
            <a:ext cx="76200" cy="76200"/>
          </a:xfrm>
          <a:prstGeom prst="ellipse">
            <a:avLst/>
          </a:prstGeom>
          <a:solidFill>
            <a:schemeClr val="bg2">
              <a:lumMod val="75000"/>
            </a:schemeClr>
          </a:solidFill>
          <a:ln w="12700" cap="flat" cmpd="sng" algn="ctr">
            <a:noFill/>
            <a:prstDash val="solid"/>
            <a:round/>
            <a:headEnd type="none" w="med" len="med"/>
            <a:tailEnd type="arrow" w="med" len="med"/>
          </a:ln>
          <a:effectLst/>
        </p:spPr>
        <p:txBody>
          <a:bodyPr rtlCol="0" anchor="ctr"/>
          <a:lstStyle/>
          <a:p>
            <a:pPr algn="ctr"/>
            <a:endParaRPr lang="en-US" sz="1600" dirty="0">
              <a:latin typeface="+mn-lt"/>
            </a:endParaRPr>
          </a:p>
        </p:txBody>
      </p:sp>
      <p:sp>
        <p:nvSpPr>
          <p:cNvPr id="22" name="Oval 21"/>
          <p:cNvSpPr/>
          <p:nvPr/>
        </p:nvSpPr>
        <p:spPr bwMode="auto">
          <a:xfrm>
            <a:off x="6400800" y="3733800"/>
            <a:ext cx="76200" cy="76200"/>
          </a:xfrm>
          <a:prstGeom prst="ellipse">
            <a:avLst/>
          </a:prstGeom>
          <a:solidFill>
            <a:schemeClr val="bg2">
              <a:lumMod val="75000"/>
            </a:schemeClr>
          </a:solidFill>
          <a:ln w="12700" cap="flat" cmpd="sng" algn="ctr">
            <a:noFill/>
            <a:prstDash val="solid"/>
            <a:round/>
            <a:headEnd type="none" w="med" len="med"/>
            <a:tailEnd type="arrow" w="med" len="med"/>
          </a:ln>
          <a:effectLst/>
        </p:spPr>
        <p:txBody>
          <a:bodyPr rtlCol="0" anchor="ctr"/>
          <a:lstStyle/>
          <a:p>
            <a:pPr algn="ctr"/>
            <a:endParaRPr lang="en-US" sz="1600" dirty="0">
              <a:latin typeface="+mn-lt"/>
            </a:endParaRPr>
          </a:p>
        </p:txBody>
      </p:sp>
      <p:sp>
        <p:nvSpPr>
          <p:cNvPr id="20" name="TextBox 19"/>
          <p:cNvSpPr txBox="1"/>
          <p:nvPr/>
        </p:nvSpPr>
        <p:spPr>
          <a:xfrm>
            <a:off x="1371144" y="1261045"/>
            <a:ext cx="1074718" cy="369332"/>
          </a:xfrm>
          <a:prstGeom prst="rect">
            <a:avLst/>
          </a:prstGeom>
          <a:noFill/>
        </p:spPr>
        <p:txBody>
          <a:bodyPr wrap="none" rtlCol="0">
            <a:spAutoFit/>
          </a:bodyPr>
          <a:lstStyle/>
          <a:p>
            <a:r>
              <a:rPr lang="en-US" sz="1800" dirty="0">
                <a:solidFill>
                  <a:srgbClr val="C00000"/>
                </a:solidFill>
                <a:latin typeface="Calibri" pitchFamily="34" charset="0"/>
              </a:rPr>
              <a:t>Process 1</a:t>
            </a:r>
          </a:p>
        </p:txBody>
      </p:sp>
      <p:sp>
        <p:nvSpPr>
          <p:cNvPr id="24" name="TextBox 23"/>
          <p:cNvSpPr txBox="1"/>
          <p:nvPr/>
        </p:nvSpPr>
        <p:spPr>
          <a:xfrm>
            <a:off x="4038600" y="1219200"/>
            <a:ext cx="1074718" cy="369332"/>
          </a:xfrm>
          <a:prstGeom prst="rect">
            <a:avLst/>
          </a:prstGeom>
          <a:noFill/>
        </p:spPr>
        <p:txBody>
          <a:bodyPr wrap="none" rtlCol="0">
            <a:spAutoFit/>
          </a:bodyPr>
          <a:lstStyle/>
          <a:p>
            <a:r>
              <a:rPr lang="en-US" sz="1800" dirty="0">
                <a:solidFill>
                  <a:srgbClr val="C00000"/>
                </a:solidFill>
                <a:latin typeface="Calibri" pitchFamily="34" charset="0"/>
              </a:rPr>
              <a:t>Process 2</a:t>
            </a:r>
          </a:p>
        </p:txBody>
      </p:sp>
      <p:sp>
        <p:nvSpPr>
          <p:cNvPr id="25" name="TextBox 24"/>
          <p:cNvSpPr txBox="1"/>
          <p:nvPr/>
        </p:nvSpPr>
        <p:spPr>
          <a:xfrm>
            <a:off x="7092280" y="1219578"/>
            <a:ext cx="1081130" cy="369332"/>
          </a:xfrm>
          <a:prstGeom prst="rect">
            <a:avLst/>
          </a:prstGeom>
          <a:noFill/>
        </p:spPr>
        <p:txBody>
          <a:bodyPr wrap="none" rtlCol="0">
            <a:spAutoFit/>
          </a:bodyPr>
          <a:lstStyle/>
          <a:p>
            <a:r>
              <a:rPr lang="en-US" sz="1800" dirty="0">
                <a:solidFill>
                  <a:srgbClr val="C00000"/>
                </a:solidFill>
                <a:latin typeface="Calibri" pitchFamily="34" charset="0"/>
              </a:rPr>
              <a:t>Process n</a:t>
            </a:r>
          </a:p>
        </p:txBody>
      </p:sp>
      <p:sp>
        <p:nvSpPr>
          <p:cNvPr id="19" name="Rectangle 18">
            <a:extLst>
              <a:ext uri="{FF2B5EF4-FFF2-40B4-BE49-F238E27FC236}">
                <a16:creationId xmlns:a16="http://schemas.microsoft.com/office/drawing/2014/main" id="{4D81FB6F-E369-8447-BE4C-3712625FF228}"/>
              </a:ext>
            </a:extLst>
          </p:cNvPr>
          <p:cNvSpPr/>
          <p:nvPr/>
        </p:nvSpPr>
        <p:spPr bwMode="auto">
          <a:xfrm>
            <a:off x="1345457" y="5505125"/>
            <a:ext cx="942256" cy="305620"/>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pic>
        <p:nvPicPr>
          <p:cNvPr id="30" name="Picture 29">
            <a:extLst>
              <a:ext uri="{FF2B5EF4-FFF2-40B4-BE49-F238E27FC236}">
                <a16:creationId xmlns:a16="http://schemas.microsoft.com/office/drawing/2014/main" id="{92ABCF24-DF2B-3E4D-9CBF-40CCFFB35EBC}"/>
              </a:ext>
            </a:extLst>
          </p:cNvPr>
          <p:cNvPicPr>
            <a:picLocks noChangeAspect="1"/>
          </p:cNvPicPr>
          <p:nvPr/>
        </p:nvPicPr>
        <p:blipFill>
          <a:blip r:embed="rId2"/>
          <a:stretch>
            <a:fillRect/>
          </a:stretch>
        </p:blipFill>
        <p:spPr>
          <a:xfrm>
            <a:off x="388041" y="1798283"/>
            <a:ext cx="2427400" cy="4125973"/>
          </a:xfrm>
          <a:prstGeom prst="rect">
            <a:avLst/>
          </a:prstGeom>
        </p:spPr>
      </p:pic>
      <p:pic>
        <p:nvPicPr>
          <p:cNvPr id="33" name="Picture 32">
            <a:extLst>
              <a:ext uri="{FF2B5EF4-FFF2-40B4-BE49-F238E27FC236}">
                <a16:creationId xmlns:a16="http://schemas.microsoft.com/office/drawing/2014/main" id="{E4C38B17-0215-CC48-BE2B-29505415F70E}"/>
              </a:ext>
            </a:extLst>
          </p:cNvPr>
          <p:cNvPicPr>
            <a:picLocks noChangeAspect="1"/>
          </p:cNvPicPr>
          <p:nvPr/>
        </p:nvPicPr>
        <p:blipFill>
          <a:blip r:embed="rId2"/>
          <a:stretch>
            <a:fillRect/>
          </a:stretch>
        </p:blipFill>
        <p:spPr>
          <a:xfrm>
            <a:off x="2943150" y="1747013"/>
            <a:ext cx="2427400" cy="4125973"/>
          </a:xfrm>
          <a:prstGeom prst="rect">
            <a:avLst/>
          </a:prstGeom>
        </p:spPr>
      </p:pic>
      <p:pic>
        <p:nvPicPr>
          <p:cNvPr id="34" name="Picture 33">
            <a:extLst>
              <a:ext uri="{FF2B5EF4-FFF2-40B4-BE49-F238E27FC236}">
                <a16:creationId xmlns:a16="http://schemas.microsoft.com/office/drawing/2014/main" id="{AE3C5774-F31E-6B4F-A5A5-3C2ADD42C81F}"/>
              </a:ext>
            </a:extLst>
          </p:cNvPr>
          <p:cNvPicPr>
            <a:picLocks noChangeAspect="1"/>
          </p:cNvPicPr>
          <p:nvPr/>
        </p:nvPicPr>
        <p:blipFill>
          <a:blip r:embed="rId2"/>
          <a:stretch>
            <a:fillRect/>
          </a:stretch>
        </p:blipFill>
        <p:spPr>
          <a:xfrm>
            <a:off x="6248400" y="1670813"/>
            <a:ext cx="2427400" cy="4125973"/>
          </a:xfrm>
          <a:prstGeom prst="rect">
            <a:avLst/>
          </a:prstGeom>
        </p:spPr>
      </p:pic>
    </p:spTree>
    <p:extLst>
      <p:ext uri="{BB962C8B-B14F-4D97-AF65-F5344CB8AC3E}">
        <p14:creationId xmlns:p14="http://schemas.microsoft.com/office/powerpoint/2010/main" val="38571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a:xfrm>
            <a:off x="899592" y="2708920"/>
            <a:ext cx="7772400" cy="1470025"/>
          </a:xfrm>
        </p:spPr>
        <p:txBody>
          <a:bodyPr/>
          <a:lstStyle/>
          <a:p>
            <a:r>
              <a:rPr lang="en-US" dirty="0"/>
              <a:t>Address Space, Virtual Address, Physical Address</a:t>
            </a:r>
            <a:br>
              <a:rPr lang="en-US" dirty="0"/>
            </a:br>
            <a:endParaRPr lang="en-US" dirty="0"/>
          </a:p>
        </p:txBody>
      </p:sp>
      <p:sp>
        <p:nvSpPr>
          <p:cNvPr id="4" name="Footer Placeholder 3">
            <a:extLst>
              <a:ext uri="{FF2B5EF4-FFF2-40B4-BE49-F238E27FC236}">
                <a16:creationId xmlns:a16="http://schemas.microsoft.com/office/drawing/2014/main" id="{6398EC62-DF30-324A-9408-98BF4AD91C82}"/>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spTree>
    <p:extLst>
      <p:ext uri="{BB962C8B-B14F-4D97-AF65-F5344CB8AC3E}">
        <p14:creationId xmlns:p14="http://schemas.microsoft.com/office/powerpoint/2010/main" val="83709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p:txBody>
          <a:bodyPr/>
          <a:lstStyle/>
          <a:p>
            <a:r>
              <a:rPr lang="en-US" dirty="0"/>
              <a:t>Memory Organization: What we have studied so far</a:t>
            </a:r>
            <a:br>
              <a:rPr lang="en-US" dirty="0"/>
            </a:br>
            <a:endParaRPr lang="en-US" dirty="0"/>
          </a:p>
        </p:txBody>
      </p:sp>
      <p:sp>
        <p:nvSpPr>
          <p:cNvPr id="4" name="Footer Placeholder 3">
            <a:extLst>
              <a:ext uri="{FF2B5EF4-FFF2-40B4-BE49-F238E27FC236}">
                <a16:creationId xmlns:a16="http://schemas.microsoft.com/office/drawing/2014/main" id="{6398EC62-DF30-324A-9408-98BF4AD91C82}"/>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spTree>
    <p:extLst>
      <p:ext uri="{BB962C8B-B14F-4D97-AF65-F5344CB8AC3E}">
        <p14:creationId xmlns:p14="http://schemas.microsoft.com/office/powerpoint/2010/main" val="2798133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Spaces</a:t>
            </a:r>
          </a:p>
        </p:txBody>
      </p:sp>
      <p:sp>
        <p:nvSpPr>
          <p:cNvPr id="3" name="Content Placeholder 2"/>
          <p:cNvSpPr>
            <a:spLocks noGrp="1"/>
          </p:cNvSpPr>
          <p:nvPr>
            <p:ph idx="1"/>
          </p:nvPr>
        </p:nvSpPr>
        <p:spPr>
          <a:xfrm>
            <a:off x="361408" y="1052736"/>
            <a:ext cx="8289925" cy="4972050"/>
          </a:xfrm>
        </p:spPr>
        <p:txBody>
          <a:bodyPr/>
          <a:lstStyle/>
          <a:p>
            <a:r>
              <a:rPr lang="en-US" dirty="0">
                <a:solidFill>
                  <a:srgbClr val="990000"/>
                </a:solidFill>
              </a:rPr>
              <a:t>Virtual address space: </a:t>
            </a:r>
            <a:r>
              <a:rPr lang="en-US" b="0" dirty="0"/>
              <a:t>Set of N = 2</a:t>
            </a:r>
            <a:r>
              <a:rPr lang="en-US" b="0" baseline="30000" dirty="0"/>
              <a:t>n</a:t>
            </a:r>
            <a:r>
              <a:rPr lang="en-US" b="0" dirty="0"/>
              <a:t> virtual addresses</a:t>
            </a:r>
            <a:br>
              <a:rPr lang="en-US" b="0" dirty="0"/>
            </a:br>
            <a:r>
              <a:rPr lang="en-US" b="0" dirty="0"/>
              <a:t>		{0, 1, 2, 3, …, N-1}</a:t>
            </a:r>
          </a:p>
          <a:p>
            <a:pPr lvl="1"/>
            <a:r>
              <a:rPr lang="en-US" dirty="0"/>
              <a:t>Set of addresses that the user program knows about</a:t>
            </a:r>
          </a:p>
          <a:p>
            <a:pPr lvl="1"/>
            <a:r>
              <a:rPr lang="en-US" dirty="0"/>
              <a:t>N-bit address space: </a:t>
            </a:r>
            <a:r>
              <a:rPr lang="en-IN" dirty="0"/>
              <a:t>a virtual address space with N = 2</a:t>
            </a:r>
            <a:r>
              <a:rPr lang="en-IN" baseline="30000" dirty="0"/>
              <a:t>n</a:t>
            </a:r>
            <a:r>
              <a:rPr lang="en-IN" dirty="0"/>
              <a:t> addresses </a:t>
            </a:r>
          </a:p>
          <a:p>
            <a:pPr lvl="1"/>
            <a:r>
              <a:rPr lang="en-IN" dirty="0"/>
              <a:t>Modern systems typically support either </a:t>
            </a:r>
            <a:r>
              <a:rPr lang="en-IN" dirty="0">
                <a:solidFill>
                  <a:srgbClr val="0070C0"/>
                </a:solidFill>
              </a:rPr>
              <a:t>32-bit</a:t>
            </a:r>
            <a:r>
              <a:rPr lang="en-IN" dirty="0"/>
              <a:t> or </a:t>
            </a:r>
            <a:r>
              <a:rPr lang="en-IN" dirty="0">
                <a:solidFill>
                  <a:srgbClr val="0070C0"/>
                </a:solidFill>
              </a:rPr>
              <a:t>64-bit</a:t>
            </a:r>
            <a:r>
              <a:rPr lang="en-IN" dirty="0"/>
              <a:t> virtual address spaces. </a:t>
            </a:r>
            <a:endParaRPr lang="en-US" dirty="0">
              <a:solidFill>
                <a:srgbClr val="990000"/>
              </a:solidFill>
            </a:endParaRPr>
          </a:p>
          <a:p>
            <a:r>
              <a:rPr lang="en-US" dirty="0">
                <a:solidFill>
                  <a:srgbClr val="990000"/>
                </a:solidFill>
              </a:rPr>
              <a:t>Physical address space: </a:t>
            </a:r>
            <a:r>
              <a:rPr lang="en-US" b="0" dirty="0"/>
              <a:t>Set of </a:t>
            </a:r>
            <a:r>
              <a:rPr lang="en-US" dirty="0"/>
              <a:t>M</a:t>
            </a:r>
            <a:r>
              <a:rPr lang="en-US" b="0" dirty="0"/>
              <a:t> = 2</a:t>
            </a:r>
            <a:r>
              <a:rPr lang="en-US" b="0" baseline="30000" dirty="0"/>
              <a:t>m</a:t>
            </a:r>
            <a:r>
              <a:rPr lang="en-US" b="0" dirty="0"/>
              <a:t> physical addresses</a:t>
            </a:r>
            <a:br>
              <a:rPr lang="en-US" b="0" dirty="0"/>
            </a:br>
            <a:r>
              <a:rPr lang="en-US" b="0" dirty="0"/>
              <a:t>		{0, 1, 2, 3, …, </a:t>
            </a:r>
            <a:r>
              <a:rPr lang="en-US" dirty="0"/>
              <a:t>M</a:t>
            </a:r>
            <a:r>
              <a:rPr lang="en-US" b="0" dirty="0"/>
              <a:t>-1}</a:t>
            </a:r>
          </a:p>
          <a:p>
            <a:pPr lvl="1"/>
            <a:r>
              <a:rPr lang="en-US" dirty="0"/>
              <a:t>Set of addresses that map to actual physical locations in memory</a:t>
            </a:r>
          </a:p>
          <a:p>
            <a:pPr lvl="1"/>
            <a:r>
              <a:rPr lang="en-US" dirty="0"/>
              <a:t>Hidden from user applications</a:t>
            </a:r>
          </a:p>
          <a:p>
            <a:pPr marL="0" indent="0">
              <a:buNone/>
            </a:pPr>
            <a:endParaRPr lang="en-US" b="0" dirty="0">
              <a:solidFill>
                <a:schemeClr val="bg1">
                  <a:lumMod val="75000"/>
                </a:schemeClr>
              </a:solidFill>
            </a:endParaRPr>
          </a:p>
          <a:p>
            <a:pPr marL="0" indent="0">
              <a:buNone/>
            </a:pPr>
            <a:endParaRPr lang="en-US" b="0" dirty="0"/>
          </a:p>
        </p:txBody>
      </p:sp>
    </p:spTree>
    <p:extLst>
      <p:ext uri="{BB962C8B-B14F-4D97-AF65-F5344CB8AC3E}">
        <p14:creationId xmlns:p14="http://schemas.microsoft.com/office/powerpoint/2010/main" val="1318248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vs. Physical Addresses</a:t>
            </a:r>
          </a:p>
        </p:txBody>
      </p:sp>
      <p:sp>
        <p:nvSpPr>
          <p:cNvPr id="3" name="Content Placeholder 2"/>
          <p:cNvSpPr>
            <a:spLocks noGrp="1"/>
          </p:cNvSpPr>
          <p:nvPr>
            <p:ph idx="1"/>
          </p:nvPr>
        </p:nvSpPr>
        <p:spPr>
          <a:xfrm>
            <a:off x="388761" y="4831263"/>
            <a:ext cx="7896225" cy="1485330"/>
          </a:xfrm>
        </p:spPr>
        <p:txBody>
          <a:bodyPr>
            <a:normAutofit fontScale="77500" lnSpcReduction="20000"/>
          </a:bodyPr>
          <a:lstStyle/>
          <a:p>
            <a:r>
              <a:rPr lang="en-US" dirty="0"/>
              <a:t>Each Process uses it’s own address space</a:t>
            </a:r>
          </a:p>
          <a:p>
            <a:r>
              <a:rPr lang="en-US" dirty="0"/>
              <a:t>Processes use virtual addresses, e.g., 0 </a:t>
            </a:r>
            <a:r>
              <a:rPr lang="is-IS" dirty="0"/>
              <a:t>… 0xffff,ffff</a:t>
            </a:r>
          </a:p>
          <a:p>
            <a:pPr lvl="1"/>
            <a:r>
              <a:rPr lang="is-IS" dirty="0"/>
              <a:t>Many processes, all using same (conflicting) addresses</a:t>
            </a:r>
            <a:endParaRPr lang="en-US" dirty="0"/>
          </a:p>
          <a:p>
            <a:r>
              <a:rPr lang="en-US" dirty="0"/>
              <a:t>Memory uses physical addresses (also, e.g., 0 </a:t>
            </a:r>
            <a:r>
              <a:rPr lang="is-IS" dirty="0"/>
              <a:t>... 0xffff,ffff)</a:t>
            </a:r>
          </a:p>
          <a:p>
            <a:pPr>
              <a:buClr>
                <a:schemeClr val="tx1"/>
              </a:buClr>
            </a:pPr>
            <a:r>
              <a:rPr lang="is-IS" b="1" i="1" dirty="0">
                <a:solidFill>
                  <a:srgbClr val="FF0000"/>
                </a:solidFill>
              </a:rPr>
              <a:t>Memory manager maps virtual to physical addresses</a:t>
            </a:r>
          </a:p>
        </p:txBody>
      </p:sp>
      <p:grpSp>
        <p:nvGrpSpPr>
          <p:cNvPr id="7" name="Group 6"/>
          <p:cNvGrpSpPr/>
          <p:nvPr/>
        </p:nvGrpSpPr>
        <p:grpSpPr>
          <a:xfrm>
            <a:off x="1367288" y="2079982"/>
            <a:ext cx="1543050" cy="2005965"/>
            <a:chOff x="609600" y="1676400"/>
            <a:chExt cx="3048000" cy="3962400"/>
          </a:xfrm>
        </p:grpSpPr>
        <p:grpSp>
          <p:nvGrpSpPr>
            <p:cNvPr id="8" name="Group 268"/>
            <p:cNvGrpSpPr/>
            <p:nvPr/>
          </p:nvGrpSpPr>
          <p:grpSpPr>
            <a:xfrm>
              <a:off x="609600" y="1676400"/>
              <a:ext cx="3048000" cy="3962400"/>
              <a:chOff x="609600" y="1676400"/>
              <a:chExt cx="3048000" cy="3962400"/>
            </a:xfrm>
          </p:grpSpPr>
          <p:sp>
            <p:nvSpPr>
              <p:cNvPr id="25" name="Rectangle 24"/>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solidFill>
                      <a:schemeClr val="tx1"/>
                    </a:solidFill>
                    <a:latin typeface="Calibri" panose="020F0502020204030204" pitchFamily="34" charset="0"/>
                    <a:cs typeface="Calibri" panose="020F0502020204030204" pitchFamily="34" charset="0"/>
                  </a:rPr>
                  <a:t>Processor (&amp; Caches)</a:t>
                </a:r>
              </a:p>
            </p:txBody>
          </p:sp>
          <p:sp>
            <p:nvSpPr>
              <p:cNvPr id="26" name="Rectangle 25"/>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solidFill>
                      <a:schemeClr val="tx1"/>
                    </a:solidFill>
                    <a:latin typeface="Calibri" panose="020F0502020204030204" pitchFamily="34" charset="0"/>
                    <a:cs typeface="Calibri" panose="020F0502020204030204" pitchFamily="34" charset="0"/>
                  </a:rPr>
                  <a:t>Control</a:t>
                </a:r>
                <a:endParaRPr lang="en-US" sz="1800" dirty="0">
                  <a:solidFill>
                    <a:schemeClr val="tx1"/>
                  </a:solidFill>
                  <a:latin typeface="Calibri" panose="020F0502020204030204" pitchFamily="34" charset="0"/>
                  <a:cs typeface="Calibri" panose="020F0502020204030204" pitchFamily="34" charset="0"/>
                </a:endParaRPr>
              </a:p>
            </p:txBody>
          </p:sp>
          <p:sp>
            <p:nvSpPr>
              <p:cNvPr id="27" name="Rectangle 26"/>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dirty="0">
                    <a:solidFill>
                      <a:schemeClr val="tx1"/>
                    </a:solidFill>
                    <a:latin typeface="Calibri" panose="020F0502020204030204" pitchFamily="34" charset="0"/>
                    <a:cs typeface="Calibri" panose="020F0502020204030204" pitchFamily="34" charset="0"/>
                  </a:rPr>
                  <a:t>Datapath</a:t>
                </a:r>
                <a:endParaRPr lang="en-US" sz="1800" dirty="0">
                  <a:solidFill>
                    <a:schemeClr val="tx1"/>
                  </a:solidFill>
                  <a:latin typeface="Calibri" panose="020F0502020204030204" pitchFamily="34" charset="0"/>
                  <a:cs typeface="Calibri" panose="020F0502020204030204" pitchFamily="34" charset="0"/>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grpSp>
          <p:nvGrpSpPr>
            <p:cNvPr id="9" name="Group 269"/>
            <p:cNvGrpSpPr/>
            <p:nvPr/>
          </p:nvGrpSpPr>
          <p:grpSpPr>
            <a:xfrm>
              <a:off x="914399" y="3505200"/>
              <a:ext cx="2381837" cy="1979962"/>
              <a:chOff x="914399" y="3505200"/>
              <a:chExt cx="2381837" cy="1979962"/>
            </a:xfrm>
          </p:grpSpPr>
          <p:sp>
            <p:nvSpPr>
              <p:cNvPr id="10" name="Rectangle 9"/>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Calibri" panose="020F0502020204030204" pitchFamily="34" charset="0"/>
                    <a:cs typeface="Calibri" panose="020F0502020204030204" pitchFamily="34" charset="0"/>
                  </a:rPr>
                  <a:t>PC</a:t>
                </a:r>
              </a:p>
            </p:txBody>
          </p:sp>
          <p:grpSp>
            <p:nvGrpSpPr>
              <p:cNvPr id="11" name="Group 25"/>
              <p:cNvGrpSpPr/>
              <p:nvPr/>
            </p:nvGrpSpPr>
            <p:grpSpPr>
              <a:xfrm>
                <a:off x="914399" y="3886200"/>
                <a:ext cx="2362202" cy="1324681"/>
                <a:chOff x="1600199" y="3962400"/>
                <a:chExt cx="1600201" cy="1324681"/>
              </a:xfrm>
              <a:solidFill>
                <a:srgbClr val="9BBB59"/>
              </a:solidFill>
            </p:grpSpPr>
            <p:sp>
              <p:nvSpPr>
                <p:cNvPr id="15" name="Rectangle 14"/>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16" name="Rectangle 15"/>
                <p:cNvSpPr/>
                <p:nvPr/>
              </p:nvSpPr>
              <p:spPr>
                <a:xfrm>
                  <a:off x="1600199" y="40386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17" name="Rectangle 16"/>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18" name="Rectangle 17"/>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effectLst>
                      <a:glow rad="101600">
                        <a:schemeClr val="bg1">
                          <a:alpha val="75000"/>
                        </a:schemeClr>
                      </a:glow>
                    </a:effectLst>
                    <a:latin typeface="Calibri" panose="020F0502020204030204" pitchFamily="34" charset="0"/>
                    <a:cs typeface="Calibri" panose="020F0502020204030204" pitchFamily="34" charset="0"/>
                  </a:endParaRPr>
                </a:p>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19" name="Rectangle 18"/>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20" name="Rectangle 19"/>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21" name="Rectangle 20"/>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22" name="Rectangle 21"/>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23" name="Rectangle 22"/>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24" name="TextBox 23"/>
                <p:cNvSpPr txBox="1"/>
                <p:nvPr/>
              </p:nvSpPr>
              <p:spPr>
                <a:xfrm>
                  <a:off x="1776087" y="4010378"/>
                  <a:ext cx="1377074" cy="1276703"/>
                </a:xfrm>
                <a:prstGeom prst="rect">
                  <a:avLst/>
                </a:prstGeom>
                <a:noFill/>
              </p:spPr>
              <p:txBody>
                <a:bodyPr wrap="square" rtlCol="0">
                  <a:spAutoFit/>
                </a:bodyPr>
                <a:lstStyle/>
                <a:p>
                  <a:pPr algn="ctr"/>
                  <a:r>
                    <a:rPr lang="en-US" sz="1800" dirty="0">
                      <a:effectLst>
                        <a:glow rad="254000">
                          <a:schemeClr val="bg1">
                            <a:alpha val="75000"/>
                          </a:schemeClr>
                        </a:glow>
                      </a:effectLst>
                      <a:latin typeface="Calibri" panose="020F0502020204030204" pitchFamily="34" charset="0"/>
                      <a:cs typeface="Calibri" panose="020F0502020204030204" pitchFamily="34" charset="0"/>
                    </a:rPr>
                    <a:t>Registers</a:t>
                  </a:r>
                </a:p>
              </p:txBody>
            </p:sp>
          </p:grpSp>
          <p:grpSp>
            <p:nvGrpSpPr>
              <p:cNvPr id="12" name="Group 11"/>
              <p:cNvGrpSpPr/>
              <p:nvPr/>
            </p:nvGrpSpPr>
            <p:grpSpPr>
              <a:xfrm>
                <a:off x="914400" y="4724400"/>
                <a:ext cx="2381836" cy="760762"/>
                <a:chOff x="4572000" y="3429000"/>
                <a:chExt cx="2381836" cy="760762"/>
              </a:xfrm>
            </p:grpSpPr>
            <p:sp>
              <p:nvSpPr>
                <p:cNvPr id="13" name="Trapezoid 1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14" name="TextBox 13"/>
                <p:cNvSpPr txBox="1"/>
                <p:nvPr/>
              </p:nvSpPr>
              <p:spPr>
                <a:xfrm>
                  <a:off x="4586406" y="3460218"/>
                  <a:ext cx="2367430" cy="729544"/>
                </a:xfrm>
                <a:prstGeom prst="rect">
                  <a:avLst/>
                </a:prstGeom>
                <a:noFill/>
              </p:spPr>
              <p:txBody>
                <a:bodyPr wrap="square" rtlCol="0" anchor="ctr">
                  <a:spAutoFit/>
                </a:bodyPr>
                <a:lstStyle/>
                <a:p>
                  <a:pPr algn="ctr"/>
                  <a:r>
                    <a:rPr lang="en-US" sz="1800" dirty="0">
                      <a:effectLst>
                        <a:glow rad="152400">
                          <a:schemeClr val="bg1">
                            <a:alpha val="75000"/>
                          </a:schemeClr>
                        </a:glow>
                      </a:effectLst>
                      <a:latin typeface="Calibri" panose="020F0502020204030204" pitchFamily="34" charset="0"/>
                      <a:cs typeface="Calibri" panose="020F0502020204030204" pitchFamily="34" charset="0"/>
                    </a:rPr>
                    <a:t>(ALU)</a:t>
                  </a:r>
                </a:p>
              </p:txBody>
            </p:sp>
          </p:grpSp>
        </p:grpSp>
      </p:grpSp>
      <p:sp>
        <p:nvSpPr>
          <p:cNvPr id="30" name="Rectangle 29"/>
          <p:cNvSpPr/>
          <p:nvPr/>
        </p:nvSpPr>
        <p:spPr>
          <a:xfrm>
            <a:off x="6352442" y="2079982"/>
            <a:ext cx="1428750" cy="2005965"/>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solidFill>
                  <a:schemeClr val="tx1"/>
                </a:solidFill>
                <a:latin typeface="Calibri" panose="020F0502020204030204" pitchFamily="34" charset="0"/>
                <a:cs typeface="Calibri" panose="020F0502020204030204" pitchFamily="34" charset="0"/>
              </a:rPr>
              <a:t>Memory </a:t>
            </a:r>
            <a:r>
              <a:rPr lang="en-US" sz="1200" dirty="0">
                <a:solidFill>
                  <a:schemeClr val="tx1"/>
                </a:solidFill>
                <a:latin typeface="Calibri" panose="020F0502020204030204" pitchFamily="34" charset="0"/>
                <a:cs typeface="Calibri" panose="020F0502020204030204" pitchFamily="34" charset="0"/>
              </a:rPr>
              <a:t>(DRAM)</a:t>
            </a:r>
            <a:endParaRPr lang="en-US" sz="1400" dirty="0">
              <a:solidFill>
                <a:schemeClr val="tx1"/>
              </a:solidFill>
              <a:latin typeface="Calibri" panose="020F0502020204030204" pitchFamily="34" charset="0"/>
              <a:cs typeface="Calibri" panose="020F0502020204030204" pitchFamily="34" charset="0"/>
            </a:endParaRPr>
          </a:p>
        </p:txBody>
      </p:sp>
      <p:grpSp>
        <p:nvGrpSpPr>
          <p:cNvPr id="31" name="Group 270"/>
          <p:cNvGrpSpPr/>
          <p:nvPr/>
        </p:nvGrpSpPr>
        <p:grpSpPr>
          <a:xfrm>
            <a:off x="6495317" y="2387321"/>
            <a:ext cx="1143000" cy="1555071"/>
            <a:chOff x="4953000" y="1981200"/>
            <a:chExt cx="1524000" cy="3429000"/>
          </a:xfrm>
        </p:grpSpPr>
        <p:grpSp>
          <p:nvGrpSpPr>
            <p:cNvPr id="32" name="Group 74"/>
            <p:cNvGrpSpPr/>
            <p:nvPr/>
          </p:nvGrpSpPr>
          <p:grpSpPr>
            <a:xfrm>
              <a:off x="4953000" y="4038600"/>
              <a:ext cx="381000" cy="685800"/>
              <a:chOff x="7543800" y="3581400"/>
              <a:chExt cx="2362200" cy="685800"/>
            </a:xfrm>
            <a:solidFill>
              <a:schemeClr val="accent3"/>
            </a:solidFill>
          </p:grpSpPr>
          <p:sp>
            <p:nvSpPr>
              <p:cNvPr id="224" name="Rectangle 223"/>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5" name="Rectangle 224"/>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6" name="Rectangle 225"/>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7" name="Rectangle 226"/>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8" name="Rectangle 227"/>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9" name="Rectangle 228"/>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30" name="Rectangle 229"/>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31" name="Rectangle 230"/>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32" name="Rectangle 231"/>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33" name="Group 75"/>
            <p:cNvGrpSpPr/>
            <p:nvPr/>
          </p:nvGrpSpPr>
          <p:grpSpPr>
            <a:xfrm>
              <a:off x="5334000" y="4038600"/>
              <a:ext cx="381000" cy="685800"/>
              <a:chOff x="7543800" y="3581400"/>
              <a:chExt cx="2362200" cy="685800"/>
            </a:xfrm>
            <a:solidFill>
              <a:schemeClr val="accent3"/>
            </a:solidFill>
          </p:grpSpPr>
          <p:sp>
            <p:nvSpPr>
              <p:cNvPr id="215" name="Rectangle 21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6" name="Rectangle 21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7" name="Rectangle 21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8" name="Rectangle 21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9" name="Rectangle 21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0" name="Rectangle 21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1" name="Rectangle 22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2" name="Rectangle 22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23" name="Rectangle 22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34" name="Group 85"/>
            <p:cNvGrpSpPr/>
            <p:nvPr/>
          </p:nvGrpSpPr>
          <p:grpSpPr>
            <a:xfrm>
              <a:off x="5715000" y="4038600"/>
              <a:ext cx="381000" cy="685800"/>
              <a:chOff x="7543800" y="3581400"/>
              <a:chExt cx="2362200" cy="685800"/>
            </a:xfrm>
            <a:solidFill>
              <a:schemeClr val="accent3"/>
            </a:solidFill>
          </p:grpSpPr>
          <p:sp>
            <p:nvSpPr>
              <p:cNvPr id="206" name="Rectangle 205"/>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7" name="Rectangle 206"/>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8" name="Rectangle 207"/>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9" name="Rectangle 208"/>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0" name="Rectangle 209"/>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1" name="Rectangle 210"/>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2" name="Rectangle 211"/>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3" name="Rectangle 212"/>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14" name="Rectangle 213"/>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35" name="Group 95"/>
            <p:cNvGrpSpPr/>
            <p:nvPr/>
          </p:nvGrpSpPr>
          <p:grpSpPr>
            <a:xfrm>
              <a:off x="6096000" y="40386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36" name="Group 105"/>
            <p:cNvGrpSpPr/>
            <p:nvPr/>
          </p:nvGrpSpPr>
          <p:grpSpPr>
            <a:xfrm>
              <a:off x="4953000" y="4724400"/>
              <a:ext cx="381000" cy="685800"/>
              <a:chOff x="7543800" y="3581400"/>
              <a:chExt cx="2362200" cy="685800"/>
            </a:xfrm>
            <a:solidFill>
              <a:schemeClr val="accent3"/>
            </a:solidFill>
          </p:grpSpPr>
          <p:sp>
            <p:nvSpPr>
              <p:cNvPr id="188" name="Rectangle 187"/>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9" name="Rectangle 188"/>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0" name="Rectangle 189"/>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1" name="Rectangle 190"/>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2" name="Rectangle 191"/>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3" name="Rectangle 192"/>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4" name="Rectangle 193"/>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5" name="Rectangle 194"/>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96" name="Rectangle 195"/>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37" name="Group 115"/>
            <p:cNvGrpSpPr/>
            <p:nvPr/>
          </p:nvGrpSpPr>
          <p:grpSpPr>
            <a:xfrm>
              <a:off x="5334000" y="4724400"/>
              <a:ext cx="381000" cy="685800"/>
              <a:chOff x="7543800" y="3581400"/>
              <a:chExt cx="2362200" cy="685800"/>
            </a:xfrm>
            <a:solidFill>
              <a:schemeClr val="accent3"/>
            </a:solidFill>
          </p:grpSpPr>
          <p:sp>
            <p:nvSpPr>
              <p:cNvPr id="179" name="Rectangle 178"/>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0" name="Rectangle 179"/>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1" name="Rectangle 180"/>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2" name="Rectangle 181"/>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3" name="Rectangle 182"/>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4" name="Rectangle 183"/>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5" name="Rectangle 184"/>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6" name="Rectangle 185"/>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87" name="Rectangle 186"/>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38" name="Group 125"/>
            <p:cNvGrpSpPr/>
            <p:nvPr/>
          </p:nvGrpSpPr>
          <p:grpSpPr>
            <a:xfrm>
              <a:off x="5715000" y="4724400"/>
              <a:ext cx="381000" cy="685800"/>
              <a:chOff x="7543800" y="3581400"/>
              <a:chExt cx="2362200" cy="685800"/>
            </a:xfrm>
            <a:solidFill>
              <a:schemeClr val="accent3"/>
            </a:solidFill>
          </p:grpSpPr>
          <p:sp>
            <p:nvSpPr>
              <p:cNvPr id="170" name="Rectangle 169"/>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1" name="Rectangle 170"/>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2" name="Rectangle 171"/>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3" name="Rectangle 172"/>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4" name="Rectangle 173"/>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5" name="Rectangle 174"/>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6" name="Rectangle 175"/>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7" name="Rectangle 176"/>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78" name="Rectangle 177"/>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39" name="Group 135"/>
            <p:cNvGrpSpPr/>
            <p:nvPr/>
          </p:nvGrpSpPr>
          <p:grpSpPr>
            <a:xfrm>
              <a:off x="6096000" y="4724400"/>
              <a:ext cx="381000" cy="685800"/>
              <a:chOff x="7543800" y="3581400"/>
              <a:chExt cx="2362200" cy="685800"/>
            </a:xfrm>
            <a:solidFill>
              <a:schemeClr val="accent3"/>
            </a:solidFill>
          </p:grpSpPr>
          <p:sp>
            <p:nvSpPr>
              <p:cNvPr id="161" name="Rectangle 160"/>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2" name="Rectangle 161"/>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3" name="Rectangle 162"/>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4" name="Rectangle 163"/>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5" name="Rectangle 164"/>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6" name="Rectangle 165"/>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7" name="Rectangle 166"/>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8" name="Rectangle 167"/>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9" name="Rectangle 168"/>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0" name="Group 145"/>
            <p:cNvGrpSpPr/>
            <p:nvPr/>
          </p:nvGrpSpPr>
          <p:grpSpPr>
            <a:xfrm>
              <a:off x="4953000" y="3352800"/>
              <a:ext cx="381000" cy="685800"/>
              <a:chOff x="7543800" y="3581400"/>
              <a:chExt cx="2362200" cy="685800"/>
            </a:xfrm>
            <a:solidFill>
              <a:srgbClr val="9BBB59"/>
            </a:solidFill>
          </p:grpSpPr>
          <p:sp>
            <p:nvSpPr>
              <p:cNvPr id="152" name="Rectangle 151"/>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3" name="Rectangle 152"/>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4" name="Rectangle 153"/>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5" name="Rectangle 154"/>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6" name="Rectangle 155"/>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7" name="Rectangle 156"/>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8" name="Rectangle 157"/>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9" name="Rectangle 158"/>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0" name="Rectangle 159"/>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1" name="Group 155"/>
            <p:cNvGrpSpPr/>
            <p:nvPr/>
          </p:nvGrpSpPr>
          <p:grpSpPr>
            <a:xfrm>
              <a:off x="5334000" y="3352800"/>
              <a:ext cx="381000" cy="685800"/>
              <a:chOff x="7543800" y="3581400"/>
              <a:chExt cx="2362200" cy="685800"/>
            </a:xfrm>
            <a:solidFill>
              <a:schemeClr val="accent3"/>
            </a:solidFill>
          </p:grpSpPr>
          <p:sp>
            <p:nvSpPr>
              <p:cNvPr id="143" name="Rectangle 142"/>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4" name="Rectangle 143"/>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5" name="Rectangle 144"/>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6" name="Rectangle 145"/>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7" name="Rectangle 146"/>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8" name="Rectangle 147"/>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9" name="Rectangle 148"/>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0" name="Rectangle 149"/>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51" name="Rectangle 150"/>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2" name="Group 165"/>
            <p:cNvGrpSpPr/>
            <p:nvPr/>
          </p:nvGrpSpPr>
          <p:grpSpPr>
            <a:xfrm>
              <a:off x="5715000" y="3352800"/>
              <a:ext cx="381000" cy="685800"/>
              <a:chOff x="7543800" y="3581400"/>
              <a:chExt cx="2362200" cy="685800"/>
            </a:xfrm>
            <a:solidFill>
              <a:schemeClr val="accent3"/>
            </a:solidFill>
          </p:grpSpPr>
          <p:sp>
            <p:nvSpPr>
              <p:cNvPr id="134" name="Rectangle 133"/>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5" name="Rectangle 134"/>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6" name="Rectangle 135"/>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7" name="Rectangle 136"/>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8" name="Rectangle 137"/>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9" name="Rectangle 138"/>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0" name="Rectangle 139"/>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1" name="Rectangle 140"/>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2" name="Rectangle 141"/>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3" name="Group 175"/>
            <p:cNvGrpSpPr/>
            <p:nvPr/>
          </p:nvGrpSpPr>
          <p:grpSpPr>
            <a:xfrm>
              <a:off x="6096000" y="3352800"/>
              <a:ext cx="381000" cy="685800"/>
              <a:chOff x="7543800" y="3581400"/>
              <a:chExt cx="2362200" cy="685800"/>
            </a:xfrm>
            <a:solidFill>
              <a:schemeClr val="accent3"/>
            </a:solidFill>
          </p:grpSpPr>
          <p:sp>
            <p:nvSpPr>
              <p:cNvPr id="125" name="Rectangle 12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6" name="Rectangle 12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7" name="Rectangle 12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8" name="Rectangle 12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9" name="Rectangle 12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0" name="Rectangle 12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1" name="Rectangle 13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2" name="Rectangle 13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33" name="Rectangle 13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4" name="Group 185"/>
            <p:cNvGrpSpPr/>
            <p:nvPr/>
          </p:nvGrpSpPr>
          <p:grpSpPr>
            <a:xfrm>
              <a:off x="4953000" y="2667000"/>
              <a:ext cx="381000" cy="685800"/>
              <a:chOff x="7543800" y="3581400"/>
              <a:chExt cx="2362200" cy="685800"/>
            </a:xfrm>
            <a:solidFill>
              <a:schemeClr val="accent3"/>
            </a:solidFill>
          </p:grpSpPr>
          <p:sp>
            <p:nvSpPr>
              <p:cNvPr id="116" name="Rectangle 115"/>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7" name="Rectangle 116"/>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8" name="Rectangle 117"/>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9" name="Rectangle 118"/>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0" name="Rectangle 119"/>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1" name="Rectangle 120"/>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2" name="Rectangle 121"/>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3" name="Rectangle 122"/>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4" name="Rectangle 123"/>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5" name="Group 195"/>
            <p:cNvGrpSpPr/>
            <p:nvPr/>
          </p:nvGrpSpPr>
          <p:grpSpPr>
            <a:xfrm>
              <a:off x="5334000" y="26670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6" name="Group 205"/>
            <p:cNvGrpSpPr/>
            <p:nvPr/>
          </p:nvGrpSpPr>
          <p:grpSpPr>
            <a:xfrm>
              <a:off x="5715000" y="2667000"/>
              <a:ext cx="381000" cy="685800"/>
              <a:chOff x="7543800" y="3581400"/>
              <a:chExt cx="2362200" cy="685800"/>
            </a:xfrm>
            <a:solidFill>
              <a:schemeClr val="accent3"/>
            </a:solidFill>
          </p:grpSpPr>
          <p:sp>
            <p:nvSpPr>
              <p:cNvPr id="98" name="Rectangle 97"/>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9" name="Rectangle 98"/>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0" name="Rectangle 99"/>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1" name="Rectangle 100"/>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4" name="Rectangle 103"/>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5" name="Rectangle 104"/>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6" name="Rectangle 105"/>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7" name="Group 215"/>
            <p:cNvGrpSpPr/>
            <p:nvPr/>
          </p:nvGrpSpPr>
          <p:grpSpPr>
            <a:xfrm>
              <a:off x="6096000" y="2667000"/>
              <a:ext cx="381000" cy="685800"/>
              <a:chOff x="7543800" y="3581400"/>
              <a:chExt cx="2362200" cy="685800"/>
            </a:xfrm>
            <a:solidFill>
              <a:schemeClr val="accent3"/>
            </a:solidFill>
          </p:grpSpPr>
          <p:sp>
            <p:nvSpPr>
              <p:cNvPr id="89" name="Rectangle 88"/>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0" name="Rectangle 89"/>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1" name="Rectangle 90"/>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2" name="Rectangle 91"/>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3" name="Rectangle 92"/>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4" name="Rectangle 93"/>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5" name="Rectangle 94"/>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6" name="Rectangle 95"/>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97" name="Rectangle 96"/>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8" name="Group 225"/>
            <p:cNvGrpSpPr/>
            <p:nvPr/>
          </p:nvGrpSpPr>
          <p:grpSpPr>
            <a:xfrm>
              <a:off x="4953000" y="1981200"/>
              <a:ext cx="381000" cy="685800"/>
              <a:chOff x="7543800" y="3581400"/>
              <a:chExt cx="2362200" cy="685800"/>
            </a:xfrm>
            <a:solidFill>
              <a:schemeClr val="accent3"/>
            </a:solidFill>
          </p:grpSpPr>
          <p:sp>
            <p:nvSpPr>
              <p:cNvPr id="80" name="Rectangle 79"/>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1" name="Rectangle 80"/>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2" name="Rectangle 81"/>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3" name="Rectangle 82"/>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4" name="Rectangle 83"/>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5" name="Rectangle 84"/>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6" name="Rectangle 85"/>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7" name="Rectangle 86"/>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88" name="Rectangle 87"/>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49" name="Group 235"/>
            <p:cNvGrpSpPr/>
            <p:nvPr/>
          </p:nvGrpSpPr>
          <p:grpSpPr>
            <a:xfrm>
              <a:off x="5334000" y="1981200"/>
              <a:ext cx="381000" cy="685800"/>
              <a:chOff x="7543800" y="3581400"/>
              <a:chExt cx="2362200" cy="685800"/>
            </a:xfrm>
            <a:solidFill>
              <a:schemeClr val="accent3"/>
            </a:solidFill>
          </p:grpSpPr>
          <p:sp>
            <p:nvSpPr>
              <p:cNvPr id="71" name="Rectangle 70"/>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2" name="Rectangle 71"/>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3" name="Rectangle 72"/>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4" name="Rectangle 73"/>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5" name="Rectangle 74"/>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6" name="Rectangle 75"/>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7" name="Rectangle 76"/>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8" name="Rectangle 77"/>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9" name="Rectangle 78"/>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50" name="Group 245"/>
            <p:cNvGrpSpPr/>
            <p:nvPr/>
          </p:nvGrpSpPr>
          <p:grpSpPr>
            <a:xfrm>
              <a:off x="5715000" y="1981200"/>
              <a:ext cx="381000" cy="685800"/>
              <a:chOff x="7543800" y="3581400"/>
              <a:chExt cx="2362200" cy="685800"/>
            </a:xfrm>
            <a:solidFill>
              <a:schemeClr val="accent3"/>
            </a:solidFill>
          </p:grpSpPr>
          <p:sp>
            <p:nvSpPr>
              <p:cNvPr id="62" name="Rectangle 61"/>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3" name="Rectangle 62"/>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4" name="Rectangle 63"/>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5" name="Rectangle 64"/>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6" name="Rectangle 65"/>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7" name="Rectangle 66"/>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8" name="Rectangle 67"/>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9" name="Rectangle 68"/>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70" name="Rectangle 69"/>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grpSp>
          <p:nvGrpSpPr>
            <p:cNvPr id="51" name="Group 255"/>
            <p:cNvGrpSpPr/>
            <p:nvPr/>
          </p:nvGrpSpPr>
          <p:grpSpPr>
            <a:xfrm>
              <a:off x="6096000" y="1981200"/>
              <a:ext cx="381000" cy="685800"/>
              <a:chOff x="7543800" y="3581400"/>
              <a:chExt cx="2362200" cy="685800"/>
            </a:xfrm>
            <a:solidFill>
              <a:schemeClr val="accent3"/>
            </a:solidFill>
          </p:grpSpPr>
          <p:sp>
            <p:nvSpPr>
              <p:cNvPr id="53" name="Rectangle 52"/>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54" name="Rectangle 53"/>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55" name="Rectangle 54"/>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56" name="Rectangle 55"/>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57" name="Rectangle 56"/>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58" name="Rectangle 57"/>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59" name="Rectangle 58"/>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0" name="Rectangle 59"/>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61" name="Rectangle 60"/>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grpSp>
        <p:sp>
          <p:nvSpPr>
            <p:cNvPr id="52" name="TextBox 51"/>
            <p:cNvSpPr txBox="1"/>
            <p:nvPr/>
          </p:nvSpPr>
          <p:spPr>
            <a:xfrm>
              <a:off x="5181600" y="3352799"/>
              <a:ext cx="1066800" cy="678662"/>
            </a:xfrm>
            <a:prstGeom prst="rect">
              <a:avLst/>
            </a:prstGeom>
            <a:noFill/>
          </p:spPr>
          <p:txBody>
            <a:bodyPr wrap="square" rtlCol="0">
              <a:spAutoFit/>
            </a:bodyPr>
            <a:lstStyle/>
            <a:p>
              <a:pPr algn="ctr"/>
              <a:r>
                <a:rPr lang="en-US" sz="1400" dirty="0">
                  <a:effectLst>
                    <a:glow rad="228600">
                      <a:schemeClr val="bg1">
                        <a:alpha val="75000"/>
                      </a:schemeClr>
                    </a:glow>
                  </a:effectLst>
                  <a:latin typeface="Calibri" panose="020F0502020204030204" pitchFamily="34" charset="0"/>
                  <a:cs typeface="Calibri" panose="020F0502020204030204" pitchFamily="34" charset="0"/>
                </a:rPr>
                <a:t>Bytes</a:t>
              </a:r>
            </a:p>
          </p:txBody>
        </p:sp>
      </p:grpSp>
      <p:sp>
        <p:nvSpPr>
          <p:cNvPr id="237" name="Left-Right Arrow 236"/>
          <p:cNvSpPr/>
          <p:nvPr/>
        </p:nvSpPr>
        <p:spPr>
          <a:xfrm>
            <a:off x="5929175" y="2924171"/>
            <a:ext cx="408298" cy="27452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pic>
        <p:nvPicPr>
          <p:cNvPr id="258" name="Picture 257"/>
          <p:cNvPicPr>
            <a:picLocks noChangeAspect="1"/>
          </p:cNvPicPr>
          <p:nvPr/>
        </p:nvPicPr>
        <p:blipFill>
          <a:blip r:embed="rId2"/>
          <a:stretch>
            <a:fillRect/>
          </a:stretch>
        </p:blipFill>
        <p:spPr>
          <a:xfrm>
            <a:off x="2952918" y="1772050"/>
            <a:ext cx="1858864" cy="2416892"/>
          </a:xfrm>
          <a:prstGeom prst="rect">
            <a:avLst/>
          </a:prstGeom>
        </p:spPr>
      </p:pic>
      <p:sp>
        <p:nvSpPr>
          <p:cNvPr id="260" name="Right Arrow 259"/>
          <p:cNvSpPr/>
          <p:nvPr/>
        </p:nvSpPr>
        <p:spPr>
          <a:xfrm>
            <a:off x="4790440" y="2917251"/>
            <a:ext cx="364241" cy="267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sp>
        <p:nvSpPr>
          <p:cNvPr id="261" name="Left Arrow 260"/>
          <p:cNvSpPr/>
          <p:nvPr/>
        </p:nvSpPr>
        <p:spPr>
          <a:xfrm>
            <a:off x="2922127" y="2930214"/>
            <a:ext cx="750920" cy="2662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libri" panose="020F0502020204030204" pitchFamily="34" charset="0"/>
              <a:cs typeface="Calibri" panose="020F0502020204030204" pitchFamily="34" charset="0"/>
            </a:endParaRPr>
          </a:p>
        </p:txBody>
      </p:sp>
      <p:sp>
        <p:nvSpPr>
          <p:cNvPr id="262" name="Rectangle 261"/>
          <p:cNvSpPr/>
          <p:nvPr/>
        </p:nvSpPr>
        <p:spPr>
          <a:xfrm>
            <a:off x="5162278" y="2079982"/>
            <a:ext cx="751925" cy="2005965"/>
          </a:xfrm>
          <a:prstGeom prst="rect">
            <a:avLst/>
          </a:prstGeom>
          <a:solidFill>
            <a:srgbClr val="FFC000"/>
          </a:solidFill>
          <a:ln w="28575"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latin typeface="Calibri" panose="020F0502020204030204" pitchFamily="34" charset="0"/>
                <a:cs typeface="Calibri" panose="020F0502020204030204" pitchFamily="34" charset="0"/>
              </a:rPr>
              <a:t>?</a:t>
            </a:r>
          </a:p>
        </p:txBody>
      </p:sp>
      <p:sp>
        <p:nvSpPr>
          <p:cNvPr id="263" name="TextBox 262"/>
          <p:cNvSpPr txBox="1"/>
          <p:nvPr/>
        </p:nvSpPr>
        <p:spPr>
          <a:xfrm rot="16200000">
            <a:off x="4621396" y="2935540"/>
            <a:ext cx="1328825" cy="307777"/>
          </a:xfrm>
          <a:prstGeom prst="rect">
            <a:avLst/>
          </a:prstGeom>
          <a:noFill/>
        </p:spPr>
        <p:txBody>
          <a:bodyPr wrap="none" rtlCol="0">
            <a:spAutoFit/>
          </a:bodyPr>
          <a:lstStyle/>
          <a:p>
            <a:r>
              <a:rPr lang="en-US" sz="1400">
                <a:solidFill>
                  <a:srgbClr val="0070C0"/>
                </a:solidFill>
                <a:latin typeface="Calibri" panose="020F0502020204030204" pitchFamily="34" charset="0"/>
                <a:cs typeface="Calibri" panose="020F0502020204030204" pitchFamily="34" charset="0"/>
              </a:rPr>
              <a:t>Virtual Address</a:t>
            </a:r>
          </a:p>
        </p:txBody>
      </p:sp>
      <p:sp>
        <p:nvSpPr>
          <p:cNvPr id="264" name="TextBox 263"/>
          <p:cNvSpPr txBox="1"/>
          <p:nvPr/>
        </p:nvSpPr>
        <p:spPr>
          <a:xfrm rot="16200000">
            <a:off x="5057431" y="2943211"/>
            <a:ext cx="1419556" cy="307777"/>
          </a:xfrm>
          <a:prstGeom prst="rect">
            <a:avLst/>
          </a:prstGeom>
          <a:noFill/>
        </p:spPr>
        <p:txBody>
          <a:bodyPr wrap="none" rtlCol="0">
            <a:spAutoFit/>
          </a:bodyPr>
          <a:lstStyle/>
          <a:p>
            <a:r>
              <a:rPr lang="en-US" sz="1400" dirty="0">
                <a:solidFill>
                  <a:srgbClr val="0070C0"/>
                </a:solidFill>
                <a:latin typeface="Calibri" panose="020F0502020204030204" pitchFamily="34" charset="0"/>
                <a:cs typeface="Calibri" panose="020F0502020204030204" pitchFamily="34" charset="0"/>
              </a:rPr>
              <a:t>Physical Address</a:t>
            </a:r>
          </a:p>
        </p:txBody>
      </p:sp>
      <p:sp>
        <p:nvSpPr>
          <p:cNvPr id="265" name="TextBox 264"/>
          <p:cNvSpPr txBox="1"/>
          <p:nvPr/>
        </p:nvSpPr>
        <p:spPr>
          <a:xfrm>
            <a:off x="1561125" y="4226549"/>
            <a:ext cx="3416192" cy="307777"/>
          </a:xfrm>
          <a:prstGeom prst="rect">
            <a:avLst/>
          </a:prstGeom>
          <a:noFill/>
        </p:spPr>
        <p:txBody>
          <a:bodyPr wrap="none" rtlCol="0">
            <a:spAutoFit/>
          </a:bodyPr>
          <a:lstStyle/>
          <a:p>
            <a:r>
              <a:rPr lang="en-US" sz="1400" dirty="0">
                <a:solidFill>
                  <a:srgbClr val="FF0000"/>
                </a:solidFill>
                <a:latin typeface="Calibri" panose="020F0502020204030204" pitchFamily="34" charset="0"/>
                <a:cs typeface="Calibri" panose="020F0502020204030204" pitchFamily="34" charset="0"/>
              </a:rPr>
              <a:t>Many of these (software &amp; hardware cores)</a:t>
            </a:r>
          </a:p>
        </p:txBody>
      </p:sp>
      <p:sp>
        <p:nvSpPr>
          <p:cNvPr id="266" name="TextBox 265"/>
          <p:cNvSpPr txBox="1"/>
          <p:nvPr/>
        </p:nvSpPr>
        <p:spPr>
          <a:xfrm>
            <a:off x="6378942" y="4226549"/>
            <a:ext cx="1575239" cy="307777"/>
          </a:xfrm>
          <a:prstGeom prst="rect">
            <a:avLst/>
          </a:prstGeom>
          <a:noFill/>
        </p:spPr>
        <p:txBody>
          <a:bodyPr wrap="none" rtlCol="0">
            <a:spAutoFit/>
          </a:bodyPr>
          <a:lstStyle/>
          <a:p>
            <a:r>
              <a:rPr lang="en-US" sz="1400" dirty="0">
                <a:solidFill>
                  <a:srgbClr val="FF0000"/>
                </a:solidFill>
                <a:latin typeface="Calibri" panose="020F0502020204030204" pitchFamily="34" charset="0"/>
                <a:cs typeface="Calibri" panose="020F0502020204030204" pitchFamily="34" charset="0"/>
              </a:rPr>
              <a:t>One main memory</a:t>
            </a:r>
          </a:p>
        </p:txBody>
      </p:sp>
      <p:sp>
        <p:nvSpPr>
          <p:cNvPr id="4" name="Rectangle 3">
            <a:extLst>
              <a:ext uri="{FF2B5EF4-FFF2-40B4-BE49-F238E27FC236}">
                <a16:creationId xmlns:a16="http://schemas.microsoft.com/office/drawing/2014/main" id="{D2EF9B80-7F59-F842-B52B-84AB410C7BDA}"/>
              </a:ext>
            </a:extLst>
          </p:cNvPr>
          <p:cNvSpPr/>
          <p:nvPr/>
        </p:nvSpPr>
        <p:spPr>
          <a:xfrm>
            <a:off x="4997335" y="1211299"/>
            <a:ext cx="1381607" cy="584775"/>
          </a:xfrm>
          <a:prstGeom prst="rect">
            <a:avLst/>
          </a:prstGeom>
        </p:spPr>
        <p:txBody>
          <a:bodyPr wrap="square">
            <a:spAutoFit/>
          </a:bodyPr>
          <a:lstStyle/>
          <a:p>
            <a:r>
              <a:rPr lang="is-IS" sz="1600" dirty="0">
                <a:solidFill>
                  <a:srgbClr val="FF0000"/>
                </a:solidFill>
                <a:latin typeface="Calibri" panose="020F0502020204030204" pitchFamily="34" charset="0"/>
                <a:cs typeface="Calibri" panose="020F0502020204030204" pitchFamily="34" charset="0"/>
              </a:rPr>
              <a:t>Memory manager </a:t>
            </a:r>
            <a:endParaRPr lang="en-US" sz="1600" dirty="0">
              <a:latin typeface="Calibri" panose="020F0502020204030204" pitchFamily="34" charset="0"/>
              <a:cs typeface="Calibri" panose="020F0502020204030204" pitchFamily="34" charset="0"/>
            </a:endParaRPr>
          </a:p>
        </p:txBody>
      </p:sp>
      <p:sp>
        <p:nvSpPr>
          <p:cNvPr id="240" name="Google Shape;601;g5ce8b99149_0_339">
            <a:extLst>
              <a:ext uri="{FF2B5EF4-FFF2-40B4-BE49-F238E27FC236}">
                <a16:creationId xmlns:a16="http://schemas.microsoft.com/office/drawing/2014/main" id="{5C7241B7-A169-014B-8B0A-4A43A65212A2}"/>
              </a:ext>
            </a:extLst>
          </p:cNvPr>
          <p:cNvSpPr txBox="1">
            <a:spLocks/>
          </p:cNvSpPr>
          <p:nvPr/>
        </p:nvSpPr>
        <p:spPr>
          <a:xfrm>
            <a:off x="31924" y="6540798"/>
            <a:ext cx="4355976" cy="365100"/>
          </a:xfrm>
          <a:prstGeom prst="rect">
            <a:avLst/>
          </a:prstGeom>
          <a:noFill/>
          <a:ln>
            <a:noFill/>
          </a:ln>
        </p:spPr>
        <p:txBody>
          <a:bodyPr spcFirstLastPara="1" wrap="square" lIns="91425" tIns="45700" rIns="91425" bIns="45700" anchor="ctr" anchorCtr="0">
            <a:noAutofit/>
          </a:bodyPr>
          <a:lstStyle>
            <a:defPPr>
              <a:defRPr lang="en-US"/>
            </a:defPPr>
            <a:lvl1pPr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4020202020204" pitchFamily="34" charset="0"/>
                <a:ea typeface="+mn-ea"/>
                <a:cs typeface="+mn-cs"/>
              </a:defRPr>
            </a:lvl5pPr>
            <a:lvl6pPr marL="2286000" algn="l" defTabSz="914400" rtl="0" eaLnBrk="1" latinLnBrk="0" hangingPunct="1">
              <a:defRPr sz="2400" b="1" kern="1200">
                <a:solidFill>
                  <a:schemeClr val="tx1"/>
                </a:solidFill>
                <a:latin typeface="Arial Narrow" panose="020B0604020202020204" pitchFamily="34" charset="0"/>
                <a:ea typeface="+mn-ea"/>
                <a:cs typeface="+mn-cs"/>
              </a:defRPr>
            </a:lvl6pPr>
            <a:lvl7pPr marL="2743200" algn="l" defTabSz="914400" rtl="0" eaLnBrk="1" latinLnBrk="0" hangingPunct="1">
              <a:defRPr sz="2400" b="1" kern="1200">
                <a:solidFill>
                  <a:schemeClr val="tx1"/>
                </a:solidFill>
                <a:latin typeface="Arial Narrow" panose="020B0604020202020204" pitchFamily="34" charset="0"/>
                <a:ea typeface="+mn-ea"/>
                <a:cs typeface="+mn-cs"/>
              </a:defRPr>
            </a:lvl7pPr>
            <a:lvl8pPr marL="3200400" algn="l" defTabSz="914400" rtl="0" eaLnBrk="1" latinLnBrk="0" hangingPunct="1">
              <a:defRPr sz="2400" b="1" kern="1200">
                <a:solidFill>
                  <a:schemeClr val="tx1"/>
                </a:solidFill>
                <a:latin typeface="Arial Narrow" panose="020B0604020202020204" pitchFamily="34" charset="0"/>
                <a:ea typeface="+mn-ea"/>
                <a:cs typeface="+mn-cs"/>
              </a:defRPr>
            </a:lvl8pPr>
            <a:lvl9pPr marL="3657600" algn="l" defTabSz="914400" rtl="0" eaLnBrk="1" latinLnBrk="0" hangingPunct="1">
              <a:defRPr sz="2400" b="1" kern="1200">
                <a:solidFill>
                  <a:schemeClr val="tx1"/>
                </a:solidFill>
                <a:latin typeface="Arial Narrow" panose="020B0604020202020204" pitchFamily="34" charset="0"/>
                <a:ea typeface="+mn-ea"/>
                <a:cs typeface="+mn-cs"/>
              </a:defRPr>
            </a:lvl9pPr>
          </a:lstStyle>
          <a:p>
            <a:pPr algn="ctr">
              <a:spcBef>
                <a:spcPts val="0"/>
              </a:spcBef>
              <a:spcAft>
                <a:spcPts val="0"/>
              </a:spcAft>
              <a:buSzPts val="1400"/>
            </a:pPr>
            <a:r>
              <a:rPr lang="en-US" sz="1200" dirty="0">
                <a:solidFill>
                  <a:schemeClr val="bg1">
                    <a:lumMod val="75000"/>
                  </a:schemeClr>
                </a:solidFill>
                <a:latin typeface="Calibri"/>
                <a:ea typeface="Calibri"/>
                <a:cs typeface="Calibri"/>
                <a:sym typeface="Calibri"/>
              </a:rPr>
              <a:t>Ref</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rPr>
              <a:t>Krste</a:t>
            </a:r>
            <a:r>
              <a:rPr lang="en-US" sz="1200" dirty="0">
                <a:solidFill>
                  <a:schemeClr val="bg1">
                    <a:lumMod val="75000"/>
                  </a:schemeClr>
                </a:solidFill>
                <a:latin typeface="Calibri"/>
                <a:cs typeface="Calibri"/>
              </a:rPr>
              <a:t> </a:t>
            </a:r>
            <a:r>
              <a:rPr lang="en-US" sz="1200" dirty="0" err="1">
                <a:solidFill>
                  <a:schemeClr val="bg1">
                    <a:lumMod val="75000"/>
                  </a:schemeClr>
                </a:solidFill>
                <a:latin typeface="Calibri"/>
                <a:cs typeface="Calibri"/>
              </a:rPr>
              <a:t>Asanović</a:t>
            </a:r>
            <a:r>
              <a:rPr lang="en-US" sz="1200" dirty="0">
                <a:solidFill>
                  <a:schemeClr val="bg1">
                    <a:lumMod val="75000"/>
                  </a:schemeClr>
                </a:solidFill>
                <a:latin typeface="Calibri"/>
                <a:cs typeface="Calibri"/>
              </a:rPr>
              <a:t> &amp; Randy H. Katz</a:t>
            </a:r>
            <a:r>
              <a:rPr lang="en-US" sz="1200" dirty="0">
                <a:solidFill>
                  <a:schemeClr val="bg1">
                    <a:lumMod val="75000"/>
                  </a:schemeClr>
                </a:solidFill>
                <a:latin typeface="Calibri"/>
                <a:cs typeface="Calibri"/>
                <a:sym typeface="Calibri"/>
              </a:rPr>
              <a:t>, </a:t>
            </a:r>
            <a:r>
              <a:rPr lang="en-US" sz="1200" dirty="0" err="1">
                <a:solidFill>
                  <a:schemeClr val="bg1">
                    <a:lumMod val="75000"/>
                  </a:schemeClr>
                </a:solidFill>
                <a:latin typeface="Calibri"/>
                <a:cs typeface="Calibri"/>
                <a:sym typeface="Calibri"/>
              </a:rPr>
              <a:t>Univ</a:t>
            </a:r>
            <a:r>
              <a:rPr lang="en-US" sz="1200" dirty="0">
                <a:solidFill>
                  <a:schemeClr val="bg1">
                    <a:lumMod val="75000"/>
                  </a:schemeClr>
                </a:solidFill>
                <a:latin typeface="Calibri"/>
                <a:cs typeface="Calibri"/>
                <a:sym typeface="Calibri"/>
              </a:rPr>
              <a:t> of California, Berkeley </a:t>
            </a:r>
          </a:p>
        </p:txBody>
      </p:sp>
    </p:spTree>
    <p:extLst>
      <p:ext uri="{BB962C8B-B14F-4D97-AF65-F5344CB8AC3E}">
        <p14:creationId xmlns:p14="http://schemas.microsoft.com/office/powerpoint/2010/main" val="40332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37" grpId="0" animBg="1"/>
      <p:bldP spid="260" grpId="0" animBg="1"/>
      <p:bldP spid="261" grpId="0" animBg="1"/>
      <p:bldP spid="262" grpId="0" animBg="1"/>
      <p:bldP spid="263" grpId="0"/>
      <p:bldP spid="264" grpId="0"/>
      <p:bldP spid="265" grpId="0"/>
      <p:bldP spid="26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p:txBody>
          <a:bodyPr/>
          <a:lstStyle/>
          <a:p>
            <a:r>
              <a:rPr lang="en-US" b="0" dirty="0">
                <a:solidFill>
                  <a:srgbClr val="C00000"/>
                </a:solidFill>
              </a:rPr>
              <a:t>VM as a tool for caching</a:t>
            </a:r>
            <a:br>
              <a:rPr lang="en-US" b="0" dirty="0">
                <a:solidFill>
                  <a:srgbClr val="C00000"/>
                </a:solidFill>
              </a:rPr>
            </a:br>
            <a:endParaRPr lang="en-US" b="0" dirty="0">
              <a:solidFill>
                <a:srgbClr val="C00000"/>
              </a:solidFill>
            </a:endParaRPr>
          </a:p>
        </p:txBody>
      </p:sp>
      <p:sp>
        <p:nvSpPr>
          <p:cNvPr id="4" name="Footer Placeholder 3">
            <a:extLst>
              <a:ext uri="{FF2B5EF4-FFF2-40B4-BE49-F238E27FC236}">
                <a16:creationId xmlns:a16="http://schemas.microsoft.com/office/drawing/2014/main" id="{6398EC62-DF30-324A-9408-98BF4AD91C82}"/>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spTree>
    <p:extLst>
      <p:ext uri="{BB962C8B-B14F-4D97-AF65-F5344CB8AC3E}">
        <p14:creationId xmlns:p14="http://schemas.microsoft.com/office/powerpoint/2010/main" val="992739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r>
              <a:rPr lang="en-GB"/>
              <a:t>VM as a Tool for Caching</a:t>
            </a:r>
            <a:endParaRPr lang="en-GB" dirty="0"/>
          </a:p>
        </p:txBody>
      </p:sp>
      <p:sp>
        <p:nvSpPr>
          <p:cNvPr id="12290" name="Rectangle 2"/>
          <p:cNvSpPr>
            <a:spLocks noGrp="1" noChangeArrowheads="1"/>
          </p:cNvSpPr>
          <p:nvPr>
            <p:ph type="body" idx="1"/>
          </p:nvPr>
        </p:nvSpPr>
        <p:spPr>
          <a:xfrm>
            <a:off x="387158" y="1161381"/>
            <a:ext cx="7896225" cy="2066925"/>
          </a:xfrm>
        </p:spPr>
        <p:txBody>
          <a:bodyPr/>
          <a:lstStyle/>
          <a:p>
            <a:r>
              <a:rPr lang="en-US" dirty="0"/>
              <a:t>Conceptually,</a:t>
            </a:r>
            <a:r>
              <a:rPr lang="en-US" i="1" dirty="0">
                <a:solidFill>
                  <a:srgbClr val="990000"/>
                </a:solidFill>
              </a:rPr>
              <a:t> virtual memory</a:t>
            </a:r>
            <a:r>
              <a:rPr lang="en-US" dirty="0">
                <a:solidFill>
                  <a:srgbClr val="990000"/>
                </a:solidFill>
              </a:rPr>
              <a:t> </a:t>
            </a:r>
            <a:r>
              <a:rPr lang="en-US" dirty="0"/>
              <a:t>is an array of N contiguous bytes stored on disk. Virtual Memory (on disk) has pages.</a:t>
            </a:r>
          </a:p>
          <a:p>
            <a:pPr lvl="1"/>
            <a:r>
              <a:rPr lang="en-US" dirty="0"/>
              <a:t>Pages are bigger (say 4KB)  thank Blocks (typically 64 bytes)</a:t>
            </a:r>
          </a:p>
          <a:p>
            <a:r>
              <a:rPr lang="en-US" dirty="0"/>
              <a:t>The contents of the array on disk are cached in </a:t>
            </a:r>
            <a:r>
              <a:rPr lang="en-US" i="1" dirty="0">
                <a:solidFill>
                  <a:srgbClr val="990000"/>
                </a:solidFill>
              </a:rPr>
              <a:t>physical memory</a:t>
            </a:r>
            <a:r>
              <a:rPr lang="en-US" dirty="0"/>
              <a:t> (</a:t>
            </a:r>
            <a:r>
              <a:rPr lang="en-US" i="1" dirty="0">
                <a:solidFill>
                  <a:srgbClr val="990000"/>
                </a:solidFill>
              </a:rPr>
              <a:t>DRAM cache</a:t>
            </a:r>
            <a:r>
              <a:rPr lang="en-US" dirty="0"/>
              <a:t>)</a:t>
            </a:r>
          </a:p>
          <a:p>
            <a:pPr lvl="1"/>
            <a:r>
              <a:rPr lang="en-GB" dirty="0"/>
              <a:t>These cache blocks are called </a:t>
            </a:r>
            <a:r>
              <a:rPr lang="en-GB" i="1" dirty="0"/>
              <a:t>pages </a:t>
            </a:r>
            <a:r>
              <a:rPr lang="en-GB" dirty="0"/>
              <a:t>(size is P = 2</a:t>
            </a:r>
            <a:r>
              <a:rPr lang="en-GB" baseline="30000" dirty="0"/>
              <a:t>p</a:t>
            </a:r>
            <a:r>
              <a:rPr lang="en-GB" dirty="0"/>
              <a:t> bytes)</a:t>
            </a:r>
            <a:endParaRPr lang="en-GB" baseline="30000" dirty="0"/>
          </a:p>
        </p:txBody>
      </p:sp>
      <p:sp>
        <p:nvSpPr>
          <p:cNvPr id="12291" name="Rectangle 3"/>
          <p:cNvSpPr>
            <a:spLocks noChangeArrowheads="1"/>
          </p:cNvSpPr>
          <p:nvPr/>
        </p:nvSpPr>
        <p:spPr bwMode="auto">
          <a:xfrm>
            <a:off x="5145248" y="53022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292" name="Text Box 4"/>
          <p:cNvSpPr txBox="1">
            <a:spLocks noChangeArrowheads="1"/>
          </p:cNvSpPr>
          <p:nvPr/>
        </p:nvSpPr>
        <p:spPr bwMode="auto">
          <a:xfrm>
            <a:off x="6021510" y="5281613"/>
            <a:ext cx="850938" cy="279029"/>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2</a:t>
            </a:r>
            <a:r>
              <a:rPr lang="en-GB" sz="1400" baseline="30000" dirty="0">
                <a:latin typeface="Calibri" pitchFamily="34" charset="0"/>
              </a:rPr>
              <a:t>m-p</a:t>
            </a:r>
            <a:r>
              <a:rPr lang="en-GB" sz="1400" dirty="0">
                <a:latin typeface="Calibri" pitchFamily="34" charset="0"/>
              </a:rPr>
              <a:t>-1</a:t>
            </a:r>
          </a:p>
        </p:txBody>
      </p:sp>
      <p:sp>
        <p:nvSpPr>
          <p:cNvPr id="12293" name="Text Box 5"/>
          <p:cNvSpPr txBox="1">
            <a:spLocks noChangeArrowheads="1"/>
          </p:cNvSpPr>
          <p:nvPr/>
        </p:nvSpPr>
        <p:spPr bwMode="auto">
          <a:xfrm>
            <a:off x="4762661" y="3503913"/>
            <a:ext cx="1627881"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memory</a:t>
            </a:r>
          </a:p>
        </p:txBody>
      </p:sp>
      <p:sp>
        <p:nvSpPr>
          <p:cNvPr id="12294" name="Rectangle 6"/>
          <p:cNvSpPr>
            <a:spLocks noChangeArrowheads="1"/>
          </p:cNvSpPr>
          <p:nvPr/>
        </p:nvSpPr>
        <p:spPr bwMode="auto">
          <a:xfrm>
            <a:off x="5145248" y="41719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295" name="Rectangle 7"/>
          <p:cNvSpPr>
            <a:spLocks noChangeArrowheads="1"/>
          </p:cNvSpPr>
          <p:nvPr/>
        </p:nvSpPr>
        <p:spPr bwMode="auto">
          <a:xfrm>
            <a:off x="5145248" y="44005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296" name="Rectangle 8"/>
          <p:cNvSpPr>
            <a:spLocks noChangeArrowheads="1"/>
          </p:cNvSpPr>
          <p:nvPr/>
        </p:nvSpPr>
        <p:spPr bwMode="auto">
          <a:xfrm>
            <a:off x="5145248" y="46291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297" name="Rectangle 9"/>
          <p:cNvSpPr>
            <a:spLocks noChangeArrowheads="1"/>
          </p:cNvSpPr>
          <p:nvPr/>
        </p:nvSpPr>
        <p:spPr bwMode="auto">
          <a:xfrm>
            <a:off x="2329023" y="5508625"/>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298" name="Text Box 10"/>
          <p:cNvSpPr txBox="1">
            <a:spLocks noChangeArrowheads="1"/>
          </p:cNvSpPr>
          <p:nvPr/>
        </p:nvSpPr>
        <p:spPr bwMode="auto">
          <a:xfrm>
            <a:off x="1834983" y="3916363"/>
            <a:ext cx="515909"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0</a:t>
            </a:r>
          </a:p>
        </p:txBody>
      </p:sp>
      <p:sp>
        <p:nvSpPr>
          <p:cNvPr id="12299" name="Text Box 11"/>
          <p:cNvSpPr txBox="1">
            <a:spLocks noChangeArrowheads="1"/>
          </p:cNvSpPr>
          <p:nvPr/>
        </p:nvSpPr>
        <p:spPr bwMode="auto">
          <a:xfrm>
            <a:off x="1834983" y="4144963"/>
            <a:ext cx="515909"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2300" name="Text Box 12"/>
          <p:cNvSpPr txBox="1">
            <a:spLocks noChangeArrowheads="1"/>
          </p:cNvSpPr>
          <p:nvPr/>
        </p:nvSpPr>
        <p:spPr bwMode="auto">
          <a:xfrm>
            <a:off x="1524000" y="5505450"/>
            <a:ext cx="826892" cy="279029"/>
          </a:xfrm>
          <a:prstGeom prst="rect">
            <a:avLst/>
          </a:prstGeom>
          <a:noFill/>
          <a:ln w="9525">
            <a:noFill/>
            <a:round/>
            <a:headEnd/>
            <a:tailEnd/>
          </a:ln>
          <a:effectLst/>
        </p:spPr>
        <p:txBody>
          <a:bodyPr wrap="non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r>
              <a:rPr lang="en-GB" sz="1400" baseline="30000" dirty="0">
                <a:latin typeface="Calibri" pitchFamily="34" charset="0"/>
              </a:rPr>
              <a:t>n-p</a:t>
            </a:r>
            <a:r>
              <a:rPr lang="en-GB" sz="1400" dirty="0">
                <a:latin typeface="Calibri" pitchFamily="34" charset="0"/>
              </a:rPr>
              <a:t>-1</a:t>
            </a:r>
          </a:p>
        </p:txBody>
      </p:sp>
      <p:sp>
        <p:nvSpPr>
          <p:cNvPr id="12301" name="Text Box 13"/>
          <p:cNvSpPr txBox="1">
            <a:spLocks noChangeArrowheads="1"/>
          </p:cNvSpPr>
          <p:nvPr/>
        </p:nvSpPr>
        <p:spPr bwMode="auto">
          <a:xfrm>
            <a:off x="2019461" y="3503913"/>
            <a:ext cx="1525095" cy="306087"/>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Virtual memory</a:t>
            </a:r>
          </a:p>
        </p:txBody>
      </p:sp>
      <p:sp>
        <p:nvSpPr>
          <p:cNvPr id="12302" name="Rectangle 14"/>
          <p:cNvSpPr>
            <a:spLocks noChangeArrowheads="1"/>
          </p:cNvSpPr>
          <p:nvPr/>
        </p:nvSpPr>
        <p:spPr bwMode="auto">
          <a:xfrm>
            <a:off x="2329023" y="3927024"/>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Unallocated</a:t>
            </a:r>
          </a:p>
        </p:txBody>
      </p:sp>
      <p:sp>
        <p:nvSpPr>
          <p:cNvPr id="12303" name="Rectangle 15"/>
          <p:cNvSpPr>
            <a:spLocks noChangeArrowheads="1"/>
          </p:cNvSpPr>
          <p:nvPr/>
        </p:nvSpPr>
        <p:spPr bwMode="auto">
          <a:xfrm>
            <a:off x="2329023" y="4155624"/>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Cached</a:t>
            </a:r>
          </a:p>
        </p:txBody>
      </p:sp>
      <p:sp>
        <p:nvSpPr>
          <p:cNvPr id="12304" name="Rectangle 16"/>
          <p:cNvSpPr>
            <a:spLocks noChangeArrowheads="1"/>
          </p:cNvSpPr>
          <p:nvPr/>
        </p:nvSpPr>
        <p:spPr bwMode="auto">
          <a:xfrm>
            <a:off x="2329023" y="4384224"/>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305" name="Rectangle 17"/>
          <p:cNvSpPr>
            <a:spLocks noChangeArrowheads="1"/>
          </p:cNvSpPr>
          <p:nvPr/>
        </p:nvSpPr>
        <p:spPr bwMode="auto">
          <a:xfrm>
            <a:off x="2329023" y="461010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Unallocated</a:t>
            </a:r>
          </a:p>
        </p:txBody>
      </p:sp>
      <p:sp>
        <p:nvSpPr>
          <p:cNvPr id="12306" name="Rectangle 18"/>
          <p:cNvSpPr>
            <a:spLocks noChangeArrowheads="1"/>
          </p:cNvSpPr>
          <p:nvPr/>
        </p:nvSpPr>
        <p:spPr bwMode="auto">
          <a:xfrm>
            <a:off x="2329023" y="4835525"/>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Cached</a:t>
            </a:r>
          </a:p>
        </p:txBody>
      </p:sp>
      <p:sp>
        <p:nvSpPr>
          <p:cNvPr id="12307" name="Rectangle 19"/>
          <p:cNvSpPr>
            <a:spLocks noChangeArrowheads="1"/>
          </p:cNvSpPr>
          <p:nvPr/>
        </p:nvSpPr>
        <p:spPr bwMode="auto">
          <a:xfrm>
            <a:off x="2329023" y="5064125"/>
            <a:ext cx="914400" cy="228600"/>
          </a:xfrm>
          <a:prstGeom prst="rect">
            <a:avLst/>
          </a:prstGeom>
          <a:solidFill>
            <a:schemeClr val="bg2">
              <a:lumMod val="20000"/>
              <a:lumOff val="8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err="1">
                <a:latin typeface="Calibri" pitchFamily="34" charset="0"/>
              </a:rPr>
              <a:t>Uncached</a:t>
            </a:r>
            <a:endParaRPr lang="en-GB" sz="1200" dirty="0">
              <a:latin typeface="Calibri" pitchFamily="34" charset="0"/>
            </a:endParaRPr>
          </a:p>
        </p:txBody>
      </p:sp>
      <p:sp>
        <p:nvSpPr>
          <p:cNvPr id="12308" name="Text Box 20"/>
          <p:cNvSpPr txBox="1">
            <a:spLocks noChangeArrowheads="1"/>
          </p:cNvSpPr>
          <p:nvPr/>
        </p:nvSpPr>
        <p:spPr bwMode="auto">
          <a:xfrm>
            <a:off x="6021510" y="4141788"/>
            <a:ext cx="505564"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0</a:t>
            </a:r>
          </a:p>
        </p:txBody>
      </p:sp>
      <p:sp>
        <p:nvSpPr>
          <p:cNvPr id="12309" name="Text Box 21"/>
          <p:cNvSpPr txBox="1">
            <a:spLocks noChangeArrowheads="1"/>
          </p:cNvSpPr>
          <p:nvPr/>
        </p:nvSpPr>
        <p:spPr bwMode="auto">
          <a:xfrm>
            <a:off x="6021510" y="4370388"/>
            <a:ext cx="505564"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PP 1</a:t>
            </a:r>
          </a:p>
        </p:txBody>
      </p:sp>
      <p:sp>
        <p:nvSpPr>
          <p:cNvPr id="12310" name="Line 22"/>
          <p:cNvSpPr>
            <a:spLocks noChangeShapeType="1"/>
          </p:cNvSpPr>
          <p:nvPr/>
        </p:nvSpPr>
        <p:spPr bwMode="auto">
          <a:xfrm>
            <a:off x="3243423" y="4264025"/>
            <a:ext cx="1905000" cy="260350"/>
          </a:xfrm>
          <a:prstGeom prst="line">
            <a:avLst/>
          </a:prstGeom>
          <a:noFill/>
          <a:ln w="12600">
            <a:solidFill>
              <a:schemeClr val="tx1"/>
            </a:solidFill>
            <a:miter lim="800000"/>
            <a:headEnd/>
            <a:tailEnd type="triangle" w="med" len="med"/>
          </a:ln>
          <a:effectLst/>
        </p:spPr>
        <p:txBody>
          <a:bodyPr/>
          <a:lstStyle/>
          <a:p>
            <a:endParaRPr lang="en-US"/>
          </a:p>
        </p:txBody>
      </p:sp>
      <p:sp>
        <p:nvSpPr>
          <p:cNvPr id="12311" name="Rectangle 23"/>
          <p:cNvSpPr>
            <a:spLocks noChangeArrowheads="1"/>
          </p:cNvSpPr>
          <p:nvPr/>
        </p:nvSpPr>
        <p:spPr bwMode="auto">
          <a:xfrm>
            <a:off x="5145248" y="5073650"/>
            <a:ext cx="914400" cy="228600"/>
          </a:xfrm>
          <a:prstGeom prst="rect">
            <a:avLst/>
          </a:prstGeom>
          <a:solidFill>
            <a:srgbClr val="FFFFFF"/>
          </a:solidFill>
          <a:ln w="19080">
            <a:solidFill>
              <a:schemeClr val="tx1"/>
            </a:solidFill>
            <a:miter lim="800000"/>
            <a:headEnd/>
            <a:tailEnd/>
          </a:ln>
          <a:effectLst/>
        </p:spPr>
        <p:txBody>
          <a:bodyPr wrap="none" lIns="90360" tIns="44280" rIns="90360" bIns="4428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Empty</a:t>
            </a:r>
          </a:p>
        </p:txBody>
      </p:sp>
      <p:sp>
        <p:nvSpPr>
          <p:cNvPr id="12312" name="Line 24"/>
          <p:cNvSpPr>
            <a:spLocks noChangeShapeType="1"/>
          </p:cNvSpPr>
          <p:nvPr/>
        </p:nvSpPr>
        <p:spPr bwMode="auto">
          <a:xfrm>
            <a:off x="3243423" y="4981575"/>
            <a:ext cx="1905000" cy="457200"/>
          </a:xfrm>
          <a:prstGeom prst="line">
            <a:avLst/>
          </a:prstGeom>
          <a:noFill/>
          <a:ln w="12600">
            <a:solidFill>
              <a:schemeClr val="tx1"/>
            </a:solidFill>
            <a:miter lim="800000"/>
            <a:headEnd/>
            <a:tailEnd type="triangle" w="med" len="med"/>
          </a:ln>
          <a:effectLst/>
        </p:spPr>
        <p:txBody>
          <a:bodyPr/>
          <a:lstStyle/>
          <a:p>
            <a:endParaRPr lang="en-US"/>
          </a:p>
        </p:txBody>
      </p:sp>
      <p:sp>
        <p:nvSpPr>
          <p:cNvPr id="12313" name="Rectangle 25"/>
          <p:cNvSpPr>
            <a:spLocks noChangeArrowheads="1"/>
          </p:cNvSpPr>
          <p:nvPr/>
        </p:nvSpPr>
        <p:spPr bwMode="auto">
          <a:xfrm>
            <a:off x="2329023" y="5286375"/>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lIns="90360" tIns="44280" rIns="90360" bIns="44280" anchor="ct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latin typeface="Calibri" pitchFamily="34" charset="0"/>
              </a:rPr>
              <a:t>Cached</a:t>
            </a:r>
          </a:p>
        </p:txBody>
      </p:sp>
      <p:sp>
        <p:nvSpPr>
          <p:cNvPr id="12314" name="Rectangle 26"/>
          <p:cNvSpPr>
            <a:spLocks noChangeArrowheads="1"/>
          </p:cNvSpPr>
          <p:nvPr/>
        </p:nvSpPr>
        <p:spPr bwMode="auto">
          <a:xfrm>
            <a:off x="5145248" y="4857750"/>
            <a:ext cx="914400" cy="228600"/>
          </a:xfrm>
          <a:prstGeom prst="rect">
            <a:avLst/>
          </a:prstGeom>
          <a:solidFill>
            <a:schemeClr val="accent2">
              <a:lumMod val="40000"/>
              <a:lumOff val="60000"/>
            </a:schemeClr>
          </a:solidFill>
          <a:ln w="19080">
            <a:solidFill>
              <a:schemeClr val="tx1"/>
            </a:solidFill>
            <a:miter lim="800000"/>
            <a:headEnd/>
            <a:tailEnd/>
          </a:ln>
          <a:effectLst/>
        </p:spPr>
        <p:txBody>
          <a:bodyPr wrap="none" anchor="ctr"/>
          <a:lstStyle/>
          <a:p>
            <a:endParaRPr lang="en-US"/>
          </a:p>
        </p:txBody>
      </p:sp>
      <p:sp>
        <p:nvSpPr>
          <p:cNvPr id="12315" name="Line 27"/>
          <p:cNvSpPr>
            <a:spLocks noChangeShapeType="1"/>
          </p:cNvSpPr>
          <p:nvPr/>
        </p:nvSpPr>
        <p:spPr bwMode="auto">
          <a:xfrm flipV="1">
            <a:off x="3243423" y="4979988"/>
            <a:ext cx="1905000" cy="384175"/>
          </a:xfrm>
          <a:prstGeom prst="line">
            <a:avLst/>
          </a:prstGeom>
          <a:noFill/>
          <a:ln w="12600">
            <a:solidFill>
              <a:schemeClr val="tx1"/>
            </a:solidFill>
            <a:miter lim="800000"/>
            <a:headEnd/>
            <a:tailEnd type="triangle" w="med" len="med"/>
          </a:ln>
          <a:effectLst/>
        </p:spPr>
        <p:txBody>
          <a:bodyPr/>
          <a:lstStyle/>
          <a:p>
            <a:endParaRPr lang="en-US"/>
          </a:p>
        </p:txBody>
      </p:sp>
      <p:sp>
        <p:nvSpPr>
          <p:cNvPr id="12316" name="Text Box 28"/>
          <p:cNvSpPr txBox="1">
            <a:spLocks noChangeArrowheads="1"/>
          </p:cNvSpPr>
          <p:nvPr/>
        </p:nvSpPr>
        <p:spPr bwMode="auto">
          <a:xfrm>
            <a:off x="3189448" y="3810000"/>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0</a:t>
            </a:r>
          </a:p>
        </p:txBody>
      </p:sp>
      <p:sp>
        <p:nvSpPr>
          <p:cNvPr id="12317" name="Text Box 29"/>
          <p:cNvSpPr txBox="1">
            <a:spLocks noChangeArrowheads="1"/>
          </p:cNvSpPr>
          <p:nvPr/>
        </p:nvSpPr>
        <p:spPr bwMode="auto">
          <a:xfrm>
            <a:off x="3203286" y="5606794"/>
            <a:ext cx="370486" cy="245838"/>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N-1</a:t>
            </a:r>
          </a:p>
        </p:txBody>
      </p:sp>
      <p:sp>
        <p:nvSpPr>
          <p:cNvPr id="12318" name="Text Box 30"/>
          <p:cNvSpPr txBox="1">
            <a:spLocks noChangeArrowheads="1"/>
          </p:cNvSpPr>
          <p:nvPr/>
        </p:nvSpPr>
        <p:spPr bwMode="auto">
          <a:xfrm>
            <a:off x="4799216" y="5414351"/>
            <a:ext cx="398101" cy="245838"/>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M-1</a:t>
            </a:r>
          </a:p>
        </p:txBody>
      </p:sp>
      <p:sp>
        <p:nvSpPr>
          <p:cNvPr id="12319" name="Text Box 31"/>
          <p:cNvSpPr txBox="1">
            <a:spLocks noChangeArrowheads="1"/>
          </p:cNvSpPr>
          <p:nvPr/>
        </p:nvSpPr>
        <p:spPr bwMode="auto">
          <a:xfrm>
            <a:off x="4948131" y="4055885"/>
            <a:ext cx="254000" cy="244475"/>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latin typeface="Calibri" pitchFamily="34" charset="0"/>
              </a:rPr>
              <a:t>0</a:t>
            </a:r>
          </a:p>
        </p:txBody>
      </p:sp>
      <p:sp>
        <p:nvSpPr>
          <p:cNvPr id="12320" name="Text Box 32"/>
          <p:cNvSpPr txBox="1">
            <a:spLocks noChangeArrowheads="1"/>
          </p:cNvSpPr>
          <p:nvPr/>
        </p:nvSpPr>
        <p:spPr bwMode="auto">
          <a:xfrm>
            <a:off x="1913533" y="5899495"/>
            <a:ext cx="1794579" cy="57792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Virtual pages (VPs)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stored on disk</a:t>
            </a:r>
          </a:p>
        </p:txBody>
      </p:sp>
      <p:sp>
        <p:nvSpPr>
          <p:cNvPr id="12321" name="Text Box 33"/>
          <p:cNvSpPr txBox="1">
            <a:spLocks noChangeArrowheads="1"/>
          </p:cNvSpPr>
          <p:nvPr/>
        </p:nvSpPr>
        <p:spPr bwMode="auto">
          <a:xfrm>
            <a:off x="4708977" y="5899495"/>
            <a:ext cx="1872124" cy="57792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pages (</a:t>
            </a:r>
            <a:r>
              <a:rPr lang="en-GB" sz="1600" dirty="0" err="1">
                <a:latin typeface="Calibri" pitchFamily="34" charset="0"/>
              </a:rPr>
              <a:t>PPs</a:t>
            </a:r>
            <a:r>
              <a:rPr lang="en-GB" sz="1600" dirty="0">
                <a:latin typeface="Calibri" pitchFamily="34" charset="0"/>
              </a:rPr>
              <a:t>)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cached in DRAM</a:t>
            </a:r>
          </a:p>
        </p:txBody>
      </p:sp>
    </p:spTree>
    <p:extLst>
      <p:ext uri="{BB962C8B-B14F-4D97-AF65-F5344CB8AC3E}">
        <p14:creationId xmlns:p14="http://schemas.microsoft.com/office/powerpoint/2010/main" val="2947075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5FB6-6AA9-FE49-A164-5D1EBD51ADDD}"/>
              </a:ext>
            </a:extLst>
          </p:cNvPr>
          <p:cNvSpPr>
            <a:spLocks noGrp="1"/>
          </p:cNvSpPr>
          <p:nvPr>
            <p:ph type="title"/>
          </p:nvPr>
        </p:nvSpPr>
        <p:spPr/>
        <p:txBody>
          <a:bodyPr/>
          <a:lstStyle/>
          <a:p>
            <a:r>
              <a:rPr lang="en-US" dirty="0"/>
              <a:t>Note </a:t>
            </a:r>
          </a:p>
        </p:txBody>
      </p:sp>
      <p:sp>
        <p:nvSpPr>
          <p:cNvPr id="3" name="Content Placeholder 2">
            <a:extLst>
              <a:ext uri="{FF2B5EF4-FFF2-40B4-BE49-F238E27FC236}">
                <a16:creationId xmlns:a16="http://schemas.microsoft.com/office/drawing/2014/main" id="{4875CFE4-55DC-B84B-8C3C-126E984017DD}"/>
              </a:ext>
            </a:extLst>
          </p:cNvPr>
          <p:cNvSpPr>
            <a:spLocks noGrp="1"/>
          </p:cNvSpPr>
          <p:nvPr>
            <p:ph idx="1"/>
          </p:nvPr>
        </p:nvSpPr>
        <p:spPr/>
        <p:txBody>
          <a:bodyPr/>
          <a:lstStyle/>
          <a:p>
            <a:r>
              <a:rPr lang="en-IN" dirty="0"/>
              <a:t>At any point in time, the set of virtual pages is partitioned into three disjoint subsets: </a:t>
            </a:r>
          </a:p>
          <a:p>
            <a:pPr lvl="1"/>
            <a:r>
              <a:rPr lang="en-IN" i="1" dirty="0"/>
              <a:t>Unallocated: </a:t>
            </a:r>
            <a:r>
              <a:rPr lang="en-IN" dirty="0"/>
              <a:t>Pages that have not yet been allocated (or created) by the VM system. Unallocated blocks do not have any data associated with them, and thus do not occupy any space on disk. </a:t>
            </a:r>
          </a:p>
          <a:p>
            <a:pPr lvl="1"/>
            <a:r>
              <a:rPr lang="en-IN" i="1" dirty="0"/>
              <a:t>Cached: </a:t>
            </a:r>
            <a:r>
              <a:rPr lang="en-IN" dirty="0"/>
              <a:t> Allocated pages that are currently cached in physical memory.</a:t>
            </a:r>
          </a:p>
          <a:p>
            <a:pPr lvl="1"/>
            <a:r>
              <a:rPr lang="en-IN" i="1" dirty="0" err="1"/>
              <a:t>Uncached</a:t>
            </a:r>
            <a:r>
              <a:rPr lang="en-IN" i="1" dirty="0"/>
              <a:t>: </a:t>
            </a:r>
            <a:r>
              <a:rPr lang="en-IN" dirty="0"/>
              <a:t>Allocated pages that are not cached in physical memory. </a:t>
            </a:r>
          </a:p>
          <a:p>
            <a:pPr lvl="1"/>
            <a:endParaRPr lang="en-US" dirty="0"/>
          </a:p>
        </p:txBody>
      </p:sp>
      <p:sp>
        <p:nvSpPr>
          <p:cNvPr id="4" name="Footer Placeholder 3">
            <a:extLst>
              <a:ext uri="{FF2B5EF4-FFF2-40B4-BE49-F238E27FC236}">
                <a16:creationId xmlns:a16="http://schemas.microsoft.com/office/drawing/2014/main" id="{28C0D81D-ACDE-2347-B61E-0BDAEA54F467}"/>
              </a:ext>
            </a:extLst>
          </p:cNvPr>
          <p:cNvSpPr>
            <a:spLocks noGrp="1"/>
          </p:cNvSpPr>
          <p:nvPr>
            <p:ph type="ftr" sz="quarter" idx="10"/>
          </p:nvPr>
        </p:nvSpPr>
        <p:spPr/>
        <p:txBody>
          <a:bodyPr/>
          <a:lstStyle/>
          <a:p>
            <a:r>
              <a:rPr lang="en-US"/>
              <a:t>Computer Architecture</a:t>
            </a:r>
            <a:endParaRPr lang="en-US" dirty="0"/>
          </a:p>
        </p:txBody>
      </p:sp>
    </p:spTree>
    <p:extLst>
      <p:ext uri="{BB962C8B-B14F-4D97-AF65-F5344CB8AC3E}">
        <p14:creationId xmlns:p14="http://schemas.microsoft.com/office/powerpoint/2010/main" val="4126713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78169" y="468757"/>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DRAM Cache Organization</a:t>
            </a:r>
          </a:p>
        </p:txBody>
      </p:sp>
      <p:sp>
        <p:nvSpPr>
          <p:cNvPr id="13314" name="Rectangle 2"/>
          <p:cNvSpPr>
            <a:spLocks noGrp="1" noChangeArrowheads="1"/>
          </p:cNvSpPr>
          <p:nvPr>
            <p:ph type="body" idx="1"/>
          </p:nvPr>
        </p:nvSpPr>
        <p:spPr>
          <a:xfrm>
            <a:off x="290513" y="1347788"/>
            <a:ext cx="8548687" cy="535781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DRAM cache organization driven by the </a:t>
            </a:r>
            <a:r>
              <a:rPr lang="en-GB" dirty="0">
                <a:solidFill>
                  <a:srgbClr val="0070C0"/>
                </a:solidFill>
              </a:rPr>
              <a:t>enormous miss penalty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DRAM is about </a:t>
            </a:r>
            <a:r>
              <a:rPr lang="en-GB" b="1" i="1" dirty="0">
                <a:solidFill>
                  <a:srgbClr val="C00000"/>
                </a:solidFill>
              </a:rPr>
              <a:t>10x</a:t>
            </a:r>
            <a:r>
              <a:rPr lang="en-GB" dirty="0"/>
              <a:t> slower than SRAM</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Disk is about </a:t>
            </a:r>
            <a:r>
              <a:rPr lang="en-GB" b="1" i="1" dirty="0">
                <a:solidFill>
                  <a:srgbClr val="C00000"/>
                </a:solidFill>
              </a:rPr>
              <a:t>10,000x</a:t>
            </a:r>
            <a:r>
              <a:rPr lang="en-GB" dirty="0"/>
              <a:t> slower than DRAM</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Time to load block from disk &gt; 1ms (&gt; 1 million clock cycles)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CPU can do a lot of computation during that time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Consequences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Large page (block) size: typically 4 KB</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Linux “huge pages” are 2 MB (default) to 1 GB</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Fully associative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Any VP can be placed in any PP</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Requires a “large” mapping function – different from cache memories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Highly sophisticated, expensive replacement algorithms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Too complicated and open-ended to be implemented in hardware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0070C0"/>
                </a:solidFill>
              </a:rPr>
              <a:t>Write-back</a:t>
            </a:r>
            <a:r>
              <a:rPr lang="en-GB" dirty="0"/>
              <a:t> rather than write-through</a:t>
            </a:r>
          </a:p>
        </p:txBody>
      </p:sp>
    </p:spTree>
    <p:extLst>
      <p:ext uri="{BB962C8B-B14F-4D97-AF65-F5344CB8AC3E}">
        <p14:creationId xmlns:p14="http://schemas.microsoft.com/office/powerpoint/2010/main" val="31367335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4">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3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Enabling Data Structure: Page Table</a:t>
            </a:r>
          </a:p>
        </p:txBody>
      </p:sp>
      <p:sp>
        <p:nvSpPr>
          <p:cNvPr id="14338" name="Rectangle 2"/>
          <p:cNvSpPr>
            <a:spLocks noGrp="1" noChangeArrowheads="1"/>
          </p:cNvSpPr>
          <p:nvPr>
            <p:ph type="body" idx="1"/>
          </p:nvPr>
        </p:nvSpPr>
        <p:spPr>
          <a:xfrm>
            <a:off x="290513" y="1147763"/>
            <a:ext cx="8307387" cy="12906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 </a:t>
            </a:r>
            <a:r>
              <a:rPr lang="en-GB" i="1" dirty="0">
                <a:solidFill>
                  <a:srgbClr val="C00000"/>
                </a:solidFill>
              </a:rPr>
              <a:t>page table </a:t>
            </a:r>
            <a:r>
              <a:rPr lang="en-GB" dirty="0"/>
              <a:t>is an array of page table entries (PTEs) that maps virtual pages to physical pages.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solidFill>
                  <a:srgbClr val="0070C0"/>
                </a:solidFill>
              </a:rPr>
              <a:t>Per-process kernel data structure in DRAM</a:t>
            </a:r>
          </a:p>
        </p:txBody>
      </p:sp>
      <p:sp>
        <p:nvSpPr>
          <p:cNvPr id="14339" name="Rectangle 3"/>
          <p:cNvSpPr>
            <a:spLocks noChangeArrowheads="1"/>
          </p:cNvSpPr>
          <p:nvPr/>
        </p:nvSpPr>
        <p:spPr bwMode="auto">
          <a:xfrm>
            <a:off x="2120900" y="46767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2120900" y="4905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2120900" y="4448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2120900" y="33051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2120900"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2120900"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2120900"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2120900" y="42195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2073631" y="51751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5348288" y="23622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5465763" y="34006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5465763" y="36099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2946400" y="47974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2946400" y="34274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2971800" y="31988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2921000" y="29702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5400675" y="43592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1816100"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1816100" y="4905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1816100"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1816100"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1816100"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1816100"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1816100"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1816100"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1587500" y="30003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1824127" y="32750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1824920" y="35079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1824127" y="39737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1824920" y="41808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1824127" y="44202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1824920" y="48796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1824127" y="46467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1824920" y="37408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2187575" y="25114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1209497" y="32399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1206322" y="48528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6831013" y="29098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5465763" y="31750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5465763"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2895600" y="50038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2895600"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2895600" y="38671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2895600" y="3632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6843713" y="3570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5473700" y="49879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5473700" y="52984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5473700" y="59194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5473700" y="62299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5473700" y="65405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2895600" y="40763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2908300" y="41210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2895600" y="42862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2940050" y="36433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5473700" y="56089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Tree>
    <p:extLst>
      <p:ext uri="{BB962C8B-B14F-4D97-AF65-F5344CB8AC3E}">
        <p14:creationId xmlns:p14="http://schemas.microsoft.com/office/powerpoint/2010/main" val="26162415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7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9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8" grpId="0"/>
      <p:bldP spid="14349" grpId="0" animBg="1"/>
      <p:bldP spid="14350" grpId="0" animBg="1"/>
      <p:bldP spid="14351" grpId="0" animBg="1"/>
      <p:bldP spid="14352" grpId="0" animBg="1"/>
      <p:bldP spid="14353" grpId="0" animBg="1"/>
      <p:bldP spid="14354" grpId="0" animBg="1"/>
      <p:bldP spid="14355" grpId="0"/>
      <p:bldP spid="14376" grpId="0"/>
      <p:bldP spid="14377" grpId="0" animBg="1"/>
      <p:bldP spid="14378" grpId="0" animBg="1"/>
      <p:bldP spid="14383" grpId="0"/>
      <p:bldP spid="14384" grpId="0" animBg="1"/>
      <p:bldP spid="14385" grpId="0" animBg="1"/>
      <p:bldP spid="14386" grpId="0" animBg="1"/>
      <p:bldP spid="14387" grpId="0" animBg="1"/>
      <p:bldP spid="14388" grpId="0" animBg="1"/>
      <p:bldP spid="14390" grpId="0" animBg="1"/>
      <p:bldP spid="14392" grpId="0" animBg="1"/>
      <p:bldP spid="1439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1391-7312-CC43-8A55-B7B949643314}"/>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1B4F8537-F71B-6A44-9507-5E0C5C00A079}"/>
              </a:ext>
            </a:extLst>
          </p:cNvPr>
          <p:cNvSpPr>
            <a:spLocks noGrp="1"/>
          </p:cNvSpPr>
          <p:nvPr>
            <p:ph idx="1"/>
          </p:nvPr>
        </p:nvSpPr>
        <p:spPr/>
        <p:txBody>
          <a:bodyPr/>
          <a:lstStyle/>
          <a:p>
            <a:r>
              <a:rPr lang="en-IN" dirty="0"/>
              <a:t>Each page in the virtual address space has a PTE at a fixed offset in the page table </a:t>
            </a:r>
          </a:p>
          <a:p>
            <a:r>
              <a:rPr lang="en-IN" dirty="0"/>
              <a:t>Each PTE consists of a </a:t>
            </a:r>
            <a:r>
              <a:rPr lang="en-IN" i="1" dirty="0">
                <a:solidFill>
                  <a:srgbClr val="0070C0"/>
                </a:solidFill>
              </a:rPr>
              <a:t>valid bit </a:t>
            </a:r>
            <a:r>
              <a:rPr lang="en-IN" dirty="0"/>
              <a:t>and an </a:t>
            </a:r>
            <a:r>
              <a:rPr lang="en-IN" dirty="0">
                <a:solidFill>
                  <a:srgbClr val="0070C0"/>
                </a:solidFill>
              </a:rPr>
              <a:t>n-bit address field </a:t>
            </a:r>
          </a:p>
          <a:p>
            <a:r>
              <a:rPr lang="en-IN" dirty="0"/>
              <a:t>The valid bit indicates whether the virtual page is currently cached in DRAM </a:t>
            </a:r>
          </a:p>
          <a:p>
            <a:r>
              <a:rPr lang="en-IN" dirty="0"/>
              <a:t>If the valid bit is set, the address field indicates the start of the corresponding physical page in DRAM where the virtual page is cached </a:t>
            </a:r>
          </a:p>
          <a:p>
            <a:r>
              <a:rPr lang="en-US" dirty="0"/>
              <a:t>Valid bit is not set:</a:t>
            </a:r>
          </a:p>
          <a:p>
            <a:pPr lvl="1"/>
            <a:r>
              <a:rPr lang="en-US" dirty="0"/>
              <a:t>Null address indicates that the virtual page has not been allocated</a:t>
            </a:r>
          </a:p>
          <a:p>
            <a:pPr lvl="1"/>
            <a:r>
              <a:rPr lang="en-US" dirty="0"/>
              <a:t>Non-null address points to the start of virtual page on disk</a:t>
            </a:r>
          </a:p>
          <a:p>
            <a:r>
              <a:rPr lang="en-US" dirty="0">
                <a:solidFill>
                  <a:srgbClr val="0070C0"/>
                </a:solidFill>
              </a:rPr>
              <a:t>Any physical page can contain any virtual page (fully associative)</a:t>
            </a:r>
          </a:p>
        </p:txBody>
      </p:sp>
    </p:spTree>
    <p:extLst>
      <p:ext uri="{BB962C8B-B14F-4D97-AF65-F5344CB8AC3E}">
        <p14:creationId xmlns:p14="http://schemas.microsoft.com/office/powerpoint/2010/main" val="455638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Page Hit</a:t>
            </a:r>
          </a:p>
        </p:txBody>
      </p:sp>
      <p:sp>
        <p:nvSpPr>
          <p:cNvPr id="14338" name="Rectangle 2"/>
          <p:cNvSpPr>
            <a:spLocks noGrp="1" noChangeArrowheads="1"/>
          </p:cNvSpPr>
          <p:nvPr>
            <p:ph type="body" idx="1"/>
          </p:nvPr>
        </p:nvSpPr>
        <p:spPr>
          <a:xfrm>
            <a:off x="309830" y="1147763"/>
            <a:ext cx="8307387" cy="6048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a:solidFill>
                  <a:srgbClr val="C00000"/>
                </a:solidFill>
              </a:rPr>
              <a:t>Page hit: </a:t>
            </a:r>
            <a:r>
              <a:rPr lang="en-GB" dirty="0"/>
              <a:t>reference to VM word that is in physical memory (DRAM cache hit)</a:t>
            </a:r>
          </a:p>
        </p:txBody>
      </p:sp>
      <p:sp>
        <p:nvSpPr>
          <p:cNvPr id="14339" name="Rectangle 3"/>
          <p:cNvSpPr>
            <a:spLocks noChangeArrowheads="1"/>
          </p:cNvSpPr>
          <p:nvPr/>
        </p:nvSpPr>
        <p:spPr bwMode="auto">
          <a:xfrm>
            <a:off x="31849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1849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1849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1849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1849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1849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1849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1849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1376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123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5298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5298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104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104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035839" y="2970213"/>
            <a:ext cx="2501900" cy="698500"/>
          </a:xfrm>
          <a:prstGeom prst="line">
            <a:avLst/>
          </a:prstGeom>
          <a:noFill/>
          <a:ln w="19080">
            <a:solidFill>
              <a:schemeClr val="tx1"/>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39850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4647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8801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8801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8801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8801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8801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8801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8801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8801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6515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8881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8889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8881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8889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8881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8889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8881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8889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2516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2735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2703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8950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5298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5298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39596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39596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39596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39596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077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5377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5377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5377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5377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5377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39596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39723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39596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040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5377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381000" y="24384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1" name="Shape 60"/>
          <p:cNvCxnSpPr>
            <a:stCxn id="59" idx="2"/>
            <a:endCxn id="14372" idx="1"/>
          </p:cNvCxnSpPr>
          <p:nvPr/>
        </p:nvCxnSpPr>
        <p:spPr bwMode="auto">
          <a:xfrm rot="16200000" flipH="1">
            <a:off x="1543358" y="2319029"/>
            <a:ext cx="983343" cy="1707859"/>
          </a:xfrm>
          <a:prstGeom prst="bentConnector2">
            <a:avLst/>
          </a:prstGeom>
          <a:noFill/>
          <a:ln w="25400" cap="flat" cmpd="sng" algn="ctr">
            <a:solidFill>
              <a:schemeClr val="tx1"/>
            </a:solidFill>
            <a:prstDash val="solid"/>
            <a:round/>
            <a:headEnd type="none" w="med" len="med"/>
            <a:tailEnd type="arrow"/>
          </a:ln>
          <a:effectLst/>
        </p:spPr>
      </p:cxnSp>
      <p:sp>
        <p:nvSpPr>
          <p:cNvPr id="2" name="Rectangle 1">
            <a:extLst>
              <a:ext uri="{FF2B5EF4-FFF2-40B4-BE49-F238E27FC236}">
                <a16:creationId xmlns:a16="http://schemas.microsoft.com/office/drawing/2014/main" id="{FC7C47B0-E212-4A68-B855-967644CE386F}"/>
              </a:ext>
            </a:extLst>
          </p:cNvPr>
          <p:cNvSpPr/>
          <p:nvPr/>
        </p:nvSpPr>
        <p:spPr bwMode="auto">
          <a:xfrm>
            <a:off x="6553200" y="2971800"/>
            <a:ext cx="1341852" cy="171768"/>
          </a:xfrm>
          <a:prstGeom prst="rect">
            <a:avLst/>
          </a:prstGeom>
          <a:noFill/>
          <a:ln w="38100" cap="flat" cmpd="sng" algn="ctr">
            <a:solidFill>
              <a:srgbClr val="FF0000"/>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2" name="Rectangle 61">
            <a:extLst>
              <a:ext uri="{FF2B5EF4-FFF2-40B4-BE49-F238E27FC236}">
                <a16:creationId xmlns:a16="http://schemas.microsoft.com/office/drawing/2014/main" id="{F9F85F3B-3CD5-4B91-9CAD-E929E9ABE051}"/>
              </a:ext>
            </a:extLst>
          </p:cNvPr>
          <p:cNvSpPr/>
          <p:nvPr/>
        </p:nvSpPr>
        <p:spPr bwMode="auto">
          <a:xfrm>
            <a:off x="2888165" y="3529466"/>
            <a:ext cx="1896973" cy="228719"/>
          </a:xfrm>
          <a:prstGeom prst="rect">
            <a:avLst/>
          </a:prstGeom>
          <a:noFill/>
          <a:ln w="38100" cap="flat" cmpd="sng" algn="ctr">
            <a:solidFill>
              <a:srgbClr val="FF0000"/>
            </a:solidFill>
            <a:prstDash val="solid"/>
            <a:round/>
            <a:headEnd type="none" w="med" len="med"/>
            <a:tailEnd type="arrow" w="med" len="med"/>
          </a:ln>
          <a:effectLst/>
        </p:spPr>
        <p:txBody>
          <a:bodyPr rtlCol="0" anchor="ctr"/>
          <a:lstStyle/>
          <a:p>
            <a:pPr algn="ctr"/>
            <a:endParaRPr lang="en-US" sz="1600" dirty="0">
              <a:latin typeface="+mn-lt"/>
            </a:endParaRPr>
          </a:p>
        </p:txBody>
      </p:sp>
    </p:spTree>
    <p:extLst>
      <p:ext uri="{BB962C8B-B14F-4D97-AF65-F5344CB8AC3E}">
        <p14:creationId xmlns:p14="http://schemas.microsoft.com/office/powerpoint/2010/main" val="18198521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 grpId="0" animBg="1"/>
      <p:bldP spid="6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Page Fault</a:t>
            </a:r>
          </a:p>
        </p:txBody>
      </p:sp>
      <p:sp>
        <p:nvSpPr>
          <p:cNvPr id="14338" name="Rectangle 2"/>
          <p:cNvSpPr>
            <a:spLocks noGrp="1" noChangeArrowheads="1"/>
          </p:cNvSpPr>
          <p:nvPr>
            <p:ph type="body" idx="1"/>
          </p:nvPr>
        </p:nvSpPr>
        <p:spPr>
          <a:xfrm>
            <a:off x="3225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a:solidFill>
                  <a:srgbClr val="C00000"/>
                </a:solidFill>
              </a:rPr>
              <a:t>Page fault: </a:t>
            </a:r>
            <a:r>
              <a:rPr lang="en-GB" dirty="0"/>
              <a:t>reference to VM word that is not in physical memory (DRAM cache miss)</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tx1"/>
            </a:solidFill>
            <a:prstDash val="solid"/>
            <a:round/>
            <a:headEnd type="none" w="med" len="med"/>
            <a:tailEnd type="arrow"/>
          </a:ln>
          <a:effectLst/>
        </p:spPr>
      </p:cxnSp>
      <p:sp>
        <p:nvSpPr>
          <p:cNvPr id="61" name="Rectangle 60">
            <a:extLst>
              <a:ext uri="{FF2B5EF4-FFF2-40B4-BE49-F238E27FC236}">
                <a16:creationId xmlns:a16="http://schemas.microsoft.com/office/drawing/2014/main" id="{80CF6A43-CE96-42B8-9EAD-99B2A750EB9A}"/>
              </a:ext>
            </a:extLst>
          </p:cNvPr>
          <p:cNvSpPr/>
          <p:nvPr/>
        </p:nvSpPr>
        <p:spPr bwMode="auto">
          <a:xfrm>
            <a:off x="2951084" y="3773369"/>
            <a:ext cx="1896973" cy="228719"/>
          </a:xfrm>
          <a:prstGeom prst="rect">
            <a:avLst/>
          </a:prstGeom>
          <a:noFill/>
          <a:ln w="38100" cap="flat" cmpd="sng" algn="ctr">
            <a:solidFill>
              <a:srgbClr val="FF0000"/>
            </a:solidFill>
            <a:prstDash val="solid"/>
            <a:round/>
            <a:headEnd type="none" w="med" len="med"/>
            <a:tailEnd type="arrow" w="med" len="med"/>
          </a:ln>
          <a:effectLst/>
        </p:spPr>
        <p:txBody>
          <a:bodyPr rtlCol="0" anchor="ctr"/>
          <a:lstStyle/>
          <a:p>
            <a:pPr algn="ctr"/>
            <a:endParaRPr lang="en-US" sz="1600" dirty="0">
              <a:latin typeface="+mn-lt"/>
            </a:endParaRPr>
          </a:p>
        </p:txBody>
      </p:sp>
      <p:sp>
        <p:nvSpPr>
          <p:cNvPr id="65" name="Rectangle 64">
            <a:extLst>
              <a:ext uri="{FF2B5EF4-FFF2-40B4-BE49-F238E27FC236}">
                <a16:creationId xmlns:a16="http://schemas.microsoft.com/office/drawing/2014/main" id="{8A4801DB-4638-465A-BFF9-63B468A9B6A3}"/>
              </a:ext>
            </a:extLst>
          </p:cNvPr>
          <p:cNvSpPr/>
          <p:nvPr/>
        </p:nvSpPr>
        <p:spPr bwMode="auto">
          <a:xfrm>
            <a:off x="6621462" y="5390831"/>
            <a:ext cx="1379538" cy="218123"/>
          </a:xfrm>
          <a:prstGeom prst="rect">
            <a:avLst/>
          </a:prstGeom>
          <a:noFill/>
          <a:ln w="38100" cap="flat" cmpd="sng" algn="ctr">
            <a:solidFill>
              <a:srgbClr val="FF0000"/>
            </a:solidFill>
            <a:prstDash val="solid"/>
            <a:round/>
            <a:headEnd type="none" w="med" len="med"/>
            <a:tailEnd type="arrow" w="med" len="med"/>
          </a:ln>
          <a:effectLst/>
        </p:spPr>
        <p:txBody>
          <a:bodyPr rtlCol="0" anchor="ctr"/>
          <a:lstStyle/>
          <a:p>
            <a:pPr algn="ctr"/>
            <a:endParaRPr lang="en-US" sz="1600" dirty="0">
              <a:latin typeface="+mn-lt"/>
            </a:endParaRPr>
          </a:p>
        </p:txBody>
      </p:sp>
    </p:spTree>
    <p:extLst>
      <p:ext uri="{BB962C8B-B14F-4D97-AF65-F5344CB8AC3E}">
        <p14:creationId xmlns:p14="http://schemas.microsoft.com/office/powerpoint/2010/main" val="12462512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1"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a:extLst>
              <a:ext uri="{FF2B5EF4-FFF2-40B4-BE49-F238E27FC236}">
                <a16:creationId xmlns:a16="http://schemas.microsoft.com/office/drawing/2014/main" id="{1F2D4665-00BD-1F40-A521-FD87231483E5}"/>
              </a:ext>
            </a:extLst>
          </p:cNvPr>
          <p:cNvSpPr>
            <a:spLocks noGrp="1" noChangeArrowheads="1"/>
          </p:cNvSpPr>
          <p:nvPr>
            <p:ph type="title"/>
          </p:nvPr>
        </p:nvSpPr>
        <p:spPr/>
        <p:txBody>
          <a:bodyPr/>
          <a:lstStyle/>
          <a:p>
            <a:r>
              <a:rPr lang="en-US" altLang="en-US" dirty="0">
                <a:ea typeface="ＭＳ Ｐゴシック" panose="020B0600070205080204" pitchFamily="34" charset="-128"/>
              </a:rPr>
              <a:t>Recall: Memory Locality</a:t>
            </a:r>
          </a:p>
        </p:txBody>
      </p:sp>
      <p:sp>
        <p:nvSpPr>
          <p:cNvPr id="67586" name="Content Placeholder 2">
            <a:extLst>
              <a:ext uri="{FF2B5EF4-FFF2-40B4-BE49-F238E27FC236}">
                <a16:creationId xmlns:a16="http://schemas.microsoft.com/office/drawing/2014/main" id="{C21F0167-42BA-2C46-9DAB-7630561FBEAA}"/>
              </a:ext>
            </a:extLst>
          </p:cNvPr>
          <p:cNvSpPr>
            <a:spLocks noGrp="1" noChangeArrowheads="1"/>
          </p:cNvSpPr>
          <p:nvPr>
            <p:ph idx="1"/>
          </p:nvPr>
        </p:nvSpPr>
        <p:spPr>
          <a:xfrm>
            <a:off x="396875" y="1196752"/>
            <a:ext cx="5972532" cy="5184576"/>
          </a:xfrm>
        </p:spPr>
        <p:txBody>
          <a:bodyPr/>
          <a:lstStyle/>
          <a:p>
            <a:r>
              <a:rPr lang="en-US" altLang="en-US" dirty="0">
                <a:ea typeface="ＭＳ Ｐゴシック" panose="020B0600070205080204" pitchFamily="34" charset="-128"/>
              </a:rPr>
              <a:t>A “typical” program has a lot of locality in memory references</a:t>
            </a:r>
          </a:p>
          <a:p>
            <a:pPr lvl="1"/>
            <a:r>
              <a:rPr lang="en-US" altLang="en-US" dirty="0">
                <a:ea typeface="ＭＳ Ｐゴシック" panose="020B0600070205080204" pitchFamily="34" charset="-128"/>
              </a:rPr>
              <a:t> typical programs are composed of “loops”</a:t>
            </a:r>
          </a:p>
          <a:p>
            <a:endParaRPr lang="en-US" altLang="en-US" dirty="0">
              <a:ea typeface="ＭＳ Ｐゴシック" panose="020B0600070205080204" pitchFamily="34" charset="-128"/>
            </a:endParaRPr>
          </a:p>
          <a:p>
            <a:r>
              <a:rPr lang="en-US" altLang="en-US" dirty="0">
                <a:solidFill>
                  <a:srgbClr val="C00000"/>
                </a:solidFill>
                <a:ea typeface="ＭＳ Ｐゴシック" panose="020B0600070205080204" pitchFamily="34" charset="-128"/>
              </a:rPr>
              <a:t>Temporal:</a:t>
            </a:r>
            <a:r>
              <a:rPr lang="en-US" altLang="en-US" dirty="0">
                <a:ea typeface="ＭＳ Ｐゴシック" panose="020B0600070205080204" pitchFamily="34" charset="-128"/>
              </a:rPr>
              <a:t> A program tends to reference the same memory location many times and all within a small window of time</a:t>
            </a:r>
          </a:p>
          <a:p>
            <a:endParaRPr lang="en-US" altLang="en-US" dirty="0">
              <a:ea typeface="ＭＳ Ｐゴシック" panose="020B0600070205080204" pitchFamily="34" charset="-128"/>
            </a:endParaRPr>
          </a:p>
          <a:p>
            <a:r>
              <a:rPr lang="en-US" altLang="en-US" dirty="0">
                <a:solidFill>
                  <a:srgbClr val="C00000"/>
                </a:solidFill>
                <a:ea typeface="ＭＳ Ｐゴシック" panose="020B0600070205080204" pitchFamily="34" charset="-128"/>
              </a:rPr>
              <a:t>Spatial:</a:t>
            </a:r>
            <a:r>
              <a:rPr lang="en-US" altLang="en-US" dirty="0">
                <a:ea typeface="ＭＳ Ｐゴシック" panose="020B0600070205080204" pitchFamily="34" charset="-128"/>
              </a:rPr>
              <a:t> A program tends to reference a cluster of memory locations at a time </a:t>
            </a:r>
          </a:p>
          <a:p>
            <a:pPr lvl="1"/>
            <a:r>
              <a:rPr lang="en-US" altLang="en-US" dirty="0">
                <a:ea typeface="ＭＳ Ｐゴシック" panose="020B0600070205080204" pitchFamily="34" charset="-128"/>
              </a:rPr>
              <a:t>most notable examples: </a:t>
            </a:r>
          </a:p>
          <a:p>
            <a:pPr lvl="2"/>
            <a:r>
              <a:rPr lang="en-US" altLang="en-US" dirty="0">
                <a:ea typeface="ＭＳ Ｐゴシック" panose="020B0600070205080204" pitchFamily="34" charset="-128"/>
              </a:rPr>
              <a:t>Instruction memory references </a:t>
            </a:r>
          </a:p>
          <a:p>
            <a:pPr lvl="2"/>
            <a:r>
              <a:rPr lang="en-US" altLang="en-US" dirty="0">
                <a:ea typeface="ＭＳ Ｐゴシック" panose="020B0600070205080204" pitchFamily="34" charset="-128"/>
              </a:rPr>
              <a:t>Array/data structure references</a:t>
            </a:r>
          </a:p>
          <a:p>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19B14FD8-65A6-1448-A82C-787ED0802D24}"/>
              </a:ext>
            </a:extLst>
          </p:cNvPr>
          <p:cNvSpPr/>
          <p:nvPr/>
        </p:nvSpPr>
        <p:spPr bwMode="auto">
          <a:xfrm>
            <a:off x="6804248" y="2780928"/>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Rectangle 5">
            <a:extLst>
              <a:ext uri="{FF2B5EF4-FFF2-40B4-BE49-F238E27FC236}">
                <a16:creationId xmlns:a16="http://schemas.microsoft.com/office/drawing/2014/main" id="{B24913E1-CDD7-8346-9ED7-B5323B1ACF39}"/>
              </a:ext>
            </a:extLst>
          </p:cNvPr>
          <p:cNvSpPr/>
          <p:nvPr/>
        </p:nvSpPr>
        <p:spPr bwMode="auto">
          <a:xfrm>
            <a:off x="7197948" y="2780928"/>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7" name="Freeform 6">
            <a:extLst>
              <a:ext uri="{FF2B5EF4-FFF2-40B4-BE49-F238E27FC236}">
                <a16:creationId xmlns:a16="http://schemas.microsoft.com/office/drawing/2014/main" id="{305072EA-4C38-5349-AE88-C988A7EF5B96}"/>
              </a:ext>
            </a:extLst>
          </p:cNvPr>
          <p:cNvSpPr/>
          <p:nvPr/>
        </p:nvSpPr>
        <p:spPr bwMode="auto">
          <a:xfrm>
            <a:off x="7027304" y="2271139"/>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8" name="Rectangle 7">
            <a:extLst>
              <a:ext uri="{FF2B5EF4-FFF2-40B4-BE49-F238E27FC236}">
                <a16:creationId xmlns:a16="http://schemas.microsoft.com/office/drawing/2014/main" id="{903E4A12-7D91-0347-99D3-3B7A25AB6859}"/>
              </a:ext>
            </a:extLst>
          </p:cNvPr>
          <p:cNvSpPr/>
          <p:nvPr/>
        </p:nvSpPr>
        <p:spPr bwMode="auto">
          <a:xfrm>
            <a:off x="6810509" y="4273668"/>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9" name="Rectangle 8">
            <a:extLst>
              <a:ext uri="{FF2B5EF4-FFF2-40B4-BE49-F238E27FC236}">
                <a16:creationId xmlns:a16="http://schemas.microsoft.com/office/drawing/2014/main" id="{10E33594-67DE-0C47-9958-8F52FC32BF07}"/>
              </a:ext>
            </a:extLst>
          </p:cNvPr>
          <p:cNvSpPr/>
          <p:nvPr/>
        </p:nvSpPr>
        <p:spPr bwMode="auto">
          <a:xfrm>
            <a:off x="7204209" y="4273668"/>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a:extLst>
              <a:ext uri="{FF2B5EF4-FFF2-40B4-BE49-F238E27FC236}">
                <a16:creationId xmlns:a16="http://schemas.microsoft.com/office/drawing/2014/main" id="{85FA7278-380C-194F-9C2C-76100242EEBD}"/>
              </a:ext>
            </a:extLst>
          </p:cNvPr>
          <p:cNvSpPr/>
          <p:nvPr/>
        </p:nvSpPr>
        <p:spPr bwMode="auto">
          <a:xfrm>
            <a:off x="7578948" y="4273668"/>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a:extLst>
              <a:ext uri="{FF2B5EF4-FFF2-40B4-BE49-F238E27FC236}">
                <a16:creationId xmlns:a16="http://schemas.microsoft.com/office/drawing/2014/main" id="{95531F6C-0B4E-3845-9C59-590155A2F7CB}"/>
              </a:ext>
            </a:extLst>
          </p:cNvPr>
          <p:cNvSpPr/>
          <p:nvPr/>
        </p:nvSpPr>
        <p:spPr bwMode="auto">
          <a:xfrm>
            <a:off x="7124968" y="3843299"/>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extLst>
      <p:ext uri="{BB962C8B-B14F-4D97-AF65-F5344CB8AC3E}">
        <p14:creationId xmlns:p14="http://schemas.microsoft.com/office/powerpoint/2010/main" val="1084781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6">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441652" y="587375"/>
            <a:ext cx="7893050" cy="555625"/>
          </a:xfrm>
          <a:noFill/>
          <a:ln/>
        </p:spPr>
        <p:txBody>
          <a:bodyPr/>
          <a:lstStyle/>
          <a:p>
            <a:r>
              <a:rPr lang="en-US" dirty="0"/>
              <a:t>Triggering a Page Fault</a:t>
            </a:r>
          </a:p>
        </p:txBody>
      </p:sp>
      <p:sp>
        <p:nvSpPr>
          <p:cNvPr id="481297" name="Rectangle 17"/>
          <p:cNvSpPr>
            <a:spLocks noGrp="1" noChangeArrowheads="1"/>
          </p:cNvSpPr>
          <p:nvPr>
            <p:ph type="body" idx="1"/>
          </p:nvPr>
        </p:nvSpPr>
        <p:spPr>
          <a:xfrm>
            <a:off x="457200" y="1295400"/>
            <a:ext cx="8153400" cy="1066800"/>
          </a:xfrm>
        </p:spPr>
        <p:txBody>
          <a:bodyPr/>
          <a:lstStyle/>
          <a:p>
            <a:r>
              <a:rPr lang="en-US" sz="2000" b="0" dirty="0"/>
              <a:t>User writes to memory location</a:t>
            </a:r>
          </a:p>
          <a:p>
            <a:pPr lvl="1"/>
            <a:endParaRPr lang="en-US" sz="1600" b="0" dirty="0"/>
          </a:p>
          <a:p>
            <a:pPr lvl="2"/>
            <a:endParaRPr lang="en-US" sz="1600" b="0" dirty="0"/>
          </a:p>
          <a:p>
            <a:r>
              <a:rPr lang="en-US" sz="2000" b="0" dirty="0"/>
              <a:t>That portion (page) of user’s memory </a:t>
            </a:r>
            <a:br>
              <a:rPr lang="en-US" sz="2000" b="0" dirty="0"/>
            </a:br>
            <a:r>
              <a:rPr lang="en-US" sz="2000" b="0" dirty="0"/>
              <a:t>is currently on disk</a:t>
            </a:r>
          </a:p>
          <a:p>
            <a:r>
              <a:rPr lang="en-US" sz="2000" b="0" dirty="0"/>
              <a:t>MMU triggers page fault exception</a:t>
            </a:r>
          </a:p>
          <a:p>
            <a:pPr lvl="1"/>
            <a:r>
              <a:rPr lang="en-US" sz="1600" b="0" dirty="0"/>
              <a:t>Raise privilege level to supervisor mode</a:t>
            </a:r>
          </a:p>
          <a:p>
            <a:pPr lvl="1"/>
            <a:r>
              <a:rPr lang="en-US" sz="1600" dirty="0"/>
              <a:t>Causes procedure call to software page fault handler</a:t>
            </a:r>
            <a:endParaRPr lang="en-US" sz="16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000" b="0" dirty="0"/>
          </a:p>
        </p:txBody>
      </p:sp>
      <p:sp>
        <p:nvSpPr>
          <p:cNvPr id="481298" name="Text Box 18"/>
          <p:cNvSpPr txBox="1">
            <a:spLocks noChangeArrowheads="1"/>
          </p:cNvSpPr>
          <p:nvPr/>
        </p:nvSpPr>
        <p:spPr bwMode="auto">
          <a:xfrm>
            <a:off x="6400800" y="2318227"/>
            <a:ext cx="2165350" cy="1339850"/>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1600" dirty="0" err="1">
                <a:latin typeface="Courier New" pitchFamily="49" charset="0"/>
              </a:rPr>
              <a:t>int</a:t>
            </a:r>
            <a:r>
              <a:rPr lang="en-US" sz="1600" dirty="0">
                <a:latin typeface="Courier New" pitchFamily="49" charset="0"/>
              </a:rPr>
              <a:t> a[1000];</a:t>
            </a:r>
          </a:p>
          <a:p>
            <a:pPr algn="l">
              <a:lnSpc>
                <a:spcPct val="100000"/>
              </a:lnSpc>
            </a:pPr>
            <a:r>
              <a:rPr lang="en-US" sz="1600" dirty="0">
                <a:latin typeface="Courier New" pitchFamily="49" charset="0"/>
              </a:rPr>
              <a:t>main ()</a:t>
            </a:r>
          </a:p>
          <a:p>
            <a:pPr algn="l">
              <a:lnSpc>
                <a:spcPct val="100000"/>
              </a:lnSpc>
            </a:pPr>
            <a:r>
              <a:rPr lang="en-US" sz="1600" dirty="0">
                <a:latin typeface="Courier New" pitchFamily="49" charset="0"/>
              </a:rPr>
              <a:t>{</a:t>
            </a:r>
          </a:p>
          <a:p>
            <a:pPr algn="l">
              <a:lnSpc>
                <a:spcPct val="100000"/>
              </a:lnSpc>
            </a:pPr>
            <a:r>
              <a:rPr lang="en-US" sz="1600" dirty="0">
                <a:latin typeface="Courier New" pitchFamily="49" charset="0"/>
              </a:rPr>
              <a:t>    a[500] = 13;</a:t>
            </a:r>
          </a:p>
          <a:p>
            <a:pPr algn="l">
              <a:lnSpc>
                <a:spcPct val="100000"/>
              </a:lnSpc>
            </a:pPr>
            <a:r>
              <a:rPr lang="en-US" sz="1600" dirty="0">
                <a:latin typeface="Courier New" pitchFamily="49" charset="0"/>
              </a:rPr>
              <a:t>}</a:t>
            </a:r>
          </a:p>
        </p:txBody>
      </p:sp>
      <p:sp>
        <p:nvSpPr>
          <p:cNvPr id="481299" name="Text Box 19"/>
          <p:cNvSpPr txBox="1">
            <a:spLocks noChangeArrowheads="1"/>
          </p:cNvSpPr>
          <p:nvPr/>
        </p:nvSpPr>
        <p:spPr bwMode="auto">
          <a:xfrm>
            <a:off x="780289" y="1789058"/>
            <a:ext cx="7348538" cy="36195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1600" dirty="0">
                <a:latin typeface="Courier New" pitchFamily="49" charset="0"/>
              </a:rPr>
              <a:t> 80483b7:	c7 05 10 9d 04 08 0d 	</a:t>
            </a:r>
            <a:r>
              <a:rPr lang="en-US" sz="1600" dirty="0" err="1">
                <a:latin typeface="Courier New" pitchFamily="49" charset="0"/>
              </a:rPr>
              <a:t>movl</a:t>
            </a:r>
            <a:r>
              <a:rPr lang="en-US" sz="1600" dirty="0">
                <a:latin typeface="Courier New" pitchFamily="49" charset="0"/>
              </a:rPr>
              <a:t>   $0xd,0x8049d10</a:t>
            </a:r>
          </a:p>
        </p:txBody>
      </p:sp>
      <p:grpSp>
        <p:nvGrpSpPr>
          <p:cNvPr id="2" name="Group 1">
            <a:extLst>
              <a:ext uri="{FF2B5EF4-FFF2-40B4-BE49-F238E27FC236}">
                <a16:creationId xmlns:a16="http://schemas.microsoft.com/office/drawing/2014/main" id="{71215D1B-18E0-DC44-8F0A-4FC9D0B18F81}"/>
              </a:ext>
            </a:extLst>
          </p:cNvPr>
          <p:cNvGrpSpPr/>
          <p:nvPr/>
        </p:nvGrpSpPr>
        <p:grpSpPr>
          <a:xfrm>
            <a:off x="1066800" y="4191000"/>
            <a:ext cx="5715000" cy="2286000"/>
            <a:chOff x="762000" y="3581400"/>
            <a:chExt cx="5715000" cy="228600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0" name="Rectangle 4"/>
            <p:cNvSpPr>
              <a:spLocks noChangeArrowheads="1"/>
            </p:cNvSpPr>
            <p:nvPr/>
          </p:nvSpPr>
          <p:spPr bwMode="auto">
            <a:xfrm>
              <a:off x="838200" y="3633951"/>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1" name="Rectangle 5"/>
            <p:cNvSpPr>
              <a:spLocks noChangeArrowheads="1"/>
            </p:cNvSpPr>
            <p:nvPr/>
          </p:nvSpPr>
          <p:spPr bwMode="auto">
            <a:xfrm>
              <a:off x="3581400" y="3633951"/>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7" name="Rectangle 11"/>
            <p:cNvSpPr>
              <a:spLocks noChangeArrowheads="1"/>
            </p:cNvSpPr>
            <p:nvPr/>
          </p:nvSpPr>
          <p:spPr bwMode="auto">
            <a:xfrm>
              <a:off x="2124964" y="4395951"/>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8" name="Rectangle 12"/>
            <p:cNvSpPr>
              <a:spLocks noChangeArrowheads="1"/>
            </p:cNvSpPr>
            <p:nvPr/>
          </p:nvSpPr>
          <p:spPr bwMode="auto">
            <a:xfrm>
              <a:off x="4502150" y="4740166"/>
              <a:ext cx="197485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Execute page fault handler</a:t>
              </a:r>
            </a:p>
          </p:txBody>
        </p:sp>
        <p:sp>
          <p:nvSpPr>
            <p:cNvPr id="30" name="Text Box 15"/>
            <p:cNvSpPr txBox="1">
              <a:spLocks noChangeArrowheads="1"/>
            </p:cNvSpPr>
            <p:nvPr/>
          </p:nvSpPr>
          <p:spPr bwMode="auto">
            <a:xfrm>
              <a:off x="1098332" y="4595649"/>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grpSp>
    </p:spTree>
    <p:extLst>
      <p:ext uri="{BB962C8B-B14F-4D97-AF65-F5344CB8AC3E}">
        <p14:creationId xmlns:p14="http://schemas.microsoft.com/office/powerpoint/2010/main" val="210473276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Handling Page Fault</a:t>
            </a:r>
          </a:p>
        </p:txBody>
      </p:sp>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miss causes page fault (an exception)</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4</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8" name="Text Box 32"/>
          <p:cNvSpPr txBox="1">
            <a:spLocks noChangeArrowheads="1"/>
          </p:cNvSpPr>
          <p:nvPr/>
        </p:nvSpPr>
        <p:spPr bwMode="auto">
          <a:xfrm>
            <a:off x="2965159" y="3952293"/>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48539" y="3892461"/>
            <a:ext cx="2565400" cy="151130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0289" y="3414713"/>
            <a:ext cx="2533650" cy="673100"/>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extLst>
      <p:ext uri="{BB962C8B-B14F-4D97-AF65-F5344CB8AC3E}">
        <p14:creationId xmlns:p14="http://schemas.microsoft.com/office/powerpoint/2010/main" val="27492450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Handling Page Fault</a:t>
            </a:r>
          </a:p>
        </p:txBody>
      </p:sp>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fault handler selects a victim to be evicted (here VP 4)</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3</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8" name="Text Box 32"/>
          <p:cNvSpPr txBox="1">
            <a:spLocks noChangeArrowheads="1"/>
          </p:cNvSpPr>
          <p:nvPr/>
        </p:nvSpPr>
        <p:spPr bwMode="auto">
          <a:xfrm>
            <a:off x="2965159" y="39522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0878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4432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0" name="Shape 59"/>
          <p:cNvCxnSpPr>
            <a:stCxn id="59" idx="2"/>
          </p:cNvCxnSpPr>
          <p:nvPr/>
        </p:nvCxnSpPr>
        <p:spPr bwMode="auto">
          <a:xfrm rot="16200000" flipH="1">
            <a:off x="1547226" y="2467561"/>
            <a:ext cx="1119187" cy="1699039"/>
          </a:xfrm>
          <a:prstGeom prst="bentConnector2">
            <a:avLst/>
          </a:prstGeom>
          <a:noFill/>
          <a:ln w="25400" cap="flat" cmpd="sng" algn="ctr">
            <a:solidFill>
              <a:schemeClr val="bg1">
                <a:lumMod val="75000"/>
              </a:schemeClr>
            </a:solidFill>
            <a:prstDash val="solid"/>
            <a:round/>
            <a:headEnd type="none" w="med" len="med"/>
            <a:tailEnd type="arrow"/>
          </a:ln>
          <a:effectLst/>
        </p:spPr>
      </p:cxnSp>
    </p:spTree>
    <p:extLst>
      <p:ext uri="{BB962C8B-B14F-4D97-AF65-F5344CB8AC3E}">
        <p14:creationId xmlns:p14="http://schemas.microsoft.com/office/powerpoint/2010/main" val="35886699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98361" y="360362"/>
            <a:ext cx="8281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Handling Page Fault</a:t>
            </a:r>
          </a:p>
        </p:txBody>
      </p:sp>
      <p:sp>
        <p:nvSpPr>
          <p:cNvPr id="14338" name="Rectangle 2"/>
          <p:cNvSpPr>
            <a:spLocks noGrp="1" noChangeArrowheads="1"/>
          </p:cNvSpPr>
          <p:nvPr>
            <p:ph type="body" idx="1"/>
          </p:nvPr>
        </p:nvSpPr>
        <p:spPr>
          <a:xfrm>
            <a:off x="309830" y="1147763"/>
            <a:ext cx="8307387" cy="7572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miss causes page fault (an exception)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Page fault handler selects a victim to be evicted (here VP 4)</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b="0" dirty="0"/>
              <a:t>Offending instruction is restarted: page hit!</a:t>
            </a:r>
          </a:p>
        </p:txBody>
      </p:sp>
      <p:sp>
        <p:nvSpPr>
          <p:cNvPr id="14339" name="Rectangle 3"/>
          <p:cNvSpPr>
            <a:spLocks noChangeArrowheads="1"/>
          </p:cNvSpPr>
          <p:nvPr/>
        </p:nvSpPr>
        <p:spPr bwMode="auto">
          <a:xfrm>
            <a:off x="3261139" y="44481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3261139" y="4676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1" name="Rectangle 5"/>
          <p:cNvSpPr>
            <a:spLocks noChangeArrowheads="1"/>
          </p:cNvSpPr>
          <p:nvPr/>
        </p:nvSpPr>
        <p:spPr bwMode="auto">
          <a:xfrm>
            <a:off x="3261139" y="4219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2" name="Rectangle 6"/>
          <p:cNvSpPr>
            <a:spLocks noChangeArrowheads="1"/>
          </p:cNvSpPr>
          <p:nvPr/>
        </p:nvSpPr>
        <p:spPr bwMode="auto">
          <a:xfrm>
            <a:off x="3261139" y="30765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14343" name="Rectangle 7"/>
          <p:cNvSpPr>
            <a:spLocks noChangeArrowheads="1"/>
          </p:cNvSpPr>
          <p:nvPr/>
        </p:nvSpPr>
        <p:spPr bwMode="auto">
          <a:xfrm>
            <a:off x="3261139" y="33051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3261139" y="35337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3261139" y="37623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3261139" y="39909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4347" name="Text Box 11"/>
          <p:cNvSpPr txBox="1">
            <a:spLocks noChangeArrowheads="1"/>
          </p:cNvSpPr>
          <p:nvPr/>
        </p:nvSpPr>
        <p:spPr bwMode="auto">
          <a:xfrm>
            <a:off x="3213870" y="49465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8" name="Text Box 12"/>
          <p:cNvSpPr txBox="1">
            <a:spLocks noChangeArrowheads="1"/>
          </p:cNvSpPr>
          <p:nvPr/>
        </p:nvSpPr>
        <p:spPr bwMode="auto">
          <a:xfrm>
            <a:off x="6488527" y="21336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349" name="Rectangle 13"/>
          <p:cNvSpPr>
            <a:spLocks noChangeArrowheads="1"/>
          </p:cNvSpPr>
          <p:nvPr/>
        </p:nvSpPr>
        <p:spPr bwMode="auto">
          <a:xfrm>
            <a:off x="6606002" y="31720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4350" name="Rectangle 14"/>
          <p:cNvSpPr>
            <a:spLocks noChangeArrowheads="1"/>
          </p:cNvSpPr>
          <p:nvPr/>
        </p:nvSpPr>
        <p:spPr bwMode="auto">
          <a:xfrm>
            <a:off x="6606002" y="33813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3</a:t>
            </a:r>
          </a:p>
        </p:txBody>
      </p:sp>
      <p:sp>
        <p:nvSpPr>
          <p:cNvPr id="14351" name="Line 15"/>
          <p:cNvSpPr>
            <a:spLocks noChangeShapeType="1"/>
          </p:cNvSpPr>
          <p:nvPr/>
        </p:nvSpPr>
        <p:spPr bwMode="auto">
          <a:xfrm>
            <a:off x="4086639" y="4568825"/>
            <a:ext cx="2527300" cy="1450975"/>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52" name="Line 16"/>
          <p:cNvSpPr>
            <a:spLocks noChangeShapeType="1"/>
          </p:cNvSpPr>
          <p:nvPr/>
        </p:nvSpPr>
        <p:spPr bwMode="auto">
          <a:xfrm flipV="1">
            <a:off x="4086639" y="31988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4353" name="Line 17"/>
          <p:cNvSpPr>
            <a:spLocks noChangeShapeType="1"/>
          </p:cNvSpPr>
          <p:nvPr/>
        </p:nvSpPr>
        <p:spPr bwMode="auto">
          <a:xfrm flipV="1">
            <a:off x="4112039" y="29702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4354" name="Line 18"/>
          <p:cNvSpPr>
            <a:spLocks noChangeShapeType="1"/>
          </p:cNvSpPr>
          <p:nvPr/>
        </p:nvSpPr>
        <p:spPr bwMode="auto">
          <a:xfrm flipV="1">
            <a:off x="4061239" y="27416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14355" name="Text Box 19"/>
          <p:cNvSpPr txBox="1">
            <a:spLocks noChangeArrowheads="1"/>
          </p:cNvSpPr>
          <p:nvPr/>
        </p:nvSpPr>
        <p:spPr bwMode="auto">
          <a:xfrm>
            <a:off x="6540914" y="41306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14356" name="Rectangle 20"/>
          <p:cNvSpPr>
            <a:spLocks noChangeArrowheads="1"/>
          </p:cNvSpPr>
          <p:nvPr/>
        </p:nvSpPr>
        <p:spPr bwMode="auto">
          <a:xfrm>
            <a:off x="2956339" y="4448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2956339" y="4676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2956339" y="4219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2956339" y="30765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2956339" y="33051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2956339" y="35337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2956339" y="37623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2956339" y="39909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14364" name="Text Box 28"/>
          <p:cNvSpPr txBox="1">
            <a:spLocks noChangeArrowheads="1"/>
          </p:cNvSpPr>
          <p:nvPr/>
        </p:nvSpPr>
        <p:spPr bwMode="auto">
          <a:xfrm>
            <a:off x="2727739" y="27717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14365" name="Text Box 29"/>
          <p:cNvSpPr txBox="1">
            <a:spLocks noChangeArrowheads="1"/>
          </p:cNvSpPr>
          <p:nvPr/>
        </p:nvSpPr>
        <p:spPr bwMode="auto">
          <a:xfrm>
            <a:off x="2964366" y="30464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6" name="Text Box 30"/>
          <p:cNvSpPr txBox="1">
            <a:spLocks noChangeArrowheads="1"/>
          </p:cNvSpPr>
          <p:nvPr/>
        </p:nvSpPr>
        <p:spPr bwMode="auto">
          <a:xfrm>
            <a:off x="2965159" y="32793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7" name="Text Box 31"/>
          <p:cNvSpPr txBox="1">
            <a:spLocks noChangeArrowheads="1"/>
          </p:cNvSpPr>
          <p:nvPr/>
        </p:nvSpPr>
        <p:spPr bwMode="auto">
          <a:xfrm>
            <a:off x="2964366" y="37451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68" name="Text Box 32"/>
          <p:cNvSpPr txBox="1">
            <a:spLocks noChangeArrowheads="1"/>
          </p:cNvSpPr>
          <p:nvPr/>
        </p:nvSpPr>
        <p:spPr bwMode="auto">
          <a:xfrm>
            <a:off x="2965159" y="39522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69" name="Text Box 33"/>
          <p:cNvSpPr txBox="1">
            <a:spLocks noChangeArrowheads="1"/>
          </p:cNvSpPr>
          <p:nvPr/>
        </p:nvSpPr>
        <p:spPr bwMode="auto">
          <a:xfrm>
            <a:off x="2964366" y="41916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0" name="Text Box 34"/>
          <p:cNvSpPr txBox="1">
            <a:spLocks noChangeArrowheads="1"/>
          </p:cNvSpPr>
          <p:nvPr/>
        </p:nvSpPr>
        <p:spPr bwMode="auto">
          <a:xfrm>
            <a:off x="2965159" y="46510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1" name="Text Box 35"/>
          <p:cNvSpPr txBox="1">
            <a:spLocks noChangeArrowheads="1"/>
          </p:cNvSpPr>
          <p:nvPr/>
        </p:nvSpPr>
        <p:spPr bwMode="auto">
          <a:xfrm>
            <a:off x="2964366" y="44181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14372" name="Text Box 36"/>
          <p:cNvSpPr txBox="1">
            <a:spLocks noChangeArrowheads="1"/>
          </p:cNvSpPr>
          <p:nvPr/>
        </p:nvSpPr>
        <p:spPr bwMode="auto">
          <a:xfrm>
            <a:off x="2965159" y="35122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14373" name="Text Box 37"/>
          <p:cNvSpPr txBox="1">
            <a:spLocks noChangeArrowheads="1"/>
          </p:cNvSpPr>
          <p:nvPr/>
        </p:nvSpPr>
        <p:spPr bwMode="auto">
          <a:xfrm>
            <a:off x="3327814" y="22828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14374" name="Text Box 38"/>
          <p:cNvSpPr txBox="1">
            <a:spLocks noChangeArrowheads="1"/>
          </p:cNvSpPr>
          <p:nvPr/>
        </p:nvSpPr>
        <p:spPr bwMode="auto">
          <a:xfrm>
            <a:off x="2349736" y="30113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14375" name="Text Box 39"/>
          <p:cNvSpPr txBox="1">
            <a:spLocks noChangeArrowheads="1"/>
          </p:cNvSpPr>
          <p:nvPr/>
        </p:nvSpPr>
        <p:spPr bwMode="auto">
          <a:xfrm>
            <a:off x="2346561" y="46242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14376" name="Text Box 40"/>
          <p:cNvSpPr txBox="1">
            <a:spLocks noChangeArrowheads="1"/>
          </p:cNvSpPr>
          <p:nvPr/>
        </p:nvSpPr>
        <p:spPr bwMode="auto">
          <a:xfrm>
            <a:off x="7971252" y="26812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14377" name="Rectangle 41"/>
          <p:cNvSpPr>
            <a:spLocks noChangeArrowheads="1"/>
          </p:cNvSpPr>
          <p:nvPr/>
        </p:nvSpPr>
        <p:spPr bwMode="auto">
          <a:xfrm>
            <a:off x="6606002" y="29464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14378" name="Rectangle 42"/>
          <p:cNvSpPr>
            <a:spLocks noChangeArrowheads="1"/>
          </p:cNvSpPr>
          <p:nvPr/>
        </p:nvSpPr>
        <p:spPr bwMode="auto">
          <a:xfrm>
            <a:off x="6606002" y="27178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14379" name="Oval 43"/>
          <p:cNvSpPr>
            <a:spLocks noChangeArrowheads="1"/>
          </p:cNvSpPr>
          <p:nvPr/>
        </p:nvSpPr>
        <p:spPr bwMode="auto">
          <a:xfrm>
            <a:off x="4035839" y="47752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0" name="Oval 44"/>
          <p:cNvSpPr>
            <a:spLocks noChangeArrowheads="1"/>
          </p:cNvSpPr>
          <p:nvPr/>
        </p:nvSpPr>
        <p:spPr bwMode="auto">
          <a:xfrm>
            <a:off x="4035839" y="4546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1" name="Oval 45"/>
          <p:cNvSpPr>
            <a:spLocks noChangeArrowheads="1"/>
          </p:cNvSpPr>
          <p:nvPr/>
        </p:nvSpPr>
        <p:spPr bwMode="auto">
          <a:xfrm>
            <a:off x="4035839" y="36385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2" name="Oval 46"/>
          <p:cNvSpPr>
            <a:spLocks noChangeArrowheads="1"/>
          </p:cNvSpPr>
          <p:nvPr/>
        </p:nvSpPr>
        <p:spPr bwMode="auto">
          <a:xfrm>
            <a:off x="4035839" y="34036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83" name="Text Box 47"/>
          <p:cNvSpPr txBox="1">
            <a:spLocks noChangeArrowheads="1"/>
          </p:cNvSpPr>
          <p:nvPr/>
        </p:nvSpPr>
        <p:spPr bwMode="auto">
          <a:xfrm>
            <a:off x="7983952" y="33416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14384" name="Rectangle 48"/>
          <p:cNvSpPr>
            <a:spLocks noChangeArrowheads="1"/>
          </p:cNvSpPr>
          <p:nvPr/>
        </p:nvSpPr>
        <p:spPr bwMode="auto">
          <a:xfrm>
            <a:off x="6613939" y="47593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14385" name="Rectangle 49"/>
          <p:cNvSpPr>
            <a:spLocks noChangeArrowheads="1"/>
          </p:cNvSpPr>
          <p:nvPr/>
        </p:nvSpPr>
        <p:spPr bwMode="auto">
          <a:xfrm>
            <a:off x="6613939" y="50698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14386" name="Rectangle 50"/>
          <p:cNvSpPr>
            <a:spLocks noChangeArrowheads="1"/>
          </p:cNvSpPr>
          <p:nvPr/>
        </p:nvSpPr>
        <p:spPr bwMode="auto">
          <a:xfrm>
            <a:off x="6613939" y="56908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14387" name="Rectangle 51"/>
          <p:cNvSpPr>
            <a:spLocks noChangeArrowheads="1"/>
          </p:cNvSpPr>
          <p:nvPr/>
        </p:nvSpPr>
        <p:spPr bwMode="auto">
          <a:xfrm>
            <a:off x="6613939" y="60013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14388" name="Rectangle 52"/>
          <p:cNvSpPr>
            <a:spLocks noChangeArrowheads="1"/>
          </p:cNvSpPr>
          <p:nvPr/>
        </p:nvSpPr>
        <p:spPr bwMode="auto">
          <a:xfrm>
            <a:off x="6613939" y="63119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14389" name="Oval 53"/>
          <p:cNvSpPr>
            <a:spLocks noChangeArrowheads="1"/>
          </p:cNvSpPr>
          <p:nvPr/>
        </p:nvSpPr>
        <p:spPr bwMode="auto">
          <a:xfrm>
            <a:off x="4035839" y="38477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0" name="Line 54"/>
          <p:cNvSpPr>
            <a:spLocks noChangeShapeType="1"/>
          </p:cNvSpPr>
          <p:nvPr/>
        </p:nvSpPr>
        <p:spPr bwMode="auto">
          <a:xfrm>
            <a:off x="4080289" y="40878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4391" name="Oval 55"/>
          <p:cNvSpPr>
            <a:spLocks noChangeArrowheads="1"/>
          </p:cNvSpPr>
          <p:nvPr/>
        </p:nvSpPr>
        <p:spPr bwMode="auto">
          <a:xfrm>
            <a:off x="4035839" y="40576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14392" name="Line 56"/>
          <p:cNvSpPr>
            <a:spLocks noChangeShapeType="1"/>
          </p:cNvSpPr>
          <p:nvPr/>
        </p:nvSpPr>
        <p:spPr bwMode="auto">
          <a:xfrm flipV="1">
            <a:off x="4086639" y="34432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14393" name="Rectangle 57"/>
          <p:cNvSpPr>
            <a:spLocks noChangeArrowheads="1"/>
          </p:cNvSpPr>
          <p:nvPr/>
        </p:nvSpPr>
        <p:spPr bwMode="auto">
          <a:xfrm>
            <a:off x="6613939" y="53803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59" name="Rectangle 58"/>
          <p:cNvSpPr/>
          <p:nvPr/>
        </p:nvSpPr>
        <p:spPr bwMode="auto">
          <a:xfrm>
            <a:off x="457200" y="2514600"/>
            <a:ext cx="1600200" cy="242888"/>
          </a:xfrm>
          <a:prstGeom prst="rect">
            <a:avLst/>
          </a:prstGeom>
          <a:solidFill>
            <a:schemeClr val="bg1">
              <a:lumMod val="95000"/>
            </a:schemeClr>
          </a:solidFill>
          <a:ln w="12700" cap="flat" cmpd="sng" algn="ctr">
            <a:solidFill>
              <a:schemeClr val="tx1"/>
            </a:solidFill>
            <a:prstDash val="solid"/>
            <a:round/>
            <a:headEnd type="none" w="med" len="med"/>
            <a:tailEnd type="arrow" w="med" len="med"/>
          </a:ln>
          <a:effectLst/>
        </p:spPr>
        <p:txBody>
          <a:bodyPr rtlCol="0" anchor="ctr"/>
          <a:lstStyle/>
          <a:p>
            <a:pPr algn="ctr"/>
            <a:r>
              <a:rPr lang="en-US" sz="1600" dirty="0">
                <a:latin typeface="+mn-lt"/>
              </a:rPr>
              <a:t>Virtual address</a:t>
            </a:r>
          </a:p>
        </p:txBody>
      </p:sp>
      <p:cxnSp>
        <p:nvCxnSpPr>
          <p:cNvPr id="63" name="Shape 62"/>
          <p:cNvCxnSpPr>
            <a:stCxn id="59" idx="2"/>
            <a:endCxn id="14362" idx="1"/>
          </p:cNvCxnSpPr>
          <p:nvPr/>
        </p:nvCxnSpPr>
        <p:spPr bwMode="auto">
          <a:xfrm rot="16200000" flipH="1">
            <a:off x="1547226" y="2467561"/>
            <a:ext cx="1119187" cy="1699039"/>
          </a:xfrm>
          <a:prstGeom prst="bentConnector2">
            <a:avLst/>
          </a:prstGeom>
          <a:noFill/>
          <a:ln w="25400" cap="flat" cmpd="sng" algn="ctr">
            <a:solidFill>
              <a:schemeClr val="tx1"/>
            </a:solidFill>
            <a:prstDash val="solid"/>
            <a:round/>
            <a:headEnd type="none" w="med" len="med"/>
            <a:tailEnd type="arrow"/>
          </a:ln>
          <a:effectLst/>
        </p:spPr>
      </p:cxnSp>
      <p:sp>
        <p:nvSpPr>
          <p:cNvPr id="61" name="TextBox 60"/>
          <p:cNvSpPr txBox="1"/>
          <p:nvPr/>
        </p:nvSpPr>
        <p:spPr>
          <a:xfrm>
            <a:off x="309831" y="5791200"/>
            <a:ext cx="5786170" cy="646331"/>
          </a:xfrm>
          <a:prstGeom prst="rect">
            <a:avLst/>
          </a:prstGeom>
          <a:noFill/>
        </p:spPr>
        <p:txBody>
          <a:bodyPr wrap="square" rtlCol="0">
            <a:spAutoFit/>
          </a:bodyPr>
          <a:lstStyle/>
          <a:p>
            <a:r>
              <a:rPr lang="en-US" sz="1800" dirty="0">
                <a:solidFill>
                  <a:srgbClr val="FF0000"/>
                </a:solidFill>
                <a:latin typeface="Calibri" pitchFamily="34" charset="0"/>
              </a:rPr>
              <a:t>Key point</a:t>
            </a:r>
            <a:r>
              <a:rPr lang="en-US" sz="1800" dirty="0">
                <a:latin typeface="Calibri" pitchFamily="34" charset="0"/>
              </a:rPr>
              <a:t>: Waiting until the miss to copy the page to DRAM is known as </a:t>
            </a:r>
            <a:r>
              <a:rPr lang="en-US" sz="1800" i="1" dirty="0">
                <a:solidFill>
                  <a:srgbClr val="FF0000"/>
                </a:solidFill>
                <a:latin typeface="Calibri" pitchFamily="34" charset="0"/>
              </a:rPr>
              <a:t>demand paging</a:t>
            </a:r>
          </a:p>
        </p:txBody>
      </p:sp>
    </p:spTree>
    <p:extLst>
      <p:ext uri="{BB962C8B-B14F-4D97-AF65-F5344CB8AC3E}">
        <p14:creationId xmlns:p14="http://schemas.microsoft.com/office/powerpoint/2010/main" val="41251314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Completing page fault</a:t>
            </a:r>
          </a:p>
        </p:txBody>
      </p:sp>
      <p:sp>
        <p:nvSpPr>
          <p:cNvPr id="481297" name="Rectangle 17"/>
          <p:cNvSpPr>
            <a:spLocks noGrp="1" noChangeArrowheads="1"/>
          </p:cNvSpPr>
          <p:nvPr>
            <p:ph type="body" idx="1"/>
          </p:nvPr>
        </p:nvSpPr>
        <p:spPr>
          <a:xfrm>
            <a:off x="457200" y="1295400"/>
            <a:ext cx="5410200" cy="1783394"/>
          </a:xfrm>
        </p:spPr>
        <p:txBody>
          <a:bodyPr/>
          <a:lstStyle/>
          <a:p>
            <a:r>
              <a:rPr lang="en-US" sz="2000" b="0" dirty="0"/>
              <a:t>Page fault handler executes return</a:t>
            </a:r>
          </a:p>
          <a:p>
            <a:pPr lvl="1"/>
            <a:r>
              <a:rPr lang="en-US" sz="1600" b="0" dirty="0"/>
              <a:t>Return to instruction that caused fault</a:t>
            </a:r>
          </a:p>
          <a:p>
            <a:pPr lvl="1"/>
            <a:r>
              <a:rPr lang="en-US" sz="1600" dirty="0"/>
              <a:t>But, this time there is no page fault</a:t>
            </a:r>
            <a:endParaRPr lang="en-US" sz="1600" b="0" dirty="0"/>
          </a:p>
          <a:p>
            <a:pPr lvl="1"/>
            <a:endParaRPr lang="en-US" sz="16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000" b="0" dirty="0"/>
          </a:p>
        </p:txBody>
      </p:sp>
      <p:sp>
        <p:nvSpPr>
          <p:cNvPr id="481298" name="Text Box 18"/>
          <p:cNvSpPr txBox="1">
            <a:spLocks noChangeArrowheads="1"/>
          </p:cNvSpPr>
          <p:nvPr/>
        </p:nvSpPr>
        <p:spPr bwMode="auto">
          <a:xfrm>
            <a:off x="6113354" y="1022350"/>
            <a:ext cx="2165350" cy="1339850"/>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1600" dirty="0" err="1">
                <a:latin typeface="Courier New" pitchFamily="49" charset="0"/>
              </a:rPr>
              <a:t>int</a:t>
            </a:r>
            <a:r>
              <a:rPr lang="en-US" sz="1600" dirty="0">
                <a:latin typeface="Courier New" pitchFamily="49" charset="0"/>
              </a:rPr>
              <a:t> a[1000];</a:t>
            </a:r>
          </a:p>
          <a:p>
            <a:pPr algn="l">
              <a:lnSpc>
                <a:spcPct val="100000"/>
              </a:lnSpc>
            </a:pPr>
            <a:r>
              <a:rPr lang="en-US" sz="1600" dirty="0">
                <a:latin typeface="Courier New" pitchFamily="49" charset="0"/>
              </a:rPr>
              <a:t>main ()</a:t>
            </a:r>
          </a:p>
          <a:p>
            <a:pPr algn="l">
              <a:lnSpc>
                <a:spcPct val="100000"/>
              </a:lnSpc>
            </a:pPr>
            <a:r>
              <a:rPr lang="en-US" sz="1600" dirty="0">
                <a:latin typeface="Courier New" pitchFamily="49" charset="0"/>
              </a:rPr>
              <a:t>{</a:t>
            </a:r>
          </a:p>
          <a:p>
            <a:pPr algn="l">
              <a:lnSpc>
                <a:spcPct val="100000"/>
              </a:lnSpc>
            </a:pPr>
            <a:r>
              <a:rPr lang="en-US" sz="1600" dirty="0">
                <a:latin typeface="Courier New" pitchFamily="49" charset="0"/>
              </a:rPr>
              <a:t>    a[500] = 13;</a:t>
            </a:r>
          </a:p>
          <a:p>
            <a:pPr algn="l">
              <a:lnSpc>
                <a:spcPct val="100000"/>
              </a:lnSpc>
            </a:pPr>
            <a:r>
              <a:rPr lang="en-US" sz="1600" dirty="0">
                <a:latin typeface="Courier New" pitchFamily="49" charset="0"/>
              </a:rPr>
              <a:t>}</a:t>
            </a:r>
          </a:p>
        </p:txBody>
      </p:sp>
      <p:sp>
        <p:nvSpPr>
          <p:cNvPr id="481299" name="Text Box 19"/>
          <p:cNvSpPr txBox="1">
            <a:spLocks noChangeArrowheads="1"/>
          </p:cNvSpPr>
          <p:nvPr/>
        </p:nvSpPr>
        <p:spPr bwMode="auto">
          <a:xfrm>
            <a:off x="930166" y="2995776"/>
            <a:ext cx="7348538" cy="36195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1600">
                <a:latin typeface="Courier New" pitchFamily="49" charset="0"/>
              </a:rPr>
              <a:t> 80483b7:	c7 05 10 9d 04 08 0d 	movl   $0xd,0x8049d10</a:t>
            </a:r>
          </a:p>
        </p:txBody>
      </p:sp>
      <p:sp>
        <p:nvSpPr>
          <p:cNvPr id="20" name="Rectangle 4"/>
          <p:cNvSpPr>
            <a:spLocks noChangeArrowheads="1"/>
          </p:cNvSpPr>
          <p:nvPr/>
        </p:nvSpPr>
        <p:spPr bwMode="auto">
          <a:xfrm>
            <a:off x="838200" y="3633951"/>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1" name="Rectangle 5"/>
          <p:cNvSpPr>
            <a:spLocks noChangeArrowheads="1"/>
          </p:cNvSpPr>
          <p:nvPr/>
        </p:nvSpPr>
        <p:spPr bwMode="auto">
          <a:xfrm>
            <a:off x="3581400" y="3633951"/>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7" name="Rectangle 11"/>
          <p:cNvSpPr>
            <a:spLocks noChangeArrowheads="1"/>
          </p:cNvSpPr>
          <p:nvPr/>
        </p:nvSpPr>
        <p:spPr bwMode="auto">
          <a:xfrm>
            <a:off x="2124964" y="4395951"/>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8" name="Rectangle 12"/>
          <p:cNvSpPr>
            <a:spLocks noChangeArrowheads="1"/>
          </p:cNvSpPr>
          <p:nvPr/>
        </p:nvSpPr>
        <p:spPr bwMode="auto">
          <a:xfrm>
            <a:off x="4502150" y="4740166"/>
            <a:ext cx="197485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Copy page from disk to memory</a:t>
            </a:r>
          </a:p>
        </p:txBody>
      </p:sp>
      <p:sp>
        <p:nvSpPr>
          <p:cNvPr id="29" name="Rectangle 13"/>
          <p:cNvSpPr>
            <a:spLocks noChangeArrowheads="1"/>
          </p:cNvSpPr>
          <p:nvPr/>
        </p:nvSpPr>
        <p:spPr bwMode="auto">
          <a:xfrm>
            <a:off x="2520951" y="5147442"/>
            <a:ext cx="181713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Return and </a:t>
            </a:r>
            <a:r>
              <a:rPr lang="en-US" sz="1800" b="0" i="1" dirty="0" err="1">
                <a:latin typeface="Calibri" pitchFamily="34" charset="0"/>
              </a:rPr>
              <a:t>reexecute</a:t>
            </a:r>
            <a:r>
              <a:rPr lang="en-US" sz="1800" b="0" i="1" dirty="0">
                <a:latin typeface="Calibri" pitchFamily="34" charset="0"/>
              </a:rPr>
              <a:t> </a:t>
            </a:r>
            <a:r>
              <a:rPr lang="en-US" sz="1800" b="0" i="1" dirty="0" err="1">
                <a:latin typeface="Calibri" pitchFamily="34" charset="0"/>
              </a:rPr>
              <a:t>movl</a:t>
            </a:r>
            <a:endParaRPr lang="en-US" sz="1800" b="0" dirty="0">
              <a:latin typeface="Calibri" pitchFamily="34" charset="0"/>
            </a:endParaRPr>
          </a:p>
        </p:txBody>
      </p:sp>
      <p:sp>
        <p:nvSpPr>
          <p:cNvPr id="30" name="Text Box 15"/>
          <p:cNvSpPr txBox="1">
            <a:spLocks noChangeArrowheads="1"/>
          </p:cNvSpPr>
          <p:nvPr/>
        </p:nvSpPr>
        <p:spPr bwMode="auto">
          <a:xfrm>
            <a:off x="1098332" y="4595649"/>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spTree>
    <p:extLst>
      <p:ext uri="{BB962C8B-B14F-4D97-AF65-F5344CB8AC3E}">
        <p14:creationId xmlns:p14="http://schemas.microsoft.com/office/powerpoint/2010/main" val="681003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24" grpId="0" animBg="1"/>
      <p:bldP spid="25" grpId="0" animBg="1"/>
      <p:bldP spid="26" grpId="0" animBg="1"/>
      <p:bldP spid="28" grpId="0"/>
      <p:bldP spid="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EB60-F1F6-FC4A-B78B-25EE9407290D}"/>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AA362E1-EF34-344E-9AE3-825A5094EFB2}"/>
              </a:ext>
            </a:extLst>
          </p:cNvPr>
          <p:cNvSpPr>
            <a:spLocks noGrp="1"/>
          </p:cNvSpPr>
          <p:nvPr>
            <p:ph idx="1"/>
          </p:nvPr>
        </p:nvSpPr>
        <p:spPr/>
        <p:txBody>
          <a:bodyPr/>
          <a:lstStyle/>
          <a:p>
            <a:r>
              <a:rPr lang="en-US" dirty="0"/>
              <a:t>Pages (= same as blocks)</a:t>
            </a:r>
          </a:p>
          <a:p>
            <a:r>
              <a:rPr lang="en-US" dirty="0"/>
              <a:t>Swapping or Paging</a:t>
            </a:r>
          </a:p>
          <a:p>
            <a:pPr lvl="1"/>
            <a:r>
              <a:rPr lang="en-IN" dirty="0"/>
              <a:t>The activity of transferring a page between disk and memory </a:t>
            </a:r>
            <a:endParaRPr lang="en-US" dirty="0"/>
          </a:p>
          <a:p>
            <a:r>
              <a:rPr lang="en-US" dirty="0"/>
              <a:t>Paging</a:t>
            </a:r>
          </a:p>
          <a:p>
            <a:pPr lvl="1"/>
            <a:r>
              <a:rPr lang="en-IN" dirty="0"/>
              <a:t>The strategy of waiting until the last moment to swap in a page, when a miss occurs </a:t>
            </a:r>
          </a:p>
          <a:p>
            <a:pPr lvl="1"/>
            <a:r>
              <a:rPr lang="en-IN" dirty="0"/>
              <a:t>all modern systems use demand paging. </a:t>
            </a:r>
          </a:p>
          <a:p>
            <a:r>
              <a:rPr lang="en-IN" dirty="0"/>
              <a:t>Other approaches try to predict misses and swap pages in before they are actually referenced </a:t>
            </a:r>
          </a:p>
          <a:p>
            <a:endParaRPr lang="en-IN" dirty="0"/>
          </a:p>
          <a:p>
            <a:pPr lvl="1"/>
            <a:endParaRPr lang="en-IN" dirty="0"/>
          </a:p>
        </p:txBody>
      </p:sp>
    </p:spTree>
    <p:extLst>
      <p:ext uri="{BB962C8B-B14F-4D97-AF65-F5344CB8AC3E}">
        <p14:creationId xmlns:p14="http://schemas.microsoft.com/office/powerpoint/2010/main" val="2878154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a:spLocks noChangeArrowheads="1"/>
          </p:cNvSpPr>
          <p:nvPr/>
        </p:nvSpPr>
        <p:spPr bwMode="auto">
          <a:xfrm>
            <a:off x="3261139" y="38512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2" name="Title 1"/>
          <p:cNvSpPr>
            <a:spLocks noGrp="1"/>
          </p:cNvSpPr>
          <p:nvPr>
            <p:ph type="title"/>
          </p:nvPr>
        </p:nvSpPr>
        <p:spPr/>
        <p:txBody>
          <a:bodyPr/>
          <a:lstStyle/>
          <a:p>
            <a:r>
              <a:rPr lang="en-US" dirty="0"/>
              <a:t>Allocating Pages</a:t>
            </a:r>
          </a:p>
        </p:txBody>
      </p:sp>
      <p:sp>
        <p:nvSpPr>
          <p:cNvPr id="3" name="Content Placeholder 2"/>
          <p:cNvSpPr>
            <a:spLocks noGrp="1"/>
          </p:cNvSpPr>
          <p:nvPr>
            <p:ph idx="1"/>
          </p:nvPr>
        </p:nvSpPr>
        <p:spPr>
          <a:xfrm>
            <a:off x="396875" y="1032555"/>
            <a:ext cx="7896225" cy="5348773"/>
          </a:xfrm>
        </p:spPr>
        <p:txBody>
          <a:bodyPr/>
          <a:lstStyle/>
          <a:p>
            <a:r>
              <a:rPr lang="en-US" dirty="0"/>
              <a:t>Allocating a new page (VP 5) of virtual memory</a:t>
            </a:r>
          </a:p>
          <a:p>
            <a:pPr lvl="1"/>
            <a:r>
              <a:rPr lang="en-US" dirty="0"/>
              <a:t>May be as a result of </a:t>
            </a:r>
            <a:r>
              <a:rPr lang="en-US" dirty="0">
                <a:latin typeface="Courier" pitchFamily="2" charset="0"/>
              </a:rPr>
              <a:t>malloc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Subsequent miss will bring it into memory</a:t>
            </a:r>
          </a:p>
        </p:txBody>
      </p:sp>
      <p:sp>
        <p:nvSpPr>
          <p:cNvPr id="4" name="Rectangle 3"/>
          <p:cNvSpPr>
            <a:spLocks noChangeArrowheads="1"/>
          </p:cNvSpPr>
          <p:nvPr/>
        </p:nvSpPr>
        <p:spPr bwMode="auto">
          <a:xfrm>
            <a:off x="3261139" y="40798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5" name="Rectangle 4"/>
          <p:cNvSpPr>
            <a:spLocks noChangeArrowheads="1"/>
          </p:cNvSpPr>
          <p:nvPr/>
        </p:nvSpPr>
        <p:spPr bwMode="auto">
          <a:xfrm>
            <a:off x="3261139" y="43084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3261139" y="2708275"/>
            <a:ext cx="1600200"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null</a:t>
            </a:r>
          </a:p>
        </p:txBody>
      </p:sp>
      <p:sp>
        <p:nvSpPr>
          <p:cNvPr id="8" name="Rectangle 7"/>
          <p:cNvSpPr>
            <a:spLocks noChangeArrowheads="1"/>
          </p:cNvSpPr>
          <p:nvPr/>
        </p:nvSpPr>
        <p:spPr bwMode="auto">
          <a:xfrm>
            <a:off x="3261139" y="29368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9" name="Rectangle 8"/>
          <p:cNvSpPr>
            <a:spLocks noChangeArrowheads="1"/>
          </p:cNvSpPr>
          <p:nvPr/>
        </p:nvSpPr>
        <p:spPr bwMode="auto">
          <a:xfrm>
            <a:off x="3261139" y="31654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0" name="Rectangle 9"/>
          <p:cNvSpPr>
            <a:spLocks noChangeArrowheads="1"/>
          </p:cNvSpPr>
          <p:nvPr/>
        </p:nvSpPr>
        <p:spPr bwMode="auto">
          <a:xfrm>
            <a:off x="3261139" y="3394075"/>
            <a:ext cx="1600200" cy="228600"/>
          </a:xfrm>
          <a:prstGeom prst="rect">
            <a:avLst/>
          </a:prstGeom>
          <a:solidFill>
            <a:schemeClr val="accent2">
              <a:lumMod val="40000"/>
              <a:lumOff val="60000"/>
            </a:schemeClr>
          </a:solidFill>
          <a:ln w="19080">
            <a:solidFill>
              <a:srgbClr val="000066"/>
            </a:solidFill>
            <a:miter lim="800000"/>
            <a:headEnd/>
            <a:tailEnd/>
          </a:ln>
          <a:effectLst/>
        </p:spPr>
        <p:txBody>
          <a:bodyPr wrap="none" anchor="ctr"/>
          <a:lstStyle/>
          <a:p>
            <a:endParaRPr lang="en-US"/>
          </a:p>
        </p:txBody>
      </p:sp>
      <p:sp>
        <p:nvSpPr>
          <p:cNvPr id="11" name="Rectangle 10"/>
          <p:cNvSpPr>
            <a:spLocks noChangeArrowheads="1"/>
          </p:cNvSpPr>
          <p:nvPr/>
        </p:nvSpPr>
        <p:spPr bwMode="auto">
          <a:xfrm>
            <a:off x="3261139" y="3622675"/>
            <a:ext cx="1600200" cy="228600"/>
          </a:xfrm>
          <a:prstGeom prst="rect">
            <a:avLst/>
          </a:prstGeom>
          <a:solidFill>
            <a:schemeClr val="bg1">
              <a:lumMod val="85000"/>
            </a:schemeClr>
          </a:solidFill>
          <a:ln w="19080">
            <a:solidFill>
              <a:srgbClr val="000066"/>
            </a:solidFill>
            <a:miter lim="800000"/>
            <a:headEnd/>
            <a:tailEnd/>
          </a:ln>
          <a:effectLst/>
        </p:spPr>
        <p:txBody>
          <a:bodyPr wrap="none" anchor="ctr"/>
          <a:lstStyle/>
          <a:p>
            <a:endParaRPr lang="en-US"/>
          </a:p>
        </p:txBody>
      </p:sp>
      <p:sp>
        <p:nvSpPr>
          <p:cNvPr id="12" name="Text Box 11"/>
          <p:cNvSpPr txBox="1">
            <a:spLocks noChangeArrowheads="1"/>
          </p:cNvSpPr>
          <p:nvPr/>
        </p:nvSpPr>
        <p:spPr bwMode="auto">
          <a:xfrm>
            <a:off x="3213870" y="4578261"/>
            <a:ext cx="1690688" cy="812800"/>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Memory resident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page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3" name="Text Box 12"/>
          <p:cNvSpPr txBox="1">
            <a:spLocks noChangeArrowheads="1"/>
          </p:cNvSpPr>
          <p:nvPr/>
        </p:nvSpPr>
        <p:spPr bwMode="auto">
          <a:xfrm>
            <a:off x="6488527" y="1765300"/>
            <a:ext cx="1627153" cy="577082"/>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Physical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(DRAM)</a:t>
            </a:r>
          </a:p>
        </p:txBody>
      </p:sp>
      <p:sp>
        <p:nvSpPr>
          <p:cNvPr id="14" name="Rectangle 13"/>
          <p:cNvSpPr>
            <a:spLocks noChangeArrowheads="1"/>
          </p:cNvSpPr>
          <p:nvPr/>
        </p:nvSpPr>
        <p:spPr bwMode="auto">
          <a:xfrm>
            <a:off x="6606002" y="2803792"/>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7</a:t>
            </a:r>
          </a:p>
        </p:txBody>
      </p:sp>
      <p:sp>
        <p:nvSpPr>
          <p:cNvPr id="15" name="Rectangle 14"/>
          <p:cNvSpPr>
            <a:spLocks noChangeArrowheads="1"/>
          </p:cNvSpPr>
          <p:nvPr/>
        </p:nvSpPr>
        <p:spPr bwMode="auto">
          <a:xfrm>
            <a:off x="6606002" y="3013075"/>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3</a:t>
            </a:r>
          </a:p>
        </p:txBody>
      </p:sp>
      <p:sp>
        <p:nvSpPr>
          <p:cNvPr id="16" name="Line 15"/>
          <p:cNvSpPr>
            <a:spLocks noChangeShapeType="1"/>
          </p:cNvSpPr>
          <p:nvPr/>
        </p:nvSpPr>
        <p:spPr bwMode="auto">
          <a:xfrm>
            <a:off x="4086639" y="4200525"/>
            <a:ext cx="2519363" cy="173736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17" name="Line 16"/>
          <p:cNvSpPr>
            <a:spLocks noChangeShapeType="1"/>
          </p:cNvSpPr>
          <p:nvPr/>
        </p:nvSpPr>
        <p:spPr bwMode="auto">
          <a:xfrm flipV="1">
            <a:off x="4086639" y="2830513"/>
            <a:ext cx="2527300" cy="1612900"/>
          </a:xfrm>
          <a:prstGeom prst="line">
            <a:avLst/>
          </a:prstGeom>
          <a:noFill/>
          <a:ln w="19080">
            <a:solidFill>
              <a:srgbClr val="000066"/>
            </a:solidFill>
            <a:miter lim="800000"/>
            <a:headEnd/>
            <a:tailEnd type="triangle" w="med" len="med"/>
          </a:ln>
          <a:effectLst/>
        </p:spPr>
        <p:txBody>
          <a:bodyPr/>
          <a:lstStyle/>
          <a:p>
            <a:endParaRPr lang="en-US"/>
          </a:p>
        </p:txBody>
      </p:sp>
      <p:sp>
        <p:nvSpPr>
          <p:cNvPr id="18" name="Line 17"/>
          <p:cNvSpPr>
            <a:spLocks noChangeShapeType="1"/>
          </p:cNvSpPr>
          <p:nvPr/>
        </p:nvSpPr>
        <p:spPr bwMode="auto">
          <a:xfrm flipV="1">
            <a:off x="4112039" y="2601913"/>
            <a:ext cx="2501900" cy="698500"/>
          </a:xfrm>
          <a:prstGeom prst="line">
            <a:avLst/>
          </a:prstGeom>
          <a:noFill/>
          <a:ln w="19080">
            <a:solidFill>
              <a:srgbClr val="000066"/>
            </a:solidFill>
            <a:miter lim="800000"/>
            <a:headEnd/>
            <a:tailEnd type="triangle" w="med" len="med"/>
          </a:ln>
          <a:effectLst/>
        </p:spPr>
        <p:txBody>
          <a:bodyPr/>
          <a:lstStyle/>
          <a:p>
            <a:endParaRPr lang="en-US"/>
          </a:p>
        </p:txBody>
      </p:sp>
      <p:sp>
        <p:nvSpPr>
          <p:cNvPr id="19" name="Line 18"/>
          <p:cNvSpPr>
            <a:spLocks noChangeShapeType="1"/>
          </p:cNvSpPr>
          <p:nvPr/>
        </p:nvSpPr>
        <p:spPr bwMode="auto">
          <a:xfrm flipV="1">
            <a:off x="4061239" y="2373313"/>
            <a:ext cx="2552700" cy="701675"/>
          </a:xfrm>
          <a:prstGeom prst="line">
            <a:avLst/>
          </a:prstGeom>
          <a:noFill/>
          <a:ln w="19080">
            <a:solidFill>
              <a:srgbClr val="000066"/>
            </a:solidFill>
            <a:miter lim="800000"/>
            <a:headEnd/>
            <a:tailEnd type="triangle" w="med" len="med"/>
          </a:ln>
          <a:effectLst/>
        </p:spPr>
        <p:txBody>
          <a:bodyPr/>
          <a:lstStyle/>
          <a:p>
            <a:endParaRPr lang="en-US"/>
          </a:p>
        </p:txBody>
      </p:sp>
      <p:sp>
        <p:nvSpPr>
          <p:cNvPr id="20" name="Text Box 19"/>
          <p:cNvSpPr txBox="1">
            <a:spLocks noChangeArrowheads="1"/>
          </p:cNvSpPr>
          <p:nvPr/>
        </p:nvSpPr>
        <p:spPr bwMode="auto">
          <a:xfrm>
            <a:off x="6540914" y="3762375"/>
            <a:ext cx="1541463" cy="573088"/>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(disk)</a:t>
            </a:r>
          </a:p>
        </p:txBody>
      </p:sp>
      <p:sp>
        <p:nvSpPr>
          <p:cNvPr id="21" name="Rectangle 20"/>
          <p:cNvSpPr>
            <a:spLocks noChangeArrowheads="1"/>
          </p:cNvSpPr>
          <p:nvPr/>
        </p:nvSpPr>
        <p:spPr bwMode="auto">
          <a:xfrm>
            <a:off x="2956339" y="4079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2956339" y="4308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3" name="Rectangle 22"/>
          <p:cNvSpPr>
            <a:spLocks noChangeArrowheads="1"/>
          </p:cNvSpPr>
          <p:nvPr/>
        </p:nvSpPr>
        <p:spPr bwMode="auto">
          <a:xfrm>
            <a:off x="2956339" y="38512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4" name="Rectangle 23"/>
          <p:cNvSpPr>
            <a:spLocks noChangeArrowheads="1"/>
          </p:cNvSpPr>
          <p:nvPr/>
        </p:nvSpPr>
        <p:spPr bwMode="auto">
          <a:xfrm>
            <a:off x="2956339" y="27082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5" name="Rectangle 24"/>
          <p:cNvSpPr>
            <a:spLocks noChangeArrowheads="1"/>
          </p:cNvSpPr>
          <p:nvPr/>
        </p:nvSpPr>
        <p:spPr bwMode="auto">
          <a:xfrm>
            <a:off x="2956339" y="29368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6" name="Rectangle 25"/>
          <p:cNvSpPr>
            <a:spLocks noChangeArrowheads="1"/>
          </p:cNvSpPr>
          <p:nvPr/>
        </p:nvSpPr>
        <p:spPr bwMode="auto">
          <a:xfrm>
            <a:off x="2956339" y="31654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7" name="Rectangle 26"/>
          <p:cNvSpPr>
            <a:spLocks noChangeArrowheads="1"/>
          </p:cNvSpPr>
          <p:nvPr/>
        </p:nvSpPr>
        <p:spPr bwMode="auto">
          <a:xfrm>
            <a:off x="2956339" y="33940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2956339" y="3622675"/>
            <a:ext cx="304800" cy="228600"/>
          </a:xfrm>
          <a:prstGeom prst="rect">
            <a:avLst/>
          </a:prstGeom>
          <a:noFill/>
          <a:ln w="19080">
            <a:solidFill>
              <a:srgbClr val="000066"/>
            </a:solidFill>
            <a:miter lim="800000"/>
            <a:headEnd/>
            <a:tailEnd/>
          </a:ln>
          <a:effectLst/>
        </p:spPr>
        <p:txBody>
          <a:bodyPr wrap="none" anchor="ctr"/>
          <a:lstStyle/>
          <a:p>
            <a:endParaRPr lang="en-US"/>
          </a:p>
        </p:txBody>
      </p:sp>
      <p:sp>
        <p:nvSpPr>
          <p:cNvPr id="29" name="Text Box 28"/>
          <p:cNvSpPr txBox="1">
            <a:spLocks noChangeArrowheads="1"/>
          </p:cNvSpPr>
          <p:nvPr/>
        </p:nvSpPr>
        <p:spPr bwMode="auto">
          <a:xfrm>
            <a:off x="2727739" y="2403475"/>
            <a:ext cx="68580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Valid</a:t>
            </a:r>
          </a:p>
        </p:txBody>
      </p:sp>
      <p:sp>
        <p:nvSpPr>
          <p:cNvPr id="30" name="Text Box 29"/>
          <p:cNvSpPr txBox="1">
            <a:spLocks noChangeArrowheads="1"/>
          </p:cNvSpPr>
          <p:nvPr/>
        </p:nvSpPr>
        <p:spPr bwMode="auto">
          <a:xfrm>
            <a:off x="2964366" y="2678113"/>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31" name="Text Box 30"/>
          <p:cNvSpPr txBox="1">
            <a:spLocks noChangeArrowheads="1"/>
          </p:cNvSpPr>
          <p:nvPr/>
        </p:nvSpPr>
        <p:spPr bwMode="auto">
          <a:xfrm>
            <a:off x="2965159" y="2911022"/>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32" name="Text Box 31"/>
          <p:cNvSpPr txBox="1">
            <a:spLocks noChangeArrowheads="1"/>
          </p:cNvSpPr>
          <p:nvPr/>
        </p:nvSpPr>
        <p:spPr bwMode="auto">
          <a:xfrm>
            <a:off x="2964366" y="3376840"/>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33" name="Text Box 32"/>
          <p:cNvSpPr txBox="1">
            <a:spLocks noChangeArrowheads="1"/>
          </p:cNvSpPr>
          <p:nvPr/>
        </p:nvSpPr>
        <p:spPr bwMode="auto">
          <a:xfrm>
            <a:off x="2965159" y="3583993"/>
            <a:ext cx="273129" cy="305662"/>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34" name="Text Box 33"/>
          <p:cNvSpPr txBox="1">
            <a:spLocks noChangeArrowheads="1"/>
          </p:cNvSpPr>
          <p:nvPr/>
        </p:nvSpPr>
        <p:spPr bwMode="auto">
          <a:xfrm>
            <a:off x="2964366" y="382334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35" name="Text Box 34"/>
          <p:cNvSpPr txBox="1">
            <a:spLocks noChangeArrowheads="1"/>
          </p:cNvSpPr>
          <p:nvPr/>
        </p:nvSpPr>
        <p:spPr bwMode="auto">
          <a:xfrm>
            <a:off x="2965159" y="4282719"/>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36" name="Text Box 35"/>
          <p:cNvSpPr txBox="1">
            <a:spLocks noChangeArrowheads="1"/>
          </p:cNvSpPr>
          <p:nvPr/>
        </p:nvSpPr>
        <p:spPr bwMode="auto">
          <a:xfrm>
            <a:off x="2964366" y="4049811"/>
            <a:ext cx="280987"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0</a:t>
            </a:r>
          </a:p>
        </p:txBody>
      </p:sp>
      <p:sp>
        <p:nvSpPr>
          <p:cNvPr id="37" name="Text Box 36"/>
          <p:cNvSpPr txBox="1">
            <a:spLocks noChangeArrowheads="1"/>
          </p:cNvSpPr>
          <p:nvPr/>
        </p:nvSpPr>
        <p:spPr bwMode="auto">
          <a:xfrm>
            <a:off x="2965159" y="3143931"/>
            <a:ext cx="279400" cy="30480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1</a:t>
            </a:r>
          </a:p>
        </p:txBody>
      </p:sp>
      <p:sp>
        <p:nvSpPr>
          <p:cNvPr id="38" name="Text Box 37"/>
          <p:cNvSpPr txBox="1">
            <a:spLocks noChangeArrowheads="1"/>
          </p:cNvSpPr>
          <p:nvPr/>
        </p:nvSpPr>
        <p:spPr bwMode="auto">
          <a:xfrm>
            <a:off x="3327814" y="1914525"/>
            <a:ext cx="1339126" cy="818367"/>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Physical page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number or </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chemeClr val="tx1">
                    <a:lumMod val="65000"/>
                    <a:lumOff val="35000"/>
                  </a:schemeClr>
                </a:solidFill>
                <a:latin typeface="Calibri" pitchFamily="34" charset="0"/>
              </a:rPr>
              <a:t>disk address</a:t>
            </a:r>
          </a:p>
        </p:txBody>
      </p:sp>
      <p:sp>
        <p:nvSpPr>
          <p:cNvPr id="39" name="Text Box 38"/>
          <p:cNvSpPr txBox="1">
            <a:spLocks noChangeArrowheads="1"/>
          </p:cNvSpPr>
          <p:nvPr/>
        </p:nvSpPr>
        <p:spPr bwMode="auto">
          <a:xfrm>
            <a:off x="2349736" y="26430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0</a:t>
            </a:r>
          </a:p>
        </p:txBody>
      </p:sp>
      <p:sp>
        <p:nvSpPr>
          <p:cNvPr id="40" name="Text Box 39"/>
          <p:cNvSpPr txBox="1">
            <a:spLocks noChangeArrowheads="1"/>
          </p:cNvSpPr>
          <p:nvPr/>
        </p:nvSpPr>
        <p:spPr bwMode="auto">
          <a:xfrm>
            <a:off x="2346561" y="4255910"/>
            <a:ext cx="641243" cy="335799"/>
          </a:xfrm>
          <a:prstGeom prst="rect">
            <a:avLst/>
          </a:prstGeom>
          <a:noFill/>
          <a:ln w="9525">
            <a:noFill/>
            <a:round/>
            <a:headEnd/>
            <a:tailEnd/>
          </a:ln>
          <a:effectLst/>
        </p:spPr>
        <p:txBody>
          <a:bodyPr wrap="none" lIns="90000" tIns="46800" rIns="90000" bIns="46800" anchor="ctr">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PTE 7</a:t>
            </a:r>
          </a:p>
        </p:txBody>
      </p:sp>
      <p:sp>
        <p:nvSpPr>
          <p:cNvPr id="41" name="Text Box 40"/>
          <p:cNvSpPr txBox="1">
            <a:spLocks noChangeArrowheads="1"/>
          </p:cNvSpPr>
          <p:nvPr/>
        </p:nvSpPr>
        <p:spPr bwMode="auto">
          <a:xfrm>
            <a:off x="7971252" y="23129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0</a:t>
            </a:r>
          </a:p>
        </p:txBody>
      </p:sp>
      <p:sp>
        <p:nvSpPr>
          <p:cNvPr id="42" name="Rectangle 41"/>
          <p:cNvSpPr>
            <a:spLocks noChangeArrowheads="1"/>
          </p:cNvSpPr>
          <p:nvPr/>
        </p:nvSpPr>
        <p:spPr bwMode="auto">
          <a:xfrm>
            <a:off x="6606002" y="25781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2</a:t>
            </a:r>
          </a:p>
        </p:txBody>
      </p:sp>
      <p:sp>
        <p:nvSpPr>
          <p:cNvPr id="43" name="Rectangle 42"/>
          <p:cNvSpPr>
            <a:spLocks noChangeArrowheads="1"/>
          </p:cNvSpPr>
          <p:nvPr/>
        </p:nvSpPr>
        <p:spPr bwMode="auto">
          <a:xfrm>
            <a:off x="6606002" y="2349500"/>
            <a:ext cx="1379537" cy="228600"/>
          </a:xfrm>
          <a:prstGeom prst="rect">
            <a:avLst/>
          </a:prstGeom>
          <a:solidFill>
            <a:schemeClr val="accent2">
              <a:lumMod val="40000"/>
              <a:lumOff val="60000"/>
            </a:schemeClr>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 1</a:t>
            </a:r>
          </a:p>
        </p:txBody>
      </p:sp>
      <p:sp>
        <p:nvSpPr>
          <p:cNvPr id="44" name="Oval 43"/>
          <p:cNvSpPr>
            <a:spLocks noChangeArrowheads="1"/>
          </p:cNvSpPr>
          <p:nvPr/>
        </p:nvSpPr>
        <p:spPr bwMode="auto">
          <a:xfrm>
            <a:off x="4035839" y="44069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45" name="Oval 44"/>
          <p:cNvSpPr>
            <a:spLocks noChangeArrowheads="1"/>
          </p:cNvSpPr>
          <p:nvPr/>
        </p:nvSpPr>
        <p:spPr bwMode="auto">
          <a:xfrm>
            <a:off x="4035839" y="41783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46" name="Oval 45"/>
          <p:cNvSpPr>
            <a:spLocks noChangeArrowheads="1"/>
          </p:cNvSpPr>
          <p:nvPr/>
        </p:nvSpPr>
        <p:spPr bwMode="auto">
          <a:xfrm>
            <a:off x="4035839" y="32702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47" name="Oval 46"/>
          <p:cNvSpPr>
            <a:spLocks noChangeArrowheads="1"/>
          </p:cNvSpPr>
          <p:nvPr/>
        </p:nvSpPr>
        <p:spPr bwMode="auto">
          <a:xfrm>
            <a:off x="4035839" y="303530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48" name="Text Box 47"/>
          <p:cNvSpPr txBox="1">
            <a:spLocks noChangeArrowheads="1"/>
          </p:cNvSpPr>
          <p:nvPr/>
        </p:nvSpPr>
        <p:spPr bwMode="auto">
          <a:xfrm>
            <a:off x="7983952" y="2973388"/>
            <a:ext cx="550448" cy="33579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tx1">
                    <a:lumMod val="65000"/>
                    <a:lumOff val="35000"/>
                  </a:schemeClr>
                </a:solidFill>
                <a:latin typeface="Calibri" pitchFamily="34" charset="0"/>
              </a:rPr>
              <a:t>PP 3</a:t>
            </a:r>
          </a:p>
        </p:txBody>
      </p:sp>
      <p:sp>
        <p:nvSpPr>
          <p:cNvPr id="49" name="Rectangle 48"/>
          <p:cNvSpPr>
            <a:spLocks noChangeArrowheads="1"/>
          </p:cNvSpPr>
          <p:nvPr/>
        </p:nvSpPr>
        <p:spPr bwMode="auto">
          <a:xfrm>
            <a:off x="6613939" y="439102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1</a:t>
            </a:r>
          </a:p>
        </p:txBody>
      </p:sp>
      <p:sp>
        <p:nvSpPr>
          <p:cNvPr id="50" name="Rectangle 49"/>
          <p:cNvSpPr>
            <a:spLocks noChangeArrowheads="1"/>
          </p:cNvSpPr>
          <p:nvPr/>
        </p:nvSpPr>
        <p:spPr bwMode="auto">
          <a:xfrm>
            <a:off x="6613939" y="470154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2</a:t>
            </a:r>
          </a:p>
        </p:txBody>
      </p:sp>
      <p:sp>
        <p:nvSpPr>
          <p:cNvPr id="51" name="Rectangle 50"/>
          <p:cNvSpPr>
            <a:spLocks noChangeArrowheads="1"/>
          </p:cNvSpPr>
          <p:nvPr/>
        </p:nvSpPr>
        <p:spPr bwMode="auto">
          <a:xfrm>
            <a:off x="6613939" y="53225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4</a:t>
            </a:r>
          </a:p>
        </p:txBody>
      </p:sp>
      <p:sp>
        <p:nvSpPr>
          <p:cNvPr id="52" name="Rectangle 51"/>
          <p:cNvSpPr>
            <a:spLocks noChangeArrowheads="1"/>
          </p:cNvSpPr>
          <p:nvPr/>
        </p:nvSpPr>
        <p:spPr bwMode="auto">
          <a:xfrm>
            <a:off x="6613939" y="593788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6</a:t>
            </a:r>
          </a:p>
        </p:txBody>
      </p:sp>
      <p:sp>
        <p:nvSpPr>
          <p:cNvPr id="53" name="Rectangle 52"/>
          <p:cNvSpPr>
            <a:spLocks noChangeArrowheads="1"/>
          </p:cNvSpPr>
          <p:nvPr/>
        </p:nvSpPr>
        <p:spPr bwMode="auto">
          <a:xfrm>
            <a:off x="6613939" y="624840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7</a:t>
            </a:r>
          </a:p>
        </p:txBody>
      </p:sp>
      <p:sp>
        <p:nvSpPr>
          <p:cNvPr id="54" name="Oval 53"/>
          <p:cNvSpPr>
            <a:spLocks noChangeArrowheads="1"/>
          </p:cNvSpPr>
          <p:nvPr/>
        </p:nvSpPr>
        <p:spPr bwMode="auto">
          <a:xfrm>
            <a:off x="4035839" y="3479444"/>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55" name="Line 54"/>
          <p:cNvSpPr>
            <a:spLocks noChangeShapeType="1"/>
          </p:cNvSpPr>
          <p:nvPr/>
        </p:nvSpPr>
        <p:spPr bwMode="auto">
          <a:xfrm>
            <a:off x="4080289" y="3719512"/>
            <a:ext cx="2533650" cy="1603057"/>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56" name="Oval 55"/>
          <p:cNvSpPr>
            <a:spLocks noChangeArrowheads="1"/>
          </p:cNvSpPr>
          <p:nvPr/>
        </p:nvSpPr>
        <p:spPr bwMode="auto">
          <a:xfrm>
            <a:off x="4035839" y="368935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
        <p:nvSpPr>
          <p:cNvPr id="57" name="Line 56"/>
          <p:cNvSpPr>
            <a:spLocks noChangeShapeType="1"/>
          </p:cNvSpPr>
          <p:nvPr/>
        </p:nvSpPr>
        <p:spPr bwMode="auto">
          <a:xfrm flipV="1">
            <a:off x="4086639" y="3074987"/>
            <a:ext cx="2527300" cy="433386"/>
          </a:xfrm>
          <a:prstGeom prst="line">
            <a:avLst/>
          </a:prstGeom>
          <a:noFill/>
          <a:ln w="19080">
            <a:solidFill>
              <a:srgbClr val="000066"/>
            </a:solidFill>
            <a:miter lim="800000"/>
            <a:headEnd/>
            <a:tailEnd type="triangle" w="med" len="med"/>
          </a:ln>
          <a:effectLst/>
        </p:spPr>
        <p:txBody>
          <a:bodyPr/>
          <a:lstStyle/>
          <a:p>
            <a:endParaRPr lang="en-US"/>
          </a:p>
        </p:txBody>
      </p:sp>
      <p:sp>
        <p:nvSpPr>
          <p:cNvPr id="58" name="Rectangle 57"/>
          <p:cNvSpPr>
            <a:spLocks noChangeArrowheads="1"/>
          </p:cNvSpPr>
          <p:nvPr/>
        </p:nvSpPr>
        <p:spPr bwMode="auto">
          <a:xfrm>
            <a:off x="6613939" y="5012055"/>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3</a:t>
            </a:r>
          </a:p>
        </p:txBody>
      </p:sp>
      <p:sp>
        <p:nvSpPr>
          <p:cNvPr id="62" name="Rectangle 61"/>
          <p:cNvSpPr>
            <a:spLocks noChangeArrowheads="1"/>
          </p:cNvSpPr>
          <p:nvPr/>
        </p:nvSpPr>
        <p:spPr bwMode="auto">
          <a:xfrm>
            <a:off x="6613939" y="5627370"/>
            <a:ext cx="1379538" cy="228600"/>
          </a:xfrm>
          <a:prstGeom prst="rect">
            <a:avLst/>
          </a:prstGeom>
          <a:solidFill>
            <a:srgbClr val="FFFFFF"/>
          </a:solidFill>
          <a:ln w="19080">
            <a:solidFill>
              <a:srgbClr val="000066"/>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0066"/>
                </a:solidFill>
                <a:latin typeface="Calibri" pitchFamily="34" charset="0"/>
              </a:rPr>
              <a:t>VP 5</a:t>
            </a:r>
          </a:p>
        </p:txBody>
      </p:sp>
      <p:sp>
        <p:nvSpPr>
          <p:cNvPr id="63" name="Line 15"/>
          <p:cNvSpPr>
            <a:spLocks noChangeShapeType="1"/>
          </p:cNvSpPr>
          <p:nvPr/>
        </p:nvSpPr>
        <p:spPr bwMode="auto">
          <a:xfrm>
            <a:off x="4094576" y="3932835"/>
            <a:ext cx="2519363" cy="1737360"/>
          </a:xfrm>
          <a:prstGeom prst="line">
            <a:avLst/>
          </a:prstGeom>
          <a:noFill/>
          <a:ln w="19080">
            <a:solidFill>
              <a:srgbClr val="000066"/>
            </a:solidFill>
            <a:prstDash val="dash"/>
            <a:miter lim="800000"/>
            <a:headEnd/>
            <a:tailEnd type="triangle" w="med" len="med"/>
          </a:ln>
          <a:effectLst/>
        </p:spPr>
        <p:txBody>
          <a:bodyPr/>
          <a:lstStyle/>
          <a:p>
            <a:endParaRPr lang="en-US"/>
          </a:p>
        </p:txBody>
      </p:sp>
      <p:sp>
        <p:nvSpPr>
          <p:cNvPr id="64" name="Oval 63"/>
          <p:cNvSpPr>
            <a:spLocks noChangeArrowheads="1"/>
          </p:cNvSpPr>
          <p:nvPr/>
        </p:nvSpPr>
        <p:spPr bwMode="auto">
          <a:xfrm>
            <a:off x="4043776" y="3910610"/>
            <a:ext cx="76200" cy="76200"/>
          </a:xfrm>
          <a:prstGeom prst="ellipse">
            <a:avLst/>
          </a:prstGeom>
          <a:solidFill>
            <a:srgbClr val="000066"/>
          </a:solidFill>
          <a:ln w="12600">
            <a:solidFill>
              <a:srgbClr val="000066"/>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807845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04813" y="360362"/>
            <a:ext cx="8283575"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Locality to the Rescue Again!</a:t>
            </a:r>
          </a:p>
        </p:txBody>
      </p:sp>
      <p:sp>
        <p:nvSpPr>
          <p:cNvPr id="20482" name="Rectangle 2"/>
          <p:cNvSpPr>
            <a:spLocks noGrp="1" noChangeArrowheads="1"/>
          </p:cNvSpPr>
          <p:nvPr>
            <p:ph type="body" idx="1"/>
          </p:nvPr>
        </p:nvSpPr>
        <p:spPr>
          <a:xfrm>
            <a:off x="381000" y="1328738"/>
            <a:ext cx="8307387" cy="522446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Virtual memory works because of locality</a:t>
            </a:r>
          </a:p>
          <a:p>
            <a:pPr>
              <a:lnSpc>
                <a:spcPct val="83000"/>
              </a:lnSpc>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At any point in time, programs tend to access a set of active virtual pages called the </a:t>
            </a:r>
            <a:r>
              <a:rPr lang="en-GB" i="1" dirty="0">
                <a:solidFill>
                  <a:srgbClr val="C00000"/>
                </a:solidFill>
              </a:rPr>
              <a:t>working set</a:t>
            </a:r>
            <a:endParaRPr lang="en-GB" dirty="0">
              <a:solidFill>
                <a:srgbClr val="C00000"/>
              </a:solidFill>
            </a:endParaRP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Programs with better temporal locality will have smaller working sets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(working set size &lt; main memory size)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Good performance for one process (after cold misses)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(working set size &gt; main memory size )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i="1" dirty="0">
                <a:solidFill>
                  <a:srgbClr val="C00000"/>
                </a:solidFill>
                <a:ea typeface="+mn-ea"/>
                <a:cs typeface="+mn-cs"/>
              </a:rPr>
              <a:t>Thrashing:</a:t>
            </a:r>
            <a:r>
              <a:rPr lang="en-GB" i="1" dirty="0"/>
              <a:t> </a:t>
            </a:r>
            <a:r>
              <a:rPr lang="en-GB" dirty="0"/>
              <a:t>Performance meltdown</a:t>
            </a:r>
            <a:r>
              <a:rPr lang="en-GB" i="1" dirty="0"/>
              <a:t> </a:t>
            </a:r>
            <a:r>
              <a:rPr lang="en-GB" dirty="0"/>
              <a:t>where pages are swapped (copied) in and out continuously</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multiple processes run at the same time, thrashing occurs if</a:t>
            </a:r>
            <a:br>
              <a:rPr lang="en-GB" dirty="0"/>
            </a:br>
            <a:r>
              <a:rPr lang="en-GB" dirty="0"/>
              <a:t>their total working set size &gt; main memory size</a:t>
            </a:r>
          </a:p>
        </p:txBody>
      </p:sp>
    </p:spTree>
    <p:extLst>
      <p:ext uri="{BB962C8B-B14F-4D97-AF65-F5344CB8AC3E}">
        <p14:creationId xmlns:p14="http://schemas.microsoft.com/office/powerpoint/2010/main" val="155108273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C387-8F1B-AF42-BB83-EC4600F826B4}"/>
              </a:ext>
            </a:extLst>
          </p:cNvPr>
          <p:cNvSpPr>
            <a:spLocks noGrp="1"/>
          </p:cNvSpPr>
          <p:nvPr>
            <p:ph type="title"/>
          </p:nvPr>
        </p:nvSpPr>
        <p:spPr/>
        <p:txBody>
          <a:bodyPr/>
          <a:lstStyle/>
          <a:p>
            <a:r>
              <a:rPr lang="en-US" dirty="0"/>
              <a:t>Lecture Summary </a:t>
            </a:r>
          </a:p>
        </p:txBody>
      </p:sp>
      <p:sp>
        <p:nvSpPr>
          <p:cNvPr id="3" name="Content Placeholder 2">
            <a:extLst>
              <a:ext uri="{FF2B5EF4-FFF2-40B4-BE49-F238E27FC236}">
                <a16:creationId xmlns:a16="http://schemas.microsoft.com/office/drawing/2014/main" id="{7E51114A-86F7-634F-ABC7-4C44C4841B6C}"/>
              </a:ext>
            </a:extLst>
          </p:cNvPr>
          <p:cNvSpPr>
            <a:spLocks noGrp="1"/>
          </p:cNvSpPr>
          <p:nvPr>
            <p:ph idx="1"/>
          </p:nvPr>
        </p:nvSpPr>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Programmer’s view of virtual memory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Each process has its own private linear address space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Cannot be corrupted by other processes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System view of virtual memory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Uses memory efficiently by caching virtual memory pages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Efficient only because of locality</a:t>
            </a:r>
          </a:p>
          <a:p>
            <a:endParaRPr lang="en-US" dirty="0"/>
          </a:p>
        </p:txBody>
      </p:sp>
      <p:sp>
        <p:nvSpPr>
          <p:cNvPr id="4" name="Footer Placeholder 3">
            <a:extLst>
              <a:ext uri="{FF2B5EF4-FFF2-40B4-BE49-F238E27FC236}">
                <a16:creationId xmlns:a16="http://schemas.microsoft.com/office/drawing/2014/main" id="{E57C89A0-BC3F-D34D-AB8F-C313FE1E4AD7}"/>
              </a:ext>
            </a:extLst>
          </p:cNvPr>
          <p:cNvSpPr>
            <a:spLocks noGrp="1"/>
          </p:cNvSpPr>
          <p:nvPr>
            <p:ph type="ftr" sz="quarter" idx="10"/>
          </p:nvPr>
        </p:nvSpPr>
        <p:spPr/>
        <p:txBody>
          <a:bodyPr/>
          <a:lstStyle/>
          <a:p>
            <a:r>
              <a:rPr lang="en-US"/>
              <a:t>Computer Architecture</a:t>
            </a:r>
            <a:endParaRPr lang="en-US" dirty="0"/>
          </a:p>
        </p:txBody>
      </p:sp>
    </p:spTree>
    <p:extLst>
      <p:ext uri="{BB962C8B-B14F-4D97-AF65-F5344CB8AC3E}">
        <p14:creationId xmlns:p14="http://schemas.microsoft.com/office/powerpoint/2010/main" val="14094222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6EAF-EFD1-3240-ADAF-CAF15D48524A}"/>
              </a:ext>
            </a:extLst>
          </p:cNvPr>
          <p:cNvSpPr>
            <a:spLocks noGrp="1"/>
          </p:cNvSpPr>
          <p:nvPr>
            <p:ph type="ctrTitle"/>
          </p:nvPr>
        </p:nvSpPr>
        <p:spPr/>
        <p:txBody>
          <a:bodyPr/>
          <a:lstStyle/>
          <a:p>
            <a:r>
              <a:rPr lang="en-US" dirty="0"/>
              <a:t>Backup</a:t>
            </a:r>
          </a:p>
        </p:txBody>
      </p:sp>
      <p:sp>
        <p:nvSpPr>
          <p:cNvPr id="3" name="Subtitle 2">
            <a:extLst>
              <a:ext uri="{FF2B5EF4-FFF2-40B4-BE49-F238E27FC236}">
                <a16:creationId xmlns:a16="http://schemas.microsoft.com/office/drawing/2014/main" id="{82BA11D3-8A68-6542-90F9-F8542AF09B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54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cs typeface="Arial"/>
              </a:rPr>
              <a:t>Example Memory </a:t>
            </a:r>
            <a:br>
              <a:rPr lang="en-GB" dirty="0">
                <a:cs typeface="Arial"/>
              </a:rPr>
            </a:br>
            <a:r>
              <a:rPr lang="en-GB" dirty="0">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2" name="Text Box 196"/>
          <p:cNvSpPr txBox="1">
            <a:spLocks noChangeAspect="1" noChangeArrowheads="1"/>
          </p:cNvSpPr>
          <p:nvPr/>
        </p:nvSpPr>
        <p:spPr bwMode="auto">
          <a:xfrm>
            <a:off x="3744216" y="834509"/>
            <a:ext cx="623889"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alibri" panose="020F0502020204030204" pitchFamily="34" charset="0"/>
                <a:cs typeface="Arial"/>
              </a:rPr>
              <a:t>Regs</a:t>
            </a:r>
            <a:endPar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endParaRPr>
          </a:p>
        </p:txBody>
      </p:sp>
      <p:sp>
        <p:nvSpPr>
          <p:cNvPr id="153" name="Text Box 198"/>
          <p:cNvSpPr txBox="1">
            <a:spLocks noChangeAspect="1" noChangeArrowheads="1"/>
          </p:cNvSpPr>
          <p:nvPr/>
        </p:nvSpPr>
        <p:spPr bwMode="auto">
          <a:xfrm>
            <a:off x="3531818" y="1283385"/>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rPr>
              <a:t>(SRAM)</a:t>
            </a:r>
          </a:p>
        </p:txBody>
      </p:sp>
      <p:sp>
        <p:nvSpPr>
          <p:cNvPr id="154" name="Text Box 199"/>
          <p:cNvSpPr txBox="1">
            <a:spLocks noChangeAspect="1" noChangeArrowheads="1"/>
          </p:cNvSpPr>
          <p:nvPr/>
        </p:nvSpPr>
        <p:spPr bwMode="auto">
          <a:xfrm>
            <a:off x="3300985" y="3821797"/>
            <a:ext cx="151035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(DRAM)</a:t>
            </a:r>
          </a:p>
        </p:txBody>
      </p:sp>
      <p:sp>
        <p:nvSpPr>
          <p:cNvPr id="155" name="Text Box 200"/>
          <p:cNvSpPr txBox="1">
            <a:spLocks noChangeAspect="1" noChangeArrowheads="1"/>
          </p:cNvSpPr>
          <p:nvPr/>
        </p:nvSpPr>
        <p:spPr bwMode="auto">
          <a:xfrm>
            <a:off x="2836916" y="4847322"/>
            <a:ext cx="243848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0" name="Text Box 223"/>
          <p:cNvSpPr txBox="1">
            <a:spLocks noChangeAspect="1" noChangeArrowheads="1"/>
          </p:cNvSpPr>
          <p:nvPr/>
        </p:nvSpPr>
        <p:spPr bwMode="auto">
          <a:xfrm>
            <a:off x="123825" y="3625166"/>
            <a:ext cx="1010213"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2" name="Text Box 225"/>
          <p:cNvSpPr txBox="1">
            <a:spLocks noChangeAspect="1" noChangeArrowheads="1"/>
          </p:cNvSpPr>
          <p:nvPr/>
        </p:nvSpPr>
        <p:spPr bwMode="auto">
          <a:xfrm>
            <a:off x="2707875" y="5947460"/>
            <a:ext cx="269657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(e.g., Web servers)</a:t>
            </a:r>
          </a:p>
        </p:txBody>
      </p:sp>
      <p:sp>
        <p:nvSpPr>
          <p:cNvPr id="165" name="Text Box 227"/>
          <p:cNvSpPr txBox="1">
            <a:spLocks noChangeAspect="1" noChangeArrowheads="1"/>
          </p:cNvSpPr>
          <p:nvPr/>
        </p:nvSpPr>
        <p:spPr bwMode="auto">
          <a:xfrm>
            <a:off x="7073306" y="5375050"/>
            <a:ext cx="2062758"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on remote</a:t>
            </a:r>
            <a:r>
              <a:rPr kumimoji="0" lang="en-US" sz="1400" i="0" u="none" strike="noStrike" kern="0" cap="none" spc="0" normalizeH="0" noProof="0" dirty="0">
                <a:ln>
                  <a:noFill/>
                </a:ln>
                <a:solidFill>
                  <a:srgbClr val="C00000"/>
                </a:solidFill>
                <a:effectLst/>
                <a:uLnTx/>
                <a:uFillTx/>
                <a:latin typeface="Calibri" panose="020F0502020204030204" pitchFamily="34" charset="0"/>
                <a:cs typeface="Arial"/>
              </a:rPr>
              <a:t> servers.</a:t>
            </a:r>
            <a:endPar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7" name="Text Box 236"/>
          <p:cNvSpPr txBox="1">
            <a:spLocks noChangeAspect="1" noChangeArrowheads="1"/>
          </p:cNvSpPr>
          <p:nvPr/>
        </p:nvSpPr>
        <p:spPr bwMode="auto">
          <a:xfrm>
            <a:off x="3531818" y="1948547"/>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(SRAM)</a:t>
            </a:r>
          </a:p>
        </p:txBody>
      </p:sp>
      <p:sp>
        <p:nvSpPr>
          <p:cNvPr id="169" name="Text Box 243"/>
          <p:cNvSpPr txBox="1">
            <a:spLocks noChangeAspect="1" noChangeArrowheads="1"/>
          </p:cNvSpPr>
          <p:nvPr/>
        </p:nvSpPr>
        <p:spPr bwMode="auto">
          <a:xfrm>
            <a:off x="4962526" y="1641804"/>
            <a:ext cx="283845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CPU registers hold words retrieved from </a:t>
            </a:r>
            <a:r>
              <a:rPr kumimoji="0" lang="en-US" sz="1400" i="0" u="none" strike="noStrike" kern="0" cap="none" spc="0" normalizeH="0" baseline="0" noProof="0" dirty="0" err="1">
                <a:ln>
                  <a:noFill/>
                </a:ln>
                <a:solidFill>
                  <a:srgbClr val="C00000"/>
                </a:solidFill>
                <a:effectLst/>
                <a:uLnTx/>
                <a:uFillTx/>
                <a:latin typeface="Calibri" panose="020F0502020204030204" pitchFamily="34" charset="0"/>
                <a:cs typeface="Arial"/>
              </a:rPr>
              <a:t>th</a:t>
            </a:r>
            <a:r>
              <a:rPr lang="en-US" sz="1400" kern="0" dirty="0">
                <a:solidFill>
                  <a:srgbClr val="C00000"/>
                </a:solidFill>
                <a:latin typeface="Calibri" panose="020F0502020204030204" pitchFamily="34" charset="0"/>
                <a:cs typeface="Arial"/>
              </a:rPr>
              <a:t>e L1 cache</a:t>
            </a: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a:t>
            </a:r>
          </a:p>
        </p:txBody>
      </p:sp>
      <p:sp>
        <p:nvSpPr>
          <p:cNvPr id="174" name="Text Box 231"/>
          <p:cNvSpPr txBox="1">
            <a:spLocks noChangeAspect="1" noChangeArrowheads="1"/>
          </p:cNvSpPr>
          <p:nvPr/>
        </p:nvSpPr>
        <p:spPr bwMode="auto">
          <a:xfrm>
            <a:off x="5365751" y="2403800"/>
            <a:ext cx="262890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 retrieved from L3 cache.</a:t>
            </a:r>
          </a:p>
        </p:txBody>
      </p:sp>
      <p:sp>
        <p:nvSpPr>
          <p:cNvPr id="176" name="Text Box 247"/>
          <p:cNvSpPr txBox="1">
            <a:spLocks noChangeAspect="1" noChangeArrowheads="1"/>
          </p:cNvSpPr>
          <p:nvPr/>
        </p:nvSpPr>
        <p:spPr bwMode="auto">
          <a:xfrm>
            <a:off x="3235325" y="64400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Calibri" panose="020F0502020204030204" pitchFamily="34" charset="0"/>
                <a:cs typeface="Arial"/>
              </a:rPr>
              <a:t>L0:</a:t>
            </a:r>
          </a:p>
        </p:txBody>
      </p:sp>
      <p:sp>
        <p:nvSpPr>
          <p:cNvPr id="177" name="Text Box 248"/>
          <p:cNvSpPr txBox="1">
            <a:spLocks noChangeAspect="1" noChangeArrowheads="1"/>
          </p:cNvSpPr>
          <p:nvPr/>
        </p:nvSpPr>
        <p:spPr bwMode="auto">
          <a:xfrm>
            <a:off x="2867025" y="1353622"/>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Calibri" panose="020F0502020204030204" pitchFamily="34" charset="0"/>
                <a:cs typeface="Arial"/>
              </a:rPr>
              <a:t>L1:</a:t>
            </a:r>
          </a:p>
        </p:txBody>
      </p:sp>
      <p:sp>
        <p:nvSpPr>
          <p:cNvPr id="178" name="Text Box 249"/>
          <p:cNvSpPr txBox="1">
            <a:spLocks noChangeAspect="1" noChangeArrowheads="1"/>
          </p:cNvSpPr>
          <p:nvPr/>
        </p:nvSpPr>
        <p:spPr bwMode="auto">
          <a:xfrm>
            <a:off x="2486025" y="204100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L2:</a:t>
            </a:r>
          </a:p>
        </p:txBody>
      </p:sp>
      <p:sp>
        <p:nvSpPr>
          <p:cNvPr id="179" name="Text Box 250"/>
          <p:cNvSpPr txBox="1">
            <a:spLocks noChangeAspect="1" noChangeArrowheads="1"/>
          </p:cNvSpPr>
          <p:nvPr/>
        </p:nvSpPr>
        <p:spPr bwMode="auto">
          <a:xfrm>
            <a:off x="2079625" y="279665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L3:</a:t>
            </a:r>
          </a:p>
        </p:txBody>
      </p:sp>
      <p:sp>
        <p:nvSpPr>
          <p:cNvPr id="180" name="Text Box 251"/>
          <p:cNvSpPr txBox="1">
            <a:spLocks noChangeAspect="1" noChangeArrowheads="1"/>
          </p:cNvSpPr>
          <p:nvPr/>
        </p:nvSpPr>
        <p:spPr bwMode="auto">
          <a:xfrm>
            <a:off x="1554163" y="3795197"/>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L4:</a:t>
            </a:r>
          </a:p>
        </p:txBody>
      </p:sp>
      <p:sp>
        <p:nvSpPr>
          <p:cNvPr id="181" name="Text Box 252"/>
          <p:cNvSpPr txBox="1">
            <a:spLocks noChangeAspect="1" noChangeArrowheads="1"/>
          </p:cNvSpPr>
          <p:nvPr/>
        </p:nvSpPr>
        <p:spPr bwMode="auto">
          <a:xfrm>
            <a:off x="933450" y="4912797"/>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L5:</a:t>
            </a:r>
          </a:p>
        </p:txBody>
      </p:sp>
      <p:sp>
        <p:nvSpPr>
          <p:cNvPr id="182" name="Text Box 289"/>
          <p:cNvSpPr txBox="1">
            <a:spLocks noChangeAspect="1" noChangeArrowheads="1"/>
          </p:cNvSpPr>
          <p:nvPr/>
        </p:nvSpPr>
        <p:spPr bwMode="auto">
          <a:xfrm>
            <a:off x="130175" y="1137553"/>
            <a:ext cx="1010213"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85" name="Text Box 293"/>
          <p:cNvSpPr txBox="1">
            <a:spLocks noChangeAspect="1" noChangeArrowheads="1"/>
          </p:cNvSpPr>
          <p:nvPr/>
        </p:nvSpPr>
        <p:spPr bwMode="auto">
          <a:xfrm>
            <a:off x="3531818" y="2780397"/>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 retrieved from main memory.</a:t>
            </a:r>
          </a:p>
        </p:txBody>
      </p:sp>
      <p:sp>
        <p:nvSpPr>
          <p:cNvPr id="189" name="Text Box 297"/>
          <p:cNvSpPr txBox="1">
            <a:spLocks noChangeAspect="1" noChangeArrowheads="1"/>
          </p:cNvSpPr>
          <p:nvPr/>
        </p:nvSpPr>
        <p:spPr bwMode="auto">
          <a:xfrm>
            <a:off x="387350" y="5963722"/>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L6:</a:t>
            </a:r>
          </a:p>
        </p:txBody>
      </p:sp>
      <p:sp>
        <p:nvSpPr>
          <p:cNvPr id="234" name="Text Box 229"/>
          <p:cNvSpPr txBox="1">
            <a:spLocks noChangeAspect="1" noChangeArrowheads="1"/>
          </p:cNvSpPr>
          <p:nvPr/>
        </p:nvSpPr>
        <p:spPr bwMode="auto">
          <a:xfrm>
            <a:off x="6399689" y="4346121"/>
            <a:ext cx="254986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Main memory holds disk blocks retrieved from local disks.</a:t>
            </a:r>
          </a:p>
        </p:txBody>
      </p:sp>
    </p:spTree>
    <p:extLst>
      <p:ext uri="{BB962C8B-B14F-4D97-AF65-F5344CB8AC3E}">
        <p14:creationId xmlns:p14="http://schemas.microsoft.com/office/powerpoint/2010/main" val="40489682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a:extLst>
              <a:ext uri="{FF2B5EF4-FFF2-40B4-BE49-F238E27FC236}">
                <a16:creationId xmlns:a16="http://schemas.microsoft.com/office/drawing/2014/main" id="{9401FD82-F9BB-F447-BE47-31122B107057}"/>
              </a:ext>
            </a:extLst>
          </p:cNvPr>
          <p:cNvSpPr>
            <a:spLocks noGrp="1"/>
          </p:cNvSpPr>
          <p:nvPr>
            <p:ph type="title"/>
          </p:nvPr>
        </p:nvSpPr>
        <p:spPr/>
        <p:txBody>
          <a:bodyPr/>
          <a:lstStyle/>
          <a:p>
            <a:r>
              <a:rPr lang="en-US" altLang="en-US" dirty="0">
                <a:ea typeface="ＭＳ Ｐゴシック" panose="020B0600070205080204" pitchFamily="34" charset="-128"/>
              </a:rPr>
              <a:t>The Problem</a:t>
            </a:r>
          </a:p>
        </p:txBody>
      </p:sp>
      <p:sp>
        <p:nvSpPr>
          <p:cNvPr id="149506" name="Content Placeholder 2">
            <a:extLst>
              <a:ext uri="{FF2B5EF4-FFF2-40B4-BE49-F238E27FC236}">
                <a16:creationId xmlns:a16="http://schemas.microsoft.com/office/drawing/2014/main" id="{5943433C-6F69-8F40-9BDF-5185ED54E924}"/>
              </a:ext>
            </a:extLst>
          </p:cNvPr>
          <p:cNvSpPr>
            <a:spLocks noGrp="1"/>
          </p:cNvSpPr>
          <p:nvPr>
            <p:ph idx="1"/>
          </p:nvPr>
        </p:nvSpPr>
        <p:spPr/>
        <p:txBody>
          <a:bodyPr/>
          <a:lstStyle/>
          <a:p>
            <a:pPr>
              <a:buFont typeface="Wingdings" charset="0"/>
              <a:buChar char="n"/>
              <a:defRPr/>
            </a:pPr>
            <a:r>
              <a:rPr lang="en-US" dirty="0">
                <a:solidFill>
                  <a:srgbClr val="C00000"/>
                </a:solidFill>
              </a:rPr>
              <a:t>Physical memory is of limited size (cost</a:t>
            </a:r>
            <a:r>
              <a:rPr lang="en-US" dirty="0"/>
              <a:t>)</a:t>
            </a:r>
          </a:p>
          <a:p>
            <a:pPr lvl="1">
              <a:defRPr/>
            </a:pPr>
            <a:r>
              <a:rPr lang="en-US" dirty="0">
                <a:solidFill>
                  <a:srgbClr val="0070C0"/>
                </a:solidFill>
              </a:rPr>
              <a:t>What if you need more?</a:t>
            </a:r>
          </a:p>
          <a:p>
            <a:pPr lvl="1">
              <a:defRPr/>
            </a:pPr>
            <a:r>
              <a:rPr lang="en-US" dirty="0"/>
              <a:t>Should the programmer be concerned about the size of code/data blocks fitting physical memory?</a:t>
            </a:r>
          </a:p>
          <a:p>
            <a:pPr lvl="1">
              <a:defRPr/>
            </a:pPr>
            <a:r>
              <a:rPr lang="en-US" dirty="0"/>
              <a:t>Should the programmer manage data movement from disk to physical memory?</a:t>
            </a:r>
          </a:p>
          <a:p>
            <a:pPr lvl="1">
              <a:defRPr/>
            </a:pPr>
            <a:r>
              <a:rPr lang="en-US" dirty="0"/>
              <a:t>Should the programmer ensure two processes (different programs) do not use the same physical memory?</a:t>
            </a:r>
          </a:p>
          <a:p>
            <a:pPr marL="0" indent="0">
              <a:buFont typeface="Wingdings" charset="0"/>
              <a:buNone/>
              <a:defRPr/>
            </a:pPr>
            <a:endParaRPr lang="en-US" dirty="0"/>
          </a:p>
          <a:p>
            <a:pPr>
              <a:buFont typeface="Wingdings" charset="0"/>
              <a:buChar char="n"/>
              <a:defRPr/>
            </a:pPr>
            <a:r>
              <a:rPr lang="en-US" dirty="0">
                <a:solidFill>
                  <a:srgbClr val="C00000"/>
                </a:solidFill>
              </a:rPr>
              <a:t>Also, ISA can have an address space greater than the physical memory size</a:t>
            </a:r>
          </a:p>
          <a:p>
            <a:pPr lvl="1">
              <a:defRPr/>
            </a:pPr>
            <a:r>
              <a:rPr lang="en-US" dirty="0"/>
              <a:t>E.g., a 64-bit address space with byte addressability</a:t>
            </a:r>
          </a:p>
          <a:p>
            <a:pPr lvl="1">
              <a:defRPr/>
            </a:pPr>
            <a:r>
              <a:rPr lang="en-US" dirty="0"/>
              <a:t>What if you do not have enough physical memory?</a:t>
            </a:r>
          </a:p>
          <a:p>
            <a:pPr>
              <a:buFont typeface="Wingdings" charset="0"/>
              <a:buChar char="n"/>
              <a:defRPr/>
            </a:pPr>
            <a:endParaRPr lang="en-US" dirty="0"/>
          </a:p>
        </p:txBody>
      </p:sp>
    </p:spTree>
    <p:extLst>
      <p:ext uri="{BB962C8B-B14F-4D97-AF65-F5344CB8AC3E}">
        <p14:creationId xmlns:p14="http://schemas.microsoft.com/office/powerpoint/2010/main" val="127354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0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950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950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95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9506">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9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Title 1">
            <a:extLst>
              <a:ext uri="{FF2B5EF4-FFF2-40B4-BE49-F238E27FC236}">
                <a16:creationId xmlns:a16="http://schemas.microsoft.com/office/drawing/2014/main" id="{AA51C3E6-3231-4A49-8FD2-FFA6051EBE5D}"/>
              </a:ext>
            </a:extLst>
          </p:cNvPr>
          <p:cNvSpPr>
            <a:spLocks noGrp="1"/>
          </p:cNvSpPr>
          <p:nvPr>
            <p:ph type="title"/>
          </p:nvPr>
        </p:nvSpPr>
        <p:spPr/>
        <p:txBody>
          <a:bodyPr/>
          <a:lstStyle/>
          <a:p>
            <a:r>
              <a:rPr lang="en-US" altLang="en-US" sz="3200" dirty="0">
                <a:ea typeface="ＭＳ Ｐゴシック" panose="020B0600070205080204" pitchFamily="34" charset="-128"/>
              </a:rPr>
              <a:t>Difficulties of Direct Physical Addressing</a:t>
            </a:r>
          </a:p>
        </p:txBody>
      </p:sp>
      <p:sp>
        <p:nvSpPr>
          <p:cNvPr id="3" name="Content Placeholder 2">
            <a:extLst>
              <a:ext uri="{FF2B5EF4-FFF2-40B4-BE49-F238E27FC236}">
                <a16:creationId xmlns:a16="http://schemas.microsoft.com/office/drawing/2014/main" id="{A696C42B-E1E1-BA49-B49D-5759404C651F}"/>
              </a:ext>
            </a:extLst>
          </p:cNvPr>
          <p:cNvSpPr>
            <a:spLocks noGrp="1"/>
          </p:cNvSpPr>
          <p:nvPr>
            <p:ph idx="1"/>
          </p:nvPr>
        </p:nvSpPr>
        <p:spPr/>
        <p:txBody>
          <a:bodyPr/>
          <a:lstStyle/>
          <a:p>
            <a:r>
              <a:rPr lang="en-US" altLang="en-US" dirty="0">
                <a:ea typeface="ＭＳ Ｐゴシック" panose="020B0600070205080204" pitchFamily="34" charset="-128"/>
              </a:rPr>
              <a:t>Programmer needs to manage physical memory space</a:t>
            </a:r>
          </a:p>
          <a:p>
            <a:pPr lvl="1"/>
            <a:r>
              <a:rPr lang="en-US" altLang="en-US" dirty="0">
                <a:ea typeface="ＭＳ Ｐゴシック" panose="020B0600070205080204" pitchFamily="34" charset="-128"/>
              </a:rPr>
              <a:t>Inconvenient and hard</a:t>
            </a:r>
          </a:p>
          <a:p>
            <a:pPr lvl="1"/>
            <a:r>
              <a:rPr lang="en-US" altLang="en-US" dirty="0">
                <a:ea typeface="ＭＳ Ｐゴシック" panose="020B0600070205080204" pitchFamily="34" charset="-128"/>
              </a:rPr>
              <a:t>Harder when you have multiple processes</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Difficult to support code and data relocation</a:t>
            </a:r>
          </a:p>
          <a:p>
            <a:pPr lvl="1"/>
            <a:r>
              <a:rPr lang="en-US" altLang="en-US" dirty="0">
                <a:ea typeface="ＭＳ Ｐゴシック" panose="020B0600070205080204" pitchFamily="34" charset="-128"/>
              </a:rPr>
              <a:t>Addresses are directly specified in the program</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Difficult to support multiple processes</a:t>
            </a:r>
          </a:p>
          <a:p>
            <a:pPr lvl="1"/>
            <a:r>
              <a:rPr lang="en-US" altLang="en-US" dirty="0">
                <a:ea typeface="ＭＳ Ｐゴシック" panose="020B0600070205080204" pitchFamily="34" charset="-128"/>
              </a:rPr>
              <a:t>Protection and isolation between multiple processes</a:t>
            </a:r>
          </a:p>
          <a:p>
            <a:pPr lvl="1"/>
            <a:r>
              <a:rPr lang="en-US" altLang="en-US" dirty="0">
                <a:ea typeface="ＭＳ Ｐゴシック" panose="020B0600070205080204" pitchFamily="34" charset="-128"/>
              </a:rPr>
              <a:t>Sharing of physical memory space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Difficult to support data/code sharing across processes</a:t>
            </a:r>
          </a:p>
        </p:txBody>
      </p:sp>
    </p:spTree>
    <p:extLst>
      <p:ext uri="{BB962C8B-B14F-4D97-AF65-F5344CB8AC3E}">
        <p14:creationId xmlns:p14="http://schemas.microsoft.com/office/powerpoint/2010/main" val="3574508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0748A-EEDA-4446-B789-9ADA26E23D07}"/>
              </a:ext>
            </a:extLst>
          </p:cNvPr>
          <p:cNvSpPr>
            <a:spLocks noGrp="1"/>
          </p:cNvSpPr>
          <p:nvPr>
            <p:ph type="title"/>
          </p:nvPr>
        </p:nvSpPr>
        <p:spPr/>
        <p:txBody>
          <a:bodyPr/>
          <a:lstStyle/>
          <a:p>
            <a:r>
              <a:rPr lang="en-US" dirty="0"/>
              <a:t>What does a programmer need ?</a:t>
            </a:r>
          </a:p>
        </p:txBody>
      </p:sp>
      <p:pic>
        <p:nvPicPr>
          <p:cNvPr id="6" name="Picture 5">
            <a:extLst>
              <a:ext uri="{FF2B5EF4-FFF2-40B4-BE49-F238E27FC236}">
                <a16:creationId xmlns:a16="http://schemas.microsoft.com/office/drawing/2014/main" id="{326ECF41-57F7-4742-AF7D-0E808DFDCD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1200932"/>
            <a:ext cx="6686252" cy="467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589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874A-7666-F447-A7CB-56D49C0DC77A}"/>
              </a:ext>
            </a:extLst>
          </p:cNvPr>
          <p:cNvSpPr>
            <a:spLocks noGrp="1"/>
          </p:cNvSpPr>
          <p:nvPr>
            <p:ph type="title"/>
          </p:nvPr>
        </p:nvSpPr>
        <p:spPr/>
        <p:txBody>
          <a:bodyPr/>
          <a:lstStyle/>
          <a:p>
            <a:r>
              <a:rPr lang="en-US" dirty="0"/>
              <a:t>Ideal Memory</a:t>
            </a:r>
          </a:p>
        </p:txBody>
      </p:sp>
      <p:sp>
        <p:nvSpPr>
          <p:cNvPr id="3" name="Content Placeholder 2">
            <a:extLst>
              <a:ext uri="{FF2B5EF4-FFF2-40B4-BE49-F238E27FC236}">
                <a16:creationId xmlns:a16="http://schemas.microsoft.com/office/drawing/2014/main" id="{148B3100-A1C2-304E-932F-E52F49D997F4}"/>
              </a:ext>
            </a:extLst>
          </p:cNvPr>
          <p:cNvSpPr>
            <a:spLocks noGrp="1"/>
          </p:cNvSpPr>
          <p:nvPr>
            <p:ph idx="1"/>
          </p:nvPr>
        </p:nvSpPr>
        <p:spPr/>
        <p:txBody>
          <a:bodyPr/>
          <a:lstStyle/>
          <a:p>
            <a:r>
              <a:rPr lang="en-US" altLang="en-US" dirty="0">
                <a:ea typeface="ＭＳ Ｐゴシック" panose="020B0600070205080204" pitchFamily="34" charset="-128"/>
              </a:rPr>
              <a:t>Zero access time (latency)</a:t>
            </a:r>
          </a:p>
          <a:p>
            <a:r>
              <a:rPr lang="en-US" altLang="en-US" dirty="0">
                <a:solidFill>
                  <a:srgbClr val="C00000"/>
                </a:solidFill>
                <a:ea typeface="ＭＳ Ｐゴシック" panose="020B0600070205080204" pitchFamily="34" charset="-128"/>
              </a:rPr>
              <a:t>Infinite capacity</a:t>
            </a:r>
          </a:p>
          <a:p>
            <a:r>
              <a:rPr lang="en-US" altLang="en-US" dirty="0">
                <a:ea typeface="ＭＳ Ｐゴシック" panose="020B0600070205080204" pitchFamily="34" charset="-128"/>
              </a:rPr>
              <a:t>Zero cost</a:t>
            </a:r>
          </a:p>
          <a:p>
            <a:r>
              <a:rPr lang="en-US" altLang="en-US" dirty="0">
                <a:ea typeface="ＭＳ Ｐゴシック" panose="020B0600070205080204" pitchFamily="34" charset="-128"/>
              </a:rPr>
              <a:t>Infinite bandwidth (to support multiple accesses in parallel)</a:t>
            </a:r>
          </a:p>
          <a:p>
            <a:pPr marL="0" indent="0">
              <a:buNone/>
            </a:pPr>
            <a:endParaRPr lang="en-US" dirty="0"/>
          </a:p>
        </p:txBody>
      </p:sp>
      <p:sp>
        <p:nvSpPr>
          <p:cNvPr id="4" name="Footer Placeholder 3">
            <a:extLst>
              <a:ext uri="{FF2B5EF4-FFF2-40B4-BE49-F238E27FC236}">
                <a16:creationId xmlns:a16="http://schemas.microsoft.com/office/drawing/2014/main" id="{70A1A692-1B6C-5343-A9C5-882491F6743A}"/>
              </a:ext>
            </a:extLst>
          </p:cNvPr>
          <p:cNvSpPr>
            <a:spLocks noGrp="1"/>
          </p:cNvSpPr>
          <p:nvPr>
            <p:ph type="ftr" sz="quarter" idx="10"/>
          </p:nvPr>
        </p:nvSpPr>
        <p:spPr/>
        <p:txBody>
          <a:bodyPr/>
          <a:lstStyle/>
          <a:p>
            <a:r>
              <a:rPr lang="en-US"/>
              <a:t>Computer Architecture</a:t>
            </a:r>
            <a:endParaRPr lang="en-US" dirty="0"/>
          </a:p>
        </p:txBody>
      </p:sp>
    </p:spTree>
    <p:extLst>
      <p:ext uri="{BB962C8B-B14F-4D97-AF65-F5344CB8AC3E}">
        <p14:creationId xmlns:p14="http://schemas.microsoft.com/office/powerpoint/2010/main" val="2866451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a:extLst>
              <a:ext uri="{FF2B5EF4-FFF2-40B4-BE49-F238E27FC236}">
                <a16:creationId xmlns:a16="http://schemas.microsoft.com/office/drawing/2014/main" id="{801D7D37-1473-4F44-81DF-A3043AC111B9}"/>
              </a:ext>
            </a:extLst>
          </p:cNvPr>
          <p:cNvSpPr>
            <a:spLocks noGrp="1"/>
          </p:cNvSpPr>
          <p:nvPr>
            <p:ph type="title"/>
          </p:nvPr>
        </p:nvSpPr>
        <p:spPr/>
        <p:txBody>
          <a:bodyPr/>
          <a:lstStyle/>
          <a:p>
            <a:r>
              <a:rPr lang="en-US" altLang="en-US">
                <a:ea typeface="ＭＳ Ｐゴシック" panose="020B0600070205080204" pitchFamily="34" charset="-128"/>
              </a:rPr>
              <a:t>Virtual Memory</a:t>
            </a:r>
          </a:p>
        </p:txBody>
      </p:sp>
      <p:sp>
        <p:nvSpPr>
          <p:cNvPr id="150530" name="Content Placeholder 2">
            <a:extLst>
              <a:ext uri="{FF2B5EF4-FFF2-40B4-BE49-F238E27FC236}">
                <a16:creationId xmlns:a16="http://schemas.microsoft.com/office/drawing/2014/main" id="{6D188DD2-BF6E-7346-9618-CD96E566B36D}"/>
              </a:ext>
            </a:extLst>
          </p:cNvPr>
          <p:cNvSpPr>
            <a:spLocks noGrp="1"/>
          </p:cNvSpPr>
          <p:nvPr>
            <p:ph idx="1"/>
          </p:nvPr>
        </p:nvSpPr>
        <p:spPr/>
        <p:txBody>
          <a:bodyPr/>
          <a:lstStyle/>
          <a:p>
            <a:r>
              <a:rPr lang="en-US" altLang="en-US" dirty="0">
                <a:ea typeface="ＭＳ Ｐゴシック" panose="020B0600070205080204" pitchFamily="34" charset="-128"/>
              </a:rPr>
              <a:t>Idea: </a:t>
            </a:r>
            <a:r>
              <a:rPr lang="en-US" altLang="en-US" dirty="0">
                <a:solidFill>
                  <a:srgbClr val="0070C0"/>
                </a:solidFill>
                <a:ea typeface="ＭＳ Ｐゴシック" panose="020B0600070205080204" pitchFamily="34" charset="-128"/>
              </a:rPr>
              <a:t>Give the programmer the illusion of a large </a:t>
            </a:r>
            <a:r>
              <a:rPr lang="en-US" altLang="en-US" b="1" dirty="0">
                <a:solidFill>
                  <a:srgbClr val="0070C0"/>
                </a:solidFill>
                <a:ea typeface="ＭＳ Ｐゴシック" panose="020B0600070205080204" pitchFamily="34" charset="-128"/>
              </a:rPr>
              <a:t>address space</a:t>
            </a:r>
            <a:r>
              <a:rPr lang="en-US" altLang="en-US" dirty="0">
                <a:solidFill>
                  <a:srgbClr val="0070C0"/>
                </a:solidFill>
                <a:ea typeface="ＭＳ Ｐゴシック" panose="020B0600070205080204" pitchFamily="34" charset="-128"/>
              </a:rPr>
              <a:t> while having a small physical memory</a:t>
            </a:r>
          </a:p>
          <a:p>
            <a:pPr lvl="1"/>
            <a:r>
              <a:rPr lang="en-US" altLang="en-US" dirty="0">
                <a:solidFill>
                  <a:srgbClr val="C00000"/>
                </a:solidFill>
                <a:ea typeface="ＭＳ Ｐゴシック" panose="020B0600070205080204" pitchFamily="34" charset="-128"/>
              </a:rPr>
              <a:t>So that the programmer does not worry about managing physical memory </a:t>
            </a:r>
          </a:p>
          <a:p>
            <a:pPr lvl="1"/>
            <a:r>
              <a:rPr lang="en-IN" dirty="0"/>
              <a:t>We will use the term physical memory to refer to main memory </a:t>
            </a:r>
            <a:endParaRPr lang="en-US" altLang="en-US" dirty="0">
              <a:ea typeface="ＭＳ Ｐゴシック" panose="020B0600070205080204" pitchFamily="34" charset="-128"/>
            </a:endParaRPr>
          </a:p>
          <a:p>
            <a:r>
              <a:rPr lang="en-US" altLang="en-US" dirty="0">
                <a:ea typeface="ＭＳ Ｐゴシック" panose="020B0600070205080204" pitchFamily="34" charset="-128"/>
              </a:rPr>
              <a:t>Programmer can assume he/she has </a:t>
            </a:r>
            <a:r>
              <a:rPr lang="en-US" altLang="en-US" dirty="0">
                <a:solidFill>
                  <a:srgbClr val="C00000"/>
                </a:solidFill>
                <a:ea typeface="ＭＳ Ｐゴシック" panose="020B0600070205080204" pitchFamily="34" charset="-128"/>
              </a:rPr>
              <a:t>“infinite” </a:t>
            </a:r>
            <a:r>
              <a:rPr lang="en-US" altLang="en-US" dirty="0">
                <a:ea typeface="ＭＳ Ｐゴシック" panose="020B0600070205080204" pitchFamily="34" charset="-128"/>
              </a:rPr>
              <a:t>amount of physical memory </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Hardware and software cooperatively and automatically manage the physical memory space to provide the illusion</a:t>
            </a:r>
          </a:p>
          <a:p>
            <a:pPr lvl="1"/>
            <a:r>
              <a:rPr lang="en-US" altLang="en-US" dirty="0">
                <a:ea typeface="ＭＳ Ｐゴシック" panose="020B0600070205080204" pitchFamily="34" charset="-128"/>
              </a:rPr>
              <a:t>Illusion is maintained for each independent process</a:t>
            </a:r>
          </a:p>
        </p:txBody>
      </p:sp>
    </p:spTree>
    <p:extLst>
      <p:ext uri="{BB962C8B-B14F-4D97-AF65-F5344CB8AC3E}">
        <p14:creationId xmlns:p14="http://schemas.microsoft.com/office/powerpoint/2010/main" val="3575843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053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53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05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a:extLst>
              <a:ext uri="{FF2B5EF4-FFF2-40B4-BE49-F238E27FC236}">
                <a16:creationId xmlns:a16="http://schemas.microsoft.com/office/drawing/2014/main" id="{FB64FCD2-DEDF-A848-B8D0-1C53AEE58D46}"/>
              </a:ext>
            </a:extLst>
          </p:cNvPr>
          <p:cNvSpPr>
            <a:spLocks noGrp="1"/>
          </p:cNvSpPr>
          <p:nvPr>
            <p:ph type="title"/>
          </p:nvPr>
        </p:nvSpPr>
        <p:spPr/>
        <p:txBody>
          <a:bodyPr/>
          <a:lstStyle/>
          <a:p>
            <a:r>
              <a:rPr lang="en-US" altLang="en-US" sz="3200" dirty="0">
                <a:ea typeface="ＭＳ Ｐゴシック" panose="020B0600070205080204" pitchFamily="34" charset="-128"/>
              </a:rPr>
              <a:t>Abstraction: Virtual vs. Physical Memory</a:t>
            </a:r>
          </a:p>
        </p:txBody>
      </p:sp>
      <p:sp>
        <p:nvSpPr>
          <p:cNvPr id="3" name="Content Placeholder 2">
            <a:extLst>
              <a:ext uri="{FF2B5EF4-FFF2-40B4-BE49-F238E27FC236}">
                <a16:creationId xmlns:a16="http://schemas.microsoft.com/office/drawing/2014/main" id="{02D63EEE-9DBF-A545-AAB2-65EC88F2D701}"/>
              </a:ext>
            </a:extLst>
          </p:cNvPr>
          <p:cNvSpPr>
            <a:spLocks noGrp="1"/>
          </p:cNvSpPr>
          <p:nvPr>
            <p:ph idx="1"/>
          </p:nvPr>
        </p:nvSpPr>
        <p:spPr>
          <a:xfrm>
            <a:off x="396875" y="1196752"/>
            <a:ext cx="7896225" cy="4968552"/>
          </a:xfrm>
        </p:spPr>
        <p:txBody>
          <a:bodyPr/>
          <a:lstStyle/>
          <a:p>
            <a:r>
              <a:rPr lang="en-US" altLang="en-US" dirty="0">
                <a:solidFill>
                  <a:srgbClr val="C00000"/>
                </a:solidFill>
                <a:ea typeface="ＭＳ Ｐゴシック" panose="020B0600070205080204" pitchFamily="34" charset="-128"/>
              </a:rPr>
              <a:t>Programmer</a:t>
            </a:r>
            <a:r>
              <a:rPr lang="en-US" altLang="en-US" dirty="0">
                <a:solidFill>
                  <a:srgbClr val="FF0000"/>
                </a:solidFill>
                <a:ea typeface="ＭＳ Ｐゴシック" panose="020B0600070205080204" pitchFamily="34" charset="-128"/>
              </a:rPr>
              <a:t> </a:t>
            </a:r>
            <a:r>
              <a:rPr lang="en-US" altLang="en-US" dirty="0">
                <a:ea typeface="ＭＳ Ｐゴシック" panose="020B0600070205080204" pitchFamily="34" charset="-128"/>
              </a:rPr>
              <a:t>sees </a:t>
            </a:r>
            <a:r>
              <a:rPr lang="en-US" altLang="en-US" dirty="0">
                <a:solidFill>
                  <a:srgbClr val="0070C0"/>
                </a:solidFill>
                <a:ea typeface="ＭＳ Ｐゴシック" panose="020B0600070205080204" pitchFamily="34" charset="-128"/>
              </a:rPr>
              <a:t>virtual memory</a:t>
            </a:r>
          </a:p>
          <a:p>
            <a:pPr lvl="1"/>
            <a:r>
              <a:rPr lang="en-US" altLang="en-US" dirty="0">
                <a:ea typeface="ＭＳ Ｐゴシック" panose="020B0600070205080204" pitchFamily="34" charset="-128"/>
              </a:rPr>
              <a:t>Can assume the memory is </a:t>
            </a:r>
            <a:r>
              <a:rPr lang="en-US" altLang="en-US" dirty="0">
                <a:solidFill>
                  <a:srgbClr val="C00000"/>
                </a:solidFill>
                <a:ea typeface="ＭＳ Ｐゴシック" panose="020B0600070205080204" pitchFamily="34" charset="-128"/>
              </a:rPr>
              <a:t>“infinite”</a:t>
            </a:r>
            <a:endParaRPr lang="en-US" altLang="ja-JP" dirty="0">
              <a:solidFill>
                <a:srgbClr val="C00000"/>
              </a:solidFill>
              <a:ea typeface="ＭＳ Ｐゴシック" panose="020B0600070205080204" pitchFamily="34" charset="-128"/>
            </a:endParaRPr>
          </a:p>
          <a:p>
            <a:r>
              <a:rPr lang="en-US" altLang="en-US" dirty="0">
                <a:ea typeface="ＭＳ Ｐゴシック" panose="020B0600070205080204" pitchFamily="34" charset="-128"/>
              </a:rPr>
              <a:t>Reality:</a:t>
            </a:r>
            <a:r>
              <a:rPr lang="en-US" altLang="en-US" dirty="0">
                <a:solidFill>
                  <a:srgbClr val="0000FF"/>
                </a:solidFill>
                <a:ea typeface="ＭＳ Ｐゴシック" panose="020B0600070205080204" pitchFamily="34" charset="-128"/>
              </a:rPr>
              <a:t> </a:t>
            </a:r>
            <a:r>
              <a:rPr lang="en-US" altLang="en-US" dirty="0">
                <a:solidFill>
                  <a:srgbClr val="0070C0"/>
                </a:solidFill>
                <a:ea typeface="ＭＳ Ｐゴシック" panose="020B0600070205080204" pitchFamily="34" charset="-128"/>
              </a:rPr>
              <a:t>Physical memory </a:t>
            </a:r>
            <a:r>
              <a:rPr lang="en-US" altLang="en-US" dirty="0">
                <a:ea typeface="ＭＳ Ｐゴシック" panose="020B0600070205080204" pitchFamily="34" charset="-128"/>
              </a:rPr>
              <a:t>size is much smaller than what the programmer assumes</a:t>
            </a:r>
          </a:p>
          <a:p>
            <a:r>
              <a:rPr lang="en-US" altLang="en-US" dirty="0">
                <a:solidFill>
                  <a:srgbClr val="C00000"/>
                </a:solidFill>
                <a:ea typeface="ＭＳ Ｐゴシック" panose="020B0600070205080204" pitchFamily="34" charset="-128"/>
              </a:rPr>
              <a:t>The system </a:t>
            </a:r>
            <a:r>
              <a:rPr lang="en-US" altLang="en-US" dirty="0">
                <a:ea typeface="ＭＳ Ｐゴシック" panose="020B0600070205080204" pitchFamily="34" charset="-128"/>
              </a:rPr>
              <a:t>(system software + hardware, cooperatively) maps </a:t>
            </a:r>
            <a:r>
              <a:rPr lang="en-US" altLang="en-US" dirty="0">
                <a:solidFill>
                  <a:srgbClr val="0070C0"/>
                </a:solidFill>
                <a:ea typeface="ＭＳ Ｐゴシック" panose="020B0600070205080204" pitchFamily="34" charset="-128"/>
              </a:rPr>
              <a:t>virtual memory addresses</a:t>
            </a:r>
            <a:r>
              <a:rPr lang="en-US" altLang="en-US" dirty="0">
                <a:solidFill>
                  <a:srgbClr val="0000FF"/>
                </a:solidFill>
                <a:ea typeface="ＭＳ Ｐゴシック" panose="020B0600070205080204" pitchFamily="34" charset="-128"/>
              </a:rPr>
              <a:t> </a:t>
            </a:r>
            <a:r>
              <a:rPr lang="en-US" altLang="en-US" dirty="0">
                <a:ea typeface="ＭＳ Ｐゴシック" panose="020B0600070205080204" pitchFamily="34" charset="-128"/>
              </a:rPr>
              <a:t>to </a:t>
            </a:r>
            <a:r>
              <a:rPr lang="en-US" altLang="en-US" dirty="0">
                <a:solidFill>
                  <a:srgbClr val="0070C0"/>
                </a:solidFill>
                <a:ea typeface="ＭＳ Ｐゴシック" panose="020B0600070205080204" pitchFamily="34" charset="-128"/>
              </a:rPr>
              <a:t>physical memory</a:t>
            </a:r>
          </a:p>
          <a:p>
            <a:pPr lvl="1"/>
            <a:r>
              <a:rPr lang="en-US" altLang="en-US" dirty="0">
                <a:ea typeface="ＭＳ Ｐゴシック" panose="020B0600070205080204" pitchFamily="34" charset="-128"/>
              </a:rPr>
              <a:t>The system automatically manages the physical memory space </a:t>
            </a:r>
            <a:r>
              <a:rPr lang="en-US" altLang="en-US" dirty="0">
                <a:solidFill>
                  <a:srgbClr val="0070C0"/>
                </a:solidFill>
                <a:ea typeface="ＭＳ Ｐゴシック" panose="020B0600070205080204" pitchFamily="34" charset="-128"/>
              </a:rPr>
              <a:t>transparently to the programmer</a:t>
            </a:r>
          </a:p>
          <a:p>
            <a:pPr lvl="1">
              <a:buFont typeface="Wingdings" pitchFamily="2" charset="2"/>
              <a:buNone/>
            </a:pPr>
            <a:endParaRPr lang="en-US" altLang="en-US" sz="1200" dirty="0">
              <a:solidFill>
                <a:srgbClr val="0000FF"/>
              </a:solidFill>
              <a:ea typeface="ＭＳ Ｐゴシック" panose="020B0600070205080204" pitchFamily="34" charset="-128"/>
            </a:endParaRPr>
          </a:p>
          <a:p>
            <a:pPr>
              <a:buFont typeface="Wingdings" pitchFamily="2" charset="2"/>
              <a:buNone/>
            </a:pPr>
            <a:r>
              <a:rPr lang="en-US" altLang="en-US" sz="2200" b="1" dirty="0">
                <a:solidFill>
                  <a:srgbClr val="C00000"/>
                </a:solidFill>
                <a:ea typeface="ＭＳ Ｐゴシック" panose="020B0600070205080204" pitchFamily="34" charset="-128"/>
              </a:rPr>
              <a:t>+</a:t>
            </a:r>
            <a:r>
              <a:rPr lang="en-US" altLang="en-US" sz="2200" dirty="0">
                <a:ea typeface="ＭＳ Ｐゴシック" panose="020B0600070205080204" pitchFamily="34" charset="-128"/>
              </a:rPr>
              <a:t> </a:t>
            </a:r>
            <a:r>
              <a:rPr lang="en-US" altLang="en-US" sz="2200" dirty="0">
                <a:solidFill>
                  <a:srgbClr val="0070C0"/>
                </a:solidFill>
                <a:ea typeface="ＭＳ Ｐゴシック" panose="020B0600070205080204" pitchFamily="34" charset="-128"/>
              </a:rPr>
              <a:t>Programmer does not need to know the physical size of memory nor manage it</a:t>
            </a:r>
            <a:r>
              <a:rPr lang="en-US" altLang="en-US" sz="2200" dirty="0">
                <a:ea typeface="ＭＳ Ｐゴシック" panose="020B0600070205080204" pitchFamily="34" charset="-128"/>
              </a:rPr>
              <a:t> </a:t>
            </a:r>
            <a:r>
              <a:rPr lang="en-US" altLang="en-US" sz="2200" dirty="0">
                <a:ea typeface="ＭＳ Ｐゴシック" panose="020B0600070205080204" pitchFamily="34" charset="-128"/>
                <a:sym typeface="Wingdings" pitchFamily="2" charset="2"/>
              </a:rPr>
              <a:t> </a:t>
            </a:r>
            <a:r>
              <a:rPr lang="en-US" altLang="en-US" sz="2200" dirty="0">
                <a:solidFill>
                  <a:srgbClr val="0070C0"/>
                </a:solidFill>
                <a:ea typeface="ＭＳ Ｐゴシック" panose="020B0600070205080204" pitchFamily="34" charset="-128"/>
                <a:sym typeface="Wingdings" pitchFamily="2" charset="2"/>
              </a:rPr>
              <a:t>A small physical memory can appear as a huge one to the programmer</a:t>
            </a:r>
            <a:r>
              <a:rPr lang="en-US" altLang="en-US" sz="2200" dirty="0">
                <a:ea typeface="ＭＳ Ｐゴシック" panose="020B0600070205080204" pitchFamily="34" charset="-128"/>
                <a:sym typeface="Wingdings" pitchFamily="2" charset="2"/>
              </a:rPr>
              <a:t>  </a:t>
            </a:r>
            <a:r>
              <a:rPr lang="en-US" altLang="en-US" sz="2200" dirty="0">
                <a:solidFill>
                  <a:srgbClr val="0070C0"/>
                </a:solidFill>
                <a:ea typeface="ＭＳ Ｐゴシック" panose="020B0600070205080204" pitchFamily="34" charset="-128"/>
                <a:sym typeface="Wingdings" pitchFamily="2" charset="2"/>
              </a:rPr>
              <a:t>Life is easier for the programmer</a:t>
            </a:r>
          </a:p>
          <a:p>
            <a:pPr>
              <a:buFont typeface="Wingdings" pitchFamily="2" charset="2"/>
              <a:buNone/>
            </a:pPr>
            <a:r>
              <a:rPr lang="en-US" altLang="en-US" sz="2200" b="1" dirty="0">
                <a:solidFill>
                  <a:srgbClr val="C00000"/>
                </a:solidFill>
                <a:ea typeface="ＭＳ Ｐゴシック" panose="020B0600070205080204" pitchFamily="34" charset="-128"/>
                <a:sym typeface="Wingdings" pitchFamily="2" charset="2"/>
              </a:rPr>
              <a:t>--</a:t>
            </a:r>
            <a:r>
              <a:rPr lang="en-US" altLang="en-US" sz="2200" dirty="0">
                <a:ea typeface="ＭＳ Ｐゴシック" panose="020B0600070205080204" pitchFamily="34" charset="-128"/>
                <a:sym typeface="Wingdings" pitchFamily="2" charset="2"/>
              </a:rPr>
              <a:t> </a:t>
            </a:r>
            <a:r>
              <a:rPr lang="en-US" altLang="en-US" sz="2200" dirty="0">
                <a:solidFill>
                  <a:srgbClr val="00B050"/>
                </a:solidFill>
                <a:ea typeface="ＭＳ Ｐゴシック" panose="020B0600070205080204" pitchFamily="34" charset="-128"/>
                <a:sym typeface="Wingdings" pitchFamily="2" charset="2"/>
              </a:rPr>
              <a:t>More complex system software and architecture</a:t>
            </a:r>
          </a:p>
          <a:p>
            <a:pPr>
              <a:buFont typeface="Wingdings" pitchFamily="2" charset="2"/>
              <a:buNone/>
            </a:pPr>
            <a:endParaRPr lang="en-US" altLang="en-US" sz="1200" dirty="0">
              <a:ea typeface="ＭＳ Ｐゴシック" panose="020B0600070205080204" pitchFamily="34" charset="-128"/>
              <a:sym typeface="Wingdings" pitchFamily="2" charset="2"/>
            </a:endParaRPr>
          </a:p>
          <a:p>
            <a:pPr>
              <a:buFont typeface="Wingdings" pitchFamily="2" charset="2"/>
              <a:buNone/>
            </a:pPr>
            <a:endParaRPr lang="en-US" altLang="en-US" sz="2200" dirty="0">
              <a:ea typeface="ＭＳ Ｐゴシック" panose="020B0600070205080204" pitchFamily="34" charset="-128"/>
              <a:sym typeface="Wingdings" pitchFamily="2" charset="2"/>
            </a:endParaRPr>
          </a:p>
          <a:p>
            <a:pPr lvl="1">
              <a:buFont typeface="Wingdings" pitchFamily="2" charset="2"/>
              <a:buNone/>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278669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a:extLst>
              <a:ext uri="{FF2B5EF4-FFF2-40B4-BE49-F238E27FC236}">
                <a16:creationId xmlns:a16="http://schemas.microsoft.com/office/drawing/2014/main" id="{325B8BD1-D484-5E4D-8CC8-BE36A07BA3DB}"/>
              </a:ext>
            </a:extLst>
          </p:cNvPr>
          <p:cNvSpPr>
            <a:spLocks noGrp="1"/>
          </p:cNvSpPr>
          <p:nvPr>
            <p:ph type="title"/>
          </p:nvPr>
        </p:nvSpPr>
        <p:spPr/>
        <p:txBody>
          <a:bodyPr/>
          <a:lstStyle/>
          <a:p>
            <a:r>
              <a:rPr lang="en-US" altLang="en-US">
                <a:ea typeface="ＭＳ Ｐゴシック" panose="020B0600070205080204" pitchFamily="34" charset="-128"/>
              </a:rPr>
              <a:t>Basic Mechanism</a:t>
            </a:r>
          </a:p>
        </p:txBody>
      </p:sp>
      <p:sp>
        <p:nvSpPr>
          <p:cNvPr id="64514" name="Content Placeholder 2">
            <a:extLst>
              <a:ext uri="{FF2B5EF4-FFF2-40B4-BE49-F238E27FC236}">
                <a16:creationId xmlns:a16="http://schemas.microsoft.com/office/drawing/2014/main" id="{9B0115C1-E717-9D43-8977-1D7918A92990}"/>
              </a:ext>
            </a:extLst>
          </p:cNvPr>
          <p:cNvSpPr>
            <a:spLocks noGrp="1"/>
          </p:cNvSpPr>
          <p:nvPr>
            <p:ph idx="1"/>
          </p:nvPr>
        </p:nvSpPr>
        <p:spPr/>
        <p:txBody>
          <a:bodyPr/>
          <a:lstStyle/>
          <a:p>
            <a:r>
              <a:rPr lang="en-US" altLang="en-US" dirty="0">
                <a:solidFill>
                  <a:srgbClr val="0070C0"/>
                </a:solidFill>
                <a:ea typeface="ＭＳ Ｐゴシック" panose="020B0600070205080204" pitchFamily="34" charset="-128"/>
              </a:rPr>
              <a:t>Indirection (in addressing)</a:t>
            </a:r>
          </a:p>
          <a:p>
            <a:endParaRPr lang="en-US" altLang="en-US" dirty="0">
              <a:ea typeface="ＭＳ Ｐゴシック" panose="020B0600070205080204" pitchFamily="34" charset="-128"/>
            </a:endParaRPr>
          </a:p>
          <a:p>
            <a:r>
              <a:rPr lang="en-US" altLang="en-US" dirty="0">
                <a:solidFill>
                  <a:srgbClr val="0070C0"/>
                </a:solidFill>
                <a:ea typeface="ＭＳ Ｐゴシック" panose="020B0600070205080204" pitchFamily="34" charset="-128"/>
              </a:rPr>
              <a:t>Address generated by each instruction in a program is a “virtual address”</a:t>
            </a:r>
          </a:p>
          <a:p>
            <a:pPr lvl="1"/>
            <a:r>
              <a:rPr lang="en-US" altLang="en-US" dirty="0">
                <a:ea typeface="ＭＳ Ｐゴシック" panose="020B0600070205080204" pitchFamily="34" charset="-128"/>
              </a:rPr>
              <a:t>i.e., it is not the physical address used to address main memory</a:t>
            </a:r>
          </a:p>
          <a:p>
            <a:pPr lvl="1"/>
            <a:r>
              <a:rPr lang="en-US" altLang="en-US" dirty="0">
                <a:ea typeface="ＭＳ Ｐゴシック" panose="020B0600070205080204" pitchFamily="34" charset="-128"/>
              </a:rPr>
              <a:t>called “linear address” in x86</a:t>
            </a:r>
          </a:p>
          <a:p>
            <a:pPr lvl="1"/>
            <a:endParaRPr lang="en-US" altLang="en-US" dirty="0">
              <a:ea typeface="ＭＳ Ｐゴシック" panose="020B0600070205080204" pitchFamily="34" charset="-128"/>
            </a:endParaRPr>
          </a:p>
          <a:p>
            <a:r>
              <a:rPr lang="en-US" altLang="en-US" dirty="0">
                <a:solidFill>
                  <a:srgbClr val="0070C0"/>
                </a:solidFill>
                <a:ea typeface="ＭＳ Ｐゴシック" panose="020B0600070205080204" pitchFamily="34" charset="-128"/>
              </a:rPr>
              <a:t>An “address translation” mechanism maps this address to a “physical address”</a:t>
            </a:r>
          </a:p>
          <a:p>
            <a:pPr lvl="1"/>
            <a:r>
              <a:rPr lang="en-US" altLang="en-US" dirty="0">
                <a:ea typeface="ＭＳ Ｐゴシック" panose="020B0600070205080204" pitchFamily="34" charset="-128"/>
              </a:rPr>
              <a:t>called “real address” in x86</a:t>
            </a:r>
          </a:p>
          <a:p>
            <a:pPr lvl="1"/>
            <a:r>
              <a:rPr lang="en-US" altLang="en-US" dirty="0">
                <a:ea typeface="ＭＳ Ｐゴシック" panose="020B0600070205080204" pitchFamily="34" charset="-128"/>
              </a:rPr>
              <a:t>Address translation mechanism can be implemented in hardware and software together</a:t>
            </a:r>
          </a:p>
          <a:p>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602029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p:txBody>
          <a:bodyPr/>
          <a:lstStyle/>
          <a:p>
            <a:r>
              <a:rPr lang="en-US" dirty="0"/>
              <a:t>Physical Address,  Virtual Address</a:t>
            </a:r>
            <a:br>
              <a:rPr lang="en-US" dirty="0"/>
            </a:br>
            <a:r>
              <a:rPr lang="en-US" dirty="0"/>
              <a:t>Address Space</a:t>
            </a:r>
            <a:br>
              <a:rPr lang="en-US" dirty="0"/>
            </a:br>
            <a:endParaRPr lang="en-US" dirty="0"/>
          </a:p>
        </p:txBody>
      </p:sp>
      <p:sp>
        <p:nvSpPr>
          <p:cNvPr id="4" name="Footer Placeholder 3">
            <a:extLst>
              <a:ext uri="{FF2B5EF4-FFF2-40B4-BE49-F238E27FC236}">
                <a16:creationId xmlns:a16="http://schemas.microsoft.com/office/drawing/2014/main" id="{6398EC62-DF30-324A-9408-98BF4AD91C82}"/>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spTree>
    <p:extLst>
      <p:ext uri="{BB962C8B-B14F-4D97-AF65-F5344CB8AC3E}">
        <p14:creationId xmlns:p14="http://schemas.microsoft.com/office/powerpoint/2010/main" val="31492438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 System Using Physical Addressing</a:t>
            </a:r>
          </a:p>
        </p:txBody>
      </p:sp>
      <p:sp>
        <p:nvSpPr>
          <p:cNvPr id="9218" name="Rectangle 2"/>
          <p:cNvSpPr>
            <a:spLocks noGrp="1" noChangeArrowheads="1"/>
          </p:cNvSpPr>
          <p:nvPr>
            <p:ph type="body" idx="4294967295"/>
          </p:nvPr>
        </p:nvSpPr>
        <p:spPr>
          <a:xfrm>
            <a:off x="475499" y="5585892"/>
            <a:ext cx="7839843" cy="88106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Used in “simple” systems like embedded microcontrollers in devices like cars, elevators, and digital picture frames</a:t>
            </a:r>
          </a:p>
        </p:txBody>
      </p:sp>
      <p:sp>
        <p:nvSpPr>
          <p:cNvPr id="9219" name="Rectangle 3"/>
          <p:cNvSpPr>
            <a:spLocks noChangeArrowheads="1"/>
          </p:cNvSpPr>
          <p:nvPr/>
        </p:nvSpPr>
        <p:spPr bwMode="auto">
          <a:xfrm>
            <a:off x="4648200" y="4233863"/>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0" name="Text Box 4"/>
          <p:cNvSpPr txBox="1">
            <a:spLocks noChangeArrowheads="1"/>
          </p:cNvSpPr>
          <p:nvPr/>
        </p:nvSpPr>
        <p:spPr bwMode="auto">
          <a:xfrm>
            <a:off x="4341813" y="1665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0:</a:t>
            </a:r>
          </a:p>
        </p:txBody>
      </p:sp>
      <p:sp>
        <p:nvSpPr>
          <p:cNvPr id="9221" name="Text Box 5"/>
          <p:cNvSpPr txBox="1">
            <a:spLocks noChangeArrowheads="1"/>
          </p:cNvSpPr>
          <p:nvPr/>
        </p:nvSpPr>
        <p:spPr bwMode="auto">
          <a:xfrm>
            <a:off x="4341813" y="1893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1:</a:t>
            </a:r>
          </a:p>
        </p:txBody>
      </p:sp>
      <p:sp>
        <p:nvSpPr>
          <p:cNvPr id="9222" name="Text Box 6"/>
          <p:cNvSpPr txBox="1">
            <a:spLocks noChangeArrowheads="1"/>
          </p:cNvSpPr>
          <p:nvPr/>
        </p:nvSpPr>
        <p:spPr bwMode="auto">
          <a:xfrm>
            <a:off x="4103002" y="4186238"/>
            <a:ext cx="584839"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M-1:</a:t>
            </a:r>
          </a:p>
        </p:txBody>
      </p:sp>
      <p:sp>
        <p:nvSpPr>
          <p:cNvPr id="9223" name="Text Box 7"/>
          <p:cNvSpPr txBox="1">
            <a:spLocks noChangeArrowheads="1"/>
          </p:cNvSpPr>
          <p:nvPr/>
        </p:nvSpPr>
        <p:spPr bwMode="auto">
          <a:xfrm>
            <a:off x="3952619" y="1371600"/>
            <a:ext cx="2243434" cy="306151"/>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Physical (Main) memory</a:t>
            </a:r>
          </a:p>
        </p:txBody>
      </p:sp>
      <p:sp>
        <p:nvSpPr>
          <p:cNvPr id="9226" name="Rectangle 10"/>
          <p:cNvSpPr>
            <a:spLocks noChangeArrowheads="1"/>
          </p:cNvSpPr>
          <p:nvPr/>
        </p:nvSpPr>
        <p:spPr bwMode="auto">
          <a:xfrm>
            <a:off x="1600200" y="246740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sp>
        <p:nvSpPr>
          <p:cNvPr id="9231" name="Text Box 15"/>
          <p:cNvSpPr txBox="1">
            <a:spLocks noChangeArrowheads="1"/>
          </p:cNvSpPr>
          <p:nvPr/>
        </p:nvSpPr>
        <p:spPr bwMode="auto">
          <a:xfrm>
            <a:off x="4343400" y="2122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2:</a:t>
            </a:r>
          </a:p>
        </p:txBody>
      </p:sp>
      <p:sp>
        <p:nvSpPr>
          <p:cNvPr id="9232" name="Text Box 16"/>
          <p:cNvSpPr txBox="1">
            <a:spLocks noChangeArrowheads="1"/>
          </p:cNvSpPr>
          <p:nvPr/>
        </p:nvSpPr>
        <p:spPr bwMode="auto">
          <a:xfrm>
            <a:off x="4341813" y="23510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3:</a:t>
            </a:r>
          </a:p>
        </p:txBody>
      </p:sp>
      <p:sp>
        <p:nvSpPr>
          <p:cNvPr id="9233" name="Rectangle 17"/>
          <p:cNvSpPr>
            <a:spLocks noChangeArrowheads="1"/>
          </p:cNvSpPr>
          <p:nvPr/>
        </p:nvSpPr>
        <p:spPr bwMode="auto">
          <a:xfrm>
            <a:off x="4648200" y="16700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4648200" y="18986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4648200" y="21272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6" name="Rectangle 20"/>
          <p:cNvSpPr>
            <a:spLocks noChangeArrowheads="1"/>
          </p:cNvSpPr>
          <p:nvPr/>
        </p:nvSpPr>
        <p:spPr bwMode="auto">
          <a:xfrm>
            <a:off x="4648200" y="2355850"/>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37" name="Rectangle 21"/>
          <p:cNvSpPr>
            <a:spLocks noChangeArrowheads="1"/>
          </p:cNvSpPr>
          <p:nvPr/>
        </p:nvSpPr>
        <p:spPr bwMode="auto">
          <a:xfrm>
            <a:off x="4648200" y="25844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8" name="Rectangle 22"/>
          <p:cNvSpPr>
            <a:spLocks noChangeArrowheads="1"/>
          </p:cNvSpPr>
          <p:nvPr/>
        </p:nvSpPr>
        <p:spPr bwMode="auto">
          <a:xfrm>
            <a:off x="4648200" y="28130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39" name="Text Box 23"/>
          <p:cNvSpPr txBox="1">
            <a:spLocks noChangeArrowheads="1"/>
          </p:cNvSpPr>
          <p:nvPr/>
        </p:nvSpPr>
        <p:spPr bwMode="auto">
          <a:xfrm>
            <a:off x="4341813" y="25796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4:</a:t>
            </a:r>
          </a:p>
        </p:txBody>
      </p:sp>
      <p:sp>
        <p:nvSpPr>
          <p:cNvPr id="9240" name="Text Box 24"/>
          <p:cNvSpPr txBox="1">
            <a:spLocks noChangeArrowheads="1"/>
          </p:cNvSpPr>
          <p:nvPr/>
        </p:nvSpPr>
        <p:spPr bwMode="auto">
          <a:xfrm>
            <a:off x="4341813" y="28082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5:</a:t>
            </a:r>
          </a:p>
        </p:txBody>
      </p:sp>
      <p:sp>
        <p:nvSpPr>
          <p:cNvPr id="9241" name="Rectangle 25"/>
          <p:cNvSpPr>
            <a:spLocks noChangeArrowheads="1"/>
          </p:cNvSpPr>
          <p:nvPr/>
        </p:nvSpPr>
        <p:spPr bwMode="auto">
          <a:xfrm>
            <a:off x="4648200" y="30416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2" name="Rectangle 26"/>
          <p:cNvSpPr>
            <a:spLocks noChangeArrowheads="1"/>
          </p:cNvSpPr>
          <p:nvPr/>
        </p:nvSpPr>
        <p:spPr bwMode="auto">
          <a:xfrm>
            <a:off x="4648200" y="3270250"/>
            <a:ext cx="914400" cy="228600"/>
          </a:xfrm>
          <a:prstGeom prst="rect">
            <a:avLst/>
          </a:prstGeom>
          <a:solidFill>
            <a:srgbClr val="C0C0C0"/>
          </a:solidFill>
          <a:ln w="19080">
            <a:solidFill>
              <a:schemeClr val="tx1"/>
            </a:solidFill>
            <a:miter lim="800000"/>
            <a:headEnd/>
            <a:tailEnd/>
          </a:ln>
          <a:effectLst/>
        </p:spPr>
        <p:txBody>
          <a:bodyPr wrap="none" anchor="ctr"/>
          <a:lstStyle/>
          <a:p>
            <a:endParaRPr lang="en-US"/>
          </a:p>
        </p:txBody>
      </p:sp>
      <p:sp>
        <p:nvSpPr>
          <p:cNvPr id="9243" name="Text Box 27"/>
          <p:cNvSpPr txBox="1">
            <a:spLocks noChangeArrowheads="1"/>
          </p:cNvSpPr>
          <p:nvPr/>
        </p:nvSpPr>
        <p:spPr bwMode="auto">
          <a:xfrm>
            <a:off x="4341813" y="30368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6:</a:t>
            </a:r>
          </a:p>
        </p:txBody>
      </p:sp>
      <p:sp>
        <p:nvSpPr>
          <p:cNvPr id="9244" name="Text Box 28"/>
          <p:cNvSpPr txBox="1">
            <a:spLocks noChangeArrowheads="1"/>
          </p:cNvSpPr>
          <p:nvPr/>
        </p:nvSpPr>
        <p:spPr bwMode="auto">
          <a:xfrm>
            <a:off x="4343400" y="326548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7:</a:t>
            </a:r>
          </a:p>
        </p:txBody>
      </p:sp>
      <p:sp>
        <p:nvSpPr>
          <p:cNvPr id="9245" name="Rectangle 29"/>
          <p:cNvSpPr>
            <a:spLocks noChangeArrowheads="1"/>
          </p:cNvSpPr>
          <p:nvPr/>
        </p:nvSpPr>
        <p:spPr bwMode="auto">
          <a:xfrm>
            <a:off x="4648200" y="4010025"/>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25" name="Text Box 9"/>
          <p:cNvSpPr txBox="1">
            <a:spLocks noChangeArrowheads="1"/>
          </p:cNvSpPr>
          <p:nvPr/>
        </p:nvSpPr>
        <p:spPr bwMode="auto">
          <a:xfrm>
            <a:off x="2733628" y="2133600"/>
            <a:ext cx="1567353" cy="577929"/>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Physical address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a:t>
            </a:r>
          </a:p>
        </p:txBody>
      </p:sp>
      <p:sp>
        <p:nvSpPr>
          <p:cNvPr id="9247" name="AutoShape 31"/>
          <p:cNvSpPr>
            <a:spLocks/>
          </p:cNvSpPr>
          <p:nvPr/>
        </p:nvSpPr>
        <p:spPr bwMode="auto">
          <a:xfrm>
            <a:off x="5638801" y="2584450"/>
            <a:ext cx="76200" cy="914400"/>
          </a:xfrm>
          <a:prstGeom prst="rightBrace">
            <a:avLst>
              <a:gd name="adj1" fmla="val 100000"/>
              <a:gd name="adj2" fmla="val 50000"/>
            </a:avLst>
          </a:prstGeom>
          <a:noFill/>
          <a:ln w="19050">
            <a:solidFill>
              <a:schemeClr val="tx1"/>
            </a:solidFill>
            <a:miter lim="800000"/>
            <a:headEnd/>
            <a:tailEnd/>
          </a:ln>
          <a:effectLst/>
        </p:spPr>
        <p:txBody>
          <a:bodyPr wrap="none" anchor="ctr"/>
          <a:lstStyle/>
          <a:p>
            <a:endParaRPr lang="en-US"/>
          </a:p>
        </p:txBody>
      </p:sp>
      <p:sp>
        <p:nvSpPr>
          <p:cNvPr id="9248" name="Text Box 32"/>
          <p:cNvSpPr txBox="1">
            <a:spLocks noChangeArrowheads="1"/>
          </p:cNvSpPr>
          <p:nvPr/>
        </p:nvSpPr>
        <p:spPr bwMode="auto">
          <a:xfrm>
            <a:off x="3715726" y="4832740"/>
            <a:ext cx="1069320" cy="33663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Data word</a:t>
            </a:r>
          </a:p>
        </p:txBody>
      </p:sp>
      <p:sp>
        <p:nvSpPr>
          <p:cNvPr id="9249" name="Rectangle 33"/>
          <p:cNvSpPr>
            <a:spLocks noChangeArrowheads="1"/>
          </p:cNvSpPr>
          <p:nvPr/>
        </p:nvSpPr>
        <p:spPr bwMode="auto">
          <a:xfrm>
            <a:off x="4648200" y="3499301"/>
            <a:ext cx="914400" cy="228600"/>
          </a:xfrm>
          <a:prstGeom prst="rect">
            <a:avLst/>
          </a:prstGeom>
          <a:solidFill>
            <a:schemeClr val="bg1">
              <a:lumMod val="95000"/>
            </a:schemeClr>
          </a:solidFill>
          <a:ln w="19080">
            <a:solidFill>
              <a:schemeClr val="tx1"/>
            </a:solidFill>
            <a:miter lim="800000"/>
            <a:headEnd/>
            <a:tailEnd/>
          </a:ln>
          <a:effectLst/>
        </p:spPr>
        <p:txBody>
          <a:bodyPr wrap="none" anchor="ctr"/>
          <a:lstStyle/>
          <a:p>
            <a:endParaRPr lang="en-US"/>
          </a:p>
        </p:txBody>
      </p:sp>
      <p:sp>
        <p:nvSpPr>
          <p:cNvPr id="9250" name="Text Box 34"/>
          <p:cNvSpPr txBox="1">
            <a:spLocks noChangeArrowheads="1"/>
          </p:cNvSpPr>
          <p:nvPr/>
        </p:nvSpPr>
        <p:spPr bwMode="auto">
          <a:xfrm>
            <a:off x="4341813" y="3500438"/>
            <a:ext cx="342785"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rPr>
              <a:t>8:</a:t>
            </a:r>
          </a:p>
        </p:txBody>
      </p:sp>
      <p:sp>
        <p:nvSpPr>
          <p:cNvPr id="9251" name="Rectangle 35"/>
          <p:cNvSpPr>
            <a:spLocks noChangeArrowheads="1"/>
          </p:cNvSpPr>
          <p:nvPr/>
        </p:nvSpPr>
        <p:spPr bwMode="auto">
          <a:xfrm>
            <a:off x="4724400" y="3733800"/>
            <a:ext cx="914400" cy="228600"/>
          </a:xfrm>
          <a:prstGeom prst="rect">
            <a:avLst/>
          </a:prstGeom>
          <a:noFill/>
          <a:ln w="9525">
            <a:noFill/>
            <a:round/>
            <a:headEnd/>
            <a:tailEnd/>
          </a:ln>
          <a:effectLst/>
        </p:spPr>
        <p:txBody>
          <a:bodyPr vert="eaVert" wrap="none" lIns="90360" tIns="44280" rIns="90360" bIns="44280" anchor="ctr"/>
          <a:lstStyle/>
          <a:p>
            <a:pPr algn="ctr" rtl="1">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rPr>
              <a:t>...</a:t>
            </a:r>
          </a:p>
        </p:txBody>
      </p:sp>
      <p:cxnSp>
        <p:nvCxnSpPr>
          <p:cNvPr id="40" name="Straight Arrow Connector 39"/>
          <p:cNvCxnSpPr>
            <a:stCxn id="9226" idx="3"/>
            <a:endCxn id="9239" idx="1"/>
          </p:cNvCxnSpPr>
          <p:nvPr/>
        </p:nvCxnSpPr>
        <p:spPr bwMode="auto">
          <a:xfrm flipV="1">
            <a:off x="2667000" y="2732732"/>
            <a:ext cx="16748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Straight Connector 54"/>
          <p:cNvCxnSpPr/>
          <p:nvPr/>
        </p:nvCxnSpPr>
        <p:spPr bwMode="auto">
          <a:xfrm rot="10800000" flipH="1">
            <a:off x="5791201" y="3041650"/>
            <a:ext cx="533399" cy="1588"/>
          </a:xfrm>
          <a:prstGeom prst="line">
            <a:avLst/>
          </a:prstGeom>
          <a:noFill/>
          <a:ln w="25400"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rot="5400000">
            <a:off x="5403850" y="3956844"/>
            <a:ext cx="1839912" cy="1588"/>
          </a:xfrm>
          <a:prstGeom prst="line">
            <a:avLst/>
          </a:prstGeom>
          <a:noFill/>
          <a:ln w="25400" cap="flat" cmpd="sng" algn="ctr">
            <a:solidFill>
              <a:schemeClr val="tx1"/>
            </a:solidFill>
            <a:prstDash val="solid"/>
            <a:round/>
            <a:headEnd type="none" w="med" len="med"/>
            <a:tailEnd type="none" w="med" len="med"/>
          </a:ln>
          <a:effectLst/>
        </p:spPr>
      </p:cxnSp>
      <p:cxnSp>
        <p:nvCxnSpPr>
          <p:cNvPr id="61" name="Shape 60"/>
          <p:cNvCxnSpPr/>
          <p:nvPr/>
        </p:nvCxnSpPr>
        <p:spPr bwMode="auto">
          <a:xfrm rot="10800000">
            <a:off x="2133602" y="3000809"/>
            <a:ext cx="4189410" cy="1876787"/>
          </a:xfrm>
          <a:prstGeom prst="bentConnector3">
            <a:avLst>
              <a:gd name="adj1" fmla="val 99990"/>
            </a:avLst>
          </a:prstGeom>
          <a:noFill/>
          <a:ln w="25400" cap="flat" cmpd="sng" algn="ctr">
            <a:solidFill>
              <a:schemeClr val="tx1"/>
            </a:solidFill>
            <a:prstDash val="solid"/>
            <a:round/>
            <a:headEnd type="none" w="med" len="med"/>
            <a:tailEnd type="arrow"/>
          </a:ln>
          <a:effectLst/>
        </p:spPr>
      </p:cxnSp>
      <p:sp>
        <p:nvSpPr>
          <p:cNvPr id="35" name="TextBox 34"/>
          <p:cNvSpPr txBox="1"/>
          <p:nvPr/>
        </p:nvSpPr>
        <p:spPr>
          <a:xfrm>
            <a:off x="3352800" y="2667000"/>
            <a:ext cx="307797" cy="338554"/>
          </a:xfrm>
          <a:prstGeom prst="rect">
            <a:avLst/>
          </a:prstGeom>
          <a:noFill/>
        </p:spPr>
        <p:txBody>
          <a:bodyPr wrap="none" rtlCol="0">
            <a:spAutoFit/>
          </a:bodyPr>
          <a:lstStyle/>
          <a:p>
            <a:r>
              <a:rPr lang="en-US" sz="1600" b="0" dirty="0">
                <a:latin typeface="Courier New"/>
                <a:cs typeface="Courier New"/>
              </a:rPr>
              <a:t>4</a:t>
            </a:r>
          </a:p>
        </p:txBody>
      </p:sp>
    </p:spTree>
    <p:extLst>
      <p:ext uri="{BB962C8B-B14F-4D97-AF65-F5344CB8AC3E}">
        <p14:creationId xmlns:p14="http://schemas.microsoft.com/office/powerpoint/2010/main" val="401536684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Spaces</a:t>
            </a:r>
          </a:p>
        </p:txBody>
      </p:sp>
      <p:sp>
        <p:nvSpPr>
          <p:cNvPr id="3" name="Content Placeholder 2"/>
          <p:cNvSpPr>
            <a:spLocks noGrp="1"/>
          </p:cNvSpPr>
          <p:nvPr>
            <p:ph idx="1"/>
          </p:nvPr>
        </p:nvSpPr>
        <p:spPr>
          <a:xfrm>
            <a:off x="396875" y="1362075"/>
            <a:ext cx="8289925" cy="4972050"/>
          </a:xfrm>
        </p:spPr>
        <p:txBody>
          <a:bodyPr/>
          <a:lstStyle/>
          <a:p>
            <a:r>
              <a:rPr lang="en-US" dirty="0">
                <a:solidFill>
                  <a:srgbClr val="990000"/>
                </a:solidFill>
              </a:rPr>
              <a:t>Linear address space: </a:t>
            </a:r>
            <a:r>
              <a:rPr lang="en-US" b="0" dirty="0"/>
              <a:t>Ordered set of contiguous non-negative integer addresses:</a:t>
            </a:r>
            <a:br>
              <a:rPr lang="en-US" b="0" dirty="0"/>
            </a:br>
            <a:r>
              <a:rPr lang="en-US" b="0" dirty="0"/>
              <a:t>		{0, 1, 2, 3 … }</a:t>
            </a:r>
          </a:p>
          <a:p>
            <a:endParaRPr lang="en-US" dirty="0">
              <a:solidFill>
                <a:srgbClr val="990000"/>
              </a:solidFill>
            </a:endParaRPr>
          </a:p>
          <a:p>
            <a:r>
              <a:rPr lang="en-US" dirty="0">
                <a:solidFill>
                  <a:srgbClr val="990000"/>
                </a:solidFill>
              </a:rPr>
              <a:t>Virtual address space: </a:t>
            </a:r>
            <a:r>
              <a:rPr lang="en-US" b="0" dirty="0"/>
              <a:t>Set of N = 2</a:t>
            </a:r>
            <a:r>
              <a:rPr lang="en-US" b="0" baseline="30000" dirty="0"/>
              <a:t>n</a:t>
            </a:r>
            <a:r>
              <a:rPr lang="en-US" b="0" dirty="0"/>
              <a:t> virtual addresses</a:t>
            </a:r>
            <a:br>
              <a:rPr lang="en-US" b="0" dirty="0"/>
            </a:br>
            <a:r>
              <a:rPr lang="en-US" b="0" dirty="0"/>
              <a:t>		{0, 1, 2, 3, …, N-1}</a:t>
            </a:r>
          </a:p>
          <a:p>
            <a:pPr lvl="1"/>
            <a:r>
              <a:rPr lang="en-US" dirty="0"/>
              <a:t>N-bit address space: </a:t>
            </a:r>
            <a:r>
              <a:rPr lang="en-IN" dirty="0"/>
              <a:t>a virtual address space with N = 2</a:t>
            </a:r>
            <a:r>
              <a:rPr lang="en-IN" baseline="30000" dirty="0"/>
              <a:t>n</a:t>
            </a:r>
            <a:r>
              <a:rPr lang="en-IN" dirty="0"/>
              <a:t> addresses </a:t>
            </a:r>
          </a:p>
          <a:p>
            <a:pPr lvl="1"/>
            <a:r>
              <a:rPr lang="en-IN" dirty="0"/>
              <a:t>Modern systems typically support either 32-bit or 64-bit virtual address spaces. </a:t>
            </a:r>
            <a:endParaRPr lang="en-US" b="0" dirty="0"/>
          </a:p>
          <a:p>
            <a:endParaRPr lang="en-US" dirty="0">
              <a:solidFill>
                <a:srgbClr val="990000"/>
              </a:solidFill>
            </a:endParaRPr>
          </a:p>
          <a:p>
            <a:r>
              <a:rPr lang="en-US" dirty="0">
                <a:solidFill>
                  <a:srgbClr val="990000"/>
                </a:solidFill>
              </a:rPr>
              <a:t>Physical address space: </a:t>
            </a:r>
            <a:r>
              <a:rPr lang="en-US" b="0" dirty="0"/>
              <a:t>Set of M = 2</a:t>
            </a:r>
            <a:r>
              <a:rPr lang="en-US" b="0" baseline="30000" dirty="0"/>
              <a:t>m</a:t>
            </a:r>
            <a:r>
              <a:rPr lang="en-US" b="0" dirty="0"/>
              <a:t> physical addresses</a:t>
            </a:r>
            <a:br>
              <a:rPr lang="en-US" b="0" dirty="0"/>
            </a:br>
            <a:r>
              <a:rPr lang="en-US" b="0" dirty="0"/>
              <a:t>		{0, 1, 2, 3, …, M-1}</a:t>
            </a:r>
          </a:p>
          <a:p>
            <a:pPr marL="0" indent="0">
              <a:buNone/>
            </a:pPr>
            <a:endParaRPr lang="en-US" b="0" dirty="0"/>
          </a:p>
        </p:txBody>
      </p:sp>
    </p:spTree>
    <p:extLst>
      <p:ext uri="{BB962C8B-B14F-4D97-AF65-F5344CB8AC3E}">
        <p14:creationId xmlns:p14="http://schemas.microsoft.com/office/powerpoint/2010/main" val="267419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Recall: Caches</a:t>
            </a:r>
          </a:p>
        </p:txBody>
      </p:sp>
      <p:sp>
        <p:nvSpPr>
          <p:cNvPr id="136199" name="Rectangle 7"/>
          <p:cNvSpPr>
            <a:spLocks noGrp="1" noChangeArrowheads="1"/>
          </p:cNvSpPr>
          <p:nvPr>
            <p:ph idx="1"/>
          </p:nvPr>
        </p:nvSpPr>
        <p:spPr>
          <a:xfrm>
            <a:off x="396875" y="1196752"/>
            <a:ext cx="8423597" cy="5184576"/>
          </a:xfrm>
        </p:spPr>
        <p:txBody>
          <a:bodyPr/>
          <a:lstStyle/>
          <a:p>
            <a:r>
              <a:rPr lang="en-US" i="1" dirty="0">
                <a:solidFill>
                  <a:srgbClr val="C0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C00000"/>
                </a:solidFill>
              </a:rPr>
              <a:t>Big Idea (Ideal):  </a:t>
            </a:r>
            <a:r>
              <a:rPr lang="en-US" dirty="0"/>
              <a:t>The memory hierarchy creates a large pool</a:t>
            </a:r>
            <a:br>
              <a:rPr lang="en-US" dirty="0"/>
            </a:br>
            <a:r>
              <a:rPr lang="en-US" dirty="0"/>
              <a:t>of storage that costs as much as the cheap storage near the bottom, but that serves data to programs at the rate of the fast storage near the top.</a:t>
            </a:r>
          </a:p>
          <a:p>
            <a:pPr lvl="1"/>
            <a:endParaRPr lang="en-US" dirty="0"/>
          </a:p>
          <a:p>
            <a:endParaRPr lang="en-US" dirty="0"/>
          </a:p>
        </p:txBody>
      </p:sp>
      <p:sp>
        <p:nvSpPr>
          <p:cNvPr id="4" name="TextBox 3">
            <a:extLst>
              <a:ext uri="{FF2B5EF4-FFF2-40B4-BE49-F238E27FC236}">
                <a16:creationId xmlns:a16="http://schemas.microsoft.com/office/drawing/2014/main" id="{1066D42E-3355-3849-89FA-A477E1A998F7}"/>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326878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p:txBody>
          <a:bodyPr/>
          <a:lstStyle/>
          <a:p>
            <a:r>
              <a:rPr lang="en-US" dirty="0"/>
              <a:t>Address Translation</a:t>
            </a:r>
            <a:br>
              <a:rPr lang="en-US" dirty="0"/>
            </a:br>
            <a:r>
              <a:rPr lang="en-US" dirty="0"/>
              <a:t>Virtual Memory Organization</a:t>
            </a:r>
            <a:br>
              <a:rPr lang="en-US" dirty="0"/>
            </a:br>
            <a:endParaRPr lang="en-US" dirty="0"/>
          </a:p>
        </p:txBody>
      </p:sp>
      <p:sp>
        <p:nvSpPr>
          <p:cNvPr id="4" name="Footer Placeholder 3">
            <a:extLst>
              <a:ext uri="{FF2B5EF4-FFF2-40B4-BE49-F238E27FC236}">
                <a16:creationId xmlns:a16="http://schemas.microsoft.com/office/drawing/2014/main" id="{6398EC62-DF30-324A-9408-98BF4AD91C82}"/>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spTree>
    <p:extLst>
      <p:ext uri="{BB962C8B-B14F-4D97-AF65-F5344CB8AC3E}">
        <p14:creationId xmlns:p14="http://schemas.microsoft.com/office/powerpoint/2010/main" val="31979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A9EDF567-69E9-0F43-A5A1-905A8626CCB3}"/>
              </a:ext>
            </a:extLst>
          </p:cNvPr>
          <p:cNvSpPr>
            <a:spLocks noGrp="1" noChangeArrowheads="1"/>
          </p:cNvSpPr>
          <p:nvPr>
            <p:ph type="title"/>
          </p:nvPr>
        </p:nvSpPr>
        <p:spPr/>
        <p:txBody>
          <a:bodyPr/>
          <a:lstStyle/>
          <a:p>
            <a:r>
              <a:rPr lang="en-US" altLang="en-US" sz="2800" dirty="0">
                <a:ea typeface="ＭＳ Ｐゴシック" panose="020B0600070205080204" pitchFamily="34" charset="-128"/>
              </a:rPr>
              <a:t>A System with Virtual Memory (Page based)</a:t>
            </a:r>
          </a:p>
        </p:txBody>
      </p:sp>
      <p:sp>
        <p:nvSpPr>
          <p:cNvPr id="160771" name="Rectangle 3">
            <a:extLst>
              <a:ext uri="{FF2B5EF4-FFF2-40B4-BE49-F238E27FC236}">
                <a16:creationId xmlns:a16="http://schemas.microsoft.com/office/drawing/2014/main" id="{86C3D86F-41C0-4142-9493-71FF949E5920}"/>
              </a:ext>
            </a:extLst>
          </p:cNvPr>
          <p:cNvSpPr>
            <a:spLocks noGrp="1" noChangeArrowheads="1"/>
          </p:cNvSpPr>
          <p:nvPr>
            <p:ph idx="1"/>
          </p:nvPr>
        </p:nvSpPr>
        <p:spPr/>
        <p:txBody>
          <a:bodyPr/>
          <a:lstStyle/>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altLang="en-US" sz="1600" dirty="0">
              <a:ea typeface="ＭＳ Ｐゴシック" panose="020B0600070205080204" pitchFamily="34" charset="-128"/>
            </a:endParaRPr>
          </a:p>
          <a:p>
            <a:r>
              <a:rPr lang="en-US" altLang="en-US" sz="2000" dirty="0">
                <a:solidFill>
                  <a:srgbClr val="0432FF"/>
                </a:solidFill>
                <a:ea typeface="ＭＳ Ｐゴシック" panose="020B0600070205080204" pitchFamily="34" charset="-128"/>
              </a:rPr>
              <a:t>Address Translation</a:t>
            </a:r>
            <a:r>
              <a:rPr lang="en-US" altLang="en-US" sz="2000" dirty="0">
                <a:ea typeface="ＭＳ Ｐゴシック" panose="020B0600070205080204" pitchFamily="34" charset="-128"/>
              </a:rPr>
              <a:t>: The hardware converts virtual addresses into physical addresses via an OS-managed lookup table (page table)</a:t>
            </a:r>
          </a:p>
        </p:txBody>
      </p:sp>
      <p:grpSp>
        <p:nvGrpSpPr>
          <p:cNvPr id="160772" name="Group 5">
            <a:extLst>
              <a:ext uri="{FF2B5EF4-FFF2-40B4-BE49-F238E27FC236}">
                <a16:creationId xmlns:a16="http://schemas.microsoft.com/office/drawing/2014/main" id="{8CADB16E-9AB5-3A4D-AF86-2144BAA270BF}"/>
              </a:ext>
            </a:extLst>
          </p:cNvPr>
          <p:cNvGrpSpPr>
            <a:grpSpLocks/>
          </p:cNvGrpSpPr>
          <p:nvPr/>
        </p:nvGrpSpPr>
        <p:grpSpPr bwMode="auto">
          <a:xfrm>
            <a:off x="1143000" y="2895600"/>
            <a:ext cx="1143000" cy="1066800"/>
            <a:chOff x="1488" y="1872"/>
            <a:chExt cx="720" cy="672"/>
          </a:xfrm>
        </p:grpSpPr>
        <p:sp>
          <p:nvSpPr>
            <p:cNvPr id="100" name="AutoShape 7">
              <a:extLst>
                <a:ext uri="{FF2B5EF4-FFF2-40B4-BE49-F238E27FC236}">
                  <a16:creationId xmlns:a16="http://schemas.microsoft.com/office/drawing/2014/main" id="{9BFFCFB3-49EF-C446-AD72-16357E04574B}"/>
                </a:ext>
              </a:extLst>
            </p:cNvPr>
            <p:cNvSpPr>
              <a:spLocks noChangeArrowheads="1"/>
            </p:cNvSpPr>
            <p:nvPr/>
          </p:nvSpPr>
          <p:spPr bwMode="auto">
            <a:xfrm>
              <a:off x="1488" y="1872"/>
              <a:ext cx="720" cy="672"/>
            </a:xfrm>
            <a:prstGeom prst="roundRect">
              <a:avLst>
                <a:gd name="adj" fmla="val 38986"/>
              </a:avLst>
            </a:prstGeom>
            <a:solidFill>
              <a:srgbClr val="33CCCC"/>
            </a:solidFill>
            <a:ln w="28575">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01" name="Text Box 8">
              <a:extLst>
                <a:ext uri="{FF2B5EF4-FFF2-40B4-BE49-F238E27FC236}">
                  <a16:creationId xmlns:a16="http://schemas.microsoft.com/office/drawing/2014/main" id="{172E2875-9B5E-7A4E-A739-36E1BBF36BD8}"/>
                </a:ext>
              </a:extLst>
            </p:cNvPr>
            <p:cNvSpPr txBox="1">
              <a:spLocks noChangeArrowheads="1"/>
            </p:cNvSpPr>
            <p:nvPr/>
          </p:nvSpPr>
          <p:spPr bwMode="auto">
            <a:xfrm>
              <a:off x="1632" y="2064"/>
              <a:ext cx="457" cy="23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2000" b="0" dirty="0">
                  <a:solidFill>
                    <a:srgbClr val="003300"/>
                  </a:solidFill>
                  <a:latin typeface="Helvetica" pitchFamily="34" charset="0"/>
                  <a:ea typeface="+mn-ea"/>
                </a:rPr>
                <a:t>CPU</a:t>
              </a:r>
            </a:p>
          </p:txBody>
        </p:sp>
      </p:grpSp>
      <p:grpSp>
        <p:nvGrpSpPr>
          <p:cNvPr id="160773" name="Group 9">
            <a:extLst>
              <a:ext uri="{FF2B5EF4-FFF2-40B4-BE49-F238E27FC236}">
                <a16:creationId xmlns:a16="http://schemas.microsoft.com/office/drawing/2014/main" id="{93741EDD-C5D4-1448-AF2E-02B2BB771791}"/>
              </a:ext>
            </a:extLst>
          </p:cNvPr>
          <p:cNvGrpSpPr>
            <a:grpSpLocks/>
          </p:cNvGrpSpPr>
          <p:nvPr/>
        </p:nvGrpSpPr>
        <p:grpSpPr bwMode="auto">
          <a:xfrm>
            <a:off x="6248400" y="1524000"/>
            <a:ext cx="1752600" cy="3352800"/>
            <a:chOff x="3024" y="1248"/>
            <a:chExt cx="1104" cy="2112"/>
          </a:xfrm>
        </p:grpSpPr>
        <p:sp>
          <p:nvSpPr>
            <p:cNvPr id="103" name="Rectangle 10">
              <a:extLst>
                <a:ext uri="{FF2B5EF4-FFF2-40B4-BE49-F238E27FC236}">
                  <a16:creationId xmlns:a16="http://schemas.microsoft.com/office/drawing/2014/main" id="{FF06AB7E-46AA-AF45-B7CA-D752F5A0521F}"/>
                </a:ext>
              </a:extLst>
            </p:cNvPr>
            <p:cNvSpPr>
              <a:spLocks noChangeArrowheads="1"/>
            </p:cNvSpPr>
            <p:nvPr/>
          </p:nvSpPr>
          <p:spPr bwMode="auto">
            <a:xfrm>
              <a:off x="3072" y="1296"/>
              <a:ext cx="1056" cy="2064"/>
            </a:xfrm>
            <a:prstGeom prst="rect">
              <a:avLst/>
            </a:prstGeom>
            <a:solidFill>
              <a:srgbClr val="000099"/>
            </a:solidFill>
            <a:ln w="19050">
              <a:no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04" name="Rectangle 11">
              <a:extLst>
                <a:ext uri="{FF2B5EF4-FFF2-40B4-BE49-F238E27FC236}">
                  <a16:creationId xmlns:a16="http://schemas.microsoft.com/office/drawing/2014/main" id="{760D4F74-23D2-BD48-BD54-A3914B0A9006}"/>
                </a:ext>
              </a:extLst>
            </p:cNvPr>
            <p:cNvSpPr>
              <a:spLocks noChangeArrowheads="1"/>
            </p:cNvSpPr>
            <p:nvPr/>
          </p:nvSpPr>
          <p:spPr bwMode="auto">
            <a:xfrm>
              <a:off x="3024" y="1248"/>
              <a:ext cx="1056" cy="2064"/>
            </a:xfrm>
            <a:prstGeom prst="rect">
              <a:avLst/>
            </a:prstGeom>
            <a:solidFill>
              <a:srgbClr val="33CCCC"/>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grpSp>
          <p:nvGrpSpPr>
            <p:cNvPr id="160817" name="Group 12">
              <a:extLst>
                <a:ext uri="{FF2B5EF4-FFF2-40B4-BE49-F238E27FC236}">
                  <a16:creationId xmlns:a16="http://schemas.microsoft.com/office/drawing/2014/main" id="{6EE79385-D339-8549-8F24-ED7EF5BBF69D}"/>
                </a:ext>
              </a:extLst>
            </p:cNvPr>
            <p:cNvGrpSpPr>
              <a:grpSpLocks/>
            </p:cNvGrpSpPr>
            <p:nvPr/>
          </p:nvGrpSpPr>
          <p:grpSpPr bwMode="auto">
            <a:xfrm>
              <a:off x="3360" y="1344"/>
              <a:ext cx="576" cy="1872"/>
              <a:chOff x="3360" y="1344"/>
              <a:chExt cx="576" cy="1872"/>
            </a:xfrm>
          </p:grpSpPr>
          <p:sp>
            <p:nvSpPr>
              <p:cNvPr id="109" name="Rectangle 13">
                <a:extLst>
                  <a:ext uri="{FF2B5EF4-FFF2-40B4-BE49-F238E27FC236}">
                    <a16:creationId xmlns:a16="http://schemas.microsoft.com/office/drawing/2014/main" id="{61A937DD-C64E-F54E-997B-C048D67475D0}"/>
                  </a:ext>
                </a:extLst>
              </p:cNvPr>
              <p:cNvSpPr>
                <a:spLocks noChangeArrowheads="1"/>
              </p:cNvSpPr>
              <p:nvPr/>
            </p:nvSpPr>
            <p:spPr bwMode="auto">
              <a:xfrm>
                <a:off x="3360" y="134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0" name="Rectangle 14">
                <a:extLst>
                  <a:ext uri="{FF2B5EF4-FFF2-40B4-BE49-F238E27FC236}">
                    <a16:creationId xmlns:a16="http://schemas.microsoft.com/office/drawing/2014/main" id="{652A278C-C548-884C-A529-5A9C790FFB6A}"/>
                  </a:ext>
                </a:extLst>
              </p:cNvPr>
              <p:cNvSpPr>
                <a:spLocks noChangeArrowheads="1"/>
              </p:cNvSpPr>
              <p:nvPr/>
            </p:nvSpPr>
            <p:spPr bwMode="auto">
              <a:xfrm>
                <a:off x="3360" y="148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1" name="Rectangle 15">
                <a:extLst>
                  <a:ext uri="{FF2B5EF4-FFF2-40B4-BE49-F238E27FC236}">
                    <a16:creationId xmlns:a16="http://schemas.microsoft.com/office/drawing/2014/main" id="{3A16FC74-B589-2B40-928C-54FBBF4BDD52}"/>
                  </a:ext>
                </a:extLst>
              </p:cNvPr>
              <p:cNvSpPr>
                <a:spLocks noChangeArrowheads="1"/>
              </p:cNvSpPr>
              <p:nvPr/>
            </p:nvSpPr>
            <p:spPr bwMode="auto">
              <a:xfrm>
                <a:off x="3360" y="163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2" name="Rectangle 16">
                <a:extLst>
                  <a:ext uri="{FF2B5EF4-FFF2-40B4-BE49-F238E27FC236}">
                    <a16:creationId xmlns:a16="http://schemas.microsoft.com/office/drawing/2014/main" id="{968E0B14-DEFF-4B4C-B8C4-9F12D2AF9723}"/>
                  </a:ext>
                </a:extLst>
              </p:cNvPr>
              <p:cNvSpPr>
                <a:spLocks noChangeArrowheads="1"/>
              </p:cNvSpPr>
              <p:nvPr/>
            </p:nvSpPr>
            <p:spPr bwMode="auto">
              <a:xfrm>
                <a:off x="3360" y="1776"/>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3" name="Rectangle 17">
                <a:extLst>
                  <a:ext uri="{FF2B5EF4-FFF2-40B4-BE49-F238E27FC236}">
                    <a16:creationId xmlns:a16="http://schemas.microsoft.com/office/drawing/2014/main" id="{90CAE5E3-201F-F746-8ADE-F03F8490F1C9}"/>
                  </a:ext>
                </a:extLst>
              </p:cNvPr>
              <p:cNvSpPr>
                <a:spLocks noChangeArrowheads="1"/>
              </p:cNvSpPr>
              <p:nvPr/>
            </p:nvSpPr>
            <p:spPr bwMode="auto">
              <a:xfrm>
                <a:off x="3360" y="1920"/>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4" name="Rectangle 18">
                <a:extLst>
                  <a:ext uri="{FF2B5EF4-FFF2-40B4-BE49-F238E27FC236}">
                    <a16:creationId xmlns:a16="http://schemas.microsoft.com/office/drawing/2014/main" id="{94EB1844-91BF-F947-A8B4-50DF2DA8C812}"/>
                  </a:ext>
                </a:extLst>
              </p:cNvPr>
              <p:cNvSpPr>
                <a:spLocks noChangeArrowheads="1"/>
              </p:cNvSpPr>
              <p:nvPr/>
            </p:nvSpPr>
            <p:spPr bwMode="auto">
              <a:xfrm>
                <a:off x="3360" y="220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5" name="Rectangle 19">
                <a:extLst>
                  <a:ext uri="{FF2B5EF4-FFF2-40B4-BE49-F238E27FC236}">
                    <a16:creationId xmlns:a16="http://schemas.microsoft.com/office/drawing/2014/main" id="{8230882C-FCAC-F34E-8766-86AA231639BC}"/>
                  </a:ext>
                </a:extLst>
              </p:cNvPr>
              <p:cNvSpPr>
                <a:spLocks noChangeArrowheads="1"/>
              </p:cNvSpPr>
              <p:nvPr/>
            </p:nvSpPr>
            <p:spPr bwMode="auto">
              <a:xfrm>
                <a:off x="3360" y="206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6" name="Rectangle 20">
                <a:extLst>
                  <a:ext uri="{FF2B5EF4-FFF2-40B4-BE49-F238E27FC236}">
                    <a16:creationId xmlns:a16="http://schemas.microsoft.com/office/drawing/2014/main" id="{CB9EAD1E-DA42-1242-AE8C-CE00475A6A3E}"/>
                  </a:ext>
                </a:extLst>
              </p:cNvPr>
              <p:cNvSpPr>
                <a:spLocks noChangeArrowheads="1"/>
              </p:cNvSpPr>
              <p:nvPr/>
            </p:nvSpPr>
            <p:spPr bwMode="auto">
              <a:xfrm>
                <a:off x="3360" y="235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7" name="Rectangle 21">
                <a:extLst>
                  <a:ext uri="{FF2B5EF4-FFF2-40B4-BE49-F238E27FC236}">
                    <a16:creationId xmlns:a16="http://schemas.microsoft.com/office/drawing/2014/main" id="{757FDFA2-362B-8B41-9F9D-5801D09F5B62}"/>
                  </a:ext>
                </a:extLst>
              </p:cNvPr>
              <p:cNvSpPr>
                <a:spLocks noChangeArrowheads="1"/>
              </p:cNvSpPr>
              <p:nvPr/>
            </p:nvSpPr>
            <p:spPr bwMode="auto">
              <a:xfrm>
                <a:off x="3360" y="2496"/>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8" name="Rectangle 22">
                <a:extLst>
                  <a:ext uri="{FF2B5EF4-FFF2-40B4-BE49-F238E27FC236}">
                    <a16:creationId xmlns:a16="http://schemas.microsoft.com/office/drawing/2014/main" id="{2375741D-DAB0-8948-9068-0157C359CF82}"/>
                  </a:ext>
                </a:extLst>
              </p:cNvPr>
              <p:cNvSpPr>
                <a:spLocks noChangeArrowheads="1"/>
              </p:cNvSpPr>
              <p:nvPr/>
            </p:nvSpPr>
            <p:spPr bwMode="auto">
              <a:xfrm>
                <a:off x="3360" y="2640"/>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19" name="Rectangle 23">
                <a:extLst>
                  <a:ext uri="{FF2B5EF4-FFF2-40B4-BE49-F238E27FC236}">
                    <a16:creationId xmlns:a16="http://schemas.microsoft.com/office/drawing/2014/main" id="{99547AD2-B9EB-B147-A4F2-D5B1C4792C40}"/>
                  </a:ext>
                </a:extLst>
              </p:cNvPr>
              <p:cNvSpPr>
                <a:spLocks noChangeArrowheads="1"/>
              </p:cNvSpPr>
              <p:nvPr/>
            </p:nvSpPr>
            <p:spPr bwMode="auto">
              <a:xfrm>
                <a:off x="3360" y="278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20" name="Rectangle 24">
                <a:extLst>
                  <a:ext uri="{FF2B5EF4-FFF2-40B4-BE49-F238E27FC236}">
                    <a16:creationId xmlns:a16="http://schemas.microsoft.com/office/drawing/2014/main" id="{1C52A2FF-8EBF-F344-8CBE-C9D605F07BF5}"/>
                  </a:ext>
                </a:extLst>
              </p:cNvPr>
              <p:cNvSpPr>
                <a:spLocks noChangeArrowheads="1"/>
              </p:cNvSpPr>
              <p:nvPr/>
            </p:nvSpPr>
            <p:spPr bwMode="auto">
              <a:xfrm>
                <a:off x="3360" y="307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21" name="Rectangle 25">
                <a:extLst>
                  <a:ext uri="{FF2B5EF4-FFF2-40B4-BE49-F238E27FC236}">
                    <a16:creationId xmlns:a16="http://schemas.microsoft.com/office/drawing/2014/main" id="{19733C72-94AA-764E-AC19-3851BEEE2DBD}"/>
                  </a:ext>
                </a:extLst>
              </p:cNvPr>
              <p:cNvSpPr>
                <a:spLocks noChangeArrowheads="1"/>
              </p:cNvSpPr>
              <p:nvPr/>
            </p:nvSpPr>
            <p:spPr bwMode="auto">
              <a:xfrm>
                <a:off x="3360" y="292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grpSp>
        <p:sp>
          <p:nvSpPr>
            <p:cNvPr id="106" name="Text Box 26">
              <a:extLst>
                <a:ext uri="{FF2B5EF4-FFF2-40B4-BE49-F238E27FC236}">
                  <a16:creationId xmlns:a16="http://schemas.microsoft.com/office/drawing/2014/main" id="{3DBF5802-9E36-954B-9E2F-E43CD4D721DF}"/>
                </a:ext>
              </a:extLst>
            </p:cNvPr>
            <p:cNvSpPr txBox="1">
              <a:spLocks noChangeArrowheads="1"/>
            </p:cNvSpPr>
            <p:nvPr/>
          </p:nvSpPr>
          <p:spPr bwMode="auto">
            <a:xfrm>
              <a:off x="3168" y="1296"/>
              <a:ext cx="277" cy="267"/>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0:</a:t>
              </a:r>
              <a:endParaRPr lang="en-US" sz="2400" b="0">
                <a:solidFill>
                  <a:srgbClr val="003300"/>
                </a:solidFill>
                <a:latin typeface="Helvetica" pitchFamily="34" charset="0"/>
                <a:ea typeface="+mn-ea"/>
              </a:endParaRPr>
            </a:p>
          </p:txBody>
        </p:sp>
        <p:sp>
          <p:nvSpPr>
            <p:cNvPr id="107" name="Text Box 27">
              <a:extLst>
                <a:ext uri="{FF2B5EF4-FFF2-40B4-BE49-F238E27FC236}">
                  <a16:creationId xmlns:a16="http://schemas.microsoft.com/office/drawing/2014/main" id="{F31D7F87-A803-B34E-AA5A-FFA3A1C2F8EB}"/>
                </a:ext>
              </a:extLst>
            </p:cNvPr>
            <p:cNvSpPr txBox="1">
              <a:spLocks noChangeArrowheads="1"/>
            </p:cNvSpPr>
            <p:nvPr/>
          </p:nvSpPr>
          <p:spPr bwMode="auto">
            <a:xfrm>
              <a:off x="3168" y="1440"/>
              <a:ext cx="277" cy="267"/>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1:</a:t>
              </a:r>
              <a:endParaRPr lang="en-US" sz="2400" b="0">
                <a:solidFill>
                  <a:srgbClr val="003300"/>
                </a:solidFill>
                <a:latin typeface="Helvetica" pitchFamily="34" charset="0"/>
                <a:ea typeface="+mn-ea"/>
              </a:endParaRPr>
            </a:p>
          </p:txBody>
        </p:sp>
        <p:sp>
          <p:nvSpPr>
            <p:cNvPr id="108" name="Text Box 28">
              <a:extLst>
                <a:ext uri="{FF2B5EF4-FFF2-40B4-BE49-F238E27FC236}">
                  <a16:creationId xmlns:a16="http://schemas.microsoft.com/office/drawing/2014/main" id="{48F96F54-D252-334D-A549-5F6DE9BE9B49}"/>
                </a:ext>
              </a:extLst>
            </p:cNvPr>
            <p:cNvSpPr txBox="1">
              <a:spLocks noChangeArrowheads="1"/>
            </p:cNvSpPr>
            <p:nvPr/>
          </p:nvSpPr>
          <p:spPr bwMode="auto">
            <a:xfrm>
              <a:off x="3024" y="3024"/>
              <a:ext cx="482" cy="267"/>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N-1:</a:t>
              </a:r>
              <a:endParaRPr lang="en-US" sz="2400" b="0">
                <a:solidFill>
                  <a:srgbClr val="003300"/>
                </a:solidFill>
                <a:latin typeface="Helvetica" pitchFamily="34" charset="0"/>
                <a:ea typeface="+mn-ea"/>
              </a:endParaRPr>
            </a:p>
          </p:txBody>
        </p:sp>
      </p:grpSp>
      <p:sp>
        <p:nvSpPr>
          <p:cNvPr id="122" name="Text Box 29">
            <a:extLst>
              <a:ext uri="{FF2B5EF4-FFF2-40B4-BE49-F238E27FC236}">
                <a16:creationId xmlns:a16="http://schemas.microsoft.com/office/drawing/2014/main" id="{2A0D402D-DC84-1841-9751-75084C824C35}"/>
              </a:ext>
            </a:extLst>
          </p:cNvPr>
          <p:cNvSpPr txBox="1">
            <a:spLocks noChangeArrowheads="1"/>
          </p:cNvSpPr>
          <p:nvPr/>
        </p:nvSpPr>
        <p:spPr bwMode="auto">
          <a:xfrm>
            <a:off x="6141396" y="1065907"/>
            <a:ext cx="2048637" cy="42396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dirty="0">
                <a:solidFill>
                  <a:srgbClr val="003300"/>
                </a:solidFill>
                <a:latin typeface="Helvetica" pitchFamily="34" charset="0"/>
                <a:ea typeface="+mn-ea"/>
              </a:rPr>
              <a:t>Main Memory</a:t>
            </a:r>
          </a:p>
        </p:txBody>
      </p:sp>
      <p:sp>
        <p:nvSpPr>
          <p:cNvPr id="123" name="Rectangle 30">
            <a:extLst>
              <a:ext uri="{FF2B5EF4-FFF2-40B4-BE49-F238E27FC236}">
                <a16:creationId xmlns:a16="http://schemas.microsoft.com/office/drawing/2014/main" id="{6294B643-AAF8-2F48-B0A5-06A083787B46}"/>
              </a:ext>
            </a:extLst>
          </p:cNvPr>
          <p:cNvSpPr>
            <a:spLocks noChangeArrowheads="1"/>
          </p:cNvSpPr>
          <p:nvPr/>
        </p:nvSpPr>
        <p:spPr bwMode="auto">
          <a:xfrm>
            <a:off x="3505200" y="2362200"/>
            <a:ext cx="1219200" cy="2362200"/>
          </a:xfrm>
          <a:prstGeom prst="rect">
            <a:avLst/>
          </a:prstGeom>
          <a:solidFill>
            <a:srgbClr val="000099"/>
          </a:solidFill>
          <a:ln w="19050">
            <a:no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24" name="Rectangle 31">
            <a:extLst>
              <a:ext uri="{FF2B5EF4-FFF2-40B4-BE49-F238E27FC236}">
                <a16:creationId xmlns:a16="http://schemas.microsoft.com/office/drawing/2014/main" id="{40632648-696B-FE47-9A82-DBBF566EB182}"/>
              </a:ext>
            </a:extLst>
          </p:cNvPr>
          <p:cNvSpPr>
            <a:spLocks noChangeArrowheads="1"/>
          </p:cNvSpPr>
          <p:nvPr/>
        </p:nvSpPr>
        <p:spPr bwMode="auto">
          <a:xfrm>
            <a:off x="3429000" y="2286000"/>
            <a:ext cx="1219200" cy="2362200"/>
          </a:xfrm>
          <a:prstGeom prst="rect">
            <a:avLst/>
          </a:prstGeom>
          <a:solidFill>
            <a:srgbClr val="33CCCC"/>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grpSp>
        <p:nvGrpSpPr>
          <p:cNvPr id="160777" name="Group 32">
            <a:extLst>
              <a:ext uri="{FF2B5EF4-FFF2-40B4-BE49-F238E27FC236}">
                <a16:creationId xmlns:a16="http://schemas.microsoft.com/office/drawing/2014/main" id="{798396DC-6804-7D4D-A559-683B8596D9E6}"/>
              </a:ext>
            </a:extLst>
          </p:cNvPr>
          <p:cNvGrpSpPr>
            <a:grpSpLocks/>
          </p:cNvGrpSpPr>
          <p:nvPr/>
        </p:nvGrpSpPr>
        <p:grpSpPr bwMode="auto">
          <a:xfrm>
            <a:off x="3962400" y="2438400"/>
            <a:ext cx="533400" cy="2057400"/>
            <a:chOff x="2688" y="1584"/>
            <a:chExt cx="576" cy="1296"/>
          </a:xfrm>
        </p:grpSpPr>
        <p:sp>
          <p:nvSpPr>
            <p:cNvPr id="126" name="Rectangle 33">
              <a:extLst>
                <a:ext uri="{FF2B5EF4-FFF2-40B4-BE49-F238E27FC236}">
                  <a16:creationId xmlns:a16="http://schemas.microsoft.com/office/drawing/2014/main" id="{272F250D-D828-D24A-A3DF-4212C5A9844D}"/>
                </a:ext>
              </a:extLst>
            </p:cNvPr>
            <p:cNvSpPr>
              <a:spLocks noChangeArrowheads="1"/>
            </p:cNvSpPr>
            <p:nvPr/>
          </p:nvSpPr>
          <p:spPr bwMode="auto">
            <a:xfrm>
              <a:off x="2688" y="158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27" name="Rectangle 34">
              <a:extLst>
                <a:ext uri="{FF2B5EF4-FFF2-40B4-BE49-F238E27FC236}">
                  <a16:creationId xmlns:a16="http://schemas.microsoft.com/office/drawing/2014/main" id="{B2280710-6706-494A-A50D-7CB3D526377D}"/>
                </a:ext>
              </a:extLst>
            </p:cNvPr>
            <p:cNvSpPr>
              <a:spLocks noChangeArrowheads="1"/>
            </p:cNvSpPr>
            <p:nvPr/>
          </p:nvSpPr>
          <p:spPr bwMode="auto">
            <a:xfrm>
              <a:off x="2688" y="172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28" name="Rectangle 35">
              <a:extLst>
                <a:ext uri="{FF2B5EF4-FFF2-40B4-BE49-F238E27FC236}">
                  <a16:creationId xmlns:a16="http://schemas.microsoft.com/office/drawing/2014/main" id="{CD63382A-A379-7D4C-8D54-5CA900328185}"/>
                </a:ext>
              </a:extLst>
            </p:cNvPr>
            <p:cNvSpPr>
              <a:spLocks noChangeArrowheads="1"/>
            </p:cNvSpPr>
            <p:nvPr/>
          </p:nvSpPr>
          <p:spPr bwMode="auto">
            <a:xfrm>
              <a:off x="2688" y="187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29" name="Rectangle 36">
              <a:extLst>
                <a:ext uri="{FF2B5EF4-FFF2-40B4-BE49-F238E27FC236}">
                  <a16:creationId xmlns:a16="http://schemas.microsoft.com/office/drawing/2014/main" id="{3D0210EE-673D-2642-ABA8-C122E3A72D78}"/>
                </a:ext>
              </a:extLst>
            </p:cNvPr>
            <p:cNvSpPr>
              <a:spLocks noChangeArrowheads="1"/>
            </p:cNvSpPr>
            <p:nvPr/>
          </p:nvSpPr>
          <p:spPr bwMode="auto">
            <a:xfrm>
              <a:off x="2688" y="2016"/>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30" name="Rectangle 37">
              <a:extLst>
                <a:ext uri="{FF2B5EF4-FFF2-40B4-BE49-F238E27FC236}">
                  <a16:creationId xmlns:a16="http://schemas.microsoft.com/office/drawing/2014/main" id="{69F3383F-2345-9E4F-9612-7536910E5A8B}"/>
                </a:ext>
              </a:extLst>
            </p:cNvPr>
            <p:cNvSpPr>
              <a:spLocks noChangeArrowheads="1"/>
            </p:cNvSpPr>
            <p:nvPr/>
          </p:nvSpPr>
          <p:spPr bwMode="auto">
            <a:xfrm>
              <a:off x="2688" y="2160"/>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31" name="Rectangle 38">
              <a:extLst>
                <a:ext uri="{FF2B5EF4-FFF2-40B4-BE49-F238E27FC236}">
                  <a16:creationId xmlns:a16="http://schemas.microsoft.com/office/drawing/2014/main" id="{879E4D7B-CA06-E44F-80E2-BC7EEFF237F7}"/>
                </a:ext>
              </a:extLst>
            </p:cNvPr>
            <p:cNvSpPr>
              <a:spLocks noChangeArrowheads="1"/>
            </p:cNvSpPr>
            <p:nvPr/>
          </p:nvSpPr>
          <p:spPr bwMode="auto">
            <a:xfrm>
              <a:off x="2688" y="2448"/>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32" name="Rectangle 39">
              <a:extLst>
                <a:ext uri="{FF2B5EF4-FFF2-40B4-BE49-F238E27FC236}">
                  <a16:creationId xmlns:a16="http://schemas.microsoft.com/office/drawing/2014/main" id="{72D412BB-BFA1-E145-930B-C6804B474313}"/>
                </a:ext>
              </a:extLst>
            </p:cNvPr>
            <p:cNvSpPr>
              <a:spLocks noChangeArrowheads="1"/>
            </p:cNvSpPr>
            <p:nvPr/>
          </p:nvSpPr>
          <p:spPr bwMode="auto">
            <a:xfrm>
              <a:off x="2688" y="2304"/>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33" name="Rectangle 40">
              <a:extLst>
                <a:ext uri="{FF2B5EF4-FFF2-40B4-BE49-F238E27FC236}">
                  <a16:creationId xmlns:a16="http://schemas.microsoft.com/office/drawing/2014/main" id="{643A25CE-C573-EE4A-83F9-B41B24ED37A0}"/>
                </a:ext>
              </a:extLst>
            </p:cNvPr>
            <p:cNvSpPr>
              <a:spLocks noChangeArrowheads="1"/>
            </p:cNvSpPr>
            <p:nvPr/>
          </p:nvSpPr>
          <p:spPr bwMode="auto">
            <a:xfrm>
              <a:off x="2688" y="2592"/>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34" name="Rectangle 41">
              <a:extLst>
                <a:ext uri="{FF2B5EF4-FFF2-40B4-BE49-F238E27FC236}">
                  <a16:creationId xmlns:a16="http://schemas.microsoft.com/office/drawing/2014/main" id="{A72B2992-B3C8-8D4D-8D16-A06B25A7D08D}"/>
                </a:ext>
              </a:extLst>
            </p:cNvPr>
            <p:cNvSpPr>
              <a:spLocks noChangeArrowheads="1"/>
            </p:cNvSpPr>
            <p:nvPr/>
          </p:nvSpPr>
          <p:spPr bwMode="auto">
            <a:xfrm>
              <a:off x="2688" y="2736"/>
              <a:ext cx="576" cy="144"/>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grpSp>
      <p:sp>
        <p:nvSpPr>
          <p:cNvPr id="135" name="Text Box 42">
            <a:extLst>
              <a:ext uri="{FF2B5EF4-FFF2-40B4-BE49-F238E27FC236}">
                <a16:creationId xmlns:a16="http://schemas.microsoft.com/office/drawing/2014/main" id="{6386E73A-43F0-264F-A121-64169D4FB269}"/>
              </a:ext>
            </a:extLst>
          </p:cNvPr>
          <p:cNvSpPr txBox="1">
            <a:spLocks noChangeArrowheads="1"/>
          </p:cNvSpPr>
          <p:nvPr/>
        </p:nvSpPr>
        <p:spPr bwMode="auto">
          <a:xfrm>
            <a:off x="3657600" y="2362200"/>
            <a:ext cx="439222" cy="42396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0:</a:t>
            </a:r>
            <a:endParaRPr lang="en-US" sz="2400" b="0">
              <a:solidFill>
                <a:srgbClr val="003300"/>
              </a:solidFill>
              <a:latin typeface="Helvetica" pitchFamily="34" charset="0"/>
              <a:ea typeface="+mn-ea"/>
            </a:endParaRPr>
          </a:p>
        </p:txBody>
      </p:sp>
      <p:sp>
        <p:nvSpPr>
          <p:cNvPr id="138" name="Text Box 43">
            <a:extLst>
              <a:ext uri="{FF2B5EF4-FFF2-40B4-BE49-F238E27FC236}">
                <a16:creationId xmlns:a16="http://schemas.microsoft.com/office/drawing/2014/main" id="{EF7FA135-2A3C-2D43-A1C1-86D672DF107A}"/>
              </a:ext>
            </a:extLst>
          </p:cNvPr>
          <p:cNvSpPr txBox="1">
            <a:spLocks noChangeArrowheads="1"/>
          </p:cNvSpPr>
          <p:nvPr/>
        </p:nvSpPr>
        <p:spPr bwMode="auto">
          <a:xfrm>
            <a:off x="3657600" y="2590800"/>
            <a:ext cx="439222" cy="42396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1:</a:t>
            </a:r>
            <a:endParaRPr lang="en-US" sz="2400" b="0">
              <a:solidFill>
                <a:srgbClr val="003300"/>
              </a:solidFill>
              <a:latin typeface="Helvetica" pitchFamily="34" charset="0"/>
              <a:ea typeface="+mn-ea"/>
            </a:endParaRPr>
          </a:p>
        </p:txBody>
      </p:sp>
      <p:sp>
        <p:nvSpPr>
          <p:cNvPr id="148" name="Text Box 44">
            <a:extLst>
              <a:ext uri="{FF2B5EF4-FFF2-40B4-BE49-F238E27FC236}">
                <a16:creationId xmlns:a16="http://schemas.microsoft.com/office/drawing/2014/main" id="{A5C8D6EE-32E0-0F48-822E-12A8D3A48E19}"/>
              </a:ext>
            </a:extLst>
          </p:cNvPr>
          <p:cNvSpPr txBox="1">
            <a:spLocks noChangeArrowheads="1"/>
          </p:cNvSpPr>
          <p:nvPr/>
        </p:nvSpPr>
        <p:spPr bwMode="auto">
          <a:xfrm>
            <a:off x="3429000" y="4191000"/>
            <a:ext cx="746998" cy="42396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P-1:</a:t>
            </a:r>
            <a:endParaRPr lang="en-US" sz="2400" b="0">
              <a:solidFill>
                <a:srgbClr val="003300"/>
              </a:solidFill>
              <a:latin typeface="Helvetica" pitchFamily="34" charset="0"/>
              <a:ea typeface="+mn-ea"/>
            </a:endParaRPr>
          </a:p>
        </p:txBody>
      </p:sp>
      <p:sp>
        <p:nvSpPr>
          <p:cNvPr id="149" name="Text Box 45">
            <a:extLst>
              <a:ext uri="{FF2B5EF4-FFF2-40B4-BE49-F238E27FC236}">
                <a16:creationId xmlns:a16="http://schemas.microsoft.com/office/drawing/2014/main" id="{EA250CFB-F2E7-C64F-9C60-4FD93AD465AA}"/>
              </a:ext>
            </a:extLst>
          </p:cNvPr>
          <p:cNvSpPr txBox="1">
            <a:spLocks noChangeArrowheads="1"/>
          </p:cNvSpPr>
          <p:nvPr/>
        </p:nvSpPr>
        <p:spPr bwMode="auto">
          <a:xfrm>
            <a:off x="3413125" y="1873250"/>
            <a:ext cx="1718996" cy="42396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Page Table</a:t>
            </a:r>
          </a:p>
        </p:txBody>
      </p:sp>
      <p:sp>
        <p:nvSpPr>
          <p:cNvPr id="150" name="Line 46">
            <a:extLst>
              <a:ext uri="{FF2B5EF4-FFF2-40B4-BE49-F238E27FC236}">
                <a16:creationId xmlns:a16="http://schemas.microsoft.com/office/drawing/2014/main" id="{53824555-3F6A-5A47-BBA8-1B4A82B3EF68}"/>
              </a:ext>
            </a:extLst>
          </p:cNvPr>
          <p:cNvSpPr>
            <a:spLocks noChangeShapeType="1"/>
          </p:cNvSpPr>
          <p:nvPr/>
        </p:nvSpPr>
        <p:spPr bwMode="auto">
          <a:xfrm flipV="1">
            <a:off x="2286000" y="3048000"/>
            <a:ext cx="1676400" cy="228600"/>
          </a:xfrm>
          <a:prstGeom prst="line">
            <a:avLst/>
          </a:prstGeom>
          <a:noFill/>
          <a:ln w="57150">
            <a:solidFill>
              <a:srgbClr val="000066"/>
            </a:solidFill>
            <a:round/>
            <a:headEnd/>
            <a:tailEnd type="triangle" w="med" len="me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51" name="Oval 47">
            <a:extLst>
              <a:ext uri="{FF2B5EF4-FFF2-40B4-BE49-F238E27FC236}">
                <a16:creationId xmlns:a16="http://schemas.microsoft.com/office/drawing/2014/main" id="{324BBF0C-F967-D44A-A6F4-C692ADDB264C}"/>
              </a:ext>
            </a:extLst>
          </p:cNvPr>
          <p:cNvSpPr>
            <a:spLocks noChangeArrowheads="1"/>
          </p:cNvSpPr>
          <p:nvPr/>
        </p:nvSpPr>
        <p:spPr bwMode="auto">
          <a:xfrm>
            <a:off x="4171950" y="2924175"/>
            <a:ext cx="152400" cy="152400"/>
          </a:xfrm>
          <a:prstGeom prst="ellipse">
            <a:avLst/>
          </a:prstGeom>
          <a:solidFill>
            <a:srgbClr val="000000"/>
          </a:solidFill>
          <a:ln w="12700">
            <a:solidFill>
              <a:srgbClr val="000066"/>
            </a:solidFill>
            <a:round/>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52" name="Oval 48">
            <a:extLst>
              <a:ext uri="{FF2B5EF4-FFF2-40B4-BE49-F238E27FC236}">
                <a16:creationId xmlns:a16="http://schemas.microsoft.com/office/drawing/2014/main" id="{9DE4B6C9-16D8-DD49-9A89-8B638A62D257}"/>
              </a:ext>
            </a:extLst>
          </p:cNvPr>
          <p:cNvSpPr>
            <a:spLocks noChangeArrowheads="1"/>
          </p:cNvSpPr>
          <p:nvPr/>
        </p:nvSpPr>
        <p:spPr bwMode="auto">
          <a:xfrm>
            <a:off x="4181475" y="3848100"/>
            <a:ext cx="152400" cy="152400"/>
          </a:xfrm>
          <a:prstGeom prst="ellipse">
            <a:avLst/>
          </a:prstGeom>
          <a:solidFill>
            <a:srgbClr val="000000"/>
          </a:solidFill>
          <a:ln w="12700">
            <a:solidFill>
              <a:srgbClr val="000066"/>
            </a:solidFill>
            <a:round/>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53" name="Line 49">
            <a:extLst>
              <a:ext uri="{FF2B5EF4-FFF2-40B4-BE49-F238E27FC236}">
                <a16:creationId xmlns:a16="http://schemas.microsoft.com/office/drawing/2014/main" id="{0A3620C0-62FE-C340-BF7E-38EBEE0B1CAD}"/>
              </a:ext>
            </a:extLst>
          </p:cNvPr>
          <p:cNvSpPr>
            <a:spLocks noChangeShapeType="1"/>
          </p:cNvSpPr>
          <p:nvPr/>
        </p:nvSpPr>
        <p:spPr bwMode="auto">
          <a:xfrm>
            <a:off x="4257675" y="3009900"/>
            <a:ext cx="2486025" cy="863600"/>
          </a:xfrm>
          <a:prstGeom prst="line">
            <a:avLst/>
          </a:prstGeom>
          <a:noFill/>
          <a:ln w="57150">
            <a:solidFill>
              <a:srgbClr val="000066"/>
            </a:solidFill>
            <a:round/>
            <a:headEnd/>
            <a:tailEnd type="triangle" w="med" len="me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54" name="Line 50">
            <a:extLst>
              <a:ext uri="{FF2B5EF4-FFF2-40B4-BE49-F238E27FC236}">
                <a16:creationId xmlns:a16="http://schemas.microsoft.com/office/drawing/2014/main" id="{A314EA0E-EF25-B34B-9E53-B128FFA5A9C7}"/>
              </a:ext>
            </a:extLst>
          </p:cNvPr>
          <p:cNvSpPr>
            <a:spLocks noChangeShapeType="1"/>
          </p:cNvSpPr>
          <p:nvPr/>
        </p:nvSpPr>
        <p:spPr bwMode="auto">
          <a:xfrm flipV="1">
            <a:off x="4267200" y="2743200"/>
            <a:ext cx="2514600" cy="1143000"/>
          </a:xfrm>
          <a:prstGeom prst="line">
            <a:avLst/>
          </a:prstGeom>
          <a:noFill/>
          <a:ln w="57150">
            <a:solidFill>
              <a:srgbClr val="000066"/>
            </a:solidFill>
            <a:round/>
            <a:headEnd/>
            <a:tailEnd type="triangle" w="med" len="me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55" name="Line 51">
            <a:extLst>
              <a:ext uri="{FF2B5EF4-FFF2-40B4-BE49-F238E27FC236}">
                <a16:creationId xmlns:a16="http://schemas.microsoft.com/office/drawing/2014/main" id="{7F7B9CB6-608A-EF4A-972D-63D63DF75276}"/>
              </a:ext>
            </a:extLst>
          </p:cNvPr>
          <p:cNvSpPr>
            <a:spLocks noChangeShapeType="1"/>
          </p:cNvSpPr>
          <p:nvPr/>
        </p:nvSpPr>
        <p:spPr bwMode="auto">
          <a:xfrm flipH="1" flipV="1">
            <a:off x="2286000" y="3581400"/>
            <a:ext cx="1676400" cy="304800"/>
          </a:xfrm>
          <a:prstGeom prst="line">
            <a:avLst/>
          </a:prstGeom>
          <a:noFill/>
          <a:ln w="57150">
            <a:solidFill>
              <a:srgbClr val="000066"/>
            </a:solidFill>
            <a:round/>
            <a:headEnd type="triangle" w="med" len="me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grpSp>
        <p:nvGrpSpPr>
          <p:cNvPr id="160788" name="Group 52">
            <a:extLst>
              <a:ext uri="{FF2B5EF4-FFF2-40B4-BE49-F238E27FC236}">
                <a16:creationId xmlns:a16="http://schemas.microsoft.com/office/drawing/2014/main" id="{DF3CF314-8E17-524F-B122-A6028FF874A6}"/>
              </a:ext>
            </a:extLst>
          </p:cNvPr>
          <p:cNvGrpSpPr>
            <a:grpSpLocks/>
          </p:cNvGrpSpPr>
          <p:nvPr/>
        </p:nvGrpSpPr>
        <p:grpSpPr bwMode="auto">
          <a:xfrm>
            <a:off x="3962400" y="4038600"/>
            <a:ext cx="533400" cy="228600"/>
            <a:chOff x="2496" y="2688"/>
            <a:chExt cx="336" cy="144"/>
          </a:xfrm>
        </p:grpSpPr>
        <p:sp>
          <p:nvSpPr>
            <p:cNvPr id="158" name="Line 53">
              <a:extLst>
                <a:ext uri="{FF2B5EF4-FFF2-40B4-BE49-F238E27FC236}">
                  <a16:creationId xmlns:a16="http://schemas.microsoft.com/office/drawing/2014/main" id="{F411701B-4770-EB48-A12F-B6968CE12859}"/>
                </a:ext>
              </a:extLst>
            </p:cNvPr>
            <p:cNvSpPr>
              <a:spLocks noChangeShapeType="1"/>
            </p:cNvSpPr>
            <p:nvPr/>
          </p:nvSpPr>
          <p:spPr bwMode="auto">
            <a:xfrm flipV="1">
              <a:off x="2496" y="2688"/>
              <a:ext cx="336" cy="144"/>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59" name="Line 54">
              <a:extLst>
                <a:ext uri="{FF2B5EF4-FFF2-40B4-BE49-F238E27FC236}">
                  <a16:creationId xmlns:a16="http://schemas.microsoft.com/office/drawing/2014/main" id="{CD73FDAF-CCE8-8142-BC6A-CF30658ECCA1}"/>
                </a:ext>
              </a:extLst>
            </p:cNvPr>
            <p:cNvSpPr>
              <a:spLocks noChangeShapeType="1"/>
            </p:cNvSpPr>
            <p:nvPr/>
          </p:nvSpPr>
          <p:spPr bwMode="auto">
            <a:xfrm flipH="1" flipV="1">
              <a:off x="2496" y="2688"/>
              <a:ext cx="336" cy="144"/>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grpSp>
      <p:grpSp>
        <p:nvGrpSpPr>
          <p:cNvPr id="160789" name="Group 55">
            <a:extLst>
              <a:ext uri="{FF2B5EF4-FFF2-40B4-BE49-F238E27FC236}">
                <a16:creationId xmlns:a16="http://schemas.microsoft.com/office/drawing/2014/main" id="{8067EC77-1AE9-8048-BC56-705BA4101B80}"/>
              </a:ext>
            </a:extLst>
          </p:cNvPr>
          <p:cNvGrpSpPr>
            <a:grpSpLocks/>
          </p:cNvGrpSpPr>
          <p:nvPr/>
        </p:nvGrpSpPr>
        <p:grpSpPr bwMode="auto">
          <a:xfrm>
            <a:off x="3962400" y="3352800"/>
            <a:ext cx="533400" cy="228600"/>
            <a:chOff x="2496" y="2688"/>
            <a:chExt cx="336" cy="144"/>
          </a:xfrm>
        </p:grpSpPr>
        <p:sp>
          <p:nvSpPr>
            <p:cNvPr id="162" name="Line 56">
              <a:extLst>
                <a:ext uri="{FF2B5EF4-FFF2-40B4-BE49-F238E27FC236}">
                  <a16:creationId xmlns:a16="http://schemas.microsoft.com/office/drawing/2014/main" id="{8C36890A-FD85-7D4B-8F9F-45E32AFBAAB3}"/>
                </a:ext>
              </a:extLst>
            </p:cNvPr>
            <p:cNvSpPr>
              <a:spLocks noChangeShapeType="1"/>
            </p:cNvSpPr>
            <p:nvPr/>
          </p:nvSpPr>
          <p:spPr bwMode="auto">
            <a:xfrm flipV="1">
              <a:off x="2496" y="2688"/>
              <a:ext cx="336" cy="144"/>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63" name="Line 57">
              <a:extLst>
                <a:ext uri="{FF2B5EF4-FFF2-40B4-BE49-F238E27FC236}">
                  <a16:creationId xmlns:a16="http://schemas.microsoft.com/office/drawing/2014/main" id="{C3589F82-FDE9-F94F-837C-885E3F57BDBA}"/>
                </a:ext>
              </a:extLst>
            </p:cNvPr>
            <p:cNvSpPr>
              <a:spLocks noChangeShapeType="1"/>
            </p:cNvSpPr>
            <p:nvPr/>
          </p:nvSpPr>
          <p:spPr bwMode="auto">
            <a:xfrm flipH="1" flipV="1">
              <a:off x="2496" y="2688"/>
              <a:ext cx="336" cy="144"/>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grpSp>
      <p:grpSp>
        <p:nvGrpSpPr>
          <p:cNvPr id="160790" name="Group 58">
            <a:extLst>
              <a:ext uri="{FF2B5EF4-FFF2-40B4-BE49-F238E27FC236}">
                <a16:creationId xmlns:a16="http://schemas.microsoft.com/office/drawing/2014/main" id="{668D4519-6E5B-8348-BEAB-C17D764BCB88}"/>
              </a:ext>
            </a:extLst>
          </p:cNvPr>
          <p:cNvGrpSpPr>
            <a:grpSpLocks/>
          </p:cNvGrpSpPr>
          <p:nvPr/>
        </p:nvGrpSpPr>
        <p:grpSpPr bwMode="auto">
          <a:xfrm>
            <a:off x="4800600" y="4800600"/>
            <a:ext cx="1295400" cy="666750"/>
            <a:chOff x="2592" y="3264"/>
            <a:chExt cx="816" cy="420"/>
          </a:xfrm>
        </p:grpSpPr>
        <p:sp>
          <p:nvSpPr>
            <p:cNvPr id="165" name="Rectangle 59">
              <a:extLst>
                <a:ext uri="{FF2B5EF4-FFF2-40B4-BE49-F238E27FC236}">
                  <a16:creationId xmlns:a16="http://schemas.microsoft.com/office/drawing/2014/main" id="{B1FC6EF1-05BF-0D4A-BA3C-781E20F5D618}"/>
                </a:ext>
              </a:extLst>
            </p:cNvPr>
            <p:cNvSpPr>
              <a:spLocks noChangeArrowheads="1"/>
            </p:cNvSpPr>
            <p:nvPr/>
          </p:nvSpPr>
          <p:spPr bwMode="auto">
            <a:xfrm>
              <a:off x="2592" y="3360"/>
              <a:ext cx="816" cy="240"/>
            </a:xfrm>
            <a:prstGeom prst="rect">
              <a:avLst/>
            </a:prstGeom>
            <a:solidFill>
              <a:srgbClr val="33CCCC"/>
            </a:solidFill>
            <a:ln w="25400">
              <a:noFill/>
              <a:miter lim="800000"/>
              <a:headEnd/>
              <a:tailEnd/>
            </a:ln>
            <a:effectLst/>
          </p:spPr>
          <p:txBody>
            <a:bodyPr wrap="none" anchor="ctr"/>
            <a:lstStyle/>
            <a:p>
              <a:pPr algn="ctr" eaLnBrk="0" hangingPunct="0">
                <a:lnSpc>
                  <a:spcPct val="90000"/>
                </a:lnSpc>
                <a:defRPr/>
              </a:pPr>
              <a:endParaRPr lang="en-US" sz="1400" b="0">
                <a:solidFill>
                  <a:srgbClr val="000066"/>
                </a:solidFill>
                <a:latin typeface="Helvetica" pitchFamily="34" charset="0"/>
                <a:ea typeface="+mn-ea"/>
              </a:endParaRPr>
            </a:p>
          </p:txBody>
        </p:sp>
        <p:grpSp>
          <p:nvGrpSpPr>
            <p:cNvPr id="160797" name="Group 60">
              <a:extLst>
                <a:ext uri="{FF2B5EF4-FFF2-40B4-BE49-F238E27FC236}">
                  <a16:creationId xmlns:a16="http://schemas.microsoft.com/office/drawing/2014/main" id="{16B00941-67B8-1E43-9ACA-E9EE294E0347}"/>
                </a:ext>
              </a:extLst>
            </p:cNvPr>
            <p:cNvGrpSpPr>
              <a:grpSpLocks/>
            </p:cNvGrpSpPr>
            <p:nvPr/>
          </p:nvGrpSpPr>
          <p:grpSpPr bwMode="auto">
            <a:xfrm>
              <a:off x="2592" y="3264"/>
              <a:ext cx="816" cy="420"/>
              <a:chOff x="2592" y="3264"/>
              <a:chExt cx="816" cy="420"/>
            </a:xfrm>
          </p:grpSpPr>
          <p:sp>
            <p:nvSpPr>
              <p:cNvPr id="167" name="Oval 61">
                <a:extLst>
                  <a:ext uri="{FF2B5EF4-FFF2-40B4-BE49-F238E27FC236}">
                    <a16:creationId xmlns:a16="http://schemas.microsoft.com/office/drawing/2014/main" id="{CA66DF46-71D8-B14E-8F05-FB0542C1D233}"/>
                  </a:ext>
                </a:extLst>
              </p:cNvPr>
              <p:cNvSpPr>
                <a:spLocks noChangeArrowheads="1"/>
              </p:cNvSpPr>
              <p:nvPr/>
            </p:nvSpPr>
            <p:spPr bwMode="auto">
              <a:xfrm>
                <a:off x="2592" y="3264"/>
                <a:ext cx="816" cy="192"/>
              </a:xfrm>
              <a:prstGeom prst="ellipse">
                <a:avLst/>
              </a:prstGeom>
              <a:solidFill>
                <a:srgbClr val="33CCCC"/>
              </a:solidFill>
              <a:ln w="19050">
                <a:solidFill>
                  <a:srgbClr val="000066"/>
                </a:solidFill>
                <a:round/>
                <a:headEnd/>
                <a:tailEnd/>
              </a:ln>
              <a:effectLst/>
            </p:spPr>
            <p:txBody>
              <a:bodyPr wrap="none"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68" name="Line 62">
                <a:extLst>
                  <a:ext uri="{FF2B5EF4-FFF2-40B4-BE49-F238E27FC236}">
                    <a16:creationId xmlns:a16="http://schemas.microsoft.com/office/drawing/2014/main" id="{7443F563-67D1-5E45-BD9E-9EF5A2003ADC}"/>
                  </a:ext>
                </a:extLst>
              </p:cNvPr>
              <p:cNvSpPr>
                <a:spLocks noChangeShapeType="1"/>
              </p:cNvSpPr>
              <p:nvPr/>
            </p:nvSpPr>
            <p:spPr bwMode="auto">
              <a:xfrm>
                <a:off x="2592" y="3360"/>
                <a:ext cx="0" cy="240"/>
              </a:xfrm>
              <a:prstGeom prst="line">
                <a:avLst/>
              </a:prstGeom>
              <a:noFill/>
              <a:ln w="19050">
                <a:solidFill>
                  <a:srgbClr val="000066"/>
                </a:solidFill>
                <a:round/>
                <a:headEnd/>
                <a:tailEnd/>
              </a:ln>
              <a:effectLst/>
            </p:spPr>
            <p:txBody>
              <a:bodyPr wrap="none"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69" name="Line 63">
                <a:extLst>
                  <a:ext uri="{FF2B5EF4-FFF2-40B4-BE49-F238E27FC236}">
                    <a16:creationId xmlns:a16="http://schemas.microsoft.com/office/drawing/2014/main" id="{7347AF23-6765-D649-9840-2659BCD3AC00}"/>
                  </a:ext>
                </a:extLst>
              </p:cNvPr>
              <p:cNvSpPr>
                <a:spLocks noChangeShapeType="1"/>
              </p:cNvSpPr>
              <p:nvPr/>
            </p:nvSpPr>
            <p:spPr bwMode="auto">
              <a:xfrm>
                <a:off x="3408" y="3360"/>
                <a:ext cx="0" cy="240"/>
              </a:xfrm>
              <a:prstGeom prst="line">
                <a:avLst/>
              </a:prstGeom>
              <a:noFill/>
              <a:ln w="19050">
                <a:solidFill>
                  <a:srgbClr val="000066"/>
                </a:solidFill>
                <a:round/>
                <a:headEnd/>
                <a:tailEnd/>
              </a:ln>
              <a:effectLst/>
            </p:spPr>
            <p:txBody>
              <a:bodyPr wrap="none"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70" name="Freeform 64">
                <a:extLst>
                  <a:ext uri="{FF2B5EF4-FFF2-40B4-BE49-F238E27FC236}">
                    <a16:creationId xmlns:a16="http://schemas.microsoft.com/office/drawing/2014/main" id="{28C804D9-B163-6741-94CD-E26CDCE257D7}"/>
                  </a:ext>
                </a:extLst>
              </p:cNvPr>
              <p:cNvSpPr>
                <a:spLocks/>
              </p:cNvSpPr>
              <p:nvPr/>
            </p:nvSpPr>
            <p:spPr bwMode="auto">
              <a:xfrm>
                <a:off x="2592" y="3600"/>
                <a:ext cx="816" cy="84"/>
              </a:xfrm>
              <a:custGeom>
                <a:avLst/>
                <a:gdLst/>
                <a:ahLst/>
                <a:cxnLst>
                  <a:cxn ang="0">
                    <a:pos x="0" y="0"/>
                  </a:cxn>
                  <a:cxn ang="0">
                    <a:pos x="150" y="60"/>
                  </a:cxn>
                  <a:cxn ang="0">
                    <a:pos x="414" y="84"/>
                  </a:cxn>
                  <a:cxn ang="0">
                    <a:pos x="678" y="60"/>
                  </a:cxn>
                  <a:cxn ang="0">
                    <a:pos x="816" y="0"/>
                  </a:cxn>
                </a:cxnLst>
                <a:rect l="0" t="0" r="r" b="b"/>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solidFill>
                <a:srgbClr val="33CCCC"/>
              </a:solidFill>
              <a:ln w="19050" cap="flat" cmpd="sng">
                <a:solidFill>
                  <a:srgbClr val="000066"/>
                </a:solidFill>
                <a:prstDash val="solid"/>
                <a:round/>
                <a:headEnd type="none" w="med" len="med"/>
                <a:tailEnd type="none" w="med" len="med"/>
              </a:ln>
              <a:effectLst/>
            </p:spPr>
            <p:txBody>
              <a:bodyPr wrap="none" anchor="ctr"/>
              <a:lstStyle/>
              <a:p>
                <a:pPr algn="ctr" eaLnBrk="0" hangingPunct="0">
                  <a:lnSpc>
                    <a:spcPct val="90000"/>
                  </a:lnSpc>
                  <a:defRPr/>
                </a:pPr>
                <a:endParaRPr lang="en-US" sz="1400" b="0">
                  <a:solidFill>
                    <a:srgbClr val="000066"/>
                  </a:solidFill>
                  <a:latin typeface="Helvetica" pitchFamily="34" charset="0"/>
                  <a:ea typeface="+mn-ea"/>
                </a:endParaRPr>
              </a:p>
            </p:txBody>
          </p:sp>
        </p:grpSp>
      </p:grpSp>
      <p:sp>
        <p:nvSpPr>
          <p:cNvPr id="172" name="Text Box 65">
            <a:extLst>
              <a:ext uri="{FF2B5EF4-FFF2-40B4-BE49-F238E27FC236}">
                <a16:creationId xmlns:a16="http://schemas.microsoft.com/office/drawing/2014/main" id="{021E2443-565A-5F4F-9B60-CE71FF20CE5B}"/>
              </a:ext>
            </a:extLst>
          </p:cNvPr>
          <p:cNvSpPr txBox="1">
            <a:spLocks noChangeArrowheads="1"/>
          </p:cNvSpPr>
          <p:nvPr/>
        </p:nvSpPr>
        <p:spPr bwMode="auto">
          <a:xfrm>
            <a:off x="5105400" y="5105400"/>
            <a:ext cx="782264" cy="423962"/>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b="0">
                <a:solidFill>
                  <a:srgbClr val="003300"/>
                </a:solidFill>
                <a:latin typeface="Helvetica" pitchFamily="34" charset="0"/>
                <a:ea typeface="+mn-ea"/>
              </a:rPr>
              <a:t>Disk</a:t>
            </a:r>
          </a:p>
        </p:txBody>
      </p:sp>
      <p:sp>
        <p:nvSpPr>
          <p:cNvPr id="173" name="Freeform 66">
            <a:extLst>
              <a:ext uri="{FF2B5EF4-FFF2-40B4-BE49-F238E27FC236}">
                <a16:creationId xmlns:a16="http://schemas.microsoft.com/office/drawing/2014/main" id="{0E36073F-A3A6-684C-ACD2-999E82845F20}"/>
              </a:ext>
            </a:extLst>
          </p:cNvPr>
          <p:cNvSpPr>
            <a:spLocks/>
          </p:cNvSpPr>
          <p:nvPr/>
        </p:nvSpPr>
        <p:spPr bwMode="auto">
          <a:xfrm>
            <a:off x="4238625" y="3476625"/>
            <a:ext cx="1296988" cy="1323975"/>
          </a:xfrm>
          <a:custGeom>
            <a:avLst/>
            <a:gdLst/>
            <a:ahLst/>
            <a:cxnLst>
              <a:cxn ang="0">
                <a:pos x="0" y="0"/>
              </a:cxn>
              <a:cxn ang="0">
                <a:pos x="348" y="42"/>
              </a:cxn>
              <a:cxn ang="0">
                <a:pos x="630" y="198"/>
              </a:cxn>
              <a:cxn ang="0">
                <a:pos x="786" y="504"/>
              </a:cxn>
              <a:cxn ang="0">
                <a:pos x="816" y="834"/>
              </a:cxn>
            </a:cxnLst>
            <a:rect l="0" t="0" r="r" b="b"/>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38100" cap="rnd" cmpd="sng">
            <a:solidFill>
              <a:srgbClr val="000000"/>
            </a:solidFill>
            <a:prstDash val="sysDot"/>
            <a:round/>
            <a:headEnd type="none" w="med" len="med"/>
            <a:tailEnd type="triangle" w="med" len="me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74" name="Freeform 67">
            <a:extLst>
              <a:ext uri="{FF2B5EF4-FFF2-40B4-BE49-F238E27FC236}">
                <a16:creationId xmlns:a16="http://schemas.microsoft.com/office/drawing/2014/main" id="{113A1E36-BCC5-D84E-9798-7F00E36E3B9D}"/>
              </a:ext>
            </a:extLst>
          </p:cNvPr>
          <p:cNvSpPr>
            <a:spLocks/>
          </p:cNvSpPr>
          <p:nvPr/>
        </p:nvSpPr>
        <p:spPr bwMode="auto">
          <a:xfrm>
            <a:off x="4229100" y="4152900"/>
            <a:ext cx="1104900" cy="647700"/>
          </a:xfrm>
          <a:custGeom>
            <a:avLst/>
            <a:gdLst/>
            <a:ahLst/>
            <a:cxnLst>
              <a:cxn ang="0">
                <a:pos x="0" y="0"/>
              </a:cxn>
              <a:cxn ang="0">
                <a:pos x="348" y="42"/>
              </a:cxn>
              <a:cxn ang="0">
                <a:pos x="630" y="198"/>
              </a:cxn>
              <a:cxn ang="0">
                <a:pos x="786" y="504"/>
              </a:cxn>
              <a:cxn ang="0">
                <a:pos x="816" y="834"/>
              </a:cxn>
            </a:cxnLst>
            <a:rect l="0" t="0" r="r" b="b"/>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38100" cap="rnd" cmpd="sng">
            <a:solidFill>
              <a:srgbClr val="000000"/>
            </a:solidFill>
            <a:prstDash val="sysDot"/>
            <a:round/>
            <a:headEnd type="none" w="med" len="med"/>
            <a:tailEnd type="triangle" w="med" len="med"/>
          </a:ln>
          <a:effectLst/>
        </p:spPr>
        <p:txBody>
          <a:bodyPr wrap="none" lIns="90487" tIns="44450" rIns="90487" bIns="44450" anchor="ctr"/>
          <a:lstStyle/>
          <a:p>
            <a:pPr algn="ctr" eaLnBrk="0" hangingPunct="0">
              <a:lnSpc>
                <a:spcPct val="90000"/>
              </a:lnSpc>
              <a:defRPr/>
            </a:pPr>
            <a:endParaRPr lang="en-US" sz="1400" b="0">
              <a:solidFill>
                <a:srgbClr val="000066"/>
              </a:solidFill>
              <a:latin typeface="Helvetica" pitchFamily="34" charset="0"/>
              <a:ea typeface="+mn-ea"/>
            </a:endParaRPr>
          </a:p>
        </p:txBody>
      </p:sp>
      <p:sp>
        <p:nvSpPr>
          <p:cNvPr id="175" name="Text Box 68">
            <a:extLst>
              <a:ext uri="{FF2B5EF4-FFF2-40B4-BE49-F238E27FC236}">
                <a16:creationId xmlns:a16="http://schemas.microsoft.com/office/drawing/2014/main" id="{12C7B859-672A-4046-9053-69B38EC84BB9}"/>
              </a:ext>
            </a:extLst>
          </p:cNvPr>
          <p:cNvSpPr txBox="1">
            <a:spLocks noChangeArrowheads="1"/>
          </p:cNvSpPr>
          <p:nvPr/>
        </p:nvSpPr>
        <p:spPr bwMode="auto">
          <a:xfrm>
            <a:off x="1760554" y="2133600"/>
            <a:ext cx="1638268" cy="691792"/>
          </a:xfrm>
          <a:prstGeom prst="rect">
            <a:avLst/>
          </a:prstGeom>
          <a:noFill/>
          <a:ln w="9525">
            <a:noFill/>
            <a:miter lim="800000"/>
            <a:headEnd/>
            <a:tailEnd/>
          </a:ln>
          <a:effectLst/>
        </p:spPr>
        <p:txBody>
          <a:bodyPr wrap="none" lIns="90487" tIns="44450" rIns="90487" bIns="44450">
            <a:spAutoFit/>
          </a:bodyPr>
          <a:lstStyle/>
          <a:p>
            <a:pPr algn="ctr" eaLnBrk="0" hangingPunct="0">
              <a:lnSpc>
                <a:spcPct val="80000"/>
              </a:lnSpc>
              <a:defRPr/>
            </a:pPr>
            <a:r>
              <a:rPr lang="en-US" b="0" i="1">
                <a:solidFill>
                  <a:srgbClr val="003300"/>
                </a:solidFill>
                <a:latin typeface="Helvetica" pitchFamily="34" charset="0"/>
                <a:ea typeface="+mn-ea"/>
              </a:rPr>
              <a:t>Virtual</a:t>
            </a:r>
          </a:p>
          <a:p>
            <a:pPr algn="ctr" eaLnBrk="0" hangingPunct="0">
              <a:lnSpc>
                <a:spcPct val="80000"/>
              </a:lnSpc>
              <a:defRPr/>
            </a:pPr>
            <a:r>
              <a:rPr lang="en-US" b="0" i="1">
                <a:solidFill>
                  <a:srgbClr val="003300"/>
                </a:solidFill>
                <a:latin typeface="Helvetica" pitchFamily="34" charset="0"/>
                <a:ea typeface="+mn-ea"/>
              </a:rPr>
              <a:t>Addresses</a:t>
            </a:r>
            <a:endParaRPr lang="en-US" sz="2400" b="0">
              <a:solidFill>
                <a:srgbClr val="003300"/>
              </a:solidFill>
              <a:latin typeface="Helvetica" pitchFamily="34" charset="0"/>
              <a:ea typeface="+mn-ea"/>
            </a:endParaRPr>
          </a:p>
        </p:txBody>
      </p:sp>
      <p:sp>
        <p:nvSpPr>
          <p:cNvPr id="176" name="Text Box 69">
            <a:extLst>
              <a:ext uri="{FF2B5EF4-FFF2-40B4-BE49-F238E27FC236}">
                <a16:creationId xmlns:a16="http://schemas.microsoft.com/office/drawing/2014/main" id="{41FA8494-8B14-2044-9685-6FB97FC3CDD5}"/>
              </a:ext>
            </a:extLst>
          </p:cNvPr>
          <p:cNvSpPr txBox="1">
            <a:spLocks noChangeArrowheads="1"/>
          </p:cNvSpPr>
          <p:nvPr/>
        </p:nvSpPr>
        <p:spPr bwMode="auto">
          <a:xfrm>
            <a:off x="4656154" y="2209800"/>
            <a:ext cx="1638268" cy="691792"/>
          </a:xfrm>
          <a:prstGeom prst="rect">
            <a:avLst/>
          </a:prstGeom>
          <a:noFill/>
          <a:ln w="9525">
            <a:noFill/>
            <a:miter lim="800000"/>
            <a:headEnd/>
            <a:tailEnd/>
          </a:ln>
          <a:effectLst/>
        </p:spPr>
        <p:txBody>
          <a:bodyPr wrap="none" lIns="90487" tIns="44450" rIns="90487" bIns="44450">
            <a:spAutoFit/>
          </a:bodyPr>
          <a:lstStyle/>
          <a:p>
            <a:pPr algn="ctr" eaLnBrk="0" hangingPunct="0">
              <a:lnSpc>
                <a:spcPct val="80000"/>
              </a:lnSpc>
              <a:defRPr/>
            </a:pPr>
            <a:r>
              <a:rPr lang="en-US" b="0" i="1" dirty="0">
                <a:solidFill>
                  <a:srgbClr val="003300"/>
                </a:solidFill>
                <a:latin typeface="Helvetica" pitchFamily="34" charset="0"/>
                <a:ea typeface="+mn-ea"/>
              </a:rPr>
              <a:t>Physical</a:t>
            </a:r>
          </a:p>
          <a:p>
            <a:pPr algn="ctr" eaLnBrk="0" hangingPunct="0">
              <a:lnSpc>
                <a:spcPct val="80000"/>
              </a:lnSpc>
              <a:defRPr/>
            </a:pPr>
            <a:r>
              <a:rPr lang="en-US" b="0" i="1" dirty="0">
                <a:solidFill>
                  <a:srgbClr val="003300"/>
                </a:solidFill>
                <a:latin typeface="Helvetica" pitchFamily="34" charset="0"/>
                <a:ea typeface="+mn-ea"/>
              </a:rPr>
              <a:t>Addresses</a:t>
            </a:r>
            <a:endParaRPr lang="en-US" sz="2400" b="0" dirty="0">
              <a:solidFill>
                <a:srgbClr val="003300"/>
              </a:solidFill>
              <a:latin typeface="Helvetica" pitchFamily="34" charset="0"/>
              <a:ea typeface="+mn-ea"/>
            </a:endParaRPr>
          </a:p>
        </p:txBody>
      </p:sp>
    </p:spTree>
    <p:extLst>
      <p:ext uri="{BB962C8B-B14F-4D97-AF65-F5344CB8AC3E}">
        <p14:creationId xmlns:p14="http://schemas.microsoft.com/office/powerpoint/2010/main" val="31887048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a:extLst>
              <a:ext uri="{FF2B5EF4-FFF2-40B4-BE49-F238E27FC236}">
                <a16:creationId xmlns:a16="http://schemas.microsoft.com/office/drawing/2014/main" id="{F1DB4D06-97AA-5446-875A-DCB4DD7BD3D2}"/>
              </a:ext>
            </a:extLst>
          </p:cNvPr>
          <p:cNvSpPr>
            <a:spLocks noGrp="1"/>
          </p:cNvSpPr>
          <p:nvPr>
            <p:ph type="title"/>
          </p:nvPr>
        </p:nvSpPr>
        <p:spPr/>
        <p:txBody>
          <a:bodyPr/>
          <a:lstStyle/>
          <a:p>
            <a:r>
              <a:rPr lang="en-US" altLang="en-US">
                <a:ea typeface="ＭＳ Ｐゴシック" panose="020B0600070205080204" pitchFamily="34" charset="-128"/>
              </a:rPr>
              <a:t>Virtual Pages, Physical Frames</a:t>
            </a:r>
          </a:p>
        </p:txBody>
      </p:sp>
      <p:sp>
        <p:nvSpPr>
          <p:cNvPr id="3" name="Content Placeholder 2">
            <a:extLst>
              <a:ext uri="{FF2B5EF4-FFF2-40B4-BE49-F238E27FC236}">
                <a16:creationId xmlns:a16="http://schemas.microsoft.com/office/drawing/2014/main" id="{B299DF4D-C376-EB4C-A5F1-3BACAAD37954}"/>
              </a:ext>
            </a:extLst>
          </p:cNvPr>
          <p:cNvSpPr>
            <a:spLocks noGrp="1"/>
          </p:cNvSpPr>
          <p:nvPr>
            <p:ph idx="1"/>
          </p:nvPr>
        </p:nvSpPr>
        <p:spPr/>
        <p:txBody>
          <a:bodyPr/>
          <a:lstStyle/>
          <a:p>
            <a:r>
              <a:rPr lang="en-US" altLang="en-US" dirty="0">
                <a:solidFill>
                  <a:srgbClr val="C00000"/>
                </a:solidFill>
                <a:ea typeface="ＭＳ Ｐゴシック" panose="020B0600070205080204" pitchFamily="34" charset="-128"/>
              </a:rPr>
              <a:t>Virtual address space </a:t>
            </a:r>
            <a:r>
              <a:rPr lang="en-US" altLang="en-US" dirty="0">
                <a:ea typeface="ＭＳ Ｐゴシック" panose="020B0600070205080204" pitchFamily="34" charset="-128"/>
              </a:rPr>
              <a:t>divided into </a:t>
            </a:r>
            <a:r>
              <a:rPr lang="en-US" altLang="en-US" dirty="0">
                <a:solidFill>
                  <a:srgbClr val="0000FF"/>
                </a:solidFill>
                <a:ea typeface="ＭＳ Ｐゴシック" panose="020B0600070205080204" pitchFamily="34" charset="-128"/>
              </a:rPr>
              <a:t>pages</a:t>
            </a:r>
          </a:p>
          <a:p>
            <a:r>
              <a:rPr lang="en-US" altLang="en-US" dirty="0">
                <a:solidFill>
                  <a:srgbClr val="C00000"/>
                </a:solidFill>
                <a:ea typeface="ＭＳ Ｐゴシック" panose="020B0600070205080204" pitchFamily="34" charset="-128"/>
              </a:rPr>
              <a:t>Physical address space </a:t>
            </a:r>
            <a:r>
              <a:rPr lang="en-US" altLang="en-US" dirty="0">
                <a:ea typeface="ＭＳ Ｐゴシック" panose="020B0600070205080204" pitchFamily="34" charset="-128"/>
              </a:rPr>
              <a:t>divided into </a:t>
            </a:r>
            <a:r>
              <a:rPr lang="en-US" altLang="en-US" dirty="0">
                <a:solidFill>
                  <a:srgbClr val="0000FF"/>
                </a:solidFill>
                <a:ea typeface="ＭＳ Ｐゴシック" panose="020B0600070205080204" pitchFamily="34" charset="-128"/>
              </a:rPr>
              <a:t>frames</a:t>
            </a:r>
          </a:p>
          <a:p>
            <a:endParaRPr lang="en-US" altLang="en-US" dirty="0">
              <a:solidFill>
                <a:srgbClr val="0000FF"/>
              </a:solidFill>
              <a:ea typeface="ＭＳ Ｐゴシック" panose="020B0600070205080204" pitchFamily="34" charset="-128"/>
            </a:endParaRPr>
          </a:p>
          <a:p>
            <a:r>
              <a:rPr lang="en-US" altLang="en-US" dirty="0">
                <a:ea typeface="ＭＳ Ｐゴシック" panose="020B0600070205080204" pitchFamily="34" charset="-128"/>
              </a:rPr>
              <a:t>A virtual page is mapped to</a:t>
            </a:r>
          </a:p>
          <a:p>
            <a:pPr lvl="1"/>
            <a:r>
              <a:rPr lang="en-US" altLang="en-US" dirty="0">
                <a:ea typeface="ＭＳ Ｐゴシック" panose="020B0600070205080204" pitchFamily="34" charset="-128"/>
              </a:rPr>
              <a:t>A physical frame, if the page is in physical memory</a:t>
            </a:r>
          </a:p>
          <a:p>
            <a:pPr lvl="1"/>
            <a:r>
              <a:rPr lang="en-US" altLang="en-US" dirty="0">
                <a:ea typeface="ＭＳ Ｐゴシック" panose="020B0600070205080204" pitchFamily="34" charset="-128"/>
              </a:rPr>
              <a:t>A location in disk, otherwise</a:t>
            </a:r>
          </a:p>
          <a:p>
            <a:pPr lvl="1"/>
            <a:endParaRPr lang="en-US" altLang="en-US" dirty="0">
              <a:ea typeface="ＭＳ Ｐゴシック" panose="020B0600070205080204" pitchFamily="34" charset="-128"/>
            </a:endParaRPr>
          </a:p>
          <a:p>
            <a:r>
              <a:rPr lang="en-US" altLang="en-US" dirty="0">
                <a:ea typeface="ＭＳ Ｐゴシック" panose="020B0600070205080204" pitchFamily="34" charset="-128"/>
              </a:rPr>
              <a:t>If an accessed virtual page is not in memory, but on disk</a:t>
            </a:r>
          </a:p>
          <a:p>
            <a:pPr lvl="1"/>
            <a:r>
              <a:rPr lang="en-US" altLang="en-US" dirty="0">
                <a:ea typeface="ＭＳ Ｐゴシック" panose="020B0600070205080204" pitchFamily="34" charset="-128"/>
              </a:rPr>
              <a:t>Virtual memory system brings the page into a physical frame and adjusts the mapping </a:t>
            </a:r>
            <a:r>
              <a:rPr lang="en-US" altLang="en-US" dirty="0">
                <a:ea typeface="ＭＳ Ｐゴシック" panose="020B0600070205080204" pitchFamily="34" charset="-128"/>
                <a:sym typeface="Wingdings" pitchFamily="2" charset="2"/>
              </a:rPr>
              <a:t> this is called </a:t>
            </a:r>
            <a:r>
              <a:rPr lang="en-US" altLang="en-US" dirty="0">
                <a:solidFill>
                  <a:srgbClr val="0000FF"/>
                </a:solidFill>
                <a:ea typeface="ＭＳ Ｐゴシック" panose="020B0600070205080204" pitchFamily="34" charset="-128"/>
                <a:sym typeface="Wingdings" pitchFamily="2" charset="2"/>
              </a:rPr>
              <a:t>demand paging</a:t>
            </a:r>
            <a:endParaRPr lang="en-US" altLang="en-US" dirty="0">
              <a:solidFill>
                <a:srgbClr val="0000FF"/>
              </a:solidFill>
              <a:ea typeface="ＭＳ Ｐゴシック" panose="020B0600070205080204" pitchFamily="34" charset="-128"/>
            </a:endParaRPr>
          </a:p>
          <a:p>
            <a:pPr lvl="1"/>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Page table </a:t>
            </a:r>
            <a:r>
              <a:rPr lang="en-US" altLang="en-US" dirty="0">
                <a:ea typeface="ＭＳ Ｐゴシック" panose="020B0600070205080204" pitchFamily="34" charset="-128"/>
              </a:rPr>
              <a:t>is the table that stores the mapping of virtual pages to physical frames</a:t>
            </a:r>
          </a:p>
          <a:p>
            <a:endParaRPr lang="en-US" altLang="en-US" dirty="0">
              <a:solidFill>
                <a:srgbClr val="0000FF"/>
              </a:solidFill>
              <a:ea typeface="ＭＳ Ｐゴシック" panose="020B0600070205080204" pitchFamily="34" charset="-128"/>
            </a:endParaRPr>
          </a:p>
          <a:p>
            <a:endParaRPr lang="en-US" altLang="en-US" dirty="0">
              <a:solidFill>
                <a:srgbClr val="0000FF"/>
              </a:solidFill>
              <a:ea typeface="ＭＳ Ｐゴシック" panose="020B0600070205080204" pitchFamily="34" charset="-128"/>
            </a:endParaRPr>
          </a:p>
          <a:p>
            <a:endParaRPr lang="en-US" altLang="en-US" dirty="0">
              <a:solidFill>
                <a:srgbClr val="0000FF"/>
              </a:solidFill>
              <a:ea typeface="ＭＳ Ｐゴシック" panose="020B0600070205080204" pitchFamily="34" charset="-128"/>
            </a:endParaRPr>
          </a:p>
        </p:txBody>
      </p:sp>
    </p:spTree>
    <p:extLst>
      <p:ext uri="{BB962C8B-B14F-4D97-AF65-F5344CB8AC3E}">
        <p14:creationId xmlns:p14="http://schemas.microsoft.com/office/powerpoint/2010/main" val="906194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Title 1">
            <a:extLst>
              <a:ext uri="{FF2B5EF4-FFF2-40B4-BE49-F238E27FC236}">
                <a16:creationId xmlns:a16="http://schemas.microsoft.com/office/drawing/2014/main" id="{84E4AF55-147A-C744-841B-EBC3F7041C01}"/>
              </a:ext>
            </a:extLst>
          </p:cNvPr>
          <p:cNvSpPr>
            <a:spLocks noGrp="1"/>
          </p:cNvSpPr>
          <p:nvPr>
            <p:ph type="title"/>
          </p:nvPr>
        </p:nvSpPr>
        <p:spPr/>
        <p:txBody>
          <a:bodyPr/>
          <a:lstStyle/>
          <a:p>
            <a:r>
              <a:rPr lang="en-US" altLang="en-US" dirty="0">
                <a:ea typeface="ＭＳ Ｐゴシック" panose="020B0600070205080204" pitchFamily="34" charset="-128"/>
              </a:rPr>
              <a:t>Physical Memory as a Cache</a:t>
            </a:r>
          </a:p>
        </p:txBody>
      </p:sp>
      <p:sp>
        <p:nvSpPr>
          <p:cNvPr id="3" name="Content Placeholder 2">
            <a:extLst>
              <a:ext uri="{FF2B5EF4-FFF2-40B4-BE49-F238E27FC236}">
                <a16:creationId xmlns:a16="http://schemas.microsoft.com/office/drawing/2014/main" id="{95AF2664-27A8-FC4D-B106-914DA51BBFBF}"/>
              </a:ext>
            </a:extLst>
          </p:cNvPr>
          <p:cNvSpPr>
            <a:spLocks noGrp="1"/>
          </p:cNvSpPr>
          <p:nvPr>
            <p:ph idx="1"/>
          </p:nvPr>
        </p:nvSpPr>
        <p:spPr/>
        <p:txBody>
          <a:bodyPr/>
          <a:lstStyle/>
          <a:p>
            <a:r>
              <a:rPr lang="en-US" altLang="en-US" dirty="0">
                <a:ea typeface="ＭＳ Ｐゴシック" panose="020B0600070205080204" pitchFamily="34" charset="-128"/>
              </a:rPr>
              <a:t>In other words…</a:t>
            </a:r>
          </a:p>
          <a:p>
            <a:endParaRPr lang="en-US" altLang="en-US" dirty="0">
              <a:ea typeface="ＭＳ Ｐゴシック" panose="020B0600070205080204" pitchFamily="34" charset="-128"/>
            </a:endParaRPr>
          </a:p>
          <a:p>
            <a:r>
              <a:rPr lang="en-US" altLang="en-US" dirty="0">
                <a:solidFill>
                  <a:srgbClr val="0000FF"/>
                </a:solidFill>
                <a:ea typeface="ＭＳ Ｐゴシック" panose="020B0600070205080204" pitchFamily="34" charset="-128"/>
              </a:rPr>
              <a:t>Physical memory is a cache for pages stored on disk</a:t>
            </a:r>
          </a:p>
          <a:p>
            <a:pPr lvl="1"/>
            <a:r>
              <a:rPr lang="en-US" altLang="en-US" dirty="0">
                <a:ea typeface="ＭＳ Ｐゴシック" panose="020B0600070205080204" pitchFamily="34" charset="-128"/>
              </a:rPr>
              <a:t>In fact, it is a fully associative cache in modern systems (a virtual page can potentially be mapped to any physical frame)</a:t>
            </a:r>
          </a:p>
          <a:p>
            <a:pPr lvl="1"/>
            <a:r>
              <a:rPr lang="en-US" altLang="en-US" dirty="0">
                <a:ea typeface="ＭＳ Ｐゴシック" panose="020B0600070205080204" pitchFamily="34" charset="-128"/>
              </a:rPr>
              <a:t>Most accesses hit in the physical memory at the speed of DRAM, yet the program enjoys the capacity of the larger virtual memory</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Similar caching issues exist as we have covered earlier:</a:t>
            </a:r>
          </a:p>
          <a:p>
            <a:pPr lvl="1"/>
            <a:r>
              <a:rPr lang="en-US" altLang="en-US" dirty="0">
                <a:solidFill>
                  <a:srgbClr val="0000FF"/>
                </a:solidFill>
                <a:ea typeface="ＭＳ Ｐゴシック" panose="020B0600070205080204" pitchFamily="34" charset="-128"/>
              </a:rPr>
              <a:t>Placement</a:t>
            </a:r>
            <a:r>
              <a:rPr lang="en-US" altLang="en-US" dirty="0">
                <a:ea typeface="ＭＳ Ｐゴシック" panose="020B0600070205080204" pitchFamily="34" charset="-128"/>
              </a:rPr>
              <a:t>: where and how to place/find a page in cache?</a:t>
            </a:r>
          </a:p>
          <a:p>
            <a:pPr lvl="1"/>
            <a:r>
              <a:rPr lang="en-US" altLang="en-US" dirty="0">
                <a:solidFill>
                  <a:srgbClr val="0000FF"/>
                </a:solidFill>
                <a:ea typeface="ＭＳ Ｐゴシック" panose="020B0600070205080204" pitchFamily="34" charset="-128"/>
              </a:rPr>
              <a:t>Replacement</a:t>
            </a:r>
            <a:r>
              <a:rPr lang="en-US" altLang="en-US" dirty="0">
                <a:ea typeface="ＭＳ Ｐゴシック" panose="020B0600070205080204" pitchFamily="34" charset="-128"/>
              </a:rPr>
              <a:t>: what page to remove to make room in cache?</a:t>
            </a:r>
          </a:p>
          <a:p>
            <a:pPr lvl="1"/>
            <a:r>
              <a:rPr lang="en-US" altLang="en-US" dirty="0">
                <a:solidFill>
                  <a:srgbClr val="0000FF"/>
                </a:solidFill>
                <a:ea typeface="ＭＳ Ｐゴシック" panose="020B0600070205080204" pitchFamily="34" charset="-128"/>
              </a:rPr>
              <a:t>Granularity of management</a:t>
            </a:r>
            <a:r>
              <a:rPr lang="en-US" altLang="en-US" dirty="0">
                <a:ea typeface="ＭＳ Ｐゴシック" panose="020B0600070205080204" pitchFamily="34" charset="-128"/>
              </a:rPr>
              <a:t>: large, small, uniform pages?</a:t>
            </a:r>
          </a:p>
          <a:p>
            <a:pPr lvl="1"/>
            <a:r>
              <a:rPr lang="en-US" altLang="en-US" dirty="0">
                <a:solidFill>
                  <a:srgbClr val="0000FF"/>
                </a:solidFill>
                <a:ea typeface="ＭＳ Ｐゴシック" panose="020B0600070205080204" pitchFamily="34" charset="-128"/>
              </a:rPr>
              <a:t>Write policy</a:t>
            </a:r>
            <a:r>
              <a:rPr lang="en-US" altLang="en-US" dirty="0">
                <a:ea typeface="ＭＳ Ｐゴシック" panose="020B0600070205080204" pitchFamily="34" charset="-128"/>
              </a:rPr>
              <a:t>: what do we do about writes? Write back?</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49836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pPr>
            <a:endParaRPr lang="en-US" sz="3200" dirty="0">
              <a:latin typeface="Calibri" pitchFamily="34" charset="0"/>
              <a:cs typeface="Arial" pitchFamily="34" charset="0"/>
            </a:endParaRPr>
          </a:p>
          <a:p>
            <a:pPr marL="342900" indent="-342900">
              <a:spcBef>
                <a:spcPct val="20000"/>
              </a:spcBef>
            </a:pPr>
            <a:endParaRPr lang="en-US" sz="3200" dirty="0">
              <a:latin typeface="Calibri" pitchFamily="34" charset="0"/>
              <a:cs typeface="Arial" pitchFamily="34" charset="0"/>
            </a:endParaRPr>
          </a:p>
          <a:p>
            <a:pPr marL="342900" indent="-342900">
              <a:spcBef>
                <a:spcPct val="20000"/>
              </a:spcBef>
            </a:pPr>
            <a:endParaRPr lang="en-US" sz="3200" dirty="0">
              <a:latin typeface="Calibri" pitchFamily="34" charset="0"/>
              <a:cs typeface="Arial" pitchFamily="34" charset="0"/>
            </a:endParaRPr>
          </a:p>
        </p:txBody>
      </p:sp>
      <p:sp>
        <p:nvSpPr>
          <p:cNvPr id="119810" name="Rectangle 3"/>
          <p:cNvSpPr>
            <a:spLocks noGrp="1" noChangeArrowheads="1"/>
          </p:cNvSpPr>
          <p:nvPr>
            <p:ph type="title"/>
            <p:custDataLst>
              <p:tags r:id="rId2"/>
            </p:custDataLst>
          </p:nvPr>
        </p:nvSpPr>
        <p:spPr/>
        <p:txBody>
          <a:bodyPr/>
          <a:lstStyle/>
          <a:p>
            <a:r>
              <a:rPr lang="en-US" dirty="0"/>
              <a:t>Cache/Virtual Memory Analogues</a:t>
            </a:r>
            <a:endParaRPr lang="en-US" dirty="0">
              <a:latin typeface="Consolas" pitchFamily="49" charset="0"/>
            </a:endParaRPr>
          </a:p>
        </p:txBody>
      </p:sp>
      <p:graphicFrame>
        <p:nvGraphicFramePr>
          <p:cNvPr id="1448966" name="Group 6"/>
          <p:cNvGraphicFramePr>
            <a:graphicFrameLocks noGrp="1"/>
          </p:cNvGraphicFramePr>
          <p:nvPr>
            <p:ph idx="1"/>
            <p:custDataLst>
              <p:tags r:id="rId3"/>
            </p:custDataLst>
            <p:extLst>
              <p:ext uri="{D42A27DB-BD31-4B8C-83A1-F6EECF244321}">
                <p14:modId xmlns:p14="http://schemas.microsoft.com/office/powerpoint/2010/main" val="1731903655"/>
              </p:ext>
            </p:extLst>
          </p:nvPr>
        </p:nvGraphicFramePr>
        <p:xfrm>
          <a:off x="561974" y="1362075"/>
          <a:ext cx="7896226" cy="3429000"/>
        </p:xfrm>
        <a:graphic>
          <a:graphicData uri="http://schemas.openxmlformats.org/drawingml/2006/table">
            <a:tbl>
              <a:tblPr firstRow="1" bandRow="1">
                <a:tableStyleId>{793D81CF-94F2-401A-BA57-92F5A7B2D0C5}</a:tableStyleId>
              </a:tblPr>
              <a:tblGrid>
                <a:gridCol w="3948113">
                  <a:extLst>
                    <a:ext uri="{9D8B030D-6E8A-4147-A177-3AD203B41FA5}">
                      <a16:colId xmlns:a16="http://schemas.microsoft.com/office/drawing/2014/main" val="20000"/>
                    </a:ext>
                  </a:extLst>
                </a:gridCol>
                <a:gridCol w="3948113">
                  <a:extLst>
                    <a:ext uri="{9D8B030D-6E8A-4147-A177-3AD203B41FA5}">
                      <a16:colId xmlns:a16="http://schemas.microsoft.com/office/drawing/2014/main"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rPr>
                        <a:t>Cache</a:t>
                      </a:r>
                      <a:endParaRPr kumimoji="0" lang="en-US" sz="2800" b="1" i="0" u="none" strike="noStrike" cap="none" normalizeH="0" baseline="0" dirty="0">
                        <a:ln>
                          <a:noFill/>
                        </a:ln>
                        <a:solidFill>
                          <a:schemeClr val="accent2"/>
                        </a:solidFill>
                        <a:effectLst/>
                        <a:latin typeface="Calibri" pitchFamily="34" charset="0"/>
                        <a:ea typeface="Arial" charset="0"/>
                        <a:cs typeface="Arial" charset="0"/>
                      </a:endParaRPr>
                    </a:p>
                  </a:txBody>
                  <a:tcPr marL="112803" marR="11280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rPr>
                        <a:t>Virtual Memory</a:t>
                      </a:r>
                      <a:endParaRPr kumimoji="0" lang="en-US" sz="2800" b="1" i="0" u="none" strike="noStrike" cap="none" normalizeH="0" baseline="0" dirty="0">
                        <a:ln>
                          <a:noFill/>
                        </a:ln>
                        <a:solidFill>
                          <a:schemeClr val="accent2"/>
                        </a:solidFill>
                        <a:effectLst/>
                        <a:latin typeface="Calibri" pitchFamily="34" charset="0"/>
                        <a:ea typeface="Arial" charset="0"/>
                        <a:cs typeface="Arial" charset="0"/>
                      </a:endParaRPr>
                    </a:p>
                  </a:txBody>
                  <a:tcPr marL="112803" marR="112803" anchor="ctr" horzOverflow="overflow"/>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Block</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Page</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extLst>
                  <a:ext uri="{0D108BD9-81ED-4DB2-BD59-A6C34878D82A}">
                    <a16:rowId xmlns:a16="http://schemas.microsoft.com/office/drawing/2014/main" val="10001"/>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Block Size</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Page Size</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extLst>
                  <a:ext uri="{0D108BD9-81ED-4DB2-BD59-A6C34878D82A}">
                    <a16:rowId xmlns:a16="http://schemas.microsoft.com/office/drawing/2014/main" val="10002"/>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Block Offset</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Page Offset</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extLst>
                  <a:ext uri="{0D108BD9-81ED-4DB2-BD59-A6C34878D82A}">
                    <a16:rowId xmlns:a16="http://schemas.microsoft.com/office/drawing/2014/main" val="10003"/>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Miss</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Page Fault</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extLst>
                  <a:ext uri="{0D108BD9-81ED-4DB2-BD59-A6C34878D82A}">
                    <a16:rowId xmlns:a16="http://schemas.microsoft.com/office/drawing/2014/main" val="10004"/>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Tag</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rPr>
                        <a:t>Virtual Page Number</a:t>
                      </a:r>
                      <a:endParaRPr kumimoji="0" lang="en-US" sz="2400" b="0" i="0" u="none" strike="noStrike" cap="none" normalizeH="0" baseline="0" dirty="0">
                        <a:ln>
                          <a:noFill/>
                        </a:ln>
                        <a:solidFill>
                          <a:schemeClr val="tx1"/>
                        </a:solidFill>
                        <a:effectLst/>
                        <a:latin typeface="Calibri" pitchFamily="34" charset="0"/>
                        <a:ea typeface="Arial" charset="0"/>
                        <a:cs typeface="Arial" charset="0"/>
                      </a:endParaRPr>
                    </a:p>
                  </a:txBody>
                  <a:tcPr marL="112803" marR="112803" anchor="ctr" horzOverflow="overflow"/>
                </a:tc>
                <a:extLst>
                  <a:ext uri="{0D108BD9-81ED-4DB2-BD59-A6C34878D82A}">
                    <a16:rowId xmlns:a16="http://schemas.microsoft.com/office/drawing/2014/main" val="10005"/>
                  </a:ext>
                </a:extLst>
              </a:tr>
            </a:tbl>
          </a:graphicData>
        </a:graphic>
      </p:graphicFrame>
      <p:sp>
        <p:nvSpPr>
          <p:cNvPr id="119811" name="Rectangle 4"/>
          <p:cNvSpPr>
            <a:spLocks noChangeArrowheads="1"/>
          </p:cNvSpPr>
          <p:nvPr>
            <p:custDataLst>
              <p:tags r:id="rId4"/>
            </p:custDataLst>
          </p:nvPr>
        </p:nvSpPr>
        <p:spPr bwMode="auto">
          <a:xfrm>
            <a:off x="165099"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p>
        </p:txBody>
      </p:sp>
      <p:sp>
        <p:nvSpPr>
          <p:cNvPr id="119812"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de-DE"/>
          </a:p>
        </p:txBody>
      </p:sp>
      <p:sp>
        <p:nvSpPr>
          <p:cNvPr id="7" name="Slide Number Placeholder 3">
            <a:extLst>
              <a:ext uri="{FF2B5EF4-FFF2-40B4-BE49-F238E27FC236}">
                <a16:creationId xmlns:a16="http://schemas.microsoft.com/office/drawing/2014/main" id="{378C865D-588D-BE49-9907-7221A4CAF4D2}"/>
              </a:ext>
            </a:extLst>
          </p:cNvPr>
          <p:cNvSpPr>
            <a:spLocks noGrp="1"/>
          </p:cNvSpPr>
          <p:nvPr>
            <p:ph type="sldNum" sz="quarter" idx="11"/>
          </p:nvPr>
        </p:nvSpPr>
        <p:spPr>
          <a:xfrm>
            <a:off x="6777038" y="631825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28414B-0796-8641-B452-F4B6FCBF9525}"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7073641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21858" name="Rectangle 3"/>
          <p:cNvSpPr>
            <a:spLocks noGrp="1" noChangeArrowheads="1"/>
          </p:cNvSpPr>
          <p:nvPr>
            <p:ph type="title"/>
            <p:custDataLst>
              <p:tags r:id="rId2"/>
            </p:custDataLst>
          </p:nvPr>
        </p:nvSpPr>
        <p:spPr/>
        <p:txBody>
          <a:bodyPr/>
          <a:lstStyle/>
          <a:p>
            <a:r>
              <a:rPr lang="en-US" dirty="0"/>
              <a:t>Virtual Memory Definitions</a:t>
            </a:r>
            <a:endParaRPr lang="en-US" dirty="0">
              <a:latin typeface="Consolas" pitchFamily="49" charset="0"/>
            </a:endParaRPr>
          </a:p>
        </p:txBody>
      </p:sp>
      <p:sp>
        <p:nvSpPr>
          <p:cNvPr id="121861" name="Rectangle 6"/>
          <p:cNvSpPr>
            <a:spLocks noGrp="1" noChangeArrowheads="1"/>
          </p:cNvSpPr>
          <p:nvPr>
            <p:ph idx="1"/>
            <p:custDataLst>
              <p:tags r:id="rId3"/>
            </p:custDataLst>
          </p:nvPr>
        </p:nvSpPr>
        <p:spPr/>
        <p:txBody>
          <a:bodyPr/>
          <a:lstStyle/>
          <a:p>
            <a:r>
              <a:rPr lang="en-US" dirty="0">
                <a:solidFill>
                  <a:srgbClr val="0432FF"/>
                </a:solidFill>
              </a:rPr>
              <a:t>Page size</a:t>
            </a:r>
            <a:r>
              <a:rPr lang="en-US" dirty="0"/>
              <a:t>: amount of memory transferred from hard disk to DRAM at once</a:t>
            </a:r>
          </a:p>
          <a:p>
            <a:endParaRPr lang="en-US" dirty="0"/>
          </a:p>
          <a:p>
            <a:r>
              <a:rPr lang="en-US" dirty="0">
                <a:solidFill>
                  <a:srgbClr val="0432FF"/>
                </a:solidFill>
              </a:rPr>
              <a:t>Address translation</a:t>
            </a:r>
            <a:r>
              <a:rPr lang="en-US" dirty="0"/>
              <a:t>: determining the physical address from the virtual address</a:t>
            </a:r>
          </a:p>
          <a:p>
            <a:endParaRPr lang="en-US" dirty="0">
              <a:solidFill>
                <a:srgbClr val="0432FF"/>
              </a:solidFill>
            </a:endParaRPr>
          </a:p>
          <a:p>
            <a:r>
              <a:rPr lang="en-US" dirty="0">
                <a:solidFill>
                  <a:srgbClr val="0432FF"/>
                </a:solidFill>
              </a:rPr>
              <a:t>Page table</a:t>
            </a:r>
            <a:r>
              <a:rPr lang="en-US" dirty="0"/>
              <a:t>: lookup table used to translate virtual addresses to physical addresses (and find where the associated data is)</a:t>
            </a:r>
          </a:p>
        </p:txBody>
      </p:sp>
      <p:sp>
        <p:nvSpPr>
          <p:cNvPr id="121859"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21860"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25620146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23906" name="Rectangle 3"/>
          <p:cNvSpPr>
            <a:spLocks noGrp="1" noChangeArrowheads="1"/>
          </p:cNvSpPr>
          <p:nvPr>
            <p:ph type="title"/>
            <p:custDataLst>
              <p:tags r:id="rId2"/>
            </p:custDataLst>
          </p:nvPr>
        </p:nvSpPr>
        <p:spPr/>
        <p:txBody>
          <a:bodyPr anchor="ctr"/>
          <a:lstStyle/>
          <a:p>
            <a:r>
              <a:rPr lang="en-US" dirty="0">
                <a:latin typeface="Garamond" charset="0"/>
                <a:ea typeface="Garamond" charset="0"/>
                <a:cs typeface="Garamond" charset="0"/>
              </a:rPr>
              <a:t>Virtual and Physical Addresses</a:t>
            </a:r>
          </a:p>
        </p:txBody>
      </p:sp>
      <p:pic>
        <p:nvPicPr>
          <p:cNvPr id="14" name="Picture 6" descr="Fig8_20"/>
          <p:cNvPicPr>
            <a:picLocks noGrp="1" noChangeAspect="1" noChangeArrowheads="1"/>
          </p:cNvPicPr>
          <p:nvPr>
            <p:ph idx="4294967295"/>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61138" y="1554232"/>
            <a:ext cx="8047037" cy="3514725"/>
          </a:xfrm>
          <a:noFill/>
        </p:spPr>
      </p:pic>
      <p:sp>
        <p:nvSpPr>
          <p:cNvPr id="4" name="Content Placeholder 3"/>
          <p:cNvSpPr>
            <a:spLocks noGrp="1"/>
          </p:cNvSpPr>
          <p:nvPr>
            <p:ph idx="4294967295"/>
          </p:nvPr>
        </p:nvSpPr>
        <p:spPr>
          <a:xfrm>
            <a:off x="785813" y="5324475"/>
            <a:ext cx="8358187" cy="1152525"/>
          </a:xfrm>
        </p:spPr>
        <p:txBody>
          <a:bodyPr/>
          <a:lstStyle/>
          <a:p>
            <a:r>
              <a:rPr lang="en-US" dirty="0">
                <a:latin typeface="Tahoma" charset="0"/>
                <a:ea typeface="Tahoma" charset="0"/>
                <a:cs typeface="Tahoma" charset="0"/>
              </a:rPr>
              <a:t>Most accesses hit in physical memory</a:t>
            </a:r>
          </a:p>
          <a:p>
            <a:r>
              <a:rPr lang="en-US" dirty="0">
                <a:latin typeface="Tahoma" charset="0"/>
                <a:ea typeface="Tahoma" charset="0"/>
                <a:cs typeface="Tahoma" charset="0"/>
              </a:rPr>
              <a:t>But programs see the large capacity of virtual memory</a:t>
            </a:r>
          </a:p>
          <a:p>
            <a:endParaRPr lang="de-CH" dirty="0">
              <a:latin typeface="Tahoma" charset="0"/>
              <a:ea typeface="Tahoma" charset="0"/>
              <a:cs typeface="Tahoma" charset="0"/>
            </a:endParaRPr>
          </a:p>
        </p:txBody>
      </p:sp>
      <p:sp>
        <p:nvSpPr>
          <p:cNvPr id="123907"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23908"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243597883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30050" name="Rectangle 3"/>
          <p:cNvSpPr>
            <a:spLocks noGrp="1" noChangeArrowheads="1"/>
          </p:cNvSpPr>
          <p:nvPr>
            <p:ph type="title"/>
            <p:custDataLst>
              <p:tags r:id="rId2"/>
            </p:custDataLst>
          </p:nvPr>
        </p:nvSpPr>
        <p:spPr/>
        <p:txBody>
          <a:bodyPr/>
          <a:lstStyle/>
          <a:p>
            <a:r>
              <a:rPr lang="en-US" dirty="0"/>
              <a:t>Virtual Memory Example</a:t>
            </a:r>
            <a:endParaRPr lang="en-US" dirty="0">
              <a:latin typeface="Consolas" pitchFamily="49" charset="0"/>
            </a:endParaRPr>
          </a:p>
        </p:txBody>
      </p:sp>
      <p:sp>
        <p:nvSpPr>
          <p:cNvPr id="130053" name="Rectangle 6"/>
          <p:cNvSpPr>
            <a:spLocks noGrp="1" noChangeArrowheads="1"/>
          </p:cNvSpPr>
          <p:nvPr>
            <p:ph idx="1"/>
            <p:custDataLst>
              <p:tags r:id="rId3"/>
            </p:custDataLst>
          </p:nvPr>
        </p:nvSpPr>
        <p:spPr/>
        <p:txBody>
          <a:bodyPr/>
          <a:lstStyle/>
          <a:p>
            <a:r>
              <a:rPr lang="en-US" dirty="0">
                <a:solidFill>
                  <a:srgbClr val="C00000"/>
                </a:solidFill>
              </a:rPr>
              <a:t>System:</a:t>
            </a:r>
          </a:p>
          <a:p>
            <a:pPr lvl="1"/>
            <a:r>
              <a:rPr lang="en-US" dirty="0"/>
              <a:t>Virtual memory size: 2 GB = 2</a:t>
            </a:r>
            <a:r>
              <a:rPr lang="en-US" b="1" baseline="30000" dirty="0">
                <a:solidFill>
                  <a:schemeClr val="accent2"/>
                </a:solidFill>
              </a:rPr>
              <a:t>31</a:t>
            </a:r>
            <a:r>
              <a:rPr lang="en-US" dirty="0"/>
              <a:t> bytes</a:t>
            </a:r>
          </a:p>
          <a:p>
            <a:pPr lvl="1"/>
            <a:r>
              <a:rPr lang="en-US" dirty="0"/>
              <a:t>Physical memory size: 128 MB = 2</a:t>
            </a:r>
            <a:r>
              <a:rPr lang="en-US" b="1" baseline="30000" dirty="0">
                <a:solidFill>
                  <a:srgbClr val="FF3300"/>
                </a:solidFill>
              </a:rPr>
              <a:t>27</a:t>
            </a:r>
            <a:r>
              <a:rPr lang="en-US" dirty="0"/>
              <a:t> bytes</a:t>
            </a:r>
          </a:p>
          <a:p>
            <a:pPr lvl="1"/>
            <a:r>
              <a:rPr lang="en-US" dirty="0"/>
              <a:t>Page size: 4 KB = 2</a:t>
            </a:r>
            <a:r>
              <a:rPr lang="en-US" b="1" baseline="30000" dirty="0">
                <a:solidFill>
                  <a:srgbClr val="0432FF"/>
                </a:solidFill>
              </a:rPr>
              <a:t>12</a:t>
            </a:r>
            <a:r>
              <a:rPr lang="en-US" dirty="0">
                <a:solidFill>
                  <a:schemeClr val="accent1"/>
                </a:solidFill>
              </a:rPr>
              <a:t> </a:t>
            </a:r>
            <a:r>
              <a:rPr lang="en-US" dirty="0"/>
              <a:t>bytes</a:t>
            </a:r>
          </a:p>
        </p:txBody>
      </p:sp>
      <p:sp>
        <p:nvSpPr>
          <p:cNvPr id="130051"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30052"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30861769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30050" name="Rectangle 3"/>
          <p:cNvSpPr>
            <a:spLocks noGrp="1" noChangeArrowheads="1"/>
          </p:cNvSpPr>
          <p:nvPr>
            <p:ph type="title"/>
            <p:custDataLst>
              <p:tags r:id="rId2"/>
            </p:custDataLst>
          </p:nvPr>
        </p:nvSpPr>
        <p:spPr/>
        <p:txBody>
          <a:bodyPr/>
          <a:lstStyle/>
          <a:p>
            <a:r>
              <a:rPr lang="en-US" dirty="0"/>
              <a:t>Virtual Memory Example</a:t>
            </a:r>
            <a:endParaRPr lang="en-US" dirty="0">
              <a:latin typeface="Consolas" pitchFamily="49" charset="0"/>
            </a:endParaRPr>
          </a:p>
        </p:txBody>
      </p:sp>
      <p:sp>
        <p:nvSpPr>
          <p:cNvPr id="130053" name="Rectangle 6"/>
          <p:cNvSpPr>
            <a:spLocks noGrp="1" noChangeArrowheads="1"/>
          </p:cNvSpPr>
          <p:nvPr>
            <p:ph idx="1"/>
            <p:custDataLst>
              <p:tags r:id="rId3"/>
            </p:custDataLst>
          </p:nvPr>
        </p:nvSpPr>
        <p:spPr/>
        <p:txBody>
          <a:bodyPr/>
          <a:lstStyle/>
          <a:p>
            <a:r>
              <a:rPr lang="en-US" dirty="0">
                <a:solidFill>
                  <a:srgbClr val="C00000"/>
                </a:solidFill>
              </a:rPr>
              <a:t>System:</a:t>
            </a:r>
          </a:p>
          <a:p>
            <a:pPr lvl="1"/>
            <a:r>
              <a:rPr lang="en-US" dirty="0"/>
              <a:t>Virtual memory size: 2 GB = 2</a:t>
            </a:r>
            <a:r>
              <a:rPr lang="en-US" b="1" baseline="30000" dirty="0">
                <a:solidFill>
                  <a:schemeClr val="accent2"/>
                </a:solidFill>
              </a:rPr>
              <a:t>31</a:t>
            </a:r>
            <a:r>
              <a:rPr lang="en-US" dirty="0"/>
              <a:t> bytes</a:t>
            </a:r>
          </a:p>
          <a:p>
            <a:pPr lvl="1"/>
            <a:r>
              <a:rPr lang="en-US" dirty="0"/>
              <a:t>Physical memory size: 128 MB = 2</a:t>
            </a:r>
            <a:r>
              <a:rPr lang="en-US" b="1" baseline="30000" dirty="0">
                <a:solidFill>
                  <a:srgbClr val="FF3300"/>
                </a:solidFill>
              </a:rPr>
              <a:t>27</a:t>
            </a:r>
            <a:r>
              <a:rPr lang="en-US" dirty="0"/>
              <a:t> bytes</a:t>
            </a:r>
          </a:p>
          <a:p>
            <a:pPr lvl="1"/>
            <a:r>
              <a:rPr lang="en-US" dirty="0"/>
              <a:t>Page size: 4 KB = 2</a:t>
            </a:r>
            <a:r>
              <a:rPr lang="en-US" b="1" baseline="30000" dirty="0">
                <a:solidFill>
                  <a:srgbClr val="0432FF"/>
                </a:solidFill>
              </a:rPr>
              <a:t>12</a:t>
            </a:r>
            <a:r>
              <a:rPr lang="en-US" dirty="0">
                <a:solidFill>
                  <a:schemeClr val="accent1"/>
                </a:solidFill>
              </a:rPr>
              <a:t> </a:t>
            </a:r>
            <a:r>
              <a:rPr lang="en-US" dirty="0"/>
              <a:t>bytes</a:t>
            </a:r>
          </a:p>
          <a:p>
            <a:pPr marL="344487" lvl="1" indent="0">
              <a:buNone/>
            </a:pPr>
            <a:endParaRPr lang="en-US" dirty="0"/>
          </a:p>
          <a:p>
            <a:r>
              <a:rPr lang="en-US" dirty="0">
                <a:solidFill>
                  <a:srgbClr val="C00000"/>
                </a:solidFill>
              </a:rPr>
              <a:t>Organization:</a:t>
            </a:r>
          </a:p>
          <a:p>
            <a:pPr lvl="1"/>
            <a:r>
              <a:rPr lang="en-US" dirty="0"/>
              <a:t>Virtual address: </a:t>
            </a:r>
            <a:r>
              <a:rPr lang="en-US" b="1" dirty="0">
                <a:solidFill>
                  <a:schemeClr val="accent2"/>
                </a:solidFill>
              </a:rPr>
              <a:t>31</a:t>
            </a:r>
            <a:r>
              <a:rPr lang="en-US" dirty="0"/>
              <a:t> bits</a:t>
            </a:r>
          </a:p>
          <a:p>
            <a:pPr lvl="1"/>
            <a:r>
              <a:rPr lang="en-US" dirty="0"/>
              <a:t>Physical address: </a:t>
            </a:r>
            <a:r>
              <a:rPr lang="en-US" b="1" dirty="0">
                <a:solidFill>
                  <a:srgbClr val="FF3300"/>
                </a:solidFill>
              </a:rPr>
              <a:t>27</a:t>
            </a:r>
            <a:r>
              <a:rPr lang="en-US" dirty="0"/>
              <a:t> bits</a:t>
            </a:r>
          </a:p>
          <a:p>
            <a:pPr lvl="1"/>
            <a:r>
              <a:rPr lang="en-US" dirty="0"/>
              <a:t>Page offset: </a:t>
            </a:r>
            <a:r>
              <a:rPr lang="en-US" b="1" dirty="0">
                <a:solidFill>
                  <a:srgbClr val="0432FF"/>
                </a:solidFill>
              </a:rPr>
              <a:t>12</a:t>
            </a:r>
            <a:r>
              <a:rPr lang="en-US" dirty="0"/>
              <a:t> bits</a:t>
            </a:r>
          </a:p>
          <a:p>
            <a:pPr lvl="1"/>
            <a:r>
              <a:rPr lang="en-US" dirty="0"/>
              <a:t># Virtual pages = 2</a:t>
            </a:r>
            <a:r>
              <a:rPr lang="en-US" baseline="30000" dirty="0"/>
              <a:t>31</a:t>
            </a:r>
            <a:r>
              <a:rPr lang="en-US" dirty="0"/>
              <a:t>/2</a:t>
            </a:r>
            <a:r>
              <a:rPr lang="en-US" baseline="30000" dirty="0"/>
              <a:t>12</a:t>
            </a:r>
            <a:r>
              <a:rPr lang="en-US" dirty="0"/>
              <a:t> = </a:t>
            </a:r>
            <a:r>
              <a:rPr lang="en-US" b="1" dirty="0"/>
              <a:t>2</a:t>
            </a:r>
            <a:r>
              <a:rPr lang="en-US" b="1" baseline="30000" dirty="0"/>
              <a:t>19</a:t>
            </a:r>
            <a:r>
              <a:rPr lang="en-US" dirty="0"/>
              <a:t>  (VPN = 19 bits)</a:t>
            </a:r>
          </a:p>
          <a:p>
            <a:pPr lvl="1"/>
            <a:r>
              <a:rPr lang="en-US" dirty="0"/>
              <a:t># Physical pages = 2</a:t>
            </a:r>
            <a:r>
              <a:rPr lang="en-US" baseline="30000" dirty="0"/>
              <a:t>27</a:t>
            </a:r>
            <a:r>
              <a:rPr lang="en-US" dirty="0"/>
              <a:t>/2</a:t>
            </a:r>
            <a:r>
              <a:rPr lang="en-US" baseline="30000" dirty="0"/>
              <a:t>12</a:t>
            </a:r>
            <a:r>
              <a:rPr lang="en-US" dirty="0"/>
              <a:t> = </a:t>
            </a:r>
            <a:r>
              <a:rPr lang="en-US" b="1" dirty="0"/>
              <a:t>2</a:t>
            </a:r>
            <a:r>
              <a:rPr lang="en-US" b="1" baseline="30000" dirty="0"/>
              <a:t>15</a:t>
            </a:r>
            <a:r>
              <a:rPr lang="en-US" dirty="0"/>
              <a:t> (PPN = 15 bits)</a:t>
            </a:r>
          </a:p>
        </p:txBody>
      </p:sp>
      <p:sp>
        <p:nvSpPr>
          <p:cNvPr id="130051"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30052"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19548899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custDataLst>
              <p:tags r:id="rId1"/>
            </p:custDataLst>
          </p:nvPr>
        </p:nvSpPr>
        <p:spPr/>
        <p:txBody>
          <a:bodyPr/>
          <a:lstStyle/>
          <a:p>
            <a:r>
              <a:rPr lang="en-US" dirty="0"/>
              <a:t>Address Translation</a:t>
            </a:r>
            <a:endParaRPr lang="en-US" dirty="0">
              <a:latin typeface="Consolas" pitchFamily="49" charset="0"/>
            </a:endParaRPr>
          </a:p>
        </p:txBody>
      </p:sp>
      <p:pic>
        <p:nvPicPr>
          <p:cNvPr id="125956" name="Picture 5" descr="Fig8_22"/>
          <p:cNvPicPr>
            <a:picLocks noGrp="1" noChangeAspect="1" noChangeArrowheads="1"/>
          </p:cNvPicPr>
          <p:nvPr>
            <p:ph idx="4294967295"/>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642125" y="1414463"/>
            <a:ext cx="7029450" cy="4972050"/>
          </a:xfrm>
          <a:noFill/>
        </p:spPr>
      </p:pic>
      <p:sp>
        <p:nvSpPr>
          <p:cNvPr id="125954" name="Rectangle 3"/>
          <p:cNvSpPr>
            <a:spLocks noChangeArrowheads="1"/>
          </p:cNvSpPr>
          <p:nvPr>
            <p:custDataLst>
              <p:tags r:id="rId3"/>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25955" name="Rectangle 4"/>
          <p:cNvSpPr>
            <a:spLocks noChangeArrowheads="1"/>
          </p:cNvSpPr>
          <p:nvPr>
            <p:custDataLst>
              <p:tags r:id="rId4"/>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279584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Recall: General Cache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3" name="TextBox 42">
            <a:extLst>
              <a:ext uri="{FF2B5EF4-FFF2-40B4-BE49-F238E27FC236}">
                <a16:creationId xmlns:a16="http://schemas.microsoft.com/office/drawing/2014/main" id="{2A24451A-23F3-794A-8E46-CE0BD231D6D3}"/>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56423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36194" name="Rectangle 3"/>
          <p:cNvSpPr>
            <a:spLocks noGrp="1" noChangeArrowheads="1"/>
          </p:cNvSpPr>
          <p:nvPr>
            <p:ph type="title"/>
            <p:custDataLst>
              <p:tags r:id="rId2"/>
            </p:custDataLst>
          </p:nvPr>
        </p:nvSpPr>
        <p:spPr/>
        <p:txBody>
          <a:bodyPr/>
          <a:lstStyle/>
          <a:p>
            <a:r>
              <a:rPr lang="en-US" dirty="0"/>
              <a:t>Virtual Memory Example</a:t>
            </a:r>
            <a:endParaRPr lang="en-US" dirty="0">
              <a:latin typeface="Consolas" pitchFamily="49" charset="0"/>
            </a:endParaRPr>
          </a:p>
        </p:txBody>
      </p:sp>
      <p:sp>
        <p:nvSpPr>
          <p:cNvPr id="136195" name="Rectangle 4"/>
          <p:cNvSpPr>
            <a:spLocks noChangeArrowheads="1"/>
          </p:cNvSpPr>
          <p:nvPr>
            <p:custDataLst>
              <p:tags r:id="rId3"/>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36196" name="Rectangle 5"/>
          <p:cNvSpPr>
            <a:spLocks noChangeArrowheads="1"/>
          </p:cNvSpPr>
          <p:nvPr>
            <p:custDataLst>
              <p:tags r:id="rId4"/>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pic>
        <p:nvPicPr>
          <p:cNvPr id="136197" name="Picture 6" descr="Fig8_21"/>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604838" y="1143000"/>
            <a:ext cx="7777162"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279803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custDataLst>
              <p:tags r:id="rId1"/>
            </p:custDataLst>
          </p:nvPr>
        </p:nvSpPr>
        <p:spPr/>
        <p:txBody>
          <a:bodyPr/>
          <a:lstStyle/>
          <a:p>
            <a:r>
              <a:rPr lang="en-US" dirty="0"/>
              <a:t>How Do We Translate Addresses?</a:t>
            </a:r>
            <a:endParaRPr lang="en-US" dirty="0">
              <a:latin typeface="Consolas" pitchFamily="49" charset="0"/>
            </a:endParaRPr>
          </a:p>
        </p:txBody>
      </p:sp>
      <p:sp>
        <p:nvSpPr>
          <p:cNvPr id="138244" name="Rectangle 5"/>
          <p:cNvSpPr>
            <a:spLocks noGrp="1" noChangeArrowheads="1"/>
          </p:cNvSpPr>
          <p:nvPr>
            <p:ph idx="1"/>
            <p:custDataLst>
              <p:tags r:id="rId2"/>
            </p:custDataLst>
          </p:nvPr>
        </p:nvSpPr>
        <p:spPr/>
        <p:txBody>
          <a:bodyPr/>
          <a:lstStyle/>
          <a:p>
            <a:r>
              <a:rPr lang="en-US" b="1" dirty="0">
                <a:solidFill>
                  <a:srgbClr val="C00000"/>
                </a:solidFill>
              </a:rPr>
              <a:t>Page table</a:t>
            </a:r>
          </a:p>
          <a:p>
            <a:pPr lvl="1"/>
            <a:r>
              <a:rPr lang="en-US" dirty="0"/>
              <a:t>Has entry for each virtual page</a:t>
            </a:r>
          </a:p>
          <a:p>
            <a:pPr lvl="1"/>
            <a:endParaRPr lang="en-US" dirty="0"/>
          </a:p>
          <a:p>
            <a:pPr lvl="1"/>
            <a:endParaRPr lang="en-US" dirty="0"/>
          </a:p>
          <a:p>
            <a:r>
              <a:rPr lang="en-US" dirty="0"/>
              <a:t>Each </a:t>
            </a:r>
            <a:r>
              <a:rPr lang="en-US" dirty="0">
                <a:solidFill>
                  <a:srgbClr val="0070C0"/>
                </a:solidFill>
              </a:rPr>
              <a:t>page table entry </a:t>
            </a:r>
            <a:r>
              <a:rPr lang="en-US" dirty="0"/>
              <a:t>has:</a:t>
            </a:r>
          </a:p>
          <a:p>
            <a:pPr marL="0" indent="0">
              <a:buNone/>
            </a:pPr>
            <a:endParaRPr lang="en-US" dirty="0"/>
          </a:p>
          <a:p>
            <a:pPr lvl="1"/>
            <a:r>
              <a:rPr lang="en-US" dirty="0">
                <a:solidFill>
                  <a:srgbClr val="0070C0"/>
                </a:solidFill>
              </a:rPr>
              <a:t>Valid bit: </a:t>
            </a:r>
            <a:r>
              <a:rPr lang="en-US" dirty="0"/>
              <a:t>whether the virtual page is located in physical memory (if not, it must be fetched from the hard disk)</a:t>
            </a:r>
          </a:p>
          <a:p>
            <a:pPr lvl="1"/>
            <a:endParaRPr lang="en-US" dirty="0">
              <a:solidFill>
                <a:srgbClr val="0432FF"/>
              </a:solidFill>
            </a:endParaRPr>
          </a:p>
          <a:p>
            <a:pPr lvl="1"/>
            <a:r>
              <a:rPr lang="en-US" dirty="0">
                <a:solidFill>
                  <a:srgbClr val="0070C0"/>
                </a:solidFill>
              </a:rPr>
              <a:t>Physical page number</a:t>
            </a:r>
            <a:r>
              <a:rPr lang="en-US" dirty="0"/>
              <a:t>: where the page is located</a:t>
            </a:r>
          </a:p>
          <a:p>
            <a:pPr lvl="1"/>
            <a:endParaRPr lang="en-US" dirty="0"/>
          </a:p>
          <a:p>
            <a:pPr lvl="1"/>
            <a:r>
              <a:rPr lang="en-US" dirty="0">
                <a:solidFill>
                  <a:srgbClr val="0070C0"/>
                </a:solidFill>
              </a:rPr>
              <a:t>Dirty bits</a:t>
            </a:r>
            <a:r>
              <a:rPr lang="en-US" dirty="0"/>
              <a:t>: Replacement policy</a:t>
            </a:r>
          </a:p>
        </p:txBody>
      </p:sp>
      <p:sp>
        <p:nvSpPr>
          <p:cNvPr id="138242" name="Rectangle 3"/>
          <p:cNvSpPr>
            <a:spLocks noChangeArrowheads="1"/>
          </p:cNvSpPr>
          <p:nvPr>
            <p:custDataLst>
              <p:tags r:id="rId3"/>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38243" name="Rectangle 4"/>
          <p:cNvSpPr>
            <a:spLocks noChangeArrowheads="1"/>
          </p:cNvSpPr>
          <p:nvPr>
            <p:custDataLst>
              <p:tags r:id="rId4"/>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333328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ChangeArrowheads="1"/>
          </p:cNvSpPr>
          <p:nvPr>
            <p:custDataLst>
              <p:tags r:id="rId2"/>
            </p:custDataLst>
          </p:nvPr>
        </p:nvSpPr>
        <p:spPr bwMode="auto">
          <a:xfrm>
            <a:off x="533400" y="9906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40290" name="Rectangle 3"/>
          <p:cNvSpPr>
            <a:spLocks noGrp="1" noChangeArrowheads="1"/>
          </p:cNvSpPr>
          <p:nvPr>
            <p:ph type="title"/>
            <p:custDataLst>
              <p:tags r:id="rId3"/>
            </p:custDataLst>
          </p:nvPr>
        </p:nvSpPr>
        <p:spPr/>
        <p:txBody>
          <a:bodyPr/>
          <a:lstStyle/>
          <a:p>
            <a:r>
              <a:rPr lang="en-US" dirty="0"/>
              <a:t>Page Table Example</a:t>
            </a:r>
            <a:endParaRPr lang="en-US" dirty="0">
              <a:latin typeface="Consolas" pitchFamily="49" charset="0"/>
            </a:endParaRPr>
          </a:p>
        </p:txBody>
      </p:sp>
      <p:graphicFrame>
        <p:nvGraphicFramePr>
          <p:cNvPr id="140293" name="Object 2"/>
          <p:cNvGraphicFramePr>
            <a:graphicFrameLocks noGrp="1" noChangeAspect="1"/>
          </p:cNvGraphicFramePr>
          <p:nvPr>
            <p:ph idx="4294967295"/>
            <p:custDataLst>
              <p:tags r:id="rId4"/>
            </p:custDataLst>
            <p:extLst>
              <p:ext uri="{D42A27DB-BD31-4B8C-83A1-F6EECF244321}">
                <p14:modId xmlns:p14="http://schemas.microsoft.com/office/powerpoint/2010/main" val="521049498"/>
              </p:ext>
            </p:extLst>
          </p:nvPr>
        </p:nvGraphicFramePr>
        <p:xfrm>
          <a:off x="2051720" y="1075145"/>
          <a:ext cx="4640381" cy="5565789"/>
        </p:xfrm>
        <a:graphic>
          <a:graphicData uri="http://schemas.openxmlformats.org/presentationml/2006/ole">
            <mc:AlternateContent xmlns:mc="http://schemas.openxmlformats.org/markup-compatibility/2006">
              <mc:Choice xmlns:v="urn:schemas-microsoft-com:vml" Requires="v">
                <p:oleObj spid="_x0000_s2059" name="VISIO" r:id="rId9" imgW="2680716" imgH="3215640" progId="Visio.Drawing.6">
                  <p:embed/>
                </p:oleObj>
              </mc:Choice>
              <mc:Fallback>
                <p:oleObj name="VISIO" r:id="rId9" imgW="2680716" imgH="3215640" progId="Visio.Drawing.6">
                  <p:embed/>
                  <p:pic>
                    <p:nvPicPr>
                      <p:cNvPr id="140293"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720" y="1075145"/>
                        <a:ext cx="4640381" cy="5565789"/>
                      </a:xfrm>
                      <a:prstGeom prst="rect">
                        <a:avLst/>
                      </a:prstGeom>
                      <a:noFill/>
                      <a:ln>
                        <a:noFill/>
                      </a:ln>
                      <a:extLst/>
                    </p:spPr>
                  </p:pic>
                </p:oleObj>
              </mc:Fallback>
            </mc:AlternateContent>
          </a:graphicData>
        </a:graphic>
      </p:graphicFrame>
      <p:sp>
        <p:nvSpPr>
          <p:cNvPr id="140291" name="Rectangle 4"/>
          <p:cNvSpPr>
            <a:spLocks noChangeArrowheads="1"/>
          </p:cNvSpPr>
          <p:nvPr>
            <p:custDataLst>
              <p:tags r:id="rId5"/>
            </p:custDataLst>
          </p:nvPr>
        </p:nvSpPr>
        <p:spPr bwMode="auto">
          <a:xfrm>
            <a:off x="0" y="11541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0292" name="Rectangle 5"/>
          <p:cNvSpPr>
            <a:spLocks noChangeArrowheads="1"/>
          </p:cNvSpPr>
          <p:nvPr>
            <p:custDataLst>
              <p:tags r:id="rId6"/>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29118437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custDataLst>
              <p:tags r:id="rId2"/>
            </p:custDataLst>
          </p:nvPr>
        </p:nvSpPr>
        <p:spPr/>
        <p:txBody>
          <a:bodyPr anchor="ctr"/>
          <a:lstStyle/>
          <a:p>
            <a:r>
              <a:rPr lang="en-US" dirty="0">
                <a:latin typeface="Garamond" charset="0"/>
                <a:ea typeface="Garamond" charset="0"/>
                <a:cs typeface="Garamond" charset="0"/>
              </a:rPr>
              <a:t>Page Table Example 1</a:t>
            </a:r>
          </a:p>
        </p:txBody>
      </p:sp>
      <p:sp>
        <p:nvSpPr>
          <p:cNvPr id="2" name="Content Placeholder 1"/>
          <p:cNvSpPr>
            <a:spLocks noGrp="1"/>
          </p:cNvSpPr>
          <p:nvPr>
            <p:ph idx="4294967295"/>
          </p:nvPr>
        </p:nvSpPr>
        <p:spPr>
          <a:xfrm>
            <a:off x="0" y="1362075"/>
            <a:ext cx="4022725" cy="4972050"/>
          </a:xfrm>
        </p:spPr>
        <p:txBody>
          <a:bodyPr/>
          <a:lstStyle/>
          <a:p>
            <a:r>
              <a:rPr lang="en-US" dirty="0">
                <a:latin typeface="Tahoma" charset="0"/>
                <a:ea typeface="Tahoma" charset="0"/>
                <a:cs typeface="Tahoma" charset="0"/>
              </a:rPr>
              <a:t>What is the physical address of virtual address 0x5F20? </a:t>
            </a:r>
          </a:p>
        </p:txBody>
      </p:sp>
      <p:graphicFrame>
        <p:nvGraphicFramePr>
          <p:cNvPr id="7" name="Content Placeholder 6"/>
          <p:cNvGraphicFramePr>
            <a:graphicFrameLocks noGrp="1" noChangeAspect="1"/>
          </p:cNvGraphicFramePr>
          <p:nvPr>
            <p:ph idx="4294967295"/>
            <p:custDataLst>
              <p:tags r:id="rId3"/>
            </p:custDataLst>
            <p:extLst/>
          </p:nvPr>
        </p:nvGraphicFramePr>
        <p:xfrm>
          <a:off x="6505575" y="2043113"/>
          <a:ext cx="2638425" cy="4129087"/>
        </p:xfrm>
        <a:graphic>
          <a:graphicData uri="http://schemas.openxmlformats.org/presentationml/2006/ole">
            <mc:AlternateContent xmlns:mc="http://schemas.openxmlformats.org/markup-compatibility/2006">
              <mc:Choice xmlns:v="urn:schemas-microsoft-com:vml" Requires="v">
                <p:oleObj spid="_x0000_s3083" name="VISIO" r:id="rId8" imgW="1466088" imgH="2293620" progId="Visio.Drawing.6">
                  <p:embed/>
                </p:oleObj>
              </mc:Choice>
              <mc:Fallback>
                <p:oleObj name="VISIO" r:id="rId8" imgW="1466088" imgH="2293620" progId="Visio.Drawing.6">
                  <p:embed/>
                  <p:pic>
                    <p:nvPicPr>
                      <p:cNvPr id="7" name="Content Placeholder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5575" y="2043113"/>
                        <a:ext cx="2638425" cy="4129087"/>
                      </a:xfrm>
                      <a:prstGeom prst="rect">
                        <a:avLst/>
                      </a:prstGeom>
                      <a:noFill/>
                      <a:ln>
                        <a:noFill/>
                      </a:ln>
                      <a:effectLst/>
                      <a:extLst/>
                    </p:spPr>
                  </p:pic>
                </p:oleObj>
              </mc:Fallback>
            </mc:AlternateContent>
          </a:graphicData>
        </a:graphic>
      </p:graphicFrame>
      <p:sp>
        <p:nvSpPr>
          <p:cNvPr id="144386" name="Rectangle 3"/>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4387" name="Rectangle 4"/>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222140726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custDataLst>
              <p:tags r:id="rId2"/>
            </p:custDataLst>
          </p:nvPr>
        </p:nvSpPr>
        <p:spPr/>
        <p:txBody>
          <a:bodyPr anchor="ctr"/>
          <a:lstStyle/>
          <a:p>
            <a:r>
              <a:rPr lang="en-US" dirty="0">
                <a:latin typeface="Garamond" charset="0"/>
                <a:ea typeface="Garamond" charset="0"/>
                <a:cs typeface="Garamond" charset="0"/>
              </a:rPr>
              <a:t>Page Table Example 1</a:t>
            </a:r>
          </a:p>
        </p:txBody>
      </p:sp>
      <p:sp>
        <p:nvSpPr>
          <p:cNvPr id="2" name="Content Placeholder 1"/>
          <p:cNvSpPr>
            <a:spLocks noGrp="1"/>
          </p:cNvSpPr>
          <p:nvPr>
            <p:ph idx="4294967295"/>
          </p:nvPr>
        </p:nvSpPr>
        <p:spPr>
          <a:xfrm>
            <a:off x="0" y="1362075"/>
            <a:ext cx="4022725" cy="4972050"/>
          </a:xfrm>
        </p:spPr>
        <p:txBody>
          <a:bodyPr/>
          <a:lstStyle/>
          <a:p>
            <a:r>
              <a:rPr lang="en-US" dirty="0">
                <a:latin typeface="Tahoma" charset="0"/>
                <a:ea typeface="Tahoma" charset="0"/>
                <a:cs typeface="Tahoma" charset="0"/>
              </a:rPr>
              <a:t>What is the physical address of virtual address 0x5F20? </a:t>
            </a:r>
          </a:p>
          <a:p>
            <a:pPr lvl="1"/>
            <a:r>
              <a:rPr lang="en-US" dirty="0">
                <a:latin typeface="Tahoma" charset="0"/>
                <a:ea typeface="Tahoma" charset="0"/>
                <a:cs typeface="Tahoma" charset="0"/>
              </a:rPr>
              <a:t>Note: number of bits in VA: 8</a:t>
            </a:r>
          </a:p>
          <a:p>
            <a:pPr lvl="1"/>
            <a:r>
              <a:rPr lang="en-US" dirty="0">
                <a:latin typeface="Tahoma" charset="0"/>
                <a:ea typeface="Tahoma" charset="0"/>
                <a:cs typeface="Tahoma" charset="0"/>
              </a:rPr>
              <a:t>Virtual Page number: 05</a:t>
            </a:r>
          </a:p>
          <a:p>
            <a:pPr lvl="1"/>
            <a:r>
              <a:rPr lang="en-US" dirty="0">
                <a:latin typeface="Tahoma" charset="0"/>
                <a:ea typeface="Tahoma" charset="0"/>
                <a:cs typeface="Tahoma" charset="0"/>
              </a:rPr>
              <a:t>Entry 5 in page table indicates VPN 5 is in physical page 1</a:t>
            </a:r>
          </a:p>
          <a:p>
            <a:pPr lvl="1"/>
            <a:r>
              <a:rPr lang="en-US" dirty="0">
                <a:latin typeface="Tahoma" charset="0"/>
                <a:ea typeface="Tahoma" charset="0"/>
                <a:cs typeface="Tahoma" charset="0"/>
              </a:rPr>
              <a:t>Physical address is 0x1F20</a:t>
            </a:r>
          </a:p>
          <a:p>
            <a:pPr marL="457200" lvl="1" indent="0">
              <a:buNone/>
            </a:pPr>
            <a:endParaRPr lang="de-CH" dirty="0">
              <a:latin typeface="Tahoma" charset="0"/>
              <a:ea typeface="Tahoma" charset="0"/>
              <a:cs typeface="Tahoma" charset="0"/>
            </a:endParaRPr>
          </a:p>
        </p:txBody>
      </p:sp>
      <p:graphicFrame>
        <p:nvGraphicFramePr>
          <p:cNvPr id="4" name="Content Placeholder 3"/>
          <p:cNvGraphicFramePr>
            <a:graphicFrameLocks noGrp="1" noChangeAspect="1"/>
          </p:cNvGraphicFramePr>
          <p:nvPr>
            <p:ph idx="4294967295"/>
            <p:custDataLst>
              <p:tags r:id="rId3"/>
            </p:custDataLst>
            <p:extLst/>
          </p:nvPr>
        </p:nvGraphicFramePr>
        <p:xfrm>
          <a:off x="4325938" y="914400"/>
          <a:ext cx="4818062" cy="5780088"/>
        </p:xfrm>
        <a:graphic>
          <a:graphicData uri="http://schemas.openxmlformats.org/presentationml/2006/ole">
            <mc:AlternateContent xmlns:mc="http://schemas.openxmlformats.org/markup-compatibility/2006">
              <mc:Choice xmlns:v="urn:schemas-microsoft-com:vml" Requires="v">
                <p:oleObj spid="_x0000_s4107" name="VISIO" r:id="rId8" imgW="2680716" imgH="3215640" progId="Visio.Drawing.6">
                  <p:embed/>
                </p:oleObj>
              </mc:Choice>
              <mc:Fallback>
                <p:oleObj name="VISIO" r:id="rId8" imgW="2680716" imgH="3215640" progId="Visio.Drawing.6">
                  <p:embed/>
                  <p:pic>
                    <p:nvPicPr>
                      <p:cNvPr id="4" name="Content Placeholder 3"/>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5938" y="914400"/>
                        <a:ext cx="4818062" cy="5780088"/>
                      </a:xfrm>
                      <a:prstGeom prst="rect">
                        <a:avLst/>
                      </a:prstGeom>
                      <a:noFill/>
                      <a:ln>
                        <a:noFill/>
                      </a:ln>
                      <a:effectLst/>
                      <a:extLst/>
                    </p:spPr>
                  </p:pic>
                </p:oleObj>
              </mc:Fallback>
            </mc:AlternateContent>
          </a:graphicData>
        </a:graphic>
      </p:graphicFrame>
      <p:sp>
        <p:nvSpPr>
          <p:cNvPr id="144386" name="Rectangle 3"/>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4387" name="Rectangle 4"/>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3770152963"/>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custDataLst>
              <p:tags r:id="rId2"/>
            </p:custDataLst>
          </p:nvPr>
        </p:nvSpPr>
        <p:spPr>
          <a:xfrm>
            <a:off x="184150" y="0"/>
            <a:ext cx="7764961" cy="914400"/>
          </a:xfrm>
        </p:spPr>
        <p:txBody>
          <a:bodyPr anchor="ctr"/>
          <a:lstStyle/>
          <a:p>
            <a:r>
              <a:rPr lang="en-US" dirty="0">
                <a:latin typeface="Garamond" charset="0"/>
                <a:ea typeface="Garamond" charset="0"/>
                <a:cs typeface="Garamond" charset="0"/>
              </a:rPr>
              <a:t>Page Table Example 2</a:t>
            </a:r>
          </a:p>
        </p:txBody>
      </p:sp>
      <p:sp>
        <p:nvSpPr>
          <p:cNvPr id="2" name="Content Placeholder 1"/>
          <p:cNvSpPr>
            <a:spLocks noGrp="1"/>
          </p:cNvSpPr>
          <p:nvPr>
            <p:ph idx="1"/>
          </p:nvPr>
        </p:nvSpPr>
        <p:spPr>
          <a:xfrm>
            <a:off x="396875" y="1362075"/>
            <a:ext cx="4022725" cy="4972050"/>
          </a:xfrm>
        </p:spPr>
        <p:txBody>
          <a:bodyPr/>
          <a:lstStyle/>
          <a:p>
            <a:r>
              <a:rPr lang="en-US" dirty="0">
                <a:latin typeface="Tahoma" charset="0"/>
                <a:ea typeface="Tahoma" charset="0"/>
                <a:cs typeface="Tahoma" charset="0"/>
              </a:rPr>
              <a:t>What is the physical address of virtual address 0x73E0? </a:t>
            </a:r>
          </a:p>
          <a:p>
            <a:pPr marL="457200" lvl="1" indent="0">
              <a:buNone/>
            </a:pPr>
            <a:endParaRPr lang="de-CH" dirty="0">
              <a:latin typeface="Tahoma" charset="0"/>
              <a:ea typeface="Tahoma" charset="0"/>
              <a:cs typeface="Tahoma" charset="0"/>
            </a:endParaRPr>
          </a:p>
        </p:txBody>
      </p:sp>
      <p:graphicFrame>
        <p:nvGraphicFramePr>
          <p:cNvPr id="6" name="Content Placeholder 5"/>
          <p:cNvGraphicFramePr>
            <a:graphicFrameLocks noGrp="1" noChangeAspect="1"/>
          </p:cNvGraphicFramePr>
          <p:nvPr>
            <p:ph idx="10"/>
            <p:custDataLst>
              <p:tags r:id="rId3"/>
            </p:custDataLst>
            <p:extLst/>
          </p:nvPr>
        </p:nvGraphicFramePr>
        <p:xfrm>
          <a:off x="6124042" y="2043684"/>
          <a:ext cx="2638958" cy="4128516"/>
        </p:xfrm>
        <a:graphic>
          <a:graphicData uri="http://schemas.openxmlformats.org/presentationml/2006/ole">
            <mc:AlternateContent xmlns:mc="http://schemas.openxmlformats.org/markup-compatibility/2006">
              <mc:Choice xmlns:v="urn:schemas-microsoft-com:vml" Requires="v">
                <p:oleObj spid="_x0000_s5130" name="VISIO" r:id="rId8" imgW="1466088" imgH="2293620" progId="Visio.Drawing.6">
                  <p:embed/>
                </p:oleObj>
              </mc:Choice>
              <mc:Fallback>
                <p:oleObj name="VISIO" r:id="rId8" imgW="1466088" imgH="2293620" progId="Visio.Drawing.6">
                  <p:embed/>
                  <p:pic>
                    <p:nvPicPr>
                      <p:cNvPr id="6" name="Content Placeholder 5"/>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4042" y="2043684"/>
                        <a:ext cx="2638958" cy="41285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alpha val="74997"/>
                                </a:schemeClr>
                              </a:outerShdw>
                            </a:effectLst>
                          </a14:hiddenEffects>
                        </a:ext>
                      </a:extLst>
                    </p:spPr>
                  </p:pic>
                </p:oleObj>
              </mc:Fallback>
            </mc:AlternateContent>
          </a:graphicData>
        </a:graphic>
      </p:graphicFrame>
      <p:sp>
        <p:nvSpPr>
          <p:cNvPr id="148482" name="Rectangle 3"/>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8483" name="Rectangle 4"/>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1871782785"/>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title"/>
            <p:custDataLst>
              <p:tags r:id="rId2"/>
            </p:custDataLst>
          </p:nvPr>
        </p:nvSpPr>
        <p:spPr>
          <a:xfrm>
            <a:off x="228600" y="0"/>
            <a:ext cx="7720511" cy="905789"/>
          </a:xfrm>
        </p:spPr>
        <p:txBody>
          <a:bodyPr anchor="ctr"/>
          <a:lstStyle/>
          <a:p>
            <a:r>
              <a:rPr lang="en-US" dirty="0">
                <a:latin typeface="Garamond" charset="0"/>
                <a:ea typeface="Garamond" charset="0"/>
                <a:cs typeface="Garamond" charset="0"/>
              </a:rPr>
              <a:t>Page Table Example 2</a:t>
            </a:r>
          </a:p>
        </p:txBody>
      </p:sp>
      <p:sp>
        <p:nvSpPr>
          <p:cNvPr id="2" name="Content Placeholder 1"/>
          <p:cNvSpPr>
            <a:spLocks noGrp="1"/>
          </p:cNvSpPr>
          <p:nvPr>
            <p:ph idx="1"/>
          </p:nvPr>
        </p:nvSpPr>
        <p:spPr>
          <a:xfrm>
            <a:off x="396875" y="1362075"/>
            <a:ext cx="4022725" cy="4972050"/>
          </a:xfrm>
        </p:spPr>
        <p:txBody>
          <a:bodyPr/>
          <a:lstStyle/>
          <a:p>
            <a:r>
              <a:rPr lang="en-US" dirty="0">
                <a:latin typeface="Tahoma" charset="0"/>
                <a:ea typeface="Tahoma" charset="0"/>
                <a:cs typeface="Tahoma" charset="0"/>
              </a:rPr>
              <a:t>What is the physical address of virtual address 0x73E0? </a:t>
            </a:r>
          </a:p>
          <a:p>
            <a:pPr lvl="1"/>
            <a:r>
              <a:rPr lang="en-US" dirty="0">
                <a:latin typeface="Tahoma" charset="0"/>
                <a:ea typeface="Tahoma" charset="0"/>
                <a:cs typeface="Tahoma" charset="0"/>
              </a:rPr>
              <a:t>VPN = 7</a:t>
            </a:r>
          </a:p>
          <a:p>
            <a:pPr lvl="1"/>
            <a:r>
              <a:rPr lang="en-US" dirty="0">
                <a:latin typeface="Tahoma" charset="0"/>
                <a:ea typeface="Tahoma" charset="0"/>
                <a:cs typeface="Tahoma" charset="0"/>
              </a:rPr>
              <a:t>Entry 7 in page table is invalid, so the page is not in physical memory</a:t>
            </a:r>
          </a:p>
          <a:p>
            <a:pPr lvl="1"/>
            <a:r>
              <a:rPr lang="en-US" dirty="0">
                <a:latin typeface="Tahoma" charset="0"/>
                <a:ea typeface="Tahoma" charset="0"/>
                <a:cs typeface="Tahoma" charset="0"/>
              </a:rPr>
              <a:t>The virtual page must be swapped into physical memory from disk</a:t>
            </a:r>
          </a:p>
          <a:p>
            <a:pPr lvl="1"/>
            <a:endParaRPr lang="de-CH" dirty="0">
              <a:latin typeface="Tahoma" charset="0"/>
              <a:ea typeface="Tahoma" charset="0"/>
              <a:cs typeface="Tahoma" charset="0"/>
            </a:endParaRPr>
          </a:p>
        </p:txBody>
      </p:sp>
      <p:graphicFrame>
        <p:nvGraphicFramePr>
          <p:cNvPr id="4" name="Content Placeholder 3"/>
          <p:cNvGraphicFramePr>
            <a:graphicFrameLocks noGrp="1" noChangeAspect="1"/>
          </p:cNvGraphicFramePr>
          <p:nvPr>
            <p:ph idx="10"/>
            <p:custDataLst>
              <p:tags r:id="rId3"/>
            </p:custDataLst>
            <p:extLst/>
          </p:nvPr>
        </p:nvGraphicFramePr>
        <p:xfrm>
          <a:off x="3992575" y="914400"/>
          <a:ext cx="4770425" cy="5258714"/>
        </p:xfrm>
        <a:graphic>
          <a:graphicData uri="http://schemas.openxmlformats.org/presentationml/2006/ole">
            <mc:AlternateContent xmlns:mc="http://schemas.openxmlformats.org/markup-compatibility/2006">
              <mc:Choice xmlns:v="urn:schemas-microsoft-com:vml" Requires="v">
                <p:oleObj spid="_x0000_s7178" name="VISIO" r:id="rId8" imgW="2650236" imgH="2921508" progId="Visio.Drawing.6">
                  <p:embed/>
                </p:oleObj>
              </mc:Choice>
              <mc:Fallback>
                <p:oleObj name="VISIO" r:id="rId8" imgW="2650236" imgH="2921508" progId="Visio.Drawing.6">
                  <p:embed/>
                  <p:pic>
                    <p:nvPicPr>
                      <p:cNvPr id="4" name="Content Placeholder 3"/>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575" y="914400"/>
                        <a:ext cx="4770425" cy="5258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48482" name="Rectangle 3"/>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8483" name="Rectangle 4"/>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7" name="Slide Number Placeholder 3">
            <a:extLst>
              <a:ext uri="{FF2B5EF4-FFF2-40B4-BE49-F238E27FC236}">
                <a16:creationId xmlns:a16="http://schemas.microsoft.com/office/drawing/2014/main" id="{378C865D-588D-BE49-9907-7221A4CAF4D2}"/>
              </a:ext>
            </a:extLst>
          </p:cNvPr>
          <p:cNvSpPr txBox="1">
            <a:spLocks/>
          </p:cNvSpPr>
          <p:nvPr/>
        </p:nvSpPr>
        <p:spPr>
          <a:xfrm>
            <a:off x="6777038" y="631825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fontAlgn="base">
              <a:spcBef>
                <a:spcPct val="20000"/>
              </a:spcBef>
              <a:spcAft>
                <a:spcPct val="0"/>
              </a:spcAft>
              <a:buClr>
                <a:schemeClr val="accent1"/>
              </a:buClr>
              <a:buSzPct val="65000"/>
              <a:buFont typeface="Wingdings" pitchFamily="2" charset="2"/>
              <a:buChar char="n"/>
              <a:defRPr sz="2400" kern="1200">
                <a:solidFill>
                  <a:schemeClr val="tx1"/>
                </a:solidFill>
                <a:latin typeface="Tahoma" panose="020B0604030504040204" pitchFamily="34" charset="0"/>
                <a:ea typeface="ＭＳ Ｐゴシック" panose="020B0600070205080204" pitchFamily="34" charset="-128"/>
                <a:cs typeface="+mn-cs"/>
              </a:defRPr>
            </a:lvl1pPr>
            <a:lvl2pPr marL="742950" indent="-285750" algn="l" rtl="0" fontAlgn="base">
              <a:spcBef>
                <a:spcPct val="20000"/>
              </a:spcBef>
              <a:spcAft>
                <a:spcPct val="0"/>
              </a:spcAft>
              <a:buClr>
                <a:schemeClr val="accent2"/>
              </a:buClr>
              <a:buSzPct val="60000"/>
              <a:buFont typeface="Wingdings" pitchFamily="2" charset="2"/>
              <a:buChar char="q"/>
              <a:defRPr sz="2200" kern="1200">
                <a:solidFill>
                  <a:schemeClr val="tx1"/>
                </a:solidFill>
                <a:latin typeface="Tahoma" panose="020B0604030504040204" pitchFamily="34" charset="0"/>
                <a:ea typeface="ＭＳ Ｐゴシック" panose="020B0600070205080204" pitchFamily="34" charset="-128"/>
                <a:cs typeface="+mn-cs"/>
              </a:defRPr>
            </a:lvl2pPr>
            <a:lvl3pPr marL="1143000" indent="-228600" algn="l" rtl="0" fontAlgn="base">
              <a:spcBef>
                <a:spcPct val="20000"/>
              </a:spcBef>
              <a:spcAft>
                <a:spcPct val="0"/>
              </a:spcAft>
              <a:buClr>
                <a:schemeClr val="accent1"/>
              </a:buClr>
              <a:buSzPct val="65000"/>
              <a:buFont typeface="Wingdings" pitchFamily="2" charset="2"/>
              <a:buChar char="n"/>
              <a:defRPr sz="2000" kern="1200">
                <a:solidFill>
                  <a:schemeClr val="tx1"/>
                </a:solidFill>
                <a:latin typeface="Tahoma" panose="020B0604030504040204" pitchFamily="34" charset="0"/>
                <a:ea typeface="ＭＳ Ｐゴシック" panose="020B0600070205080204" pitchFamily="34" charset="-128"/>
                <a:cs typeface="+mn-cs"/>
              </a:defRPr>
            </a:lvl3pPr>
            <a:lvl4pPr marL="1600200" indent="-228600" algn="l" rtl="0" fontAlgn="base">
              <a:spcBef>
                <a:spcPct val="20000"/>
              </a:spcBef>
              <a:spcAft>
                <a:spcPct val="0"/>
              </a:spcAft>
              <a:buClr>
                <a:schemeClr val="accent2"/>
              </a:buClr>
              <a:buSzPct val="70000"/>
              <a:buFont typeface="Wingdings" pitchFamily="2" charset="2"/>
              <a:buChar char="q"/>
              <a:defRPr kern="1200">
                <a:solidFill>
                  <a:schemeClr val="tx1"/>
                </a:solidFill>
                <a:latin typeface="Tahoma" panose="020B0604030504040204" pitchFamily="34" charset="0"/>
                <a:ea typeface="ＭＳ Ｐゴシック" panose="020B0600070205080204" pitchFamily="34" charset="-128"/>
                <a:cs typeface="+mn-cs"/>
              </a:defRPr>
            </a:lvl4pPr>
            <a:lvl5pPr marL="2057400" indent="-228600" algn="l" rtl="0" fontAlgn="base">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9pPr>
          </a:lstStyle>
          <a:p>
            <a:pPr algn="r">
              <a:spcBef>
                <a:spcPct val="0"/>
              </a:spcBef>
              <a:buClrTx/>
              <a:buSzTx/>
              <a:buFontTx/>
              <a:buNone/>
              <a:defRPr/>
            </a:pPr>
            <a:fld id="{A628414B-0796-8641-B452-F4B6FCBF9525}" type="slidenum">
              <a:rPr lang="en-US" altLang="en-US" sz="1600" smtClean="0">
                <a:solidFill>
                  <a:srgbClr val="000000"/>
                </a:solidFill>
                <a:latin typeface="Garamond" panose="02020404030301010803" pitchFamily="18" charset="0"/>
              </a:rPr>
              <a:pPr algn="r">
                <a:spcBef>
                  <a:spcPct val="0"/>
                </a:spcBef>
                <a:buClrTx/>
                <a:buSzTx/>
                <a:buFontTx/>
                <a:buNone/>
                <a:defRPr/>
              </a:pPr>
              <a:t>86</a:t>
            </a:fld>
            <a:endParaRPr lang="en-US" altLang="en-US" sz="1600">
              <a:solidFill>
                <a:srgbClr val="000000"/>
              </a:solidFill>
              <a:latin typeface="Garamond" panose="02020404030301010803" pitchFamily="18" charset="0"/>
            </a:endParaRPr>
          </a:p>
        </p:txBody>
      </p:sp>
    </p:spTree>
    <p:extLst>
      <p:ext uri="{BB962C8B-B14F-4D97-AF65-F5344CB8AC3E}">
        <p14:creationId xmlns:p14="http://schemas.microsoft.com/office/powerpoint/2010/main" val="3552996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a:extLst>
              <a:ext uri="{FF2B5EF4-FFF2-40B4-BE49-F238E27FC236}">
                <a16:creationId xmlns:a16="http://schemas.microsoft.com/office/drawing/2014/main" id="{8850B770-60C7-764A-9C3B-EBA353731A61}"/>
              </a:ext>
            </a:extLst>
          </p:cNvPr>
          <p:cNvSpPr>
            <a:spLocks noGrp="1"/>
          </p:cNvSpPr>
          <p:nvPr>
            <p:ph type="title"/>
          </p:nvPr>
        </p:nvSpPr>
        <p:spPr/>
        <p:txBody>
          <a:bodyPr/>
          <a:lstStyle/>
          <a:p>
            <a:r>
              <a:rPr lang="en-US" altLang="en-US"/>
              <a:t>Issue: Page Table Size</a:t>
            </a:r>
          </a:p>
        </p:txBody>
      </p:sp>
      <p:sp>
        <p:nvSpPr>
          <p:cNvPr id="3" name="Content Placeholder 2">
            <a:extLst>
              <a:ext uri="{FF2B5EF4-FFF2-40B4-BE49-F238E27FC236}">
                <a16:creationId xmlns:a16="http://schemas.microsoft.com/office/drawing/2014/main" id="{97249A27-595C-2B4A-8C05-14414721545F}"/>
              </a:ext>
            </a:extLst>
          </p:cNvPr>
          <p:cNvSpPr>
            <a:spLocks noGrp="1"/>
          </p:cNvSpPr>
          <p:nvPr>
            <p:ph idx="4294967295"/>
          </p:nvPr>
        </p:nvSpPr>
        <p:spPr>
          <a:xfrm>
            <a:off x="304800" y="914400"/>
            <a:ext cx="8443664" cy="5562600"/>
          </a:xfrm>
        </p:spPr>
        <p:txBody>
          <a:bodyPr/>
          <a:lstStyle/>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marL="0" indent="0">
              <a:buFont typeface="Wingdings" charset="0"/>
              <a:buNone/>
              <a:defRPr/>
            </a:pPr>
            <a:endParaRPr lang="en-US" dirty="0">
              <a:latin typeface="Tahoma" charset="0"/>
              <a:ea typeface="Tahoma" charset="0"/>
              <a:cs typeface="Tahoma" charset="0"/>
            </a:endParaRPr>
          </a:p>
          <a:p>
            <a:pPr>
              <a:buFont typeface="Wingdings" charset="0"/>
              <a:buChar char="n"/>
              <a:defRPr/>
            </a:pPr>
            <a:r>
              <a:rPr lang="en-US" dirty="0">
                <a:latin typeface="Tahoma" charset="0"/>
                <a:ea typeface="Tahoma" charset="0"/>
                <a:cs typeface="Tahoma" charset="0"/>
              </a:rPr>
              <a:t>Suppose 64-bit VA and 40-bit PA, how large is the page table?     </a:t>
            </a:r>
          </a:p>
          <a:p>
            <a:pPr lvl="1">
              <a:buFont typeface="Wingdings" charset="0"/>
              <a:buChar char="n"/>
              <a:defRPr/>
            </a:pPr>
            <a:r>
              <a:rPr lang="en-US" b="1" dirty="0">
                <a:latin typeface="Tahoma" charset="0"/>
                <a:ea typeface="Tahoma" charset="0"/>
                <a:cs typeface="Tahoma" charset="0"/>
              </a:rPr>
              <a:t>2</a:t>
            </a:r>
            <a:r>
              <a:rPr lang="en-US" b="1" baseline="30000" dirty="0">
                <a:latin typeface="Tahoma" charset="0"/>
                <a:ea typeface="Tahoma" charset="0"/>
                <a:cs typeface="Tahoma" charset="0"/>
              </a:rPr>
              <a:t>52</a:t>
            </a:r>
            <a:r>
              <a:rPr lang="en-US" b="1" dirty="0">
                <a:latin typeface="Tahoma" charset="0"/>
                <a:ea typeface="Tahoma" charset="0"/>
                <a:cs typeface="Tahoma" charset="0"/>
              </a:rPr>
              <a:t> entries x ~4 bytes </a:t>
            </a:r>
            <a:r>
              <a:rPr lang="en-US" b="1" dirty="0">
                <a:latin typeface="Tahoma" charset="0"/>
                <a:ea typeface="Tahoma" charset="0"/>
                <a:cs typeface="Tahoma" charset="0"/>
                <a:sym typeface="Symbol" charset="0"/>
              </a:rPr>
              <a:t></a:t>
            </a:r>
            <a:r>
              <a:rPr lang="en-US" b="1" dirty="0">
                <a:latin typeface="Tahoma" charset="0"/>
                <a:ea typeface="Tahoma" charset="0"/>
                <a:cs typeface="Tahoma" charset="0"/>
              </a:rPr>
              <a:t> 2</a:t>
            </a:r>
            <a:r>
              <a:rPr lang="en-US" b="1" baseline="30000" dirty="0">
                <a:latin typeface="Tahoma" charset="0"/>
                <a:ea typeface="Tahoma" charset="0"/>
                <a:cs typeface="Tahoma" charset="0"/>
              </a:rPr>
              <a:t>54</a:t>
            </a:r>
            <a:r>
              <a:rPr lang="en-US" b="1" dirty="0">
                <a:latin typeface="Tahoma" charset="0"/>
                <a:ea typeface="Tahoma" charset="0"/>
                <a:cs typeface="Tahoma" charset="0"/>
              </a:rPr>
              <a:t> bytes</a:t>
            </a:r>
          </a:p>
          <a:p>
            <a:pPr lvl="2">
              <a:buFont typeface="Wingdings" charset="0"/>
              <a:buChar char="n"/>
              <a:defRPr/>
            </a:pPr>
            <a:r>
              <a:rPr lang="en-US" dirty="0">
                <a:solidFill>
                  <a:srgbClr val="0070C0"/>
                </a:solidFill>
                <a:latin typeface="Tahoma" charset="0"/>
                <a:ea typeface="Tahoma" charset="0"/>
                <a:cs typeface="Tahoma" charset="0"/>
              </a:rPr>
              <a:t>that is for just one process!</a:t>
            </a:r>
          </a:p>
          <a:p>
            <a:pPr lvl="2">
              <a:buFont typeface="Wingdings" charset="0"/>
              <a:buChar char="n"/>
              <a:defRPr/>
            </a:pPr>
            <a:r>
              <a:rPr lang="en-US" dirty="0">
                <a:solidFill>
                  <a:srgbClr val="C00000"/>
                </a:solidFill>
                <a:latin typeface="Tahoma" charset="0"/>
                <a:ea typeface="Tahoma" charset="0"/>
                <a:cs typeface="Tahoma" charset="0"/>
              </a:rPr>
              <a:t>the process may not be using the entire VM space!</a:t>
            </a:r>
          </a:p>
          <a:p>
            <a:pPr>
              <a:buFont typeface="Wingdings" charset="0"/>
              <a:buChar char="n"/>
              <a:defRPr/>
            </a:pPr>
            <a:endParaRPr lang="en-US" dirty="0">
              <a:latin typeface="Tahoma" charset="0"/>
              <a:ea typeface="Tahoma" charset="0"/>
              <a:cs typeface="Tahoma" charset="0"/>
            </a:endParaRPr>
          </a:p>
        </p:txBody>
      </p:sp>
      <p:sp>
        <p:nvSpPr>
          <p:cNvPr id="193540" name="Rectangle 4">
            <a:extLst>
              <a:ext uri="{FF2B5EF4-FFF2-40B4-BE49-F238E27FC236}">
                <a16:creationId xmlns:a16="http://schemas.microsoft.com/office/drawing/2014/main" id="{6CB1376E-F8CF-0B4D-87C0-9B90898FA712}"/>
              </a:ext>
            </a:extLst>
          </p:cNvPr>
          <p:cNvSpPr>
            <a:spLocks noChangeArrowheads="1"/>
          </p:cNvSpPr>
          <p:nvPr/>
        </p:nvSpPr>
        <p:spPr bwMode="auto">
          <a:xfrm>
            <a:off x="1143000" y="1670050"/>
            <a:ext cx="3962400" cy="381000"/>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VPN</a:t>
            </a:r>
          </a:p>
        </p:txBody>
      </p:sp>
      <p:sp>
        <p:nvSpPr>
          <p:cNvPr id="193541" name="Rectangle 5">
            <a:extLst>
              <a:ext uri="{FF2B5EF4-FFF2-40B4-BE49-F238E27FC236}">
                <a16:creationId xmlns:a16="http://schemas.microsoft.com/office/drawing/2014/main" id="{222BEB6E-EA84-7F42-8B5D-F341636C4BA6}"/>
              </a:ext>
            </a:extLst>
          </p:cNvPr>
          <p:cNvSpPr>
            <a:spLocks noChangeArrowheads="1"/>
          </p:cNvSpPr>
          <p:nvPr/>
        </p:nvSpPr>
        <p:spPr bwMode="auto">
          <a:xfrm>
            <a:off x="5029200" y="1670050"/>
            <a:ext cx="1752600" cy="381000"/>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rPr>
              <a:t>Page Offset</a:t>
            </a:r>
          </a:p>
        </p:txBody>
      </p:sp>
      <p:sp>
        <p:nvSpPr>
          <p:cNvPr id="193542" name="Rectangle 6">
            <a:extLst>
              <a:ext uri="{FF2B5EF4-FFF2-40B4-BE49-F238E27FC236}">
                <a16:creationId xmlns:a16="http://schemas.microsoft.com/office/drawing/2014/main" id="{C22300A3-FDE0-CF46-82C0-3456540157D0}"/>
              </a:ext>
            </a:extLst>
          </p:cNvPr>
          <p:cNvSpPr>
            <a:spLocks noChangeArrowheads="1"/>
          </p:cNvSpPr>
          <p:nvPr/>
        </p:nvSpPr>
        <p:spPr bwMode="auto">
          <a:xfrm>
            <a:off x="2481263" y="2813050"/>
            <a:ext cx="1295400" cy="1447800"/>
          </a:xfrm>
          <a:prstGeom prst="rect">
            <a:avLst/>
          </a:prstGeom>
          <a:solidFill>
            <a:schemeClr val="bg1"/>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page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table</a:t>
            </a:r>
          </a:p>
        </p:txBody>
      </p:sp>
      <p:sp>
        <p:nvSpPr>
          <p:cNvPr id="193543" name="Oval 7">
            <a:extLst>
              <a:ext uri="{FF2B5EF4-FFF2-40B4-BE49-F238E27FC236}">
                <a16:creationId xmlns:a16="http://schemas.microsoft.com/office/drawing/2014/main" id="{E9C76368-6AE1-8444-A3BE-8275C30101BB}"/>
              </a:ext>
            </a:extLst>
          </p:cNvPr>
          <p:cNvSpPr>
            <a:spLocks noChangeArrowheads="1"/>
          </p:cNvSpPr>
          <p:nvPr/>
        </p:nvSpPr>
        <p:spPr bwMode="auto">
          <a:xfrm>
            <a:off x="5367338" y="2998788"/>
            <a:ext cx="1066800" cy="1066800"/>
          </a:xfrm>
          <a:prstGeom prst="ellipse">
            <a:avLst/>
          </a:prstGeom>
          <a:solidFill>
            <a:schemeClr val="bg1"/>
          </a:solidFill>
          <a:ln w="1905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concat</a:t>
            </a:r>
          </a:p>
        </p:txBody>
      </p:sp>
      <p:sp>
        <p:nvSpPr>
          <p:cNvPr id="193544" name="Rectangle 8">
            <a:extLst>
              <a:ext uri="{FF2B5EF4-FFF2-40B4-BE49-F238E27FC236}">
                <a16:creationId xmlns:a16="http://schemas.microsoft.com/office/drawing/2014/main" id="{16A911AE-5583-9046-8349-6663DD9044F5}"/>
              </a:ext>
            </a:extLst>
          </p:cNvPr>
          <p:cNvSpPr>
            <a:spLocks noChangeArrowheads="1"/>
          </p:cNvSpPr>
          <p:nvPr/>
        </p:nvSpPr>
        <p:spPr bwMode="auto">
          <a:xfrm>
            <a:off x="7667625" y="3333750"/>
            <a:ext cx="447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PA</a:t>
            </a:r>
          </a:p>
        </p:txBody>
      </p:sp>
      <p:grpSp>
        <p:nvGrpSpPr>
          <p:cNvPr id="193545" name="Group 9">
            <a:extLst>
              <a:ext uri="{FF2B5EF4-FFF2-40B4-BE49-F238E27FC236}">
                <a16:creationId xmlns:a16="http://schemas.microsoft.com/office/drawing/2014/main" id="{7034847C-C415-4246-8F64-D3FEC2B1F854}"/>
              </a:ext>
            </a:extLst>
          </p:cNvPr>
          <p:cNvGrpSpPr>
            <a:grpSpLocks/>
          </p:cNvGrpSpPr>
          <p:nvPr/>
        </p:nvGrpSpPr>
        <p:grpSpPr bwMode="auto">
          <a:xfrm>
            <a:off x="1143000" y="838200"/>
            <a:ext cx="5638800" cy="679450"/>
            <a:chOff x="3648" y="820"/>
            <a:chExt cx="1056" cy="428"/>
          </a:xfrm>
        </p:grpSpPr>
        <p:sp>
          <p:nvSpPr>
            <p:cNvPr id="193558" name="AutoShape 10">
              <a:extLst>
                <a:ext uri="{FF2B5EF4-FFF2-40B4-BE49-F238E27FC236}">
                  <a16:creationId xmlns:a16="http://schemas.microsoft.com/office/drawing/2014/main" id="{44B65D07-8708-284F-AEB0-63EE0DF2A425}"/>
                </a:ext>
              </a:extLst>
            </p:cNvPr>
            <p:cNvSpPr>
              <a:spLocks/>
            </p:cNvSpPr>
            <p:nvPr/>
          </p:nvSpPr>
          <p:spPr bwMode="auto">
            <a:xfrm rot="5400000">
              <a:off x="4104" y="648"/>
              <a:ext cx="144" cy="1056"/>
            </a:xfrm>
            <a:prstGeom prst="leftBrace">
              <a:avLst>
                <a:gd name="adj1" fmla="val 611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3559" name="Text Box 11">
              <a:extLst>
                <a:ext uri="{FF2B5EF4-FFF2-40B4-BE49-F238E27FC236}">
                  <a16:creationId xmlns:a16="http://schemas.microsoft.com/office/drawing/2014/main" id="{6880690E-7C67-8C47-926B-D5C79C7CA1FE}"/>
                </a:ext>
              </a:extLst>
            </p:cNvPr>
            <p:cNvSpPr txBox="1">
              <a:spLocks noChangeArrowheads="1"/>
            </p:cNvSpPr>
            <p:nvPr/>
          </p:nvSpPr>
          <p:spPr bwMode="auto">
            <a:xfrm>
              <a:off x="4079" y="820"/>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64-bit</a:t>
              </a:r>
            </a:p>
          </p:txBody>
        </p:sp>
      </p:grpSp>
      <p:cxnSp>
        <p:nvCxnSpPr>
          <p:cNvPr id="193546" name="AutoShape 12">
            <a:extLst>
              <a:ext uri="{FF2B5EF4-FFF2-40B4-BE49-F238E27FC236}">
                <a16:creationId xmlns:a16="http://schemas.microsoft.com/office/drawing/2014/main" id="{3564D224-498D-F047-8A1D-21109D4828FF}"/>
              </a:ext>
            </a:extLst>
          </p:cNvPr>
          <p:cNvCxnSpPr>
            <a:cxnSpLocks noChangeShapeType="1"/>
            <a:stCxn id="193540" idx="2"/>
            <a:endCxn id="193542" idx="0"/>
          </p:cNvCxnSpPr>
          <p:nvPr/>
        </p:nvCxnSpPr>
        <p:spPr bwMode="auto">
          <a:xfrm rot="16200000" flipH="1">
            <a:off x="2755107" y="2429668"/>
            <a:ext cx="742950" cy="4763"/>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3547" name="AutoShape 13">
            <a:extLst>
              <a:ext uri="{FF2B5EF4-FFF2-40B4-BE49-F238E27FC236}">
                <a16:creationId xmlns:a16="http://schemas.microsoft.com/office/drawing/2014/main" id="{06AEEFF6-CC23-6E42-BD87-6D912F9147C8}"/>
              </a:ext>
            </a:extLst>
          </p:cNvPr>
          <p:cNvCxnSpPr>
            <a:cxnSpLocks noChangeShapeType="1"/>
            <a:stCxn id="193541" idx="2"/>
            <a:endCxn id="193543" idx="0"/>
          </p:cNvCxnSpPr>
          <p:nvPr/>
        </p:nvCxnSpPr>
        <p:spPr bwMode="auto">
          <a:xfrm rot="5400000">
            <a:off x="5438775" y="2522538"/>
            <a:ext cx="928688" cy="4762"/>
          </a:xfrm>
          <a:prstGeom prst="bentConnector3">
            <a:avLst>
              <a:gd name="adj1" fmla="val 4991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3548" name="AutoShape 14">
            <a:extLst>
              <a:ext uri="{FF2B5EF4-FFF2-40B4-BE49-F238E27FC236}">
                <a16:creationId xmlns:a16="http://schemas.microsoft.com/office/drawing/2014/main" id="{316DE5D9-09AA-3D46-A37C-374C901E22A6}"/>
              </a:ext>
            </a:extLst>
          </p:cNvPr>
          <p:cNvCxnSpPr>
            <a:cxnSpLocks noChangeShapeType="1"/>
            <a:stCxn id="193542" idx="3"/>
            <a:endCxn id="193543" idx="2"/>
          </p:cNvCxnSpPr>
          <p:nvPr/>
        </p:nvCxnSpPr>
        <p:spPr bwMode="auto">
          <a:xfrm flipV="1">
            <a:off x="3786188" y="3532188"/>
            <a:ext cx="1571625" cy="4762"/>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3549" name="AutoShape 15">
            <a:extLst>
              <a:ext uri="{FF2B5EF4-FFF2-40B4-BE49-F238E27FC236}">
                <a16:creationId xmlns:a16="http://schemas.microsoft.com/office/drawing/2014/main" id="{7E02B447-7AAC-D445-8DC7-FA83BD73D681}"/>
              </a:ext>
            </a:extLst>
          </p:cNvPr>
          <p:cNvCxnSpPr>
            <a:cxnSpLocks noChangeShapeType="1"/>
            <a:stCxn id="193543" idx="6"/>
            <a:endCxn id="193544" idx="1"/>
          </p:cNvCxnSpPr>
          <p:nvPr/>
        </p:nvCxnSpPr>
        <p:spPr bwMode="auto">
          <a:xfrm>
            <a:off x="6434138" y="3532188"/>
            <a:ext cx="1233487" cy="158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3550" name="Line 16">
            <a:extLst>
              <a:ext uri="{FF2B5EF4-FFF2-40B4-BE49-F238E27FC236}">
                <a16:creationId xmlns:a16="http://schemas.microsoft.com/office/drawing/2014/main" id="{48ACC37E-A840-3041-A5A9-B717F086921A}"/>
              </a:ext>
            </a:extLst>
          </p:cNvPr>
          <p:cNvSpPr>
            <a:spLocks noChangeShapeType="1"/>
          </p:cNvSpPr>
          <p:nvPr/>
        </p:nvSpPr>
        <p:spPr bwMode="auto">
          <a:xfrm flipV="1">
            <a:off x="4343400" y="342265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1" name="Line 17">
            <a:extLst>
              <a:ext uri="{FF2B5EF4-FFF2-40B4-BE49-F238E27FC236}">
                <a16:creationId xmlns:a16="http://schemas.microsoft.com/office/drawing/2014/main" id="{E6A3EBBC-FD9B-074C-9C0C-41AE99DF5D18}"/>
              </a:ext>
            </a:extLst>
          </p:cNvPr>
          <p:cNvSpPr>
            <a:spLocks noChangeShapeType="1"/>
          </p:cNvSpPr>
          <p:nvPr/>
        </p:nvSpPr>
        <p:spPr bwMode="auto">
          <a:xfrm flipV="1">
            <a:off x="6934200" y="342265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2" name="Line 18">
            <a:extLst>
              <a:ext uri="{FF2B5EF4-FFF2-40B4-BE49-F238E27FC236}">
                <a16:creationId xmlns:a16="http://schemas.microsoft.com/office/drawing/2014/main" id="{E5A50608-C21F-174D-B02F-647EA0D3DC38}"/>
              </a:ext>
            </a:extLst>
          </p:cNvPr>
          <p:cNvSpPr>
            <a:spLocks noChangeShapeType="1"/>
          </p:cNvSpPr>
          <p:nvPr/>
        </p:nvSpPr>
        <p:spPr bwMode="auto">
          <a:xfrm rot="5400000" flipH="1" flipV="1">
            <a:off x="5867400" y="227965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3" name="Line 19">
            <a:extLst>
              <a:ext uri="{FF2B5EF4-FFF2-40B4-BE49-F238E27FC236}">
                <a16:creationId xmlns:a16="http://schemas.microsoft.com/office/drawing/2014/main" id="{207BFCBD-48C6-254B-9F7A-B234245FC2A4}"/>
              </a:ext>
            </a:extLst>
          </p:cNvPr>
          <p:cNvSpPr>
            <a:spLocks noChangeShapeType="1"/>
          </p:cNvSpPr>
          <p:nvPr/>
        </p:nvSpPr>
        <p:spPr bwMode="auto">
          <a:xfrm rot="5400000" flipH="1" flipV="1">
            <a:off x="3095625" y="2279650"/>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4" name="Text Box 20">
            <a:extLst>
              <a:ext uri="{FF2B5EF4-FFF2-40B4-BE49-F238E27FC236}">
                <a16:creationId xmlns:a16="http://schemas.microsoft.com/office/drawing/2014/main" id="{71849F22-E937-7448-B67F-A8AAD2EDFD5E}"/>
              </a:ext>
            </a:extLst>
          </p:cNvPr>
          <p:cNvSpPr txBox="1">
            <a:spLocks noChangeArrowheads="1"/>
          </p:cNvSpPr>
          <p:nvPr/>
        </p:nvSpPr>
        <p:spPr bwMode="auto">
          <a:xfrm>
            <a:off x="5954713" y="2133600"/>
            <a:ext cx="925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12-bit</a:t>
            </a:r>
          </a:p>
        </p:txBody>
      </p:sp>
      <p:sp>
        <p:nvSpPr>
          <p:cNvPr id="193555" name="Text Box 21">
            <a:extLst>
              <a:ext uri="{FF2B5EF4-FFF2-40B4-BE49-F238E27FC236}">
                <a16:creationId xmlns:a16="http://schemas.microsoft.com/office/drawing/2014/main" id="{94A90841-21AA-A54E-9CD7-6AC0C26ABEBB}"/>
              </a:ext>
            </a:extLst>
          </p:cNvPr>
          <p:cNvSpPr txBox="1">
            <a:spLocks noChangeArrowheads="1"/>
          </p:cNvSpPr>
          <p:nvPr/>
        </p:nvSpPr>
        <p:spPr bwMode="auto">
          <a:xfrm>
            <a:off x="3213100" y="2133600"/>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52-bit</a:t>
            </a:r>
          </a:p>
        </p:txBody>
      </p:sp>
      <p:sp>
        <p:nvSpPr>
          <p:cNvPr id="193556" name="Text Box 22">
            <a:extLst>
              <a:ext uri="{FF2B5EF4-FFF2-40B4-BE49-F238E27FC236}">
                <a16:creationId xmlns:a16="http://schemas.microsoft.com/office/drawing/2014/main" id="{9E315544-04DF-0244-9B17-58C841E3D135}"/>
              </a:ext>
            </a:extLst>
          </p:cNvPr>
          <p:cNvSpPr txBox="1">
            <a:spLocks noChangeArrowheads="1"/>
          </p:cNvSpPr>
          <p:nvPr/>
        </p:nvSpPr>
        <p:spPr bwMode="auto">
          <a:xfrm>
            <a:off x="3898900" y="3581400"/>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28-bit</a:t>
            </a:r>
          </a:p>
        </p:txBody>
      </p:sp>
      <p:sp>
        <p:nvSpPr>
          <p:cNvPr id="193557" name="Text Box 23">
            <a:extLst>
              <a:ext uri="{FF2B5EF4-FFF2-40B4-BE49-F238E27FC236}">
                <a16:creationId xmlns:a16="http://schemas.microsoft.com/office/drawing/2014/main" id="{1CE4575E-840B-3E4E-A5F5-63DD312E57DE}"/>
              </a:ext>
            </a:extLst>
          </p:cNvPr>
          <p:cNvSpPr txBox="1">
            <a:spLocks noChangeArrowheads="1"/>
          </p:cNvSpPr>
          <p:nvPr/>
        </p:nvSpPr>
        <p:spPr bwMode="auto">
          <a:xfrm>
            <a:off x="6532563" y="3581400"/>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40-bit</a:t>
            </a:r>
          </a:p>
        </p:txBody>
      </p:sp>
    </p:spTree>
    <p:extLst>
      <p:ext uri="{BB962C8B-B14F-4D97-AF65-F5344CB8AC3E}">
        <p14:creationId xmlns:p14="http://schemas.microsoft.com/office/powerpoint/2010/main" val="40886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50530" name="Rectangle 3"/>
          <p:cNvSpPr>
            <a:spLocks noGrp="1" noChangeArrowheads="1"/>
          </p:cNvSpPr>
          <p:nvPr>
            <p:ph type="title"/>
            <p:custDataLst>
              <p:tags r:id="rId2"/>
            </p:custDataLst>
          </p:nvPr>
        </p:nvSpPr>
        <p:spPr/>
        <p:txBody>
          <a:bodyPr/>
          <a:lstStyle/>
          <a:p>
            <a:r>
              <a:rPr lang="en-US" dirty="0"/>
              <a:t>Page Table Challenges</a:t>
            </a:r>
            <a:endParaRPr lang="en-US" dirty="0">
              <a:latin typeface="Consolas" pitchFamily="49" charset="0"/>
            </a:endParaRPr>
          </a:p>
        </p:txBody>
      </p:sp>
      <p:sp>
        <p:nvSpPr>
          <p:cNvPr id="150533" name="Rectangle 6"/>
          <p:cNvSpPr>
            <a:spLocks noGrp="1" noChangeArrowheads="1"/>
          </p:cNvSpPr>
          <p:nvPr>
            <p:ph idx="1"/>
            <p:custDataLst>
              <p:tags r:id="rId3"/>
            </p:custDataLst>
          </p:nvPr>
        </p:nvSpPr>
        <p:spPr/>
        <p:txBody>
          <a:bodyPr/>
          <a:lstStyle/>
          <a:p>
            <a:r>
              <a:rPr lang="en-US" dirty="0"/>
              <a:t>Page table is large</a:t>
            </a:r>
          </a:p>
          <a:p>
            <a:pPr lvl="1"/>
            <a:r>
              <a:rPr lang="en-US" dirty="0"/>
              <a:t>at least part of it needs to be located in physical memory</a:t>
            </a:r>
          </a:p>
          <a:p>
            <a:pPr marL="457200" lvl="1" indent="0">
              <a:buNone/>
            </a:pPr>
            <a:endParaRPr lang="en-US" dirty="0"/>
          </a:p>
          <a:p>
            <a:r>
              <a:rPr lang="en-US" dirty="0"/>
              <a:t>Each load/store requires at least two memory accesses:</a:t>
            </a:r>
          </a:p>
          <a:p>
            <a:pPr marL="344487" lvl="1" indent="0">
              <a:buNone/>
            </a:pPr>
            <a:r>
              <a:rPr lang="en-US" dirty="0"/>
              <a:t>1. one for translation (page table read)</a:t>
            </a:r>
          </a:p>
          <a:p>
            <a:pPr marL="344487" lvl="1" indent="0">
              <a:buNone/>
            </a:pPr>
            <a:r>
              <a:rPr lang="en-US" dirty="0"/>
              <a:t>2. one to access data with the physical address (after translation)</a:t>
            </a:r>
          </a:p>
          <a:p>
            <a:pPr marL="344487" lvl="1" indent="0">
              <a:buNone/>
            </a:pPr>
            <a:endParaRPr lang="en-US" dirty="0"/>
          </a:p>
          <a:p>
            <a:r>
              <a:rPr lang="en-US" dirty="0"/>
              <a:t>Two memory accesses to service a load/store greatly degrades load/store execution time</a:t>
            </a:r>
          </a:p>
        </p:txBody>
      </p:sp>
      <p:sp>
        <p:nvSpPr>
          <p:cNvPr id="150531"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50532"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369049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52578" name="Rectangle 3"/>
          <p:cNvSpPr>
            <a:spLocks noGrp="1" noChangeArrowheads="1"/>
          </p:cNvSpPr>
          <p:nvPr>
            <p:ph type="title"/>
            <p:custDataLst>
              <p:tags r:id="rId2"/>
            </p:custDataLst>
          </p:nvPr>
        </p:nvSpPr>
        <p:spPr/>
        <p:txBody>
          <a:bodyPr/>
          <a:lstStyle/>
          <a:p>
            <a:r>
              <a:rPr lang="en-US" dirty="0"/>
              <a:t>Translation </a:t>
            </a:r>
            <a:r>
              <a:rPr lang="en-US" dirty="0" err="1"/>
              <a:t>Lookaside</a:t>
            </a:r>
            <a:r>
              <a:rPr lang="en-US" dirty="0"/>
              <a:t> Buffer (TLB)</a:t>
            </a:r>
            <a:endParaRPr lang="en-US" dirty="0">
              <a:latin typeface="Consolas" pitchFamily="49" charset="0"/>
            </a:endParaRPr>
          </a:p>
        </p:txBody>
      </p:sp>
      <p:sp>
        <p:nvSpPr>
          <p:cNvPr id="152581" name="Rectangle 6"/>
          <p:cNvSpPr>
            <a:spLocks noGrp="1" noChangeArrowheads="1"/>
          </p:cNvSpPr>
          <p:nvPr>
            <p:ph idx="1"/>
            <p:custDataLst>
              <p:tags r:id="rId3"/>
            </p:custDataLst>
          </p:nvPr>
        </p:nvSpPr>
        <p:spPr/>
        <p:txBody>
          <a:bodyPr/>
          <a:lstStyle/>
          <a:p>
            <a:r>
              <a:rPr lang="en-IN" dirty="0"/>
              <a:t>Page table accesses have great temporal locality</a:t>
            </a:r>
          </a:p>
          <a:p>
            <a:pPr marL="0" indent="0">
              <a:buNone/>
            </a:pPr>
            <a:endParaRPr lang="en-US" dirty="0"/>
          </a:p>
          <a:p>
            <a:r>
              <a:rPr lang="en-US" dirty="0">
                <a:solidFill>
                  <a:srgbClr val="C00000"/>
                </a:solidFill>
              </a:rPr>
              <a:t>Idea:</a:t>
            </a:r>
            <a:r>
              <a:rPr lang="en-US" dirty="0"/>
              <a:t> Cache the </a:t>
            </a:r>
            <a:r>
              <a:rPr lang="en-US" dirty="0">
                <a:solidFill>
                  <a:srgbClr val="C00000"/>
                </a:solidFill>
              </a:rPr>
              <a:t>page table entries (PTEs) </a:t>
            </a:r>
            <a:r>
              <a:rPr lang="en-US" dirty="0"/>
              <a:t>in a hardware structure in the processor</a:t>
            </a:r>
          </a:p>
          <a:p>
            <a:endParaRPr lang="en-US" dirty="0"/>
          </a:p>
          <a:p>
            <a:r>
              <a:rPr lang="en-US" dirty="0">
                <a:solidFill>
                  <a:srgbClr val="C00000"/>
                </a:solidFill>
              </a:rPr>
              <a:t>Translation lookaside buffer (TLB)</a:t>
            </a:r>
          </a:p>
          <a:p>
            <a:endParaRPr lang="en-US" dirty="0"/>
          </a:p>
          <a:p>
            <a:pPr lvl="1"/>
            <a:r>
              <a:rPr lang="en-US" dirty="0"/>
              <a:t>Small cache of most recently used translations (Page table entries)</a:t>
            </a:r>
          </a:p>
          <a:p>
            <a:pPr lvl="1"/>
            <a:endParaRPr lang="en-US" dirty="0"/>
          </a:p>
          <a:p>
            <a:pPr lvl="1"/>
            <a:r>
              <a:rPr lang="en-US" dirty="0"/>
              <a:t>Significantly reduces number of memory accesses required for </a:t>
            </a:r>
            <a:r>
              <a:rPr lang="en-US" i="1" dirty="0"/>
              <a:t>most</a:t>
            </a:r>
            <a:r>
              <a:rPr lang="en-US" dirty="0"/>
              <a:t> loads/stores to only one</a:t>
            </a:r>
          </a:p>
          <a:p>
            <a:endParaRPr lang="en-US" dirty="0"/>
          </a:p>
        </p:txBody>
      </p:sp>
      <p:sp>
        <p:nvSpPr>
          <p:cNvPr id="152579"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52580"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29262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8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8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58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Cache Organization (S, E, B)</a:t>
            </a:r>
            <a:endParaRPr lang="en-US" dirty="0"/>
          </a:p>
        </p:txBody>
      </p:sp>
      <p:sp>
        <p:nvSpPr>
          <p:cNvPr id="8" name="AutoShape 16"/>
          <p:cNvSpPr>
            <a:spLocks/>
          </p:cNvSpPr>
          <p:nvPr/>
        </p:nvSpPr>
        <p:spPr bwMode="auto">
          <a:xfrm rot="5400000">
            <a:off x="4114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905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cxnSp>
        <p:nvCxnSpPr>
          <p:cNvPr id="45" name="Straight Connector 44"/>
          <p:cNvCxnSpPr/>
          <p:nvPr/>
        </p:nvCxnSpPr>
        <p:spPr bwMode="auto">
          <a:xfrm>
            <a:off x="2133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886200" y="1344634"/>
            <a:ext cx="1957587" cy="369332"/>
          </a:xfrm>
          <a:prstGeom prst="rect">
            <a:avLst/>
          </a:prstGeom>
          <a:noFill/>
        </p:spPr>
        <p:txBody>
          <a:bodyPr wrap="none" rtlCol="0">
            <a:spAutoFit/>
          </a:bodyPr>
          <a:lstStyle/>
          <a:p>
            <a:r>
              <a:rPr lang="en-US" sz="1800" dirty="0">
                <a:latin typeface="Calibri" pitchFamily="34" charset="0"/>
              </a:rPr>
              <a:t>E = 2</a:t>
            </a:r>
            <a:r>
              <a:rPr lang="en-US" sz="1800" baseline="30000" dirty="0">
                <a:latin typeface="Calibri" pitchFamily="34" charset="0"/>
              </a:rPr>
              <a:t>e</a:t>
            </a:r>
            <a:r>
              <a:rPr lang="en-US" sz="1800" dirty="0">
                <a:latin typeface="Calibri" pitchFamily="34" charset="0"/>
              </a:rPr>
              <a:t> lines per set</a:t>
            </a:r>
          </a:p>
        </p:txBody>
      </p:sp>
      <p:sp>
        <p:nvSpPr>
          <p:cNvPr id="57" name="TextBox 56"/>
          <p:cNvSpPr txBox="1"/>
          <p:nvPr/>
        </p:nvSpPr>
        <p:spPr>
          <a:xfrm>
            <a:off x="427333" y="3244405"/>
            <a:ext cx="1122423" cy="369332"/>
          </a:xfrm>
          <a:prstGeom prst="rect">
            <a:avLst/>
          </a:prstGeom>
          <a:noFill/>
        </p:spPr>
        <p:txBody>
          <a:bodyPr wrap="none" rtlCol="0">
            <a:spAutoFit/>
          </a:bodyPr>
          <a:lstStyle/>
          <a:p>
            <a:r>
              <a:rPr lang="en-US" sz="1800" dirty="0">
                <a:latin typeface="Calibri" pitchFamily="34" charset="0"/>
              </a:rPr>
              <a:t>S = 2</a:t>
            </a:r>
            <a:r>
              <a:rPr lang="en-US" sz="1800" baseline="30000" dirty="0">
                <a:latin typeface="Calibri" pitchFamily="34" charset="0"/>
              </a:rPr>
              <a:t>s</a:t>
            </a:r>
            <a:r>
              <a:rPr lang="en-US" sz="1800" dirty="0">
                <a:latin typeface="Calibri" pitchFamily="34" charset="0"/>
              </a:rPr>
              <a:t> sets</a:t>
            </a:r>
          </a:p>
        </p:txBody>
      </p:sp>
      <p:cxnSp>
        <p:nvCxnSpPr>
          <p:cNvPr id="59" name="Straight Connector 58"/>
          <p:cNvCxnSpPr>
            <a:endCxn id="61" idx="1"/>
          </p:cNvCxnSpPr>
          <p:nvPr/>
        </p:nvCxnSpPr>
        <p:spPr bwMode="auto">
          <a:xfrm flipV="1">
            <a:off x="6553202" y="2070349"/>
            <a:ext cx="596798" cy="104168"/>
          </a:xfrm>
          <a:prstGeom prst="line">
            <a:avLst/>
          </a:prstGeom>
          <a:noFill/>
          <a:ln w="9525" cap="flat" cmpd="sng" algn="ctr">
            <a:solidFill>
              <a:schemeClr val="tx1"/>
            </a:solidFill>
            <a:prstDash val="solid"/>
            <a:round/>
            <a:headEnd type="triangle" w="med" len="med"/>
            <a:tailEnd type="none" w="med" len="med"/>
          </a:ln>
          <a:effectLst/>
        </p:spPr>
      </p:cxnSp>
      <p:sp>
        <p:nvSpPr>
          <p:cNvPr id="61" name="TextBox 60"/>
          <p:cNvSpPr txBox="1"/>
          <p:nvPr/>
        </p:nvSpPr>
        <p:spPr>
          <a:xfrm>
            <a:off x="7150000" y="1885683"/>
            <a:ext cx="470000" cy="369332"/>
          </a:xfrm>
          <a:prstGeom prst="rect">
            <a:avLst/>
          </a:prstGeom>
          <a:noFill/>
        </p:spPr>
        <p:txBody>
          <a:bodyPr wrap="none" rtlCol="0" anchor="ctr" anchorCtr="0">
            <a:spAutoFit/>
          </a:bodyPr>
          <a:lstStyle/>
          <a:p>
            <a:r>
              <a:rPr lang="en-US" sz="1800" dirty="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6096000" y="2338583"/>
            <a:ext cx="914400" cy="138451"/>
          </a:xfrm>
          <a:prstGeom prst="line">
            <a:avLst/>
          </a:prstGeom>
          <a:noFill/>
          <a:ln w="9525" cap="flat" cmpd="sng" algn="ctr">
            <a:solidFill>
              <a:schemeClr val="tx1"/>
            </a:solidFill>
            <a:prstDash val="solid"/>
            <a:round/>
            <a:headEnd type="triangle" w="med" len="med"/>
            <a:tailEnd type="none" w="med" len="med"/>
          </a:ln>
          <a:effectLst/>
        </p:spPr>
      </p:cxnSp>
      <p:sp>
        <p:nvSpPr>
          <p:cNvPr id="63" name="TextBox 62"/>
          <p:cNvSpPr txBox="1"/>
          <p:nvPr/>
        </p:nvSpPr>
        <p:spPr>
          <a:xfrm>
            <a:off x="6971766" y="2278351"/>
            <a:ext cx="535724" cy="369332"/>
          </a:xfrm>
          <a:prstGeom prst="rect">
            <a:avLst/>
          </a:prstGeom>
          <a:noFill/>
        </p:spPr>
        <p:txBody>
          <a:bodyPr wrap="none" rtlCol="0">
            <a:spAutoFit/>
          </a:bodyPr>
          <a:lstStyle/>
          <a:p>
            <a:r>
              <a:rPr lang="en-US" sz="1800" dirty="0">
                <a:solidFill>
                  <a:schemeClr val="accent2">
                    <a:lumMod val="60000"/>
                    <a:lumOff val="40000"/>
                  </a:schemeClr>
                </a:solidFill>
                <a:latin typeface="Calibri" pitchFamily="34" charset="0"/>
              </a:rPr>
              <a:t>line</a:t>
            </a:r>
          </a:p>
        </p:txBody>
      </p:sp>
      <p:grpSp>
        <p:nvGrpSpPr>
          <p:cNvPr id="4" name="Group 80"/>
          <p:cNvGrpSpPr/>
          <p:nvPr/>
        </p:nvGrpSpPr>
        <p:grpSpPr>
          <a:xfrm>
            <a:off x="1905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grpSp>
        <p:nvGrpSpPr>
          <p:cNvPr id="5" name="Group 86"/>
          <p:cNvGrpSpPr/>
          <p:nvPr/>
        </p:nvGrpSpPr>
        <p:grpSpPr>
          <a:xfrm>
            <a:off x="1905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grpSp>
        <p:nvGrpSpPr>
          <p:cNvPr id="6" name="Group 92"/>
          <p:cNvGrpSpPr/>
          <p:nvPr/>
        </p:nvGrpSpPr>
        <p:grpSpPr>
          <a:xfrm>
            <a:off x="1905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sp>
        <p:nvSpPr>
          <p:cNvPr id="99" name="Trapezoid 98"/>
          <p:cNvSpPr/>
          <p:nvPr/>
        </p:nvSpPr>
        <p:spPr bwMode="auto">
          <a:xfrm>
            <a:off x="2146824" y="4709564"/>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4" name="Rectangle 63"/>
          <p:cNvSpPr/>
          <p:nvPr/>
        </p:nvSpPr>
        <p:spPr bwMode="auto">
          <a:xfrm>
            <a:off x="2146824"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65" name="Rectangle 64"/>
          <p:cNvSpPr/>
          <p:nvPr/>
        </p:nvSpPr>
        <p:spPr bwMode="auto">
          <a:xfrm>
            <a:off x="36450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66" name="Rectangle 65"/>
          <p:cNvSpPr/>
          <p:nvPr/>
        </p:nvSpPr>
        <p:spPr bwMode="auto">
          <a:xfrm>
            <a:off x="3917673"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67" name="Rectangle 66"/>
          <p:cNvSpPr/>
          <p:nvPr/>
        </p:nvSpPr>
        <p:spPr bwMode="auto">
          <a:xfrm>
            <a:off x="41784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68" name="Rectangle 67"/>
          <p:cNvSpPr/>
          <p:nvPr/>
        </p:nvSpPr>
        <p:spPr bwMode="auto">
          <a:xfrm>
            <a:off x="5092868"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B-1</a:t>
            </a:r>
          </a:p>
        </p:txBody>
      </p:sp>
      <p:sp>
        <p:nvSpPr>
          <p:cNvPr id="69" name="Rectangle 68"/>
          <p:cNvSpPr/>
          <p:nvPr/>
        </p:nvSpPr>
        <p:spPr bwMode="auto">
          <a:xfrm>
            <a:off x="4451073"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cxnSp>
        <p:nvCxnSpPr>
          <p:cNvPr id="70" name="Straight Connector 69"/>
          <p:cNvCxnSpPr/>
          <p:nvPr/>
        </p:nvCxnSpPr>
        <p:spPr bwMode="auto">
          <a:xfrm>
            <a:off x="4585224"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742478" y="5689778"/>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73" name="Rectangle 72"/>
          <p:cNvSpPr/>
          <p:nvPr/>
        </p:nvSpPr>
        <p:spPr bwMode="auto">
          <a:xfrm>
            <a:off x="2273468" y="5702122"/>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77" name="AutoShape 16"/>
          <p:cNvSpPr>
            <a:spLocks/>
          </p:cNvSpPr>
          <p:nvPr/>
        </p:nvSpPr>
        <p:spPr bwMode="auto">
          <a:xfrm rot="16200000" flipV="1">
            <a:off x="4496145"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4012058" y="6374902"/>
            <a:ext cx="3925498" cy="369332"/>
          </a:xfrm>
          <a:prstGeom prst="rect">
            <a:avLst/>
          </a:prstGeom>
          <a:noFill/>
        </p:spPr>
        <p:txBody>
          <a:bodyPr wrap="none" rtlCol="0">
            <a:spAutoFit/>
          </a:bodyPr>
          <a:lstStyle/>
          <a:p>
            <a:r>
              <a:rPr lang="en-US" sz="1800" dirty="0">
                <a:latin typeface="Calibri" pitchFamily="34" charset="0"/>
              </a:rPr>
              <a:t>B = 2</a:t>
            </a:r>
            <a:r>
              <a:rPr lang="en-US" sz="1800" baseline="30000" dirty="0">
                <a:latin typeface="Calibri" pitchFamily="34" charset="0"/>
              </a:rPr>
              <a:t>b</a:t>
            </a:r>
            <a:r>
              <a:rPr lang="en-US" sz="1800" dirty="0">
                <a:latin typeface="Calibri" pitchFamily="34" charset="0"/>
              </a:rPr>
              <a:t> bytes per cache block (the data)</a:t>
            </a:r>
          </a:p>
        </p:txBody>
      </p:sp>
      <p:sp>
        <p:nvSpPr>
          <p:cNvPr id="100" name="TextBox 99"/>
          <p:cNvSpPr txBox="1"/>
          <p:nvPr/>
        </p:nvSpPr>
        <p:spPr>
          <a:xfrm>
            <a:off x="5931068" y="5038611"/>
            <a:ext cx="2911310" cy="830997"/>
          </a:xfrm>
          <a:prstGeom prst="rect">
            <a:avLst/>
          </a:prstGeom>
          <a:noFill/>
        </p:spPr>
        <p:txBody>
          <a:bodyPr wrap="none" rtlCol="0">
            <a:spAutoFit/>
          </a:bodyPr>
          <a:lstStyle/>
          <a:p>
            <a:r>
              <a:rPr lang="en-US" i="1" dirty="0">
                <a:solidFill>
                  <a:srgbClr val="C00000"/>
                </a:solidFill>
                <a:latin typeface="Calibri" pitchFamily="34" charset="0"/>
              </a:rPr>
              <a:t>Cache size</a:t>
            </a:r>
          </a:p>
          <a:p>
            <a:r>
              <a:rPr lang="en-US" i="1" dirty="0">
                <a:latin typeface="Calibri" pitchFamily="34" charset="0"/>
              </a:rPr>
              <a:t> = S x E x B data bytes</a:t>
            </a:r>
          </a:p>
        </p:txBody>
      </p:sp>
      <p:sp>
        <p:nvSpPr>
          <p:cNvPr id="53" name="TextBox 52"/>
          <p:cNvSpPr txBox="1"/>
          <p:nvPr/>
        </p:nvSpPr>
        <p:spPr>
          <a:xfrm>
            <a:off x="1943288" y="6336268"/>
            <a:ext cx="952312" cy="369332"/>
          </a:xfrm>
          <a:prstGeom prst="rect">
            <a:avLst/>
          </a:prstGeom>
          <a:noFill/>
        </p:spPr>
        <p:txBody>
          <a:bodyPr wrap="none" rtlCol="0">
            <a:spAutoFit/>
          </a:bodyPr>
          <a:lstStyle/>
          <a:p>
            <a:r>
              <a:rPr lang="en-US" sz="1800" dirty="0">
                <a:latin typeface="Calibri" pitchFamily="34" charset="0"/>
              </a:rPr>
              <a:t>valid bit</a:t>
            </a:r>
          </a:p>
        </p:txBody>
      </p:sp>
      <p:cxnSp>
        <p:nvCxnSpPr>
          <p:cNvPr id="55" name="Straight Connector 54"/>
          <p:cNvCxnSpPr/>
          <p:nvPr/>
        </p:nvCxnSpPr>
        <p:spPr bwMode="auto">
          <a:xfrm rot="5400000" flipH="1" flipV="1">
            <a:off x="2285206" y="6158528"/>
            <a:ext cx="304800" cy="1588"/>
          </a:xfrm>
          <a:prstGeom prst="line">
            <a:avLst/>
          </a:prstGeom>
          <a:noFill/>
          <a:ln w="9525" cap="flat" cmpd="sng" algn="ctr">
            <a:solidFill>
              <a:schemeClr val="tx1"/>
            </a:solidFill>
            <a:prstDash val="solid"/>
            <a:round/>
            <a:headEnd type="none" w="med" len="med"/>
            <a:tailEnd type="triangle" w="med" len="med"/>
          </a:ln>
          <a:effectLst/>
        </p:spPr>
      </p:cxnSp>
      <p:sp>
        <p:nvSpPr>
          <p:cNvPr id="51" name="TextBox 50">
            <a:extLst>
              <a:ext uri="{FF2B5EF4-FFF2-40B4-BE49-F238E27FC236}">
                <a16:creationId xmlns:a16="http://schemas.microsoft.com/office/drawing/2014/main" id="{090EA72D-74FB-5341-ADBE-FDB54513F20A}"/>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114440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P spid="5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54626" name="Rectangle 3"/>
          <p:cNvSpPr>
            <a:spLocks noGrp="1" noChangeArrowheads="1"/>
          </p:cNvSpPr>
          <p:nvPr>
            <p:ph type="title"/>
            <p:custDataLst>
              <p:tags r:id="rId2"/>
            </p:custDataLst>
          </p:nvPr>
        </p:nvSpPr>
        <p:spPr/>
        <p:txBody>
          <a:bodyPr/>
          <a:lstStyle/>
          <a:p>
            <a:r>
              <a:rPr lang="en-US" dirty="0"/>
              <a:t>Translation </a:t>
            </a:r>
            <a:r>
              <a:rPr lang="en-US" dirty="0" err="1"/>
              <a:t>Lookaside</a:t>
            </a:r>
            <a:r>
              <a:rPr lang="en-US" dirty="0"/>
              <a:t> Buffer (TLB)</a:t>
            </a:r>
            <a:endParaRPr lang="en-US" dirty="0">
              <a:latin typeface="Consolas" pitchFamily="49" charset="0"/>
            </a:endParaRPr>
          </a:p>
        </p:txBody>
      </p:sp>
      <p:sp>
        <p:nvSpPr>
          <p:cNvPr id="154629" name="Rectangle 6"/>
          <p:cNvSpPr>
            <a:spLocks noGrp="1" noChangeArrowheads="1"/>
          </p:cNvSpPr>
          <p:nvPr>
            <p:ph idx="1"/>
            <p:custDataLst>
              <p:tags r:id="rId3"/>
            </p:custDataLst>
          </p:nvPr>
        </p:nvSpPr>
        <p:spPr/>
        <p:txBody>
          <a:bodyPr/>
          <a:lstStyle/>
          <a:p>
            <a:r>
              <a:rPr lang="en-US" dirty="0"/>
              <a:t>Page table accesses have a lot of temporal locality</a:t>
            </a:r>
          </a:p>
          <a:p>
            <a:pPr lvl="1"/>
            <a:r>
              <a:rPr lang="en-US" dirty="0"/>
              <a:t>Data accesses have temporal and spatial locality</a:t>
            </a:r>
          </a:p>
          <a:p>
            <a:pPr lvl="1"/>
            <a:r>
              <a:rPr lang="en-US" dirty="0"/>
              <a:t>Large page size (say 4KB, 8KB, or even 1-2GB), so consecutive loads/stores likely to access same page</a:t>
            </a:r>
          </a:p>
          <a:p>
            <a:endParaRPr lang="en-US" dirty="0"/>
          </a:p>
          <a:p>
            <a:r>
              <a:rPr lang="en-US" dirty="0">
                <a:solidFill>
                  <a:srgbClr val="C00000"/>
                </a:solidFill>
              </a:rPr>
              <a:t>TLB</a:t>
            </a:r>
          </a:p>
          <a:p>
            <a:pPr lvl="1"/>
            <a:r>
              <a:rPr lang="en-US" dirty="0"/>
              <a:t>Small: accessed in &lt; 1 cycle</a:t>
            </a:r>
          </a:p>
          <a:p>
            <a:pPr lvl="1"/>
            <a:r>
              <a:rPr lang="en-US" dirty="0"/>
              <a:t>Typically 16 - 512 entries</a:t>
            </a:r>
          </a:p>
          <a:p>
            <a:pPr lvl="1"/>
            <a:r>
              <a:rPr lang="en-US" dirty="0"/>
              <a:t>High associativity</a:t>
            </a:r>
          </a:p>
          <a:p>
            <a:pPr lvl="1"/>
            <a:r>
              <a:rPr lang="en-US" dirty="0"/>
              <a:t>&gt; 99 % hit rates typical (depends on workload)</a:t>
            </a:r>
          </a:p>
          <a:p>
            <a:pPr lvl="1"/>
            <a:r>
              <a:rPr lang="en-US" dirty="0"/>
              <a:t>Reduces # of memory accesses for most loads and stores to only 1</a:t>
            </a:r>
          </a:p>
        </p:txBody>
      </p:sp>
      <p:sp>
        <p:nvSpPr>
          <p:cNvPr id="154627"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54628"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380132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62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462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462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62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462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46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ChangeArrowheads="1"/>
          </p:cNvSpPr>
          <p:nvPr>
            <p:custDataLst>
              <p:tags r:id="rId2"/>
            </p:custDataLst>
          </p:nvPr>
        </p:nvSpPr>
        <p:spPr bwMode="auto">
          <a:xfrm>
            <a:off x="685800" y="9144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56674" name="Rectangle 3"/>
          <p:cNvSpPr>
            <a:spLocks noGrp="1" noChangeArrowheads="1"/>
          </p:cNvSpPr>
          <p:nvPr>
            <p:ph type="title"/>
            <p:custDataLst>
              <p:tags r:id="rId3"/>
            </p:custDataLst>
          </p:nvPr>
        </p:nvSpPr>
        <p:spPr/>
        <p:txBody>
          <a:bodyPr/>
          <a:lstStyle/>
          <a:p>
            <a:r>
              <a:rPr lang="en-US" dirty="0"/>
              <a:t>Example Two-Entry TLB</a:t>
            </a:r>
            <a:endParaRPr lang="en-US" dirty="0">
              <a:latin typeface="Consolas" pitchFamily="49" charset="0"/>
            </a:endParaRPr>
          </a:p>
        </p:txBody>
      </p:sp>
      <p:graphicFrame>
        <p:nvGraphicFramePr>
          <p:cNvPr id="156677" name="Object 2"/>
          <p:cNvGraphicFramePr>
            <a:graphicFrameLocks noGrp="1" noChangeAspect="1"/>
          </p:cNvGraphicFramePr>
          <p:nvPr>
            <p:ph idx="4294967295"/>
            <p:custDataLst>
              <p:tags r:id="rId4"/>
            </p:custDataLst>
            <p:extLst/>
          </p:nvPr>
        </p:nvGraphicFramePr>
        <p:xfrm>
          <a:off x="0" y="1204913"/>
          <a:ext cx="7921625" cy="4979987"/>
        </p:xfrm>
        <a:graphic>
          <a:graphicData uri="http://schemas.openxmlformats.org/presentationml/2006/ole">
            <mc:AlternateContent xmlns:mc="http://schemas.openxmlformats.org/markup-compatibility/2006">
              <mc:Choice xmlns:v="urn:schemas-microsoft-com:vml" Requires="v">
                <p:oleObj spid="_x0000_s8201" name="VISIO" r:id="rId9" imgW="4015740" imgH="2525268" progId="Visio.Drawing.6">
                  <p:embed/>
                </p:oleObj>
              </mc:Choice>
              <mc:Fallback>
                <p:oleObj name="VISIO" r:id="rId9" imgW="4015740" imgH="2525268" progId="Visio.Drawing.6">
                  <p:embed/>
                  <p:pic>
                    <p:nvPicPr>
                      <p:cNvPr id="156677"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204913"/>
                        <a:ext cx="7921625" cy="4979987"/>
                      </a:xfrm>
                      <a:prstGeom prst="rect">
                        <a:avLst/>
                      </a:prstGeom>
                      <a:noFill/>
                      <a:ln>
                        <a:noFill/>
                      </a:ln>
                      <a:effectLst/>
                      <a:extLst/>
                    </p:spPr>
                  </p:pic>
                </p:oleObj>
              </mc:Fallback>
            </mc:AlternateContent>
          </a:graphicData>
        </a:graphic>
      </p:graphicFrame>
      <p:sp>
        <p:nvSpPr>
          <p:cNvPr id="156675" name="Rectangle 4"/>
          <p:cNvSpPr>
            <a:spLocks noChangeArrowheads="1"/>
          </p:cNvSpPr>
          <p:nvPr>
            <p:custDataLst>
              <p:tags r:id="rId5"/>
            </p:custDataLst>
          </p:nvPr>
        </p:nvSpPr>
        <p:spPr bwMode="auto">
          <a:xfrm>
            <a:off x="152400" y="10779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56676" name="Rectangle 5"/>
          <p:cNvSpPr>
            <a:spLocks noChangeArrowheads="1"/>
          </p:cNvSpPr>
          <p:nvPr>
            <p:custDataLst>
              <p:tags r:id="rId6"/>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16509002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F84868-97FB-E845-9BC1-3464B6931321}"/>
              </a:ext>
            </a:extLst>
          </p:cNvPr>
          <p:cNvSpPr>
            <a:spLocks noGrp="1"/>
          </p:cNvSpPr>
          <p:nvPr>
            <p:ph type="ctrTitle"/>
          </p:nvPr>
        </p:nvSpPr>
        <p:spPr/>
        <p:txBody>
          <a:bodyPr/>
          <a:lstStyle/>
          <a:p>
            <a:br>
              <a:rPr lang="en-US" dirty="0"/>
            </a:br>
            <a:r>
              <a:rPr lang="en-US" dirty="0"/>
              <a:t>Memory Protection</a:t>
            </a:r>
            <a:br>
              <a:rPr lang="en-US" dirty="0"/>
            </a:br>
            <a:endParaRPr lang="en-US" dirty="0"/>
          </a:p>
        </p:txBody>
      </p:sp>
      <p:sp>
        <p:nvSpPr>
          <p:cNvPr id="4" name="Footer Placeholder 3">
            <a:extLst>
              <a:ext uri="{FF2B5EF4-FFF2-40B4-BE49-F238E27FC236}">
                <a16:creationId xmlns:a16="http://schemas.microsoft.com/office/drawing/2014/main" id="{6398EC62-DF30-324A-9408-98BF4AD91C82}"/>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spTree>
    <p:extLst>
      <p:ext uri="{BB962C8B-B14F-4D97-AF65-F5344CB8AC3E}">
        <p14:creationId xmlns:p14="http://schemas.microsoft.com/office/powerpoint/2010/main" val="39753579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58722" name="Rectangle 3"/>
          <p:cNvSpPr>
            <a:spLocks noGrp="1" noChangeArrowheads="1"/>
          </p:cNvSpPr>
          <p:nvPr>
            <p:ph type="title"/>
            <p:custDataLst>
              <p:tags r:id="rId2"/>
            </p:custDataLst>
          </p:nvPr>
        </p:nvSpPr>
        <p:spPr/>
        <p:txBody>
          <a:bodyPr/>
          <a:lstStyle/>
          <a:p>
            <a:r>
              <a:rPr lang="en-US" dirty="0"/>
              <a:t>Memory Protection</a:t>
            </a:r>
            <a:endParaRPr lang="en-US" dirty="0">
              <a:latin typeface="Consolas" pitchFamily="49" charset="0"/>
            </a:endParaRPr>
          </a:p>
        </p:txBody>
      </p:sp>
      <p:sp>
        <p:nvSpPr>
          <p:cNvPr id="158725" name="Rectangle 6"/>
          <p:cNvSpPr>
            <a:spLocks noGrp="1" noChangeArrowheads="1"/>
          </p:cNvSpPr>
          <p:nvPr>
            <p:ph idx="1"/>
            <p:custDataLst>
              <p:tags r:id="rId3"/>
            </p:custDataLst>
          </p:nvPr>
        </p:nvSpPr>
        <p:spPr/>
        <p:txBody>
          <a:bodyPr/>
          <a:lstStyle/>
          <a:p>
            <a:r>
              <a:rPr lang="en-US" dirty="0"/>
              <a:t>Multiple programs </a:t>
            </a:r>
            <a:r>
              <a:rPr lang="en-US" dirty="0">
                <a:solidFill>
                  <a:srgbClr val="0070C0"/>
                </a:solidFill>
              </a:rPr>
              <a:t>(</a:t>
            </a:r>
            <a:r>
              <a:rPr lang="en-US" i="1" dirty="0">
                <a:solidFill>
                  <a:srgbClr val="0070C0"/>
                </a:solidFill>
              </a:rPr>
              <a:t>processes</a:t>
            </a:r>
            <a:r>
              <a:rPr lang="en-US" dirty="0"/>
              <a:t>) run at once</a:t>
            </a:r>
          </a:p>
          <a:p>
            <a:pPr lvl="1"/>
            <a:r>
              <a:rPr lang="en-US" dirty="0"/>
              <a:t>Each process has its own page table</a:t>
            </a:r>
          </a:p>
          <a:p>
            <a:pPr lvl="1"/>
            <a:r>
              <a:rPr lang="en-US" dirty="0"/>
              <a:t>Each process can use entire virtual address space without worrying about where other programs are</a:t>
            </a:r>
          </a:p>
          <a:p>
            <a:pPr marL="457200" lvl="1" indent="0">
              <a:buNone/>
            </a:pPr>
            <a:endParaRPr lang="en-US" dirty="0"/>
          </a:p>
          <a:p>
            <a:r>
              <a:rPr lang="en-US" dirty="0"/>
              <a:t>A process can only access physical pages mapped in its page table – canno</a:t>
            </a:r>
            <a:r>
              <a:rPr lang="en-US" altLang="ja-JP" dirty="0"/>
              <a:t>t overwrite memory of another process</a:t>
            </a:r>
          </a:p>
          <a:p>
            <a:pPr lvl="1"/>
            <a:r>
              <a:rPr lang="en-US" dirty="0"/>
              <a:t>Provides protection and isolation between processes</a:t>
            </a:r>
          </a:p>
          <a:p>
            <a:pPr lvl="1"/>
            <a:r>
              <a:rPr lang="en-US" dirty="0"/>
              <a:t>Enables access control mechanisms per page</a:t>
            </a:r>
          </a:p>
        </p:txBody>
      </p:sp>
      <p:sp>
        <p:nvSpPr>
          <p:cNvPr id="158723"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58724"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4605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7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7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72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7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60770" name="Rectangle 3"/>
          <p:cNvSpPr>
            <a:spLocks noGrp="1" noChangeArrowheads="1"/>
          </p:cNvSpPr>
          <p:nvPr>
            <p:ph type="title"/>
            <p:custDataLst>
              <p:tags r:id="rId2"/>
            </p:custDataLst>
          </p:nvPr>
        </p:nvSpPr>
        <p:spPr/>
        <p:txBody>
          <a:bodyPr/>
          <a:lstStyle/>
          <a:p>
            <a:r>
              <a:rPr lang="en-US" dirty="0"/>
              <a:t>Virtual Memory Summary</a:t>
            </a:r>
            <a:endParaRPr lang="en-US" dirty="0">
              <a:latin typeface="Consolas" pitchFamily="49" charset="0"/>
            </a:endParaRPr>
          </a:p>
        </p:txBody>
      </p:sp>
      <p:sp>
        <p:nvSpPr>
          <p:cNvPr id="160773" name="Rectangle 6"/>
          <p:cNvSpPr>
            <a:spLocks noGrp="1" noChangeArrowheads="1"/>
          </p:cNvSpPr>
          <p:nvPr>
            <p:ph idx="1"/>
            <p:custDataLst>
              <p:tags r:id="rId3"/>
            </p:custDataLst>
          </p:nvPr>
        </p:nvSpPr>
        <p:spPr>
          <a:xfrm>
            <a:off x="228600" y="1130877"/>
            <a:ext cx="8610600" cy="5193723"/>
          </a:xfrm>
        </p:spPr>
        <p:txBody>
          <a:bodyPr/>
          <a:lstStyle/>
          <a:p>
            <a:r>
              <a:rPr lang="en-US" dirty="0"/>
              <a:t>Virtual memory gives the illusion of </a:t>
            </a:r>
            <a:r>
              <a:rPr lang="en-US" dirty="0">
                <a:solidFill>
                  <a:srgbClr val="0070C0"/>
                </a:solidFill>
              </a:rPr>
              <a:t>“infinite” capacity</a:t>
            </a:r>
          </a:p>
          <a:p>
            <a:endParaRPr lang="en-US" dirty="0">
              <a:solidFill>
                <a:srgbClr val="0432FF"/>
              </a:solidFill>
            </a:endParaRPr>
          </a:p>
          <a:p>
            <a:r>
              <a:rPr lang="en-US" dirty="0"/>
              <a:t>A subset of virtual pages are located in physical memory</a:t>
            </a:r>
          </a:p>
          <a:p>
            <a:endParaRPr lang="en-US" dirty="0"/>
          </a:p>
          <a:p>
            <a:r>
              <a:rPr lang="en-US" dirty="0"/>
              <a:t>A </a:t>
            </a:r>
            <a:r>
              <a:rPr lang="en-US" dirty="0">
                <a:solidFill>
                  <a:srgbClr val="0070C0"/>
                </a:solidFill>
              </a:rPr>
              <a:t>page table </a:t>
            </a:r>
            <a:r>
              <a:rPr lang="en-US" dirty="0"/>
              <a:t>maps virtual pages to physical pages – this is called address translation</a:t>
            </a:r>
          </a:p>
          <a:p>
            <a:endParaRPr lang="en-US" dirty="0"/>
          </a:p>
          <a:p>
            <a:r>
              <a:rPr lang="en-US" dirty="0"/>
              <a:t>A </a:t>
            </a:r>
            <a:r>
              <a:rPr lang="en-US" dirty="0">
                <a:solidFill>
                  <a:srgbClr val="0070C0"/>
                </a:solidFill>
              </a:rPr>
              <a:t>TLB</a:t>
            </a:r>
            <a:r>
              <a:rPr lang="en-US" i="1" dirty="0">
                <a:solidFill>
                  <a:srgbClr val="0432FF"/>
                </a:solidFill>
              </a:rPr>
              <a:t> </a:t>
            </a:r>
            <a:r>
              <a:rPr lang="en-US" dirty="0"/>
              <a:t>speeds up address translation</a:t>
            </a:r>
          </a:p>
          <a:p>
            <a:endParaRPr lang="en-US" dirty="0"/>
          </a:p>
          <a:p>
            <a:r>
              <a:rPr lang="en-US" dirty="0"/>
              <a:t>Using different page tables for different programs provides </a:t>
            </a:r>
            <a:r>
              <a:rPr lang="en-US" dirty="0">
                <a:solidFill>
                  <a:srgbClr val="0070C0"/>
                </a:solidFill>
              </a:rPr>
              <a:t>memory protection</a:t>
            </a:r>
          </a:p>
        </p:txBody>
      </p:sp>
      <p:sp>
        <p:nvSpPr>
          <p:cNvPr id="160771"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60772"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7" name="Slide Number Placeholder 3">
            <a:extLst>
              <a:ext uri="{FF2B5EF4-FFF2-40B4-BE49-F238E27FC236}">
                <a16:creationId xmlns:a16="http://schemas.microsoft.com/office/drawing/2014/main" id="{378C865D-588D-BE49-9907-7221A4CAF4D2}"/>
              </a:ext>
            </a:extLst>
          </p:cNvPr>
          <p:cNvSpPr>
            <a:spLocks noGrp="1"/>
          </p:cNvSpPr>
          <p:nvPr>
            <p:ph type="sldNum" sz="quarter" idx="11"/>
          </p:nvPr>
        </p:nvSpPr>
        <p:spPr>
          <a:xfrm>
            <a:off x="6777038" y="631825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28414B-0796-8641-B452-F4B6FCBF9525}"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6191508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3D214-3C8A-9746-B458-31779A0FCACE}"/>
              </a:ext>
            </a:extLst>
          </p:cNvPr>
          <p:cNvSpPr>
            <a:spLocks noGrp="1"/>
          </p:cNvSpPr>
          <p:nvPr>
            <p:ph type="ctrTitle"/>
          </p:nvPr>
        </p:nvSpPr>
        <p:spPr/>
        <p:txBody>
          <a:bodyPr/>
          <a:lstStyle/>
          <a:p>
            <a:r>
              <a:rPr lang="en-US" dirty="0"/>
              <a:t>Backup</a:t>
            </a:r>
          </a:p>
        </p:txBody>
      </p:sp>
      <p:sp>
        <p:nvSpPr>
          <p:cNvPr id="6" name="Subtitle 5">
            <a:extLst>
              <a:ext uri="{FF2B5EF4-FFF2-40B4-BE49-F238E27FC236}">
                <a16:creationId xmlns:a16="http://schemas.microsoft.com/office/drawing/2014/main" id="{8B8CB8A8-40D4-F746-B582-97AF1A46AEE3}"/>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D1363976-08F5-C645-AF3A-0E7AB76FCB80}"/>
              </a:ext>
            </a:extLst>
          </p:cNvPr>
          <p:cNvSpPr>
            <a:spLocks noGrp="1"/>
          </p:cNvSpPr>
          <p:nvPr>
            <p:ph type="ftr" sz="quarter" idx="4294967295"/>
          </p:nvPr>
        </p:nvSpPr>
        <p:spPr>
          <a:xfrm>
            <a:off x="0" y="6445250"/>
            <a:ext cx="3086100" cy="365125"/>
          </a:xfrm>
        </p:spPr>
        <p:txBody>
          <a:bodyPr/>
          <a:lstStyle/>
          <a:p>
            <a:r>
              <a:rPr lang="en-US"/>
              <a:t>Computer Architecture</a:t>
            </a:r>
            <a:endParaRPr lang="en-US" dirty="0"/>
          </a:p>
        </p:txBody>
      </p:sp>
    </p:spTree>
    <p:extLst>
      <p:ext uri="{BB962C8B-B14F-4D97-AF65-F5344CB8AC3E}">
        <p14:creationId xmlns:p14="http://schemas.microsoft.com/office/powerpoint/2010/main" val="16387176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a:extLst>
              <a:ext uri="{FF2B5EF4-FFF2-40B4-BE49-F238E27FC236}">
                <a16:creationId xmlns:a16="http://schemas.microsoft.com/office/drawing/2014/main" id="{4BFC2214-340A-4246-B905-1EF01FCBA08D}"/>
              </a:ext>
            </a:extLst>
          </p:cNvPr>
          <p:cNvSpPr>
            <a:spLocks noGrp="1"/>
          </p:cNvSpPr>
          <p:nvPr>
            <p:ph type="title"/>
          </p:nvPr>
        </p:nvSpPr>
        <p:spPr/>
        <p:txBody>
          <a:bodyPr/>
          <a:lstStyle/>
          <a:p>
            <a:r>
              <a:rPr lang="en-US" altLang="en-US">
                <a:ea typeface="ＭＳ Ｐゴシック" panose="020B0600070205080204" pitchFamily="34" charset="-128"/>
              </a:rPr>
              <a:t>Supporting Virtual Memory</a:t>
            </a:r>
          </a:p>
        </p:txBody>
      </p:sp>
      <p:sp>
        <p:nvSpPr>
          <p:cNvPr id="12291" name="Content Placeholder 2">
            <a:extLst>
              <a:ext uri="{FF2B5EF4-FFF2-40B4-BE49-F238E27FC236}">
                <a16:creationId xmlns:a16="http://schemas.microsoft.com/office/drawing/2014/main" id="{BCA1889C-A92C-B24B-BC2D-24AF705885DE}"/>
              </a:ext>
            </a:extLst>
          </p:cNvPr>
          <p:cNvSpPr>
            <a:spLocks noGrp="1"/>
          </p:cNvSpPr>
          <p:nvPr>
            <p:ph idx="1"/>
          </p:nvPr>
        </p:nvSpPr>
        <p:spPr/>
        <p:txBody>
          <a:bodyPr/>
          <a:lstStyle/>
          <a:p>
            <a:r>
              <a:rPr lang="en-US" altLang="en-US" dirty="0">
                <a:ea typeface="ＭＳ Ｐゴシック" panose="020B0600070205080204" pitchFamily="34" charset="-128"/>
              </a:rPr>
              <a:t>Virtual memory </a:t>
            </a:r>
            <a:r>
              <a:rPr lang="en-US" altLang="en-US" dirty="0">
                <a:solidFill>
                  <a:srgbClr val="C00000"/>
                </a:solidFill>
                <a:ea typeface="ＭＳ Ｐゴシック" panose="020B0600070205080204" pitchFamily="34" charset="-128"/>
              </a:rPr>
              <a:t>requires both HW+SW support </a:t>
            </a:r>
          </a:p>
          <a:p>
            <a:pPr lvl="1"/>
            <a:r>
              <a:rPr lang="en-US" altLang="en-US" dirty="0">
                <a:ea typeface="ＭＳ Ｐゴシック" panose="020B0600070205080204" pitchFamily="34" charset="-128"/>
              </a:rPr>
              <a:t>Page Table is in memory</a:t>
            </a:r>
          </a:p>
          <a:p>
            <a:pPr lvl="1"/>
            <a:r>
              <a:rPr lang="en-US" altLang="en-US" dirty="0">
                <a:ea typeface="ＭＳ Ｐゴシック" panose="020B0600070205080204" pitchFamily="34" charset="-128"/>
              </a:rPr>
              <a:t>Can be cached in special hardware structures called Translation Lookaside Buffers (TLBs)</a:t>
            </a:r>
          </a:p>
          <a:p>
            <a:pPr>
              <a:buFont typeface="Wingdings" pitchFamily="2" charset="2"/>
              <a:buNone/>
            </a:pPr>
            <a:endParaRPr lang="en-US" altLang="en-US" dirty="0">
              <a:ea typeface="ＭＳ Ｐゴシック" panose="020B0600070205080204" pitchFamily="34" charset="-128"/>
            </a:endParaRPr>
          </a:p>
          <a:p>
            <a:r>
              <a:rPr lang="en-US" altLang="en-US" dirty="0">
                <a:ea typeface="ＭＳ Ｐゴシック" panose="020B0600070205080204" pitchFamily="34" charset="-128"/>
              </a:rPr>
              <a:t>The hardware component is called the </a:t>
            </a:r>
            <a:r>
              <a:rPr lang="en-US" altLang="en-US" dirty="0">
                <a:solidFill>
                  <a:srgbClr val="C00000"/>
                </a:solidFill>
                <a:ea typeface="ＭＳ Ｐゴシック" panose="020B0600070205080204" pitchFamily="34" charset="-128"/>
              </a:rPr>
              <a:t>MMU</a:t>
            </a:r>
            <a:r>
              <a:rPr lang="en-US" altLang="en-US" dirty="0">
                <a:ea typeface="ＭＳ Ｐゴシック" panose="020B0600070205080204" pitchFamily="34" charset="-128"/>
              </a:rPr>
              <a:t> (memory management unit)</a:t>
            </a:r>
          </a:p>
          <a:p>
            <a:pPr lvl="1"/>
            <a:r>
              <a:rPr lang="en-US" altLang="en-US" dirty="0">
                <a:ea typeface="ＭＳ Ｐゴシック" panose="020B0600070205080204" pitchFamily="34" charset="-128"/>
              </a:rPr>
              <a:t>Includes Page Table Base Register(s), TLBs, page walkers</a:t>
            </a:r>
          </a:p>
          <a:p>
            <a:pPr lvl="1">
              <a:buFont typeface="Wingdings" pitchFamily="2" charset="2"/>
              <a:buNone/>
            </a:pPr>
            <a:r>
              <a:rPr lang="en-US" altLang="en-US" dirty="0">
                <a:ea typeface="ＭＳ Ｐゴシック" panose="020B0600070205080204" pitchFamily="34" charset="-128"/>
              </a:rPr>
              <a:t> </a:t>
            </a:r>
          </a:p>
          <a:p>
            <a:r>
              <a:rPr lang="en-US" altLang="en-US" dirty="0">
                <a:solidFill>
                  <a:srgbClr val="C00000"/>
                </a:solidFill>
                <a:ea typeface="ＭＳ Ｐゴシック" panose="020B0600070205080204" pitchFamily="34" charset="-128"/>
              </a:rPr>
              <a:t>It is the job of the software </a:t>
            </a:r>
            <a:r>
              <a:rPr lang="en-US" altLang="en-US" dirty="0">
                <a:ea typeface="ＭＳ Ｐゴシック" panose="020B0600070205080204" pitchFamily="34" charset="-128"/>
              </a:rPr>
              <a:t>to leverage the MMU to</a:t>
            </a:r>
          </a:p>
          <a:p>
            <a:pPr lvl="1"/>
            <a:r>
              <a:rPr lang="en-US" altLang="en-US" dirty="0">
                <a:ea typeface="ＭＳ Ｐゴシック" panose="020B0600070205080204" pitchFamily="34" charset="-128"/>
              </a:rPr>
              <a:t>Populate page tables, decide what to replace in physical memory </a:t>
            </a:r>
          </a:p>
          <a:p>
            <a:pPr lvl="1"/>
            <a:r>
              <a:rPr lang="en-US" altLang="en-US" dirty="0">
                <a:ea typeface="ＭＳ Ｐゴシック" panose="020B0600070205080204" pitchFamily="34" charset="-128"/>
              </a:rPr>
              <a:t>Change the Page Table Register on context switch (to use the running thread’s page table)</a:t>
            </a:r>
          </a:p>
          <a:p>
            <a:pPr lvl="1"/>
            <a:r>
              <a:rPr lang="en-US" altLang="en-US" dirty="0">
                <a:ea typeface="ＭＳ Ｐゴシック" panose="020B0600070205080204" pitchFamily="34" charset="-128"/>
              </a:rPr>
              <a:t>Handle page faults and ensure correct mapping</a:t>
            </a:r>
          </a:p>
        </p:txBody>
      </p:sp>
    </p:spTree>
    <p:extLst>
      <p:ext uri="{BB962C8B-B14F-4D97-AF65-F5344CB8AC3E}">
        <p14:creationId xmlns:p14="http://schemas.microsoft.com/office/powerpoint/2010/main" val="2217960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a:extLst>
              <a:ext uri="{FF2B5EF4-FFF2-40B4-BE49-F238E27FC236}">
                <a16:creationId xmlns:a16="http://schemas.microsoft.com/office/drawing/2014/main" id="{E624A4C7-5A8F-C844-B5A9-8B2D02165345}"/>
              </a:ext>
            </a:extLst>
          </p:cNvPr>
          <p:cNvSpPr>
            <a:spLocks noGrp="1"/>
          </p:cNvSpPr>
          <p:nvPr>
            <p:ph type="title"/>
          </p:nvPr>
        </p:nvSpPr>
        <p:spPr/>
        <p:txBody>
          <a:bodyPr/>
          <a:lstStyle/>
          <a:p>
            <a:r>
              <a:rPr lang="en-US" altLang="en-US">
                <a:ea typeface="ＭＳ Ｐゴシック" panose="020B0600070205080204" pitchFamily="34" charset="-128"/>
              </a:rPr>
              <a:t>Some System Software Jobs for VM</a:t>
            </a:r>
          </a:p>
        </p:txBody>
      </p:sp>
      <p:sp>
        <p:nvSpPr>
          <p:cNvPr id="164866" name="Content Placeholder 2">
            <a:extLst>
              <a:ext uri="{FF2B5EF4-FFF2-40B4-BE49-F238E27FC236}">
                <a16:creationId xmlns:a16="http://schemas.microsoft.com/office/drawing/2014/main" id="{D6E32608-7F9E-4946-A874-060E8E14F0B5}"/>
              </a:ext>
            </a:extLst>
          </p:cNvPr>
          <p:cNvSpPr>
            <a:spLocks noGrp="1"/>
          </p:cNvSpPr>
          <p:nvPr>
            <p:ph idx="1"/>
          </p:nvPr>
        </p:nvSpPr>
        <p:spPr/>
        <p:txBody>
          <a:bodyPr/>
          <a:lstStyle/>
          <a:p>
            <a:r>
              <a:rPr lang="en-US" altLang="en-US">
                <a:ea typeface="ＭＳ Ｐゴシック" panose="020B0600070205080204" pitchFamily="34" charset="-128"/>
              </a:rPr>
              <a:t>Keeping track of which physical frames are free </a:t>
            </a:r>
          </a:p>
          <a:p>
            <a:endParaRPr lang="en-US" altLang="en-US">
              <a:ea typeface="ＭＳ Ｐゴシック" panose="020B0600070205080204" pitchFamily="34" charset="-128"/>
            </a:endParaRPr>
          </a:p>
          <a:p>
            <a:r>
              <a:rPr lang="en-US" altLang="en-US">
                <a:ea typeface="ＭＳ Ｐゴシック" panose="020B0600070205080204" pitchFamily="34" charset="-128"/>
              </a:rPr>
              <a:t>Allocating free physical frames to virtual pages </a:t>
            </a:r>
          </a:p>
          <a:p>
            <a:endParaRPr lang="en-US" altLang="en-US">
              <a:ea typeface="ＭＳ Ｐゴシック" panose="020B0600070205080204" pitchFamily="34" charset="-128"/>
            </a:endParaRPr>
          </a:p>
          <a:p>
            <a:r>
              <a:rPr lang="en-US" altLang="en-US">
                <a:ea typeface="ＭＳ Ｐゴシック" panose="020B0600070205080204" pitchFamily="34" charset="-128"/>
              </a:rPr>
              <a:t>Page replacement policy </a:t>
            </a:r>
          </a:p>
          <a:p>
            <a:pPr lvl="1"/>
            <a:r>
              <a:rPr lang="en-US" altLang="en-US">
                <a:ea typeface="ＭＳ Ｐゴシック" panose="020B0600070205080204" pitchFamily="34" charset="-128"/>
              </a:rPr>
              <a:t>When no physical frame is free, what should be swapped out? </a:t>
            </a:r>
          </a:p>
          <a:p>
            <a:endParaRPr lang="en-US" altLang="en-US">
              <a:ea typeface="ＭＳ Ｐゴシック" panose="020B0600070205080204" pitchFamily="34" charset="-128"/>
            </a:endParaRPr>
          </a:p>
          <a:p>
            <a:r>
              <a:rPr lang="en-US" altLang="en-US">
                <a:ea typeface="ＭＳ Ｐゴシック" panose="020B0600070205080204" pitchFamily="34" charset="-128"/>
              </a:rPr>
              <a:t>Sharing pages between processes </a:t>
            </a:r>
          </a:p>
          <a:p>
            <a:endParaRPr lang="en-US" altLang="en-US">
              <a:ea typeface="ＭＳ Ｐゴシック" panose="020B0600070205080204" pitchFamily="34" charset="-128"/>
            </a:endParaRPr>
          </a:p>
          <a:p>
            <a:r>
              <a:rPr lang="en-US" altLang="en-US">
                <a:ea typeface="ＭＳ Ｐゴシック" panose="020B0600070205080204" pitchFamily="34" charset="-128"/>
              </a:rPr>
              <a:t>Copy-on-write optimization</a:t>
            </a:r>
          </a:p>
          <a:p>
            <a:endParaRPr lang="en-US" altLang="en-US">
              <a:ea typeface="ＭＳ Ｐゴシック" panose="020B0600070205080204" pitchFamily="34" charset="-128"/>
            </a:endParaRPr>
          </a:p>
          <a:p>
            <a:r>
              <a:rPr lang="en-US" altLang="en-US">
                <a:ea typeface="ＭＳ Ｐゴシック" panose="020B0600070205080204" pitchFamily="34" charset="-128"/>
              </a:rPr>
              <a:t>Page-flip optimization</a:t>
            </a:r>
          </a:p>
        </p:txBody>
      </p:sp>
    </p:spTree>
    <p:extLst>
      <p:ext uri="{BB962C8B-B14F-4D97-AF65-F5344CB8AC3E}">
        <p14:creationId xmlns:p14="http://schemas.microsoft.com/office/powerpoint/2010/main" val="564280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a:extLst>
              <a:ext uri="{FF2B5EF4-FFF2-40B4-BE49-F238E27FC236}">
                <a16:creationId xmlns:a16="http://schemas.microsoft.com/office/drawing/2014/main" id="{8FE74C8B-34C7-4E46-BA29-23CC50F327AD}"/>
              </a:ext>
            </a:extLst>
          </p:cNvPr>
          <p:cNvSpPr>
            <a:spLocks noGrp="1" noChangeArrowheads="1"/>
          </p:cNvSpPr>
          <p:nvPr>
            <p:ph type="title"/>
          </p:nvPr>
        </p:nvSpPr>
        <p:spPr/>
        <p:txBody>
          <a:bodyPr/>
          <a:lstStyle/>
          <a:p>
            <a:r>
              <a:rPr lang="en-US" altLang="en-US" sz="3200" dirty="0">
                <a:ea typeface="ＭＳ Ｐゴシック" panose="020B0600070205080204" pitchFamily="34" charset="-128"/>
              </a:rPr>
              <a:t>Page Fault (“A Miss in Physical Memory”)</a:t>
            </a:r>
          </a:p>
        </p:txBody>
      </p:sp>
      <p:sp>
        <p:nvSpPr>
          <p:cNvPr id="70658" name="Rectangle 3">
            <a:extLst>
              <a:ext uri="{FF2B5EF4-FFF2-40B4-BE49-F238E27FC236}">
                <a16:creationId xmlns:a16="http://schemas.microsoft.com/office/drawing/2014/main" id="{32CD16CB-682B-E449-9F8F-1E26B376FECB}"/>
              </a:ext>
            </a:extLst>
          </p:cNvPr>
          <p:cNvSpPr>
            <a:spLocks noGrp="1" noChangeArrowheads="1"/>
          </p:cNvSpPr>
          <p:nvPr>
            <p:ph type="body" idx="1"/>
          </p:nvPr>
        </p:nvSpPr>
        <p:spPr>
          <a:xfrm>
            <a:off x="228600" y="990600"/>
            <a:ext cx="8610600" cy="5486400"/>
          </a:xfrm>
        </p:spPr>
        <p:txBody>
          <a:bodyPr/>
          <a:lstStyle/>
          <a:p>
            <a:r>
              <a:rPr lang="en-US" altLang="en-US">
                <a:ea typeface="ＭＳ Ｐゴシック" panose="020B0600070205080204" pitchFamily="34" charset="-128"/>
              </a:rPr>
              <a:t>If a page is not in physical memory but disk</a:t>
            </a:r>
          </a:p>
          <a:p>
            <a:pPr lvl="1"/>
            <a:r>
              <a:rPr lang="en-US" altLang="en-US">
                <a:ea typeface="ＭＳ Ｐゴシック" panose="020B0600070205080204" pitchFamily="34" charset="-128"/>
              </a:rPr>
              <a:t>Page table entry indicates virtual page not in memory</a:t>
            </a:r>
          </a:p>
          <a:p>
            <a:pPr lvl="1"/>
            <a:r>
              <a:rPr lang="en-US" altLang="en-US">
                <a:ea typeface="ＭＳ Ｐゴシック" panose="020B0600070205080204" pitchFamily="34" charset="-128"/>
                <a:sym typeface="Wingdings" pitchFamily="2" charset="2"/>
              </a:rPr>
              <a:t>Access to such a page triggers a page fault exception</a:t>
            </a:r>
            <a:endParaRPr lang="en-US" altLang="en-US">
              <a:ea typeface="ＭＳ Ｐゴシック" panose="020B0600070205080204" pitchFamily="34" charset="-128"/>
            </a:endParaRPr>
          </a:p>
          <a:p>
            <a:pPr lvl="1"/>
            <a:r>
              <a:rPr lang="en-US" altLang="en-US">
                <a:ea typeface="ＭＳ Ｐゴシック" panose="020B0600070205080204" pitchFamily="34" charset="-128"/>
              </a:rPr>
              <a:t>OS trap handler invoked to move data from disk into memory</a:t>
            </a:r>
          </a:p>
          <a:p>
            <a:pPr lvl="2"/>
            <a:r>
              <a:rPr lang="en-US" altLang="en-US">
                <a:ea typeface="ＭＳ Ｐゴシック" panose="020B0600070205080204" pitchFamily="34" charset="-128"/>
              </a:rPr>
              <a:t>Other processes can continue executing</a:t>
            </a:r>
          </a:p>
          <a:p>
            <a:pPr lvl="2"/>
            <a:r>
              <a:rPr lang="en-US" altLang="en-US">
                <a:ea typeface="ＭＳ Ｐゴシック" panose="020B0600070205080204" pitchFamily="34" charset="-128"/>
              </a:rPr>
              <a:t>OS has full control over placement</a:t>
            </a:r>
          </a:p>
        </p:txBody>
      </p:sp>
      <p:sp>
        <p:nvSpPr>
          <p:cNvPr id="220" name="AutoShape 5">
            <a:extLst>
              <a:ext uri="{FF2B5EF4-FFF2-40B4-BE49-F238E27FC236}">
                <a16:creationId xmlns:a16="http://schemas.microsoft.com/office/drawing/2014/main" id="{E58F1CF1-B978-FC49-AC4B-F2ACCB19F5FB}"/>
              </a:ext>
            </a:extLst>
          </p:cNvPr>
          <p:cNvSpPr>
            <a:spLocks noChangeAspect="1" noChangeArrowheads="1"/>
          </p:cNvSpPr>
          <p:nvPr/>
        </p:nvSpPr>
        <p:spPr bwMode="auto">
          <a:xfrm>
            <a:off x="228600" y="4838700"/>
            <a:ext cx="684213" cy="639763"/>
          </a:xfrm>
          <a:prstGeom prst="roundRect">
            <a:avLst>
              <a:gd name="adj" fmla="val 38986"/>
            </a:avLst>
          </a:prstGeom>
          <a:solidFill>
            <a:srgbClr val="33CCCC"/>
          </a:solidFill>
          <a:ln w="28575">
            <a:solidFill>
              <a:srgbClr val="000000"/>
            </a:solidFill>
            <a:round/>
            <a:headEnd/>
            <a:tailEnd/>
          </a:ln>
          <a:effectLst/>
        </p:spPr>
        <p:txBody>
          <a:bodyPr wrap="none" lIns="90487" tIns="44450" rIns="90487" bIns="44450" anchor="ctr"/>
          <a:lstStyle/>
          <a:p>
            <a:pPr algn="ctr" eaLnBrk="0" hangingPunct="0">
              <a:lnSpc>
                <a:spcPct val="90000"/>
              </a:lnSpc>
              <a:spcBef>
                <a:spcPct val="30000"/>
              </a:spcBef>
              <a:defRPr/>
            </a:pPr>
            <a:r>
              <a:rPr lang="en-US" sz="1400" b="1">
                <a:solidFill>
                  <a:srgbClr val="003300"/>
                </a:solidFill>
                <a:latin typeface="Helvetica" pitchFamily="34" charset="0"/>
                <a:ea typeface="+mn-ea"/>
              </a:rPr>
              <a:t>CPU</a:t>
            </a:r>
          </a:p>
        </p:txBody>
      </p:sp>
      <p:sp>
        <p:nvSpPr>
          <p:cNvPr id="221" name="Rectangle 6">
            <a:extLst>
              <a:ext uri="{FF2B5EF4-FFF2-40B4-BE49-F238E27FC236}">
                <a16:creationId xmlns:a16="http://schemas.microsoft.com/office/drawing/2014/main" id="{CCCF787D-08D3-C944-BB77-651594181F29}"/>
              </a:ext>
            </a:extLst>
          </p:cNvPr>
          <p:cNvSpPr>
            <a:spLocks noChangeAspect="1" noChangeArrowheads="1"/>
          </p:cNvSpPr>
          <p:nvPr/>
        </p:nvSpPr>
        <p:spPr bwMode="auto">
          <a:xfrm>
            <a:off x="3336925" y="4062413"/>
            <a:ext cx="1004888" cy="1965325"/>
          </a:xfrm>
          <a:prstGeom prst="rect">
            <a:avLst/>
          </a:prstGeom>
          <a:solidFill>
            <a:srgbClr val="000099"/>
          </a:solidFill>
          <a:ln w="19050">
            <a:no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2" name="Rectangle 7">
            <a:extLst>
              <a:ext uri="{FF2B5EF4-FFF2-40B4-BE49-F238E27FC236}">
                <a16:creationId xmlns:a16="http://schemas.microsoft.com/office/drawing/2014/main" id="{923AA36B-80EF-F34F-819D-EC1830139A1C}"/>
              </a:ext>
            </a:extLst>
          </p:cNvPr>
          <p:cNvSpPr>
            <a:spLocks noChangeAspect="1" noChangeArrowheads="1"/>
          </p:cNvSpPr>
          <p:nvPr/>
        </p:nvSpPr>
        <p:spPr bwMode="auto">
          <a:xfrm>
            <a:off x="3290888" y="4016375"/>
            <a:ext cx="1004887" cy="1965325"/>
          </a:xfrm>
          <a:prstGeom prst="rect">
            <a:avLst/>
          </a:prstGeom>
          <a:solidFill>
            <a:srgbClr val="33CCCC"/>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3" name="Rectangle 8">
            <a:extLst>
              <a:ext uri="{FF2B5EF4-FFF2-40B4-BE49-F238E27FC236}">
                <a16:creationId xmlns:a16="http://schemas.microsoft.com/office/drawing/2014/main" id="{6E87F851-F352-D34A-90C7-5547A2D2D29A}"/>
              </a:ext>
            </a:extLst>
          </p:cNvPr>
          <p:cNvSpPr>
            <a:spLocks noChangeAspect="1" noChangeArrowheads="1"/>
          </p:cNvSpPr>
          <p:nvPr/>
        </p:nvSpPr>
        <p:spPr bwMode="auto">
          <a:xfrm>
            <a:off x="3609975" y="410845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4" name="Rectangle 9">
            <a:extLst>
              <a:ext uri="{FF2B5EF4-FFF2-40B4-BE49-F238E27FC236}">
                <a16:creationId xmlns:a16="http://schemas.microsoft.com/office/drawing/2014/main" id="{1006456D-A4A1-4843-9A65-E6C65A38CF63}"/>
              </a:ext>
            </a:extLst>
          </p:cNvPr>
          <p:cNvSpPr>
            <a:spLocks noChangeAspect="1" noChangeArrowheads="1"/>
          </p:cNvSpPr>
          <p:nvPr/>
        </p:nvSpPr>
        <p:spPr bwMode="auto">
          <a:xfrm>
            <a:off x="3609975" y="4244975"/>
            <a:ext cx="5492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5" name="Rectangle 10">
            <a:extLst>
              <a:ext uri="{FF2B5EF4-FFF2-40B4-BE49-F238E27FC236}">
                <a16:creationId xmlns:a16="http://schemas.microsoft.com/office/drawing/2014/main" id="{F8F6DE03-8202-0A44-9341-3FD4978550F2}"/>
              </a:ext>
            </a:extLst>
          </p:cNvPr>
          <p:cNvSpPr>
            <a:spLocks noChangeAspect="1" noChangeArrowheads="1"/>
          </p:cNvSpPr>
          <p:nvPr/>
        </p:nvSpPr>
        <p:spPr bwMode="auto">
          <a:xfrm>
            <a:off x="3609975" y="4383088"/>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6" name="Rectangle 11">
            <a:extLst>
              <a:ext uri="{FF2B5EF4-FFF2-40B4-BE49-F238E27FC236}">
                <a16:creationId xmlns:a16="http://schemas.microsoft.com/office/drawing/2014/main" id="{AE8E256B-1D3E-6D4E-9D63-6ED44B9FAB8F}"/>
              </a:ext>
            </a:extLst>
          </p:cNvPr>
          <p:cNvSpPr>
            <a:spLocks noChangeAspect="1" noChangeArrowheads="1"/>
          </p:cNvSpPr>
          <p:nvPr/>
        </p:nvSpPr>
        <p:spPr bwMode="auto">
          <a:xfrm>
            <a:off x="3609975" y="4519613"/>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7" name="Rectangle 12">
            <a:extLst>
              <a:ext uri="{FF2B5EF4-FFF2-40B4-BE49-F238E27FC236}">
                <a16:creationId xmlns:a16="http://schemas.microsoft.com/office/drawing/2014/main" id="{7C14C67D-18E7-304E-AD09-C498CA7A4B0E}"/>
              </a:ext>
            </a:extLst>
          </p:cNvPr>
          <p:cNvSpPr>
            <a:spLocks noChangeAspect="1" noChangeArrowheads="1"/>
          </p:cNvSpPr>
          <p:nvPr/>
        </p:nvSpPr>
        <p:spPr bwMode="auto">
          <a:xfrm>
            <a:off x="3609975" y="4656138"/>
            <a:ext cx="549275" cy="138112"/>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8" name="Rectangle 13">
            <a:extLst>
              <a:ext uri="{FF2B5EF4-FFF2-40B4-BE49-F238E27FC236}">
                <a16:creationId xmlns:a16="http://schemas.microsoft.com/office/drawing/2014/main" id="{2CE96D2A-A6CB-D840-A6B2-287291EE6066}"/>
              </a:ext>
            </a:extLst>
          </p:cNvPr>
          <p:cNvSpPr>
            <a:spLocks noChangeAspect="1" noChangeArrowheads="1"/>
          </p:cNvSpPr>
          <p:nvPr/>
        </p:nvSpPr>
        <p:spPr bwMode="auto">
          <a:xfrm>
            <a:off x="3609975" y="4930775"/>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29" name="Rectangle 14">
            <a:extLst>
              <a:ext uri="{FF2B5EF4-FFF2-40B4-BE49-F238E27FC236}">
                <a16:creationId xmlns:a16="http://schemas.microsoft.com/office/drawing/2014/main" id="{9A0B9653-EF9A-FE40-A2A5-9994FA206B5C}"/>
              </a:ext>
            </a:extLst>
          </p:cNvPr>
          <p:cNvSpPr>
            <a:spLocks noChangeAspect="1" noChangeArrowheads="1"/>
          </p:cNvSpPr>
          <p:nvPr/>
        </p:nvSpPr>
        <p:spPr bwMode="auto">
          <a:xfrm>
            <a:off x="3609975" y="479425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0" name="Rectangle 15">
            <a:extLst>
              <a:ext uri="{FF2B5EF4-FFF2-40B4-BE49-F238E27FC236}">
                <a16:creationId xmlns:a16="http://schemas.microsoft.com/office/drawing/2014/main" id="{048EAE29-FE21-AA40-914C-552786B12F72}"/>
              </a:ext>
            </a:extLst>
          </p:cNvPr>
          <p:cNvSpPr>
            <a:spLocks noChangeAspect="1" noChangeArrowheads="1"/>
          </p:cNvSpPr>
          <p:nvPr/>
        </p:nvSpPr>
        <p:spPr bwMode="auto">
          <a:xfrm>
            <a:off x="3609975" y="506730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1" name="Rectangle 16">
            <a:extLst>
              <a:ext uri="{FF2B5EF4-FFF2-40B4-BE49-F238E27FC236}">
                <a16:creationId xmlns:a16="http://schemas.microsoft.com/office/drawing/2014/main" id="{D8805B56-F31C-5E40-B8FC-38EEDCDE22A9}"/>
              </a:ext>
            </a:extLst>
          </p:cNvPr>
          <p:cNvSpPr>
            <a:spLocks noChangeAspect="1" noChangeArrowheads="1"/>
          </p:cNvSpPr>
          <p:nvPr/>
        </p:nvSpPr>
        <p:spPr bwMode="auto">
          <a:xfrm>
            <a:off x="3609975" y="5203825"/>
            <a:ext cx="5492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2" name="Rectangle 17">
            <a:extLst>
              <a:ext uri="{FF2B5EF4-FFF2-40B4-BE49-F238E27FC236}">
                <a16:creationId xmlns:a16="http://schemas.microsoft.com/office/drawing/2014/main" id="{D6BA24F0-8D97-FD4E-ACE3-31632B8F6D87}"/>
              </a:ext>
            </a:extLst>
          </p:cNvPr>
          <p:cNvSpPr>
            <a:spLocks noChangeAspect="1" noChangeArrowheads="1"/>
          </p:cNvSpPr>
          <p:nvPr/>
        </p:nvSpPr>
        <p:spPr bwMode="auto">
          <a:xfrm>
            <a:off x="3609975" y="5341938"/>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3" name="Rectangle 18">
            <a:extLst>
              <a:ext uri="{FF2B5EF4-FFF2-40B4-BE49-F238E27FC236}">
                <a16:creationId xmlns:a16="http://schemas.microsoft.com/office/drawing/2014/main" id="{C407DF57-FB7B-484C-BC0D-6F6AA0599219}"/>
              </a:ext>
            </a:extLst>
          </p:cNvPr>
          <p:cNvSpPr>
            <a:spLocks noChangeAspect="1" noChangeArrowheads="1"/>
          </p:cNvSpPr>
          <p:nvPr/>
        </p:nvSpPr>
        <p:spPr bwMode="auto">
          <a:xfrm>
            <a:off x="3609975" y="5478463"/>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4" name="Rectangle 19">
            <a:extLst>
              <a:ext uri="{FF2B5EF4-FFF2-40B4-BE49-F238E27FC236}">
                <a16:creationId xmlns:a16="http://schemas.microsoft.com/office/drawing/2014/main" id="{F77AAE20-4FE3-3147-9D54-58419E4290C4}"/>
              </a:ext>
            </a:extLst>
          </p:cNvPr>
          <p:cNvSpPr>
            <a:spLocks noChangeAspect="1" noChangeArrowheads="1"/>
          </p:cNvSpPr>
          <p:nvPr/>
        </p:nvSpPr>
        <p:spPr bwMode="auto">
          <a:xfrm>
            <a:off x="3609975" y="575310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5" name="Rectangle 20">
            <a:extLst>
              <a:ext uri="{FF2B5EF4-FFF2-40B4-BE49-F238E27FC236}">
                <a16:creationId xmlns:a16="http://schemas.microsoft.com/office/drawing/2014/main" id="{E792D80A-C790-9248-B843-E135019DA120}"/>
              </a:ext>
            </a:extLst>
          </p:cNvPr>
          <p:cNvSpPr>
            <a:spLocks noChangeAspect="1" noChangeArrowheads="1"/>
          </p:cNvSpPr>
          <p:nvPr/>
        </p:nvSpPr>
        <p:spPr bwMode="auto">
          <a:xfrm>
            <a:off x="3609975" y="5614988"/>
            <a:ext cx="549275" cy="138112"/>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6" name="Text Box 21">
            <a:extLst>
              <a:ext uri="{FF2B5EF4-FFF2-40B4-BE49-F238E27FC236}">
                <a16:creationId xmlns:a16="http://schemas.microsoft.com/office/drawing/2014/main" id="{82F0A2F6-049C-F046-8AE1-8D465FEAEEAA}"/>
              </a:ext>
            </a:extLst>
          </p:cNvPr>
          <p:cNvSpPr txBox="1">
            <a:spLocks noChangeAspect="1" noChangeArrowheads="1"/>
          </p:cNvSpPr>
          <p:nvPr/>
        </p:nvSpPr>
        <p:spPr bwMode="auto">
          <a:xfrm>
            <a:off x="3405188" y="3733800"/>
            <a:ext cx="862012" cy="280988"/>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1400" b="1">
                <a:solidFill>
                  <a:srgbClr val="003300"/>
                </a:solidFill>
                <a:latin typeface="Helvetica" pitchFamily="34" charset="0"/>
                <a:ea typeface="+mn-ea"/>
              </a:rPr>
              <a:t>Memory</a:t>
            </a:r>
          </a:p>
        </p:txBody>
      </p:sp>
      <p:sp>
        <p:nvSpPr>
          <p:cNvPr id="237" name="Rectangle 22">
            <a:extLst>
              <a:ext uri="{FF2B5EF4-FFF2-40B4-BE49-F238E27FC236}">
                <a16:creationId xmlns:a16="http://schemas.microsoft.com/office/drawing/2014/main" id="{A7595848-F180-C646-9F41-87C8EA1A7648}"/>
              </a:ext>
            </a:extLst>
          </p:cNvPr>
          <p:cNvSpPr>
            <a:spLocks noChangeAspect="1" noChangeArrowheads="1"/>
          </p:cNvSpPr>
          <p:nvPr/>
        </p:nvSpPr>
        <p:spPr bwMode="auto">
          <a:xfrm>
            <a:off x="1646238" y="4519613"/>
            <a:ext cx="730250" cy="1416050"/>
          </a:xfrm>
          <a:prstGeom prst="rect">
            <a:avLst/>
          </a:prstGeom>
          <a:solidFill>
            <a:srgbClr val="000099"/>
          </a:solidFill>
          <a:ln w="19050">
            <a:no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8" name="Rectangle 23">
            <a:extLst>
              <a:ext uri="{FF2B5EF4-FFF2-40B4-BE49-F238E27FC236}">
                <a16:creationId xmlns:a16="http://schemas.microsoft.com/office/drawing/2014/main" id="{A4E534B0-439D-CC4B-88C6-2EEA9F55DAB4}"/>
              </a:ext>
            </a:extLst>
          </p:cNvPr>
          <p:cNvSpPr>
            <a:spLocks noChangeAspect="1" noChangeArrowheads="1"/>
          </p:cNvSpPr>
          <p:nvPr/>
        </p:nvSpPr>
        <p:spPr bwMode="auto">
          <a:xfrm>
            <a:off x="1600200" y="4473575"/>
            <a:ext cx="730250" cy="1416050"/>
          </a:xfrm>
          <a:prstGeom prst="rect">
            <a:avLst/>
          </a:prstGeom>
          <a:solidFill>
            <a:srgbClr val="33CCCC"/>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39" name="Rectangle 24">
            <a:extLst>
              <a:ext uri="{FF2B5EF4-FFF2-40B4-BE49-F238E27FC236}">
                <a16:creationId xmlns:a16="http://schemas.microsoft.com/office/drawing/2014/main" id="{DB4FDAC0-E3C4-C849-9125-7696EEE47598}"/>
              </a:ext>
            </a:extLst>
          </p:cNvPr>
          <p:cNvSpPr>
            <a:spLocks noChangeAspect="1" noChangeArrowheads="1"/>
          </p:cNvSpPr>
          <p:nvPr/>
        </p:nvSpPr>
        <p:spPr bwMode="auto">
          <a:xfrm>
            <a:off x="1919288" y="4565650"/>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0" name="Rectangle 25">
            <a:extLst>
              <a:ext uri="{FF2B5EF4-FFF2-40B4-BE49-F238E27FC236}">
                <a16:creationId xmlns:a16="http://schemas.microsoft.com/office/drawing/2014/main" id="{C3657D50-921F-3E42-A134-F4B5373522F6}"/>
              </a:ext>
            </a:extLst>
          </p:cNvPr>
          <p:cNvSpPr>
            <a:spLocks noChangeAspect="1" noChangeArrowheads="1"/>
          </p:cNvSpPr>
          <p:nvPr/>
        </p:nvSpPr>
        <p:spPr bwMode="auto">
          <a:xfrm>
            <a:off x="1919288" y="4702175"/>
            <a:ext cx="3206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1" name="Rectangle 26">
            <a:extLst>
              <a:ext uri="{FF2B5EF4-FFF2-40B4-BE49-F238E27FC236}">
                <a16:creationId xmlns:a16="http://schemas.microsoft.com/office/drawing/2014/main" id="{E53C7A82-A349-3148-9406-C2BE97BA8311}"/>
              </a:ext>
            </a:extLst>
          </p:cNvPr>
          <p:cNvSpPr>
            <a:spLocks noChangeAspect="1" noChangeArrowheads="1"/>
          </p:cNvSpPr>
          <p:nvPr/>
        </p:nvSpPr>
        <p:spPr bwMode="auto">
          <a:xfrm>
            <a:off x="1919288" y="4840288"/>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2" name="Rectangle 27">
            <a:extLst>
              <a:ext uri="{FF2B5EF4-FFF2-40B4-BE49-F238E27FC236}">
                <a16:creationId xmlns:a16="http://schemas.microsoft.com/office/drawing/2014/main" id="{990396D3-6D54-554E-9D02-25003AC73BA1}"/>
              </a:ext>
            </a:extLst>
          </p:cNvPr>
          <p:cNvSpPr>
            <a:spLocks noChangeAspect="1" noChangeArrowheads="1"/>
          </p:cNvSpPr>
          <p:nvPr/>
        </p:nvSpPr>
        <p:spPr bwMode="auto">
          <a:xfrm>
            <a:off x="1919288" y="4976813"/>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3" name="Rectangle 28">
            <a:extLst>
              <a:ext uri="{FF2B5EF4-FFF2-40B4-BE49-F238E27FC236}">
                <a16:creationId xmlns:a16="http://schemas.microsoft.com/office/drawing/2014/main" id="{BE9ABB27-7B18-D04A-BBA9-99BA6E85BA4C}"/>
              </a:ext>
            </a:extLst>
          </p:cNvPr>
          <p:cNvSpPr>
            <a:spLocks noChangeAspect="1" noChangeArrowheads="1"/>
          </p:cNvSpPr>
          <p:nvPr/>
        </p:nvSpPr>
        <p:spPr bwMode="auto">
          <a:xfrm>
            <a:off x="1919288" y="5113338"/>
            <a:ext cx="320675" cy="138112"/>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4" name="Rectangle 29">
            <a:extLst>
              <a:ext uri="{FF2B5EF4-FFF2-40B4-BE49-F238E27FC236}">
                <a16:creationId xmlns:a16="http://schemas.microsoft.com/office/drawing/2014/main" id="{FD1BC813-F89D-EB40-8156-E7FDDE07B8A1}"/>
              </a:ext>
            </a:extLst>
          </p:cNvPr>
          <p:cNvSpPr>
            <a:spLocks noChangeAspect="1" noChangeArrowheads="1"/>
          </p:cNvSpPr>
          <p:nvPr/>
        </p:nvSpPr>
        <p:spPr bwMode="auto">
          <a:xfrm>
            <a:off x="1919288" y="5387975"/>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5" name="Rectangle 30">
            <a:extLst>
              <a:ext uri="{FF2B5EF4-FFF2-40B4-BE49-F238E27FC236}">
                <a16:creationId xmlns:a16="http://schemas.microsoft.com/office/drawing/2014/main" id="{39380E80-7F65-4C4B-9FD8-44D3E44F320E}"/>
              </a:ext>
            </a:extLst>
          </p:cNvPr>
          <p:cNvSpPr>
            <a:spLocks noChangeAspect="1" noChangeArrowheads="1"/>
          </p:cNvSpPr>
          <p:nvPr/>
        </p:nvSpPr>
        <p:spPr bwMode="auto">
          <a:xfrm>
            <a:off x="1919288" y="5251450"/>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6" name="Rectangle 31">
            <a:extLst>
              <a:ext uri="{FF2B5EF4-FFF2-40B4-BE49-F238E27FC236}">
                <a16:creationId xmlns:a16="http://schemas.microsoft.com/office/drawing/2014/main" id="{703A8551-BE28-FE45-A1E9-65254D30B1E0}"/>
              </a:ext>
            </a:extLst>
          </p:cNvPr>
          <p:cNvSpPr>
            <a:spLocks noChangeAspect="1" noChangeArrowheads="1"/>
          </p:cNvSpPr>
          <p:nvPr/>
        </p:nvSpPr>
        <p:spPr bwMode="auto">
          <a:xfrm>
            <a:off x="1919288" y="5524500"/>
            <a:ext cx="3206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7" name="Rectangle 32">
            <a:extLst>
              <a:ext uri="{FF2B5EF4-FFF2-40B4-BE49-F238E27FC236}">
                <a16:creationId xmlns:a16="http://schemas.microsoft.com/office/drawing/2014/main" id="{066DC015-1068-5B48-8EA9-2A618896DB9D}"/>
              </a:ext>
            </a:extLst>
          </p:cNvPr>
          <p:cNvSpPr>
            <a:spLocks noChangeAspect="1" noChangeArrowheads="1"/>
          </p:cNvSpPr>
          <p:nvPr/>
        </p:nvSpPr>
        <p:spPr bwMode="auto">
          <a:xfrm>
            <a:off x="1919288" y="5662613"/>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48" name="Text Box 33">
            <a:extLst>
              <a:ext uri="{FF2B5EF4-FFF2-40B4-BE49-F238E27FC236}">
                <a16:creationId xmlns:a16="http://schemas.microsoft.com/office/drawing/2014/main" id="{FF5EDC50-FB94-A24F-87E5-0E1E9DD40164}"/>
              </a:ext>
            </a:extLst>
          </p:cNvPr>
          <p:cNvSpPr txBox="1">
            <a:spLocks noChangeAspect="1" noChangeArrowheads="1"/>
          </p:cNvSpPr>
          <p:nvPr/>
        </p:nvSpPr>
        <p:spPr bwMode="auto">
          <a:xfrm>
            <a:off x="1447800" y="4191000"/>
            <a:ext cx="1119188" cy="280988"/>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1400" b="1" dirty="0">
                <a:solidFill>
                  <a:srgbClr val="003300"/>
                </a:solidFill>
                <a:latin typeface="Helvetica" pitchFamily="34" charset="0"/>
                <a:ea typeface="+mn-ea"/>
              </a:rPr>
              <a:t>Page Table</a:t>
            </a:r>
          </a:p>
        </p:txBody>
      </p:sp>
      <p:sp>
        <p:nvSpPr>
          <p:cNvPr id="249" name="Line 34">
            <a:extLst>
              <a:ext uri="{FF2B5EF4-FFF2-40B4-BE49-F238E27FC236}">
                <a16:creationId xmlns:a16="http://schemas.microsoft.com/office/drawing/2014/main" id="{E2D0C3D5-3823-F34F-B9F9-1982F71C545A}"/>
              </a:ext>
            </a:extLst>
          </p:cNvPr>
          <p:cNvSpPr>
            <a:spLocks noChangeAspect="1" noChangeShapeType="1"/>
          </p:cNvSpPr>
          <p:nvPr/>
        </p:nvSpPr>
        <p:spPr bwMode="auto">
          <a:xfrm>
            <a:off x="2097088" y="4906963"/>
            <a:ext cx="1512887" cy="663575"/>
          </a:xfrm>
          <a:prstGeom prst="line">
            <a:avLst/>
          </a:prstGeom>
          <a:noFill/>
          <a:ln w="28575" cap="rnd">
            <a:solidFill>
              <a:srgbClr val="000066"/>
            </a:solidFill>
            <a:prstDash val="sysDot"/>
            <a:round/>
            <a:headEn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0" name="Line 35">
            <a:extLst>
              <a:ext uri="{FF2B5EF4-FFF2-40B4-BE49-F238E27FC236}">
                <a16:creationId xmlns:a16="http://schemas.microsoft.com/office/drawing/2014/main" id="{CC2DE354-EF6A-184C-BDD0-AEF028A3AA11}"/>
              </a:ext>
            </a:extLst>
          </p:cNvPr>
          <p:cNvSpPr>
            <a:spLocks noChangeAspect="1" noChangeShapeType="1"/>
          </p:cNvSpPr>
          <p:nvPr/>
        </p:nvSpPr>
        <p:spPr bwMode="auto">
          <a:xfrm flipV="1">
            <a:off x="2101850" y="4748213"/>
            <a:ext cx="1508125" cy="685800"/>
          </a:xfrm>
          <a:prstGeom prst="line">
            <a:avLst/>
          </a:prstGeom>
          <a:noFill/>
          <a:ln w="28575" cap="rnd">
            <a:solidFill>
              <a:srgbClr val="000066"/>
            </a:solidFill>
            <a:prstDash val="sysDot"/>
            <a:round/>
            <a:headEn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1" name="Line 36">
            <a:extLst>
              <a:ext uri="{FF2B5EF4-FFF2-40B4-BE49-F238E27FC236}">
                <a16:creationId xmlns:a16="http://schemas.microsoft.com/office/drawing/2014/main" id="{5922217F-D108-9D43-AE45-0BDDC5E8D0C8}"/>
              </a:ext>
            </a:extLst>
          </p:cNvPr>
          <p:cNvSpPr>
            <a:spLocks noChangeAspect="1" noChangeShapeType="1"/>
          </p:cNvSpPr>
          <p:nvPr/>
        </p:nvSpPr>
        <p:spPr bwMode="auto">
          <a:xfrm flipV="1">
            <a:off x="1919288" y="5524500"/>
            <a:ext cx="320675" cy="138113"/>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2" name="Line 37">
            <a:extLst>
              <a:ext uri="{FF2B5EF4-FFF2-40B4-BE49-F238E27FC236}">
                <a16:creationId xmlns:a16="http://schemas.microsoft.com/office/drawing/2014/main" id="{75AAF029-1B6E-5644-9D6C-87A1B050A1FA}"/>
              </a:ext>
            </a:extLst>
          </p:cNvPr>
          <p:cNvSpPr>
            <a:spLocks noChangeAspect="1" noChangeShapeType="1"/>
          </p:cNvSpPr>
          <p:nvPr/>
        </p:nvSpPr>
        <p:spPr bwMode="auto">
          <a:xfrm flipH="1" flipV="1">
            <a:off x="1919288" y="5524500"/>
            <a:ext cx="320675" cy="138113"/>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3" name="Line 38">
            <a:extLst>
              <a:ext uri="{FF2B5EF4-FFF2-40B4-BE49-F238E27FC236}">
                <a16:creationId xmlns:a16="http://schemas.microsoft.com/office/drawing/2014/main" id="{442318F5-09EC-8A42-938C-B710845F4B9B}"/>
              </a:ext>
            </a:extLst>
          </p:cNvPr>
          <p:cNvSpPr>
            <a:spLocks noChangeAspect="1" noChangeShapeType="1"/>
          </p:cNvSpPr>
          <p:nvPr/>
        </p:nvSpPr>
        <p:spPr bwMode="auto">
          <a:xfrm flipV="1">
            <a:off x="1919288" y="5113338"/>
            <a:ext cx="320675" cy="136525"/>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4" name="Line 39">
            <a:extLst>
              <a:ext uri="{FF2B5EF4-FFF2-40B4-BE49-F238E27FC236}">
                <a16:creationId xmlns:a16="http://schemas.microsoft.com/office/drawing/2014/main" id="{5AC06942-1E1C-C940-B3BD-14BF3FB2C676}"/>
              </a:ext>
            </a:extLst>
          </p:cNvPr>
          <p:cNvSpPr>
            <a:spLocks noChangeAspect="1" noChangeShapeType="1"/>
          </p:cNvSpPr>
          <p:nvPr/>
        </p:nvSpPr>
        <p:spPr bwMode="auto">
          <a:xfrm flipH="1" flipV="1">
            <a:off x="1919288" y="5113338"/>
            <a:ext cx="320675" cy="136525"/>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5" name="Rectangle 40">
            <a:extLst>
              <a:ext uri="{FF2B5EF4-FFF2-40B4-BE49-F238E27FC236}">
                <a16:creationId xmlns:a16="http://schemas.microsoft.com/office/drawing/2014/main" id="{B712B39C-D9A3-5141-842D-8F13B58AAC2F}"/>
              </a:ext>
            </a:extLst>
          </p:cNvPr>
          <p:cNvSpPr>
            <a:spLocks noChangeAspect="1" noChangeArrowheads="1"/>
          </p:cNvSpPr>
          <p:nvPr/>
        </p:nvSpPr>
        <p:spPr bwMode="auto">
          <a:xfrm>
            <a:off x="2422525" y="6073775"/>
            <a:ext cx="776288" cy="228600"/>
          </a:xfrm>
          <a:prstGeom prst="rect">
            <a:avLst/>
          </a:prstGeom>
          <a:solidFill>
            <a:srgbClr val="33CCCC"/>
          </a:solidFill>
          <a:ln w="25400">
            <a:noFill/>
            <a:miter lim="800000"/>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6" name="Oval 41">
            <a:extLst>
              <a:ext uri="{FF2B5EF4-FFF2-40B4-BE49-F238E27FC236}">
                <a16:creationId xmlns:a16="http://schemas.microsoft.com/office/drawing/2014/main" id="{F33C4A87-BC41-B046-BD23-22D8654961A0}"/>
              </a:ext>
            </a:extLst>
          </p:cNvPr>
          <p:cNvSpPr>
            <a:spLocks noChangeAspect="1" noChangeArrowheads="1"/>
          </p:cNvSpPr>
          <p:nvPr/>
        </p:nvSpPr>
        <p:spPr bwMode="auto">
          <a:xfrm>
            <a:off x="2422525" y="5981700"/>
            <a:ext cx="776288" cy="182563"/>
          </a:xfrm>
          <a:prstGeom prst="ellipse">
            <a:avLst/>
          </a:prstGeom>
          <a:solidFill>
            <a:srgbClr val="33CCCC"/>
          </a:solidFill>
          <a:ln w="19050">
            <a:solidFill>
              <a:srgbClr val="000066"/>
            </a:solidFill>
            <a:round/>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7" name="Line 42">
            <a:extLst>
              <a:ext uri="{FF2B5EF4-FFF2-40B4-BE49-F238E27FC236}">
                <a16:creationId xmlns:a16="http://schemas.microsoft.com/office/drawing/2014/main" id="{D8F8E25E-28F4-DC47-BC24-B7E531400E80}"/>
              </a:ext>
            </a:extLst>
          </p:cNvPr>
          <p:cNvSpPr>
            <a:spLocks noChangeAspect="1" noChangeShapeType="1"/>
          </p:cNvSpPr>
          <p:nvPr/>
        </p:nvSpPr>
        <p:spPr bwMode="auto">
          <a:xfrm>
            <a:off x="2422525" y="6073775"/>
            <a:ext cx="0" cy="228600"/>
          </a:xfrm>
          <a:prstGeom prst="line">
            <a:avLst/>
          </a:prstGeom>
          <a:noFill/>
          <a:ln w="19050">
            <a:solidFill>
              <a:srgbClr val="000066"/>
            </a:solidFill>
            <a:round/>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8" name="Line 43">
            <a:extLst>
              <a:ext uri="{FF2B5EF4-FFF2-40B4-BE49-F238E27FC236}">
                <a16:creationId xmlns:a16="http://schemas.microsoft.com/office/drawing/2014/main" id="{CD5988B9-4B01-0C4E-A16D-DCB04488122A}"/>
              </a:ext>
            </a:extLst>
          </p:cNvPr>
          <p:cNvSpPr>
            <a:spLocks noChangeAspect="1" noChangeShapeType="1"/>
          </p:cNvSpPr>
          <p:nvPr/>
        </p:nvSpPr>
        <p:spPr bwMode="auto">
          <a:xfrm>
            <a:off x="3198813" y="6073775"/>
            <a:ext cx="0" cy="228600"/>
          </a:xfrm>
          <a:prstGeom prst="line">
            <a:avLst/>
          </a:prstGeom>
          <a:noFill/>
          <a:ln w="19050">
            <a:solidFill>
              <a:srgbClr val="000066"/>
            </a:solidFill>
            <a:round/>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59" name="Freeform 44">
            <a:extLst>
              <a:ext uri="{FF2B5EF4-FFF2-40B4-BE49-F238E27FC236}">
                <a16:creationId xmlns:a16="http://schemas.microsoft.com/office/drawing/2014/main" id="{46353410-B513-3C40-A914-1C512D994572}"/>
              </a:ext>
            </a:extLst>
          </p:cNvPr>
          <p:cNvSpPr>
            <a:spLocks noChangeAspect="1"/>
          </p:cNvSpPr>
          <p:nvPr/>
        </p:nvSpPr>
        <p:spPr bwMode="auto">
          <a:xfrm>
            <a:off x="2422525" y="6302375"/>
            <a:ext cx="776288" cy="79375"/>
          </a:xfrm>
          <a:custGeom>
            <a:avLst/>
            <a:gdLst/>
            <a:ahLst/>
            <a:cxnLst>
              <a:cxn ang="0">
                <a:pos x="0" y="0"/>
              </a:cxn>
              <a:cxn ang="0">
                <a:pos x="150" y="60"/>
              </a:cxn>
              <a:cxn ang="0">
                <a:pos x="414" y="84"/>
              </a:cxn>
              <a:cxn ang="0">
                <a:pos x="678" y="60"/>
              </a:cxn>
              <a:cxn ang="0">
                <a:pos x="816" y="0"/>
              </a:cxn>
            </a:cxnLst>
            <a:rect l="0" t="0" r="r" b="b"/>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solidFill>
            <a:srgbClr val="33CCCC"/>
          </a:solidFill>
          <a:ln w="19050" cap="flat" cmpd="sng">
            <a:solidFill>
              <a:srgbClr val="000066"/>
            </a:solidFill>
            <a:prstDash val="solid"/>
            <a:round/>
            <a:headEnd type="none" w="med" len="med"/>
            <a:tailEnd type="none" w="med" len="me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60" name="Text Box 45">
            <a:extLst>
              <a:ext uri="{FF2B5EF4-FFF2-40B4-BE49-F238E27FC236}">
                <a16:creationId xmlns:a16="http://schemas.microsoft.com/office/drawing/2014/main" id="{36652E5E-EC82-1344-AA30-DBEE16084BF7}"/>
              </a:ext>
            </a:extLst>
          </p:cNvPr>
          <p:cNvSpPr txBox="1">
            <a:spLocks noChangeAspect="1" noChangeArrowheads="1"/>
          </p:cNvSpPr>
          <p:nvPr/>
        </p:nvSpPr>
        <p:spPr bwMode="auto">
          <a:xfrm>
            <a:off x="2568575" y="6119813"/>
            <a:ext cx="557213" cy="280987"/>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1400" b="1">
                <a:solidFill>
                  <a:srgbClr val="003300"/>
                </a:solidFill>
                <a:latin typeface="Helvetica" pitchFamily="34" charset="0"/>
                <a:ea typeface="+mn-ea"/>
              </a:rPr>
              <a:t>Disk</a:t>
            </a:r>
          </a:p>
        </p:txBody>
      </p:sp>
      <p:sp>
        <p:nvSpPr>
          <p:cNvPr id="261" name="Freeform 46">
            <a:extLst>
              <a:ext uri="{FF2B5EF4-FFF2-40B4-BE49-F238E27FC236}">
                <a16:creationId xmlns:a16="http://schemas.microsoft.com/office/drawing/2014/main" id="{5C522480-6ADC-2A4F-8F61-FA9B29A13B2E}"/>
              </a:ext>
            </a:extLst>
          </p:cNvPr>
          <p:cNvSpPr>
            <a:spLocks noChangeAspect="1"/>
          </p:cNvSpPr>
          <p:nvPr/>
        </p:nvSpPr>
        <p:spPr bwMode="auto">
          <a:xfrm>
            <a:off x="2084388" y="5187950"/>
            <a:ext cx="777875" cy="793750"/>
          </a:xfrm>
          <a:custGeom>
            <a:avLst/>
            <a:gdLst/>
            <a:ahLst/>
            <a:cxnLst>
              <a:cxn ang="0">
                <a:pos x="0" y="0"/>
              </a:cxn>
              <a:cxn ang="0">
                <a:pos x="348" y="42"/>
              </a:cxn>
              <a:cxn ang="0">
                <a:pos x="630" y="198"/>
              </a:cxn>
              <a:cxn ang="0">
                <a:pos x="786" y="504"/>
              </a:cxn>
              <a:cxn ang="0">
                <a:pos x="816" y="834"/>
              </a:cxn>
            </a:cxnLst>
            <a:rect l="0" t="0" r="r" b="b"/>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28575" cap="flat" cmpd="sng">
            <a:solidFill>
              <a:srgbClr val="000000"/>
            </a:solidFill>
            <a:prstDash val="solid"/>
            <a:round/>
            <a:headEnd type="none" w="med" len="me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62" name="Freeform 47">
            <a:extLst>
              <a:ext uri="{FF2B5EF4-FFF2-40B4-BE49-F238E27FC236}">
                <a16:creationId xmlns:a16="http://schemas.microsoft.com/office/drawing/2014/main" id="{43513B8E-4B7E-8742-ACD2-3DFFF54EEB3F}"/>
              </a:ext>
            </a:extLst>
          </p:cNvPr>
          <p:cNvSpPr>
            <a:spLocks noChangeAspect="1"/>
          </p:cNvSpPr>
          <p:nvPr/>
        </p:nvSpPr>
        <p:spPr bwMode="auto">
          <a:xfrm>
            <a:off x="2079625" y="5592763"/>
            <a:ext cx="661988" cy="388937"/>
          </a:xfrm>
          <a:custGeom>
            <a:avLst/>
            <a:gdLst/>
            <a:ahLst/>
            <a:cxnLst>
              <a:cxn ang="0">
                <a:pos x="0" y="0"/>
              </a:cxn>
              <a:cxn ang="0">
                <a:pos x="348" y="42"/>
              </a:cxn>
              <a:cxn ang="0">
                <a:pos x="630" y="198"/>
              </a:cxn>
              <a:cxn ang="0">
                <a:pos x="786" y="504"/>
              </a:cxn>
              <a:cxn ang="0">
                <a:pos x="816" y="834"/>
              </a:cxn>
            </a:cxnLst>
            <a:rect l="0" t="0" r="r" b="b"/>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28575" cap="flat" cmpd="sng">
            <a:solidFill>
              <a:srgbClr val="000000"/>
            </a:solidFill>
            <a:prstDash val="solid"/>
            <a:round/>
            <a:headEnd type="none" w="med" len="me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63" name="Text Box 48">
            <a:extLst>
              <a:ext uri="{FF2B5EF4-FFF2-40B4-BE49-F238E27FC236}">
                <a16:creationId xmlns:a16="http://schemas.microsoft.com/office/drawing/2014/main" id="{2E1C3B65-5270-1B43-B450-0B8AA42DF15D}"/>
              </a:ext>
            </a:extLst>
          </p:cNvPr>
          <p:cNvSpPr txBox="1">
            <a:spLocks noChangeAspect="1" noChangeArrowheads="1"/>
          </p:cNvSpPr>
          <p:nvPr/>
        </p:nvSpPr>
        <p:spPr bwMode="auto">
          <a:xfrm>
            <a:off x="544513" y="4421188"/>
            <a:ext cx="1090612" cy="428625"/>
          </a:xfrm>
          <a:prstGeom prst="rect">
            <a:avLst/>
          </a:prstGeom>
          <a:noFill/>
          <a:ln w="9525">
            <a:noFill/>
            <a:miter lim="800000"/>
            <a:headEnd/>
            <a:tailEnd/>
          </a:ln>
          <a:effectLst/>
        </p:spPr>
        <p:txBody>
          <a:bodyPr wrap="none" lIns="90487" tIns="44450" rIns="90487" bIns="44450">
            <a:spAutoFit/>
          </a:bodyPr>
          <a:lstStyle/>
          <a:p>
            <a:pPr algn="ctr" eaLnBrk="0" hangingPunct="0">
              <a:lnSpc>
                <a:spcPct val="80000"/>
              </a:lnSpc>
              <a:defRPr/>
            </a:pPr>
            <a:r>
              <a:rPr lang="en-US" sz="1400" b="1" i="1">
                <a:solidFill>
                  <a:srgbClr val="003300"/>
                </a:solidFill>
                <a:latin typeface="Helvetica" pitchFamily="34" charset="0"/>
                <a:ea typeface="+mn-ea"/>
              </a:rPr>
              <a:t>Virtual</a:t>
            </a:r>
          </a:p>
          <a:p>
            <a:pPr algn="ctr" eaLnBrk="0" hangingPunct="0">
              <a:lnSpc>
                <a:spcPct val="80000"/>
              </a:lnSpc>
              <a:defRPr/>
            </a:pPr>
            <a:r>
              <a:rPr lang="en-US" sz="1400" b="1" i="1">
                <a:solidFill>
                  <a:srgbClr val="003300"/>
                </a:solidFill>
                <a:latin typeface="Helvetica" pitchFamily="34" charset="0"/>
                <a:ea typeface="+mn-ea"/>
              </a:rPr>
              <a:t>Addresses</a:t>
            </a:r>
            <a:endParaRPr lang="en-US" sz="1400" b="1">
              <a:solidFill>
                <a:srgbClr val="003300"/>
              </a:solidFill>
              <a:latin typeface="Helvetica" pitchFamily="34" charset="0"/>
              <a:ea typeface="+mn-ea"/>
            </a:endParaRPr>
          </a:p>
        </p:txBody>
      </p:sp>
      <p:sp>
        <p:nvSpPr>
          <p:cNvPr id="264" name="Text Box 49">
            <a:extLst>
              <a:ext uri="{FF2B5EF4-FFF2-40B4-BE49-F238E27FC236}">
                <a16:creationId xmlns:a16="http://schemas.microsoft.com/office/drawing/2014/main" id="{4CDF93BC-D42A-394C-9E70-F88BB8FBF7D6}"/>
              </a:ext>
            </a:extLst>
          </p:cNvPr>
          <p:cNvSpPr txBox="1">
            <a:spLocks noChangeAspect="1" noChangeArrowheads="1"/>
          </p:cNvSpPr>
          <p:nvPr/>
        </p:nvSpPr>
        <p:spPr bwMode="auto">
          <a:xfrm>
            <a:off x="2281238" y="4467225"/>
            <a:ext cx="1090612" cy="428625"/>
          </a:xfrm>
          <a:prstGeom prst="rect">
            <a:avLst/>
          </a:prstGeom>
          <a:noFill/>
          <a:ln w="9525">
            <a:noFill/>
            <a:miter lim="800000"/>
            <a:headEnd/>
            <a:tailEnd/>
          </a:ln>
          <a:effectLst/>
        </p:spPr>
        <p:txBody>
          <a:bodyPr wrap="none" lIns="90487" tIns="44450" rIns="90487" bIns="44450">
            <a:spAutoFit/>
          </a:bodyPr>
          <a:lstStyle/>
          <a:p>
            <a:pPr algn="ctr" eaLnBrk="0" hangingPunct="0">
              <a:lnSpc>
                <a:spcPct val="80000"/>
              </a:lnSpc>
              <a:defRPr/>
            </a:pPr>
            <a:r>
              <a:rPr lang="en-US" sz="1400" b="1" i="1">
                <a:solidFill>
                  <a:srgbClr val="003300"/>
                </a:solidFill>
                <a:latin typeface="Helvetica" pitchFamily="34" charset="0"/>
                <a:ea typeface="+mn-ea"/>
              </a:rPr>
              <a:t>Physical</a:t>
            </a:r>
          </a:p>
          <a:p>
            <a:pPr algn="ctr" eaLnBrk="0" hangingPunct="0">
              <a:lnSpc>
                <a:spcPct val="80000"/>
              </a:lnSpc>
              <a:defRPr/>
            </a:pPr>
            <a:r>
              <a:rPr lang="en-US" sz="1400" b="1" i="1">
                <a:solidFill>
                  <a:srgbClr val="003300"/>
                </a:solidFill>
                <a:latin typeface="Helvetica" pitchFamily="34" charset="0"/>
                <a:ea typeface="+mn-ea"/>
              </a:rPr>
              <a:t>Addresses</a:t>
            </a:r>
            <a:endParaRPr lang="en-US" sz="1400" b="1">
              <a:solidFill>
                <a:srgbClr val="003300"/>
              </a:solidFill>
              <a:latin typeface="Helvetica" pitchFamily="34" charset="0"/>
              <a:ea typeface="+mn-ea"/>
            </a:endParaRPr>
          </a:p>
        </p:txBody>
      </p:sp>
      <p:sp>
        <p:nvSpPr>
          <p:cNvPr id="266" name="AutoShape 51">
            <a:extLst>
              <a:ext uri="{FF2B5EF4-FFF2-40B4-BE49-F238E27FC236}">
                <a16:creationId xmlns:a16="http://schemas.microsoft.com/office/drawing/2014/main" id="{295D70EF-7705-804D-8380-8B5509DEFA91}"/>
              </a:ext>
            </a:extLst>
          </p:cNvPr>
          <p:cNvSpPr>
            <a:spLocks noChangeAspect="1" noChangeArrowheads="1"/>
          </p:cNvSpPr>
          <p:nvPr/>
        </p:nvSpPr>
        <p:spPr bwMode="auto">
          <a:xfrm>
            <a:off x="4725988" y="4991100"/>
            <a:ext cx="684212" cy="639763"/>
          </a:xfrm>
          <a:prstGeom prst="roundRect">
            <a:avLst>
              <a:gd name="adj" fmla="val 38986"/>
            </a:avLst>
          </a:prstGeom>
          <a:solidFill>
            <a:srgbClr val="33CCCC"/>
          </a:solidFill>
          <a:ln w="28575">
            <a:solidFill>
              <a:srgbClr val="000000"/>
            </a:solidFill>
            <a:round/>
            <a:headEnd/>
            <a:tailEnd/>
          </a:ln>
          <a:effectLst/>
        </p:spPr>
        <p:txBody>
          <a:bodyPr wrap="none" lIns="90487" tIns="44450" rIns="90487" bIns="44450" anchor="ctr"/>
          <a:lstStyle/>
          <a:p>
            <a:pPr algn="ctr" eaLnBrk="0" hangingPunct="0">
              <a:lnSpc>
                <a:spcPct val="90000"/>
              </a:lnSpc>
              <a:spcBef>
                <a:spcPct val="30000"/>
              </a:spcBef>
              <a:defRPr/>
            </a:pPr>
            <a:r>
              <a:rPr lang="en-US" sz="1400" b="1">
                <a:solidFill>
                  <a:srgbClr val="003300"/>
                </a:solidFill>
                <a:latin typeface="Helvetica" pitchFamily="34" charset="0"/>
                <a:ea typeface="+mn-ea"/>
              </a:rPr>
              <a:t>CPU</a:t>
            </a:r>
          </a:p>
        </p:txBody>
      </p:sp>
      <p:sp>
        <p:nvSpPr>
          <p:cNvPr id="267" name="Rectangle 52">
            <a:extLst>
              <a:ext uri="{FF2B5EF4-FFF2-40B4-BE49-F238E27FC236}">
                <a16:creationId xmlns:a16="http://schemas.microsoft.com/office/drawing/2014/main" id="{62E8C469-4282-5341-B7FD-043574E39001}"/>
              </a:ext>
            </a:extLst>
          </p:cNvPr>
          <p:cNvSpPr>
            <a:spLocks noChangeAspect="1" noChangeArrowheads="1"/>
          </p:cNvSpPr>
          <p:nvPr/>
        </p:nvSpPr>
        <p:spPr bwMode="auto">
          <a:xfrm>
            <a:off x="7834313" y="4214813"/>
            <a:ext cx="1004887" cy="1965325"/>
          </a:xfrm>
          <a:prstGeom prst="rect">
            <a:avLst/>
          </a:prstGeom>
          <a:solidFill>
            <a:srgbClr val="000099"/>
          </a:solidFill>
          <a:ln w="19050">
            <a:no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68" name="Rectangle 53">
            <a:extLst>
              <a:ext uri="{FF2B5EF4-FFF2-40B4-BE49-F238E27FC236}">
                <a16:creationId xmlns:a16="http://schemas.microsoft.com/office/drawing/2014/main" id="{192F524E-8576-7143-A071-BF729B07CF08}"/>
              </a:ext>
            </a:extLst>
          </p:cNvPr>
          <p:cNvSpPr>
            <a:spLocks noChangeAspect="1" noChangeArrowheads="1"/>
          </p:cNvSpPr>
          <p:nvPr/>
        </p:nvSpPr>
        <p:spPr bwMode="auto">
          <a:xfrm>
            <a:off x="7788275" y="4168775"/>
            <a:ext cx="1004888" cy="1965325"/>
          </a:xfrm>
          <a:prstGeom prst="rect">
            <a:avLst/>
          </a:prstGeom>
          <a:solidFill>
            <a:srgbClr val="33CCCC"/>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69" name="Rectangle 54">
            <a:extLst>
              <a:ext uri="{FF2B5EF4-FFF2-40B4-BE49-F238E27FC236}">
                <a16:creationId xmlns:a16="http://schemas.microsoft.com/office/drawing/2014/main" id="{446A8DAD-D094-1E48-B4F4-9982780C8CF9}"/>
              </a:ext>
            </a:extLst>
          </p:cNvPr>
          <p:cNvSpPr>
            <a:spLocks noChangeAspect="1" noChangeArrowheads="1"/>
          </p:cNvSpPr>
          <p:nvPr/>
        </p:nvSpPr>
        <p:spPr bwMode="auto">
          <a:xfrm>
            <a:off x="8107363" y="426085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0" name="Rectangle 55">
            <a:extLst>
              <a:ext uri="{FF2B5EF4-FFF2-40B4-BE49-F238E27FC236}">
                <a16:creationId xmlns:a16="http://schemas.microsoft.com/office/drawing/2014/main" id="{1CBF8A82-0773-6149-BC04-88E67A003381}"/>
              </a:ext>
            </a:extLst>
          </p:cNvPr>
          <p:cNvSpPr>
            <a:spLocks noChangeAspect="1" noChangeArrowheads="1"/>
          </p:cNvSpPr>
          <p:nvPr/>
        </p:nvSpPr>
        <p:spPr bwMode="auto">
          <a:xfrm>
            <a:off x="8107363" y="4397375"/>
            <a:ext cx="5492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1" name="Rectangle 56">
            <a:extLst>
              <a:ext uri="{FF2B5EF4-FFF2-40B4-BE49-F238E27FC236}">
                <a16:creationId xmlns:a16="http://schemas.microsoft.com/office/drawing/2014/main" id="{2D606805-5D84-0640-8ADC-0ED9705A9CCE}"/>
              </a:ext>
            </a:extLst>
          </p:cNvPr>
          <p:cNvSpPr>
            <a:spLocks noChangeAspect="1" noChangeArrowheads="1"/>
          </p:cNvSpPr>
          <p:nvPr/>
        </p:nvSpPr>
        <p:spPr bwMode="auto">
          <a:xfrm>
            <a:off x="8107363" y="4535488"/>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2" name="Rectangle 57">
            <a:extLst>
              <a:ext uri="{FF2B5EF4-FFF2-40B4-BE49-F238E27FC236}">
                <a16:creationId xmlns:a16="http://schemas.microsoft.com/office/drawing/2014/main" id="{02572EB6-C57C-5940-855F-41029753D07D}"/>
              </a:ext>
            </a:extLst>
          </p:cNvPr>
          <p:cNvSpPr>
            <a:spLocks noChangeAspect="1" noChangeArrowheads="1"/>
          </p:cNvSpPr>
          <p:nvPr/>
        </p:nvSpPr>
        <p:spPr bwMode="auto">
          <a:xfrm>
            <a:off x="8107363" y="4672013"/>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3" name="Rectangle 58">
            <a:extLst>
              <a:ext uri="{FF2B5EF4-FFF2-40B4-BE49-F238E27FC236}">
                <a16:creationId xmlns:a16="http://schemas.microsoft.com/office/drawing/2014/main" id="{77578B11-24D5-4B4C-B1D2-B022DC10E1CC}"/>
              </a:ext>
            </a:extLst>
          </p:cNvPr>
          <p:cNvSpPr>
            <a:spLocks noChangeAspect="1" noChangeArrowheads="1"/>
          </p:cNvSpPr>
          <p:nvPr/>
        </p:nvSpPr>
        <p:spPr bwMode="auto">
          <a:xfrm>
            <a:off x="8107363" y="4808538"/>
            <a:ext cx="549275" cy="138112"/>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4" name="Rectangle 59">
            <a:extLst>
              <a:ext uri="{FF2B5EF4-FFF2-40B4-BE49-F238E27FC236}">
                <a16:creationId xmlns:a16="http://schemas.microsoft.com/office/drawing/2014/main" id="{3BB5F70D-E37B-9745-B614-E70483880D91}"/>
              </a:ext>
            </a:extLst>
          </p:cNvPr>
          <p:cNvSpPr>
            <a:spLocks noChangeAspect="1" noChangeArrowheads="1"/>
          </p:cNvSpPr>
          <p:nvPr/>
        </p:nvSpPr>
        <p:spPr bwMode="auto">
          <a:xfrm>
            <a:off x="8107363" y="5083175"/>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5" name="Rectangle 60">
            <a:extLst>
              <a:ext uri="{FF2B5EF4-FFF2-40B4-BE49-F238E27FC236}">
                <a16:creationId xmlns:a16="http://schemas.microsoft.com/office/drawing/2014/main" id="{A152AB0E-AC64-F848-93FA-42BE53B5D914}"/>
              </a:ext>
            </a:extLst>
          </p:cNvPr>
          <p:cNvSpPr>
            <a:spLocks noChangeAspect="1" noChangeArrowheads="1"/>
          </p:cNvSpPr>
          <p:nvPr/>
        </p:nvSpPr>
        <p:spPr bwMode="auto">
          <a:xfrm>
            <a:off x="8107363" y="494665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6" name="Rectangle 61">
            <a:extLst>
              <a:ext uri="{FF2B5EF4-FFF2-40B4-BE49-F238E27FC236}">
                <a16:creationId xmlns:a16="http://schemas.microsoft.com/office/drawing/2014/main" id="{2AC78931-0F81-AB4E-B217-2F63AE5ACF9F}"/>
              </a:ext>
            </a:extLst>
          </p:cNvPr>
          <p:cNvSpPr>
            <a:spLocks noChangeAspect="1" noChangeArrowheads="1"/>
          </p:cNvSpPr>
          <p:nvPr/>
        </p:nvSpPr>
        <p:spPr bwMode="auto">
          <a:xfrm>
            <a:off x="8107363" y="521970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7" name="Rectangle 62">
            <a:extLst>
              <a:ext uri="{FF2B5EF4-FFF2-40B4-BE49-F238E27FC236}">
                <a16:creationId xmlns:a16="http://schemas.microsoft.com/office/drawing/2014/main" id="{5C1FD650-6A71-BD46-A7C9-04AED410EB5E}"/>
              </a:ext>
            </a:extLst>
          </p:cNvPr>
          <p:cNvSpPr>
            <a:spLocks noChangeAspect="1" noChangeArrowheads="1"/>
          </p:cNvSpPr>
          <p:nvPr/>
        </p:nvSpPr>
        <p:spPr bwMode="auto">
          <a:xfrm>
            <a:off x="8107363" y="5356225"/>
            <a:ext cx="5492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8" name="Rectangle 63">
            <a:extLst>
              <a:ext uri="{FF2B5EF4-FFF2-40B4-BE49-F238E27FC236}">
                <a16:creationId xmlns:a16="http://schemas.microsoft.com/office/drawing/2014/main" id="{D3F4C578-4C90-C642-853F-7BFE23B3C2B4}"/>
              </a:ext>
            </a:extLst>
          </p:cNvPr>
          <p:cNvSpPr>
            <a:spLocks noChangeAspect="1" noChangeArrowheads="1"/>
          </p:cNvSpPr>
          <p:nvPr/>
        </p:nvSpPr>
        <p:spPr bwMode="auto">
          <a:xfrm>
            <a:off x="8107363" y="5494338"/>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79" name="Rectangle 64">
            <a:extLst>
              <a:ext uri="{FF2B5EF4-FFF2-40B4-BE49-F238E27FC236}">
                <a16:creationId xmlns:a16="http://schemas.microsoft.com/office/drawing/2014/main" id="{906740BB-2A69-7F44-82F0-FDA60D8709F7}"/>
              </a:ext>
            </a:extLst>
          </p:cNvPr>
          <p:cNvSpPr>
            <a:spLocks noChangeAspect="1" noChangeArrowheads="1"/>
          </p:cNvSpPr>
          <p:nvPr/>
        </p:nvSpPr>
        <p:spPr bwMode="auto">
          <a:xfrm>
            <a:off x="8107363" y="5630863"/>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0" name="Rectangle 65">
            <a:extLst>
              <a:ext uri="{FF2B5EF4-FFF2-40B4-BE49-F238E27FC236}">
                <a16:creationId xmlns:a16="http://schemas.microsoft.com/office/drawing/2014/main" id="{ADAAC2A7-7582-7D49-8E62-6AFEFFF65EB3}"/>
              </a:ext>
            </a:extLst>
          </p:cNvPr>
          <p:cNvSpPr>
            <a:spLocks noChangeAspect="1" noChangeArrowheads="1"/>
          </p:cNvSpPr>
          <p:nvPr/>
        </p:nvSpPr>
        <p:spPr bwMode="auto">
          <a:xfrm>
            <a:off x="8107363" y="5905500"/>
            <a:ext cx="5492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1" name="Rectangle 66">
            <a:extLst>
              <a:ext uri="{FF2B5EF4-FFF2-40B4-BE49-F238E27FC236}">
                <a16:creationId xmlns:a16="http://schemas.microsoft.com/office/drawing/2014/main" id="{2A80D90C-777A-2849-9A2D-95A064B28943}"/>
              </a:ext>
            </a:extLst>
          </p:cNvPr>
          <p:cNvSpPr>
            <a:spLocks noChangeAspect="1" noChangeArrowheads="1"/>
          </p:cNvSpPr>
          <p:nvPr/>
        </p:nvSpPr>
        <p:spPr bwMode="auto">
          <a:xfrm>
            <a:off x="8107363" y="5767388"/>
            <a:ext cx="549275" cy="138112"/>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2" name="Text Box 67">
            <a:extLst>
              <a:ext uri="{FF2B5EF4-FFF2-40B4-BE49-F238E27FC236}">
                <a16:creationId xmlns:a16="http://schemas.microsoft.com/office/drawing/2014/main" id="{D8C5DD07-9217-5241-8A9A-AFBFF21C6BB6}"/>
              </a:ext>
            </a:extLst>
          </p:cNvPr>
          <p:cNvSpPr txBox="1">
            <a:spLocks noChangeAspect="1" noChangeArrowheads="1"/>
          </p:cNvSpPr>
          <p:nvPr/>
        </p:nvSpPr>
        <p:spPr bwMode="auto">
          <a:xfrm>
            <a:off x="7848600" y="3886200"/>
            <a:ext cx="862013" cy="280988"/>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1400" b="1">
                <a:solidFill>
                  <a:srgbClr val="003300"/>
                </a:solidFill>
                <a:latin typeface="Helvetica" pitchFamily="34" charset="0"/>
                <a:ea typeface="+mn-ea"/>
              </a:rPr>
              <a:t>Memory</a:t>
            </a:r>
          </a:p>
        </p:txBody>
      </p:sp>
      <p:sp>
        <p:nvSpPr>
          <p:cNvPr id="283" name="Rectangle 68">
            <a:extLst>
              <a:ext uri="{FF2B5EF4-FFF2-40B4-BE49-F238E27FC236}">
                <a16:creationId xmlns:a16="http://schemas.microsoft.com/office/drawing/2014/main" id="{9BFD1033-9799-C642-9648-3CBE7DEED996}"/>
              </a:ext>
            </a:extLst>
          </p:cNvPr>
          <p:cNvSpPr>
            <a:spLocks noChangeAspect="1" noChangeArrowheads="1"/>
          </p:cNvSpPr>
          <p:nvPr/>
        </p:nvSpPr>
        <p:spPr bwMode="auto">
          <a:xfrm>
            <a:off x="6143625" y="4672013"/>
            <a:ext cx="730250" cy="1416050"/>
          </a:xfrm>
          <a:prstGeom prst="rect">
            <a:avLst/>
          </a:prstGeom>
          <a:solidFill>
            <a:srgbClr val="000099"/>
          </a:solidFill>
          <a:ln w="19050">
            <a:no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4" name="Rectangle 69">
            <a:extLst>
              <a:ext uri="{FF2B5EF4-FFF2-40B4-BE49-F238E27FC236}">
                <a16:creationId xmlns:a16="http://schemas.microsoft.com/office/drawing/2014/main" id="{EB5D7DB7-A018-E54A-B29F-BA1504B26D73}"/>
              </a:ext>
            </a:extLst>
          </p:cNvPr>
          <p:cNvSpPr>
            <a:spLocks noChangeAspect="1" noChangeArrowheads="1"/>
          </p:cNvSpPr>
          <p:nvPr/>
        </p:nvSpPr>
        <p:spPr bwMode="auto">
          <a:xfrm>
            <a:off x="6097588" y="4625975"/>
            <a:ext cx="730250" cy="1416050"/>
          </a:xfrm>
          <a:prstGeom prst="rect">
            <a:avLst/>
          </a:prstGeom>
          <a:solidFill>
            <a:srgbClr val="33CCCC"/>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5" name="Rectangle 70">
            <a:extLst>
              <a:ext uri="{FF2B5EF4-FFF2-40B4-BE49-F238E27FC236}">
                <a16:creationId xmlns:a16="http://schemas.microsoft.com/office/drawing/2014/main" id="{8DC2DC5B-36C5-1349-9F9F-E4EB22D0933B}"/>
              </a:ext>
            </a:extLst>
          </p:cNvPr>
          <p:cNvSpPr>
            <a:spLocks noChangeAspect="1" noChangeArrowheads="1"/>
          </p:cNvSpPr>
          <p:nvPr/>
        </p:nvSpPr>
        <p:spPr bwMode="auto">
          <a:xfrm>
            <a:off x="6416675" y="4718050"/>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6" name="Rectangle 71">
            <a:extLst>
              <a:ext uri="{FF2B5EF4-FFF2-40B4-BE49-F238E27FC236}">
                <a16:creationId xmlns:a16="http://schemas.microsoft.com/office/drawing/2014/main" id="{987260B3-7404-8E4D-8D07-DDDC61043F7B}"/>
              </a:ext>
            </a:extLst>
          </p:cNvPr>
          <p:cNvSpPr>
            <a:spLocks noChangeAspect="1" noChangeArrowheads="1"/>
          </p:cNvSpPr>
          <p:nvPr/>
        </p:nvSpPr>
        <p:spPr bwMode="auto">
          <a:xfrm>
            <a:off x="6416675" y="4854575"/>
            <a:ext cx="3206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7" name="Rectangle 72">
            <a:extLst>
              <a:ext uri="{FF2B5EF4-FFF2-40B4-BE49-F238E27FC236}">
                <a16:creationId xmlns:a16="http://schemas.microsoft.com/office/drawing/2014/main" id="{011BA108-7D4E-AA4F-BB14-9CFDB5357CFB}"/>
              </a:ext>
            </a:extLst>
          </p:cNvPr>
          <p:cNvSpPr>
            <a:spLocks noChangeAspect="1" noChangeArrowheads="1"/>
          </p:cNvSpPr>
          <p:nvPr/>
        </p:nvSpPr>
        <p:spPr bwMode="auto">
          <a:xfrm>
            <a:off x="6416675" y="4992688"/>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8" name="Rectangle 73">
            <a:extLst>
              <a:ext uri="{FF2B5EF4-FFF2-40B4-BE49-F238E27FC236}">
                <a16:creationId xmlns:a16="http://schemas.microsoft.com/office/drawing/2014/main" id="{AF1F68B6-B4D4-2C4B-AB10-A9544F7FA52A}"/>
              </a:ext>
            </a:extLst>
          </p:cNvPr>
          <p:cNvSpPr>
            <a:spLocks noChangeAspect="1" noChangeArrowheads="1"/>
          </p:cNvSpPr>
          <p:nvPr/>
        </p:nvSpPr>
        <p:spPr bwMode="auto">
          <a:xfrm>
            <a:off x="6416675" y="5129213"/>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89" name="Rectangle 74">
            <a:extLst>
              <a:ext uri="{FF2B5EF4-FFF2-40B4-BE49-F238E27FC236}">
                <a16:creationId xmlns:a16="http://schemas.microsoft.com/office/drawing/2014/main" id="{17268F70-70CD-A345-A6E0-B26568141D14}"/>
              </a:ext>
            </a:extLst>
          </p:cNvPr>
          <p:cNvSpPr>
            <a:spLocks noChangeAspect="1" noChangeArrowheads="1"/>
          </p:cNvSpPr>
          <p:nvPr/>
        </p:nvSpPr>
        <p:spPr bwMode="auto">
          <a:xfrm>
            <a:off x="6416675" y="5265738"/>
            <a:ext cx="320675" cy="138112"/>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0" name="Rectangle 75">
            <a:extLst>
              <a:ext uri="{FF2B5EF4-FFF2-40B4-BE49-F238E27FC236}">
                <a16:creationId xmlns:a16="http://schemas.microsoft.com/office/drawing/2014/main" id="{E0829F53-CD7C-EC43-AF07-4BA9D1E145FE}"/>
              </a:ext>
            </a:extLst>
          </p:cNvPr>
          <p:cNvSpPr>
            <a:spLocks noChangeAspect="1" noChangeArrowheads="1"/>
          </p:cNvSpPr>
          <p:nvPr/>
        </p:nvSpPr>
        <p:spPr bwMode="auto">
          <a:xfrm>
            <a:off x="6416675" y="5540375"/>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1" name="Rectangle 76">
            <a:extLst>
              <a:ext uri="{FF2B5EF4-FFF2-40B4-BE49-F238E27FC236}">
                <a16:creationId xmlns:a16="http://schemas.microsoft.com/office/drawing/2014/main" id="{FA516A9A-B8AB-6546-A9EA-21F80B2196B5}"/>
              </a:ext>
            </a:extLst>
          </p:cNvPr>
          <p:cNvSpPr>
            <a:spLocks noChangeAspect="1" noChangeArrowheads="1"/>
          </p:cNvSpPr>
          <p:nvPr/>
        </p:nvSpPr>
        <p:spPr bwMode="auto">
          <a:xfrm>
            <a:off x="6416675" y="5403850"/>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2" name="Rectangle 77">
            <a:extLst>
              <a:ext uri="{FF2B5EF4-FFF2-40B4-BE49-F238E27FC236}">
                <a16:creationId xmlns:a16="http://schemas.microsoft.com/office/drawing/2014/main" id="{DABDE07C-2F63-EF49-97DE-DC33984CE1ED}"/>
              </a:ext>
            </a:extLst>
          </p:cNvPr>
          <p:cNvSpPr>
            <a:spLocks noChangeAspect="1" noChangeArrowheads="1"/>
          </p:cNvSpPr>
          <p:nvPr/>
        </p:nvSpPr>
        <p:spPr bwMode="auto">
          <a:xfrm>
            <a:off x="6416675" y="5676900"/>
            <a:ext cx="320675" cy="138113"/>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3" name="Rectangle 78">
            <a:extLst>
              <a:ext uri="{FF2B5EF4-FFF2-40B4-BE49-F238E27FC236}">
                <a16:creationId xmlns:a16="http://schemas.microsoft.com/office/drawing/2014/main" id="{CE9A2624-B441-3541-8CBA-A77543F9E93B}"/>
              </a:ext>
            </a:extLst>
          </p:cNvPr>
          <p:cNvSpPr>
            <a:spLocks noChangeAspect="1" noChangeArrowheads="1"/>
          </p:cNvSpPr>
          <p:nvPr/>
        </p:nvSpPr>
        <p:spPr bwMode="auto">
          <a:xfrm>
            <a:off x="6416675" y="5815013"/>
            <a:ext cx="320675" cy="136525"/>
          </a:xfrm>
          <a:prstGeom prst="rect">
            <a:avLst/>
          </a:prstGeom>
          <a:solidFill>
            <a:srgbClr val="FFFFFF"/>
          </a:solidFill>
          <a:ln w="19050">
            <a:solidFill>
              <a:srgbClr val="000066"/>
            </a:solidFill>
            <a:miter lim="800000"/>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4" name="Text Box 79">
            <a:extLst>
              <a:ext uri="{FF2B5EF4-FFF2-40B4-BE49-F238E27FC236}">
                <a16:creationId xmlns:a16="http://schemas.microsoft.com/office/drawing/2014/main" id="{795DD45C-6559-614F-B9EC-0D939C3171F2}"/>
              </a:ext>
            </a:extLst>
          </p:cNvPr>
          <p:cNvSpPr txBox="1">
            <a:spLocks noChangeAspect="1" noChangeArrowheads="1"/>
          </p:cNvSpPr>
          <p:nvPr/>
        </p:nvSpPr>
        <p:spPr bwMode="auto">
          <a:xfrm>
            <a:off x="5894388" y="4343400"/>
            <a:ext cx="1119187" cy="280988"/>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1400" b="1">
                <a:solidFill>
                  <a:srgbClr val="003300"/>
                </a:solidFill>
                <a:latin typeface="Helvetica" pitchFamily="34" charset="0"/>
                <a:ea typeface="+mn-ea"/>
              </a:rPr>
              <a:t>Page Table</a:t>
            </a:r>
          </a:p>
        </p:txBody>
      </p:sp>
      <p:sp>
        <p:nvSpPr>
          <p:cNvPr id="295" name="Line 80">
            <a:extLst>
              <a:ext uri="{FF2B5EF4-FFF2-40B4-BE49-F238E27FC236}">
                <a16:creationId xmlns:a16="http://schemas.microsoft.com/office/drawing/2014/main" id="{C24713A1-9D1B-564E-9115-A145D1F888A4}"/>
              </a:ext>
            </a:extLst>
          </p:cNvPr>
          <p:cNvSpPr>
            <a:spLocks noChangeAspect="1" noChangeShapeType="1"/>
          </p:cNvSpPr>
          <p:nvPr/>
        </p:nvSpPr>
        <p:spPr bwMode="auto">
          <a:xfrm>
            <a:off x="6594475" y="5059363"/>
            <a:ext cx="1512888" cy="663575"/>
          </a:xfrm>
          <a:prstGeom prst="line">
            <a:avLst/>
          </a:prstGeom>
          <a:noFill/>
          <a:ln w="28575" cap="rnd">
            <a:solidFill>
              <a:srgbClr val="000066"/>
            </a:solidFill>
            <a:prstDash val="sysDot"/>
            <a:round/>
            <a:headEn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6" name="Line 81">
            <a:extLst>
              <a:ext uri="{FF2B5EF4-FFF2-40B4-BE49-F238E27FC236}">
                <a16:creationId xmlns:a16="http://schemas.microsoft.com/office/drawing/2014/main" id="{2EA76574-BA4C-2049-8B79-E787743DF986}"/>
              </a:ext>
            </a:extLst>
          </p:cNvPr>
          <p:cNvSpPr>
            <a:spLocks noChangeAspect="1" noChangeShapeType="1"/>
          </p:cNvSpPr>
          <p:nvPr/>
        </p:nvSpPr>
        <p:spPr bwMode="auto">
          <a:xfrm flipV="1">
            <a:off x="6599238" y="4900613"/>
            <a:ext cx="1508125" cy="685800"/>
          </a:xfrm>
          <a:prstGeom prst="line">
            <a:avLst/>
          </a:prstGeom>
          <a:noFill/>
          <a:ln w="28575" cap="rnd">
            <a:solidFill>
              <a:srgbClr val="000066"/>
            </a:solidFill>
            <a:prstDash val="sysDot"/>
            <a:round/>
            <a:headEn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7" name="Line 82">
            <a:extLst>
              <a:ext uri="{FF2B5EF4-FFF2-40B4-BE49-F238E27FC236}">
                <a16:creationId xmlns:a16="http://schemas.microsoft.com/office/drawing/2014/main" id="{67759575-E68E-AE48-95C1-F5AFCB7D4AE7}"/>
              </a:ext>
            </a:extLst>
          </p:cNvPr>
          <p:cNvSpPr>
            <a:spLocks noChangeAspect="1" noChangeShapeType="1"/>
          </p:cNvSpPr>
          <p:nvPr/>
        </p:nvSpPr>
        <p:spPr bwMode="auto">
          <a:xfrm flipV="1">
            <a:off x="6416675" y="5265738"/>
            <a:ext cx="320675" cy="136525"/>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8" name="Line 83">
            <a:extLst>
              <a:ext uri="{FF2B5EF4-FFF2-40B4-BE49-F238E27FC236}">
                <a16:creationId xmlns:a16="http://schemas.microsoft.com/office/drawing/2014/main" id="{17CEF551-9CEB-6341-A2B0-2099EF779F38}"/>
              </a:ext>
            </a:extLst>
          </p:cNvPr>
          <p:cNvSpPr>
            <a:spLocks noChangeAspect="1" noChangeShapeType="1"/>
          </p:cNvSpPr>
          <p:nvPr/>
        </p:nvSpPr>
        <p:spPr bwMode="auto">
          <a:xfrm flipH="1" flipV="1">
            <a:off x="6416675" y="5265738"/>
            <a:ext cx="320675" cy="136525"/>
          </a:xfrm>
          <a:prstGeom prst="line">
            <a:avLst/>
          </a:prstGeom>
          <a:noFill/>
          <a:ln w="19050">
            <a:solidFill>
              <a:srgbClr val="000000"/>
            </a:solidFill>
            <a:round/>
            <a:headEn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299" name="Rectangle 84">
            <a:extLst>
              <a:ext uri="{FF2B5EF4-FFF2-40B4-BE49-F238E27FC236}">
                <a16:creationId xmlns:a16="http://schemas.microsoft.com/office/drawing/2014/main" id="{B1B12245-EEC2-AE44-B567-523C7574FE0A}"/>
              </a:ext>
            </a:extLst>
          </p:cNvPr>
          <p:cNvSpPr>
            <a:spLocks noChangeAspect="1" noChangeArrowheads="1"/>
          </p:cNvSpPr>
          <p:nvPr/>
        </p:nvSpPr>
        <p:spPr bwMode="auto">
          <a:xfrm>
            <a:off x="6919913" y="6226175"/>
            <a:ext cx="776287" cy="228600"/>
          </a:xfrm>
          <a:prstGeom prst="rect">
            <a:avLst/>
          </a:prstGeom>
          <a:solidFill>
            <a:srgbClr val="33CCCC"/>
          </a:solidFill>
          <a:ln w="25400">
            <a:noFill/>
            <a:miter lim="800000"/>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00" name="Oval 85">
            <a:extLst>
              <a:ext uri="{FF2B5EF4-FFF2-40B4-BE49-F238E27FC236}">
                <a16:creationId xmlns:a16="http://schemas.microsoft.com/office/drawing/2014/main" id="{5F03A1AF-56FD-644E-BCD2-7F3514A0E548}"/>
              </a:ext>
            </a:extLst>
          </p:cNvPr>
          <p:cNvSpPr>
            <a:spLocks noChangeAspect="1" noChangeArrowheads="1"/>
          </p:cNvSpPr>
          <p:nvPr/>
        </p:nvSpPr>
        <p:spPr bwMode="auto">
          <a:xfrm>
            <a:off x="6919913" y="6134100"/>
            <a:ext cx="776287" cy="182563"/>
          </a:xfrm>
          <a:prstGeom prst="ellipse">
            <a:avLst/>
          </a:prstGeom>
          <a:solidFill>
            <a:srgbClr val="33CCCC"/>
          </a:solidFill>
          <a:ln w="19050">
            <a:solidFill>
              <a:srgbClr val="000066"/>
            </a:solidFill>
            <a:round/>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01" name="Line 86">
            <a:extLst>
              <a:ext uri="{FF2B5EF4-FFF2-40B4-BE49-F238E27FC236}">
                <a16:creationId xmlns:a16="http://schemas.microsoft.com/office/drawing/2014/main" id="{CB1C028B-C992-8C46-AA86-3B06B42F4FA3}"/>
              </a:ext>
            </a:extLst>
          </p:cNvPr>
          <p:cNvSpPr>
            <a:spLocks noChangeAspect="1" noChangeShapeType="1"/>
          </p:cNvSpPr>
          <p:nvPr/>
        </p:nvSpPr>
        <p:spPr bwMode="auto">
          <a:xfrm>
            <a:off x="6919913" y="6226175"/>
            <a:ext cx="0" cy="228600"/>
          </a:xfrm>
          <a:prstGeom prst="line">
            <a:avLst/>
          </a:prstGeom>
          <a:noFill/>
          <a:ln w="19050">
            <a:solidFill>
              <a:srgbClr val="000066"/>
            </a:solidFill>
            <a:round/>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02" name="Line 87">
            <a:extLst>
              <a:ext uri="{FF2B5EF4-FFF2-40B4-BE49-F238E27FC236}">
                <a16:creationId xmlns:a16="http://schemas.microsoft.com/office/drawing/2014/main" id="{0F793120-8CAA-724C-BA9D-732C812F053B}"/>
              </a:ext>
            </a:extLst>
          </p:cNvPr>
          <p:cNvSpPr>
            <a:spLocks noChangeAspect="1" noChangeShapeType="1"/>
          </p:cNvSpPr>
          <p:nvPr/>
        </p:nvSpPr>
        <p:spPr bwMode="auto">
          <a:xfrm>
            <a:off x="7696200" y="6226175"/>
            <a:ext cx="0" cy="228600"/>
          </a:xfrm>
          <a:prstGeom prst="line">
            <a:avLst/>
          </a:prstGeom>
          <a:noFill/>
          <a:ln w="19050">
            <a:solidFill>
              <a:srgbClr val="000066"/>
            </a:solidFill>
            <a:round/>
            <a:headEnd/>
            <a:tailEn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03" name="Freeform 88">
            <a:extLst>
              <a:ext uri="{FF2B5EF4-FFF2-40B4-BE49-F238E27FC236}">
                <a16:creationId xmlns:a16="http://schemas.microsoft.com/office/drawing/2014/main" id="{1F07DC1D-93EC-4F41-8205-320409C7523C}"/>
              </a:ext>
            </a:extLst>
          </p:cNvPr>
          <p:cNvSpPr>
            <a:spLocks noChangeAspect="1"/>
          </p:cNvSpPr>
          <p:nvPr/>
        </p:nvSpPr>
        <p:spPr bwMode="auto">
          <a:xfrm>
            <a:off x="6919913" y="6454775"/>
            <a:ext cx="776287" cy="79375"/>
          </a:xfrm>
          <a:custGeom>
            <a:avLst/>
            <a:gdLst/>
            <a:ahLst/>
            <a:cxnLst>
              <a:cxn ang="0">
                <a:pos x="0" y="0"/>
              </a:cxn>
              <a:cxn ang="0">
                <a:pos x="150" y="60"/>
              </a:cxn>
              <a:cxn ang="0">
                <a:pos x="414" y="84"/>
              </a:cxn>
              <a:cxn ang="0">
                <a:pos x="678" y="60"/>
              </a:cxn>
              <a:cxn ang="0">
                <a:pos x="816" y="0"/>
              </a:cxn>
            </a:cxnLst>
            <a:rect l="0" t="0" r="r" b="b"/>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solidFill>
            <a:srgbClr val="33CCCC"/>
          </a:solidFill>
          <a:ln w="19050" cap="flat" cmpd="sng">
            <a:solidFill>
              <a:srgbClr val="000066"/>
            </a:solidFill>
            <a:prstDash val="solid"/>
            <a:round/>
            <a:headEnd type="none" w="med" len="med"/>
            <a:tailEnd type="none" w="med" len="med"/>
          </a:ln>
          <a:effectLst/>
        </p:spPr>
        <p:txBody>
          <a:bodyPr wrap="none"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04" name="Text Box 89">
            <a:extLst>
              <a:ext uri="{FF2B5EF4-FFF2-40B4-BE49-F238E27FC236}">
                <a16:creationId xmlns:a16="http://schemas.microsoft.com/office/drawing/2014/main" id="{A330EF7A-92E1-B14A-98C1-998D996BD332}"/>
              </a:ext>
            </a:extLst>
          </p:cNvPr>
          <p:cNvSpPr txBox="1">
            <a:spLocks noChangeAspect="1" noChangeArrowheads="1"/>
          </p:cNvSpPr>
          <p:nvPr/>
        </p:nvSpPr>
        <p:spPr bwMode="auto">
          <a:xfrm>
            <a:off x="7065963" y="6272213"/>
            <a:ext cx="557212" cy="280987"/>
          </a:xfrm>
          <a:prstGeom prst="rect">
            <a:avLst/>
          </a:prstGeom>
          <a:noFill/>
          <a:ln w="12700">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1400" b="1">
                <a:solidFill>
                  <a:srgbClr val="003300"/>
                </a:solidFill>
                <a:latin typeface="Helvetica" pitchFamily="34" charset="0"/>
                <a:ea typeface="+mn-ea"/>
              </a:rPr>
              <a:t>Disk</a:t>
            </a:r>
          </a:p>
        </p:txBody>
      </p:sp>
      <p:sp>
        <p:nvSpPr>
          <p:cNvPr id="305" name="Freeform 90">
            <a:extLst>
              <a:ext uri="{FF2B5EF4-FFF2-40B4-BE49-F238E27FC236}">
                <a16:creationId xmlns:a16="http://schemas.microsoft.com/office/drawing/2014/main" id="{F11BFA8B-F21A-E24F-A984-3DC096BDB9DE}"/>
              </a:ext>
            </a:extLst>
          </p:cNvPr>
          <p:cNvSpPr>
            <a:spLocks noChangeAspect="1"/>
          </p:cNvSpPr>
          <p:nvPr/>
        </p:nvSpPr>
        <p:spPr bwMode="auto">
          <a:xfrm>
            <a:off x="6581775" y="5340350"/>
            <a:ext cx="777875" cy="793750"/>
          </a:xfrm>
          <a:custGeom>
            <a:avLst/>
            <a:gdLst/>
            <a:ahLst/>
            <a:cxnLst>
              <a:cxn ang="0">
                <a:pos x="0" y="0"/>
              </a:cxn>
              <a:cxn ang="0">
                <a:pos x="348" y="42"/>
              </a:cxn>
              <a:cxn ang="0">
                <a:pos x="630" y="198"/>
              </a:cxn>
              <a:cxn ang="0">
                <a:pos x="786" y="504"/>
              </a:cxn>
              <a:cxn ang="0">
                <a:pos x="816" y="834"/>
              </a:cxn>
            </a:cxnLst>
            <a:rect l="0" t="0" r="r" b="b"/>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28575" cap="flat" cmpd="sng">
            <a:solidFill>
              <a:srgbClr val="000000"/>
            </a:solidFill>
            <a:prstDash val="solid"/>
            <a:round/>
            <a:headEnd type="none" w="med" len="me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06" name="Text Box 91">
            <a:extLst>
              <a:ext uri="{FF2B5EF4-FFF2-40B4-BE49-F238E27FC236}">
                <a16:creationId xmlns:a16="http://schemas.microsoft.com/office/drawing/2014/main" id="{DB0899B1-A673-7D47-95EF-58AA42AB5E3A}"/>
              </a:ext>
            </a:extLst>
          </p:cNvPr>
          <p:cNvSpPr txBox="1">
            <a:spLocks noChangeAspect="1" noChangeArrowheads="1"/>
          </p:cNvSpPr>
          <p:nvPr/>
        </p:nvSpPr>
        <p:spPr bwMode="auto">
          <a:xfrm>
            <a:off x="5041900" y="4573588"/>
            <a:ext cx="1090613" cy="428625"/>
          </a:xfrm>
          <a:prstGeom prst="rect">
            <a:avLst/>
          </a:prstGeom>
          <a:noFill/>
          <a:ln w="9525">
            <a:noFill/>
            <a:miter lim="800000"/>
            <a:headEnd/>
            <a:tailEnd/>
          </a:ln>
          <a:effectLst/>
        </p:spPr>
        <p:txBody>
          <a:bodyPr wrap="none" lIns="90487" tIns="44450" rIns="90487" bIns="44450">
            <a:spAutoFit/>
          </a:bodyPr>
          <a:lstStyle/>
          <a:p>
            <a:pPr algn="ctr" eaLnBrk="0" hangingPunct="0">
              <a:lnSpc>
                <a:spcPct val="80000"/>
              </a:lnSpc>
              <a:defRPr/>
            </a:pPr>
            <a:r>
              <a:rPr lang="en-US" sz="1400" b="1" i="1">
                <a:solidFill>
                  <a:srgbClr val="003300"/>
                </a:solidFill>
                <a:latin typeface="Helvetica" pitchFamily="34" charset="0"/>
                <a:ea typeface="+mn-ea"/>
              </a:rPr>
              <a:t>Virtual</a:t>
            </a:r>
          </a:p>
          <a:p>
            <a:pPr algn="ctr" eaLnBrk="0" hangingPunct="0">
              <a:lnSpc>
                <a:spcPct val="80000"/>
              </a:lnSpc>
              <a:defRPr/>
            </a:pPr>
            <a:r>
              <a:rPr lang="en-US" sz="1400" b="1" i="1">
                <a:solidFill>
                  <a:srgbClr val="003300"/>
                </a:solidFill>
                <a:latin typeface="Helvetica" pitchFamily="34" charset="0"/>
                <a:ea typeface="+mn-ea"/>
              </a:rPr>
              <a:t>Addresses</a:t>
            </a:r>
            <a:endParaRPr lang="en-US" sz="1400" b="1">
              <a:solidFill>
                <a:srgbClr val="003300"/>
              </a:solidFill>
              <a:latin typeface="Helvetica" pitchFamily="34" charset="0"/>
              <a:ea typeface="+mn-ea"/>
            </a:endParaRPr>
          </a:p>
        </p:txBody>
      </p:sp>
      <p:sp>
        <p:nvSpPr>
          <p:cNvPr id="307" name="Text Box 92">
            <a:extLst>
              <a:ext uri="{FF2B5EF4-FFF2-40B4-BE49-F238E27FC236}">
                <a16:creationId xmlns:a16="http://schemas.microsoft.com/office/drawing/2014/main" id="{E49D1116-C885-C64E-8E9F-4D999BBCA831}"/>
              </a:ext>
            </a:extLst>
          </p:cNvPr>
          <p:cNvSpPr txBox="1">
            <a:spLocks noChangeAspect="1" noChangeArrowheads="1"/>
          </p:cNvSpPr>
          <p:nvPr/>
        </p:nvSpPr>
        <p:spPr bwMode="auto">
          <a:xfrm>
            <a:off x="6778625" y="4619625"/>
            <a:ext cx="1090613" cy="428625"/>
          </a:xfrm>
          <a:prstGeom prst="rect">
            <a:avLst/>
          </a:prstGeom>
          <a:noFill/>
          <a:ln w="9525">
            <a:noFill/>
            <a:miter lim="800000"/>
            <a:headEnd/>
            <a:tailEnd/>
          </a:ln>
          <a:effectLst/>
        </p:spPr>
        <p:txBody>
          <a:bodyPr wrap="none" lIns="90487" tIns="44450" rIns="90487" bIns="44450">
            <a:spAutoFit/>
          </a:bodyPr>
          <a:lstStyle/>
          <a:p>
            <a:pPr algn="ctr" eaLnBrk="0" hangingPunct="0">
              <a:lnSpc>
                <a:spcPct val="80000"/>
              </a:lnSpc>
              <a:defRPr/>
            </a:pPr>
            <a:r>
              <a:rPr lang="en-US" sz="1400" b="1" i="1">
                <a:solidFill>
                  <a:srgbClr val="003300"/>
                </a:solidFill>
                <a:latin typeface="Helvetica" pitchFamily="34" charset="0"/>
                <a:ea typeface="+mn-ea"/>
              </a:rPr>
              <a:t>Physical</a:t>
            </a:r>
          </a:p>
          <a:p>
            <a:pPr algn="ctr" eaLnBrk="0" hangingPunct="0">
              <a:lnSpc>
                <a:spcPct val="80000"/>
              </a:lnSpc>
              <a:defRPr/>
            </a:pPr>
            <a:r>
              <a:rPr lang="en-US" sz="1400" b="1" i="1">
                <a:solidFill>
                  <a:srgbClr val="003300"/>
                </a:solidFill>
                <a:latin typeface="Helvetica" pitchFamily="34" charset="0"/>
                <a:ea typeface="+mn-ea"/>
              </a:rPr>
              <a:t>Addresses</a:t>
            </a:r>
            <a:endParaRPr lang="en-US" sz="1400" b="1">
              <a:solidFill>
                <a:srgbClr val="003300"/>
              </a:solidFill>
              <a:latin typeface="Helvetica" pitchFamily="34" charset="0"/>
              <a:ea typeface="+mn-ea"/>
            </a:endParaRPr>
          </a:p>
        </p:txBody>
      </p:sp>
      <p:sp>
        <p:nvSpPr>
          <p:cNvPr id="308" name="Line 93">
            <a:extLst>
              <a:ext uri="{FF2B5EF4-FFF2-40B4-BE49-F238E27FC236}">
                <a16:creationId xmlns:a16="http://schemas.microsoft.com/office/drawing/2014/main" id="{9B671C05-9E17-8349-835A-0B838610D8FF}"/>
              </a:ext>
            </a:extLst>
          </p:cNvPr>
          <p:cNvSpPr>
            <a:spLocks noChangeShapeType="1"/>
          </p:cNvSpPr>
          <p:nvPr/>
        </p:nvSpPr>
        <p:spPr bwMode="auto">
          <a:xfrm flipV="1">
            <a:off x="6553200" y="5257800"/>
            <a:ext cx="1524000" cy="481013"/>
          </a:xfrm>
          <a:prstGeom prst="line">
            <a:avLst/>
          </a:prstGeom>
          <a:noFill/>
          <a:ln w="28575" cap="rnd">
            <a:solidFill>
              <a:srgbClr val="000066"/>
            </a:solidFill>
            <a:prstDash val="sysDot"/>
            <a:round/>
            <a:headEnd/>
            <a:tailEnd type="triangle" w="med" len="me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09" name="Text Box 94">
            <a:extLst>
              <a:ext uri="{FF2B5EF4-FFF2-40B4-BE49-F238E27FC236}">
                <a16:creationId xmlns:a16="http://schemas.microsoft.com/office/drawing/2014/main" id="{2D0C1582-9B24-AF42-BC0F-6D746D3ABAEC}"/>
              </a:ext>
            </a:extLst>
          </p:cNvPr>
          <p:cNvSpPr txBox="1">
            <a:spLocks noChangeArrowheads="1"/>
          </p:cNvSpPr>
          <p:nvPr/>
        </p:nvSpPr>
        <p:spPr bwMode="auto">
          <a:xfrm>
            <a:off x="1066800" y="3462338"/>
            <a:ext cx="1874838" cy="417512"/>
          </a:xfrm>
          <a:prstGeom prst="rect">
            <a:avLst/>
          </a:prstGeom>
          <a:noFill/>
          <a:ln w="9525">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2400" b="1" dirty="0">
                <a:solidFill>
                  <a:srgbClr val="800000"/>
                </a:solidFill>
                <a:latin typeface="Helvetica" pitchFamily="34" charset="0"/>
                <a:ea typeface="+mn-ea"/>
              </a:rPr>
              <a:t>Before fault</a:t>
            </a:r>
          </a:p>
        </p:txBody>
      </p:sp>
      <p:sp>
        <p:nvSpPr>
          <p:cNvPr id="310" name="Text Box 95">
            <a:extLst>
              <a:ext uri="{FF2B5EF4-FFF2-40B4-BE49-F238E27FC236}">
                <a16:creationId xmlns:a16="http://schemas.microsoft.com/office/drawing/2014/main" id="{3BEF9DE6-B2A8-AA4C-AB79-48A6E8B0F9BC}"/>
              </a:ext>
            </a:extLst>
          </p:cNvPr>
          <p:cNvSpPr txBox="1">
            <a:spLocks noChangeArrowheads="1"/>
          </p:cNvSpPr>
          <p:nvPr/>
        </p:nvSpPr>
        <p:spPr bwMode="auto">
          <a:xfrm>
            <a:off x="6248400" y="3468688"/>
            <a:ext cx="1620838" cy="417512"/>
          </a:xfrm>
          <a:prstGeom prst="rect">
            <a:avLst/>
          </a:prstGeom>
          <a:noFill/>
          <a:ln w="9525">
            <a:noFill/>
            <a:miter lim="800000"/>
            <a:headEnd/>
            <a:tailEnd/>
          </a:ln>
          <a:effectLst/>
        </p:spPr>
        <p:txBody>
          <a:bodyPr wrap="none" lIns="90487" tIns="44450" rIns="90487" bIns="44450">
            <a:spAutoFit/>
          </a:bodyPr>
          <a:lstStyle/>
          <a:p>
            <a:pPr eaLnBrk="0" hangingPunct="0">
              <a:lnSpc>
                <a:spcPct val="90000"/>
              </a:lnSpc>
              <a:spcBef>
                <a:spcPct val="30000"/>
              </a:spcBef>
              <a:defRPr/>
            </a:pPr>
            <a:r>
              <a:rPr lang="en-US" sz="2400" b="1" dirty="0">
                <a:solidFill>
                  <a:srgbClr val="800000"/>
                </a:solidFill>
                <a:latin typeface="Helvetica" pitchFamily="34" charset="0"/>
                <a:ea typeface="+mn-ea"/>
              </a:rPr>
              <a:t>After fault</a:t>
            </a:r>
          </a:p>
        </p:txBody>
      </p:sp>
      <p:sp>
        <p:nvSpPr>
          <p:cNvPr id="311" name="Line 96">
            <a:extLst>
              <a:ext uri="{FF2B5EF4-FFF2-40B4-BE49-F238E27FC236}">
                <a16:creationId xmlns:a16="http://schemas.microsoft.com/office/drawing/2014/main" id="{5CC4DD69-0584-DB4D-9918-9AD81C439B8C}"/>
              </a:ext>
            </a:extLst>
          </p:cNvPr>
          <p:cNvSpPr>
            <a:spLocks noChangeAspect="1" noChangeShapeType="1"/>
          </p:cNvSpPr>
          <p:nvPr/>
        </p:nvSpPr>
        <p:spPr bwMode="auto">
          <a:xfrm flipH="1" flipV="1">
            <a:off x="914400" y="5249863"/>
            <a:ext cx="1004888" cy="366712"/>
          </a:xfrm>
          <a:prstGeom prst="line">
            <a:avLst/>
          </a:prstGeom>
          <a:noFill/>
          <a:ln w="28575">
            <a:solidFill>
              <a:srgbClr val="000066"/>
            </a:solidFill>
            <a:round/>
            <a:headEnd type="triangle" w="med" len="me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
        <p:nvSpPr>
          <p:cNvPr id="312" name="Line 97">
            <a:extLst>
              <a:ext uri="{FF2B5EF4-FFF2-40B4-BE49-F238E27FC236}">
                <a16:creationId xmlns:a16="http://schemas.microsoft.com/office/drawing/2014/main" id="{BE71C8F9-676C-EB47-9C08-D1F195721D0C}"/>
              </a:ext>
            </a:extLst>
          </p:cNvPr>
          <p:cNvSpPr>
            <a:spLocks noChangeAspect="1" noChangeShapeType="1"/>
          </p:cNvSpPr>
          <p:nvPr/>
        </p:nvSpPr>
        <p:spPr bwMode="auto">
          <a:xfrm flipH="1" flipV="1">
            <a:off x="5395913" y="5424488"/>
            <a:ext cx="1004887" cy="366712"/>
          </a:xfrm>
          <a:prstGeom prst="line">
            <a:avLst/>
          </a:prstGeom>
          <a:noFill/>
          <a:ln w="28575">
            <a:solidFill>
              <a:srgbClr val="000066"/>
            </a:solidFill>
            <a:round/>
            <a:headEnd type="triangle" w="med" len="med"/>
            <a:tailEnd/>
          </a:ln>
          <a:effectLst/>
        </p:spPr>
        <p:txBody>
          <a:bodyPr wrap="none" lIns="90487" tIns="44450" rIns="90487" bIns="44450" anchor="ctr"/>
          <a:lstStyle/>
          <a:p>
            <a:pPr algn="ctr" eaLnBrk="0" hangingPunct="0">
              <a:lnSpc>
                <a:spcPct val="90000"/>
              </a:lnSpc>
              <a:defRPr/>
            </a:pPr>
            <a:endParaRPr lang="en-US" sz="1400" b="1">
              <a:solidFill>
                <a:srgbClr val="000066"/>
              </a:solidFill>
              <a:latin typeface="Helvetica" pitchFamily="34" charset="0"/>
              <a:ea typeface="+mn-ea"/>
            </a:endParaRPr>
          </a:p>
        </p:txBody>
      </p:sp>
    </p:spTree>
    <p:extLst>
      <p:ext uri="{BB962C8B-B14F-4D97-AF65-F5344CB8AC3E}">
        <p14:creationId xmlns:p14="http://schemas.microsoft.com/office/powerpoint/2010/main" val="110705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5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4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5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5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5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5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6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6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6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6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0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11"/>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6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7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7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7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7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8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8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8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8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8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8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8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8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8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8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9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9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9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9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9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9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9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9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9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9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30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30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30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30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30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30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0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30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30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310"/>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p:bldP spid="255" grpId="0" animBg="1"/>
      <p:bldP spid="256" grpId="0" animBg="1"/>
      <p:bldP spid="260" grpId="0"/>
      <p:bldP spid="263" grpId="0"/>
      <p:bldP spid="264" grpId="0"/>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p:bldP spid="299" grpId="0" animBg="1"/>
      <p:bldP spid="300" grpId="0" animBg="1"/>
      <p:bldP spid="304" grpId="0"/>
      <p:bldP spid="306" grpId="0"/>
      <p:bldP spid="307" grpId="0"/>
      <p:bldP spid="309" grpId="0"/>
      <p:bldP spid="31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7" name="Group 10">
            <a:extLst>
              <a:ext uri="{FF2B5EF4-FFF2-40B4-BE49-F238E27FC236}">
                <a16:creationId xmlns:a16="http://schemas.microsoft.com/office/drawing/2014/main" id="{424334F3-EDE9-6344-AA4C-2359D7F941B4}"/>
              </a:ext>
            </a:extLst>
          </p:cNvPr>
          <p:cNvGrpSpPr>
            <a:grpSpLocks/>
          </p:cNvGrpSpPr>
          <p:nvPr/>
        </p:nvGrpSpPr>
        <p:grpSpPr bwMode="auto">
          <a:xfrm>
            <a:off x="7937500" y="5499100"/>
            <a:ext cx="596900" cy="596900"/>
            <a:chOff x="2028" y="3428"/>
            <a:chExt cx="376" cy="376"/>
          </a:xfrm>
        </p:grpSpPr>
        <p:sp>
          <p:nvSpPr>
            <p:cNvPr id="167963" name="Oval 11">
              <a:extLst>
                <a:ext uri="{FF2B5EF4-FFF2-40B4-BE49-F238E27FC236}">
                  <a16:creationId xmlns:a16="http://schemas.microsoft.com/office/drawing/2014/main" id="{DAC45B7C-E120-BF4F-B411-4AD83E65A804}"/>
                </a:ext>
              </a:extLst>
            </p:cNvPr>
            <p:cNvSpPr>
              <a:spLocks noChangeArrowheads="1"/>
            </p:cNvSpPr>
            <p:nvPr/>
          </p:nvSpPr>
          <p:spPr bwMode="auto">
            <a:xfrm>
              <a:off x="2028" y="3716"/>
              <a:ext cx="376" cy="88"/>
            </a:xfrm>
            <a:prstGeom prst="ellipse">
              <a:avLst/>
            </a:prstGeom>
            <a:solidFill>
              <a:srgbClr val="C4C4C4"/>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64" name="Rectangle 13">
              <a:extLst>
                <a:ext uri="{FF2B5EF4-FFF2-40B4-BE49-F238E27FC236}">
                  <a16:creationId xmlns:a16="http://schemas.microsoft.com/office/drawing/2014/main" id="{90D240B9-AABA-EF46-8074-66B23F5515E3}"/>
                </a:ext>
              </a:extLst>
            </p:cNvPr>
            <p:cNvSpPr>
              <a:spLocks noChangeArrowheads="1"/>
            </p:cNvSpPr>
            <p:nvPr/>
          </p:nvSpPr>
          <p:spPr bwMode="auto">
            <a:xfrm>
              <a:off x="2028" y="3476"/>
              <a:ext cx="376" cy="280"/>
            </a:xfrm>
            <a:prstGeom prst="rect">
              <a:avLst/>
            </a:prstGeom>
            <a:solidFill>
              <a:srgbClr val="C4C4C4"/>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65" name="Oval 14">
              <a:extLst>
                <a:ext uri="{FF2B5EF4-FFF2-40B4-BE49-F238E27FC236}">
                  <a16:creationId xmlns:a16="http://schemas.microsoft.com/office/drawing/2014/main" id="{9F96F127-F69A-C34F-9761-9C6B76D96F89}"/>
                </a:ext>
              </a:extLst>
            </p:cNvPr>
            <p:cNvSpPr>
              <a:spLocks noChangeArrowheads="1"/>
            </p:cNvSpPr>
            <p:nvPr/>
          </p:nvSpPr>
          <p:spPr bwMode="auto">
            <a:xfrm>
              <a:off x="2028" y="3428"/>
              <a:ext cx="376" cy="88"/>
            </a:xfrm>
            <a:prstGeom prst="ellipse">
              <a:avLst/>
            </a:prstGeom>
            <a:solidFill>
              <a:srgbClr val="C4C4C4"/>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66" name="Rectangle 15">
              <a:extLst>
                <a:ext uri="{FF2B5EF4-FFF2-40B4-BE49-F238E27FC236}">
                  <a16:creationId xmlns:a16="http://schemas.microsoft.com/office/drawing/2014/main" id="{D5495831-ED9F-CD45-B6E6-A4888F7A587C}"/>
                </a:ext>
              </a:extLst>
            </p:cNvPr>
            <p:cNvSpPr>
              <a:spLocks noChangeArrowheads="1"/>
            </p:cNvSpPr>
            <p:nvPr/>
          </p:nvSpPr>
          <p:spPr bwMode="auto">
            <a:xfrm>
              <a:off x="2032" y="3665"/>
              <a:ext cx="368" cy="96"/>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67" name="Rectangle 16">
              <a:extLst>
                <a:ext uri="{FF2B5EF4-FFF2-40B4-BE49-F238E27FC236}">
                  <a16:creationId xmlns:a16="http://schemas.microsoft.com/office/drawing/2014/main" id="{1BE10D52-0056-6B49-B8B2-3221A7E505B0}"/>
                </a:ext>
              </a:extLst>
            </p:cNvPr>
            <p:cNvSpPr>
              <a:spLocks noChangeArrowheads="1"/>
            </p:cNvSpPr>
            <p:nvPr/>
          </p:nvSpPr>
          <p:spPr bwMode="auto">
            <a:xfrm>
              <a:off x="2081" y="3538"/>
              <a:ext cx="281" cy="174"/>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Disk</a:t>
              </a:r>
            </a:p>
          </p:txBody>
        </p:sp>
      </p:grpSp>
      <p:sp>
        <p:nvSpPr>
          <p:cNvPr id="167939" name="Rectangle 2">
            <a:extLst>
              <a:ext uri="{FF2B5EF4-FFF2-40B4-BE49-F238E27FC236}">
                <a16:creationId xmlns:a16="http://schemas.microsoft.com/office/drawing/2014/main" id="{486F5E9B-AA39-E84F-A278-DD109D40AFD4}"/>
              </a:ext>
            </a:extLst>
          </p:cNvPr>
          <p:cNvSpPr>
            <a:spLocks noGrp="1" noChangeArrowheads="1"/>
          </p:cNvSpPr>
          <p:nvPr>
            <p:ph type="title"/>
          </p:nvPr>
        </p:nvSpPr>
        <p:spPr>
          <a:xfrm>
            <a:off x="228600" y="152400"/>
            <a:ext cx="8610600" cy="838200"/>
          </a:xfrm>
        </p:spPr>
        <p:txBody>
          <a:bodyPr/>
          <a:lstStyle/>
          <a:p>
            <a:r>
              <a:rPr lang="en-US" altLang="en-US" sz="3600">
                <a:ea typeface="ＭＳ Ｐゴシック" panose="020B0600070205080204" pitchFamily="34" charset="-128"/>
              </a:rPr>
              <a:t>Servicing a Page Fault</a:t>
            </a:r>
          </a:p>
        </p:txBody>
      </p:sp>
      <p:sp>
        <p:nvSpPr>
          <p:cNvPr id="167940" name="Rectangle 3">
            <a:extLst>
              <a:ext uri="{FF2B5EF4-FFF2-40B4-BE49-F238E27FC236}">
                <a16:creationId xmlns:a16="http://schemas.microsoft.com/office/drawing/2014/main" id="{31695487-BC42-0345-AF96-74222EE1C693}"/>
              </a:ext>
            </a:extLst>
          </p:cNvPr>
          <p:cNvSpPr>
            <a:spLocks noGrp="1" noChangeArrowheads="1"/>
          </p:cNvSpPr>
          <p:nvPr>
            <p:ph type="body" idx="1"/>
          </p:nvPr>
        </p:nvSpPr>
        <p:spPr>
          <a:xfrm>
            <a:off x="228600" y="1219200"/>
            <a:ext cx="4953000" cy="5257800"/>
          </a:xfrm>
        </p:spPr>
        <p:txBody>
          <a:bodyPr/>
          <a:lstStyle/>
          <a:p>
            <a:r>
              <a:rPr lang="en-US" altLang="en-US">
                <a:ea typeface="ＭＳ Ｐゴシック" panose="020B0600070205080204" pitchFamily="34" charset="-128"/>
              </a:rPr>
              <a:t>(1) Processor signals controller</a:t>
            </a:r>
          </a:p>
          <a:p>
            <a:pPr lvl="1"/>
            <a:r>
              <a:rPr lang="en-US" altLang="en-US">
                <a:ea typeface="ＭＳ Ｐゴシック" panose="020B0600070205080204" pitchFamily="34" charset="-128"/>
              </a:rPr>
              <a:t>Read block of length P starting at disk address X and store starting at memory address Y</a:t>
            </a:r>
          </a:p>
          <a:p>
            <a:endParaRPr lang="en-US" altLang="en-US">
              <a:ea typeface="ＭＳ Ｐゴシック" panose="020B0600070205080204" pitchFamily="34" charset="-128"/>
            </a:endParaRPr>
          </a:p>
          <a:p>
            <a:r>
              <a:rPr lang="en-US" altLang="en-US">
                <a:ea typeface="ＭＳ Ｐゴシック" panose="020B0600070205080204" pitchFamily="34" charset="-128"/>
              </a:rPr>
              <a:t>(2) Read occurs</a:t>
            </a:r>
          </a:p>
          <a:p>
            <a:pPr lvl="1"/>
            <a:r>
              <a:rPr lang="en-US" altLang="en-US">
                <a:ea typeface="ＭＳ Ｐゴシック" panose="020B0600070205080204" pitchFamily="34" charset="-128"/>
              </a:rPr>
              <a:t>Direct Memory Access (DMA)</a:t>
            </a:r>
          </a:p>
          <a:p>
            <a:pPr lvl="1"/>
            <a:r>
              <a:rPr lang="en-US" altLang="en-US">
                <a:ea typeface="ＭＳ Ｐゴシック" panose="020B0600070205080204" pitchFamily="34" charset="-128"/>
              </a:rPr>
              <a:t>Under control of I/O controller</a:t>
            </a:r>
          </a:p>
          <a:p>
            <a:endParaRPr lang="en-US" altLang="en-US">
              <a:ea typeface="ＭＳ Ｐゴシック" panose="020B0600070205080204" pitchFamily="34" charset="-128"/>
            </a:endParaRPr>
          </a:p>
          <a:p>
            <a:r>
              <a:rPr lang="en-US" altLang="en-US">
                <a:ea typeface="ＭＳ Ｐゴシック" panose="020B0600070205080204" pitchFamily="34" charset="-128"/>
              </a:rPr>
              <a:t>(3) Controller signals completion</a:t>
            </a:r>
          </a:p>
          <a:p>
            <a:pPr lvl="1"/>
            <a:r>
              <a:rPr lang="en-US" altLang="en-US">
                <a:ea typeface="ＭＳ Ｐゴシック" panose="020B0600070205080204" pitchFamily="34" charset="-128"/>
              </a:rPr>
              <a:t>Interrupt processor</a:t>
            </a:r>
          </a:p>
          <a:p>
            <a:pPr lvl="1"/>
            <a:r>
              <a:rPr lang="en-US" altLang="en-US">
                <a:ea typeface="ＭＳ Ｐゴシック" panose="020B0600070205080204" pitchFamily="34" charset="-128"/>
              </a:rPr>
              <a:t>OS resumes suspended process </a:t>
            </a:r>
          </a:p>
        </p:txBody>
      </p:sp>
      <p:grpSp>
        <p:nvGrpSpPr>
          <p:cNvPr id="167941" name="Group 10">
            <a:extLst>
              <a:ext uri="{FF2B5EF4-FFF2-40B4-BE49-F238E27FC236}">
                <a16:creationId xmlns:a16="http://schemas.microsoft.com/office/drawing/2014/main" id="{91F6D53C-6933-A244-B8C2-20AE1FEC912E}"/>
              </a:ext>
            </a:extLst>
          </p:cNvPr>
          <p:cNvGrpSpPr>
            <a:grpSpLocks/>
          </p:cNvGrpSpPr>
          <p:nvPr/>
        </p:nvGrpSpPr>
        <p:grpSpPr bwMode="auto">
          <a:xfrm>
            <a:off x="7154863" y="5499100"/>
            <a:ext cx="596900" cy="596900"/>
            <a:chOff x="2028" y="3428"/>
            <a:chExt cx="376" cy="376"/>
          </a:xfrm>
        </p:grpSpPr>
        <p:sp>
          <p:nvSpPr>
            <p:cNvPr id="167958" name="Oval 11">
              <a:extLst>
                <a:ext uri="{FF2B5EF4-FFF2-40B4-BE49-F238E27FC236}">
                  <a16:creationId xmlns:a16="http://schemas.microsoft.com/office/drawing/2014/main" id="{E2FDE439-74A1-E649-96B0-A5149C96231D}"/>
                </a:ext>
              </a:extLst>
            </p:cNvPr>
            <p:cNvSpPr>
              <a:spLocks noChangeArrowheads="1"/>
            </p:cNvSpPr>
            <p:nvPr/>
          </p:nvSpPr>
          <p:spPr bwMode="auto">
            <a:xfrm>
              <a:off x="2028" y="3716"/>
              <a:ext cx="376" cy="88"/>
            </a:xfrm>
            <a:prstGeom prst="ellipse">
              <a:avLst/>
            </a:prstGeom>
            <a:solidFill>
              <a:srgbClr val="C4C4C4"/>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59" name="Rectangle 13">
              <a:extLst>
                <a:ext uri="{FF2B5EF4-FFF2-40B4-BE49-F238E27FC236}">
                  <a16:creationId xmlns:a16="http://schemas.microsoft.com/office/drawing/2014/main" id="{05A920AF-2AB0-5049-9555-5A6B8652FCF2}"/>
                </a:ext>
              </a:extLst>
            </p:cNvPr>
            <p:cNvSpPr>
              <a:spLocks noChangeArrowheads="1"/>
            </p:cNvSpPr>
            <p:nvPr/>
          </p:nvSpPr>
          <p:spPr bwMode="auto">
            <a:xfrm>
              <a:off x="2028" y="3476"/>
              <a:ext cx="376" cy="280"/>
            </a:xfrm>
            <a:prstGeom prst="rect">
              <a:avLst/>
            </a:prstGeom>
            <a:solidFill>
              <a:srgbClr val="C4C4C4"/>
            </a:solidFill>
            <a:ln w="127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60" name="Oval 14">
              <a:extLst>
                <a:ext uri="{FF2B5EF4-FFF2-40B4-BE49-F238E27FC236}">
                  <a16:creationId xmlns:a16="http://schemas.microsoft.com/office/drawing/2014/main" id="{3D41E09D-C3D4-EC43-814A-E98CF73B75B0}"/>
                </a:ext>
              </a:extLst>
            </p:cNvPr>
            <p:cNvSpPr>
              <a:spLocks noChangeArrowheads="1"/>
            </p:cNvSpPr>
            <p:nvPr/>
          </p:nvSpPr>
          <p:spPr bwMode="auto">
            <a:xfrm>
              <a:off x="2028" y="3428"/>
              <a:ext cx="376" cy="88"/>
            </a:xfrm>
            <a:prstGeom prst="ellipse">
              <a:avLst/>
            </a:prstGeom>
            <a:solidFill>
              <a:srgbClr val="C4C4C4"/>
            </a:solidFill>
            <a:ln w="1270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61" name="Rectangle 15">
              <a:extLst>
                <a:ext uri="{FF2B5EF4-FFF2-40B4-BE49-F238E27FC236}">
                  <a16:creationId xmlns:a16="http://schemas.microsoft.com/office/drawing/2014/main" id="{EBB2955D-8626-3147-9542-A577744D3087}"/>
                </a:ext>
              </a:extLst>
            </p:cNvPr>
            <p:cNvSpPr>
              <a:spLocks noChangeArrowheads="1"/>
            </p:cNvSpPr>
            <p:nvPr/>
          </p:nvSpPr>
          <p:spPr bwMode="auto">
            <a:xfrm>
              <a:off x="2032" y="3665"/>
              <a:ext cx="368" cy="96"/>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167962" name="Rectangle 16">
              <a:extLst>
                <a:ext uri="{FF2B5EF4-FFF2-40B4-BE49-F238E27FC236}">
                  <a16:creationId xmlns:a16="http://schemas.microsoft.com/office/drawing/2014/main" id="{830B6E91-864A-FC4A-B634-A5ED50B76C10}"/>
                </a:ext>
              </a:extLst>
            </p:cNvPr>
            <p:cNvSpPr>
              <a:spLocks noChangeArrowheads="1"/>
            </p:cNvSpPr>
            <p:nvPr/>
          </p:nvSpPr>
          <p:spPr bwMode="auto">
            <a:xfrm>
              <a:off x="2081" y="3538"/>
              <a:ext cx="281" cy="174"/>
            </a:xfrm>
            <a:prstGeom prst="rect">
              <a:avLst/>
            </a:prstGeom>
            <a:solidFill>
              <a:srgbClr val="C4C4C4"/>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Disk</a:t>
              </a:r>
            </a:p>
          </p:txBody>
        </p:sp>
      </p:grpSp>
      <p:sp>
        <p:nvSpPr>
          <p:cNvPr id="167942" name="Line 17">
            <a:extLst>
              <a:ext uri="{FF2B5EF4-FFF2-40B4-BE49-F238E27FC236}">
                <a16:creationId xmlns:a16="http://schemas.microsoft.com/office/drawing/2014/main" id="{D9DC9A50-36FC-8840-A159-8BD397B9E496}"/>
              </a:ext>
            </a:extLst>
          </p:cNvPr>
          <p:cNvSpPr>
            <a:spLocks noChangeShapeType="1"/>
          </p:cNvSpPr>
          <p:nvPr/>
        </p:nvSpPr>
        <p:spPr bwMode="auto">
          <a:xfrm>
            <a:off x="7440613" y="4940300"/>
            <a:ext cx="0" cy="62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7943" name="Line 18">
            <a:extLst>
              <a:ext uri="{FF2B5EF4-FFF2-40B4-BE49-F238E27FC236}">
                <a16:creationId xmlns:a16="http://schemas.microsoft.com/office/drawing/2014/main" id="{86C32773-A3E5-1E47-9A89-176AAC79C89B}"/>
              </a:ext>
            </a:extLst>
          </p:cNvPr>
          <p:cNvSpPr>
            <a:spLocks noChangeShapeType="1"/>
          </p:cNvSpPr>
          <p:nvPr/>
        </p:nvSpPr>
        <p:spPr bwMode="auto">
          <a:xfrm>
            <a:off x="8240713" y="4940300"/>
            <a:ext cx="0" cy="63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7944" name="Line 19">
            <a:extLst>
              <a:ext uri="{FF2B5EF4-FFF2-40B4-BE49-F238E27FC236}">
                <a16:creationId xmlns:a16="http://schemas.microsoft.com/office/drawing/2014/main" id="{671D651B-4E42-064B-8261-EA44624CBB43}"/>
              </a:ext>
            </a:extLst>
          </p:cNvPr>
          <p:cNvSpPr>
            <a:spLocks noChangeShapeType="1"/>
          </p:cNvSpPr>
          <p:nvPr/>
        </p:nvSpPr>
        <p:spPr bwMode="auto">
          <a:xfrm>
            <a:off x="7745413" y="3898900"/>
            <a:ext cx="0" cy="800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7945" name="Line 20">
            <a:extLst>
              <a:ext uri="{FF2B5EF4-FFF2-40B4-BE49-F238E27FC236}">
                <a16:creationId xmlns:a16="http://schemas.microsoft.com/office/drawing/2014/main" id="{4DDD018B-2CCE-F443-BB88-481016D7F644}"/>
              </a:ext>
            </a:extLst>
          </p:cNvPr>
          <p:cNvSpPr>
            <a:spLocks noChangeShapeType="1"/>
          </p:cNvSpPr>
          <p:nvPr/>
        </p:nvSpPr>
        <p:spPr bwMode="auto">
          <a:xfrm>
            <a:off x="6043613" y="2489200"/>
            <a:ext cx="0" cy="2374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7946" name="Rectangle 21">
            <a:extLst>
              <a:ext uri="{FF2B5EF4-FFF2-40B4-BE49-F238E27FC236}">
                <a16:creationId xmlns:a16="http://schemas.microsoft.com/office/drawing/2014/main" id="{E006D20B-C887-954C-9E6E-334EB4DACE78}"/>
              </a:ext>
            </a:extLst>
          </p:cNvPr>
          <p:cNvSpPr>
            <a:spLocks noChangeArrowheads="1"/>
          </p:cNvSpPr>
          <p:nvPr/>
        </p:nvSpPr>
        <p:spPr bwMode="auto">
          <a:xfrm>
            <a:off x="5414963" y="3810000"/>
            <a:ext cx="3048000" cy="292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Memory-I/O bus</a:t>
            </a:r>
          </a:p>
        </p:txBody>
      </p:sp>
      <p:sp>
        <p:nvSpPr>
          <p:cNvPr id="167947" name="Rectangle 22">
            <a:extLst>
              <a:ext uri="{FF2B5EF4-FFF2-40B4-BE49-F238E27FC236}">
                <a16:creationId xmlns:a16="http://schemas.microsoft.com/office/drawing/2014/main" id="{0628EBD3-F8F1-6248-84EB-57B12ACC18B0}"/>
              </a:ext>
            </a:extLst>
          </p:cNvPr>
          <p:cNvSpPr>
            <a:spLocks noChangeArrowheads="1"/>
          </p:cNvSpPr>
          <p:nvPr/>
        </p:nvSpPr>
        <p:spPr bwMode="auto">
          <a:xfrm>
            <a:off x="5414963" y="1587500"/>
            <a:ext cx="1231900" cy="8890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Processor</a:t>
            </a:r>
          </a:p>
        </p:txBody>
      </p:sp>
      <p:sp>
        <p:nvSpPr>
          <p:cNvPr id="167948" name="Rectangle 23">
            <a:extLst>
              <a:ext uri="{FF2B5EF4-FFF2-40B4-BE49-F238E27FC236}">
                <a16:creationId xmlns:a16="http://schemas.microsoft.com/office/drawing/2014/main" id="{1356A1DA-7B4F-0341-989B-40E047535937}"/>
              </a:ext>
            </a:extLst>
          </p:cNvPr>
          <p:cNvSpPr>
            <a:spLocks noChangeArrowheads="1"/>
          </p:cNvSpPr>
          <p:nvPr/>
        </p:nvSpPr>
        <p:spPr bwMode="auto">
          <a:xfrm>
            <a:off x="5414963" y="2844800"/>
            <a:ext cx="1231900" cy="495300"/>
          </a:xfrm>
          <a:prstGeom prst="rect">
            <a:avLst/>
          </a:prstGeom>
          <a:solidFill>
            <a:srgbClr val="C4C4C4"/>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Cache</a:t>
            </a:r>
          </a:p>
        </p:txBody>
      </p:sp>
      <p:sp>
        <p:nvSpPr>
          <p:cNvPr id="167949" name="Rectangle 24">
            <a:extLst>
              <a:ext uri="{FF2B5EF4-FFF2-40B4-BE49-F238E27FC236}">
                <a16:creationId xmlns:a16="http://schemas.microsoft.com/office/drawing/2014/main" id="{545AEF4C-99A9-3340-8777-E3EB61F4379B}"/>
              </a:ext>
            </a:extLst>
          </p:cNvPr>
          <p:cNvSpPr>
            <a:spLocks noChangeArrowheads="1"/>
          </p:cNvSpPr>
          <p:nvPr/>
        </p:nvSpPr>
        <p:spPr bwMode="auto">
          <a:xfrm>
            <a:off x="5414963" y="4737100"/>
            <a:ext cx="1231900" cy="495300"/>
          </a:xfrm>
          <a:prstGeom prst="rect">
            <a:avLst/>
          </a:prstGeom>
          <a:solidFill>
            <a:srgbClr val="C4C4C4"/>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Memory</a:t>
            </a:r>
          </a:p>
        </p:txBody>
      </p:sp>
      <p:sp>
        <p:nvSpPr>
          <p:cNvPr id="167950" name="Rectangle 25">
            <a:extLst>
              <a:ext uri="{FF2B5EF4-FFF2-40B4-BE49-F238E27FC236}">
                <a16:creationId xmlns:a16="http://schemas.microsoft.com/office/drawing/2014/main" id="{DBB308AA-D9BF-1C44-A7DA-57E5CE100377}"/>
              </a:ext>
            </a:extLst>
          </p:cNvPr>
          <p:cNvSpPr>
            <a:spLocks noChangeArrowheads="1"/>
          </p:cNvSpPr>
          <p:nvPr/>
        </p:nvSpPr>
        <p:spPr bwMode="auto">
          <a:xfrm>
            <a:off x="7167563" y="4508500"/>
            <a:ext cx="1231900" cy="495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I/O</a:t>
            </a:r>
          </a:p>
          <a:p>
            <a:pPr eaLnBrk="1" hangingPunct="1"/>
            <a:r>
              <a:rPr lang="en-US" altLang="en-US" sz="1800"/>
              <a:t>controller</a:t>
            </a:r>
          </a:p>
        </p:txBody>
      </p:sp>
      <p:sp>
        <p:nvSpPr>
          <p:cNvPr id="167951" name="Rectangle 26">
            <a:extLst>
              <a:ext uri="{FF2B5EF4-FFF2-40B4-BE49-F238E27FC236}">
                <a16:creationId xmlns:a16="http://schemas.microsoft.com/office/drawing/2014/main" id="{0297739E-9A7B-B744-8D13-7686E2CC7259}"/>
              </a:ext>
            </a:extLst>
          </p:cNvPr>
          <p:cNvSpPr>
            <a:spLocks noChangeArrowheads="1"/>
          </p:cNvSpPr>
          <p:nvPr/>
        </p:nvSpPr>
        <p:spPr bwMode="auto">
          <a:xfrm>
            <a:off x="5694363" y="2197100"/>
            <a:ext cx="749300" cy="215900"/>
          </a:xfrm>
          <a:prstGeom prst="rect">
            <a:avLst/>
          </a:prstGeom>
          <a:solidFill>
            <a:srgbClr val="C4C4C4"/>
          </a:solidFill>
          <a:ln w="12700">
            <a:solidFill>
              <a:schemeClr val="tx1"/>
            </a:solidFill>
            <a:miter lim="800000"/>
            <a:headEnd/>
            <a:tailEnd/>
          </a:ln>
        </p:spPr>
        <p:txBody>
          <a:bodyPr wrap="none" lIns="90487" tIns="44450" rIns="90487"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Reg</a:t>
            </a:r>
          </a:p>
        </p:txBody>
      </p:sp>
      <p:sp>
        <p:nvSpPr>
          <p:cNvPr id="167952" name="Freeform 27">
            <a:extLst>
              <a:ext uri="{FF2B5EF4-FFF2-40B4-BE49-F238E27FC236}">
                <a16:creationId xmlns:a16="http://schemas.microsoft.com/office/drawing/2014/main" id="{0F6151F5-9F66-BA4E-B584-0144ED7E4DDF}"/>
              </a:ext>
            </a:extLst>
          </p:cNvPr>
          <p:cNvSpPr>
            <a:spLocks/>
          </p:cNvSpPr>
          <p:nvPr/>
        </p:nvSpPr>
        <p:spPr bwMode="auto">
          <a:xfrm>
            <a:off x="6062663" y="3898900"/>
            <a:ext cx="1633537" cy="1651000"/>
          </a:xfrm>
          <a:custGeom>
            <a:avLst/>
            <a:gdLst>
              <a:gd name="T0" fmla="*/ 2147483647 w 1096"/>
              <a:gd name="T1" fmla="*/ 2147483647 h 1040"/>
              <a:gd name="T2" fmla="*/ 2147483647 w 1096"/>
              <a:gd name="T3" fmla="*/ 2147483647 h 1040"/>
              <a:gd name="T4" fmla="*/ 2147483647 w 1096"/>
              <a:gd name="T5" fmla="*/ 2147483647 h 1040"/>
              <a:gd name="T6" fmla="*/ 2147483647 w 1096"/>
              <a:gd name="T7" fmla="*/ 2147483647 h 1040"/>
              <a:gd name="T8" fmla="*/ 2147483647 w 1096"/>
              <a:gd name="T9" fmla="*/ 2147483647 h 1040"/>
              <a:gd name="T10" fmla="*/ 2147483647 w 1096"/>
              <a:gd name="T11" fmla="*/ 2147483647 h 1040"/>
              <a:gd name="T12" fmla="*/ 2147483647 w 1096"/>
              <a:gd name="T13" fmla="*/ 2147483647 h 1040"/>
              <a:gd name="T14" fmla="*/ 2147483647 w 1096"/>
              <a:gd name="T15" fmla="*/ 2147483647 h 10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6" h="1040">
                <a:moveTo>
                  <a:pt x="936" y="1040"/>
                </a:moveTo>
                <a:cubicBezTo>
                  <a:pt x="924" y="895"/>
                  <a:pt x="912" y="751"/>
                  <a:pt x="936" y="656"/>
                </a:cubicBezTo>
                <a:cubicBezTo>
                  <a:pt x="959" y="560"/>
                  <a:pt x="1064" y="552"/>
                  <a:pt x="1080" y="464"/>
                </a:cubicBezTo>
                <a:cubicBezTo>
                  <a:pt x="1096" y="376"/>
                  <a:pt x="1096" y="200"/>
                  <a:pt x="1032" y="128"/>
                </a:cubicBezTo>
                <a:cubicBezTo>
                  <a:pt x="967" y="55"/>
                  <a:pt x="839" y="47"/>
                  <a:pt x="696" y="32"/>
                </a:cubicBezTo>
                <a:cubicBezTo>
                  <a:pt x="552" y="16"/>
                  <a:pt x="280" y="0"/>
                  <a:pt x="168" y="32"/>
                </a:cubicBezTo>
                <a:cubicBezTo>
                  <a:pt x="56" y="64"/>
                  <a:pt x="47" y="144"/>
                  <a:pt x="24" y="224"/>
                </a:cubicBezTo>
                <a:cubicBezTo>
                  <a:pt x="0" y="303"/>
                  <a:pt x="12" y="407"/>
                  <a:pt x="24" y="512"/>
                </a:cubicBezTo>
              </a:path>
            </a:pathLst>
          </a:custGeom>
          <a:noFill/>
          <a:ln w="57150" cap="flat" cmpd="sng">
            <a:solidFill>
              <a:srgbClr val="0033CC">
                <a:alpha val="79999"/>
              </a:srgbClr>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7953" name="Text Box 28">
            <a:extLst>
              <a:ext uri="{FF2B5EF4-FFF2-40B4-BE49-F238E27FC236}">
                <a16:creationId xmlns:a16="http://schemas.microsoft.com/office/drawing/2014/main" id="{AD599890-77FA-5B43-8EBD-C19325E36445}"/>
              </a:ext>
            </a:extLst>
          </p:cNvPr>
          <p:cNvSpPr txBox="1">
            <a:spLocks noChangeArrowheads="1"/>
          </p:cNvSpPr>
          <p:nvPr/>
        </p:nvSpPr>
        <p:spPr bwMode="auto">
          <a:xfrm>
            <a:off x="6024563" y="414655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(2) DMA Transfer</a:t>
            </a:r>
          </a:p>
        </p:txBody>
      </p:sp>
      <p:sp>
        <p:nvSpPr>
          <p:cNvPr id="167954" name="Freeform 29">
            <a:extLst>
              <a:ext uri="{FF2B5EF4-FFF2-40B4-BE49-F238E27FC236}">
                <a16:creationId xmlns:a16="http://schemas.microsoft.com/office/drawing/2014/main" id="{2ABC50F8-877C-6043-A99D-0896D238BD0C}"/>
              </a:ext>
            </a:extLst>
          </p:cNvPr>
          <p:cNvSpPr>
            <a:spLocks/>
          </p:cNvSpPr>
          <p:nvPr/>
        </p:nvSpPr>
        <p:spPr bwMode="auto">
          <a:xfrm>
            <a:off x="6634163" y="2120900"/>
            <a:ext cx="1219200" cy="2362200"/>
          </a:xfrm>
          <a:custGeom>
            <a:avLst/>
            <a:gdLst>
              <a:gd name="T0" fmla="*/ 2147483647 w 720"/>
              <a:gd name="T1" fmla="*/ 2147483647 h 1056"/>
              <a:gd name="T2" fmla="*/ 2147483647 w 720"/>
              <a:gd name="T3" fmla="*/ 0 h 1056"/>
              <a:gd name="T4" fmla="*/ 0 w 720"/>
              <a:gd name="T5" fmla="*/ 0 h 1056"/>
              <a:gd name="T6" fmla="*/ 0 60000 65536"/>
              <a:gd name="T7" fmla="*/ 0 60000 65536"/>
              <a:gd name="T8" fmla="*/ 0 60000 65536"/>
            </a:gdLst>
            <a:ahLst/>
            <a:cxnLst>
              <a:cxn ang="T6">
                <a:pos x="T0" y="T1"/>
              </a:cxn>
              <a:cxn ang="T7">
                <a:pos x="T2" y="T3"/>
              </a:cxn>
              <a:cxn ang="T8">
                <a:pos x="T4" y="T5"/>
              </a:cxn>
            </a:cxnLst>
            <a:rect l="0" t="0" r="r" b="b"/>
            <a:pathLst>
              <a:path w="720" h="1056">
                <a:moveTo>
                  <a:pt x="720" y="1056"/>
                </a:moveTo>
                <a:lnTo>
                  <a:pt x="720" y="0"/>
                </a:lnTo>
                <a:lnTo>
                  <a:pt x="0" y="0"/>
                </a:lnTo>
              </a:path>
            </a:pathLst>
          </a:custGeom>
          <a:noFill/>
          <a:ln w="50800"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7955" name="Freeform 30">
            <a:extLst>
              <a:ext uri="{FF2B5EF4-FFF2-40B4-BE49-F238E27FC236}">
                <a16:creationId xmlns:a16="http://schemas.microsoft.com/office/drawing/2014/main" id="{FDD2342D-B155-904B-8D86-462A55B887A3}"/>
              </a:ext>
            </a:extLst>
          </p:cNvPr>
          <p:cNvSpPr>
            <a:spLocks/>
          </p:cNvSpPr>
          <p:nvPr/>
        </p:nvSpPr>
        <p:spPr bwMode="auto">
          <a:xfrm>
            <a:off x="6634163" y="1816100"/>
            <a:ext cx="1600200" cy="2667000"/>
          </a:xfrm>
          <a:custGeom>
            <a:avLst/>
            <a:gdLst>
              <a:gd name="T0" fmla="*/ 2147483647 w 720"/>
              <a:gd name="T1" fmla="*/ 2147483647 h 1056"/>
              <a:gd name="T2" fmla="*/ 2147483647 w 720"/>
              <a:gd name="T3" fmla="*/ 0 h 1056"/>
              <a:gd name="T4" fmla="*/ 0 w 720"/>
              <a:gd name="T5" fmla="*/ 0 h 1056"/>
              <a:gd name="T6" fmla="*/ 0 60000 65536"/>
              <a:gd name="T7" fmla="*/ 0 60000 65536"/>
              <a:gd name="T8" fmla="*/ 0 60000 65536"/>
            </a:gdLst>
            <a:ahLst/>
            <a:cxnLst>
              <a:cxn ang="T6">
                <a:pos x="T0" y="T1"/>
              </a:cxn>
              <a:cxn ang="T7">
                <a:pos x="T2" y="T3"/>
              </a:cxn>
              <a:cxn ang="T8">
                <a:pos x="T4" y="T5"/>
              </a:cxn>
            </a:cxnLst>
            <a:rect l="0" t="0" r="r" b="b"/>
            <a:pathLst>
              <a:path w="720" h="1056">
                <a:moveTo>
                  <a:pt x="720" y="1056"/>
                </a:moveTo>
                <a:lnTo>
                  <a:pt x="720" y="0"/>
                </a:lnTo>
                <a:lnTo>
                  <a:pt x="0" y="0"/>
                </a:lnTo>
              </a:path>
            </a:pathLst>
          </a:custGeom>
          <a:noFill/>
          <a:ln w="50800"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7956" name="Text Box 31">
            <a:extLst>
              <a:ext uri="{FF2B5EF4-FFF2-40B4-BE49-F238E27FC236}">
                <a16:creationId xmlns:a16="http://schemas.microsoft.com/office/drawing/2014/main" id="{D5E06C8E-0634-F546-9A33-E6453E3A0783}"/>
              </a:ext>
            </a:extLst>
          </p:cNvPr>
          <p:cNvSpPr txBox="1">
            <a:spLocks noChangeArrowheads="1"/>
          </p:cNvSpPr>
          <p:nvPr/>
        </p:nvSpPr>
        <p:spPr bwMode="auto">
          <a:xfrm>
            <a:off x="6557963" y="1358900"/>
            <a:ext cx="2433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(1) Initiate Block Read</a:t>
            </a:r>
          </a:p>
        </p:txBody>
      </p:sp>
      <p:sp>
        <p:nvSpPr>
          <p:cNvPr id="167957" name="Text Box 32">
            <a:extLst>
              <a:ext uri="{FF2B5EF4-FFF2-40B4-BE49-F238E27FC236}">
                <a16:creationId xmlns:a16="http://schemas.microsoft.com/office/drawing/2014/main" id="{025F90AF-5C10-7649-BE9A-3F564564DFCF}"/>
              </a:ext>
            </a:extLst>
          </p:cNvPr>
          <p:cNvSpPr txBox="1">
            <a:spLocks noChangeArrowheads="1"/>
          </p:cNvSpPr>
          <p:nvPr/>
        </p:nvSpPr>
        <p:spPr bwMode="auto">
          <a:xfrm>
            <a:off x="6710363" y="219710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(3) Read Done</a:t>
            </a:r>
          </a:p>
        </p:txBody>
      </p:sp>
    </p:spTree>
    <p:extLst>
      <p:ext uri="{BB962C8B-B14F-4D97-AF65-F5344CB8AC3E}">
        <p14:creationId xmlns:p14="http://schemas.microsoft.com/office/powerpoint/2010/main" val="39824899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6" id="{D497B4AB-8AAA-C646-944F-B0D42827B1F1}" vid="{A578F4F1-9FAA-0343-84BF-CCC3302775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D497B4AB-8AAA-C646-944F-B0D42827B1F1}" vid="{187029D4-2797-6A4E-8C0A-D3644AE3653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4515</TotalTime>
  <Words>6016</Words>
  <Application>Microsoft Macintosh PowerPoint</Application>
  <PresentationFormat>On-screen Show (4:3)</PresentationFormat>
  <Paragraphs>1395</Paragraphs>
  <Slides>106</Slides>
  <Notes>65</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106</vt:i4>
      </vt:variant>
    </vt:vector>
  </HeadingPairs>
  <TitlesOfParts>
    <vt:vector size="126" baseType="lpstr">
      <vt:lpstr>ＭＳ Ｐゴシック</vt:lpstr>
      <vt:lpstr>ＭＳ Ｐゴシック</vt:lpstr>
      <vt:lpstr>Arial</vt:lpstr>
      <vt:lpstr>Arial Narrow</vt:lpstr>
      <vt:lpstr>Calibri</vt:lpstr>
      <vt:lpstr>Calibri Light</vt:lpstr>
      <vt:lpstr>Consolas</vt:lpstr>
      <vt:lpstr>Courier</vt:lpstr>
      <vt:lpstr>Courier New</vt:lpstr>
      <vt:lpstr>Garamond</vt:lpstr>
      <vt:lpstr>Helvetica</vt:lpstr>
      <vt:lpstr>Symbol</vt:lpstr>
      <vt:lpstr>Tahoma</vt:lpstr>
      <vt:lpstr>Times New Roman</vt:lpstr>
      <vt:lpstr>Verdana</vt:lpstr>
      <vt:lpstr>Wingdings</vt:lpstr>
      <vt:lpstr>Wingdings 2</vt:lpstr>
      <vt:lpstr>template2007</vt:lpstr>
      <vt:lpstr>Custom Design</vt:lpstr>
      <vt:lpstr>VISIO</vt:lpstr>
      <vt:lpstr> CS 211 Computer Architecture Lecture 39: Virtual Memory - 1</vt:lpstr>
      <vt:lpstr>We will study today ..</vt:lpstr>
      <vt:lpstr>Reading for this lecture</vt:lpstr>
      <vt:lpstr>Memory Organization: What we have studied so far </vt:lpstr>
      <vt:lpstr>Recall: Memory Locality</vt:lpstr>
      <vt:lpstr>Example Memory       Hierarchy</vt:lpstr>
      <vt:lpstr>Recall: Caches</vt:lpstr>
      <vt:lpstr>Recall: General Cache Concepts</vt:lpstr>
      <vt:lpstr>General Cache Organization (S, E, B)</vt:lpstr>
      <vt:lpstr> N-Way Set Associative Cache </vt:lpstr>
      <vt:lpstr>What is Virtualization? </vt:lpstr>
      <vt:lpstr>Virtual World</vt:lpstr>
      <vt:lpstr>Virtualization ?</vt:lpstr>
      <vt:lpstr>So far we looked at Cache and MM…  How to make it virtual and why? </vt:lpstr>
      <vt:lpstr>A System Using Physical Addressing</vt:lpstr>
      <vt:lpstr>A System with Physical Memory Only</vt:lpstr>
      <vt:lpstr> How about when we run multiple programs (processes)?</vt:lpstr>
      <vt:lpstr>Multiprogramming</vt:lpstr>
      <vt:lpstr>User mode: multiple applications</vt:lpstr>
      <vt:lpstr>User mode: multiple applications</vt:lpstr>
      <vt:lpstr>User mode: multiple applications</vt:lpstr>
      <vt:lpstr>User mode: multiple applications</vt:lpstr>
      <vt:lpstr>User mode: multiple applications</vt:lpstr>
      <vt:lpstr>User mode: multiple applications</vt:lpstr>
      <vt:lpstr>User mode: multiple applications</vt:lpstr>
      <vt:lpstr>User mode: multiple applications</vt:lpstr>
      <vt:lpstr>User mode: multiple applications</vt:lpstr>
      <vt:lpstr>User mode: multiple applications</vt:lpstr>
      <vt:lpstr>Protection Required</vt:lpstr>
      <vt:lpstr>Virtual: The Illusion!</vt:lpstr>
      <vt:lpstr>Physical: The Reality!</vt:lpstr>
      <vt:lpstr>Memory Hierarchy</vt:lpstr>
      <vt:lpstr>“Bare” 5-Stage Pipeline</vt:lpstr>
      <vt:lpstr>Virtual address and Physical Address</vt:lpstr>
      <vt:lpstr>Address Spaces</vt:lpstr>
      <vt:lpstr>Why Virtual Memory?</vt:lpstr>
      <vt:lpstr>Why Virtual Memory (VM)?</vt:lpstr>
      <vt:lpstr>Each process has it’s own (virtual) address space </vt:lpstr>
      <vt:lpstr>Address Space, Virtual Address, Physical Address </vt:lpstr>
      <vt:lpstr>Address Spaces</vt:lpstr>
      <vt:lpstr>Virtual vs. Physical Addresses</vt:lpstr>
      <vt:lpstr>VM as a tool for caching </vt:lpstr>
      <vt:lpstr>VM as a Tool for Caching</vt:lpstr>
      <vt:lpstr>Note </vt:lpstr>
      <vt:lpstr>DRAM Cache Organization</vt:lpstr>
      <vt:lpstr>Enabling Data Structure: Page Table</vt:lpstr>
      <vt:lpstr>Note</vt:lpstr>
      <vt:lpstr>Page Hit</vt:lpstr>
      <vt:lpstr>Page Fault</vt:lpstr>
      <vt:lpstr>Triggering a Page Fault</vt:lpstr>
      <vt:lpstr>Handling Page Fault</vt:lpstr>
      <vt:lpstr>Handling Page Fault</vt:lpstr>
      <vt:lpstr>Handling Page Fault</vt:lpstr>
      <vt:lpstr>Completing page fault</vt:lpstr>
      <vt:lpstr>Terminology</vt:lpstr>
      <vt:lpstr>Allocating Pages</vt:lpstr>
      <vt:lpstr>Locality to the Rescue Again!</vt:lpstr>
      <vt:lpstr>Lecture Summary </vt:lpstr>
      <vt:lpstr>Backup</vt:lpstr>
      <vt:lpstr>The Problem</vt:lpstr>
      <vt:lpstr>Difficulties of Direct Physical Addressing</vt:lpstr>
      <vt:lpstr>What does a programmer need ?</vt:lpstr>
      <vt:lpstr>Ideal Memory</vt:lpstr>
      <vt:lpstr>Virtual Memory</vt:lpstr>
      <vt:lpstr>Abstraction: Virtual vs. Physical Memory</vt:lpstr>
      <vt:lpstr>Basic Mechanism</vt:lpstr>
      <vt:lpstr>Physical Address,  Virtual Address Address Space </vt:lpstr>
      <vt:lpstr>A System Using Physical Addressing</vt:lpstr>
      <vt:lpstr>Address Spaces</vt:lpstr>
      <vt:lpstr>Address Translation Virtual Memory Organization </vt:lpstr>
      <vt:lpstr>A System with Virtual Memory (Page based)</vt:lpstr>
      <vt:lpstr>Virtual Pages, Physical Frames</vt:lpstr>
      <vt:lpstr>Physical Memory as a Cache</vt:lpstr>
      <vt:lpstr>Cache/Virtual Memory Analogues</vt:lpstr>
      <vt:lpstr>Virtual Memory Definitions</vt:lpstr>
      <vt:lpstr>Virtual and Physical Addresses</vt:lpstr>
      <vt:lpstr>Virtual Memory Example</vt:lpstr>
      <vt:lpstr>Virtual Memory Example</vt:lpstr>
      <vt:lpstr>Address Translation</vt:lpstr>
      <vt:lpstr>Virtual Memory Example</vt:lpstr>
      <vt:lpstr>How Do We Translate Addresses?</vt:lpstr>
      <vt:lpstr>Page Table Example</vt:lpstr>
      <vt:lpstr>Page Table Example 1</vt:lpstr>
      <vt:lpstr>Page Table Example 1</vt:lpstr>
      <vt:lpstr>Page Table Example 2</vt:lpstr>
      <vt:lpstr>Page Table Example 2</vt:lpstr>
      <vt:lpstr>Issue: Page Table Size</vt:lpstr>
      <vt:lpstr>Page Table Challenges</vt:lpstr>
      <vt:lpstr>Translation Lookaside Buffer (TLB)</vt:lpstr>
      <vt:lpstr>Translation Lookaside Buffer (TLB)</vt:lpstr>
      <vt:lpstr>Example Two-Entry TLB</vt:lpstr>
      <vt:lpstr> Memory Protection </vt:lpstr>
      <vt:lpstr>Memory Protection</vt:lpstr>
      <vt:lpstr>Virtual Memory Summary</vt:lpstr>
      <vt:lpstr>Backup</vt:lpstr>
      <vt:lpstr>Supporting Virtual Memory</vt:lpstr>
      <vt:lpstr>Some System Software Jobs for VM</vt:lpstr>
      <vt:lpstr>Page Fault (“A Miss in Physical Memory”)</vt:lpstr>
      <vt:lpstr>Servicing a Page Fault</vt:lpstr>
      <vt:lpstr>Page Table is Per Process</vt:lpstr>
      <vt:lpstr>Address Translation </vt:lpstr>
      <vt:lpstr>Address Translation (IV)</vt:lpstr>
      <vt:lpstr>Address Translation: Page Hit</vt:lpstr>
      <vt:lpstr>Address Translation: Page Fault</vt:lpstr>
      <vt:lpstr>Page Replacement Algorithms</vt:lpstr>
      <vt:lpstr>A System Using Virtual Addressing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CS305: Computer Architecture </dc:title>
  <dc:creator>Microsoft Office User</dc:creator>
  <dc:description>Redesign of slides created by Randal E. Bryant and David R. O'Hallaron</dc:description>
  <cp:lastModifiedBy>Microsoft Office User</cp:lastModifiedBy>
  <cp:revision>44</cp:revision>
  <cp:lastPrinted>2010-01-19T15:27:43Z</cp:lastPrinted>
  <dcterms:created xsi:type="dcterms:W3CDTF">2020-08-24T10:26:54Z</dcterms:created>
  <dcterms:modified xsi:type="dcterms:W3CDTF">2021-04-23T12:50:14Z</dcterms:modified>
</cp:coreProperties>
</file>